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7" r:id="rId1"/>
  </p:sldMasterIdLst>
  <p:notesMasterIdLst>
    <p:notesMasterId r:id="rId91"/>
  </p:notesMasterIdLst>
  <p:handoutMasterIdLst>
    <p:handoutMasterId r:id="rId92"/>
  </p:handoutMasterIdLst>
  <p:sldIdLst>
    <p:sldId id="497" r:id="rId2"/>
    <p:sldId id="708" r:id="rId3"/>
    <p:sldId id="520" r:id="rId4"/>
    <p:sldId id="522" r:id="rId5"/>
    <p:sldId id="523" r:id="rId6"/>
    <p:sldId id="524" r:id="rId7"/>
    <p:sldId id="525" r:id="rId8"/>
    <p:sldId id="707" r:id="rId9"/>
    <p:sldId id="528" r:id="rId10"/>
    <p:sldId id="529" r:id="rId11"/>
    <p:sldId id="459" r:id="rId12"/>
    <p:sldId id="612" r:id="rId13"/>
    <p:sldId id="531" r:id="rId14"/>
    <p:sldId id="588" r:id="rId15"/>
    <p:sldId id="534" r:id="rId16"/>
    <p:sldId id="535" r:id="rId17"/>
    <p:sldId id="581" r:id="rId18"/>
    <p:sldId id="538" r:id="rId19"/>
    <p:sldId id="717" r:id="rId20"/>
    <p:sldId id="542" r:id="rId21"/>
    <p:sldId id="543" r:id="rId22"/>
    <p:sldId id="567" r:id="rId23"/>
    <p:sldId id="545" r:id="rId24"/>
    <p:sldId id="546" r:id="rId25"/>
    <p:sldId id="547" r:id="rId26"/>
    <p:sldId id="548" r:id="rId27"/>
    <p:sldId id="549" r:id="rId28"/>
    <p:sldId id="551" r:id="rId29"/>
    <p:sldId id="552" r:id="rId30"/>
    <p:sldId id="553" r:id="rId31"/>
    <p:sldId id="585" r:id="rId32"/>
    <p:sldId id="406" r:id="rId33"/>
    <p:sldId id="556" r:id="rId34"/>
    <p:sldId id="557" r:id="rId35"/>
    <p:sldId id="558" r:id="rId36"/>
    <p:sldId id="559" r:id="rId37"/>
    <p:sldId id="618" r:id="rId38"/>
    <p:sldId id="560" r:id="rId39"/>
    <p:sldId id="561" r:id="rId40"/>
    <p:sldId id="698" r:id="rId41"/>
    <p:sldId id="354" r:id="rId42"/>
    <p:sldId id="309" r:id="rId43"/>
    <p:sldId id="288" r:id="rId44"/>
    <p:sldId id="290" r:id="rId45"/>
    <p:sldId id="291" r:id="rId46"/>
    <p:sldId id="365" r:id="rId47"/>
    <p:sldId id="308" r:id="rId48"/>
    <p:sldId id="360" r:id="rId49"/>
    <p:sldId id="699" r:id="rId50"/>
    <p:sldId id="565" r:id="rId51"/>
    <p:sldId id="709" r:id="rId52"/>
    <p:sldId id="710" r:id="rId53"/>
    <p:sldId id="411" r:id="rId54"/>
    <p:sldId id="345" r:id="rId55"/>
    <p:sldId id="414" r:id="rId56"/>
    <p:sldId id="711" r:id="rId57"/>
    <p:sldId id="629" r:id="rId58"/>
    <p:sldId id="630" r:id="rId59"/>
    <p:sldId id="631" r:id="rId60"/>
    <p:sldId id="386" r:id="rId61"/>
    <p:sldId id="421" r:id="rId62"/>
    <p:sldId id="349" r:id="rId63"/>
    <p:sldId id="355" r:id="rId64"/>
    <p:sldId id="716" r:id="rId65"/>
    <p:sldId id="341" r:id="rId66"/>
    <p:sldId id="628" r:id="rId67"/>
    <p:sldId id="519" r:id="rId68"/>
    <p:sldId id="712" r:id="rId69"/>
    <p:sldId id="713" r:id="rId70"/>
    <p:sldId id="714" r:id="rId71"/>
    <p:sldId id="715" r:id="rId72"/>
    <p:sldId id="582" r:id="rId73"/>
    <p:sldId id="577" r:id="rId74"/>
    <p:sldId id="570" r:id="rId75"/>
    <p:sldId id="571" r:id="rId76"/>
    <p:sldId id="572" r:id="rId77"/>
    <p:sldId id="576" r:id="rId78"/>
    <p:sldId id="575" r:id="rId79"/>
    <p:sldId id="568" r:id="rId80"/>
    <p:sldId id="603" r:id="rId81"/>
    <p:sldId id="604" r:id="rId82"/>
    <p:sldId id="443" r:id="rId83"/>
    <p:sldId id="620" r:id="rId84"/>
    <p:sldId id="596" r:id="rId85"/>
    <p:sldId id="564" r:id="rId86"/>
    <p:sldId id="615" r:id="rId87"/>
    <p:sldId id="350" r:id="rId88"/>
    <p:sldId id="295" r:id="rId89"/>
    <p:sldId id="330" r:id="rId90"/>
  </p:sldIdLst>
  <p:sldSz cx="9144000" cy="6858000" type="screen4x3"/>
  <p:notesSz cx="9928225" cy="6797675"/>
  <p:defaultTextStyle>
    <a:defPPr>
      <a:defRPr lang="en-US"/>
    </a:defPPr>
    <a:lvl1pPr algn="ctr" rtl="0" eaLnBrk="0" fontAlgn="base" hangingPunct="0">
      <a:spcBef>
        <a:spcPct val="50000"/>
      </a:spcBef>
      <a:spcAft>
        <a:spcPct val="0"/>
      </a:spcAft>
      <a:defRPr kern="1200">
        <a:solidFill>
          <a:schemeClr val="tx1"/>
        </a:solidFill>
        <a:latin typeface="Times New Roman" pitchFamily="18" charset="0"/>
        <a:ea typeface="+mn-ea"/>
        <a:cs typeface="+mn-cs"/>
      </a:defRPr>
    </a:lvl1pPr>
    <a:lvl2pPr marL="457200" algn="ctr" rtl="0" eaLnBrk="0" fontAlgn="base" hangingPunct="0">
      <a:spcBef>
        <a:spcPct val="50000"/>
      </a:spcBef>
      <a:spcAft>
        <a:spcPct val="0"/>
      </a:spcAft>
      <a:defRPr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53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8000"/>
    <a:srgbClr val="0000FF"/>
    <a:srgbClr val="66FF33"/>
    <a:srgbClr val="9900CC"/>
    <a:srgbClr val="0000CC"/>
    <a:srgbClr val="CC3300"/>
    <a:srgbClr val="00FF00"/>
    <a:srgbClr val="FF6600"/>
    <a:srgbClr val="FF5050"/>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431" autoAdjust="0"/>
    <p:restoredTop sz="96771" autoAdjust="0"/>
  </p:normalViewPr>
  <p:slideViewPr>
    <p:cSldViewPr snapToGrid="0" showGuides="1">
      <p:cViewPr varScale="1">
        <p:scale>
          <a:sx n="63" d="100"/>
          <a:sy n="63" d="100"/>
        </p:scale>
        <p:origin x="764" y="32"/>
      </p:cViewPr>
      <p:guideLst>
        <p:guide orient="horz" pos="2160"/>
        <p:guide pos="5328"/>
      </p:guideLst>
    </p:cSldViewPr>
  </p:slideViewPr>
  <p:outlineViewPr>
    <p:cViewPr>
      <p:scale>
        <a:sx n="33" d="100"/>
        <a:sy n="33" d="100"/>
      </p:scale>
      <p:origin x="0" y="7524"/>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handoutMaster" Target="handoutMasters/handoutMaster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1" y="0"/>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3555" name="Rectangle 3"/>
          <p:cNvSpPr>
            <a:spLocks noGrp="1" noChangeArrowheads="1"/>
          </p:cNvSpPr>
          <p:nvPr>
            <p:ph type="dt" sz="quarter" idx="1"/>
          </p:nvPr>
        </p:nvSpPr>
        <p:spPr bwMode="auto">
          <a:xfrm>
            <a:off x="5623410" y="0"/>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r" defTabSz="919163">
              <a:spcBef>
                <a:spcPct val="0"/>
              </a:spcBef>
              <a:defRPr sz="1200">
                <a:latin typeface="Arial" charset="0"/>
              </a:defRPr>
            </a:lvl1pPr>
          </a:lstStyle>
          <a:p>
            <a:pPr>
              <a:defRPr/>
            </a:pPr>
            <a:endParaRPr lang="en-US"/>
          </a:p>
        </p:txBody>
      </p:sp>
      <p:sp>
        <p:nvSpPr>
          <p:cNvPr id="23556" name="Rectangle 4"/>
          <p:cNvSpPr>
            <a:spLocks noGrp="1" noChangeArrowheads="1"/>
          </p:cNvSpPr>
          <p:nvPr>
            <p:ph type="ftr" sz="quarter" idx="2"/>
          </p:nvPr>
        </p:nvSpPr>
        <p:spPr bwMode="auto">
          <a:xfrm>
            <a:off x="1" y="6458241"/>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3557" name="Rectangle 5"/>
          <p:cNvSpPr>
            <a:spLocks noGrp="1" noChangeArrowheads="1"/>
          </p:cNvSpPr>
          <p:nvPr>
            <p:ph type="sldNum" sz="quarter" idx="3"/>
          </p:nvPr>
        </p:nvSpPr>
        <p:spPr bwMode="auto">
          <a:xfrm>
            <a:off x="5623410" y="6458241"/>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r" defTabSz="919163">
              <a:spcBef>
                <a:spcPct val="0"/>
              </a:spcBef>
              <a:defRPr sz="1200">
                <a:latin typeface="Arial" charset="0"/>
              </a:defRPr>
            </a:lvl1pPr>
          </a:lstStyle>
          <a:p>
            <a:pPr>
              <a:defRPr/>
            </a:pPr>
            <a:fld id="{DDC3B935-6345-44A9-963B-C3D5D58B92DE}" type="slidenum">
              <a:rPr lang="en-US"/>
              <a:pPr>
                <a:defRPr/>
              </a:pPr>
              <a:t>‹#›</a:t>
            </a:fld>
            <a:endParaRPr lang="en-US"/>
          </a:p>
        </p:txBody>
      </p:sp>
    </p:spTree>
    <p:extLst>
      <p:ext uri="{BB962C8B-B14F-4D97-AF65-F5344CB8AC3E}">
        <p14:creationId xmlns:p14="http://schemas.microsoft.com/office/powerpoint/2010/main" val="16715635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1" y="0"/>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2531" name="Rectangle 3"/>
          <p:cNvSpPr>
            <a:spLocks noGrp="1" noChangeArrowheads="1"/>
          </p:cNvSpPr>
          <p:nvPr>
            <p:ph type="dt" idx="1"/>
          </p:nvPr>
        </p:nvSpPr>
        <p:spPr bwMode="auto">
          <a:xfrm>
            <a:off x="5623410" y="0"/>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r" defTabSz="919163">
              <a:spcBef>
                <a:spcPct val="0"/>
              </a:spcBef>
              <a:defRPr sz="1200">
                <a:latin typeface="Arial" charset="0"/>
              </a:defRPr>
            </a:lvl1pPr>
          </a:lstStyle>
          <a:p>
            <a:pPr>
              <a:defRPr/>
            </a:pPr>
            <a:endParaRPr lang="en-US"/>
          </a:p>
        </p:txBody>
      </p:sp>
      <p:sp>
        <p:nvSpPr>
          <p:cNvPr id="53252" name="Rectangle 4"/>
          <p:cNvSpPr>
            <a:spLocks noGrp="1" noRot="1" noChangeAspect="1" noChangeArrowheads="1" noTextEdit="1"/>
          </p:cNvSpPr>
          <p:nvPr>
            <p:ph type="sldImg" idx="2"/>
          </p:nvPr>
        </p:nvSpPr>
        <p:spPr bwMode="auto">
          <a:xfrm>
            <a:off x="3265488" y="511175"/>
            <a:ext cx="3398837" cy="25495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2533" name="Rectangle 5"/>
          <p:cNvSpPr>
            <a:spLocks noGrp="1" noChangeArrowheads="1"/>
          </p:cNvSpPr>
          <p:nvPr>
            <p:ph type="body" sz="quarter" idx="3"/>
          </p:nvPr>
        </p:nvSpPr>
        <p:spPr bwMode="auto">
          <a:xfrm>
            <a:off x="1322903" y="3229121"/>
            <a:ext cx="7282422" cy="3058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p>
            <a:pPr lvl="0"/>
            <a:r>
              <a:rPr lang="en-US" noProof="0"/>
              <a:t>Mastertextformat bearbeiten</a:t>
            </a:r>
          </a:p>
          <a:p>
            <a:pPr lvl="1"/>
            <a:r>
              <a:rPr lang="en-US" noProof="0"/>
              <a:t>Zweite Ebene</a:t>
            </a:r>
          </a:p>
          <a:p>
            <a:pPr lvl="2"/>
            <a:r>
              <a:rPr lang="en-US" noProof="0"/>
              <a:t>Dritte Ebene</a:t>
            </a:r>
          </a:p>
          <a:p>
            <a:pPr lvl="3"/>
            <a:r>
              <a:rPr lang="en-US" noProof="0"/>
              <a:t>Vierte Ebene</a:t>
            </a:r>
          </a:p>
          <a:p>
            <a:pPr lvl="4"/>
            <a:r>
              <a:rPr lang="en-US" noProof="0"/>
              <a:t>Fünfte Ebene</a:t>
            </a:r>
          </a:p>
        </p:txBody>
      </p:sp>
      <p:sp>
        <p:nvSpPr>
          <p:cNvPr id="22534" name="Rectangle 6"/>
          <p:cNvSpPr>
            <a:spLocks noGrp="1" noChangeArrowheads="1"/>
          </p:cNvSpPr>
          <p:nvPr>
            <p:ph type="ftr" sz="quarter" idx="4"/>
          </p:nvPr>
        </p:nvSpPr>
        <p:spPr bwMode="auto">
          <a:xfrm>
            <a:off x="1" y="6458241"/>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2535" name="Rectangle 7"/>
          <p:cNvSpPr>
            <a:spLocks noGrp="1" noChangeArrowheads="1"/>
          </p:cNvSpPr>
          <p:nvPr>
            <p:ph type="sldNum" sz="quarter" idx="5"/>
          </p:nvPr>
        </p:nvSpPr>
        <p:spPr bwMode="auto">
          <a:xfrm>
            <a:off x="5623410" y="6458241"/>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r" defTabSz="919163">
              <a:spcBef>
                <a:spcPct val="0"/>
              </a:spcBef>
              <a:defRPr sz="1200">
                <a:latin typeface="Arial" charset="0"/>
              </a:defRPr>
            </a:lvl1pPr>
          </a:lstStyle>
          <a:p>
            <a:pPr>
              <a:defRPr/>
            </a:pPr>
            <a:fld id="{1C7D331E-7E71-4CFA-9915-11718F668386}" type="slidenum">
              <a:rPr lang="en-US"/>
              <a:pPr>
                <a:defRPr/>
              </a:pPr>
              <a:t>‹#›</a:t>
            </a:fld>
            <a:endParaRPr lang="en-US"/>
          </a:p>
        </p:txBody>
      </p:sp>
    </p:spTree>
    <p:extLst>
      <p:ext uri="{BB962C8B-B14F-4D97-AF65-F5344CB8AC3E}">
        <p14:creationId xmlns:p14="http://schemas.microsoft.com/office/powerpoint/2010/main" val="1444863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BC4314C-E24A-47B6-BE7E-A76A4449B4E6}" type="slidenum">
              <a:rPr lang="en-US" smtClean="0">
                <a:latin typeface="Arial" charset="0"/>
              </a:rPr>
              <a:pPr/>
              <a:t>3</a:t>
            </a:fld>
            <a:endParaRPr lang="en-US">
              <a:latin typeface="Arial"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extLst>
      <p:ext uri="{BB962C8B-B14F-4D97-AF65-F5344CB8AC3E}">
        <p14:creationId xmlns:p14="http://schemas.microsoft.com/office/powerpoint/2010/main" val="1501089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C55F7F6-F787-4704-B0D8-0D4388074C95}" type="slidenum">
              <a:rPr lang="en-US" altLang="de-DE" smtClean="0">
                <a:latin typeface="Arial" charset="0"/>
              </a:rPr>
              <a:pPr/>
              <a:t>14</a:t>
            </a:fld>
            <a:endParaRPr lang="en-US" altLang="de-DE">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21209880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DB3946A-DCF8-42FF-B3BF-6BAB6D0A68E6}" type="slidenum">
              <a:rPr lang="en-US" altLang="de-DE" smtClean="0">
                <a:latin typeface="Arial" charset="0"/>
              </a:rPr>
              <a:pPr/>
              <a:t>15</a:t>
            </a:fld>
            <a:endParaRPr lang="en-US" altLang="de-DE">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DF4D08B-4DD9-482A-A8BA-037E2F4B7D17}" type="slidenum">
              <a:rPr lang="en-US" altLang="de-DE" smtClean="0">
                <a:latin typeface="Arial" charset="0"/>
              </a:rPr>
              <a:pPr/>
              <a:t>16</a:t>
            </a:fld>
            <a:endParaRPr lang="en-US" altLang="de-DE">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9AEEA69D-C5CF-4498-9D02-C9D76A46DCC2}" type="slidenum">
              <a:rPr lang="en-US" altLang="de-DE" smtClean="0">
                <a:latin typeface="Arial" charset="0"/>
              </a:rPr>
              <a:pPr/>
              <a:t>17</a:t>
            </a:fld>
            <a:endParaRPr lang="en-US" altLang="de-DE">
              <a:latin typeface="Arial"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FF91F91-2D54-484C-A3CD-ED03498CC164}" type="slidenum">
              <a:rPr lang="en-US" altLang="de-DE" smtClean="0">
                <a:latin typeface="Arial" charset="0"/>
              </a:rPr>
              <a:pPr/>
              <a:t>18</a:t>
            </a:fld>
            <a:endParaRPr lang="en-US" altLang="de-DE">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DB3946A-DCF8-42FF-B3BF-6BAB6D0A68E6}" type="slidenum">
              <a:rPr lang="en-US" altLang="de-DE" smtClean="0">
                <a:latin typeface="Arial" charset="0"/>
              </a:rPr>
              <a:pPr/>
              <a:t>19</a:t>
            </a:fld>
            <a:endParaRPr lang="en-US" altLang="de-DE">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18430413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53E23730-50D4-4BF9-A805-DDEA68CF51D8}" type="slidenum">
              <a:rPr lang="en-US" altLang="de-DE" smtClean="0">
                <a:latin typeface="Arial" charset="0"/>
              </a:rPr>
              <a:pPr/>
              <a:t>20</a:t>
            </a:fld>
            <a:endParaRPr lang="en-US" altLang="de-DE">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20772179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48F90504-9454-4CFB-A363-683BBC614B06}" type="slidenum">
              <a:rPr lang="en-US" altLang="de-DE" smtClean="0">
                <a:latin typeface="Arial" charset="0"/>
              </a:rPr>
              <a:pPr/>
              <a:t>21</a:t>
            </a:fld>
            <a:endParaRPr lang="en-US" altLang="de-DE">
              <a:latin typeface="Arial"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8159647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48F90504-9454-4CFB-A363-683BBC614B06}" type="slidenum">
              <a:rPr lang="en-US" altLang="de-DE" smtClean="0">
                <a:latin typeface="Arial" charset="0"/>
              </a:rPr>
              <a:pPr/>
              <a:t>22</a:t>
            </a:fld>
            <a:endParaRPr lang="en-US" altLang="de-DE">
              <a:latin typeface="Arial"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16724698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7C4DB75-54F2-47DB-9727-41153E035F3A}" type="slidenum">
              <a:rPr lang="en-US" altLang="de-DE" smtClean="0">
                <a:latin typeface="Arial" charset="0"/>
              </a:rPr>
              <a:pPr/>
              <a:t>4</a:t>
            </a:fld>
            <a:endParaRPr lang="en-US" altLang="de-DE">
              <a:latin typeface="Arial"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0DCB4A4-479C-45FF-9D74-6F3785DF3FE8}" type="slidenum">
              <a:rPr lang="en-US" altLang="de-DE" smtClean="0">
                <a:latin typeface="Arial" charset="0"/>
              </a:rPr>
              <a:pPr/>
              <a:t>23</a:t>
            </a:fld>
            <a:endParaRPr lang="en-US" altLang="de-DE">
              <a:latin typeface="Arial"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14049524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0D20A98-8CCF-4420-A709-B83C83DCCE07}" type="slidenum">
              <a:rPr lang="en-US" altLang="de-DE" smtClean="0">
                <a:latin typeface="Arial" charset="0"/>
              </a:rPr>
              <a:pPr/>
              <a:t>24</a:t>
            </a:fld>
            <a:endParaRPr lang="en-US" altLang="de-DE">
              <a:latin typeface="Arial"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909DFF69-ABAB-4A98-A40F-AB0004F5D55E}" type="slidenum">
              <a:rPr lang="en-US" altLang="de-DE" smtClean="0">
                <a:latin typeface="Arial" charset="0"/>
              </a:rPr>
              <a:pPr/>
              <a:t>25</a:t>
            </a:fld>
            <a:endParaRPr lang="en-US" altLang="de-DE">
              <a:latin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F08F439D-E276-41E3-AEC1-AC45C42263A9}" type="slidenum">
              <a:rPr lang="en-US" altLang="de-DE" smtClean="0">
                <a:latin typeface="Arial" charset="0"/>
              </a:rPr>
              <a:pPr/>
              <a:t>26</a:t>
            </a:fld>
            <a:endParaRPr lang="en-US" altLang="de-DE">
              <a:latin typeface="Arial"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16C3B18B-5B51-4AA7-93AB-471E20F0C1C5}" type="slidenum">
              <a:rPr lang="en-US" altLang="de-DE" smtClean="0">
                <a:latin typeface="Arial" charset="0"/>
              </a:rPr>
              <a:pPr/>
              <a:t>27</a:t>
            </a:fld>
            <a:endParaRPr lang="en-US" altLang="de-DE">
              <a:latin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122F2B71-8EE7-4E5D-AA51-E1673D914C6D}" type="slidenum">
              <a:rPr lang="en-US" altLang="de-DE" smtClean="0">
                <a:latin typeface="Arial" charset="0"/>
              </a:rPr>
              <a:pPr/>
              <a:t>28</a:t>
            </a:fld>
            <a:endParaRPr lang="en-US" altLang="de-DE">
              <a:latin typeface="Arial"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BD66232-37F7-4856-B563-55713102AF89}" type="slidenum">
              <a:rPr lang="en-US" altLang="de-DE" smtClean="0">
                <a:latin typeface="Arial" charset="0"/>
              </a:rPr>
              <a:pPr/>
              <a:t>29</a:t>
            </a:fld>
            <a:endParaRPr lang="en-US" altLang="de-DE">
              <a:latin typeface="Arial"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D7E64D2-A870-40A0-89BE-FCE3333B7AA8}" type="slidenum">
              <a:rPr lang="en-US" altLang="de-DE" smtClean="0">
                <a:latin typeface="Arial" charset="0"/>
              </a:rPr>
              <a:pPr/>
              <a:t>30</a:t>
            </a:fld>
            <a:endParaRPr lang="en-US" altLang="de-DE">
              <a:latin typeface="Arial"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486A837C-3DA4-4BDB-8F5A-32FF9CB7F947}" type="slidenum">
              <a:rPr lang="en-US" altLang="de-DE" smtClean="0">
                <a:latin typeface="Arial" charset="0"/>
              </a:rPr>
              <a:pPr/>
              <a:t>31</a:t>
            </a:fld>
            <a:endParaRPr lang="en-US" altLang="de-DE">
              <a:latin typeface="Arial" charset="0"/>
            </a:endParaRPr>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extLst>
      <p:ext uri="{BB962C8B-B14F-4D97-AF65-F5344CB8AC3E}">
        <p14:creationId xmlns:p14="http://schemas.microsoft.com/office/powerpoint/2010/main" val="30735746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28209DD0-8816-4A79-950D-FEB70A84ADD4}" type="slidenum">
              <a:rPr lang="en-US" altLang="de-DE" smtClean="0">
                <a:latin typeface="Arial" charset="0"/>
              </a:rPr>
              <a:pPr/>
              <a:t>32</a:t>
            </a:fld>
            <a:endParaRPr lang="en-US" altLang="de-DE">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p:spPr>
        <p:txBody>
          <a:bodyPr/>
          <a:lstStyle/>
          <a:p>
            <a:pPr eaLnBrk="1" hangingPunct="1"/>
            <a:endParaRPr lang="de-DE" alt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FFB96A0-2DE1-4377-AAA4-D1E5882FCBC0}" type="slidenum">
              <a:rPr lang="en-US" altLang="de-DE" smtClean="0">
                <a:latin typeface="Arial" charset="0"/>
              </a:rPr>
              <a:pPr/>
              <a:t>5</a:t>
            </a:fld>
            <a:endParaRPr lang="en-US" altLang="de-DE">
              <a:latin typeface="Arial"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A2105790-E5C4-4A68-B891-E6C95C672AB9}" type="slidenum">
              <a:rPr lang="en-US" altLang="de-DE" smtClean="0">
                <a:latin typeface="Arial" charset="0"/>
              </a:rPr>
              <a:pPr/>
              <a:t>33</a:t>
            </a:fld>
            <a:endParaRPr lang="en-US" altLang="de-DE">
              <a:latin typeface="Arial" charset="0"/>
            </a:endParaRPr>
          </a:p>
        </p:txBody>
      </p:sp>
      <p:sp>
        <p:nvSpPr>
          <p:cNvPr id="159747" name="Rectangle 2"/>
          <p:cNvSpPr>
            <a:spLocks noGrp="1" noRot="1" noChangeAspect="1" noChangeArrowheads="1" noTextEdit="1"/>
          </p:cNvSpPr>
          <p:nvPr>
            <p:ph type="sldImg"/>
          </p:nvPr>
        </p:nvSpPr>
        <p:spPr>
          <a:ln/>
        </p:spPr>
      </p:sp>
      <p:sp>
        <p:nvSpPr>
          <p:cNvPr id="15974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83F1E39-28CD-4A92-977D-C134C5CF0649}" type="slidenum">
              <a:rPr lang="en-US" altLang="de-DE" smtClean="0">
                <a:latin typeface="Arial" charset="0"/>
              </a:rPr>
              <a:pPr/>
              <a:t>34</a:t>
            </a:fld>
            <a:endParaRPr lang="en-US" altLang="de-DE">
              <a:latin typeface="Arial" charset="0"/>
            </a:endParaRPr>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Beam with several particles with randomly distributed phases and amplitude will give only very small fluctuations due to finite number of particles (</a:t>
            </a:r>
            <a:r>
              <a:rPr lang="en-US" dirty="0" err="1"/>
              <a:t>schottky</a:t>
            </a:r>
            <a:r>
              <a:rPr lang="en-US" dirty="0"/>
              <a:t> fluctuations) proportional to </a:t>
            </a:r>
            <a:r>
              <a:rPr lang="en-US" dirty="0" err="1"/>
              <a:t>sqrt</a:t>
            </a:r>
            <a:r>
              <a:rPr lang="en-US" dirty="0"/>
              <a:t>(N)</a:t>
            </a:r>
          </a:p>
          <a:p>
            <a:endParaRPr lang="en-US" dirty="0"/>
          </a:p>
          <a:p>
            <a:r>
              <a:rPr lang="en-US" dirty="0"/>
              <a:t>Beam excitation aligns the particle phases, and allows to measure center-of-mass before the beam </a:t>
            </a:r>
            <a:r>
              <a:rPr lang="en-US" dirty="0" err="1"/>
              <a:t>decohores</a:t>
            </a:r>
            <a:r>
              <a:rPr lang="en-US" dirty="0"/>
              <a:t> due to finite spread in frequency. Thus regular excitation needed. Types of excitation were studied as part of this work, Kick excitation (a wide band, or single time impulse excitation), requires high power, and significantly dilutes the phase space.</a:t>
            </a:r>
          </a:p>
          <a:p>
            <a:r>
              <a:rPr lang="en-US" dirty="0"/>
              <a:t>Chirp excitation, slow method, difficult to use in day to day operations, BTF excitation, to study the amplitude and phase response of the beam.</a:t>
            </a:r>
          </a:p>
          <a:p>
            <a:r>
              <a:rPr lang="en-US" dirty="0"/>
              <a:t>A compromise of the both the above methods, band limited (or pseudo random noise) for regular excitation without significant blow-up, usable along the ramp.</a:t>
            </a:r>
          </a:p>
          <a:p>
            <a:endParaRPr lang="en-US" dirty="0"/>
          </a:p>
          <a:p>
            <a:endParaRPr lang="en-US" dirty="0"/>
          </a:p>
        </p:txBody>
      </p:sp>
      <p:sp>
        <p:nvSpPr>
          <p:cNvPr id="4" name="Date Placeholder 3"/>
          <p:cNvSpPr>
            <a:spLocks noGrp="1"/>
          </p:cNvSpPr>
          <p:nvPr>
            <p:ph type="dt" idx="10"/>
          </p:nvPr>
        </p:nvSpPr>
        <p:spPr/>
        <p:txBody>
          <a:bodyPr/>
          <a:lstStyle/>
          <a:p>
            <a:pPr>
              <a:defRPr/>
            </a:pPr>
            <a:fld id="{8AE261D1-3170-4B8B-94E6-A342C9505736}" type="datetime4">
              <a:rPr lang="de-DE" smtClean="0"/>
              <a:pPr>
                <a:defRPr/>
              </a:pPr>
              <a:t>18. Juni 2025</a:t>
            </a:fld>
            <a:endParaRPr lang="de-DE"/>
          </a:p>
        </p:txBody>
      </p:sp>
      <p:sp>
        <p:nvSpPr>
          <p:cNvPr id="5" name="Footer Placeholder 4"/>
          <p:cNvSpPr>
            <a:spLocks noGrp="1"/>
          </p:cNvSpPr>
          <p:nvPr>
            <p:ph type="ftr" sz="quarter" idx="11"/>
          </p:nvPr>
        </p:nvSpPr>
        <p:spPr/>
        <p:txBody>
          <a:bodyPr/>
          <a:lstStyle/>
          <a:p>
            <a:pPr>
              <a:defRPr/>
            </a:pPr>
            <a:r>
              <a:rPr lang="de-DE"/>
              <a:t>|  Fachbereich 18  |  Institut Theorie Elektromagnetischer Felder  |  Prof. Dr.-Ing. Thomas Weiland</a:t>
            </a:r>
          </a:p>
        </p:txBody>
      </p:sp>
      <p:sp>
        <p:nvSpPr>
          <p:cNvPr id="6" name="Slide Number Placeholder 5"/>
          <p:cNvSpPr>
            <a:spLocks noGrp="1"/>
          </p:cNvSpPr>
          <p:nvPr>
            <p:ph type="sldNum" sz="quarter" idx="12"/>
          </p:nvPr>
        </p:nvSpPr>
        <p:spPr/>
        <p:txBody>
          <a:bodyPr/>
          <a:lstStyle/>
          <a:p>
            <a:pPr>
              <a:defRPr/>
            </a:pPr>
            <a:r>
              <a:rPr lang="de-DE"/>
              <a:t>|  </a:t>
            </a:r>
            <a:fld id="{8C895085-1A0D-4EB3-872A-BF2FFFEB45E5}" type="slidenum">
              <a:rPr lang="de-DE" smtClean="0"/>
              <a:pPr>
                <a:defRPr/>
              </a:pPr>
              <a:t>35</a:t>
            </a:fld>
            <a:endParaRPr lang="de-DE"/>
          </a:p>
        </p:txBody>
      </p:sp>
    </p:spTree>
    <p:extLst>
      <p:ext uri="{BB962C8B-B14F-4D97-AF65-F5344CB8AC3E}">
        <p14:creationId xmlns:p14="http://schemas.microsoft.com/office/powerpoint/2010/main" val="41325415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B4F31441-7725-476C-AE7F-DD83DDBD25BB}" type="slidenum">
              <a:rPr lang="en-US" altLang="de-DE" smtClean="0">
                <a:latin typeface="Arial" charset="0"/>
              </a:rPr>
              <a:pPr/>
              <a:t>38</a:t>
            </a:fld>
            <a:endParaRPr lang="en-US" altLang="de-DE">
              <a:latin typeface="Arial"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EAFC35CF-19A8-449A-8F97-13F68F990D2B}" type="slidenum">
              <a:rPr lang="en-US" altLang="de-DE" smtClean="0">
                <a:latin typeface="Arial" charset="0"/>
              </a:rPr>
              <a:pPr/>
              <a:t>40</a:t>
            </a:fld>
            <a:endParaRPr lang="en-US" altLang="de-DE">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6222960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how do the space charge effects, modify the tune spectra?</a:t>
            </a:r>
          </a:p>
          <a:p>
            <a:pPr marL="238522" indent="-238522">
              <a:buAutoNum type="arabicParenR"/>
            </a:pPr>
            <a:r>
              <a:rPr lang="en-US" dirty="0"/>
              <a:t>First the more challenging and interesting effect, which was the prime motivation of all these detailed examples.</a:t>
            </a:r>
          </a:p>
          <a:p>
            <a:pPr marL="238522" indent="-238522">
              <a:buAutoNum type="arabicParenR"/>
            </a:pPr>
            <a:r>
              <a:rPr lang="en-US" dirty="0"/>
              <a:t>The distance between the head-tail modes change in a characteristic way, explained by certain theoretical and numerical studies, and our measurements match with the prediction quite well, and rather beautiful interpretation of tune spectra is obtained.</a:t>
            </a:r>
          </a:p>
          <a:p>
            <a:pPr marL="238522" indent="-238522">
              <a:buAutoNum type="arabicParenR"/>
            </a:pPr>
            <a:r>
              <a:rPr lang="en-US" dirty="0"/>
              <a:t>These are the examples of the theoretical curves, and the spectrum on the side for the given beam conditions exactly show, how the characteristic modification occurs.</a:t>
            </a:r>
          </a:p>
          <a:p>
            <a:endParaRPr lang="en-US" dirty="0"/>
          </a:p>
        </p:txBody>
      </p:sp>
      <p:sp>
        <p:nvSpPr>
          <p:cNvPr id="4" name="Date Placeholder 3"/>
          <p:cNvSpPr>
            <a:spLocks noGrp="1"/>
          </p:cNvSpPr>
          <p:nvPr>
            <p:ph type="dt"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E261D1-3170-4B8B-94E6-A342C9505736}" type="datetime4">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 Juni 2025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solidFill>
                <a:effectLst/>
                <a:uLnTx/>
                <a:uFillTx/>
                <a:latin typeface="Calibri" panose="020F0502020204030204"/>
                <a:ea typeface="+mn-ea"/>
                <a:cs typeface="+mn-cs"/>
              </a:rPr>
              <a:t>|  Fachbereich 18  |  Institut Theorie Elektromagnetischer Felder  |  Prof. Dr.-Ing. Thomas Weiland</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solidFill>
                <a:effectLst/>
                <a:uLnTx/>
                <a:uFillTx/>
                <a:latin typeface="Calibri" panose="020F0502020204030204"/>
                <a:ea typeface="+mn-ea"/>
                <a:cs typeface="+mn-cs"/>
              </a:rPr>
              <a:t>|  </a:t>
            </a:r>
            <a:fld id="{8C895085-1A0D-4EB3-872A-BF2FFFEB45E5}"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56233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how do the space charge effects, modify the tune spectra?</a:t>
            </a:r>
          </a:p>
          <a:p>
            <a:pPr marL="238522" indent="-238522">
              <a:buAutoNum type="arabicParenR"/>
            </a:pPr>
            <a:r>
              <a:rPr lang="en-US" dirty="0"/>
              <a:t>First the more challenging and interesting effect, which was the prime motivation of all these detailed examples.</a:t>
            </a:r>
          </a:p>
          <a:p>
            <a:pPr marL="238522" indent="-238522">
              <a:buAutoNum type="arabicParenR"/>
            </a:pPr>
            <a:r>
              <a:rPr lang="en-US" dirty="0"/>
              <a:t>The distance between the head-tail modes change in a characteristic way, explained by certain theoretical and numerical studies, and our measurements match with the prediction quite well, and rather beautiful interpretation of tune spectra is obtained.</a:t>
            </a:r>
          </a:p>
          <a:p>
            <a:pPr marL="238522" indent="-238522">
              <a:buAutoNum type="arabicParenR"/>
            </a:pPr>
            <a:r>
              <a:rPr lang="en-US" dirty="0"/>
              <a:t>These are the examples of the theoretical curves, and the spectrum on the side for the given beam conditions exactly show, how the characteristic modification occurs.</a:t>
            </a:r>
          </a:p>
          <a:p>
            <a:endParaRPr lang="en-US" dirty="0"/>
          </a:p>
        </p:txBody>
      </p:sp>
      <p:sp>
        <p:nvSpPr>
          <p:cNvPr id="4" name="Date Placeholder 3"/>
          <p:cNvSpPr>
            <a:spLocks noGrp="1"/>
          </p:cNvSpPr>
          <p:nvPr>
            <p:ph type="dt"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E261D1-3170-4B8B-94E6-A342C9505736}" type="datetime4">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 Juni 2025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solidFill>
                <a:effectLst/>
                <a:uLnTx/>
                <a:uFillTx/>
                <a:latin typeface="Calibri" panose="020F0502020204030204"/>
                <a:ea typeface="+mn-ea"/>
                <a:cs typeface="+mn-cs"/>
              </a:rPr>
              <a:t>|  Fachbereich 18  |  Institut Theorie Elektromagnetischer Felder  |  Prof. Dr.-Ing. Thomas Weiland</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solidFill>
                <a:effectLst/>
                <a:uLnTx/>
                <a:uFillTx/>
                <a:latin typeface="Calibri" panose="020F0502020204030204"/>
                <a:ea typeface="+mn-ea"/>
                <a:cs typeface="+mn-cs"/>
              </a:rPr>
              <a:t>|  </a:t>
            </a:r>
            <a:fld id="{8C895085-1A0D-4EB3-872A-BF2FFFEB45E5}"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56233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E261D1-3170-4B8B-94E6-A342C9505736}" type="datetime4">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 Juni 2025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solidFill>
                <a:effectLst/>
                <a:uLnTx/>
                <a:uFillTx/>
                <a:latin typeface="Calibri" panose="020F0502020204030204"/>
                <a:ea typeface="+mn-ea"/>
                <a:cs typeface="+mn-cs"/>
              </a:rPr>
              <a:t>|  Fachbereich 18  |  Institut Theorie Elektromagnetischer Felder  |  Prof. Dr.-Ing. Thomas Weiland</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solidFill>
                <a:effectLst/>
                <a:uLnTx/>
                <a:uFillTx/>
                <a:latin typeface="Calibri" panose="020F0502020204030204"/>
                <a:ea typeface="+mn-ea"/>
                <a:cs typeface="+mn-cs"/>
              </a:rPr>
              <a:t>|  </a:t>
            </a:r>
            <a:fld id="{8C895085-1A0D-4EB3-872A-BF2FFFEB45E5}"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938756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E261D1-3170-4B8B-94E6-A342C9505736}" type="datetime4">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 Juni 2025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solidFill>
                <a:effectLst/>
                <a:uLnTx/>
                <a:uFillTx/>
                <a:latin typeface="Calibri" panose="020F0502020204030204"/>
                <a:ea typeface="+mn-ea"/>
                <a:cs typeface="+mn-cs"/>
              </a:rPr>
              <a:t>|  Fachbereich 18  |  Institut Theorie Elektromagnetischer Felder  |  Prof. Dr.-Ing. Thomas Weiland</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solidFill>
                <a:effectLst/>
                <a:uLnTx/>
                <a:uFillTx/>
                <a:latin typeface="Calibri" panose="020F0502020204030204"/>
                <a:ea typeface="+mn-ea"/>
                <a:cs typeface="+mn-cs"/>
              </a:rPr>
              <a:t>|  </a:t>
            </a:r>
            <a:fld id="{8C895085-1A0D-4EB3-872A-BF2FFFEB45E5}"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738705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E261D1-3170-4B8B-94E6-A342C9505736}" type="datetime4">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 Juni 2025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solidFill>
                <a:effectLst/>
                <a:uLnTx/>
                <a:uFillTx/>
                <a:latin typeface="Calibri" panose="020F0502020204030204"/>
                <a:ea typeface="+mn-ea"/>
                <a:cs typeface="+mn-cs"/>
              </a:rPr>
              <a:t>|  Fachbereich 18  |  Institut Theorie Elektromagnetischer Felder  |  Prof. Dr.-Ing. Thomas Weiland</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solidFill>
                <a:effectLst/>
                <a:uLnTx/>
                <a:uFillTx/>
                <a:latin typeface="Calibri" panose="020F0502020204030204"/>
                <a:ea typeface="+mn-ea"/>
                <a:cs typeface="+mn-cs"/>
              </a:rPr>
              <a:t>|  </a:t>
            </a:r>
            <a:fld id="{8C895085-1A0D-4EB3-872A-BF2FFFEB45E5}"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238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BBD43CDC-CC1A-4FF5-B52C-354156621B78}" type="slidenum">
              <a:rPr lang="en-US" altLang="de-DE" smtClean="0">
                <a:latin typeface="Arial" charset="0"/>
              </a:rPr>
              <a:pPr/>
              <a:t>6</a:t>
            </a:fld>
            <a:endParaRPr lang="en-US" altLang="de-DE">
              <a:latin typeface="Arial"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E261D1-3170-4B8B-94E6-A342C9505736}" type="datetime4">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 Juni 2025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solidFill>
                <a:effectLst/>
                <a:uLnTx/>
                <a:uFillTx/>
                <a:latin typeface="Calibri" panose="020F0502020204030204"/>
                <a:ea typeface="+mn-ea"/>
                <a:cs typeface="+mn-cs"/>
              </a:rPr>
              <a:t>|  Fachbereich 18  |  Institut Theorie Elektromagnetischer Felder  |  Prof. Dr.-Ing. Thomas Weiland</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solidFill>
                <a:effectLst/>
                <a:uLnTx/>
                <a:uFillTx/>
                <a:latin typeface="Calibri" panose="020F0502020204030204"/>
                <a:ea typeface="+mn-ea"/>
                <a:cs typeface="+mn-cs"/>
              </a:rPr>
              <a:t>|  </a:t>
            </a:r>
            <a:fld id="{8C895085-1A0D-4EB3-872A-BF2FFFEB45E5}"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23815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head tail modes were further identified in time domain, to indeed confirm that the negative modes could not be excited, and the left most mode is actually k=0 mode. On top of that, the mode structure could be used to calculate other beam parameters such as chromaticity.</a:t>
            </a:r>
          </a:p>
          <a:p>
            <a:r>
              <a:rPr lang="en-US" dirty="0"/>
              <a:t> These are some of the first clean measurements of excited head-tail modes. Normally they occur, when some of them cross their instability thresholds.</a:t>
            </a:r>
          </a:p>
        </p:txBody>
      </p:sp>
      <p:sp>
        <p:nvSpPr>
          <p:cNvPr id="4" name="Date Placeholder 3"/>
          <p:cNvSpPr>
            <a:spLocks noGrp="1"/>
          </p:cNvSpPr>
          <p:nvPr>
            <p:ph type="dt"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E261D1-3170-4B8B-94E6-A342C9505736}" type="datetime4">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 Juni 2025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solidFill>
                <a:effectLst/>
                <a:uLnTx/>
                <a:uFillTx/>
                <a:latin typeface="Calibri" panose="020F0502020204030204"/>
                <a:ea typeface="+mn-ea"/>
                <a:cs typeface="+mn-cs"/>
              </a:rPr>
              <a:t>|  Fachbereich 18  |  Institut Theorie Elektromagnetischer Felder  |  Prof. Dr.-Ing. Thomas Weiland</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solidFill>
                <a:effectLst/>
                <a:uLnTx/>
                <a:uFillTx/>
                <a:latin typeface="Calibri" panose="020F0502020204030204"/>
                <a:ea typeface="+mn-ea"/>
                <a:cs typeface="+mn-cs"/>
              </a:rPr>
              <a:t>|  </a:t>
            </a:r>
            <a:fld id="{8C895085-1A0D-4EB3-872A-BF2FFFEB45E5}"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260622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EAFC35CF-19A8-449A-8F97-13F68F990D2B}" type="slidenum">
              <a:rPr lang="en-US" altLang="de-DE" smtClean="0">
                <a:latin typeface="Arial" charset="0"/>
              </a:rPr>
              <a:pPr/>
              <a:t>49</a:t>
            </a:fld>
            <a:endParaRPr lang="en-US" altLang="de-DE">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256103574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A03EE848-9142-4521-A7DE-A48B073083E1}" type="slidenum">
              <a:rPr lang="en-US" smtClean="0">
                <a:latin typeface="Arial" charset="0"/>
              </a:rPr>
              <a:pPr/>
              <a:t>51</a:t>
            </a:fld>
            <a:endParaRPr lang="en-US">
              <a:latin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endParaRPr lang="de-DE"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47E1358-9ADF-4529-841A-51061E53BD40}" type="slidenum">
              <a:rPr lang="en-US" altLang="de-DE" smtClean="0">
                <a:latin typeface="Arial" charset="0"/>
              </a:rPr>
              <a:pPr/>
              <a:t>52</a:t>
            </a:fld>
            <a:endParaRPr lang="en-US" altLang="de-DE">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14448383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EC478D7-883C-489D-B236-BAD57AEE1D75}" type="slidenum">
              <a:rPr lang="en-US" altLang="de-DE" smtClean="0">
                <a:latin typeface="Arial" charset="0"/>
              </a:rPr>
              <a:pPr/>
              <a:t>53</a:t>
            </a:fld>
            <a:endParaRPr lang="en-US" altLang="de-DE">
              <a:latin typeface="Arial"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15DD6C58-C6AF-4D86-AEC3-5A3F5761A45D}" type="slidenum">
              <a:rPr lang="en-US" altLang="de-DE" smtClean="0">
                <a:latin typeface="Arial" charset="0"/>
              </a:rPr>
              <a:pPr/>
              <a:t>54</a:t>
            </a:fld>
            <a:endParaRPr lang="en-US" altLang="de-DE">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EAD24250-922B-458C-AF63-73DE469DC435}" type="slidenum">
              <a:rPr lang="en-US" altLang="de-DE" smtClean="0">
                <a:latin typeface="Arial" charset="0"/>
              </a:rPr>
              <a:pPr/>
              <a:t>55</a:t>
            </a:fld>
            <a:endParaRPr lang="en-US" altLang="de-DE">
              <a:latin typeface="Arial"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57B226DE-AC32-44CF-BC97-7DE6365AAC9A}" type="slidenum">
              <a:rPr lang="en-US" altLang="de-DE" smtClean="0">
                <a:latin typeface="Arial" charset="0"/>
              </a:rPr>
              <a:pPr/>
              <a:t>56</a:t>
            </a:fld>
            <a:endParaRPr lang="en-US" altLang="de-DE">
              <a:latin typeface="Arial"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59059473-56DF-4808-872A-19D6C8B3633F}" type="slidenum">
              <a:rPr lang="en-US" altLang="de-DE" smtClean="0">
                <a:latin typeface="Arial" charset="0"/>
              </a:rPr>
              <a:pPr/>
              <a:t>57</a:t>
            </a:fld>
            <a:endParaRPr lang="en-US" altLang="de-DE">
              <a:latin typeface="Arial"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809449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92B5622-5E00-4940-9097-7F577BFE83AF}" type="slidenum">
              <a:rPr lang="en-US" altLang="de-DE" smtClean="0">
                <a:latin typeface="Arial" charset="0"/>
              </a:rPr>
              <a:pPr/>
              <a:t>7</a:t>
            </a:fld>
            <a:endParaRPr lang="en-US" altLang="de-DE">
              <a:latin typeface="Arial"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EBF3D819-01AC-4C9C-9A87-222E748387EE}" type="slidenum">
              <a:rPr lang="en-US" altLang="de-DE" smtClean="0">
                <a:latin typeface="Arial" charset="0"/>
              </a:rPr>
              <a:pPr/>
              <a:t>58</a:t>
            </a:fld>
            <a:endParaRPr lang="en-US" altLang="de-DE">
              <a:latin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97677628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3893FF48-A812-4E3A-8855-DC27D5759AD7}" type="slidenum">
              <a:rPr lang="en-US" altLang="de-DE" smtClean="0">
                <a:latin typeface="Arial" charset="0"/>
              </a:rPr>
              <a:pPr/>
              <a:t>59</a:t>
            </a:fld>
            <a:endParaRPr lang="en-US" altLang="de-DE">
              <a:latin typeface="Arial"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7257456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944478E-3B5B-4B8E-9193-B5E7BB626CB7}" type="slidenum">
              <a:rPr lang="en-US" altLang="de-DE" smtClean="0">
                <a:latin typeface="Arial" charset="0"/>
              </a:rPr>
              <a:pPr/>
              <a:t>60</a:t>
            </a:fld>
            <a:endParaRPr lang="en-US" altLang="de-DE">
              <a:latin typeface="Arial"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944478E-3B5B-4B8E-9193-B5E7BB626CB7}" type="slidenum">
              <a:rPr lang="en-US" altLang="de-DE" smtClean="0">
                <a:latin typeface="Arial" charset="0"/>
              </a:rPr>
              <a:pPr/>
              <a:t>61</a:t>
            </a:fld>
            <a:endParaRPr lang="en-US" altLang="de-DE">
              <a:latin typeface="Arial"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137752900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22103CE-31DF-4680-9341-7F9C0A5B6635}" type="slidenum">
              <a:rPr lang="en-US" altLang="de-DE" smtClean="0">
                <a:latin typeface="Arial" charset="0"/>
              </a:rPr>
              <a:pPr/>
              <a:t>62</a:t>
            </a:fld>
            <a:endParaRPr lang="en-US" altLang="de-DE">
              <a:latin typeface="Arial"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endParaRPr lang="de-DE" altLang="de-DE"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E013EC69-D437-4119-B6C9-3B40E5231F9D}" type="slidenum">
              <a:rPr lang="en-US" altLang="de-DE" smtClean="0">
                <a:latin typeface="Arial" charset="0"/>
              </a:rPr>
              <a:pPr/>
              <a:t>63</a:t>
            </a:fld>
            <a:endParaRPr lang="en-US" altLang="de-DE">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8E2837E-5AAD-4E20-BD52-FAA561FE5247}" type="slidenum">
              <a:rPr lang="en-US"/>
              <a:pPr/>
              <a:t>69</a:t>
            </a:fld>
            <a:endParaRPr lang="en-US"/>
          </a:p>
        </p:txBody>
      </p:sp>
      <p:sp>
        <p:nvSpPr>
          <p:cNvPr id="340994" name="Folienbildplatzhalter 1"/>
          <p:cNvSpPr>
            <a:spLocks noGrp="1" noRot="1" noChangeAspect="1" noTextEdit="1"/>
          </p:cNvSpPr>
          <p:nvPr>
            <p:ph type="sldImg"/>
          </p:nvPr>
        </p:nvSpPr>
        <p:spPr>
          <a:xfrm>
            <a:off x="3265488" y="511175"/>
            <a:ext cx="3395662" cy="2547938"/>
          </a:xfrm>
          <a:ln/>
        </p:spPr>
      </p:sp>
      <p:sp>
        <p:nvSpPr>
          <p:cNvPr id="340995" name="Notizenplatzhalter 2"/>
          <p:cNvSpPr>
            <a:spLocks noGrp="1"/>
          </p:cNvSpPr>
          <p:nvPr>
            <p:ph type="body" idx="1"/>
          </p:nvPr>
        </p:nvSpPr>
        <p:spPr>
          <a:xfrm>
            <a:off x="993096" y="3229122"/>
            <a:ext cx="7940450" cy="3058279"/>
          </a:xfrm>
        </p:spPr>
        <p:txBody>
          <a:bodyPr lIns="96661" tIns="48331" rIns="96661" bIns="48331"/>
          <a:lstStyle/>
          <a:p>
            <a:pPr defTabSz="457200">
              <a:spcBef>
                <a:spcPct val="0"/>
              </a:spcBef>
            </a:pPr>
            <a:endParaRPr lang="de-DE"/>
          </a:p>
        </p:txBody>
      </p:sp>
      <p:sp>
        <p:nvSpPr>
          <p:cNvPr id="340996" name="Foliennummernplatzhalter 3"/>
          <p:cNvSpPr txBox="1">
            <a:spLocks noGrp="1"/>
          </p:cNvSpPr>
          <p:nvPr/>
        </p:nvSpPr>
        <p:spPr bwMode="auto">
          <a:xfrm>
            <a:off x="5622511" y="6457118"/>
            <a:ext cx="4301974" cy="33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lgn="l" defTabSz="482600">
              <a:spcBef>
                <a:spcPct val="0"/>
              </a:spcBef>
              <a:defRPr sz="2400">
                <a:solidFill>
                  <a:schemeClr val="tx1"/>
                </a:solidFill>
                <a:latin typeface="Times" pitchFamily="18" charset="0"/>
              </a:defRPr>
            </a:lvl1pPr>
            <a:lvl2pPr marL="785813" indent="-303213" algn="l" defTabSz="482600">
              <a:spcBef>
                <a:spcPct val="0"/>
              </a:spcBef>
              <a:defRPr sz="2400">
                <a:solidFill>
                  <a:schemeClr val="tx1"/>
                </a:solidFill>
                <a:latin typeface="Times" pitchFamily="18" charset="0"/>
              </a:defRPr>
            </a:lvl2pPr>
            <a:lvl3pPr marL="1208088" indent="-241300" algn="l" defTabSz="482600">
              <a:spcBef>
                <a:spcPct val="0"/>
              </a:spcBef>
              <a:defRPr sz="2400">
                <a:solidFill>
                  <a:schemeClr val="tx1"/>
                </a:solidFill>
                <a:latin typeface="Times" pitchFamily="18" charset="0"/>
              </a:defRPr>
            </a:lvl3pPr>
            <a:lvl4pPr marL="1692275" indent="-242888" algn="l" defTabSz="482600">
              <a:spcBef>
                <a:spcPct val="0"/>
              </a:spcBef>
              <a:defRPr sz="2400">
                <a:solidFill>
                  <a:schemeClr val="tx1"/>
                </a:solidFill>
                <a:latin typeface="Times" pitchFamily="18" charset="0"/>
              </a:defRPr>
            </a:lvl4pPr>
            <a:lvl5pPr marL="2174875" indent="-241300" algn="l" defTabSz="482600">
              <a:spcBef>
                <a:spcPct val="0"/>
              </a:spcBef>
              <a:defRPr sz="2400">
                <a:solidFill>
                  <a:schemeClr val="tx1"/>
                </a:solidFill>
                <a:latin typeface="Times" pitchFamily="18" charset="0"/>
              </a:defRPr>
            </a:lvl5pPr>
            <a:lvl6pPr marL="2632075" indent="-241300" defTabSz="482600" eaLnBrk="0" fontAlgn="base" hangingPunct="0">
              <a:spcBef>
                <a:spcPct val="0"/>
              </a:spcBef>
              <a:spcAft>
                <a:spcPct val="0"/>
              </a:spcAft>
              <a:defRPr sz="2400">
                <a:solidFill>
                  <a:schemeClr val="tx1"/>
                </a:solidFill>
                <a:latin typeface="Times" pitchFamily="18" charset="0"/>
              </a:defRPr>
            </a:lvl6pPr>
            <a:lvl7pPr marL="3089275" indent="-241300" defTabSz="482600" eaLnBrk="0" fontAlgn="base" hangingPunct="0">
              <a:spcBef>
                <a:spcPct val="0"/>
              </a:spcBef>
              <a:spcAft>
                <a:spcPct val="0"/>
              </a:spcAft>
              <a:defRPr sz="2400">
                <a:solidFill>
                  <a:schemeClr val="tx1"/>
                </a:solidFill>
                <a:latin typeface="Times" pitchFamily="18" charset="0"/>
              </a:defRPr>
            </a:lvl7pPr>
            <a:lvl8pPr marL="3546475" indent="-241300" defTabSz="482600" eaLnBrk="0" fontAlgn="base" hangingPunct="0">
              <a:spcBef>
                <a:spcPct val="0"/>
              </a:spcBef>
              <a:spcAft>
                <a:spcPct val="0"/>
              </a:spcAft>
              <a:defRPr sz="2400">
                <a:solidFill>
                  <a:schemeClr val="tx1"/>
                </a:solidFill>
                <a:latin typeface="Times" pitchFamily="18" charset="0"/>
              </a:defRPr>
            </a:lvl8pPr>
            <a:lvl9pPr marL="4003675" indent="-241300" defTabSz="482600" eaLnBrk="0" fontAlgn="base" hangingPunct="0">
              <a:spcBef>
                <a:spcPct val="0"/>
              </a:spcBef>
              <a:spcAft>
                <a:spcPct val="0"/>
              </a:spcAft>
              <a:defRPr sz="2400">
                <a:solidFill>
                  <a:schemeClr val="tx1"/>
                </a:solidFill>
                <a:latin typeface="Times" pitchFamily="18" charset="0"/>
              </a:defRPr>
            </a:lvl9pPr>
          </a:lstStyle>
          <a:p>
            <a:pPr algn="r" eaLnBrk="1" hangingPunct="1"/>
            <a:fld id="{769329C2-3FF5-4891-A972-BF58B54642DB}" type="slidenum">
              <a:rPr lang="en-US" sz="1300">
                <a:latin typeface="Calibri" pitchFamily="34" charset="0"/>
              </a:rPr>
              <a:pPr algn="r" eaLnBrk="1" hangingPunct="1"/>
              <a:t>69</a:t>
            </a:fld>
            <a:endParaRPr lang="en-US" sz="1300">
              <a:latin typeface="Calibri" pitchFamily="34"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567">
              <a:defRPr>
                <a:solidFill>
                  <a:schemeClr val="tx1"/>
                </a:solidFill>
                <a:latin typeface="Times New Roman" pitchFamily="18" charset="0"/>
              </a:defRPr>
            </a:lvl1pPr>
            <a:lvl2pPr marL="745701" indent="-286809" defTabSz="922567">
              <a:defRPr>
                <a:solidFill>
                  <a:schemeClr val="tx1"/>
                </a:solidFill>
                <a:latin typeface="Times New Roman" pitchFamily="18" charset="0"/>
              </a:defRPr>
            </a:lvl2pPr>
            <a:lvl3pPr marL="1147233" indent="-229447" defTabSz="922567">
              <a:defRPr>
                <a:solidFill>
                  <a:schemeClr val="tx1"/>
                </a:solidFill>
                <a:latin typeface="Times New Roman" pitchFamily="18" charset="0"/>
              </a:defRPr>
            </a:lvl3pPr>
            <a:lvl4pPr marL="1606126" indent="-229447" defTabSz="922567">
              <a:defRPr>
                <a:solidFill>
                  <a:schemeClr val="tx1"/>
                </a:solidFill>
                <a:latin typeface="Times New Roman" pitchFamily="18" charset="0"/>
              </a:defRPr>
            </a:lvl4pPr>
            <a:lvl5pPr marL="2065019" indent="-229447" defTabSz="922567">
              <a:defRPr>
                <a:solidFill>
                  <a:schemeClr val="tx1"/>
                </a:solidFill>
                <a:latin typeface="Times New Roman" pitchFamily="18" charset="0"/>
              </a:defRPr>
            </a:lvl5pPr>
            <a:lvl6pPr marL="2523912" indent="-229447" algn="ctr" defTabSz="922567" eaLnBrk="0" fontAlgn="base" hangingPunct="0">
              <a:spcBef>
                <a:spcPct val="50000"/>
              </a:spcBef>
              <a:spcAft>
                <a:spcPct val="0"/>
              </a:spcAft>
              <a:defRPr>
                <a:solidFill>
                  <a:schemeClr val="tx1"/>
                </a:solidFill>
                <a:latin typeface="Times New Roman" pitchFamily="18" charset="0"/>
              </a:defRPr>
            </a:lvl6pPr>
            <a:lvl7pPr marL="2982806" indent="-229447" algn="ctr" defTabSz="922567" eaLnBrk="0" fontAlgn="base" hangingPunct="0">
              <a:spcBef>
                <a:spcPct val="50000"/>
              </a:spcBef>
              <a:spcAft>
                <a:spcPct val="0"/>
              </a:spcAft>
              <a:defRPr>
                <a:solidFill>
                  <a:schemeClr val="tx1"/>
                </a:solidFill>
                <a:latin typeface="Times New Roman" pitchFamily="18" charset="0"/>
              </a:defRPr>
            </a:lvl7pPr>
            <a:lvl8pPr marL="3441699" indent="-229447" algn="ctr" defTabSz="922567" eaLnBrk="0" fontAlgn="base" hangingPunct="0">
              <a:spcBef>
                <a:spcPct val="50000"/>
              </a:spcBef>
              <a:spcAft>
                <a:spcPct val="0"/>
              </a:spcAft>
              <a:defRPr>
                <a:solidFill>
                  <a:schemeClr val="tx1"/>
                </a:solidFill>
                <a:latin typeface="Times New Roman" pitchFamily="18" charset="0"/>
              </a:defRPr>
            </a:lvl8pPr>
            <a:lvl9pPr marL="3900592" indent="-229447" algn="ctr" defTabSz="922567" eaLnBrk="0" fontAlgn="base" hangingPunct="0">
              <a:spcBef>
                <a:spcPct val="50000"/>
              </a:spcBef>
              <a:spcAft>
                <a:spcPct val="0"/>
              </a:spcAft>
              <a:defRPr>
                <a:solidFill>
                  <a:schemeClr val="tx1"/>
                </a:solidFill>
                <a:latin typeface="Times New Roman" pitchFamily="18" charset="0"/>
              </a:defRPr>
            </a:lvl9pPr>
          </a:lstStyle>
          <a:p>
            <a:fld id="{E3E94908-C866-401B-A40D-930598998A50}" type="slidenum">
              <a:rPr lang="en-US" smtClean="0">
                <a:latin typeface="Arial" charset="0"/>
              </a:rPr>
              <a:pPr/>
              <a:t>74</a:t>
            </a:fld>
            <a:endParaRPr lang="en-US">
              <a:latin typeface="Arial" charset="0"/>
            </a:endParaRPr>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p>
        </p:txBody>
      </p:sp>
    </p:spTree>
    <p:extLst>
      <p:ext uri="{BB962C8B-B14F-4D97-AF65-F5344CB8AC3E}">
        <p14:creationId xmlns:p14="http://schemas.microsoft.com/office/powerpoint/2010/main" val="412767491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567">
              <a:defRPr>
                <a:solidFill>
                  <a:schemeClr val="tx1"/>
                </a:solidFill>
                <a:latin typeface="Times New Roman" pitchFamily="18" charset="0"/>
              </a:defRPr>
            </a:lvl1pPr>
            <a:lvl2pPr marL="745701" indent="-286809" defTabSz="922567">
              <a:defRPr>
                <a:solidFill>
                  <a:schemeClr val="tx1"/>
                </a:solidFill>
                <a:latin typeface="Times New Roman" pitchFamily="18" charset="0"/>
              </a:defRPr>
            </a:lvl2pPr>
            <a:lvl3pPr marL="1147233" indent="-229447" defTabSz="922567">
              <a:defRPr>
                <a:solidFill>
                  <a:schemeClr val="tx1"/>
                </a:solidFill>
                <a:latin typeface="Times New Roman" pitchFamily="18" charset="0"/>
              </a:defRPr>
            </a:lvl3pPr>
            <a:lvl4pPr marL="1606126" indent="-229447" defTabSz="922567">
              <a:defRPr>
                <a:solidFill>
                  <a:schemeClr val="tx1"/>
                </a:solidFill>
                <a:latin typeface="Times New Roman" pitchFamily="18" charset="0"/>
              </a:defRPr>
            </a:lvl4pPr>
            <a:lvl5pPr marL="2065019" indent="-229447" defTabSz="922567">
              <a:defRPr>
                <a:solidFill>
                  <a:schemeClr val="tx1"/>
                </a:solidFill>
                <a:latin typeface="Times New Roman" pitchFamily="18" charset="0"/>
              </a:defRPr>
            </a:lvl5pPr>
            <a:lvl6pPr marL="2523912" indent="-229447" algn="ctr" defTabSz="922567" eaLnBrk="0" fontAlgn="base" hangingPunct="0">
              <a:spcBef>
                <a:spcPct val="50000"/>
              </a:spcBef>
              <a:spcAft>
                <a:spcPct val="0"/>
              </a:spcAft>
              <a:defRPr>
                <a:solidFill>
                  <a:schemeClr val="tx1"/>
                </a:solidFill>
                <a:latin typeface="Times New Roman" pitchFamily="18" charset="0"/>
              </a:defRPr>
            </a:lvl6pPr>
            <a:lvl7pPr marL="2982806" indent="-229447" algn="ctr" defTabSz="922567" eaLnBrk="0" fontAlgn="base" hangingPunct="0">
              <a:spcBef>
                <a:spcPct val="50000"/>
              </a:spcBef>
              <a:spcAft>
                <a:spcPct val="0"/>
              </a:spcAft>
              <a:defRPr>
                <a:solidFill>
                  <a:schemeClr val="tx1"/>
                </a:solidFill>
                <a:latin typeface="Times New Roman" pitchFamily="18" charset="0"/>
              </a:defRPr>
            </a:lvl7pPr>
            <a:lvl8pPr marL="3441699" indent="-229447" algn="ctr" defTabSz="922567" eaLnBrk="0" fontAlgn="base" hangingPunct="0">
              <a:spcBef>
                <a:spcPct val="50000"/>
              </a:spcBef>
              <a:spcAft>
                <a:spcPct val="0"/>
              </a:spcAft>
              <a:defRPr>
                <a:solidFill>
                  <a:schemeClr val="tx1"/>
                </a:solidFill>
                <a:latin typeface="Times New Roman" pitchFamily="18" charset="0"/>
              </a:defRPr>
            </a:lvl8pPr>
            <a:lvl9pPr marL="3900592" indent="-229447" algn="ctr" defTabSz="922567" eaLnBrk="0" fontAlgn="base" hangingPunct="0">
              <a:spcBef>
                <a:spcPct val="50000"/>
              </a:spcBef>
              <a:spcAft>
                <a:spcPct val="0"/>
              </a:spcAft>
              <a:defRPr>
                <a:solidFill>
                  <a:schemeClr val="tx1"/>
                </a:solidFill>
                <a:latin typeface="Times New Roman" pitchFamily="18" charset="0"/>
              </a:defRPr>
            </a:lvl9pPr>
          </a:lstStyle>
          <a:p>
            <a:fld id="{0492996F-EC92-4765-9222-654BB7882027}" type="slidenum">
              <a:rPr lang="en-US" smtClean="0">
                <a:latin typeface="Arial" charset="0"/>
              </a:rPr>
              <a:pPr/>
              <a:t>75</a:t>
            </a:fld>
            <a:endParaRPr lang="en-US">
              <a:latin typeface="Arial" charset="0"/>
            </a:endParaRPr>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567">
              <a:defRPr>
                <a:solidFill>
                  <a:schemeClr val="tx1"/>
                </a:solidFill>
                <a:latin typeface="Times New Roman" pitchFamily="18" charset="0"/>
              </a:defRPr>
            </a:lvl1pPr>
            <a:lvl2pPr marL="745701" indent="-286809" defTabSz="922567">
              <a:defRPr>
                <a:solidFill>
                  <a:schemeClr val="tx1"/>
                </a:solidFill>
                <a:latin typeface="Times New Roman" pitchFamily="18" charset="0"/>
              </a:defRPr>
            </a:lvl2pPr>
            <a:lvl3pPr marL="1147233" indent="-229447" defTabSz="922567">
              <a:defRPr>
                <a:solidFill>
                  <a:schemeClr val="tx1"/>
                </a:solidFill>
                <a:latin typeface="Times New Roman" pitchFamily="18" charset="0"/>
              </a:defRPr>
            </a:lvl3pPr>
            <a:lvl4pPr marL="1606126" indent="-229447" defTabSz="922567">
              <a:defRPr>
                <a:solidFill>
                  <a:schemeClr val="tx1"/>
                </a:solidFill>
                <a:latin typeface="Times New Roman" pitchFamily="18" charset="0"/>
              </a:defRPr>
            </a:lvl4pPr>
            <a:lvl5pPr marL="2065019" indent="-229447" defTabSz="922567">
              <a:defRPr>
                <a:solidFill>
                  <a:schemeClr val="tx1"/>
                </a:solidFill>
                <a:latin typeface="Times New Roman" pitchFamily="18" charset="0"/>
              </a:defRPr>
            </a:lvl5pPr>
            <a:lvl6pPr marL="2523912" indent="-229447" algn="ctr" defTabSz="922567" eaLnBrk="0" fontAlgn="base" hangingPunct="0">
              <a:spcBef>
                <a:spcPct val="50000"/>
              </a:spcBef>
              <a:spcAft>
                <a:spcPct val="0"/>
              </a:spcAft>
              <a:defRPr>
                <a:solidFill>
                  <a:schemeClr val="tx1"/>
                </a:solidFill>
                <a:latin typeface="Times New Roman" pitchFamily="18" charset="0"/>
              </a:defRPr>
            </a:lvl6pPr>
            <a:lvl7pPr marL="2982806" indent="-229447" algn="ctr" defTabSz="922567" eaLnBrk="0" fontAlgn="base" hangingPunct="0">
              <a:spcBef>
                <a:spcPct val="50000"/>
              </a:spcBef>
              <a:spcAft>
                <a:spcPct val="0"/>
              </a:spcAft>
              <a:defRPr>
                <a:solidFill>
                  <a:schemeClr val="tx1"/>
                </a:solidFill>
                <a:latin typeface="Times New Roman" pitchFamily="18" charset="0"/>
              </a:defRPr>
            </a:lvl7pPr>
            <a:lvl8pPr marL="3441699" indent="-229447" algn="ctr" defTabSz="922567" eaLnBrk="0" fontAlgn="base" hangingPunct="0">
              <a:spcBef>
                <a:spcPct val="50000"/>
              </a:spcBef>
              <a:spcAft>
                <a:spcPct val="0"/>
              </a:spcAft>
              <a:defRPr>
                <a:solidFill>
                  <a:schemeClr val="tx1"/>
                </a:solidFill>
                <a:latin typeface="Times New Roman" pitchFamily="18" charset="0"/>
              </a:defRPr>
            </a:lvl8pPr>
            <a:lvl9pPr marL="3900592" indent="-229447" algn="ctr" defTabSz="922567" eaLnBrk="0" fontAlgn="base" hangingPunct="0">
              <a:spcBef>
                <a:spcPct val="50000"/>
              </a:spcBef>
              <a:spcAft>
                <a:spcPct val="0"/>
              </a:spcAft>
              <a:defRPr>
                <a:solidFill>
                  <a:schemeClr val="tx1"/>
                </a:solidFill>
                <a:latin typeface="Times New Roman" pitchFamily="18" charset="0"/>
              </a:defRPr>
            </a:lvl9pPr>
          </a:lstStyle>
          <a:p>
            <a:fld id="{567753AC-FE25-4E55-8028-D4F999845F3B}" type="slidenum">
              <a:rPr lang="en-US" smtClean="0">
                <a:latin typeface="Arial" charset="0"/>
              </a:rPr>
              <a:pPr/>
              <a:t>76</a:t>
            </a:fld>
            <a:endParaRPr lang="en-US">
              <a:latin typeface="Arial" charset="0"/>
            </a:endParaRPr>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26798693-6088-46C8-9241-6BDAB0E95C69}" type="slidenum">
              <a:rPr lang="en-US" altLang="de-DE" smtClean="0">
                <a:latin typeface="Arial" charset="0"/>
              </a:rPr>
              <a:pPr/>
              <a:t>8</a:t>
            </a:fld>
            <a:endParaRPr lang="en-US" altLang="de-DE">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281204731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567">
              <a:defRPr>
                <a:solidFill>
                  <a:schemeClr val="tx1"/>
                </a:solidFill>
                <a:latin typeface="Times New Roman" pitchFamily="18" charset="0"/>
              </a:defRPr>
            </a:lvl1pPr>
            <a:lvl2pPr marL="745701" indent="-286809" defTabSz="922567">
              <a:defRPr>
                <a:solidFill>
                  <a:schemeClr val="tx1"/>
                </a:solidFill>
                <a:latin typeface="Times New Roman" pitchFamily="18" charset="0"/>
              </a:defRPr>
            </a:lvl2pPr>
            <a:lvl3pPr marL="1147233" indent="-229447" defTabSz="922567">
              <a:defRPr>
                <a:solidFill>
                  <a:schemeClr val="tx1"/>
                </a:solidFill>
                <a:latin typeface="Times New Roman" pitchFamily="18" charset="0"/>
              </a:defRPr>
            </a:lvl3pPr>
            <a:lvl4pPr marL="1606126" indent="-229447" defTabSz="922567">
              <a:defRPr>
                <a:solidFill>
                  <a:schemeClr val="tx1"/>
                </a:solidFill>
                <a:latin typeface="Times New Roman" pitchFamily="18" charset="0"/>
              </a:defRPr>
            </a:lvl4pPr>
            <a:lvl5pPr marL="2065019" indent="-229447" defTabSz="922567">
              <a:defRPr>
                <a:solidFill>
                  <a:schemeClr val="tx1"/>
                </a:solidFill>
                <a:latin typeface="Times New Roman" pitchFamily="18" charset="0"/>
              </a:defRPr>
            </a:lvl5pPr>
            <a:lvl6pPr marL="2523912" indent="-229447" algn="ctr" defTabSz="922567" eaLnBrk="0" fontAlgn="base" hangingPunct="0">
              <a:spcBef>
                <a:spcPct val="50000"/>
              </a:spcBef>
              <a:spcAft>
                <a:spcPct val="0"/>
              </a:spcAft>
              <a:defRPr>
                <a:solidFill>
                  <a:schemeClr val="tx1"/>
                </a:solidFill>
                <a:latin typeface="Times New Roman" pitchFamily="18" charset="0"/>
              </a:defRPr>
            </a:lvl6pPr>
            <a:lvl7pPr marL="2982806" indent="-229447" algn="ctr" defTabSz="922567" eaLnBrk="0" fontAlgn="base" hangingPunct="0">
              <a:spcBef>
                <a:spcPct val="50000"/>
              </a:spcBef>
              <a:spcAft>
                <a:spcPct val="0"/>
              </a:spcAft>
              <a:defRPr>
                <a:solidFill>
                  <a:schemeClr val="tx1"/>
                </a:solidFill>
                <a:latin typeface="Times New Roman" pitchFamily="18" charset="0"/>
              </a:defRPr>
            </a:lvl7pPr>
            <a:lvl8pPr marL="3441699" indent="-229447" algn="ctr" defTabSz="922567" eaLnBrk="0" fontAlgn="base" hangingPunct="0">
              <a:spcBef>
                <a:spcPct val="50000"/>
              </a:spcBef>
              <a:spcAft>
                <a:spcPct val="0"/>
              </a:spcAft>
              <a:defRPr>
                <a:solidFill>
                  <a:schemeClr val="tx1"/>
                </a:solidFill>
                <a:latin typeface="Times New Roman" pitchFamily="18" charset="0"/>
              </a:defRPr>
            </a:lvl8pPr>
            <a:lvl9pPr marL="3900592" indent="-229447" algn="ctr" defTabSz="922567" eaLnBrk="0" fontAlgn="base" hangingPunct="0">
              <a:spcBef>
                <a:spcPct val="50000"/>
              </a:spcBef>
              <a:spcAft>
                <a:spcPct val="0"/>
              </a:spcAft>
              <a:defRPr>
                <a:solidFill>
                  <a:schemeClr val="tx1"/>
                </a:solidFill>
                <a:latin typeface="Times New Roman" pitchFamily="18" charset="0"/>
              </a:defRPr>
            </a:lvl9pPr>
          </a:lstStyle>
          <a:p>
            <a:fld id="{567753AC-FE25-4E55-8028-D4F999845F3B}" type="slidenum">
              <a:rPr lang="en-US" smtClean="0">
                <a:latin typeface="Arial" charset="0"/>
              </a:rPr>
              <a:pPr/>
              <a:t>77</a:t>
            </a:fld>
            <a:endParaRPr lang="en-US">
              <a:latin typeface="Arial" charset="0"/>
            </a:endParaRPr>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567">
              <a:defRPr>
                <a:solidFill>
                  <a:schemeClr val="tx1"/>
                </a:solidFill>
                <a:latin typeface="Times New Roman" pitchFamily="18" charset="0"/>
              </a:defRPr>
            </a:lvl1pPr>
            <a:lvl2pPr marL="745701" indent="-286809" defTabSz="922567">
              <a:defRPr>
                <a:solidFill>
                  <a:schemeClr val="tx1"/>
                </a:solidFill>
                <a:latin typeface="Times New Roman" pitchFamily="18" charset="0"/>
              </a:defRPr>
            </a:lvl2pPr>
            <a:lvl3pPr marL="1147233" indent="-229447" defTabSz="922567">
              <a:defRPr>
                <a:solidFill>
                  <a:schemeClr val="tx1"/>
                </a:solidFill>
                <a:latin typeface="Times New Roman" pitchFamily="18" charset="0"/>
              </a:defRPr>
            </a:lvl3pPr>
            <a:lvl4pPr marL="1606126" indent="-229447" defTabSz="922567">
              <a:defRPr>
                <a:solidFill>
                  <a:schemeClr val="tx1"/>
                </a:solidFill>
                <a:latin typeface="Times New Roman" pitchFamily="18" charset="0"/>
              </a:defRPr>
            </a:lvl4pPr>
            <a:lvl5pPr marL="2065019" indent="-229447" defTabSz="922567">
              <a:defRPr>
                <a:solidFill>
                  <a:schemeClr val="tx1"/>
                </a:solidFill>
                <a:latin typeface="Times New Roman" pitchFamily="18" charset="0"/>
              </a:defRPr>
            </a:lvl5pPr>
            <a:lvl6pPr marL="2523912" indent="-229447" algn="ctr" defTabSz="922567" eaLnBrk="0" fontAlgn="base" hangingPunct="0">
              <a:spcBef>
                <a:spcPct val="50000"/>
              </a:spcBef>
              <a:spcAft>
                <a:spcPct val="0"/>
              </a:spcAft>
              <a:defRPr>
                <a:solidFill>
                  <a:schemeClr val="tx1"/>
                </a:solidFill>
                <a:latin typeface="Times New Roman" pitchFamily="18" charset="0"/>
              </a:defRPr>
            </a:lvl6pPr>
            <a:lvl7pPr marL="2982806" indent="-229447" algn="ctr" defTabSz="922567" eaLnBrk="0" fontAlgn="base" hangingPunct="0">
              <a:spcBef>
                <a:spcPct val="50000"/>
              </a:spcBef>
              <a:spcAft>
                <a:spcPct val="0"/>
              </a:spcAft>
              <a:defRPr>
                <a:solidFill>
                  <a:schemeClr val="tx1"/>
                </a:solidFill>
                <a:latin typeface="Times New Roman" pitchFamily="18" charset="0"/>
              </a:defRPr>
            </a:lvl7pPr>
            <a:lvl8pPr marL="3441699" indent="-229447" algn="ctr" defTabSz="922567" eaLnBrk="0" fontAlgn="base" hangingPunct="0">
              <a:spcBef>
                <a:spcPct val="50000"/>
              </a:spcBef>
              <a:spcAft>
                <a:spcPct val="0"/>
              </a:spcAft>
              <a:defRPr>
                <a:solidFill>
                  <a:schemeClr val="tx1"/>
                </a:solidFill>
                <a:latin typeface="Times New Roman" pitchFamily="18" charset="0"/>
              </a:defRPr>
            </a:lvl8pPr>
            <a:lvl9pPr marL="3900592" indent="-229447" algn="ctr" defTabSz="922567" eaLnBrk="0" fontAlgn="base" hangingPunct="0">
              <a:spcBef>
                <a:spcPct val="50000"/>
              </a:spcBef>
              <a:spcAft>
                <a:spcPct val="0"/>
              </a:spcAft>
              <a:defRPr>
                <a:solidFill>
                  <a:schemeClr val="tx1"/>
                </a:solidFill>
                <a:latin typeface="Times New Roman" pitchFamily="18" charset="0"/>
              </a:defRPr>
            </a:lvl9pPr>
          </a:lstStyle>
          <a:p>
            <a:fld id="{C59B1DE4-C8C4-4BD7-A1F1-8B6CDE998093}" type="slidenum">
              <a:rPr lang="en-US" smtClean="0">
                <a:latin typeface="Arial" charset="0"/>
              </a:rPr>
              <a:pPr/>
              <a:t>78</a:t>
            </a:fld>
            <a:endParaRPr lang="en-US">
              <a:latin typeface="Arial" charset="0"/>
            </a:endParaRPr>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BPM : Prinziple and Realization</a:t>
            </a:r>
          </a:p>
        </p:txBody>
      </p:sp>
      <p:sp>
        <p:nvSpPr>
          <p:cNvPr id="5" name="Rectangle 6"/>
          <p:cNvSpPr>
            <a:spLocks noGrp="1" noChangeArrowheads="1"/>
          </p:cNvSpPr>
          <p:nvPr>
            <p:ph type="ftr" sz="quarter" idx="4"/>
          </p:nvPr>
        </p:nvSpPr>
        <p:spPr>
          <a:ln/>
        </p:spPr>
        <p:txBody>
          <a:bodyPr/>
          <a:lstStyle/>
          <a:p>
            <a:r>
              <a:rPr lang="en-US"/>
              <a:t>Shoebox</a:t>
            </a:r>
          </a:p>
        </p:txBody>
      </p:sp>
      <p:sp>
        <p:nvSpPr>
          <p:cNvPr id="6" name="Rectangle 7"/>
          <p:cNvSpPr>
            <a:spLocks noGrp="1" noChangeArrowheads="1"/>
          </p:cNvSpPr>
          <p:nvPr>
            <p:ph type="sldNum" sz="quarter" idx="5"/>
          </p:nvPr>
        </p:nvSpPr>
        <p:spPr>
          <a:ln/>
        </p:spPr>
        <p:txBody>
          <a:bodyPr/>
          <a:lstStyle/>
          <a:p>
            <a:fld id="{0E22B9C5-BAD2-44D9-A07C-3D0CA9600C32}" type="slidenum">
              <a:rPr lang="en-US"/>
              <a:pPr/>
              <a:t>79</a:t>
            </a:fld>
            <a:endParaRPr lang="en-US"/>
          </a:p>
        </p:txBody>
      </p:sp>
      <p:sp>
        <p:nvSpPr>
          <p:cNvPr id="587778" name="Rectangle 2"/>
          <p:cNvSpPr>
            <a:spLocks noGrp="1" noRot="1" noChangeAspect="1" noChangeArrowheads="1" noTextEdit="1"/>
          </p:cNvSpPr>
          <p:nvPr>
            <p:ph type="sldImg"/>
          </p:nvPr>
        </p:nvSpPr>
        <p:spPr>
          <a:ln/>
        </p:spPr>
      </p:sp>
      <p:sp>
        <p:nvSpPr>
          <p:cNvPr id="5877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8EFA4DC-34F9-4450-90D1-CD780B5A0CC6}" type="slidenum">
              <a:rPr lang="en-US" smtClean="0">
                <a:latin typeface="Arial" charset="0"/>
              </a:rPr>
              <a:pPr/>
              <a:t>80</a:t>
            </a:fld>
            <a:endParaRPr lang="en-US">
              <a:latin typeface="Arial"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p:spPr>
        <p:txBody>
          <a:bodyPr/>
          <a:lstStyle/>
          <a:p>
            <a:pPr eaLnBrk="1" hangingPunct="1"/>
            <a:endParaRPr lang="de-DE"/>
          </a:p>
        </p:txBody>
      </p:sp>
    </p:spTree>
    <p:extLst>
      <p:ext uri="{BB962C8B-B14F-4D97-AF65-F5344CB8AC3E}">
        <p14:creationId xmlns:p14="http://schemas.microsoft.com/office/powerpoint/2010/main" val="268325647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8EFA4DC-34F9-4450-90D1-CD780B5A0CC6}" type="slidenum">
              <a:rPr lang="en-US" smtClean="0">
                <a:latin typeface="Arial" charset="0"/>
              </a:rPr>
              <a:pPr/>
              <a:t>81</a:t>
            </a:fld>
            <a:endParaRPr lang="en-US">
              <a:latin typeface="Arial"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p:spPr>
        <p:txBody>
          <a:bodyPr/>
          <a:lstStyle/>
          <a:p>
            <a:pPr eaLnBrk="1" hangingPunct="1"/>
            <a:endParaRPr lang="de-DE"/>
          </a:p>
        </p:txBody>
      </p:sp>
    </p:spTree>
    <p:extLst>
      <p:ext uri="{BB962C8B-B14F-4D97-AF65-F5344CB8AC3E}">
        <p14:creationId xmlns:p14="http://schemas.microsoft.com/office/powerpoint/2010/main" val="283168827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83F1E39-28CD-4A92-977D-C134C5CF0649}" type="slidenum">
              <a:rPr lang="en-US" altLang="de-DE" smtClean="0">
                <a:latin typeface="Arial" charset="0"/>
              </a:rPr>
              <a:pPr/>
              <a:t>82</a:t>
            </a:fld>
            <a:endParaRPr lang="en-US" altLang="de-DE">
              <a:latin typeface="Arial" charset="0"/>
            </a:endParaRPr>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extLst>
      <p:ext uri="{BB962C8B-B14F-4D97-AF65-F5344CB8AC3E}">
        <p14:creationId xmlns:p14="http://schemas.microsoft.com/office/powerpoint/2010/main" val="40307994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932DFCBB-E586-4966-9DEE-9A017F68CA5B}" type="slidenum">
              <a:rPr lang="en-US" altLang="de-DE" smtClean="0">
                <a:latin typeface="Arial" charset="0"/>
              </a:rPr>
              <a:pPr/>
              <a:t>86</a:t>
            </a:fld>
            <a:endParaRPr lang="en-US" altLang="de-DE">
              <a:latin typeface="Arial" charset="0"/>
            </a:endParaRPr>
          </a:p>
        </p:txBody>
      </p:sp>
      <p:sp>
        <p:nvSpPr>
          <p:cNvPr id="74755" name="Rectangle 2"/>
          <p:cNvSpPr>
            <a:spLocks noGrp="1" noRot="1" noChangeAspect="1" noChangeArrowheads="1" noTextEdit="1"/>
          </p:cNvSpPr>
          <p:nvPr>
            <p:ph type="sldImg"/>
          </p:nvPr>
        </p:nvSpPr>
        <p:spPr>
          <a:xfrm>
            <a:off x="3263900" y="509588"/>
            <a:ext cx="3400425" cy="2549525"/>
          </a:xfrm>
          <a:ln/>
        </p:spPr>
      </p:sp>
      <p:sp>
        <p:nvSpPr>
          <p:cNvPr id="74756" name="Rectangle 3"/>
          <p:cNvSpPr>
            <a:spLocks noGrp="1" noChangeArrowheads="1"/>
          </p:cNvSpPr>
          <p:nvPr>
            <p:ph type="body" idx="1"/>
          </p:nvPr>
        </p:nvSpPr>
        <p:spPr>
          <a:xfrm>
            <a:off x="993255" y="3229121"/>
            <a:ext cx="7941718" cy="3058279"/>
          </a:xfrm>
          <a:noFill/>
        </p:spPr>
        <p:txBody>
          <a:bodyPr/>
          <a:lstStyle/>
          <a:p>
            <a:pPr eaLnBrk="1" hangingPunct="1"/>
            <a:endParaRPr lang="de-DE" altLang="de-DE"/>
          </a:p>
        </p:txBody>
      </p:sp>
    </p:spTree>
    <p:extLst>
      <p:ext uri="{BB962C8B-B14F-4D97-AF65-F5344CB8AC3E}">
        <p14:creationId xmlns:p14="http://schemas.microsoft.com/office/powerpoint/2010/main" val="273900692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9477284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1236058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53285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A62D7796-F743-43A0-A9E1-A1FAC3D2C09D}" type="slidenum">
              <a:rPr lang="en-US" altLang="de-DE" smtClean="0">
                <a:latin typeface="Arial" charset="0"/>
              </a:rPr>
              <a:pPr/>
              <a:t>9</a:t>
            </a:fld>
            <a:endParaRPr lang="en-US" altLang="de-DE">
              <a:latin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329735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US"/>
          </a:p>
        </p:txBody>
      </p:sp>
      <p:sp>
        <p:nvSpPr>
          <p:cNvPr id="3" name="Rectangle 25"/>
          <p:cNvSpPr>
            <a:spLocks noGrp="1" noChangeArrowheads="1"/>
          </p:cNvSpPr>
          <p:nvPr>
            <p:ph type="sldNum" sz="quarter" idx="10"/>
          </p:nvPr>
        </p:nvSpPr>
        <p:spPr>
          <a:xfrm>
            <a:off x="3754438" y="6537325"/>
            <a:ext cx="2133600" cy="476250"/>
          </a:xfrm>
          <a:prstGeom prst="rect">
            <a:avLst/>
          </a:prstGeom>
          <a:ln/>
        </p:spPr>
        <p:txBody>
          <a:bodyPr/>
          <a:lstStyle>
            <a:lvl1pPr>
              <a:defRPr/>
            </a:lvl1pPr>
          </a:lstStyle>
          <a:p>
            <a:pPr>
              <a:defRPr/>
            </a:pPr>
            <a:fld id="{87F601BE-CC9B-4FFE-A5C7-A3BED4A6E938}" type="slidenum">
              <a:rPr lang="en-US"/>
              <a:pPr>
                <a:defRPr/>
              </a:pPr>
              <a:t>‹#›</a:t>
            </a:fld>
            <a:endParaRPr lang="en-US"/>
          </a:p>
        </p:txBody>
      </p:sp>
    </p:spTree>
    <p:extLst>
      <p:ext uri="{BB962C8B-B14F-4D97-AF65-F5344CB8AC3E}">
        <p14:creationId xmlns:p14="http://schemas.microsoft.com/office/powerpoint/2010/main" val="80476450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US"/>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Rectangle 25"/>
          <p:cNvSpPr>
            <a:spLocks noGrp="1" noChangeArrowheads="1"/>
          </p:cNvSpPr>
          <p:nvPr>
            <p:ph type="sldNum" sz="quarter" idx="10"/>
          </p:nvPr>
        </p:nvSpPr>
        <p:spPr>
          <a:xfrm>
            <a:off x="3754438" y="6537325"/>
            <a:ext cx="2133600" cy="476250"/>
          </a:xfrm>
          <a:prstGeom prst="rect">
            <a:avLst/>
          </a:prstGeom>
          <a:ln/>
        </p:spPr>
        <p:txBody>
          <a:bodyPr/>
          <a:lstStyle>
            <a:lvl1pPr>
              <a:defRPr/>
            </a:lvl1pPr>
          </a:lstStyle>
          <a:p>
            <a:pPr>
              <a:defRPr/>
            </a:pPr>
            <a:fld id="{2AC7DA5A-2268-4AA7-B833-AFE0CBEDA5D4}" type="slidenum">
              <a:rPr lang="en-US"/>
              <a:pPr>
                <a:defRPr/>
              </a:pPr>
              <a:t>‹#›</a:t>
            </a:fld>
            <a:endParaRPr lang="en-US"/>
          </a:p>
        </p:txBody>
      </p:sp>
    </p:spTree>
    <p:extLst>
      <p:ext uri="{BB962C8B-B14F-4D97-AF65-F5344CB8AC3E}">
        <p14:creationId xmlns:p14="http://schemas.microsoft.com/office/powerpoint/2010/main" val="129970918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US"/>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Rectangle 25"/>
          <p:cNvSpPr>
            <a:spLocks noGrp="1" noChangeArrowheads="1"/>
          </p:cNvSpPr>
          <p:nvPr>
            <p:ph type="sldNum" sz="quarter" idx="10"/>
          </p:nvPr>
        </p:nvSpPr>
        <p:spPr>
          <a:xfrm>
            <a:off x="3754438" y="6537325"/>
            <a:ext cx="2133600" cy="476250"/>
          </a:xfrm>
          <a:prstGeom prst="rect">
            <a:avLst/>
          </a:prstGeom>
          <a:ln/>
        </p:spPr>
        <p:txBody>
          <a:bodyPr/>
          <a:lstStyle>
            <a:lvl1pPr>
              <a:defRPr/>
            </a:lvl1pPr>
          </a:lstStyle>
          <a:p>
            <a:pPr>
              <a:defRPr/>
            </a:pPr>
            <a:fld id="{35454D17-AEB6-4191-9622-E5515B6785D5}" type="slidenum">
              <a:rPr lang="en-US"/>
              <a:pPr>
                <a:defRPr/>
              </a:pPr>
              <a:t>‹#›</a:t>
            </a:fld>
            <a:endParaRPr lang="en-US"/>
          </a:p>
        </p:txBody>
      </p:sp>
    </p:spTree>
    <p:extLst>
      <p:ext uri="{BB962C8B-B14F-4D97-AF65-F5344CB8AC3E}">
        <p14:creationId xmlns:p14="http://schemas.microsoft.com/office/powerpoint/2010/main" val="923086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a:t>Titelmasterformat durch Klicken bearbeiten</a:t>
            </a:r>
            <a:endParaRPr lang="en-US"/>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en-US"/>
          </a:p>
        </p:txBody>
      </p:sp>
      <p:sp>
        <p:nvSpPr>
          <p:cNvPr id="4" name="Rectangle 25"/>
          <p:cNvSpPr>
            <a:spLocks noGrp="1" noChangeArrowheads="1"/>
          </p:cNvSpPr>
          <p:nvPr>
            <p:ph type="sldNum" sz="quarter" idx="10"/>
          </p:nvPr>
        </p:nvSpPr>
        <p:spPr>
          <a:xfrm>
            <a:off x="3754438" y="6537325"/>
            <a:ext cx="2133600" cy="476250"/>
          </a:xfrm>
          <a:prstGeom prst="rect">
            <a:avLst/>
          </a:prstGeom>
          <a:ln/>
        </p:spPr>
        <p:txBody>
          <a:bodyPr/>
          <a:lstStyle>
            <a:lvl1pPr>
              <a:defRPr/>
            </a:lvl1pPr>
          </a:lstStyle>
          <a:p>
            <a:pPr>
              <a:defRPr/>
            </a:pPr>
            <a:fld id="{BBD0C058-6BA4-4ACA-A043-4349285EDBFF}" type="slidenum">
              <a:rPr lang="en-US"/>
              <a:pPr>
                <a:defRPr/>
              </a:pPr>
              <a:t>‹#›</a:t>
            </a:fld>
            <a:endParaRPr lang="en-US"/>
          </a:p>
        </p:txBody>
      </p:sp>
    </p:spTree>
    <p:extLst>
      <p:ext uri="{BB962C8B-B14F-4D97-AF65-F5344CB8AC3E}">
        <p14:creationId xmlns:p14="http://schemas.microsoft.com/office/powerpoint/2010/main" val="351817223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hteck 9"/>
          <p:cNvSpPr/>
          <p:nvPr/>
        </p:nvSpPr>
        <p:spPr>
          <a:xfrm>
            <a:off x="29819" y="6602400"/>
            <a:ext cx="9144000" cy="255600"/>
          </a:xfrm>
          <a:prstGeom prst="rect">
            <a:avLst/>
          </a:prstGeom>
          <a:solidFill>
            <a:srgbClr val="DDDDD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eaLnBrk="1" fontAlgn="auto" hangingPunct="1">
              <a:spcBef>
                <a:spcPts val="0"/>
              </a:spcBef>
              <a:spcAft>
                <a:spcPts val="0"/>
              </a:spcAft>
            </a:pPr>
            <a:endParaRPr lang="de-DE">
              <a:solidFill>
                <a:prstClr val="white"/>
              </a:solidFill>
            </a:endParaRPr>
          </a:p>
        </p:txBody>
      </p:sp>
      <p:sp>
        <p:nvSpPr>
          <p:cNvPr id="3" name="Textplatzhalter 2"/>
          <p:cNvSpPr>
            <a:spLocks noGrp="1"/>
          </p:cNvSpPr>
          <p:nvPr>
            <p:ph type="body" idx="1"/>
          </p:nvPr>
        </p:nvSpPr>
        <p:spPr>
          <a:xfrm>
            <a:off x="422565" y="1450685"/>
            <a:ext cx="8211834" cy="4903585"/>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7" name="Bild 6" descr="GSI_Logo_rgb.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182058" y="17903"/>
            <a:ext cx="854438" cy="284813"/>
          </a:xfrm>
          <a:prstGeom prst="rect">
            <a:avLst/>
          </a:prstGeom>
        </p:spPr>
      </p:pic>
      <p:sp>
        <p:nvSpPr>
          <p:cNvPr id="11" name="Textfeld 10"/>
          <p:cNvSpPr txBox="1"/>
          <p:nvPr/>
        </p:nvSpPr>
        <p:spPr>
          <a:xfrm>
            <a:off x="254643" y="6612673"/>
            <a:ext cx="3983870" cy="261610"/>
          </a:xfrm>
          <a:prstGeom prst="rect">
            <a:avLst/>
          </a:prstGeom>
          <a:noFill/>
        </p:spPr>
        <p:txBody>
          <a:bodyPr wrap="square" rtlCol="0" anchor="ctr">
            <a:spAutoFit/>
          </a:bodyPr>
          <a:lstStyle/>
          <a:p>
            <a:pPr algn="l" defTabSz="457200" eaLnBrk="1" fontAlgn="auto" hangingPunct="1">
              <a:spcBef>
                <a:spcPts val="0"/>
              </a:spcBef>
              <a:spcAft>
                <a:spcPts val="0"/>
              </a:spcAft>
              <a:defRPr/>
            </a:pPr>
            <a:r>
              <a:rPr lang="fr-FR" sz="1100" dirty="0">
                <a:solidFill>
                  <a:srgbClr val="333333"/>
                </a:solidFill>
                <a:latin typeface="Arial"/>
                <a:cs typeface="Arial"/>
              </a:rPr>
              <a:t>Peter Forck, CAS 2025, </a:t>
            </a:r>
            <a:r>
              <a:rPr lang="fr-FR" sz="1100" dirty="0" err="1">
                <a:solidFill>
                  <a:srgbClr val="333333"/>
                </a:solidFill>
                <a:latin typeface="Arial"/>
                <a:cs typeface="Arial"/>
              </a:rPr>
              <a:t>Borovets</a:t>
            </a:r>
            <a:endParaRPr lang="fr-FR" sz="1100" dirty="0">
              <a:solidFill>
                <a:srgbClr val="333333"/>
              </a:solidFill>
              <a:latin typeface="Arial"/>
              <a:cs typeface="Arial"/>
            </a:endParaRPr>
          </a:p>
        </p:txBody>
      </p:sp>
      <p:sp>
        <p:nvSpPr>
          <p:cNvPr id="2" name="Titelplatzhalter 1"/>
          <p:cNvSpPr>
            <a:spLocks noGrp="1"/>
          </p:cNvSpPr>
          <p:nvPr>
            <p:ph type="title"/>
          </p:nvPr>
        </p:nvSpPr>
        <p:spPr>
          <a:xfrm>
            <a:off x="435267" y="-309585"/>
            <a:ext cx="6242342" cy="787557"/>
          </a:xfrm>
          <a:prstGeom prst="rect">
            <a:avLst/>
          </a:prstGeom>
        </p:spPr>
        <p:txBody>
          <a:bodyPr vert="horz" lIns="91440" tIns="45720" rIns="91440" bIns="45720" rtlCol="0" anchor="b" anchorCtr="0">
            <a:normAutofit/>
          </a:bodyPr>
          <a:lstStyle/>
          <a:p>
            <a:r>
              <a:rPr lang="de-DE" dirty="0"/>
              <a:t>Mastertitelformat bearbeiten</a:t>
            </a:r>
          </a:p>
        </p:txBody>
      </p:sp>
      <p:grpSp>
        <p:nvGrpSpPr>
          <p:cNvPr id="17" name="Gruppieren 16"/>
          <p:cNvGrpSpPr/>
          <p:nvPr userDrawn="1"/>
        </p:nvGrpSpPr>
        <p:grpSpPr>
          <a:xfrm>
            <a:off x="-1" y="623393"/>
            <a:ext cx="9144001" cy="108000"/>
            <a:chOff x="-1" y="939485"/>
            <a:chExt cx="9144001" cy="108000"/>
          </a:xfrm>
        </p:grpSpPr>
        <p:cxnSp>
          <p:nvCxnSpPr>
            <p:cNvPr id="9" name="Gerade Verbindung 8"/>
            <p:cNvCxnSpPr/>
            <p:nvPr/>
          </p:nvCxnSpPr>
          <p:spPr>
            <a:xfrm>
              <a:off x="0" y="989250"/>
              <a:ext cx="9144000" cy="0"/>
            </a:xfrm>
            <a:prstGeom prst="line">
              <a:avLst/>
            </a:prstGeom>
            <a:ln w="111125">
              <a:solidFill>
                <a:srgbClr val="C0C0C0"/>
              </a:solidFill>
            </a:ln>
            <a:effectLst/>
          </p:spPr>
          <p:style>
            <a:lnRef idx="2">
              <a:schemeClr val="accent1"/>
            </a:lnRef>
            <a:fillRef idx="0">
              <a:schemeClr val="accent1"/>
            </a:fillRef>
            <a:effectRef idx="1">
              <a:schemeClr val="accent1"/>
            </a:effectRef>
            <a:fontRef idx="minor">
              <a:schemeClr val="tx1"/>
            </a:fontRef>
          </p:style>
        </p:cxnSp>
        <p:sp>
          <p:nvSpPr>
            <p:cNvPr id="4" name="Rechteck 3"/>
            <p:cNvSpPr>
              <a:spLocks/>
            </p:cNvSpPr>
            <p:nvPr/>
          </p:nvSpPr>
          <p:spPr>
            <a:xfrm>
              <a:off x="-1" y="939485"/>
              <a:ext cx="255600" cy="1080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eaLnBrk="1" fontAlgn="auto" hangingPunct="1">
                <a:spcBef>
                  <a:spcPts val="0"/>
                </a:spcBef>
                <a:spcAft>
                  <a:spcPts val="0"/>
                </a:spcAft>
              </a:pPr>
              <a:endParaRPr lang="de-DE">
                <a:solidFill>
                  <a:prstClr val="white"/>
                </a:solidFill>
              </a:endParaRPr>
            </a:p>
          </p:txBody>
        </p:sp>
      </p:grpSp>
      <p:sp>
        <p:nvSpPr>
          <p:cNvPr id="12" name="Rechteck 11"/>
          <p:cNvSpPr>
            <a:spLocks/>
          </p:cNvSpPr>
          <p:nvPr/>
        </p:nvSpPr>
        <p:spPr>
          <a:xfrm>
            <a:off x="-1" y="6609871"/>
            <a:ext cx="255600" cy="2556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eaLnBrk="1" fontAlgn="auto" hangingPunct="1">
              <a:spcBef>
                <a:spcPts val="0"/>
              </a:spcBef>
              <a:spcAft>
                <a:spcPts val="0"/>
              </a:spcAft>
            </a:pPr>
            <a:endParaRPr lang="de-DE">
              <a:solidFill>
                <a:prstClr val="white"/>
              </a:solidFill>
            </a:endParaRPr>
          </a:p>
        </p:txBody>
      </p:sp>
      <p:sp>
        <p:nvSpPr>
          <p:cNvPr id="14" name="Textfeld 13"/>
          <p:cNvSpPr txBox="1"/>
          <p:nvPr userDrawn="1"/>
        </p:nvSpPr>
        <p:spPr>
          <a:xfrm>
            <a:off x="5615493" y="6604522"/>
            <a:ext cx="3420080" cy="261610"/>
          </a:xfrm>
          <a:prstGeom prst="rect">
            <a:avLst/>
          </a:prstGeom>
          <a:noFill/>
        </p:spPr>
        <p:txBody>
          <a:bodyPr wrap="square" rtlCol="0" anchor="ctr">
            <a:spAutoFit/>
          </a:bodyPr>
          <a:lstStyle/>
          <a:p>
            <a:pPr algn="r" defTabSz="457200" eaLnBrk="1" fontAlgn="auto" hangingPunct="1">
              <a:spcBef>
                <a:spcPts val="0"/>
              </a:spcBef>
              <a:spcAft>
                <a:spcPts val="0"/>
              </a:spcAft>
              <a:defRPr/>
            </a:pPr>
            <a:r>
              <a:rPr lang="en-US" sz="1100" dirty="0">
                <a:solidFill>
                  <a:srgbClr val="333333"/>
                </a:solidFill>
                <a:latin typeface="Arial"/>
                <a:cs typeface="Arial"/>
              </a:rPr>
              <a:t>Beam Diagnostics for high Intensities, Part 2</a:t>
            </a:r>
          </a:p>
        </p:txBody>
      </p:sp>
      <p:sp>
        <p:nvSpPr>
          <p:cNvPr id="16" name="Rectangle 25"/>
          <p:cNvSpPr txBox="1">
            <a:spLocks noChangeArrowheads="1"/>
          </p:cNvSpPr>
          <p:nvPr userDrawn="1"/>
        </p:nvSpPr>
        <p:spPr>
          <a:xfrm>
            <a:off x="4032633" y="6582387"/>
            <a:ext cx="1066800" cy="476250"/>
          </a:xfrm>
          <a:prstGeom prst="rect">
            <a:avLst/>
          </a:prstGeom>
          <a:ln/>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fld id="{47A8A2AB-8AAB-430B-A288-2C24CCE7A88A}" type="slidenum">
              <a:rPr lang="en-US" sz="1200" smtClean="0">
                <a:solidFill>
                  <a:srgbClr val="000000"/>
                </a:solidFill>
              </a:rPr>
              <a:pPr algn="ctr" fontAlgn="auto">
                <a:spcBef>
                  <a:spcPts val="0"/>
                </a:spcBef>
                <a:spcAft>
                  <a:spcPts val="0"/>
                </a:spcAft>
                <a:defRPr/>
              </a:pPr>
              <a:t>‹#›</a:t>
            </a:fld>
            <a:endParaRPr lang="en-US" sz="1200" dirty="0">
              <a:solidFill>
                <a:srgbClr val="000000"/>
              </a:solidFill>
            </a:endParaRPr>
          </a:p>
        </p:txBody>
      </p:sp>
      <p:pic>
        <p:nvPicPr>
          <p:cNvPr id="13" name="Picture 2" descr="C:\Users\forck.SDNBG042\Desktop\CAS InEx\CASlogo.jpg"/>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b="11831"/>
          <a:stretch/>
        </p:blipFill>
        <p:spPr bwMode="auto">
          <a:xfrm>
            <a:off x="8273904" y="332656"/>
            <a:ext cx="719157" cy="405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8900128"/>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3" r:id="rId4"/>
    <p:sldLayoutId id="2147483664" r:id="rId5"/>
  </p:sldLayoutIdLst>
  <p:hf sldNum="0" hdr="0" ftr="0" dt="0"/>
  <p:txStyles>
    <p:titleStyle>
      <a:lvl1pPr algn="l" defTabSz="457200" rtl="0" eaLnBrk="1" latinLnBrk="0" hangingPunct="1">
        <a:spcBef>
          <a:spcPct val="0"/>
        </a:spcBef>
        <a:buNone/>
        <a:defRPr sz="2400" b="1" kern="1200">
          <a:solidFill>
            <a:srgbClr val="333333"/>
          </a:solidFill>
          <a:latin typeface="Arial"/>
          <a:ea typeface="+mj-ea"/>
          <a:cs typeface="Arial"/>
        </a:defRPr>
      </a:lvl1pPr>
    </p:titleStyle>
    <p:bodyStyle>
      <a:lvl1pPr marL="342900" indent="-342900" algn="l" defTabSz="457200" rtl="0" eaLnBrk="1" latinLnBrk="0" hangingPunct="1">
        <a:spcBef>
          <a:spcPct val="20000"/>
        </a:spcBef>
        <a:buClr>
          <a:srgbClr val="FDBB63"/>
        </a:buClr>
        <a:buFont typeface="Wingdings" charset="2"/>
        <a:buChar char="§"/>
        <a:defRPr sz="2400" kern="1200">
          <a:solidFill>
            <a:srgbClr val="333333"/>
          </a:solidFill>
          <a:latin typeface="Arial"/>
          <a:ea typeface="+mn-ea"/>
          <a:cs typeface="Arial"/>
        </a:defRPr>
      </a:lvl1pPr>
      <a:lvl2pPr marL="742950" indent="-285750" algn="l" defTabSz="457200" rtl="0" eaLnBrk="1" latinLnBrk="0" hangingPunct="1">
        <a:spcBef>
          <a:spcPct val="20000"/>
        </a:spcBef>
        <a:buClr>
          <a:srgbClr val="FDBB63"/>
        </a:buClr>
        <a:buFont typeface="Wingdings" charset="2"/>
        <a:buChar char="§"/>
        <a:defRPr sz="2000" kern="1200">
          <a:solidFill>
            <a:srgbClr val="333333"/>
          </a:solidFill>
          <a:latin typeface="Arial"/>
          <a:ea typeface="+mn-ea"/>
          <a:cs typeface="Arial"/>
        </a:defRPr>
      </a:lvl2pPr>
      <a:lvl3pPr marL="1143000" indent="-228600" algn="l" defTabSz="457200" rtl="0" eaLnBrk="1" latinLnBrk="0" hangingPunct="1">
        <a:spcBef>
          <a:spcPct val="20000"/>
        </a:spcBef>
        <a:buClr>
          <a:srgbClr val="FDBB63"/>
        </a:buClr>
        <a:buFont typeface="Wingdings" charset="2"/>
        <a:buChar char="§"/>
        <a:defRPr sz="1800" kern="1200">
          <a:solidFill>
            <a:srgbClr val="333333"/>
          </a:solidFill>
          <a:latin typeface="Arial"/>
          <a:ea typeface="+mn-ea"/>
          <a:cs typeface="Arial"/>
        </a:defRPr>
      </a:lvl3pPr>
      <a:lvl4pPr marL="1600200" indent="-228600" algn="l" defTabSz="457200" rtl="0" eaLnBrk="1" latinLnBrk="0" hangingPunct="1">
        <a:spcBef>
          <a:spcPct val="20000"/>
        </a:spcBef>
        <a:buClr>
          <a:srgbClr val="FDBB63"/>
        </a:buClr>
        <a:buFont typeface="Wingdings" charset="2"/>
        <a:buChar char="§"/>
        <a:defRPr sz="1600" kern="1200">
          <a:solidFill>
            <a:srgbClr val="333333"/>
          </a:solidFill>
          <a:latin typeface="Arial"/>
          <a:ea typeface="+mn-ea"/>
          <a:cs typeface="Arial"/>
        </a:defRPr>
      </a:lvl4pPr>
      <a:lvl5pPr marL="2057400" indent="-228600" algn="l" defTabSz="457200" rtl="0" eaLnBrk="1" latinLnBrk="0" hangingPunct="1">
        <a:spcBef>
          <a:spcPct val="20000"/>
        </a:spcBef>
        <a:buClr>
          <a:srgbClr val="FDBB63"/>
        </a:buClr>
        <a:buFont typeface="Wingdings" charset="2"/>
        <a:buChar char="§"/>
        <a:defRPr sz="1400" kern="1200">
          <a:solidFill>
            <a:srgbClr val="333333"/>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wmf"/></Relationships>
</file>

<file path=ppt/slides/_rels/slide12.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700.png"/><Relationship Id="rId3" Type="http://schemas.openxmlformats.org/officeDocument/2006/relationships/image" Target="../media/image701.png"/><Relationship Id="rId2" Type="http://schemas.openxmlformats.org/officeDocument/2006/relationships/notesSlide" Target="../notesSlides/notesSlide11.xml"/><Relationship Id="rId1" Type="http://schemas.openxmlformats.org/officeDocument/2006/relationships/slideLayout" Target="../slideLayouts/slideLayout1.xml"/><Relationship Id="rId10" Type="http://schemas.openxmlformats.org/officeDocument/2006/relationships/image" Target="../media/image23.png"/><Relationship Id="rId4" Type="http://schemas.openxmlformats.org/officeDocument/2006/relationships/image" Target="../media/image710.png"/><Relationship Id="rId9"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oleObject" Target="../embeddings/oleObject5.bin"/><Relationship Id="rId7" Type="http://schemas.openxmlformats.org/officeDocument/2006/relationships/oleObject" Target="../embeddings/oleObject6.bin"/><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10" Type="http://schemas.openxmlformats.org/officeDocument/2006/relationships/image" Target="../media/image28.wmf"/><Relationship Id="rId4" Type="http://schemas.openxmlformats.org/officeDocument/2006/relationships/image" Target="../media/image24.wmf"/><Relationship Id="rId9" Type="http://schemas.openxmlformats.org/officeDocument/2006/relationships/oleObject" Target="../embeddings/oleObject7.bin"/></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800.png"/></Relationships>
</file>

<file path=ppt/slides/_rels/slide18.xml.rels><?xml version="1.0" encoding="UTF-8" standalone="yes"?>
<Relationships xmlns="http://schemas.openxmlformats.org/package/2006/relationships"><Relationship Id="rId8" Type="http://schemas.openxmlformats.org/officeDocument/2006/relationships/slide" Target="slide24.xml"/><Relationship Id="rId3" Type="http://schemas.openxmlformats.org/officeDocument/2006/relationships/image" Target="../media/image31.jpeg"/><Relationship Id="rId7" Type="http://schemas.microsoft.com/office/2007/relationships/hdphoto" Target="../media/hdphoto1.wdp"/><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33.jpeg"/><Relationship Id="rId5" Type="http://schemas.openxmlformats.org/officeDocument/2006/relationships/image" Target="../media/image32.png"/><Relationship Id="rId4" Type="http://schemas.openxmlformats.org/officeDocument/2006/relationships/oleObject" Target="../embeddings/oleObject8.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image" Target="../media/image34.png"/><Relationship Id="rId7" Type="http://schemas.openxmlformats.org/officeDocument/2006/relationships/oleObject" Target="../embeddings/oleObject10.bin"/><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36.wmf"/><Relationship Id="rId5" Type="http://schemas.openxmlformats.org/officeDocument/2006/relationships/oleObject" Target="../embeddings/oleObject9.bin"/><Relationship Id="rId4" Type="http://schemas.openxmlformats.org/officeDocument/2006/relationships/image" Target="../media/image35.png"/><Relationship Id="rId9"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42.jpeg"/><Relationship Id="rId4" Type="http://schemas.openxmlformats.org/officeDocument/2006/relationships/image" Target="../media/image41.jpe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32.png"/><Relationship Id="rId4" Type="http://schemas.openxmlformats.org/officeDocument/2006/relationships/oleObject" Target="../embeddings/oleObject8.bin"/></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931.png"/></Relationships>
</file>

<file path=ppt/slides/_rels/slide27.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slide" Target="slide74.xml"/><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microsoft.com/office/2007/relationships/hdphoto" Target="../media/hdphoto2.wdp"/></Relationships>
</file>

<file path=ppt/slides/_rels/slide33.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49.wmf"/></Relationships>
</file>

<file path=ppt/slides/_rels/slide3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53.png"/></Relationships>
</file>

<file path=ppt/slides/_rels/slide36.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54.wmf"/><Relationship Id="rId7" Type="http://schemas.openxmlformats.org/officeDocument/2006/relationships/image" Target="../media/image57.png"/><Relationship Id="rId2" Type="http://schemas.openxmlformats.org/officeDocument/2006/relationships/oleObject" Target="../embeddings/oleObject11.bin"/><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56.png"/><Relationship Id="rId4" Type="http://schemas.openxmlformats.org/officeDocument/2006/relationships/image" Target="../media/image55.png"/></Relationships>
</file>

<file path=ppt/slides/_rels/slide3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210.png"/><Relationship Id="rId7" Type="http://schemas.openxmlformats.org/officeDocument/2006/relationships/slide" Target="slide40.xml"/><Relationship Id="rId1" Type="http://schemas.openxmlformats.org/officeDocument/2006/relationships/slideLayout" Target="../slideLayouts/slideLayout1.xml"/><Relationship Id="rId6" Type="http://schemas.openxmlformats.org/officeDocument/2006/relationships/image" Target="../media/image62.png"/><Relationship Id="rId5" Type="http://schemas.openxmlformats.org/officeDocument/2006/relationships/image" Target="../media/image61.wmf"/><Relationship Id="rId4" Type="http://schemas.openxmlformats.org/officeDocument/2006/relationships/oleObject" Target="../embeddings/oleObject12.bin"/></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wmf"/><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4.xml"/><Relationship Id="rId6" Type="http://schemas.openxmlformats.org/officeDocument/2006/relationships/image" Target="../media/image65.jpeg"/><Relationship Id="rId5" Type="http://schemas.openxmlformats.org/officeDocument/2006/relationships/image" Target="../media/image71.png"/><Relationship Id="rId4" Type="http://schemas.openxmlformats.org/officeDocument/2006/relationships/image" Target="../media/image70.png"/></Relationships>
</file>

<file path=ppt/slides/_rels/slide42.xml.rels><?xml version="1.0" encoding="UTF-8" standalone="yes"?>
<Relationships xmlns="http://schemas.openxmlformats.org/package/2006/relationships"><Relationship Id="rId8" Type="http://schemas.openxmlformats.org/officeDocument/2006/relationships/image" Target="../media/image600.png"/><Relationship Id="rId13" Type="http://schemas.openxmlformats.org/officeDocument/2006/relationships/image" Target="../media/image640.png"/><Relationship Id="rId3" Type="http://schemas.openxmlformats.org/officeDocument/2006/relationships/image" Target="../media/image66.png"/><Relationship Id="rId7" Type="http://schemas.openxmlformats.org/officeDocument/2006/relationships/image" Target="../media/image480.png"/><Relationship Id="rId12" Type="http://schemas.openxmlformats.org/officeDocument/2006/relationships/image" Target="../media/image630.png"/><Relationship Id="rId2" Type="http://schemas.openxmlformats.org/officeDocument/2006/relationships/notesSlide" Target="../notesSlides/notesSlide35.xml"/><Relationship Id="rId1" Type="http://schemas.openxmlformats.org/officeDocument/2006/relationships/slideLayout" Target="../slideLayouts/slideLayout4.xml"/><Relationship Id="rId6" Type="http://schemas.openxmlformats.org/officeDocument/2006/relationships/image" Target="../media/image580.png"/><Relationship Id="rId11" Type="http://schemas.openxmlformats.org/officeDocument/2006/relationships/image" Target="../media/image621.png"/><Relationship Id="rId5" Type="http://schemas.openxmlformats.org/officeDocument/2006/relationships/image" Target="../media/image571.png"/><Relationship Id="rId10" Type="http://schemas.openxmlformats.org/officeDocument/2006/relationships/image" Target="../media/image610.png"/><Relationship Id="rId4" Type="http://schemas.openxmlformats.org/officeDocument/2006/relationships/image" Target="../media/image560.png"/><Relationship Id="rId9" Type="http://schemas.openxmlformats.org/officeDocument/2006/relationships/image" Target="../media/image67.png"/><Relationship Id="rId14" Type="http://schemas.openxmlformats.org/officeDocument/2006/relationships/image" Target="../media/image650.png"/></Relationships>
</file>

<file path=ppt/slides/_rels/slide43.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69.png"/><Relationship Id="rId2" Type="http://schemas.openxmlformats.org/officeDocument/2006/relationships/notesSlide" Target="../notesSlides/notesSlide36.xml"/><Relationship Id="rId1" Type="http://schemas.openxmlformats.org/officeDocument/2006/relationships/slideLayout" Target="../slideLayouts/slideLayout4.xml"/><Relationship Id="rId6" Type="http://schemas.openxmlformats.org/officeDocument/2006/relationships/image" Target="../media/image691.png"/><Relationship Id="rId5" Type="http://schemas.openxmlformats.org/officeDocument/2006/relationships/image" Target="../media/image680.png"/><Relationship Id="rId4" Type="http://schemas.openxmlformats.org/officeDocument/2006/relationships/image" Target="../media/image670.png"/></Relationships>
</file>

<file path=ppt/slides/_rels/slide44.xml.rels><?xml version="1.0" encoding="UTF-8" standalone="yes"?>
<Relationships xmlns="http://schemas.openxmlformats.org/package/2006/relationships"><Relationship Id="rId8" Type="http://schemas.openxmlformats.org/officeDocument/2006/relationships/image" Target="../media/image801.png"/><Relationship Id="rId3" Type="http://schemas.openxmlformats.org/officeDocument/2006/relationships/image" Target="../media/image72.png"/><Relationship Id="rId7" Type="http://schemas.openxmlformats.org/officeDocument/2006/relationships/image" Target="../media/image75.png"/><Relationship Id="rId2" Type="http://schemas.openxmlformats.org/officeDocument/2006/relationships/notesSlide" Target="../notesSlides/notesSlide37.xml"/><Relationship Id="rId1" Type="http://schemas.openxmlformats.org/officeDocument/2006/relationships/slideLayout" Target="../slideLayouts/slideLayout4.xml"/><Relationship Id="rId6" Type="http://schemas.openxmlformats.org/officeDocument/2006/relationships/image" Target="../media/image740.png"/><Relationship Id="rId5" Type="http://schemas.openxmlformats.org/officeDocument/2006/relationships/image" Target="../media/image74.png"/><Relationship Id="rId10" Type="http://schemas.openxmlformats.org/officeDocument/2006/relationships/image" Target="../media/image68.png"/><Relationship Id="rId4" Type="http://schemas.openxmlformats.org/officeDocument/2006/relationships/image" Target="../media/image73.png"/><Relationship Id="rId9" Type="http://schemas.openxmlformats.org/officeDocument/2006/relationships/image" Target="../media/image81.png"/></Relationships>
</file>

<file path=ppt/slides/_rels/slide45.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76.png"/><Relationship Id="rId7" Type="http://schemas.openxmlformats.org/officeDocument/2006/relationships/image" Target="../media/image86.png"/><Relationship Id="rId2" Type="http://schemas.openxmlformats.org/officeDocument/2006/relationships/notesSlide" Target="../notesSlides/notesSlide38.xml"/><Relationship Id="rId1" Type="http://schemas.openxmlformats.org/officeDocument/2006/relationships/slideLayout" Target="../slideLayouts/slideLayout4.xml"/><Relationship Id="rId6" Type="http://schemas.openxmlformats.org/officeDocument/2006/relationships/image" Target="../media/image85.png"/><Relationship Id="rId5" Type="http://schemas.openxmlformats.org/officeDocument/2006/relationships/image" Target="../media/image78.png"/><Relationship Id="rId4" Type="http://schemas.openxmlformats.org/officeDocument/2006/relationships/image" Target="../media/image77.png"/></Relationships>
</file>

<file path=ppt/slides/_rels/slide46.xml.rels><?xml version="1.0" encoding="UTF-8" standalone="yes"?>
<Relationships xmlns="http://schemas.openxmlformats.org/package/2006/relationships"><Relationship Id="rId3" Type="http://schemas.openxmlformats.org/officeDocument/2006/relationships/image" Target="../media/image79.png"/><Relationship Id="rId7" Type="http://schemas.openxmlformats.org/officeDocument/2006/relationships/image" Target="../media/image91.png"/><Relationship Id="rId2" Type="http://schemas.openxmlformats.org/officeDocument/2006/relationships/notesSlide" Target="../notesSlides/notesSlide39.xml"/><Relationship Id="rId1" Type="http://schemas.openxmlformats.org/officeDocument/2006/relationships/slideLayout" Target="../slideLayouts/slideLayout4.xml"/><Relationship Id="rId6" Type="http://schemas.openxmlformats.org/officeDocument/2006/relationships/image" Target="../media/image76.png"/><Relationship Id="rId5" Type="http://schemas.openxmlformats.org/officeDocument/2006/relationships/image" Target="../media/image90.png"/><Relationship Id="rId4" Type="http://schemas.openxmlformats.org/officeDocument/2006/relationships/image" Target="../media/image89.png"/></Relationships>
</file>

<file path=ppt/slides/_rels/slide47.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910.png"/><Relationship Id="rId2" Type="http://schemas.openxmlformats.org/officeDocument/2006/relationships/notesSlide" Target="../notesSlides/notesSlide40.xml"/><Relationship Id="rId1" Type="http://schemas.openxmlformats.org/officeDocument/2006/relationships/slideLayout" Target="../slideLayouts/slideLayout4.xml"/><Relationship Id="rId6" Type="http://schemas.openxmlformats.org/officeDocument/2006/relationships/image" Target="../media/image900.png"/><Relationship Id="rId5" Type="http://schemas.openxmlformats.org/officeDocument/2006/relationships/image" Target="../media/image76.png"/><Relationship Id="rId4" Type="http://schemas.openxmlformats.org/officeDocument/2006/relationships/image" Target="../media/image93.png"/></Relationships>
</file>

<file path=ppt/slides/_rels/slide48.xml.rels><?xml version="1.0" encoding="UTF-8" standalone="yes"?>
<Relationships xmlns="http://schemas.openxmlformats.org/package/2006/relationships"><Relationship Id="rId3" Type="http://schemas.openxmlformats.org/officeDocument/2006/relationships/image" Target="../media/image81.gif"/><Relationship Id="rId2" Type="http://schemas.openxmlformats.org/officeDocument/2006/relationships/notesSlide" Target="../notesSlides/notesSlide41.xml"/><Relationship Id="rId1" Type="http://schemas.openxmlformats.org/officeDocument/2006/relationships/slideLayout" Target="../slideLayouts/slideLayout4.xml"/><Relationship Id="rId4" Type="http://schemas.openxmlformats.org/officeDocument/2006/relationships/image" Target="../media/image82.gif"/></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44.xml"/><Relationship Id="rId1" Type="http://schemas.openxmlformats.org/officeDocument/2006/relationships/slideLayout" Target="../slideLayouts/slideLayout1.xml"/><Relationship Id="rId5" Type="http://schemas.microsoft.com/office/2007/relationships/hdphoto" Target="../media/hdphoto5.wdp"/><Relationship Id="rId4" Type="http://schemas.openxmlformats.org/officeDocument/2006/relationships/image" Target="../media/image88.png"/></Relationships>
</file>

<file path=ppt/slides/_rels/slide53.xml.rels><?xml version="1.0" encoding="UTF-8" standalone="yes"?>
<Relationships xmlns="http://schemas.openxmlformats.org/package/2006/relationships"><Relationship Id="rId8" Type="http://schemas.microsoft.com/office/2007/relationships/hdphoto" Target="../media/hdphoto6.wdp"/><Relationship Id="rId7" Type="http://schemas.openxmlformats.org/officeDocument/2006/relationships/image" Target="../media/image92.png"/><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image" Target="../media/image89.wmf"/><Relationship Id="rId5" Type="http://schemas.openxmlformats.org/officeDocument/2006/relationships/oleObject" Target="../embeddings/oleObject13.bin"/><Relationship Id="rId10" Type="http://schemas.microsoft.com/office/2007/relationships/hdphoto" Target="../media/hdphoto7.wdp"/><Relationship Id="rId4" Type="http://schemas.openxmlformats.org/officeDocument/2006/relationships/image" Target="../media/image920.png"/><Relationship Id="rId9" Type="http://schemas.openxmlformats.org/officeDocument/2006/relationships/image" Target="../media/image94.png"/></Relationships>
</file>

<file path=ppt/slides/_rels/slide5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215.png"/><Relationship Id="rId5" Type="http://schemas.openxmlformats.org/officeDocument/2006/relationships/image" Target="../media/image127.png"/><Relationship Id="rId4" Type="http://schemas.openxmlformats.org/officeDocument/2006/relationships/image" Target="../media/image191.png"/></Relationships>
</file>

<file path=ppt/slides/_rels/slide55.xml.rels><?xml version="1.0" encoding="UTF-8" standalone="yes"?>
<Relationships xmlns="http://schemas.openxmlformats.org/package/2006/relationships"><Relationship Id="rId3" Type="http://schemas.openxmlformats.org/officeDocument/2006/relationships/image" Target="../media/image96.png"/><Relationship Id="rId7" Type="http://schemas.openxmlformats.org/officeDocument/2006/relationships/image" Target="../media/image99.pn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98.png"/><Relationship Id="rId5" Type="http://schemas.microsoft.com/office/2007/relationships/hdphoto" Target="../media/hdphoto8.wdp"/><Relationship Id="rId4" Type="http://schemas.openxmlformats.org/officeDocument/2006/relationships/image" Target="../media/image97.png"/></Relationships>
</file>

<file path=ppt/slides/_rels/slide56.xml.rels><?xml version="1.0" encoding="UTF-8" standalone="yes"?>
<Relationships xmlns="http://schemas.openxmlformats.org/package/2006/relationships"><Relationship Id="rId8" Type="http://schemas.openxmlformats.org/officeDocument/2006/relationships/image" Target="../media/image102.wmf"/><Relationship Id="rId3" Type="http://schemas.openxmlformats.org/officeDocument/2006/relationships/oleObject" Target="../embeddings/oleObject14.bin"/><Relationship Id="rId7" Type="http://schemas.openxmlformats.org/officeDocument/2006/relationships/oleObject" Target="../embeddings/oleObject16.bin"/><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image" Target="../media/image101.wmf"/><Relationship Id="rId5" Type="http://schemas.openxmlformats.org/officeDocument/2006/relationships/oleObject" Target="../embeddings/oleObject15.bin"/><Relationship Id="rId10" Type="http://schemas.openxmlformats.org/officeDocument/2006/relationships/image" Target="../media/image104.png"/><Relationship Id="rId4" Type="http://schemas.openxmlformats.org/officeDocument/2006/relationships/image" Target="../media/image100.wmf"/><Relationship Id="rId9" Type="http://schemas.openxmlformats.org/officeDocument/2006/relationships/image" Target="../media/image103.png"/></Relationships>
</file>

<file path=ppt/slides/_rels/slide5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49.xml"/><Relationship Id="rId1" Type="http://schemas.openxmlformats.org/officeDocument/2006/relationships/slideLayout" Target="../slideLayouts/slideLayout1.xml"/><Relationship Id="rId6" Type="http://schemas.openxmlformats.org/officeDocument/2006/relationships/image" Target="../media/image108.emf"/><Relationship Id="rId5" Type="http://schemas.openxmlformats.org/officeDocument/2006/relationships/image" Target="../media/image107.emf"/><Relationship Id="rId4" Type="http://schemas.openxmlformats.org/officeDocument/2006/relationships/image" Target="../media/image106.png"/></Relationships>
</file>

<file path=ppt/slides/_rels/slide58.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110.wmf"/><Relationship Id="rId2" Type="http://schemas.openxmlformats.org/officeDocument/2006/relationships/notesSlide" Target="../notesSlides/notesSlide51.xml"/><Relationship Id="rId1" Type="http://schemas.openxmlformats.org/officeDocument/2006/relationships/slideLayout" Target="../slideLayouts/slideLayout1.xml"/><Relationship Id="rId4" Type="http://schemas.openxmlformats.org/officeDocument/2006/relationships/image" Target="../media/image111.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70.png"/></Relationships>
</file>

<file path=ppt/slides/_rels/slide60.xml.rels><?xml version="1.0" encoding="UTF-8" standalone="yes"?>
<Relationships xmlns="http://schemas.openxmlformats.org/package/2006/relationships"><Relationship Id="rId3" Type="http://schemas.openxmlformats.org/officeDocument/2006/relationships/image" Target="../media/image112.wmf"/><Relationship Id="rId2" Type="http://schemas.openxmlformats.org/officeDocument/2006/relationships/notesSlide" Target="../notesSlides/notesSlide52.xml"/><Relationship Id="rId1" Type="http://schemas.openxmlformats.org/officeDocument/2006/relationships/slideLayout" Target="../slideLayouts/slideLayout1.xml"/><Relationship Id="rId4" Type="http://schemas.openxmlformats.org/officeDocument/2006/relationships/image" Target="../media/image113.png"/></Relationships>
</file>

<file path=ppt/slides/_rels/slide61.xml.rels><?xml version="1.0" encoding="UTF-8" standalone="yes"?>
<Relationships xmlns="http://schemas.openxmlformats.org/package/2006/relationships"><Relationship Id="rId3" Type="http://schemas.openxmlformats.org/officeDocument/2006/relationships/image" Target="../media/image112.wmf"/><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114.wmf"/><Relationship Id="rId2" Type="http://schemas.openxmlformats.org/officeDocument/2006/relationships/notesSlide" Target="../notesSlides/notesSlide54.xml"/><Relationship Id="rId1" Type="http://schemas.openxmlformats.org/officeDocument/2006/relationships/slideLayout" Target="../slideLayouts/slideLayout1.xml"/><Relationship Id="rId4" Type="http://schemas.openxmlformats.org/officeDocument/2006/relationships/image" Target="../media/image115.wmf"/></Relationships>
</file>

<file path=ppt/slides/_rels/slide63.xml.rels><?xml version="1.0" encoding="UTF-8" standalone="yes"?>
<Relationships xmlns="http://schemas.openxmlformats.org/package/2006/relationships"><Relationship Id="rId3" Type="http://schemas.openxmlformats.org/officeDocument/2006/relationships/image" Target="../media/image116.wmf"/><Relationship Id="rId2" Type="http://schemas.openxmlformats.org/officeDocument/2006/relationships/notesSlide" Target="../notesSlides/notesSlide55.xml"/><Relationship Id="rId1" Type="http://schemas.openxmlformats.org/officeDocument/2006/relationships/slideLayout" Target="../slideLayouts/slideLayout1.xml"/><Relationship Id="rId6" Type="http://schemas.openxmlformats.org/officeDocument/2006/relationships/slide" Target="slide72.xml"/><Relationship Id="rId5" Type="http://schemas.openxmlformats.org/officeDocument/2006/relationships/slide" Target="slide81.xml"/><Relationship Id="rId4" Type="http://schemas.openxmlformats.org/officeDocument/2006/relationships/image" Target="../media/image117.wmf"/></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118.wmf"/><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19.emf"/><Relationship Id="rId1" Type="http://schemas.openxmlformats.org/officeDocument/2006/relationships/slideLayout" Target="../slideLayouts/slideLayout1.xml"/><Relationship Id="rId4" Type="http://schemas.openxmlformats.org/officeDocument/2006/relationships/image" Target="../media/image120.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image" Target="../media/image121.jpe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notesSlide" Target="../notesSlides/notesSlide56.xml"/><Relationship Id="rId1" Type="http://schemas.openxmlformats.org/officeDocument/2006/relationships/slideLayout" Target="../slideLayouts/slideLayout1.xml"/><Relationship Id="rId6" Type="http://schemas.openxmlformats.org/officeDocument/2006/relationships/image" Target="../media/image125.png"/><Relationship Id="rId5" Type="http://schemas.openxmlformats.org/officeDocument/2006/relationships/image" Target="../media/image124.png"/><Relationship Id="rId4" Type="http://schemas.openxmlformats.org/officeDocument/2006/relationships/image" Target="../media/image123.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3.bin"/><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7.wmf"/><Relationship Id="rId5" Type="http://schemas.openxmlformats.org/officeDocument/2006/relationships/oleObject" Target="../embeddings/oleObject2.bin"/><Relationship Id="rId10" Type="http://schemas.openxmlformats.org/officeDocument/2006/relationships/image" Target="../media/image9.png"/><Relationship Id="rId4" Type="http://schemas.openxmlformats.org/officeDocument/2006/relationships/image" Target="../media/image15.png"/><Relationship Id="rId9" Type="http://schemas.openxmlformats.org/officeDocument/2006/relationships/image" Target="../media/image8.wmf"/></Relationships>
</file>

<file path=ppt/slides/_rels/slide70.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6.png"/><Relationship Id="rId1" Type="http://schemas.openxmlformats.org/officeDocument/2006/relationships/slideLayout" Target="../slideLayouts/slideLayout1.xml"/><Relationship Id="rId5" Type="http://schemas.openxmlformats.org/officeDocument/2006/relationships/image" Target="../media/image129.png"/><Relationship Id="rId4" Type="http://schemas.openxmlformats.org/officeDocument/2006/relationships/image" Target="../media/image128.png"/></Relationships>
</file>

<file path=ppt/slides/_rels/slide71.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30.jpe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57.xml"/><Relationship Id="rId1" Type="http://schemas.openxmlformats.org/officeDocument/2006/relationships/slideLayout" Target="../slideLayouts/slideLayout1.xml"/><Relationship Id="rId4" Type="http://schemas.openxmlformats.org/officeDocument/2006/relationships/image" Target="../media/image132.jpeg"/></Relationships>
</file>

<file path=ppt/slides/_rels/slide75.xml.rels><?xml version="1.0" encoding="UTF-8" standalone="yes"?>
<Relationships xmlns="http://schemas.openxmlformats.org/package/2006/relationships"><Relationship Id="rId8" Type="http://schemas.openxmlformats.org/officeDocument/2006/relationships/image" Target="../media/image137.png"/><Relationship Id="rId3" Type="http://schemas.openxmlformats.org/officeDocument/2006/relationships/oleObject" Target="../embeddings/oleObject18.bin"/><Relationship Id="rId7" Type="http://schemas.openxmlformats.org/officeDocument/2006/relationships/image" Target="../media/image136.png"/><Relationship Id="rId2" Type="http://schemas.openxmlformats.org/officeDocument/2006/relationships/notesSlide" Target="../notesSlides/notesSlide58.xml"/><Relationship Id="rId1" Type="http://schemas.openxmlformats.org/officeDocument/2006/relationships/slideLayout" Target="../slideLayouts/slideLayout1.xml"/><Relationship Id="rId6" Type="http://schemas.openxmlformats.org/officeDocument/2006/relationships/image" Target="../media/image135.png"/><Relationship Id="rId5" Type="http://schemas.openxmlformats.org/officeDocument/2006/relationships/image" Target="../media/image134.png"/><Relationship Id="rId4" Type="http://schemas.openxmlformats.org/officeDocument/2006/relationships/image" Target="../media/image133.wmf"/><Relationship Id="rId9" Type="http://schemas.openxmlformats.org/officeDocument/2006/relationships/image" Target="../media/image138.png"/></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notesSlide" Target="../notesSlides/notesSlide59.xml"/><Relationship Id="rId1" Type="http://schemas.openxmlformats.org/officeDocument/2006/relationships/slideLayout" Target="../slideLayouts/slideLayout1.xml"/><Relationship Id="rId6" Type="http://schemas.openxmlformats.org/officeDocument/2006/relationships/image" Target="../media/image141.png"/><Relationship Id="rId5" Type="http://schemas.openxmlformats.org/officeDocument/2006/relationships/image" Target="../media/image140.png"/><Relationship Id="rId4" Type="http://schemas.openxmlformats.org/officeDocument/2006/relationships/image" Target="../media/image139.wmf"/></Relationships>
</file>

<file path=ppt/slides/_rels/slide77.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60.xml"/><Relationship Id="rId1" Type="http://schemas.openxmlformats.org/officeDocument/2006/relationships/slideLayout" Target="../slideLayouts/slideLayout1.xml"/><Relationship Id="rId6" Type="http://schemas.openxmlformats.org/officeDocument/2006/relationships/image" Target="../media/image144.wmf"/><Relationship Id="rId5" Type="http://schemas.openxmlformats.org/officeDocument/2006/relationships/oleObject" Target="../embeddings/oleObject20.bin"/><Relationship Id="rId4" Type="http://schemas.openxmlformats.org/officeDocument/2006/relationships/image" Target="../media/image143.png"/></Relationships>
</file>

<file path=ppt/slides/_rels/slide78.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61.xml"/><Relationship Id="rId1" Type="http://schemas.openxmlformats.org/officeDocument/2006/relationships/slideLayout" Target="../slideLayouts/slideLayout1.xml"/><Relationship Id="rId4" Type="http://schemas.openxmlformats.org/officeDocument/2006/relationships/image" Target="../media/image146.jpeg"/></Relationships>
</file>

<file path=ppt/slides/_rels/slide79.xml.rels><?xml version="1.0" encoding="UTF-8" standalone="yes"?>
<Relationships xmlns="http://schemas.openxmlformats.org/package/2006/relationships"><Relationship Id="rId3" Type="http://schemas.openxmlformats.org/officeDocument/2006/relationships/image" Target="../media/image147.jpeg"/><Relationship Id="rId2" Type="http://schemas.openxmlformats.org/officeDocument/2006/relationships/notesSlide" Target="../notesSlides/notesSlide62.xml"/><Relationship Id="rId1" Type="http://schemas.openxmlformats.org/officeDocument/2006/relationships/slideLayout" Target="../slideLayouts/slideLayout1.xml"/><Relationship Id="rId4" Type="http://schemas.openxmlformats.org/officeDocument/2006/relationships/image" Target="../media/image148.jpeg"/></Relationships>
</file>

<file path=ppt/slides/_rels/slide8.xml.rels><?xml version="1.0" encoding="UTF-8" standalone="yes"?>
<Relationships xmlns="http://schemas.openxmlformats.org/package/2006/relationships"><Relationship Id="rId3" Type="http://schemas.openxmlformats.org/officeDocument/2006/relationships/image" Target="../media/image620.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0.xml.rels><?xml version="1.0" encoding="UTF-8" standalone="yes"?>
<Relationships xmlns="http://schemas.openxmlformats.org/package/2006/relationships"><Relationship Id="rId8" Type="http://schemas.openxmlformats.org/officeDocument/2006/relationships/image" Target="../media/image154.emf"/><Relationship Id="rId3" Type="http://schemas.openxmlformats.org/officeDocument/2006/relationships/image" Target="../media/image149.png"/><Relationship Id="rId7" Type="http://schemas.openxmlformats.org/officeDocument/2006/relationships/image" Target="../media/image153.png"/><Relationship Id="rId2" Type="http://schemas.openxmlformats.org/officeDocument/2006/relationships/notesSlide" Target="../notesSlides/notesSlide63.xml"/><Relationship Id="rId1" Type="http://schemas.openxmlformats.org/officeDocument/2006/relationships/slideLayout" Target="../slideLayouts/slideLayout1.xml"/><Relationship Id="rId6" Type="http://schemas.openxmlformats.org/officeDocument/2006/relationships/image" Target="../media/image152.jpeg"/><Relationship Id="rId5" Type="http://schemas.openxmlformats.org/officeDocument/2006/relationships/image" Target="../media/image151.png"/><Relationship Id="rId4" Type="http://schemas.openxmlformats.org/officeDocument/2006/relationships/image" Target="../media/image150.png"/></Relationships>
</file>

<file path=ppt/slides/_rels/slide81.xml.rels><?xml version="1.0" encoding="UTF-8" standalone="yes"?>
<Relationships xmlns="http://schemas.openxmlformats.org/package/2006/relationships"><Relationship Id="rId3" Type="http://schemas.openxmlformats.org/officeDocument/2006/relationships/image" Target="../media/image149.png"/><Relationship Id="rId7" Type="http://schemas.openxmlformats.org/officeDocument/2006/relationships/image" Target="../media/image550.png"/><Relationship Id="rId2" Type="http://schemas.openxmlformats.org/officeDocument/2006/relationships/notesSlide" Target="../notesSlides/notesSlide64.xml"/><Relationship Id="rId1" Type="http://schemas.openxmlformats.org/officeDocument/2006/relationships/slideLayout" Target="../slideLayouts/slideLayout1.xml"/><Relationship Id="rId6" Type="http://schemas.openxmlformats.org/officeDocument/2006/relationships/image" Target="../media/image1030.png"/><Relationship Id="rId5" Type="http://schemas.openxmlformats.org/officeDocument/2006/relationships/image" Target="../media/image541.png"/><Relationship Id="rId4" Type="http://schemas.openxmlformats.org/officeDocument/2006/relationships/image" Target="../media/image150.png"/></Relationships>
</file>

<file path=ppt/slides/_rels/slide82.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notesSlide" Target="../notesSlides/notesSlide65.xml"/><Relationship Id="rId1" Type="http://schemas.openxmlformats.org/officeDocument/2006/relationships/slideLayout" Target="../slideLayouts/slideLayout1.xml"/><Relationship Id="rId4" Type="http://schemas.openxmlformats.org/officeDocument/2006/relationships/image" Target="../media/image156.png"/></Relationships>
</file>

<file path=ppt/slides/_rels/slide83.xml.rels><?xml version="1.0" encoding="UTF-8" standalone="yes"?>
<Relationships xmlns="http://schemas.openxmlformats.org/package/2006/relationships"><Relationship Id="rId8" Type="http://schemas.openxmlformats.org/officeDocument/2006/relationships/image" Target="../media/image1190.png"/><Relationship Id="rId3" Type="http://schemas.openxmlformats.org/officeDocument/2006/relationships/image" Target="../media/image157.wmf"/><Relationship Id="rId2" Type="http://schemas.openxmlformats.org/officeDocument/2006/relationships/oleObject" Target="../embeddings/oleObject21.bin"/><Relationship Id="rId1" Type="http://schemas.openxmlformats.org/officeDocument/2006/relationships/slideLayout" Target="../slideLayouts/slideLayout1.xml"/><Relationship Id="rId6" Type="http://schemas.openxmlformats.org/officeDocument/2006/relationships/image" Target="../media/image159.wmf"/><Relationship Id="rId5" Type="http://schemas.openxmlformats.org/officeDocument/2006/relationships/image" Target="../media/image158.wmf"/><Relationship Id="rId4" Type="http://schemas.openxmlformats.org/officeDocument/2006/relationships/oleObject" Target="../embeddings/oleObject22.bin"/><Relationship Id="rId9" Type="http://schemas.openxmlformats.org/officeDocument/2006/relationships/slide" Target="slide50.xml"/></Relationships>
</file>

<file path=ppt/slides/_rels/slide84.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260.png"/><Relationship Id="rId1" Type="http://schemas.openxmlformats.org/officeDocument/2006/relationships/slideLayout" Target="../slideLayouts/slideLayout1.xml"/><Relationship Id="rId4" Type="http://schemas.openxmlformats.org/officeDocument/2006/relationships/slide" Target="slide50.xml"/></Relationships>
</file>

<file path=ppt/slides/_rels/slide85.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290.png"/><Relationship Id="rId1" Type="http://schemas.openxmlformats.org/officeDocument/2006/relationships/slideLayout" Target="../slideLayouts/slideLayout1.xml"/><Relationship Id="rId5" Type="http://schemas.openxmlformats.org/officeDocument/2006/relationships/slide" Target="slide50.xml"/><Relationship Id="rId4" Type="http://schemas.microsoft.com/office/2007/relationships/hdphoto" Target="../media/hdphoto9.wdp"/></Relationships>
</file>

<file path=ppt/slides/_rels/slide86.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notesSlide" Target="../notesSlides/notesSlide66.xml"/><Relationship Id="rId1" Type="http://schemas.openxmlformats.org/officeDocument/2006/relationships/slideLayout" Target="../slideLayouts/slideLayout5.xml"/><Relationship Id="rId4" Type="http://schemas.openxmlformats.org/officeDocument/2006/relationships/image" Target="../media/image163.png"/></Relationships>
</file>

<file path=ppt/slides/_rels/slide87.xml.rels><?xml version="1.0" encoding="UTF-8" standalone="yes"?>
<Relationships xmlns="http://schemas.openxmlformats.org/package/2006/relationships"><Relationship Id="rId8" Type="http://schemas.openxmlformats.org/officeDocument/2006/relationships/image" Target="../media/image990.png"/><Relationship Id="rId13" Type="http://schemas.openxmlformats.org/officeDocument/2006/relationships/image" Target="../media/image167.png"/><Relationship Id="rId3" Type="http://schemas.openxmlformats.org/officeDocument/2006/relationships/image" Target="../media/image940.png"/><Relationship Id="rId7" Type="http://schemas.openxmlformats.org/officeDocument/2006/relationships/image" Target="../media/image980.png"/><Relationship Id="rId12" Type="http://schemas.openxmlformats.org/officeDocument/2006/relationships/image" Target="../media/image166.png"/><Relationship Id="rId2" Type="http://schemas.openxmlformats.org/officeDocument/2006/relationships/notesSlide" Target="../notesSlides/notesSlide67.xml"/><Relationship Id="rId1" Type="http://schemas.openxmlformats.org/officeDocument/2006/relationships/slideLayout" Target="../slideLayouts/slideLayout4.xml"/><Relationship Id="rId6" Type="http://schemas.openxmlformats.org/officeDocument/2006/relationships/image" Target="../media/image970.png"/><Relationship Id="rId11" Type="http://schemas.openxmlformats.org/officeDocument/2006/relationships/image" Target="../media/image165.png"/><Relationship Id="rId5" Type="http://schemas.openxmlformats.org/officeDocument/2006/relationships/image" Target="../media/image960.png"/><Relationship Id="rId10" Type="http://schemas.openxmlformats.org/officeDocument/2006/relationships/image" Target="../media/image164.png"/><Relationship Id="rId4" Type="http://schemas.openxmlformats.org/officeDocument/2006/relationships/image" Target="../media/image950.png"/><Relationship Id="rId9" Type="http://schemas.openxmlformats.org/officeDocument/2006/relationships/image" Target="../media/image1000.png"/><Relationship Id="rId14" Type="http://schemas.openxmlformats.org/officeDocument/2006/relationships/image" Target="../media/image1050.png"/></Relationships>
</file>

<file path=ppt/slides/_rels/slide88.xml.rels><?xml version="1.0" encoding="UTF-8" standalone="yes"?>
<Relationships xmlns="http://schemas.openxmlformats.org/package/2006/relationships"><Relationship Id="rId8" Type="http://schemas.openxmlformats.org/officeDocument/2006/relationships/image" Target="../media/image171.wmf"/><Relationship Id="rId13" Type="http://schemas.openxmlformats.org/officeDocument/2006/relationships/image" Target="../media/image1130.png"/><Relationship Id="rId3" Type="http://schemas.openxmlformats.org/officeDocument/2006/relationships/image" Target="../media/image168.png"/><Relationship Id="rId7" Type="http://schemas.openxmlformats.org/officeDocument/2006/relationships/oleObject" Target="../embeddings/oleObject24.bin"/><Relationship Id="rId12" Type="http://schemas.openxmlformats.org/officeDocument/2006/relationships/image" Target="../media/image1120.png"/><Relationship Id="rId2" Type="http://schemas.openxmlformats.org/officeDocument/2006/relationships/notesSlide" Target="../notesSlides/notesSlide68.xml"/><Relationship Id="rId1" Type="http://schemas.openxmlformats.org/officeDocument/2006/relationships/slideLayout" Target="../slideLayouts/slideLayout4.xml"/><Relationship Id="rId6" Type="http://schemas.openxmlformats.org/officeDocument/2006/relationships/image" Target="../media/image170.wmf"/><Relationship Id="rId11" Type="http://schemas.openxmlformats.org/officeDocument/2006/relationships/image" Target="../media/image1110.png"/><Relationship Id="rId5" Type="http://schemas.openxmlformats.org/officeDocument/2006/relationships/oleObject" Target="../embeddings/oleObject23.bin"/><Relationship Id="rId4" Type="http://schemas.openxmlformats.org/officeDocument/2006/relationships/image" Target="../media/image169.png"/><Relationship Id="rId9" Type="http://schemas.openxmlformats.org/officeDocument/2006/relationships/image" Target="../media/image172.png"/></Relationships>
</file>

<file path=ppt/slides/_rels/slide89.xml.rels><?xml version="1.0" encoding="UTF-8" standalone="yes"?>
<Relationships xmlns="http://schemas.openxmlformats.org/package/2006/relationships"><Relationship Id="rId8" Type="http://schemas.openxmlformats.org/officeDocument/2006/relationships/image" Target="../media/image400.png"/><Relationship Id="rId3" Type="http://schemas.openxmlformats.org/officeDocument/2006/relationships/image" Target="../media/image1140.png"/><Relationship Id="rId7" Type="http://schemas.openxmlformats.org/officeDocument/2006/relationships/image" Target="../media/image390.png"/><Relationship Id="rId12" Type="http://schemas.openxmlformats.org/officeDocument/2006/relationships/image" Target="../media/image174.png"/><Relationship Id="rId2" Type="http://schemas.openxmlformats.org/officeDocument/2006/relationships/notesSlide" Target="../notesSlides/notesSlide69.xml"/><Relationship Id="rId1" Type="http://schemas.openxmlformats.org/officeDocument/2006/relationships/slideLayout" Target="../slideLayouts/slideLayout4.xml"/><Relationship Id="rId6" Type="http://schemas.openxmlformats.org/officeDocument/2006/relationships/image" Target="../media/image380.png"/><Relationship Id="rId11" Type="http://schemas.openxmlformats.org/officeDocument/2006/relationships/image" Target="../media/image117.png"/><Relationship Id="rId5" Type="http://schemas.openxmlformats.org/officeDocument/2006/relationships/image" Target="../media/image370.png"/><Relationship Id="rId10" Type="http://schemas.openxmlformats.org/officeDocument/2006/relationships/image" Target="../media/image173.png"/><Relationship Id="rId4" Type="http://schemas.openxmlformats.org/officeDocument/2006/relationships/image" Target="../media/image115.png"/><Relationship Id="rId9" Type="http://schemas.openxmlformats.org/officeDocument/2006/relationships/image" Target="../media/image410.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34A54332-CA37-42E8-80EC-14A0E3B4C0F1}"/>
              </a:ext>
            </a:extLst>
          </p:cNvPr>
          <p:cNvPicPr>
            <a:picLocks noChangeAspect="1"/>
          </p:cNvPicPr>
          <p:nvPr/>
        </p:nvPicPr>
        <p:blipFill rotWithShape="1">
          <a:blip r:embed="rId2">
            <a:extLst>
              <a:ext uri="{28A0092B-C50C-407E-A947-70E740481C1C}">
                <a14:useLocalDpi xmlns:a14="http://schemas.microsoft.com/office/drawing/2010/main" val="0"/>
              </a:ext>
            </a:extLst>
          </a:blip>
          <a:srcRect l="11276" t="25943" r="22544" b="6799"/>
          <a:stretch/>
        </p:blipFill>
        <p:spPr>
          <a:xfrm>
            <a:off x="0" y="0"/>
            <a:ext cx="9144000" cy="6858000"/>
          </a:xfrm>
          <a:prstGeom prst="rect">
            <a:avLst/>
          </a:prstGeom>
        </p:spPr>
      </p:pic>
      <p:sp>
        <p:nvSpPr>
          <p:cNvPr id="2051"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052" name="Rectangle 4"/>
          <p:cNvSpPr>
            <a:spLocks noChangeArrowheads="1"/>
          </p:cNvSpPr>
          <p:nvPr/>
        </p:nvSpPr>
        <p:spPr bwMode="auto">
          <a:xfrm>
            <a:off x="204809" y="713083"/>
            <a:ext cx="8570870" cy="2898229"/>
          </a:xfrm>
          <a:prstGeom prst="rect">
            <a:avLst/>
          </a:prstGeom>
          <a:solidFill>
            <a:schemeClr val="bg1">
              <a:alpha val="61000"/>
            </a:schemeClr>
          </a:solidFill>
          <a:ln>
            <a:noFill/>
          </a:ln>
          <a:effec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800" b="1" dirty="0">
                <a:solidFill>
                  <a:srgbClr val="FF0000"/>
                </a:solidFill>
                <a:latin typeface="Arial" panose="020B0604020202020204" pitchFamily="34" charset="0"/>
                <a:cs typeface="Arial" panose="020B0604020202020204" pitchFamily="34" charset="0"/>
              </a:rPr>
              <a:t>Diagnostics in High Intensity Beams, </a:t>
            </a:r>
            <a:r>
              <a:rPr lang="en-US" altLang="de-DE" sz="2800" b="1">
                <a:solidFill>
                  <a:srgbClr val="FF0000"/>
                </a:solidFill>
                <a:latin typeface="Arial" panose="020B0604020202020204" pitchFamily="34" charset="0"/>
                <a:cs typeface="Arial" panose="020B0604020202020204" pitchFamily="34" charset="0"/>
              </a:rPr>
              <a:t>Part 2</a:t>
            </a:r>
            <a:endParaRPr lang="en-US" altLang="de-DE" sz="2800" b="1" dirty="0">
              <a:solidFill>
                <a:srgbClr val="FF0000"/>
              </a:solidFill>
              <a:latin typeface="Arial" panose="020B0604020202020204" pitchFamily="34" charset="0"/>
              <a:cs typeface="Arial" panose="020B0604020202020204" pitchFamily="34" charset="0"/>
            </a:endParaRPr>
          </a:p>
          <a:p>
            <a:r>
              <a:rPr lang="en-US" altLang="de-DE" sz="2600" b="1" i="1" dirty="0">
                <a:solidFill>
                  <a:srgbClr val="0000FF"/>
                </a:solidFill>
                <a:latin typeface="Arial" panose="020B0604020202020204" pitchFamily="34" charset="0"/>
                <a:cs typeface="Arial" panose="020B0604020202020204" pitchFamily="34" charset="0"/>
              </a:rPr>
              <a:t>CAS on Intensity Limits in Hadron Beams</a:t>
            </a:r>
          </a:p>
          <a:p>
            <a:pPr>
              <a:spcBef>
                <a:spcPts val="1000"/>
              </a:spcBef>
            </a:pPr>
            <a:r>
              <a:rPr lang="fr-FR" altLang="de-DE" sz="2400" b="1" dirty="0" err="1">
                <a:solidFill>
                  <a:srgbClr val="0000FF"/>
                </a:solidFill>
                <a:latin typeface="Arial"/>
                <a:cs typeface="Arial"/>
              </a:rPr>
              <a:t>Borovets</a:t>
            </a:r>
            <a:r>
              <a:rPr lang="en-US" altLang="de-DE" sz="2400" b="1" i="1" dirty="0">
                <a:solidFill>
                  <a:srgbClr val="0000FF"/>
                </a:solidFill>
                <a:latin typeface="Arial" panose="020B0604020202020204" pitchFamily="34" charset="0"/>
                <a:cs typeface="Arial" panose="020B0604020202020204" pitchFamily="34" charset="0"/>
              </a:rPr>
              <a:t>, </a:t>
            </a:r>
            <a:r>
              <a:rPr lang="en-US" altLang="de-DE" sz="2400" b="1" dirty="0">
                <a:solidFill>
                  <a:srgbClr val="0000FF"/>
                </a:solidFill>
                <a:latin typeface="Arial" panose="020B0604020202020204" pitchFamily="34" charset="0"/>
                <a:cs typeface="Arial" panose="020B0604020202020204" pitchFamily="34" charset="0"/>
              </a:rPr>
              <a:t>19</a:t>
            </a:r>
            <a:r>
              <a:rPr lang="en-US" altLang="de-DE" sz="2400" b="1" baseline="30000" dirty="0">
                <a:solidFill>
                  <a:srgbClr val="0000FF"/>
                </a:solidFill>
                <a:latin typeface="Arial" panose="020B0604020202020204" pitchFamily="34" charset="0"/>
                <a:cs typeface="Arial" panose="020B0604020202020204" pitchFamily="34" charset="0"/>
              </a:rPr>
              <a:t>th</a:t>
            </a:r>
            <a:r>
              <a:rPr lang="en-US" altLang="de-DE" sz="2400" b="1" dirty="0">
                <a:solidFill>
                  <a:srgbClr val="0000FF"/>
                </a:solidFill>
                <a:latin typeface="Arial" panose="020B0604020202020204" pitchFamily="34" charset="0"/>
                <a:cs typeface="Arial" panose="020B0604020202020204" pitchFamily="34" charset="0"/>
              </a:rPr>
              <a:t> of June 2025</a:t>
            </a:r>
          </a:p>
          <a:p>
            <a:pPr>
              <a:spcBef>
                <a:spcPts val="1000"/>
              </a:spcBef>
            </a:pPr>
            <a:r>
              <a:rPr lang="en-US" altLang="de-DE" sz="2200" b="1" dirty="0">
                <a:solidFill>
                  <a:srgbClr val="008000"/>
                </a:solidFill>
                <a:latin typeface="Arial" panose="020B0604020202020204" pitchFamily="34" charset="0"/>
                <a:cs typeface="Arial" panose="020B0604020202020204" pitchFamily="34" charset="0"/>
              </a:rPr>
              <a:t>Peter </a:t>
            </a:r>
            <a:r>
              <a:rPr lang="en-US" altLang="de-DE" sz="2200" b="1" dirty="0" err="1">
                <a:solidFill>
                  <a:srgbClr val="008000"/>
                </a:solidFill>
                <a:latin typeface="Arial" panose="020B0604020202020204" pitchFamily="34" charset="0"/>
                <a:cs typeface="Arial" panose="020B0604020202020204" pitchFamily="34" charset="0"/>
              </a:rPr>
              <a:t>Forck</a:t>
            </a:r>
            <a:endParaRPr lang="en-US" altLang="de-DE" sz="2200" b="1" dirty="0">
              <a:solidFill>
                <a:srgbClr val="008000"/>
              </a:solidFill>
              <a:latin typeface="Arial" panose="020B0604020202020204" pitchFamily="34" charset="0"/>
              <a:cs typeface="Arial" panose="020B0604020202020204" pitchFamily="34" charset="0"/>
            </a:endParaRPr>
          </a:p>
          <a:p>
            <a:pPr>
              <a:spcBef>
                <a:spcPts val="1000"/>
              </a:spcBef>
            </a:pPr>
            <a:r>
              <a:rPr lang="en-US" altLang="de-DE" b="1" dirty="0" err="1">
                <a:solidFill>
                  <a:srgbClr val="008000"/>
                </a:solidFill>
                <a:latin typeface="Arial" panose="020B0604020202020204" pitchFamily="34" charset="0"/>
                <a:cs typeface="Arial" panose="020B0604020202020204" pitchFamily="34" charset="0"/>
              </a:rPr>
              <a:t>Gesellschaft</a:t>
            </a:r>
            <a:r>
              <a:rPr lang="en-US" altLang="de-DE" b="1" dirty="0">
                <a:solidFill>
                  <a:srgbClr val="008000"/>
                </a:solidFill>
                <a:latin typeface="Arial" panose="020B0604020202020204" pitchFamily="34" charset="0"/>
                <a:cs typeface="Arial" panose="020B0604020202020204" pitchFamily="34" charset="0"/>
              </a:rPr>
              <a:t> </a:t>
            </a:r>
            <a:r>
              <a:rPr lang="en-US" altLang="de-DE" b="1" dirty="0" err="1">
                <a:solidFill>
                  <a:srgbClr val="008000"/>
                </a:solidFill>
                <a:latin typeface="Arial" panose="020B0604020202020204" pitchFamily="34" charset="0"/>
                <a:cs typeface="Arial" panose="020B0604020202020204" pitchFamily="34" charset="0"/>
              </a:rPr>
              <a:t>für</a:t>
            </a:r>
            <a:r>
              <a:rPr lang="en-US" altLang="de-DE" b="1" dirty="0">
                <a:solidFill>
                  <a:srgbClr val="008000"/>
                </a:solidFill>
                <a:latin typeface="Arial" panose="020B0604020202020204" pitchFamily="34" charset="0"/>
                <a:cs typeface="Arial" panose="020B0604020202020204" pitchFamily="34" charset="0"/>
              </a:rPr>
              <a:t> </a:t>
            </a:r>
            <a:r>
              <a:rPr lang="en-US" altLang="de-DE" b="1" dirty="0" err="1">
                <a:solidFill>
                  <a:srgbClr val="008000"/>
                </a:solidFill>
                <a:latin typeface="Arial" panose="020B0604020202020204" pitchFamily="34" charset="0"/>
                <a:cs typeface="Arial" panose="020B0604020202020204" pitchFamily="34" charset="0"/>
              </a:rPr>
              <a:t>Schwerionenforschnung</a:t>
            </a:r>
            <a:r>
              <a:rPr lang="en-US" altLang="de-DE" b="1" dirty="0">
                <a:solidFill>
                  <a:srgbClr val="008000"/>
                </a:solidFill>
                <a:latin typeface="Arial" panose="020B0604020202020204" pitchFamily="34" charset="0"/>
                <a:cs typeface="Arial" panose="020B0604020202020204" pitchFamily="34" charset="0"/>
              </a:rPr>
              <a:t> (GSI)</a:t>
            </a:r>
          </a:p>
          <a:p>
            <a:pPr>
              <a:spcBef>
                <a:spcPts val="1000"/>
              </a:spcBef>
            </a:pPr>
            <a:r>
              <a:rPr lang="en-US" altLang="de-DE" b="1" dirty="0">
                <a:solidFill>
                  <a:srgbClr val="008000"/>
                </a:solidFill>
                <a:latin typeface="Arial" panose="020B0604020202020204" pitchFamily="34" charset="0"/>
                <a:cs typeface="Arial" panose="020B0604020202020204" pitchFamily="34" charset="0"/>
              </a:rPr>
              <a:t>p.forck@gsi.de  </a:t>
            </a:r>
          </a:p>
        </p:txBody>
      </p:sp>
    </p:spTree>
    <p:extLst>
      <p:ext uri="{BB962C8B-B14F-4D97-AF65-F5344CB8AC3E}">
        <p14:creationId xmlns:p14="http://schemas.microsoft.com/office/powerpoint/2010/main" val="3567520940"/>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52000" y="180000"/>
            <a:ext cx="8669578"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Calculation of Signal Shape: Bunch Train with empty Buckets </a:t>
            </a:r>
          </a:p>
        </p:txBody>
      </p:sp>
      <p:sp>
        <p:nvSpPr>
          <p:cNvPr id="10243"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p:txBody>
      </p:sp>
      <p:sp>
        <p:nvSpPr>
          <p:cNvPr id="10244" name="Text Box 4"/>
          <p:cNvSpPr txBox="1">
            <a:spLocks noChangeArrowheads="1"/>
          </p:cNvSpPr>
          <p:nvPr/>
        </p:nvSpPr>
        <p:spPr bwMode="auto">
          <a:xfrm>
            <a:off x="540001" y="4770000"/>
            <a:ext cx="8066118" cy="295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 Fourier spectrum is more complex, harmonics are broader due to sidebands</a:t>
            </a:r>
          </a:p>
        </p:txBody>
      </p:sp>
      <p:sp>
        <p:nvSpPr>
          <p:cNvPr id="8" name="Text Box 5">
            <a:extLst>
              <a:ext uri="{FF2B5EF4-FFF2-40B4-BE49-F238E27FC236}">
                <a16:creationId xmlns:a16="http://schemas.microsoft.com/office/drawing/2014/main" id="{7AED6CA2-FD84-41CA-BD61-0A7B21F73C3D}"/>
              </a:ext>
            </a:extLst>
          </p:cNvPr>
          <p:cNvSpPr txBox="1">
            <a:spLocks noChangeArrowheads="1"/>
          </p:cNvSpPr>
          <p:nvPr/>
        </p:nvSpPr>
        <p:spPr bwMode="auto">
          <a:xfrm>
            <a:off x="252000" y="792000"/>
            <a:ext cx="8509000" cy="688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CC"/>
                </a:solidFill>
                <a:latin typeface="Calibri" panose="020F0502020204030204" pitchFamily="34" charset="0"/>
                <a:sym typeface="Symbol" pitchFamily="18" charset="2"/>
              </a:rPr>
              <a:t>LINAC or synchrotron filled with </a:t>
            </a:r>
            <a:r>
              <a:rPr lang="en-US" altLang="de-DE" sz="2000" b="1" dirty="0">
                <a:solidFill>
                  <a:srgbClr val="0000CC"/>
                </a:solidFill>
                <a:latin typeface="Calibri" panose="020F0502020204030204" pitchFamily="34" charset="0"/>
                <a:sym typeface="Symbol" pitchFamily="18" charset="2"/>
              </a:rPr>
              <a:t>empty buckets </a:t>
            </a:r>
            <a:r>
              <a:rPr lang="en-US" altLang="de-DE" sz="2000" dirty="0">
                <a:solidFill>
                  <a:srgbClr val="0000CC"/>
                </a:solidFill>
                <a:latin typeface="Calibri" panose="020F0502020204030204" pitchFamily="34" charset="0"/>
                <a:sym typeface="Symbol" pitchFamily="18" charset="2"/>
              </a:rPr>
              <a:t>accelerated with </a:t>
            </a:r>
            <a:r>
              <a:rPr lang="en-US" altLang="de-DE" sz="2000" b="1" i="1" dirty="0" err="1">
                <a:solidFill>
                  <a:srgbClr val="0000CC"/>
                </a:solidFill>
                <a:latin typeface="Calibri" panose="020F0502020204030204" pitchFamily="34" charset="0"/>
                <a:sym typeface="Symbol" pitchFamily="18" charset="2"/>
              </a:rPr>
              <a:t>f</a:t>
            </a:r>
            <a:r>
              <a:rPr lang="en-US" altLang="de-DE" sz="2400" b="1" i="1" baseline="-25000" dirty="0" err="1">
                <a:solidFill>
                  <a:srgbClr val="0000CC"/>
                </a:solidFill>
                <a:latin typeface="Calibri" panose="020F0502020204030204" pitchFamily="34" charset="0"/>
                <a:sym typeface="Symbol" pitchFamily="18" charset="2"/>
              </a:rPr>
              <a:t>acc</a:t>
            </a:r>
            <a:r>
              <a:rPr lang="en-US" altLang="de-DE" sz="2000" b="1" dirty="0">
                <a:solidFill>
                  <a:srgbClr val="0000CC"/>
                </a:solidFill>
                <a:latin typeface="Calibri" panose="020F0502020204030204" pitchFamily="34" charset="0"/>
                <a:sym typeface="Symbol" pitchFamily="18" charset="2"/>
              </a:rPr>
              <a:t>=</a:t>
            </a:r>
            <a:r>
              <a:rPr lang="en-US" altLang="de-DE" sz="2000" b="1" i="1" dirty="0">
                <a:solidFill>
                  <a:srgbClr val="0000CC"/>
                </a:solidFill>
                <a:latin typeface="Calibri" panose="020F0502020204030204" pitchFamily="34" charset="0"/>
                <a:sym typeface="Symbol" pitchFamily="18" charset="2"/>
              </a:rPr>
              <a:t> </a:t>
            </a:r>
            <a:r>
              <a:rPr lang="en-US" altLang="de-DE" sz="2000" dirty="0">
                <a:solidFill>
                  <a:srgbClr val="0000CC"/>
                </a:solidFill>
                <a:latin typeface="Calibri" panose="020F0502020204030204" pitchFamily="34" charset="0"/>
                <a:sym typeface="Symbol" pitchFamily="18" charset="2"/>
              </a:rPr>
              <a:t>100 MHz</a:t>
            </a:r>
          </a:p>
          <a:p>
            <a:pPr algn="l">
              <a:lnSpc>
                <a:spcPct val="70000"/>
              </a:lnSpc>
              <a:buFont typeface="Wingdings" pitchFamily="2" charset="2"/>
              <a:buNone/>
            </a:pPr>
            <a:r>
              <a:rPr lang="en-US" altLang="de-DE" sz="2000" dirty="0">
                <a:latin typeface="Calibri" panose="020F0502020204030204" pitchFamily="34" charset="0"/>
                <a:sym typeface="Symbol" pitchFamily="18" charset="2"/>
              </a:rPr>
              <a:t>BPM terminated with </a:t>
            </a:r>
            <a:r>
              <a:rPr lang="en-US" altLang="de-DE" sz="2000" b="1" i="1" dirty="0">
                <a:latin typeface="Calibri" panose="020F0502020204030204" pitchFamily="34" charset="0"/>
                <a:sym typeface="Symbol" pitchFamily="18" charset="2"/>
              </a:rPr>
              <a:t>R</a:t>
            </a:r>
            <a:r>
              <a:rPr lang="en-US" altLang="de-DE" sz="2000" dirty="0">
                <a:latin typeface="Calibri" panose="020F0502020204030204" pitchFamily="34" charset="0"/>
                <a:sym typeface="Symbol" pitchFamily="18" charset="2"/>
              </a:rPr>
              <a:t>=50   </a:t>
            </a:r>
            <a:r>
              <a:rPr lang="en-US" altLang="de-DE" sz="2000" b="1" i="1" dirty="0">
                <a:latin typeface="Calibri" panose="020F0502020204030204" pitchFamily="34" charset="0"/>
                <a:sym typeface="Symbol" pitchFamily="18" charset="2"/>
              </a:rPr>
              <a:t> </a:t>
            </a:r>
            <a:r>
              <a:rPr lang="en-US" altLang="de-DE" b="1" i="1" dirty="0" err="1">
                <a:latin typeface="Calibri" panose="020F0502020204030204" pitchFamily="34" charset="0"/>
                <a:sym typeface="Symbol" pitchFamily="18" charset="2"/>
              </a:rPr>
              <a:t>f</a:t>
            </a:r>
            <a:r>
              <a:rPr lang="en-US" altLang="de-DE" sz="2400" b="1" i="1" baseline="-25000" dirty="0" err="1">
                <a:latin typeface="Calibri" panose="020F0502020204030204" pitchFamily="34" charset="0"/>
                <a:sym typeface="Symbol" pitchFamily="18" charset="2"/>
              </a:rPr>
              <a:t>acc</a:t>
            </a:r>
            <a:r>
              <a:rPr lang="en-US" altLang="de-DE" b="1" i="1" dirty="0">
                <a:latin typeface="Calibri" panose="020F0502020204030204" pitchFamily="34" charset="0"/>
                <a:sym typeface="Symbol" pitchFamily="18" charset="2"/>
              </a:rPr>
              <a:t>&lt;&lt; </a:t>
            </a:r>
            <a:r>
              <a:rPr lang="en-US" altLang="de-DE" b="1" i="1" dirty="0" err="1">
                <a:latin typeface="Calibri" panose="020F0502020204030204" pitchFamily="34" charset="0"/>
                <a:sym typeface="Symbol" pitchFamily="18" charset="2"/>
              </a:rPr>
              <a:t>f</a:t>
            </a:r>
            <a:r>
              <a:rPr lang="en-US" altLang="de-DE" sz="2400" b="1" i="1" baseline="-25000" dirty="0" err="1">
                <a:latin typeface="Calibri" panose="020F0502020204030204" pitchFamily="34" charset="0"/>
                <a:sym typeface="Symbol" pitchFamily="18" charset="2"/>
              </a:rPr>
              <a:t>cut</a:t>
            </a:r>
            <a:r>
              <a:rPr lang="en-US" altLang="de-DE"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 </a:t>
            </a:r>
          </a:p>
        </p:txBody>
      </p:sp>
      <p:pic>
        <p:nvPicPr>
          <p:cNvPr id="10" name="Picture 2" descr="F:\pickup-simulation-bunchtrain_multi_electronbeam_luecke.png">
            <a:extLst>
              <a:ext uri="{FF2B5EF4-FFF2-40B4-BE49-F238E27FC236}">
                <a16:creationId xmlns:a16="http://schemas.microsoft.com/office/drawing/2014/main" id="{E211F13B-022E-4B79-992A-0E0B627DE98D}"/>
              </a:ext>
            </a:extLst>
          </p:cNvPr>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20208" t="12374" r="39343" b="9854"/>
          <a:stretch/>
        </p:blipFill>
        <p:spPr bwMode="auto">
          <a:xfrm rot="16200000">
            <a:off x="3066607" y="-1039652"/>
            <a:ext cx="2880000" cy="7836074"/>
          </a:xfrm>
          <a:prstGeom prst="rect">
            <a:avLst/>
          </a:prstGeom>
          <a:noFill/>
          <a:extLst>
            <a:ext uri="{909E8E84-426E-40DD-AFC4-6F175D3DCCD1}">
              <a14:hiddenFill xmlns:a14="http://schemas.microsoft.com/office/drawing/2010/main">
                <a:solidFill>
                  <a:srgbClr val="FFFFFF"/>
                </a:solidFill>
              </a14:hiddenFill>
            </a:ext>
          </a:extLst>
        </p:spPr>
      </p:pic>
      <p:sp>
        <p:nvSpPr>
          <p:cNvPr id="10246" name="Text Box 6"/>
          <p:cNvSpPr txBox="1">
            <a:spLocks noChangeArrowheads="1"/>
          </p:cNvSpPr>
          <p:nvPr/>
        </p:nvSpPr>
        <p:spPr bwMode="auto">
          <a:xfrm>
            <a:off x="539750" y="4140000"/>
            <a:ext cx="6680200" cy="623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a:solidFill>
                  <a:srgbClr val="0000CC"/>
                </a:solidFill>
                <a:latin typeface="Calibri" panose="020F0502020204030204" pitchFamily="34" charset="0"/>
                <a:cs typeface="Times New Roman" pitchFamily="18" charset="0"/>
              </a:rPr>
              <a:t>Parameter:</a:t>
            </a:r>
            <a:r>
              <a:rPr lang="en-US" altLang="de-DE" dirty="0">
                <a:solidFill>
                  <a:srgbClr val="0000CC"/>
                </a:solidFill>
                <a:latin typeface="Calibri" panose="020F0502020204030204" pitchFamily="34" charset="0"/>
                <a:cs typeface="Times New Roman" pitchFamily="18" charset="0"/>
              </a:rPr>
              <a:t> </a:t>
            </a:r>
            <a:r>
              <a:rPr lang="en-US" altLang="de-DE" i="1" dirty="0">
                <a:latin typeface="Calibri" panose="020F0502020204030204" pitchFamily="34" charset="0"/>
                <a:cs typeface="Times New Roman" pitchFamily="18" charset="0"/>
              </a:rPr>
              <a:t>R</a:t>
            </a:r>
            <a:r>
              <a:rPr lang="en-US" altLang="de-DE" dirty="0">
                <a:latin typeface="Calibri" panose="020F0502020204030204" pitchFamily="34" charset="0"/>
                <a:cs typeface="Times New Roman" pitchFamily="18" charset="0"/>
              </a:rPr>
              <a:t>=50 </a:t>
            </a:r>
            <a:r>
              <a:rPr lang="en-US" altLang="de-DE" dirty="0">
                <a:latin typeface="Calibri" panose="020F0502020204030204" pitchFamily="34" charset="0"/>
                <a:cs typeface="Times New Roman" pitchFamily="18" charset="0"/>
                <a:sym typeface="Symbol" pitchFamily="18" charset="2"/>
              </a:rPr>
              <a:t> </a:t>
            </a:r>
            <a:r>
              <a:rPr lang="de-DE" altLang="de-DE" dirty="0">
                <a:latin typeface="Calibri" panose="020F0502020204030204" pitchFamily="34" charset="0"/>
                <a:cs typeface="Times New Roman" pitchFamily="18" charset="0"/>
                <a:sym typeface="Symbol" pitchFamily="18" charset="2"/>
              </a:rPr>
              <a:t> </a:t>
            </a:r>
            <a:r>
              <a:rPr lang="de-DE" altLang="de-DE" i="1" dirty="0" err="1">
                <a:latin typeface="Calibri" panose="020F0502020204030204" pitchFamily="34" charset="0"/>
                <a:cs typeface="Times New Roman" pitchFamily="18" charset="0"/>
                <a:sym typeface="Symbol" pitchFamily="18" charset="2"/>
              </a:rPr>
              <a:t>f</a:t>
            </a:r>
            <a:r>
              <a:rPr lang="de-DE" altLang="de-DE" sz="2400" i="1" baseline="-25000" dirty="0" err="1">
                <a:latin typeface="Calibri" panose="020F0502020204030204" pitchFamily="34" charset="0"/>
                <a:cs typeface="Times New Roman" pitchFamily="18" charset="0"/>
                <a:sym typeface="Symbol" pitchFamily="18" charset="2"/>
              </a:rPr>
              <a:t>cut</a:t>
            </a:r>
            <a:r>
              <a:rPr lang="de-DE" altLang="de-DE" dirty="0">
                <a:latin typeface="Calibri" panose="020F0502020204030204" pitchFamily="34" charset="0"/>
                <a:cs typeface="Times New Roman" pitchFamily="18" charset="0"/>
                <a:sym typeface="Symbol" pitchFamily="18" charset="2"/>
              </a:rPr>
              <a:t>=318 MHz</a:t>
            </a:r>
            <a:r>
              <a:rPr lang="en-US" altLang="de-DE" dirty="0">
                <a:latin typeface="Calibri" panose="020F0502020204030204" pitchFamily="34" charset="0"/>
                <a:cs typeface="Times New Roman" pitchFamily="18" charset="0"/>
                <a:sym typeface="Symbol" pitchFamily="18" charset="2"/>
              </a:rPr>
              <a:t>, </a:t>
            </a:r>
            <a:r>
              <a:rPr lang="en-US" altLang="de-DE" b="1" dirty="0">
                <a:latin typeface="Calibri" panose="020F0502020204030204" pitchFamily="34" charset="0"/>
                <a:cs typeface="Times New Roman" pitchFamily="18" charset="0"/>
                <a:sym typeface="Symbol" pitchFamily="18" charset="2"/>
              </a:rPr>
              <a:t>2</a:t>
            </a:r>
            <a:r>
              <a:rPr lang="en-US" altLang="de-DE" dirty="0">
                <a:latin typeface="Calibri" panose="020F0502020204030204" pitchFamily="34" charset="0"/>
                <a:cs typeface="Times New Roman" pitchFamily="18" charset="0"/>
                <a:sym typeface="Symbol" pitchFamily="18" charset="2"/>
              </a:rPr>
              <a:t> </a:t>
            </a:r>
            <a:r>
              <a:rPr lang="en-US" altLang="de-DE" b="1" dirty="0">
                <a:latin typeface="Calibri" panose="020F0502020204030204" pitchFamily="34" charset="0"/>
                <a:cs typeface="Times New Roman" pitchFamily="18" charset="0"/>
              </a:rPr>
              <a:t>empty buckets</a:t>
            </a:r>
          </a:p>
          <a:p>
            <a:pPr algn="l" eaLnBrk="1" hangingPunct="1">
              <a:lnSpc>
                <a:spcPct val="70000"/>
              </a:lnSpc>
            </a:pPr>
            <a:r>
              <a:rPr lang="en-US" i="1" dirty="0">
                <a:latin typeface="Calibri" panose="020F0502020204030204" pitchFamily="34" charset="0"/>
              </a:rPr>
              <a:t>                     C</a:t>
            </a:r>
            <a:r>
              <a:rPr lang="en-US" dirty="0">
                <a:latin typeface="Calibri" panose="020F0502020204030204" pitchFamily="34" charset="0"/>
              </a:rPr>
              <a:t>=10 pF, </a:t>
            </a:r>
            <a:r>
              <a:rPr lang="en-US" i="1" dirty="0">
                <a:latin typeface="Calibri" panose="020F0502020204030204" pitchFamily="34" charset="0"/>
              </a:rPr>
              <a:t>l</a:t>
            </a:r>
            <a:r>
              <a:rPr lang="en-US" dirty="0">
                <a:latin typeface="Calibri" panose="020F0502020204030204" pitchFamily="34" charset="0"/>
              </a:rPr>
              <a:t>=1 cm, </a:t>
            </a:r>
            <a:r>
              <a:rPr lang="el-GR" i="1" dirty="0">
                <a:latin typeface="Calibri" panose="020F0502020204030204" pitchFamily="34" charset="0"/>
                <a:sym typeface="Symbol"/>
              </a:rPr>
              <a:t> </a:t>
            </a:r>
            <a:r>
              <a:rPr lang="de-DE" dirty="0">
                <a:latin typeface="Calibri" panose="020F0502020204030204" pitchFamily="34" charset="0"/>
              </a:rPr>
              <a:t>=90 %, </a:t>
            </a:r>
            <a:r>
              <a:rPr lang="el-GR" i="1" dirty="0">
                <a:latin typeface="Calibri" panose="020F0502020204030204" pitchFamily="34" charset="0"/>
              </a:rPr>
              <a:t>σ</a:t>
            </a:r>
            <a:r>
              <a:rPr lang="de-DE" sz="2400" i="1" baseline="-25000" dirty="0">
                <a:latin typeface="Calibri" panose="020F0502020204030204" pitchFamily="34" charset="0"/>
              </a:rPr>
              <a:t>t</a:t>
            </a:r>
            <a:r>
              <a:rPr lang="de-DE" dirty="0">
                <a:latin typeface="Calibri" panose="020F0502020204030204" pitchFamily="34" charset="0"/>
              </a:rPr>
              <a:t>=0.66 </a:t>
            </a:r>
            <a:r>
              <a:rPr lang="de-DE" dirty="0" err="1">
                <a:latin typeface="Calibri" panose="020F0502020204030204" pitchFamily="34" charset="0"/>
              </a:rPr>
              <a:t>ns</a:t>
            </a:r>
            <a:r>
              <a:rPr lang="de-DE" dirty="0">
                <a:latin typeface="Calibri" panose="020F0502020204030204" pitchFamily="34" charset="0"/>
              </a:rPr>
              <a:t> </a:t>
            </a:r>
            <a:r>
              <a:rPr lang="de-DE" dirty="0">
                <a:latin typeface="Calibri" panose="020F0502020204030204" pitchFamily="34" charset="0"/>
                <a:sym typeface="Symbol" pitchFamily="18" charset="2"/>
              </a:rPr>
              <a:t> </a:t>
            </a:r>
            <a:r>
              <a:rPr lang="el-GR" i="1" dirty="0">
                <a:latin typeface="Calibri" panose="020F0502020204030204" pitchFamily="34" charset="0"/>
                <a:sym typeface="Symbol" pitchFamily="18" charset="2"/>
              </a:rPr>
              <a:t>σ</a:t>
            </a:r>
            <a:r>
              <a:rPr lang="de-DE" sz="2400" i="1" baseline="-25000" dirty="0">
                <a:latin typeface="Calibri" panose="020F0502020204030204" pitchFamily="34" charset="0"/>
                <a:sym typeface="Symbol" pitchFamily="18" charset="2"/>
              </a:rPr>
              <a:t>l</a:t>
            </a:r>
            <a:r>
              <a:rPr lang="de-DE" i="1" dirty="0">
                <a:latin typeface="Calibri" panose="020F0502020204030204" pitchFamily="34" charset="0"/>
                <a:sym typeface="Symbol" pitchFamily="18" charset="2"/>
              </a:rPr>
              <a:t>=</a:t>
            </a:r>
            <a:r>
              <a:rPr lang="de-DE" dirty="0">
                <a:latin typeface="Calibri" panose="020F0502020204030204" pitchFamily="34" charset="0"/>
                <a:sym typeface="Symbol" pitchFamily="18" charset="2"/>
              </a:rPr>
              <a:t>18 cm</a:t>
            </a:r>
            <a:endParaRPr lang="el-GR" altLang="de-DE" dirty="0">
              <a:latin typeface="Calibri" panose="020F0502020204030204" pitchFamily="34" charset="0"/>
              <a:cs typeface="Times New Roman" pitchFamily="18" charset="0"/>
            </a:endParaRPr>
          </a:p>
        </p:txBody>
      </p:sp>
    </p:spTree>
    <p:extLst>
      <p:ext uri="{BB962C8B-B14F-4D97-AF65-F5344CB8AC3E}">
        <p14:creationId xmlns:p14="http://schemas.microsoft.com/office/powerpoint/2010/main" val="2170333584"/>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4" name="Text Box 8"/>
          <p:cNvSpPr txBox="1">
            <a:spLocks noChangeArrowheads="1"/>
          </p:cNvSpPr>
          <p:nvPr/>
        </p:nvSpPr>
        <p:spPr bwMode="auto">
          <a:xfrm>
            <a:off x="159884" y="4072242"/>
            <a:ext cx="3960813" cy="152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solidFill>
                  <a:srgbClr val="0000FF"/>
                </a:solidFill>
                <a:latin typeface="Calibri" panose="020F0502020204030204" pitchFamily="34" charset="0"/>
                <a:cs typeface="Calibri" panose="020F0502020204030204" pitchFamily="34" charset="0"/>
              </a:rPr>
              <a:t>Cable damping given by:</a:t>
            </a:r>
          </a:p>
          <a:p>
            <a:pPr algn="l" eaLnBrk="1" hangingPunct="1"/>
            <a:endParaRPr lang="en-US" altLang="de-DE" dirty="0">
              <a:solidFill>
                <a:schemeClr val="tx2"/>
              </a:solidFill>
              <a:latin typeface="Calibri" panose="020F0502020204030204" pitchFamily="34" charset="0"/>
              <a:cs typeface="Calibri" panose="020F0502020204030204" pitchFamily="34" charset="0"/>
            </a:endParaRPr>
          </a:p>
          <a:p>
            <a:pPr algn="l" eaLnBrk="1" hangingPunct="1"/>
            <a:r>
              <a:rPr lang="en-US" altLang="de-DE" i="1" dirty="0">
                <a:latin typeface="Calibri" panose="020F0502020204030204" pitchFamily="34" charset="0"/>
                <a:cs typeface="Calibri" panose="020F0502020204030204" pitchFamily="34" charset="0"/>
              </a:rPr>
              <a:t>    </a:t>
            </a:r>
            <a:r>
              <a:rPr lang="en-US" altLang="de-DE" i="1" dirty="0" err="1">
                <a:latin typeface="Calibri" panose="020F0502020204030204" pitchFamily="34" charset="0"/>
                <a:cs typeface="Calibri" panose="020F0502020204030204" pitchFamily="34" charset="0"/>
              </a:rPr>
              <a:t>f</a:t>
            </a:r>
            <a:r>
              <a:rPr lang="en-US" altLang="de-DE" sz="2400" i="1" baseline="-25000" dirty="0" err="1">
                <a:latin typeface="Calibri" panose="020F0502020204030204" pitchFamily="34" charset="0"/>
                <a:cs typeface="Calibri" panose="020F0502020204030204" pitchFamily="34" charset="0"/>
              </a:rPr>
              <a:t>e</a:t>
            </a:r>
            <a:r>
              <a:rPr lang="en-US" altLang="de-DE" dirty="0">
                <a:latin typeface="Calibri" panose="020F0502020204030204" pitchFamily="34" charset="0"/>
                <a:cs typeface="Calibri" panose="020F0502020204030204" pitchFamily="34" charset="0"/>
              </a:rPr>
              <a:t>: amplitude damping by 10 dB </a:t>
            </a:r>
          </a:p>
          <a:p>
            <a:pPr algn="l" eaLnBrk="1" hangingPunct="1">
              <a:lnSpc>
                <a:spcPct val="60000"/>
              </a:lnSpc>
            </a:pPr>
            <a:r>
              <a:rPr lang="en-US" altLang="de-DE" dirty="0">
                <a:latin typeface="Calibri" panose="020F0502020204030204" pitchFamily="34" charset="0"/>
                <a:cs typeface="Calibri" panose="020F0502020204030204" pitchFamily="34" charset="0"/>
              </a:rPr>
              <a:t>   </a:t>
            </a:r>
          </a:p>
        </p:txBody>
      </p:sp>
      <p:sp>
        <p:nvSpPr>
          <p:cNvPr id="9220" name="Text Box 4"/>
          <p:cNvSpPr txBox="1">
            <a:spLocks noChangeArrowheads="1"/>
          </p:cNvSpPr>
          <p:nvPr/>
        </p:nvSpPr>
        <p:spPr bwMode="auto">
          <a:xfrm>
            <a:off x="735013" y="1631950"/>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9221" name="Text Box 5"/>
          <p:cNvSpPr txBox="1">
            <a:spLocks noChangeArrowheads="1"/>
          </p:cNvSpPr>
          <p:nvPr/>
        </p:nvSpPr>
        <p:spPr bwMode="auto">
          <a:xfrm>
            <a:off x="168275" y="5396041"/>
            <a:ext cx="8975725"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Char char="Ø"/>
            </a:pPr>
            <a:r>
              <a:rPr lang="en-US" altLang="de-DE" dirty="0">
                <a:latin typeface="Calibri" panose="020F0502020204030204" pitchFamily="34" charset="0"/>
                <a:cs typeface="Calibri" panose="020F0502020204030204" pitchFamily="34" charset="0"/>
                <a:sym typeface="Symbol" pitchFamily="18" charset="2"/>
              </a:rPr>
              <a:t> Bunch signal is damped; 10-fold lower amplitude, higher frequencies are damped stronger </a:t>
            </a:r>
          </a:p>
          <a:p>
            <a:pPr algn="l">
              <a:lnSpc>
                <a:spcPct val="70000"/>
              </a:lnSpc>
              <a:buFont typeface="Wingdings" pitchFamily="2" charset="2"/>
              <a:buChar char="Ø"/>
            </a:pPr>
            <a:r>
              <a:rPr lang="en-US" altLang="de-DE" dirty="0">
                <a:latin typeface="Calibri" panose="020F0502020204030204" pitchFamily="34" charset="0"/>
                <a:cs typeface="Calibri" panose="020F0502020204030204" pitchFamily="34" charset="0"/>
                <a:sym typeface="Symbol" pitchFamily="18" charset="2"/>
              </a:rPr>
              <a:t> Bunch signal gets asymmetric; baseline modification i.e. long time reach </a:t>
            </a:r>
            <a:r>
              <a:rPr lang="en-US" altLang="de-DE" b="1" i="1" dirty="0" err="1">
                <a:latin typeface="Calibri" panose="020F0502020204030204" pitchFamily="34" charset="0"/>
                <a:cs typeface="Calibri" panose="020F0502020204030204" pitchFamily="34" charset="0"/>
                <a:sym typeface="Symbol" pitchFamily="18" charset="2"/>
              </a:rPr>
              <a:t>U</a:t>
            </a:r>
            <a:r>
              <a:rPr lang="en-US" altLang="de-DE" b="1" i="1" baseline="-25000" dirty="0" err="1">
                <a:latin typeface="Calibri" panose="020F0502020204030204" pitchFamily="34" charset="0"/>
                <a:cs typeface="Calibri" panose="020F0502020204030204" pitchFamily="34" charset="0"/>
                <a:sym typeface="Symbol" pitchFamily="18" charset="2"/>
              </a:rPr>
              <a:t>im</a:t>
            </a:r>
            <a:r>
              <a:rPr lang="en-US" altLang="de-DE" dirty="0">
                <a:latin typeface="Calibri" panose="020F0502020204030204" pitchFamily="34" charset="0"/>
                <a:cs typeface="Calibri" panose="020F0502020204030204" pitchFamily="34" charset="0"/>
                <a:sym typeface="Symbol" pitchFamily="18" charset="2"/>
              </a:rPr>
              <a:t> = 0 </a:t>
            </a:r>
          </a:p>
          <a:p>
            <a:pPr algn="l">
              <a:lnSpc>
                <a:spcPct val="70000"/>
              </a:lnSpc>
              <a:buFont typeface="Wingdings" pitchFamily="2" charset="2"/>
              <a:buChar char="Ø"/>
            </a:pPr>
            <a:r>
              <a:rPr lang="en-US" altLang="de-DE" dirty="0">
                <a:latin typeface="Calibri" panose="020F0502020204030204" pitchFamily="34" charset="0"/>
                <a:cs typeface="Calibri" panose="020F0502020204030204" pitchFamily="34" charset="0"/>
                <a:sym typeface="Symbol" pitchFamily="18" charset="2"/>
              </a:rPr>
              <a:t>  ‘Good cables’ are a precaution for broadband signal transmission</a:t>
            </a:r>
            <a:endParaRPr lang="en-US" altLang="de-DE" sz="1600" dirty="0">
              <a:latin typeface="Calibri" panose="020F0502020204030204" pitchFamily="34" charset="0"/>
              <a:cs typeface="Calibri" panose="020F0502020204030204" pitchFamily="34" charset="0"/>
              <a:sym typeface="Symbol" pitchFamily="18" charset="2"/>
            </a:endParaRPr>
          </a:p>
        </p:txBody>
      </p:sp>
      <p:sp>
        <p:nvSpPr>
          <p:cNvPr id="9223" name="Text Box 7"/>
          <p:cNvSpPr txBox="1">
            <a:spLocks noChangeArrowheads="1"/>
          </p:cNvSpPr>
          <p:nvPr/>
        </p:nvSpPr>
        <p:spPr bwMode="auto">
          <a:xfrm>
            <a:off x="3944338" y="3774391"/>
            <a:ext cx="5115449" cy="1293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endParaRPr lang="en-US" altLang="de-DE" b="1" dirty="0">
              <a:solidFill>
                <a:schemeClr val="tx2"/>
              </a:solidFill>
              <a:latin typeface="Calibri" panose="020F0502020204030204" pitchFamily="34" charset="0"/>
              <a:cs typeface="Calibri" panose="020F0502020204030204" pitchFamily="34" charset="0"/>
            </a:endParaRPr>
          </a:p>
          <a:p>
            <a:pPr algn="l" eaLnBrk="1" hangingPunct="1">
              <a:lnSpc>
                <a:spcPct val="70000"/>
              </a:lnSpc>
            </a:pPr>
            <a:r>
              <a:rPr lang="en-US" altLang="de-DE" b="1" dirty="0">
                <a:solidFill>
                  <a:srgbClr val="0000FF"/>
                </a:solidFill>
                <a:latin typeface="Calibri" panose="020F0502020204030204" pitchFamily="34" charset="0"/>
                <a:cs typeface="Calibri" panose="020F0502020204030204" pitchFamily="34" charset="0"/>
              </a:rPr>
              <a:t>Parameter:</a:t>
            </a:r>
            <a:endParaRPr lang="en-US" altLang="de-DE" dirty="0">
              <a:solidFill>
                <a:srgbClr val="0000FF"/>
              </a:solidFill>
              <a:latin typeface="Calibri" panose="020F0502020204030204" pitchFamily="34" charset="0"/>
              <a:cs typeface="Calibri" panose="020F0502020204030204" pitchFamily="34" charset="0"/>
            </a:endParaRPr>
          </a:p>
          <a:p>
            <a:pPr algn="l" eaLnBrk="1" hangingPunct="1">
              <a:lnSpc>
                <a:spcPct val="70000"/>
              </a:lnSpc>
            </a:pPr>
            <a:r>
              <a:rPr lang="en-US" b="1" dirty="0">
                <a:latin typeface="Calibri" panose="020F0502020204030204" pitchFamily="34" charset="0"/>
                <a:cs typeface="Calibri" panose="020F0502020204030204" pitchFamily="34" charset="0"/>
              </a:rPr>
              <a:t>Cable damping, </a:t>
            </a:r>
            <a:r>
              <a:rPr lang="en-US" b="1" i="1" dirty="0" err="1">
                <a:latin typeface="Calibri" panose="020F0502020204030204" pitchFamily="34" charset="0"/>
                <a:cs typeface="Calibri" panose="020F0502020204030204" pitchFamily="34" charset="0"/>
              </a:rPr>
              <a:t>f</a:t>
            </a:r>
            <a:r>
              <a:rPr lang="en-US" b="1" i="1" baseline="-25000" dirty="0" err="1">
                <a:latin typeface="Calibri" panose="020F0502020204030204" pitchFamily="34" charset="0"/>
                <a:cs typeface="Calibri" panose="020F0502020204030204" pitchFamily="34" charset="0"/>
              </a:rPr>
              <a:t>e</a:t>
            </a:r>
            <a:r>
              <a:rPr lang="en-US" b="1" dirty="0">
                <a:latin typeface="Calibri" panose="020F0502020204030204" pitchFamily="34" charset="0"/>
                <a:cs typeface="Calibri" panose="020F0502020204030204" pitchFamily="34" charset="0"/>
              </a:rPr>
              <a:t>= 300 MHz (e.g. 90 m </a:t>
            </a:r>
            <a:r>
              <a:rPr lang="en-US" b="1" dirty="0">
                <a:solidFill>
                  <a:srgbClr val="0000FF"/>
                </a:solidFill>
                <a:latin typeface="Calibri" panose="020F0502020204030204" pitchFamily="34" charset="0"/>
                <a:cs typeface="Calibri" panose="020F0502020204030204" pitchFamily="34" charset="0"/>
              </a:rPr>
              <a:t>RG 214</a:t>
            </a:r>
            <a:r>
              <a:rPr lang="en-US" b="1" dirty="0">
                <a:latin typeface="Calibri" panose="020F0502020204030204" pitchFamily="34" charset="0"/>
                <a:cs typeface="Calibri" panose="020F0502020204030204" pitchFamily="34" charset="0"/>
              </a:rPr>
              <a:t>)</a:t>
            </a:r>
            <a:r>
              <a:rPr lang="en-US" sz="1600" b="1" dirty="0">
                <a:latin typeface="Calibri" panose="020F0502020204030204" pitchFamily="34" charset="0"/>
                <a:cs typeface="Calibri" panose="020F0502020204030204" pitchFamily="34" charset="0"/>
              </a:rPr>
              <a:t> </a:t>
            </a:r>
            <a:endParaRPr lang="en-US" altLang="de-DE" b="1" dirty="0">
              <a:latin typeface="Calibri" panose="020F0502020204030204" pitchFamily="34" charset="0"/>
              <a:cs typeface="Calibri" panose="020F0502020204030204" pitchFamily="34" charset="0"/>
            </a:endParaRPr>
          </a:p>
          <a:p>
            <a:pPr algn="l" eaLnBrk="1" hangingPunct="1">
              <a:lnSpc>
                <a:spcPct val="70000"/>
              </a:lnSpc>
            </a:pPr>
            <a:r>
              <a:rPr lang="en-US" i="1" dirty="0">
                <a:latin typeface="Calibri" panose="020F0502020204030204" pitchFamily="34" charset="0"/>
              </a:rPr>
              <a:t>C</a:t>
            </a:r>
            <a:r>
              <a:rPr lang="en-US" dirty="0">
                <a:latin typeface="Calibri" panose="020F0502020204030204" pitchFamily="34" charset="0"/>
              </a:rPr>
              <a:t>=10 pF, </a:t>
            </a:r>
            <a:r>
              <a:rPr lang="en-US" i="1" dirty="0">
                <a:latin typeface="Calibri" panose="020F0502020204030204" pitchFamily="34" charset="0"/>
              </a:rPr>
              <a:t>l</a:t>
            </a:r>
            <a:r>
              <a:rPr lang="en-US" dirty="0">
                <a:latin typeface="Calibri" panose="020F0502020204030204" pitchFamily="34" charset="0"/>
              </a:rPr>
              <a:t>=1 cm, </a:t>
            </a:r>
            <a:r>
              <a:rPr lang="el-GR" i="1" dirty="0">
                <a:latin typeface="Calibri" panose="020F0502020204030204" pitchFamily="34" charset="0"/>
                <a:sym typeface="Symbol"/>
              </a:rPr>
              <a:t> </a:t>
            </a:r>
            <a:r>
              <a:rPr lang="de-DE" dirty="0">
                <a:latin typeface="Calibri" panose="020F0502020204030204" pitchFamily="34" charset="0"/>
              </a:rPr>
              <a:t>=90 %, </a:t>
            </a:r>
            <a:r>
              <a:rPr lang="el-GR" i="1" dirty="0">
                <a:latin typeface="Calibri" panose="020F0502020204030204" pitchFamily="34" charset="0"/>
              </a:rPr>
              <a:t>σ</a:t>
            </a:r>
            <a:r>
              <a:rPr lang="de-DE" sz="2400" i="1" baseline="-25000" dirty="0">
                <a:latin typeface="Calibri" panose="020F0502020204030204" pitchFamily="34" charset="0"/>
              </a:rPr>
              <a:t>t</a:t>
            </a:r>
            <a:r>
              <a:rPr lang="de-DE" dirty="0">
                <a:latin typeface="Calibri" panose="020F0502020204030204" pitchFamily="34" charset="0"/>
              </a:rPr>
              <a:t>=0.66 </a:t>
            </a:r>
            <a:r>
              <a:rPr lang="de-DE" dirty="0" err="1">
                <a:latin typeface="Calibri" panose="020F0502020204030204" pitchFamily="34" charset="0"/>
              </a:rPr>
              <a:t>ns</a:t>
            </a:r>
            <a:r>
              <a:rPr lang="de-DE" dirty="0">
                <a:latin typeface="Calibri" panose="020F0502020204030204" pitchFamily="34" charset="0"/>
              </a:rPr>
              <a:t> </a:t>
            </a:r>
            <a:r>
              <a:rPr lang="de-DE" dirty="0">
                <a:latin typeface="Calibri" panose="020F0502020204030204" pitchFamily="34" charset="0"/>
                <a:sym typeface="Symbol" pitchFamily="18" charset="2"/>
              </a:rPr>
              <a:t> </a:t>
            </a:r>
            <a:r>
              <a:rPr lang="el-GR" i="1" dirty="0">
                <a:latin typeface="Calibri" panose="020F0502020204030204" pitchFamily="34" charset="0"/>
                <a:sym typeface="Symbol" pitchFamily="18" charset="2"/>
              </a:rPr>
              <a:t>σ</a:t>
            </a:r>
            <a:r>
              <a:rPr lang="de-DE" sz="2400" i="1" baseline="-25000" dirty="0">
                <a:latin typeface="Calibri" panose="020F0502020204030204" pitchFamily="34" charset="0"/>
                <a:sym typeface="Symbol" pitchFamily="18" charset="2"/>
              </a:rPr>
              <a:t>l</a:t>
            </a:r>
            <a:r>
              <a:rPr lang="de-DE" i="1" dirty="0">
                <a:latin typeface="Calibri" panose="020F0502020204030204" pitchFamily="34" charset="0"/>
                <a:sym typeface="Symbol" pitchFamily="18" charset="2"/>
              </a:rPr>
              <a:t>=</a:t>
            </a:r>
            <a:r>
              <a:rPr lang="de-DE" dirty="0">
                <a:latin typeface="Calibri" panose="020F0502020204030204" pitchFamily="34" charset="0"/>
                <a:sym typeface="Symbol" pitchFamily="18" charset="2"/>
              </a:rPr>
              <a:t>18 cm</a:t>
            </a:r>
            <a:endParaRPr lang="en-US" altLang="de-DE" b="1" dirty="0">
              <a:solidFill>
                <a:schemeClr val="accent2"/>
              </a:solidFill>
              <a:latin typeface="Calibri" panose="020F0502020204030204" pitchFamily="34" charset="0"/>
              <a:cs typeface="Calibri" panose="020F0502020204030204" pitchFamily="34" charset="0"/>
            </a:endParaRPr>
          </a:p>
        </p:txBody>
      </p:sp>
      <p:graphicFrame>
        <p:nvGraphicFramePr>
          <p:cNvPr id="9218" name="Object 9"/>
          <p:cNvGraphicFramePr>
            <a:graphicFrameLocks noChangeAspect="1"/>
          </p:cNvGraphicFramePr>
          <p:nvPr>
            <p:extLst>
              <p:ext uri="{D42A27DB-BD31-4B8C-83A1-F6EECF244321}">
                <p14:modId xmlns:p14="http://schemas.microsoft.com/office/powerpoint/2010/main" val="4047642957"/>
              </p:ext>
            </p:extLst>
          </p:nvPr>
        </p:nvGraphicFramePr>
        <p:xfrm>
          <a:off x="252000" y="4362352"/>
          <a:ext cx="3419475" cy="557213"/>
        </p:xfrm>
        <a:graphic>
          <a:graphicData uri="http://schemas.openxmlformats.org/presentationml/2006/ole">
            <mc:AlternateContent xmlns:mc="http://schemas.openxmlformats.org/markup-compatibility/2006">
              <mc:Choice xmlns:v="urn:schemas-microsoft-com:vml" Requires="v">
                <p:oleObj name="Equation" r:id="rId3" imgW="1637589" imgH="266584" progId="Equation.3">
                  <p:embed/>
                </p:oleObj>
              </mc:Choice>
              <mc:Fallback>
                <p:oleObj name="Equation" r:id="rId3" imgW="1637589" imgH="266584" progId="Equation.3">
                  <p:embed/>
                  <p:pic>
                    <p:nvPicPr>
                      <p:cNvPr id="9218"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000" y="4362352"/>
                        <a:ext cx="3419475" cy="557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 name="Text Box 2">
            <a:extLst>
              <a:ext uri="{FF2B5EF4-FFF2-40B4-BE49-F238E27FC236}">
                <a16:creationId xmlns:a16="http://schemas.microsoft.com/office/drawing/2014/main" id="{7B21F58B-064B-4B39-8CEA-513140601BA0}"/>
              </a:ext>
            </a:extLst>
          </p:cNvPr>
          <p:cNvSpPr txBox="1">
            <a:spLocks noChangeArrowheads="1"/>
          </p:cNvSpPr>
          <p:nvPr/>
        </p:nvSpPr>
        <p:spPr bwMode="auto">
          <a:xfrm>
            <a:off x="252000" y="180000"/>
            <a:ext cx="8669578"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Calculation of Signal Shape: Bunch Train with Cable Damping</a:t>
            </a:r>
          </a:p>
        </p:txBody>
      </p:sp>
      <p:pic>
        <p:nvPicPr>
          <p:cNvPr id="11" name="Picture 2" descr="F:\pickup-simulation-bunchtrain_multi_electronbeam_cable.png">
            <a:extLst>
              <a:ext uri="{FF2B5EF4-FFF2-40B4-BE49-F238E27FC236}">
                <a16:creationId xmlns:a16="http://schemas.microsoft.com/office/drawing/2014/main" id="{D1B1EB57-277E-4ED2-B02B-ABC97BEBF032}"/>
              </a:ext>
            </a:extLst>
          </p:cNvPr>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21378" t="11938" r="39311" b="10269"/>
          <a:stretch/>
        </p:blipFill>
        <p:spPr bwMode="auto">
          <a:xfrm rot="16200000">
            <a:off x="3062852" y="-1121295"/>
            <a:ext cx="2831142" cy="7928245"/>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uppieren 11">
            <a:extLst>
              <a:ext uri="{FF2B5EF4-FFF2-40B4-BE49-F238E27FC236}">
                <a16:creationId xmlns:a16="http://schemas.microsoft.com/office/drawing/2014/main" id="{1FA1FC6B-4F38-4C8E-82DE-BE420A738EFA}"/>
              </a:ext>
            </a:extLst>
          </p:cNvPr>
          <p:cNvGrpSpPr/>
          <p:nvPr/>
        </p:nvGrpSpPr>
        <p:grpSpPr>
          <a:xfrm>
            <a:off x="5674103" y="1101734"/>
            <a:ext cx="3500957" cy="3075382"/>
            <a:chOff x="5796136" y="1091060"/>
            <a:chExt cx="3328582" cy="2923961"/>
          </a:xfrm>
        </p:grpSpPr>
        <p:sp>
          <p:nvSpPr>
            <p:cNvPr id="13" name="Rectangle 13">
              <a:extLst>
                <a:ext uri="{FF2B5EF4-FFF2-40B4-BE49-F238E27FC236}">
                  <a16:creationId xmlns:a16="http://schemas.microsoft.com/office/drawing/2014/main" id="{5AB7246C-FC64-4B4C-B1BC-46C4EBAC2AB6}"/>
                </a:ext>
              </a:extLst>
            </p:cNvPr>
            <p:cNvSpPr>
              <a:spLocks noChangeArrowheads="1"/>
            </p:cNvSpPr>
            <p:nvPr/>
          </p:nvSpPr>
          <p:spPr bwMode="auto">
            <a:xfrm>
              <a:off x="5796136" y="1091060"/>
              <a:ext cx="3328582" cy="2914004"/>
            </a:xfrm>
            <a:prstGeom prst="rect">
              <a:avLst/>
            </a:prstGeom>
            <a:solidFill>
              <a:schemeClr val="bg1"/>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wrap="square" anchor="ctr">
              <a:spAutoFit/>
            </a:bodyPr>
            <a:lstStyle/>
            <a:p>
              <a:endParaRPr lang="de-DE"/>
            </a:p>
          </p:txBody>
        </p:sp>
        <p:pic>
          <p:nvPicPr>
            <p:cNvPr id="14" name="Picture 109" descr="H:\JUAS 2015\BPM Simulations\cabel_damping.png">
              <a:extLst>
                <a:ext uri="{FF2B5EF4-FFF2-40B4-BE49-F238E27FC236}">
                  <a16:creationId xmlns:a16="http://schemas.microsoft.com/office/drawing/2014/main" id="{2A24BAF2-B678-4CC5-BC0E-6D79BBAE0A7D}"/>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659" t="14255" r="23979" b="28731"/>
            <a:stretch/>
          </p:blipFill>
          <p:spPr bwMode="auto">
            <a:xfrm rot="16200000">
              <a:off x="6159897" y="1174817"/>
              <a:ext cx="2476445" cy="3203964"/>
            </a:xfrm>
            <a:prstGeom prst="rect">
              <a:avLst/>
            </a:prstGeom>
            <a:noFill/>
            <a:extLst>
              <a:ext uri="{909E8E84-426E-40DD-AFC4-6F175D3DCCD1}">
                <a14:hiddenFill xmlns:a14="http://schemas.microsoft.com/office/drawing/2010/main">
                  <a:solidFill>
                    <a:srgbClr val="FFFFFF"/>
                  </a:solidFill>
                </a14:hiddenFill>
              </a:ext>
            </a:extLst>
          </p:spPr>
        </p:pic>
      </p:grpSp>
      <p:sp>
        <p:nvSpPr>
          <p:cNvPr id="15" name="Text Box 9">
            <a:extLst>
              <a:ext uri="{FF2B5EF4-FFF2-40B4-BE49-F238E27FC236}">
                <a16:creationId xmlns:a16="http://schemas.microsoft.com/office/drawing/2014/main" id="{79BF3633-69C0-4A08-B423-EC0A316548E3}"/>
              </a:ext>
            </a:extLst>
          </p:cNvPr>
          <p:cNvSpPr txBox="1">
            <a:spLocks noChangeArrowheads="1"/>
          </p:cNvSpPr>
          <p:nvPr/>
        </p:nvSpPr>
        <p:spPr bwMode="auto">
          <a:xfrm>
            <a:off x="402770" y="980714"/>
            <a:ext cx="85796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CC"/>
                </a:solidFill>
                <a:latin typeface="Calibri" panose="020F0502020204030204" pitchFamily="34" charset="0"/>
                <a:cs typeface="Times New Roman" pitchFamily="18" charset="0"/>
              </a:rPr>
              <a:t>Effect of cables or other band-limiting electronics</a:t>
            </a:r>
          </a:p>
          <a:p>
            <a:pPr algn="l" eaLnBrk="1" hangingPunct="1">
              <a:spcBef>
                <a:spcPts val="0"/>
              </a:spcBef>
            </a:pPr>
            <a:endParaRPr lang="en-US" altLang="de-DE" dirty="0">
              <a:solidFill>
                <a:srgbClr val="0000CC"/>
              </a:solidFill>
              <a:latin typeface="Calibri" panose="020F0502020204030204" pitchFamily="34" charset="0"/>
              <a:cs typeface="Times New Roman" pitchFamily="18" charset="0"/>
              <a:sym typeface="Symbol" pitchFamily="18" charset="2"/>
            </a:endParaRPr>
          </a:p>
        </p:txBody>
      </p:sp>
    </p:spTree>
    <p:extLst>
      <p:ext uri="{BB962C8B-B14F-4D97-AF65-F5344CB8AC3E}">
        <p14:creationId xmlns:p14="http://schemas.microsoft.com/office/powerpoint/2010/main" val="33936889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52000" y="180000"/>
            <a:ext cx="7924800"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Calculation of Signal Shape: Filtering of Harmonics </a:t>
            </a:r>
          </a:p>
        </p:txBody>
      </p:sp>
      <p:sp>
        <p:nvSpPr>
          <p:cNvPr id="11267"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p:txBody>
      </p:sp>
      <p:sp>
        <p:nvSpPr>
          <p:cNvPr id="174084" name="Text Box 4"/>
          <p:cNvSpPr txBox="1">
            <a:spLocks noChangeArrowheads="1"/>
          </p:cNvSpPr>
          <p:nvPr/>
        </p:nvSpPr>
        <p:spPr bwMode="auto">
          <a:xfrm>
            <a:off x="168275" y="6071721"/>
            <a:ext cx="8975725"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dirty="0">
                <a:solidFill>
                  <a:srgbClr val="0000CC"/>
                </a:solidFill>
                <a:latin typeface="Calibri" panose="020F0502020204030204" pitchFamily="34" charset="0"/>
                <a:cs typeface="Times New Roman" pitchFamily="18" charset="0"/>
                <a:sym typeface="Symbol" pitchFamily="18" charset="2"/>
              </a:rPr>
              <a:t>Remark: </a:t>
            </a:r>
            <a:r>
              <a:rPr lang="en-US" altLang="de-DE" dirty="0">
                <a:latin typeface="Calibri" panose="020F0502020204030204" pitchFamily="34" charset="0"/>
                <a:cs typeface="Times New Roman" pitchFamily="18" charset="0"/>
                <a:sym typeface="Symbol" pitchFamily="18" charset="2"/>
              </a:rPr>
              <a:t>For numerical calculations, time domain filters (FIR and IIR) are more appropriate</a:t>
            </a:r>
          </a:p>
        </p:txBody>
      </p:sp>
      <p:sp>
        <p:nvSpPr>
          <p:cNvPr id="174085" name="Text Box 5"/>
          <p:cNvSpPr txBox="1">
            <a:spLocks noChangeArrowheads="1"/>
          </p:cNvSpPr>
          <p:nvPr/>
        </p:nvSpPr>
        <p:spPr bwMode="auto">
          <a:xfrm>
            <a:off x="179388" y="5639921"/>
            <a:ext cx="8509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50000"/>
              </a:lnSpc>
              <a:buFont typeface="Wingdings" pitchFamily="2" charset="2"/>
              <a:buNone/>
            </a:pPr>
            <a:r>
              <a:rPr lang="en-US" altLang="de-DE" sz="2000" b="1" dirty="0">
                <a:solidFill>
                  <a:srgbClr val="0000CC"/>
                </a:solidFill>
                <a:latin typeface="Calibri" panose="020F0502020204030204" pitchFamily="34" charset="0"/>
                <a:cs typeface="Times New Roman" pitchFamily="18" charset="0"/>
                <a:sym typeface="Symbol" pitchFamily="18" charset="2"/>
              </a:rPr>
              <a:t>Generally:</a:t>
            </a:r>
            <a:r>
              <a:rPr lang="en-US" altLang="de-DE" sz="2000" dirty="0">
                <a:solidFill>
                  <a:srgbClr val="0000CC"/>
                </a:solidFill>
                <a:latin typeface="Calibri" panose="020F0502020204030204" pitchFamily="34" charset="0"/>
                <a:cs typeface="Times New Roman" pitchFamily="18" charset="0"/>
                <a:sym typeface="Symbol" pitchFamily="18" charset="2"/>
              </a:rPr>
              <a:t>     </a:t>
            </a:r>
            <a:r>
              <a:rPr lang="en-US" altLang="de-DE" sz="2000" i="1" dirty="0" err="1">
                <a:latin typeface="Calibri" panose="020F0502020204030204" pitchFamily="34" charset="0"/>
                <a:cs typeface="Times New Roman" pitchFamily="18" charset="0"/>
                <a:sym typeface="Symbol" pitchFamily="18" charset="2"/>
              </a:rPr>
              <a:t>Z</a:t>
            </a:r>
            <a:r>
              <a:rPr lang="en-US" altLang="de-DE" sz="2400" i="1" baseline="-25000" dirty="0" err="1">
                <a:latin typeface="Calibri" panose="020F0502020204030204" pitchFamily="34" charset="0"/>
                <a:cs typeface="Times New Roman" pitchFamily="18" charset="0"/>
                <a:sym typeface="Symbol" pitchFamily="18" charset="2"/>
              </a:rPr>
              <a:t>tot</a:t>
            </a:r>
            <a:r>
              <a:rPr lang="en-US" altLang="de-DE" sz="2000" i="1" dirty="0">
                <a:latin typeface="Calibri" panose="020F0502020204030204" pitchFamily="34" charset="0"/>
                <a:cs typeface="Times New Roman" pitchFamily="18" charset="0"/>
                <a:sym typeface="Symbol" pitchFamily="18" charset="2"/>
              </a:rPr>
              <a:t>(</a:t>
            </a:r>
            <a:r>
              <a:rPr lang="el-GR" altLang="de-DE" sz="2000" i="1" dirty="0">
                <a:latin typeface="Calibri" panose="020F0502020204030204" pitchFamily="34" charset="0"/>
                <a:cs typeface="Times New Roman" pitchFamily="18" charset="0"/>
                <a:sym typeface="Symbol" pitchFamily="18" charset="2"/>
              </a:rPr>
              <a:t>ω</a:t>
            </a:r>
            <a:r>
              <a:rPr lang="de-DE" altLang="de-DE" sz="2000" i="1" dirty="0">
                <a:latin typeface="Calibri" panose="020F0502020204030204" pitchFamily="34" charset="0"/>
                <a:cs typeface="Times New Roman" pitchFamily="18" charset="0"/>
                <a:sym typeface="Symbol" pitchFamily="18" charset="2"/>
              </a:rPr>
              <a:t>)</a:t>
            </a:r>
            <a:r>
              <a:rPr lang="en-US" altLang="de-DE" sz="2000" i="1" dirty="0">
                <a:latin typeface="Calibri" panose="020F0502020204030204" pitchFamily="34" charset="0"/>
                <a:cs typeface="Times New Roman" pitchFamily="18" charset="0"/>
                <a:sym typeface="Symbol" pitchFamily="18" charset="2"/>
              </a:rPr>
              <a:t> = </a:t>
            </a:r>
            <a:r>
              <a:rPr lang="en-US" altLang="de-DE" sz="2000" i="1" dirty="0" err="1">
                <a:latin typeface="Calibri" panose="020F0502020204030204" pitchFamily="34" charset="0"/>
                <a:cs typeface="Times New Roman" pitchFamily="18" charset="0"/>
                <a:sym typeface="Symbol" pitchFamily="18" charset="2"/>
              </a:rPr>
              <a:t>H</a:t>
            </a:r>
            <a:r>
              <a:rPr lang="en-US" altLang="de-DE" sz="2400" i="1" baseline="-25000" dirty="0" err="1">
                <a:latin typeface="Calibri" panose="020F0502020204030204" pitchFamily="34" charset="0"/>
                <a:cs typeface="Times New Roman" pitchFamily="18" charset="0"/>
                <a:sym typeface="Symbol" pitchFamily="18" charset="2"/>
              </a:rPr>
              <a:t>cable</a:t>
            </a:r>
            <a:r>
              <a:rPr lang="en-US" altLang="de-DE" sz="2000" i="1" dirty="0">
                <a:latin typeface="Calibri" panose="020F0502020204030204" pitchFamily="34" charset="0"/>
                <a:cs typeface="Times New Roman" pitchFamily="18" charset="0"/>
                <a:sym typeface="Symbol" pitchFamily="18" charset="2"/>
              </a:rPr>
              <a:t>(</a:t>
            </a:r>
            <a:r>
              <a:rPr lang="el-GR" altLang="de-DE" sz="2000" i="1" dirty="0">
                <a:latin typeface="Calibri" panose="020F0502020204030204" pitchFamily="34" charset="0"/>
                <a:cs typeface="Times New Roman" pitchFamily="18" charset="0"/>
                <a:sym typeface="Symbol" pitchFamily="18" charset="2"/>
              </a:rPr>
              <a:t>ω</a:t>
            </a:r>
            <a:r>
              <a:rPr lang="de-DE" altLang="de-DE" sz="2000" i="1" dirty="0">
                <a:latin typeface="Calibri" panose="020F0502020204030204" pitchFamily="34" charset="0"/>
                <a:cs typeface="Times New Roman" pitchFamily="18" charset="0"/>
                <a:sym typeface="Symbol" pitchFamily="18" charset="2"/>
              </a:rPr>
              <a:t>) ∙ </a:t>
            </a:r>
            <a:r>
              <a:rPr lang="de-DE" altLang="de-DE" sz="2000" i="1" dirty="0" err="1">
                <a:latin typeface="Calibri" panose="020F0502020204030204" pitchFamily="34" charset="0"/>
                <a:cs typeface="Times New Roman" pitchFamily="18" charset="0"/>
                <a:sym typeface="Symbol" pitchFamily="18" charset="2"/>
              </a:rPr>
              <a:t>H</a:t>
            </a:r>
            <a:r>
              <a:rPr lang="de-DE" altLang="de-DE" sz="2400" i="1" baseline="-25000" dirty="0" err="1">
                <a:latin typeface="Calibri" panose="020F0502020204030204" pitchFamily="34" charset="0"/>
                <a:cs typeface="Times New Roman" pitchFamily="18" charset="0"/>
                <a:sym typeface="Symbol" pitchFamily="18" charset="2"/>
              </a:rPr>
              <a:t>filter</a:t>
            </a:r>
            <a:r>
              <a:rPr lang="de-DE" altLang="de-DE" sz="2400" i="1" dirty="0">
                <a:latin typeface="Calibri" panose="020F0502020204030204" pitchFamily="34" charset="0"/>
                <a:cs typeface="Times New Roman" pitchFamily="18" charset="0"/>
                <a:sym typeface="Symbol" pitchFamily="18" charset="2"/>
              </a:rPr>
              <a:t>(</a:t>
            </a:r>
            <a:r>
              <a:rPr lang="el-GR" altLang="de-DE" sz="2000" i="1" dirty="0">
                <a:latin typeface="Calibri" panose="020F0502020204030204" pitchFamily="34" charset="0"/>
                <a:cs typeface="Times New Roman" pitchFamily="18" charset="0"/>
                <a:sym typeface="Symbol" pitchFamily="18" charset="2"/>
              </a:rPr>
              <a:t>ω</a:t>
            </a:r>
            <a:r>
              <a:rPr lang="de-DE" altLang="de-DE" sz="2000" i="1" dirty="0">
                <a:latin typeface="Calibri" panose="020F0502020204030204" pitchFamily="34" charset="0"/>
                <a:cs typeface="Times New Roman" pitchFamily="18" charset="0"/>
                <a:sym typeface="Symbol" pitchFamily="18" charset="2"/>
              </a:rPr>
              <a:t>) ∙ </a:t>
            </a:r>
            <a:r>
              <a:rPr lang="de-DE" altLang="de-DE" sz="2000" i="1" dirty="0" err="1">
                <a:latin typeface="Calibri" panose="020F0502020204030204" pitchFamily="34" charset="0"/>
                <a:cs typeface="Times New Roman" pitchFamily="18" charset="0"/>
                <a:sym typeface="Symbol" pitchFamily="18" charset="2"/>
              </a:rPr>
              <a:t>H</a:t>
            </a:r>
            <a:r>
              <a:rPr lang="de-DE" altLang="de-DE" sz="2400" i="1" baseline="-25000" dirty="0" err="1">
                <a:latin typeface="Calibri" panose="020F0502020204030204" pitchFamily="34" charset="0"/>
                <a:cs typeface="Times New Roman" pitchFamily="18" charset="0"/>
                <a:sym typeface="Symbol" pitchFamily="18" charset="2"/>
              </a:rPr>
              <a:t>amp</a:t>
            </a:r>
            <a:r>
              <a:rPr lang="de-DE" altLang="de-DE" sz="2000" i="1" dirty="0">
                <a:latin typeface="Calibri" panose="020F0502020204030204" pitchFamily="34" charset="0"/>
                <a:cs typeface="Times New Roman" pitchFamily="18" charset="0"/>
                <a:sym typeface="Symbol" pitchFamily="18" charset="2"/>
              </a:rPr>
              <a:t>(</a:t>
            </a:r>
            <a:r>
              <a:rPr lang="el-GR" altLang="de-DE" sz="2000" i="1" dirty="0">
                <a:latin typeface="Calibri" panose="020F0502020204030204" pitchFamily="34" charset="0"/>
                <a:cs typeface="Times New Roman" pitchFamily="18" charset="0"/>
                <a:sym typeface="Symbol" pitchFamily="18" charset="2"/>
              </a:rPr>
              <a:t>ω</a:t>
            </a:r>
            <a:r>
              <a:rPr lang="de-DE" altLang="de-DE" sz="2000" i="1" dirty="0">
                <a:latin typeface="Calibri" panose="020F0502020204030204" pitchFamily="34" charset="0"/>
                <a:cs typeface="Times New Roman" pitchFamily="18" charset="0"/>
                <a:sym typeface="Symbol" pitchFamily="18" charset="2"/>
              </a:rPr>
              <a:t>) ∙ … ∙</a:t>
            </a:r>
            <a:r>
              <a:rPr lang="de-DE" altLang="de-DE" sz="2000" i="1" dirty="0" err="1">
                <a:latin typeface="Calibri" panose="020F0502020204030204" pitchFamily="34" charset="0"/>
                <a:cs typeface="Times New Roman" pitchFamily="18" charset="0"/>
                <a:sym typeface="Symbol" pitchFamily="18" charset="2"/>
              </a:rPr>
              <a:t>Z</a:t>
            </a:r>
            <a:r>
              <a:rPr lang="de-DE" altLang="de-DE" sz="2400" i="1" baseline="-25000" dirty="0" err="1">
                <a:latin typeface="Calibri" panose="020F0502020204030204" pitchFamily="34" charset="0"/>
                <a:cs typeface="Times New Roman" pitchFamily="18" charset="0"/>
                <a:sym typeface="Symbol" pitchFamily="18" charset="2"/>
              </a:rPr>
              <a:t>t</a:t>
            </a:r>
            <a:r>
              <a:rPr lang="de-DE" altLang="de-DE" sz="2000" i="1" dirty="0">
                <a:latin typeface="Calibri" panose="020F0502020204030204" pitchFamily="34" charset="0"/>
                <a:cs typeface="Times New Roman" pitchFamily="18" charset="0"/>
                <a:sym typeface="Symbol" pitchFamily="18" charset="2"/>
              </a:rPr>
              <a:t>(</a:t>
            </a:r>
            <a:r>
              <a:rPr lang="el-GR" altLang="de-DE" sz="2000" i="1" dirty="0">
                <a:latin typeface="Calibri" panose="020F0502020204030204" pitchFamily="34" charset="0"/>
                <a:cs typeface="Times New Roman" pitchFamily="18" charset="0"/>
                <a:sym typeface="Symbol" pitchFamily="18" charset="2"/>
              </a:rPr>
              <a:t>ω</a:t>
            </a:r>
            <a:r>
              <a:rPr lang="de-DE" altLang="de-DE" sz="2000" i="1" dirty="0">
                <a:latin typeface="Calibri" panose="020F0502020204030204" pitchFamily="34" charset="0"/>
                <a:cs typeface="Times New Roman" pitchFamily="18" charset="0"/>
                <a:sym typeface="Symbol" pitchFamily="18" charset="2"/>
              </a:rPr>
              <a:t>)</a:t>
            </a:r>
            <a:endParaRPr lang="el-GR" altLang="de-DE" sz="2000" i="1" dirty="0">
              <a:latin typeface="Calibri" panose="020F0502020204030204" pitchFamily="34" charset="0"/>
              <a:cs typeface="Times New Roman" pitchFamily="18" charset="0"/>
              <a:sym typeface="Symbol" pitchFamily="18" charset="2"/>
            </a:endParaRPr>
          </a:p>
        </p:txBody>
      </p:sp>
      <mc:AlternateContent xmlns:mc="http://schemas.openxmlformats.org/markup-compatibility/2006" xmlns:a14="http://schemas.microsoft.com/office/drawing/2010/main">
        <mc:Choice Requires="a14">
          <p:sp>
            <p:nvSpPr>
              <p:cNvPr id="11272" name="Text Box 9"/>
              <p:cNvSpPr txBox="1">
                <a:spLocks noChangeArrowheads="1"/>
              </p:cNvSpPr>
              <p:nvPr/>
            </p:nvSpPr>
            <p:spPr bwMode="auto">
              <a:xfrm>
                <a:off x="358401" y="706303"/>
                <a:ext cx="8579653" cy="98866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CC"/>
                    </a:solidFill>
                    <a:latin typeface="Calibri" panose="020F0502020204030204" pitchFamily="34" charset="0"/>
                    <a:cs typeface="Times New Roman" pitchFamily="18" charset="0"/>
                  </a:rPr>
                  <a:t>Effect of filters, here 4</a:t>
                </a:r>
                <a:r>
                  <a:rPr lang="en-US" altLang="de-DE" sz="2000" baseline="30000" dirty="0">
                    <a:solidFill>
                      <a:srgbClr val="0000CC"/>
                    </a:solidFill>
                    <a:latin typeface="Calibri" panose="020F0502020204030204" pitchFamily="34" charset="0"/>
                    <a:cs typeface="Times New Roman" pitchFamily="18" charset="0"/>
                  </a:rPr>
                  <a:t>th</a:t>
                </a:r>
                <a:r>
                  <a:rPr lang="en-US" altLang="de-DE" sz="2000" dirty="0">
                    <a:solidFill>
                      <a:srgbClr val="0000CC"/>
                    </a:solidFill>
                    <a:latin typeface="Calibri" panose="020F0502020204030204" pitchFamily="34" charset="0"/>
                    <a:cs typeface="Times New Roman" pitchFamily="18" charset="0"/>
                  </a:rPr>
                  <a:t> order Butterworth </a:t>
                </a:r>
                <a:r>
                  <a:rPr lang="en-US" altLang="de-DE" sz="2000" dirty="0" err="1">
                    <a:solidFill>
                      <a:srgbClr val="0000CC"/>
                    </a:solidFill>
                    <a:latin typeface="Calibri" panose="020F0502020204030204" pitchFamily="34" charset="0"/>
                    <a:cs typeface="Times New Roman" pitchFamily="18" charset="0"/>
                  </a:rPr>
                  <a:t>bandpass</a:t>
                </a:r>
                <a:r>
                  <a:rPr lang="en-US" altLang="de-DE" sz="2000" dirty="0">
                    <a:solidFill>
                      <a:srgbClr val="0000CC"/>
                    </a:solidFill>
                    <a:latin typeface="Calibri" panose="020F0502020204030204" pitchFamily="34" charset="0"/>
                    <a:cs typeface="Times New Roman" pitchFamily="18" charset="0"/>
                  </a:rPr>
                  <a:t> filter:</a:t>
                </a:r>
              </a:p>
              <a:p>
                <a:pPr algn="l" eaLnBrk="1" hangingPunct="1">
                  <a:spcBef>
                    <a:spcPts val="0"/>
                  </a:spcBef>
                </a:pPr>
                <a14:m>
                  <m:oMath xmlns:m="http://schemas.openxmlformats.org/officeDocument/2006/math">
                    <m:d>
                      <m:dPr>
                        <m:begChr m:val="|"/>
                        <m:endChr m:val="|"/>
                        <m:ctrlPr>
                          <a:rPr lang="en-US" altLang="de-DE" i="1">
                            <a:latin typeface="Cambria Math" panose="02040503050406030204" pitchFamily="18" charset="0"/>
                            <a:cs typeface="Times New Roman" pitchFamily="18" charset="0"/>
                          </a:rPr>
                        </m:ctrlPr>
                      </m:dPr>
                      <m:e>
                        <m:sSub>
                          <m:sSubPr>
                            <m:ctrlPr>
                              <a:rPr lang="en-US" altLang="de-DE" i="1">
                                <a:latin typeface="Cambria Math" panose="02040503050406030204" pitchFamily="18" charset="0"/>
                                <a:cs typeface="Times New Roman" pitchFamily="18" charset="0"/>
                              </a:rPr>
                            </m:ctrlPr>
                          </m:sSubPr>
                          <m:e>
                            <m:r>
                              <a:rPr lang="de-DE" altLang="de-DE" i="1">
                                <a:latin typeface="Cambria Math" panose="02040503050406030204" pitchFamily="18" charset="0"/>
                                <a:cs typeface="Times New Roman" pitchFamily="18" charset="0"/>
                              </a:rPr>
                              <m:t>𝐻</m:t>
                            </m:r>
                          </m:e>
                          <m:sub>
                            <m:r>
                              <a:rPr lang="de-DE" altLang="de-DE" i="1">
                                <a:latin typeface="Cambria Math" panose="02040503050406030204" pitchFamily="18" charset="0"/>
                                <a:cs typeface="Times New Roman" pitchFamily="18" charset="0"/>
                              </a:rPr>
                              <m:t>𝑙𝑜𝑤</m:t>
                            </m:r>
                          </m:sub>
                        </m:sSub>
                      </m:e>
                    </m:d>
                    <m:r>
                      <a:rPr lang="de-DE" altLang="de-DE" i="1">
                        <a:latin typeface="Cambria Math" panose="02040503050406030204" pitchFamily="18" charset="0"/>
                        <a:cs typeface="Times New Roman" pitchFamily="18" charset="0"/>
                      </a:rPr>
                      <m:t>= </m:t>
                    </m:r>
                    <m:box>
                      <m:boxPr>
                        <m:ctrlPr>
                          <a:rPr lang="de-DE" altLang="de-DE" i="1">
                            <a:latin typeface="Cambria Math" panose="02040503050406030204" pitchFamily="18" charset="0"/>
                            <a:cs typeface="Times New Roman" pitchFamily="18" charset="0"/>
                          </a:rPr>
                        </m:ctrlPr>
                      </m:boxPr>
                      <m:e>
                        <m:argPr>
                          <m:argSz m:val="-1"/>
                        </m:argPr>
                        <m:f>
                          <m:fPr>
                            <m:ctrlPr>
                              <a:rPr lang="de-DE" altLang="de-DE" i="1">
                                <a:latin typeface="Cambria Math" panose="02040503050406030204" pitchFamily="18" charset="0"/>
                                <a:cs typeface="Times New Roman" pitchFamily="18" charset="0"/>
                              </a:rPr>
                            </m:ctrlPr>
                          </m:fPr>
                          <m:num>
                            <m:r>
                              <a:rPr lang="de-DE" altLang="de-DE" i="1">
                                <a:latin typeface="Cambria Math" panose="02040503050406030204" pitchFamily="18" charset="0"/>
                                <a:cs typeface="Times New Roman" pitchFamily="18" charset="0"/>
                              </a:rPr>
                              <m:t>1</m:t>
                            </m:r>
                          </m:num>
                          <m:den>
                            <m:rad>
                              <m:radPr>
                                <m:degHide m:val="on"/>
                                <m:ctrlPr>
                                  <a:rPr lang="de-DE" altLang="de-DE" i="1">
                                    <a:latin typeface="Cambria Math" panose="02040503050406030204" pitchFamily="18" charset="0"/>
                                    <a:cs typeface="Times New Roman" pitchFamily="18" charset="0"/>
                                  </a:rPr>
                                </m:ctrlPr>
                              </m:radPr>
                              <m:deg/>
                              <m:e>
                                <m:r>
                                  <a:rPr lang="de-DE" altLang="de-DE" i="1">
                                    <a:latin typeface="Cambria Math" panose="02040503050406030204" pitchFamily="18" charset="0"/>
                                    <a:cs typeface="Times New Roman" pitchFamily="18" charset="0"/>
                                  </a:rPr>
                                  <m:t>1+</m:t>
                                </m:r>
                                <m:sSup>
                                  <m:sSupPr>
                                    <m:ctrlPr>
                                      <a:rPr lang="de-DE" altLang="de-DE" i="1">
                                        <a:latin typeface="Cambria Math" panose="02040503050406030204" pitchFamily="18" charset="0"/>
                                        <a:cs typeface="Times New Roman" pitchFamily="18" charset="0"/>
                                      </a:rPr>
                                    </m:ctrlPr>
                                  </m:sSupPr>
                                  <m:e>
                                    <m:d>
                                      <m:dPr>
                                        <m:ctrlPr>
                                          <a:rPr lang="de-DE" altLang="de-DE" i="1">
                                            <a:latin typeface="Cambria Math" panose="02040503050406030204" pitchFamily="18" charset="0"/>
                                            <a:cs typeface="Times New Roman" pitchFamily="18" charset="0"/>
                                          </a:rPr>
                                        </m:ctrlPr>
                                      </m:dPr>
                                      <m:e>
                                        <m:r>
                                          <a:rPr lang="de-DE" altLang="de-DE" i="1">
                                            <a:latin typeface="Cambria Math" panose="02040503050406030204" pitchFamily="18" charset="0"/>
                                            <a:ea typeface="Cambria Math" panose="02040503050406030204" pitchFamily="18" charset="0"/>
                                            <a:cs typeface="Times New Roman" pitchFamily="18" charset="0"/>
                                          </a:rPr>
                                          <m:t>𝜔</m:t>
                                        </m:r>
                                        <m:r>
                                          <a:rPr lang="de-DE" altLang="de-DE" i="1">
                                            <a:latin typeface="Cambria Math" panose="02040503050406030204" pitchFamily="18" charset="0"/>
                                            <a:ea typeface="Cambria Math" panose="02040503050406030204" pitchFamily="18" charset="0"/>
                                            <a:cs typeface="Times New Roman" pitchFamily="18" charset="0"/>
                                          </a:rPr>
                                          <m:t>/</m:t>
                                        </m:r>
                                        <m:sSub>
                                          <m:sSubPr>
                                            <m:ctrlPr>
                                              <a:rPr lang="de-DE" altLang="de-DE" i="1">
                                                <a:latin typeface="Cambria Math" panose="02040503050406030204" pitchFamily="18" charset="0"/>
                                                <a:ea typeface="Cambria Math" panose="02040503050406030204" pitchFamily="18" charset="0"/>
                                                <a:cs typeface="Times New Roman" pitchFamily="18" charset="0"/>
                                              </a:rPr>
                                            </m:ctrlPr>
                                          </m:sSubPr>
                                          <m:e>
                                            <m:r>
                                              <a:rPr lang="de-DE" altLang="de-DE" i="1">
                                                <a:latin typeface="Cambria Math" panose="02040503050406030204" pitchFamily="18" charset="0"/>
                                                <a:ea typeface="Cambria Math" panose="02040503050406030204" pitchFamily="18" charset="0"/>
                                                <a:cs typeface="Times New Roman" pitchFamily="18" charset="0"/>
                                              </a:rPr>
                                              <m:t>𝜔</m:t>
                                            </m:r>
                                          </m:e>
                                          <m:sub>
                                            <m:r>
                                              <a:rPr lang="de-DE" altLang="de-DE" i="1">
                                                <a:latin typeface="Cambria Math" panose="02040503050406030204" pitchFamily="18" charset="0"/>
                                                <a:ea typeface="Cambria Math" panose="02040503050406030204" pitchFamily="18" charset="0"/>
                                                <a:cs typeface="Times New Roman" pitchFamily="18" charset="0"/>
                                              </a:rPr>
                                              <m:t>𝑙𝑜𝑤</m:t>
                                            </m:r>
                                          </m:sub>
                                        </m:sSub>
                                      </m:e>
                                    </m:d>
                                  </m:e>
                                  <m:sup>
                                    <m:r>
                                      <a:rPr lang="de-DE" altLang="de-DE" i="1">
                                        <a:latin typeface="Cambria Math" panose="02040503050406030204" pitchFamily="18" charset="0"/>
                                        <a:cs typeface="Times New Roman" pitchFamily="18" charset="0"/>
                                      </a:rPr>
                                      <m:t>2</m:t>
                                    </m:r>
                                    <m:r>
                                      <a:rPr lang="de-DE" altLang="de-DE" i="1">
                                        <a:latin typeface="Cambria Math" panose="02040503050406030204" pitchFamily="18" charset="0"/>
                                        <a:cs typeface="Times New Roman" pitchFamily="18" charset="0"/>
                                      </a:rPr>
                                      <m:t>𝑛</m:t>
                                    </m:r>
                                  </m:sup>
                                </m:sSup>
                              </m:e>
                            </m:rad>
                          </m:den>
                        </m:f>
                      </m:e>
                    </m:box>
                  </m:oMath>
                </a14:m>
                <a:r>
                  <a:rPr lang="en-US" altLang="de-DE" i="1" dirty="0">
                    <a:solidFill>
                      <a:srgbClr val="0000FF"/>
                    </a:solidFill>
                    <a:latin typeface="Calibri" panose="020F0502020204030204" pitchFamily="34" charset="0"/>
                    <a:cs typeface="Times New Roman" pitchFamily="18" charset="0"/>
                  </a:rPr>
                  <a:t>  </a:t>
                </a:r>
                <a:r>
                  <a:rPr lang="en-US" altLang="de-DE" dirty="0">
                    <a:latin typeface="Calibri" panose="020F0502020204030204" pitchFamily="34" charset="0"/>
                    <a:cs typeface="Times New Roman" pitchFamily="18" charset="0"/>
                  </a:rPr>
                  <a:t>and </a:t>
                </a:r>
                <a14:m>
                  <m:oMath xmlns:m="http://schemas.openxmlformats.org/officeDocument/2006/math">
                    <m:d>
                      <m:dPr>
                        <m:begChr m:val="|"/>
                        <m:endChr m:val="|"/>
                        <m:ctrlPr>
                          <a:rPr lang="en-US" altLang="de-DE" i="1">
                            <a:latin typeface="Cambria Math" panose="02040503050406030204" pitchFamily="18" charset="0"/>
                            <a:cs typeface="Times New Roman" pitchFamily="18" charset="0"/>
                          </a:rPr>
                        </m:ctrlPr>
                      </m:dPr>
                      <m:e>
                        <m:sSub>
                          <m:sSubPr>
                            <m:ctrlPr>
                              <a:rPr lang="en-US" altLang="de-DE" i="1">
                                <a:latin typeface="Cambria Math" panose="02040503050406030204" pitchFamily="18" charset="0"/>
                                <a:cs typeface="Times New Roman" pitchFamily="18" charset="0"/>
                              </a:rPr>
                            </m:ctrlPr>
                          </m:sSubPr>
                          <m:e>
                            <m:r>
                              <a:rPr lang="de-DE" altLang="de-DE" i="1">
                                <a:latin typeface="Cambria Math" panose="02040503050406030204" pitchFamily="18" charset="0"/>
                                <a:cs typeface="Times New Roman" pitchFamily="18" charset="0"/>
                              </a:rPr>
                              <m:t>𝐻</m:t>
                            </m:r>
                          </m:e>
                          <m:sub>
                            <m:r>
                              <a:rPr lang="de-DE" altLang="de-DE" i="1">
                                <a:latin typeface="Cambria Math" panose="02040503050406030204" pitchFamily="18" charset="0"/>
                                <a:cs typeface="Times New Roman" pitchFamily="18" charset="0"/>
                              </a:rPr>
                              <m:t>h𝑖𝑔h</m:t>
                            </m:r>
                          </m:sub>
                        </m:sSub>
                      </m:e>
                    </m:d>
                    <m:r>
                      <a:rPr lang="de-DE" altLang="de-DE" i="1">
                        <a:latin typeface="Cambria Math" panose="02040503050406030204" pitchFamily="18" charset="0"/>
                        <a:cs typeface="Times New Roman" pitchFamily="18" charset="0"/>
                      </a:rPr>
                      <m:t>= </m:t>
                    </m:r>
                    <m:box>
                      <m:boxPr>
                        <m:ctrlPr>
                          <a:rPr lang="de-DE" altLang="de-DE" i="1">
                            <a:latin typeface="Cambria Math" panose="02040503050406030204" pitchFamily="18" charset="0"/>
                            <a:cs typeface="Times New Roman" pitchFamily="18" charset="0"/>
                          </a:rPr>
                        </m:ctrlPr>
                      </m:boxPr>
                      <m:e>
                        <m:argPr>
                          <m:argSz m:val="-1"/>
                        </m:argPr>
                        <m:f>
                          <m:fPr>
                            <m:ctrlPr>
                              <a:rPr lang="de-DE" altLang="de-DE" i="1">
                                <a:latin typeface="Cambria Math" panose="02040503050406030204" pitchFamily="18" charset="0"/>
                                <a:cs typeface="Times New Roman" pitchFamily="18" charset="0"/>
                              </a:rPr>
                            </m:ctrlPr>
                          </m:fPr>
                          <m:num>
                            <m:sSup>
                              <m:sSupPr>
                                <m:ctrlPr>
                                  <a:rPr lang="de-DE" altLang="de-DE" i="1">
                                    <a:latin typeface="Cambria Math" panose="02040503050406030204" pitchFamily="18" charset="0"/>
                                    <a:cs typeface="Times New Roman" pitchFamily="18" charset="0"/>
                                  </a:rPr>
                                </m:ctrlPr>
                              </m:sSupPr>
                              <m:e>
                                <m:d>
                                  <m:dPr>
                                    <m:ctrlPr>
                                      <a:rPr lang="de-DE" altLang="de-DE" i="1">
                                        <a:latin typeface="Cambria Math" panose="02040503050406030204" pitchFamily="18" charset="0"/>
                                        <a:cs typeface="Times New Roman" pitchFamily="18" charset="0"/>
                                      </a:rPr>
                                    </m:ctrlPr>
                                  </m:dPr>
                                  <m:e>
                                    <m:r>
                                      <a:rPr lang="de-DE" altLang="de-DE" i="1">
                                        <a:latin typeface="Cambria Math" panose="02040503050406030204" pitchFamily="18" charset="0"/>
                                        <a:ea typeface="Cambria Math" panose="02040503050406030204" pitchFamily="18" charset="0"/>
                                        <a:cs typeface="Times New Roman" pitchFamily="18" charset="0"/>
                                      </a:rPr>
                                      <m:t>𝜔</m:t>
                                    </m:r>
                                    <m:r>
                                      <a:rPr lang="de-DE" altLang="de-DE" i="1">
                                        <a:latin typeface="Cambria Math" panose="02040503050406030204" pitchFamily="18" charset="0"/>
                                        <a:ea typeface="Cambria Math" panose="02040503050406030204" pitchFamily="18" charset="0"/>
                                        <a:cs typeface="Times New Roman" pitchFamily="18" charset="0"/>
                                      </a:rPr>
                                      <m:t>/</m:t>
                                    </m:r>
                                    <m:sSub>
                                      <m:sSubPr>
                                        <m:ctrlPr>
                                          <a:rPr lang="de-DE" altLang="de-DE" i="1">
                                            <a:latin typeface="Cambria Math" panose="02040503050406030204" pitchFamily="18" charset="0"/>
                                            <a:ea typeface="Cambria Math" panose="02040503050406030204" pitchFamily="18" charset="0"/>
                                            <a:cs typeface="Times New Roman" pitchFamily="18" charset="0"/>
                                          </a:rPr>
                                        </m:ctrlPr>
                                      </m:sSubPr>
                                      <m:e>
                                        <m:r>
                                          <a:rPr lang="de-DE" altLang="de-DE" i="1">
                                            <a:latin typeface="Cambria Math" panose="02040503050406030204" pitchFamily="18" charset="0"/>
                                            <a:ea typeface="Cambria Math" panose="02040503050406030204" pitchFamily="18" charset="0"/>
                                            <a:cs typeface="Times New Roman" pitchFamily="18" charset="0"/>
                                          </a:rPr>
                                          <m:t>𝜔</m:t>
                                        </m:r>
                                      </m:e>
                                      <m:sub>
                                        <m:r>
                                          <a:rPr lang="de-DE" altLang="de-DE" i="1">
                                            <a:latin typeface="Cambria Math" panose="02040503050406030204" pitchFamily="18" charset="0"/>
                                            <a:ea typeface="Cambria Math" panose="02040503050406030204" pitchFamily="18" charset="0"/>
                                            <a:cs typeface="Times New Roman" pitchFamily="18" charset="0"/>
                                          </a:rPr>
                                          <m:t>h𝑖𝑔h</m:t>
                                        </m:r>
                                      </m:sub>
                                    </m:sSub>
                                  </m:e>
                                </m:d>
                              </m:e>
                              <m:sup>
                                <m:r>
                                  <a:rPr lang="de-DE" altLang="de-DE" i="1">
                                    <a:latin typeface="Cambria Math" panose="02040503050406030204" pitchFamily="18" charset="0"/>
                                    <a:cs typeface="Times New Roman" pitchFamily="18" charset="0"/>
                                  </a:rPr>
                                  <m:t>𝑛</m:t>
                                </m:r>
                              </m:sup>
                            </m:sSup>
                          </m:num>
                          <m:den>
                            <m:rad>
                              <m:radPr>
                                <m:degHide m:val="on"/>
                                <m:ctrlPr>
                                  <a:rPr lang="de-DE" altLang="de-DE" i="1">
                                    <a:latin typeface="Cambria Math" panose="02040503050406030204" pitchFamily="18" charset="0"/>
                                    <a:cs typeface="Times New Roman" pitchFamily="18" charset="0"/>
                                  </a:rPr>
                                </m:ctrlPr>
                              </m:radPr>
                              <m:deg/>
                              <m:e>
                                <m:r>
                                  <a:rPr lang="de-DE" altLang="de-DE" i="1">
                                    <a:latin typeface="Cambria Math" panose="02040503050406030204" pitchFamily="18" charset="0"/>
                                    <a:cs typeface="Times New Roman" pitchFamily="18" charset="0"/>
                                  </a:rPr>
                                  <m:t>1+</m:t>
                                </m:r>
                                <m:sSup>
                                  <m:sSupPr>
                                    <m:ctrlPr>
                                      <a:rPr lang="de-DE" altLang="de-DE" i="1">
                                        <a:latin typeface="Cambria Math" panose="02040503050406030204" pitchFamily="18" charset="0"/>
                                        <a:cs typeface="Times New Roman" pitchFamily="18" charset="0"/>
                                      </a:rPr>
                                    </m:ctrlPr>
                                  </m:sSupPr>
                                  <m:e>
                                    <m:d>
                                      <m:dPr>
                                        <m:ctrlPr>
                                          <a:rPr lang="de-DE" altLang="de-DE" i="1">
                                            <a:latin typeface="Cambria Math" panose="02040503050406030204" pitchFamily="18" charset="0"/>
                                            <a:cs typeface="Times New Roman" pitchFamily="18" charset="0"/>
                                          </a:rPr>
                                        </m:ctrlPr>
                                      </m:dPr>
                                      <m:e>
                                        <m:r>
                                          <a:rPr lang="de-DE" altLang="de-DE" i="1">
                                            <a:latin typeface="Cambria Math" panose="02040503050406030204" pitchFamily="18" charset="0"/>
                                            <a:ea typeface="Cambria Math" panose="02040503050406030204" pitchFamily="18" charset="0"/>
                                            <a:cs typeface="Times New Roman" pitchFamily="18" charset="0"/>
                                          </a:rPr>
                                          <m:t>𝜔</m:t>
                                        </m:r>
                                        <m:r>
                                          <a:rPr lang="de-DE" altLang="de-DE" i="1">
                                            <a:latin typeface="Cambria Math" panose="02040503050406030204" pitchFamily="18" charset="0"/>
                                            <a:ea typeface="Cambria Math" panose="02040503050406030204" pitchFamily="18" charset="0"/>
                                            <a:cs typeface="Times New Roman" pitchFamily="18" charset="0"/>
                                          </a:rPr>
                                          <m:t>/</m:t>
                                        </m:r>
                                        <m:sSub>
                                          <m:sSubPr>
                                            <m:ctrlPr>
                                              <a:rPr lang="de-DE" altLang="de-DE" i="1">
                                                <a:latin typeface="Cambria Math" panose="02040503050406030204" pitchFamily="18" charset="0"/>
                                                <a:ea typeface="Cambria Math" panose="02040503050406030204" pitchFamily="18" charset="0"/>
                                                <a:cs typeface="Times New Roman" pitchFamily="18" charset="0"/>
                                              </a:rPr>
                                            </m:ctrlPr>
                                          </m:sSubPr>
                                          <m:e>
                                            <m:r>
                                              <a:rPr lang="de-DE" altLang="de-DE" i="1">
                                                <a:latin typeface="Cambria Math" panose="02040503050406030204" pitchFamily="18" charset="0"/>
                                                <a:ea typeface="Cambria Math" panose="02040503050406030204" pitchFamily="18" charset="0"/>
                                                <a:cs typeface="Times New Roman" pitchFamily="18" charset="0"/>
                                              </a:rPr>
                                              <m:t>𝜔</m:t>
                                            </m:r>
                                          </m:e>
                                          <m:sub>
                                            <m:r>
                                              <a:rPr lang="de-DE" altLang="de-DE" i="1">
                                                <a:latin typeface="Cambria Math" panose="02040503050406030204" pitchFamily="18" charset="0"/>
                                                <a:ea typeface="Cambria Math" panose="02040503050406030204" pitchFamily="18" charset="0"/>
                                                <a:cs typeface="Times New Roman" pitchFamily="18" charset="0"/>
                                              </a:rPr>
                                              <m:t>h𝑖𝑔h</m:t>
                                            </m:r>
                                          </m:sub>
                                        </m:sSub>
                                      </m:e>
                                    </m:d>
                                  </m:e>
                                  <m:sup>
                                    <m:r>
                                      <a:rPr lang="de-DE" altLang="de-DE" i="1">
                                        <a:latin typeface="Cambria Math" panose="02040503050406030204" pitchFamily="18" charset="0"/>
                                        <a:cs typeface="Times New Roman" pitchFamily="18" charset="0"/>
                                      </a:rPr>
                                      <m:t>2</m:t>
                                    </m:r>
                                    <m:r>
                                      <a:rPr lang="de-DE" altLang="de-DE" i="1">
                                        <a:latin typeface="Cambria Math" panose="02040503050406030204" pitchFamily="18" charset="0"/>
                                        <a:cs typeface="Times New Roman" pitchFamily="18" charset="0"/>
                                      </a:rPr>
                                      <m:t>𝑛</m:t>
                                    </m:r>
                                  </m:sup>
                                </m:sSup>
                              </m:e>
                            </m:rad>
                          </m:den>
                        </m:f>
                      </m:e>
                    </m:box>
                    <m:r>
                      <a:rPr lang="de-DE" altLang="de-DE" b="0" i="1" smtClean="0">
                        <a:latin typeface="Cambria Math" panose="02040503050406030204" pitchFamily="18" charset="0"/>
                        <a:cs typeface="Times New Roman" pitchFamily="18" charset="0"/>
                      </a:rPr>
                      <m:t>     </m:t>
                    </m:r>
                    <m:r>
                      <a:rPr lang="de-DE" altLang="de-DE" b="0" i="1" smtClean="0">
                        <a:latin typeface="Cambria Math" panose="02040503050406030204" pitchFamily="18" charset="0"/>
                        <a:cs typeface="Times New Roman" pitchFamily="18" charset="0"/>
                      </a:rPr>
                      <m:t>𝑤𝑖𝑡h</m:t>
                    </m:r>
                    <m:r>
                      <a:rPr lang="de-DE" altLang="de-DE" b="0" i="1" smtClean="0">
                        <a:latin typeface="Cambria Math" panose="02040503050406030204" pitchFamily="18" charset="0"/>
                        <a:cs typeface="Times New Roman" pitchFamily="18" charset="0"/>
                      </a:rPr>
                      <m:t> </m:t>
                    </m:r>
                    <m:sSub>
                      <m:sSubPr>
                        <m:ctrlPr>
                          <a:rPr lang="en-US" altLang="de-DE" sz="2200" i="1">
                            <a:latin typeface="Cambria Math" panose="02040503050406030204" pitchFamily="18" charset="0"/>
                            <a:cs typeface="Times New Roman" pitchFamily="18" charset="0"/>
                          </a:rPr>
                        </m:ctrlPr>
                      </m:sSubPr>
                      <m:e>
                        <m:r>
                          <a:rPr lang="de-DE" altLang="de-DE" sz="2200" i="1">
                            <a:latin typeface="Cambria Math" panose="02040503050406030204" pitchFamily="18" charset="0"/>
                            <a:cs typeface="Times New Roman" pitchFamily="18" charset="0"/>
                          </a:rPr>
                          <m:t>𝐻</m:t>
                        </m:r>
                      </m:e>
                      <m:sub>
                        <m:r>
                          <a:rPr lang="de-DE" altLang="de-DE" sz="2200" i="1">
                            <a:latin typeface="Cambria Math" panose="02040503050406030204" pitchFamily="18" charset="0"/>
                            <a:cs typeface="Times New Roman" pitchFamily="18" charset="0"/>
                          </a:rPr>
                          <m:t>𝑓𝑖𝑙𝑡𝑒𝑟</m:t>
                        </m:r>
                      </m:sub>
                    </m:sSub>
                    <m:r>
                      <a:rPr lang="de-DE" altLang="de-DE" sz="2200" i="1">
                        <a:latin typeface="Cambria Math" panose="02040503050406030204" pitchFamily="18" charset="0"/>
                        <a:cs typeface="Times New Roman" pitchFamily="18" charset="0"/>
                      </a:rPr>
                      <m:t>= </m:t>
                    </m:r>
                    <m:sSub>
                      <m:sSubPr>
                        <m:ctrlPr>
                          <a:rPr lang="de-DE" altLang="de-DE" sz="2200" i="1">
                            <a:latin typeface="Cambria Math" panose="02040503050406030204" pitchFamily="18" charset="0"/>
                            <a:cs typeface="Times New Roman" pitchFamily="18" charset="0"/>
                          </a:rPr>
                        </m:ctrlPr>
                      </m:sSubPr>
                      <m:e>
                        <m:r>
                          <a:rPr lang="de-DE" altLang="de-DE" sz="2200" i="1">
                            <a:latin typeface="Cambria Math" panose="02040503050406030204" pitchFamily="18" charset="0"/>
                            <a:cs typeface="Times New Roman" pitchFamily="18" charset="0"/>
                          </a:rPr>
                          <m:t>𝐻</m:t>
                        </m:r>
                      </m:e>
                      <m:sub>
                        <m:r>
                          <a:rPr lang="de-DE" altLang="de-DE" sz="2200" i="1">
                            <a:latin typeface="Cambria Math" panose="02040503050406030204" pitchFamily="18" charset="0"/>
                            <a:cs typeface="Times New Roman" pitchFamily="18" charset="0"/>
                          </a:rPr>
                          <m:t>𝑙𝑜𝑤</m:t>
                        </m:r>
                      </m:sub>
                    </m:sSub>
                    <m:r>
                      <a:rPr lang="de-DE" altLang="de-DE" sz="2200" i="1">
                        <a:latin typeface="Cambria Math" panose="02040503050406030204" pitchFamily="18" charset="0"/>
                        <a:ea typeface="Cambria Math" panose="02040503050406030204" pitchFamily="18" charset="0"/>
                        <a:cs typeface="Times New Roman" pitchFamily="18" charset="0"/>
                      </a:rPr>
                      <m:t>∙</m:t>
                    </m:r>
                    <m:sSub>
                      <m:sSubPr>
                        <m:ctrlPr>
                          <a:rPr lang="de-DE" altLang="de-DE" sz="2200" i="1">
                            <a:latin typeface="Cambria Math" panose="02040503050406030204" pitchFamily="18" charset="0"/>
                            <a:ea typeface="Cambria Math" panose="02040503050406030204" pitchFamily="18" charset="0"/>
                            <a:cs typeface="Times New Roman" pitchFamily="18" charset="0"/>
                          </a:rPr>
                        </m:ctrlPr>
                      </m:sSubPr>
                      <m:e>
                        <m:r>
                          <a:rPr lang="de-DE" altLang="de-DE" sz="2200" i="1">
                            <a:latin typeface="Cambria Math" panose="02040503050406030204" pitchFamily="18" charset="0"/>
                            <a:ea typeface="Cambria Math" panose="02040503050406030204" pitchFamily="18" charset="0"/>
                            <a:cs typeface="Times New Roman" pitchFamily="18" charset="0"/>
                          </a:rPr>
                          <m:t>𝐻</m:t>
                        </m:r>
                      </m:e>
                      <m:sub>
                        <m:r>
                          <a:rPr lang="de-DE" altLang="de-DE" sz="2200" i="1">
                            <a:latin typeface="Cambria Math" panose="02040503050406030204" pitchFamily="18" charset="0"/>
                            <a:ea typeface="Cambria Math" panose="02040503050406030204" pitchFamily="18" charset="0"/>
                            <a:cs typeface="Times New Roman" pitchFamily="18" charset="0"/>
                          </a:rPr>
                          <m:t>h𝑖𝑔h</m:t>
                        </m:r>
                      </m:sub>
                    </m:sSub>
                  </m:oMath>
                </a14:m>
                <a:endParaRPr lang="en-US" altLang="de-DE" dirty="0">
                  <a:solidFill>
                    <a:srgbClr val="0000CC"/>
                  </a:solidFill>
                  <a:latin typeface="Calibri" panose="020F0502020204030204" pitchFamily="34" charset="0"/>
                  <a:cs typeface="Times New Roman" pitchFamily="18" charset="0"/>
                  <a:sym typeface="Symbol" pitchFamily="18" charset="2"/>
                </a:endParaRPr>
              </a:p>
            </p:txBody>
          </p:sp>
        </mc:Choice>
        <mc:Fallback xmlns="">
          <p:sp>
            <p:nvSpPr>
              <p:cNvPr id="11272" name="Text Box 9"/>
              <p:cNvSpPr txBox="1">
                <a:spLocks noRot="1" noChangeAspect="1" noMove="1" noResize="1" noEditPoints="1" noAdjustHandles="1" noChangeArrowheads="1" noChangeShapeType="1" noTextEdit="1"/>
              </p:cNvSpPr>
              <p:nvPr/>
            </p:nvSpPr>
            <p:spPr bwMode="auto">
              <a:xfrm>
                <a:off x="358401" y="706303"/>
                <a:ext cx="8579653" cy="988669"/>
              </a:xfrm>
              <a:prstGeom prst="rect">
                <a:avLst/>
              </a:prstGeom>
              <a:blipFill>
                <a:blip r:embed="rId3"/>
                <a:stretch>
                  <a:fillRect l="-782" t="-1172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sp>
        <p:nvSpPr>
          <p:cNvPr id="11273" name="Text Box 10"/>
          <p:cNvSpPr txBox="1">
            <a:spLocks noChangeArrowheads="1"/>
          </p:cNvSpPr>
          <p:nvPr/>
        </p:nvSpPr>
        <p:spPr bwMode="auto">
          <a:xfrm>
            <a:off x="540000" y="4770000"/>
            <a:ext cx="766831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Char char="Ø"/>
            </a:pPr>
            <a:r>
              <a:rPr lang="en-US" altLang="de-DE" dirty="0">
                <a:latin typeface="Calibri" panose="020F0502020204030204" pitchFamily="34" charset="0"/>
                <a:cs typeface="Times New Roman" pitchFamily="18" charset="0"/>
              </a:rPr>
              <a:t>Only few frequency components leading to ‘ringing’ due to sharp cutoff </a:t>
            </a:r>
          </a:p>
          <a:p>
            <a:pPr algn="l" eaLnBrk="1" hangingPunct="1">
              <a:lnSpc>
                <a:spcPct val="50000"/>
              </a:lnSpc>
              <a:buFont typeface="Wingdings" pitchFamily="2" charset="2"/>
              <a:buChar char="Ø"/>
            </a:pPr>
            <a:r>
              <a:rPr lang="en-US" altLang="de-DE" dirty="0">
                <a:latin typeface="Calibri" panose="020F0502020204030204" pitchFamily="34" charset="0"/>
                <a:cs typeface="Times New Roman" pitchFamily="18" charset="0"/>
              </a:rPr>
              <a:t>Other filter types more appropriate </a:t>
            </a:r>
          </a:p>
        </p:txBody>
      </p:sp>
      <p:pic>
        <p:nvPicPr>
          <p:cNvPr id="10" name="Picture 2" descr="F:\pickup-simulation-bunchtrain_multi_electronbeam_filter.png">
            <a:extLst>
              <a:ext uri="{FF2B5EF4-FFF2-40B4-BE49-F238E27FC236}">
                <a16:creationId xmlns:a16="http://schemas.microsoft.com/office/drawing/2014/main" id="{2900DE8E-6688-4C9B-A3BB-D77EF8E80F8F}"/>
              </a:ext>
            </a:extLst>
          </p:cNvPr>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20481" t="11030" r="39485" b="9960"/>
          <a:stretch/>
        </p:blipFill>
        <p:spPr bwMode="auto">
          <a:xfrm rot="16200000">
            <a:off x="2993888" y="-1140041"/>
            <a:ext cx="2880000" cy="8043420"/>
          </a:xfrm>
          <a:prstGeom prst="rect">
            <a:avLst/>
          </a:prstGeom>
          <a:noFill/>
          <a:extLst>
            <a:ext uri="{909E8E84-426E-40DD-AFC4-6F175D3DCCD1}">
              <a14:hiddenFill xmlns:a14="http://schemas.microsoft.com/office/drawing/2010/main">
                <a:solidFill>
                  <a:srgbClr val="FFFFFF"/>
                </a:solidFill>
              </a14:hiddenFill>
            </a:ext>
          </a:extLst>
        </p:spPr>
      </p:pic>
      <p:sp>
        <p:nvSpPr>
          <p:cNvPr id="11276" name="Text Box 6"/>
          <p:cNvSpPr txBox="1">
            <a:spLocks noChangeArrowheads="1"/>
          </p:cNvSpPr>
          <p:nvPr/>
        </p:nvSpPr>
        <p:spPr bwMode="auto">
          <a:xfrm>
            <a:off x="540000" y="4140000"/>
            <a:ext cx="8148388" cy="628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a:solidFill>
                  <a:srgbClr val="0000CC"/>
                </a:solidFill>
                <a:latin typeface="Calibri" panose="020F0502020204030204" pitchFamily="34" charset="0"/>
                <a:cs typeface="Times New Roman" pitchFamily="18" charset="0"/>
              </a:rPr>
              <a:t>Parameter:</a:t>
            </a:r>
            <a:r>
              <a:rPr lang="de-DE" altLang="de-DE" dirty="0">
                <a:solidFill>
                  <a:schemeClr val="accent2"/>
                </a:solidFill>
                <a:latin typeface="Calibri" panose="020F0502020204030204" pitchFamily="34" charset="0"/>
                <a:cs typeface="Times New Roman" pitchFamily="18" charset="0"/>
              </a:rPr>
              <a:t> </a:t>
            </a:r>
            <a:r>
              <a:rPr lang="de-DE" altLang="de-DE" i="1" dirty="0">
                <a:latin typeface="Calibri" panose="020F0502020204030204" pitchFamily="34" charset="0"/>
                <a:cs typeface="Times New Roman" pitchFamily="18" charset="0"/>
              </a:rPr>
              <a:t>R</a:t>
            </a:r>
            <a:r>
              <a:rPr lang="de-DE" altLang="de-DE" dirty="0">
                <a:latin typeface="Calibri" panose="020F0502020204030204" pitchFamily="34" charset="0"/>
                <a:cs typeface="Times New Roman" pitchFamily="18" charset="0"/>
              </a:rPr>
              <a:t>=50 </a:t>
            </a:r>
            <a:r>
              <a:rPr lang="de-DE" altLang="de-DE" dirty="0">
                <a:latin typeface="Calibri" panose="020F0502020204030204" pitchFamily="34" charset="0"/>
                <a:cs typeface="Times New Roman" pitchFamily="18" charset="0"/>
                <a:sym typeface="Symbol" pitchFamily="18" charset="2"/>
              </a:rPr>
              <a:t>, </a:t>
            </a:r>
            <a:r>
              <a:rPr lang="de-DE" altLang="de-DE" b="1" dirty="0">
                <a:latin typeface="Calibri" panose="020F0502020204030204" pitchFamily="34" charset="0"/>
                <a:cs typeface="Times New Roman" pitchFamily="18" charset="0"/>
              </a:rPr>
              <a:t>4</a:t>
            </a:r>
            <a:r>
              <a:rPr lang="de-DE" altLang="de-DE" sz="2400" b="1" baseline="30000" dirty="0">
                <a:latin typeface="Calibri" panose="020F0502020204030204" pitchFamily="34" charset="0"/>
                <a:cs typeface="Times New Roman" pitchFamily="18" charset="0"/>
              </a:rPr>
              <a:t>th</a:t>
            </a:r>
            <a:r>
              <a:rPr lang="de-DE" altLang="de-DE" b="1" dirty="0">
                <a:latin typeface="Calibri" panose="020F0502020204030204" pitchFamily="34" charset="0"/>
                <a:cs typeface="Times New Roman" pitchFamily="18" charset="0"/>
              </a:rPr>
              <a:t> </a:t>
            </a:r>
            <a:r>
              <a:rPr lang="de-DE" altLang="de-DE" b="1" dirty="0" err="1">
                <a:latin typeface="Calibri" panose="020F0502020204030204" pitchFamily="34" charset="0"/>
                <a:cs typeface="Times New Roman" pitchFamily="18" charset="0"/>
              </a:rPr>
              <a:t>order</a:t>
            </a:r>
            <a:r>
              <a:rPr lang="de-DE" altLang="de-DE" b="1" dirty="0">
                <a:latin typeface="Calibri" panose="020F0502020204030204" pitchFamily="34" charset="0"/>
                <a:cs typeface="Times New Roman" pitchFamily="18" charset="0"/>
              </a:rPr>
              <a:t> Butterworth </a:t>
            </a:r>
            <a:r>
              <a:rPr lang="de-DE" altLang="de-DE" b="1" dirty="0" err="1">
                <a:latin typeface="Calibri" panose="020F0502020204030204" pitchFamily="34" charset="0"/>
                <a:cs typeface="Times New Roman" pitchFamily="18" charset="0"/>
              </a:rPr>
              <a:t>filter</a:t>
            </a:r>
            <a:r>
              <a:rPr lang="de-DE" altLang="de-DE" b="1" dirty="0">
                <a:latin typeface="Calibri" panose="020F0502020204030204" pitchFamily="34" charset="0"/>
                <a:cs typeface="Times New Roman" pitchFamily="18" charset="0"/>
              </a:rPr>
              <a:t> at </a:t>
            </a:r>
            <a:r>
              <a:rPr lang="de-DE" altLang="de-DE" b="1" i="1" dirty="0" err="1">
                <a:latin typeface="Calibri" panose="020F0502020204030204" pitchFamily="34" charset="0"/>
                <a:cs typeface="Times New Roman" pitchFamily="18" charset="0"/>
              </a:rPr>
              <a:t>f</a:t>
            </a:r>
            <a:r>
              <a:rPr lang="de-DE" altLang="de-DE" sz="2400" b="1" i="1" baseline="-25000" dirty="0" err="1">
                <a:latin typeface="Calibri" panose="020F0502020204030204" pitchFamily="34" charset="0"/>
                <a:cs typeface="Times New Roman" pitchFamily="18" charset="0"/>
              </a:rPr>
              <a:t>low</a:t>
            </a:r>
            <a:r>
              <a:rPr lang="de-DE" altLang="de-DE" b="1" dirty="0">
                <a:latin typeface="Calibri" panose="020F0502020204030204" pitchFamily="34" charset="0"/>
                <a:cs typeface="Times New Roman" pitchFamily="18" charset="0"/>
              </a:rPr>
              <a:t>=180 MHz &amp; </a:t>
            </a:r>
            <a:r>
              <a:rPr lang="de-DE" altLang="de-DE" b="1" i="1" dirty="0" err="1">
                <a:latin typeface="Calibri" panose="020F0502020204030204" pitchFamily="34" charset="0"/>
                <a:cs typeface="Times New Roman" pitchFamily="18" charset="0"/>
              </a:rPr>
              <a:t>f</a:t>
            </a:r>
            <a:r>
              <a:rPr lang="de-DE" altLang="de-DE" sz="2400" b="1" i="1" baseline="-25000" dirty="0" err="1">
                <a:latin typeface="Calibri" panose="020F0502020204030204" pitchFamily="34" charset="0"/>
                <a:cs typeface="Times New Roman" pitchFamily="18" charset="0"/>
              </a:rPr>
              <a:t>high</a:t>
            </a:r>
            <a:r>
              <a:rPr lang="de-DE" altLang="de-DE" b="1" dirty="0">
                <a:latin typeface="Calibri" panose="020F0502020204030204" pitchFamily="34" charset="0"/>
                <a:cs typeface="Times New Roman" pitchFamily="18" charset="0"/>
              </a:rPr>
              <a:t>=220 MHz </a:t>
            </a:r>
          </a:p>
          <a:p>
            <a:pPr algn="l" eaLnBrk="1" hangingPunct="1">
              <a:lnSpc>
                <a:spcPct val="70000"/>
              </a:lnSpc>
            </a:pPr>
            <a:r>
              <a:rPr lang="en-US" i="1" dirty="0">
                <a:solidFill>
                  <a:prstClr val="black"/>
                </a:solidFill>
                <a:latin typeface="Calibri" panose="020F0502020204030204" pitchFamily="34" charset="0"/>
              </a:rPr>
              <a:t>                     </a:t>
            </a:r>
            <a:r>
              <a:rPr lang="en-US" i="1" dirty="0">
                <a:latin typeface="Calibri" panose="020F0502020204030204" pitchFamily="34" charset="0"/>
              </a:rPr>
              <a:t>C</a:t>
            </a:r>
            <a:r>
              <a:rPr lang="en-US" dirty="0">
                <a:latin typeface="Calibri" panose="020F0502020204030204" pitchFamily="34" charset="0"/>
              </a:rPr>
              <a:t>=10 pF, </a:t>
            </a:r>
            <a:r>
              <a:rPr lang="en-US" i="1" dirty="0">
                <a:latin typeface="Calibri" panose="020F0502020204030204" pitchFamily="34" charset="0"/>
              </a:rPr>
              <a:t>l</a:t>
            </a:r>
            <a:r>
              <a:rPr lang="en-US" dirty="0">
                <a:latin typeface="Calibri" panose="020F0502020204030204" pitchFamily="34" charset="0"/>
              </a:rPr>
              <a:t>=1 cm, </a:t>
            </a:r>
            <a:r>
              <a:rPr lang="el-GR" i="1" dirty="0">
                <a:latin typeface="Calibri" panose="020F0502020204030204" pitchFamily="34" charset="0"/>
                <a:sym typeface="Symbol"/>
              </a:rPr>
              <a:t> </a:t>
            </a:r>
            <a:r>
              <a:rPr lang="de-DE" dirty="0">
                <a:latin typeface="Calibri" panose="020F0502020204030204" pitchFamily="34" charset="0"/>
              </a:rPr>
              <a:t>=90 %, </a:t>
            </a:r>
            <a:r>
              <a:rPr lang="el-GR" i="1" dirty="0">
                <a:latin typeface="Calibri" panose="020F0502020204030204" pitchFamily="34" charset="0"/>
              </a:rPr>
              <a:t>σ</a:t>
            </a:r>
            <a:r>
              <a:rPr lang="de-DE" sz="2400" i="1" baseline="-25000" dirty="0">
                <a:latin typeface="Calibri" panose="020F0502020204030204" pitchFamily="34" charset="0"/>
              </a:rPr>
              <a:t>t</a:t>
            </a:r>
            <a:r>
              <a:rPr lang="de-DE" dirty="0">
                <a:latin typeface="Calibri" panose="020F0502020204030204" pitchFamily="34" charset="0"/>
              </a:rPr>
              <a:t>=0.66 </a:t>
            </a:r>
            <a:r>
              <a:rPr lang="de-DE" dirty="0" err="1">
                <a:latin typeface="Calibri" panose="020F0502020204030204" pitchFamily="34" charset="0"/>
              </a:rPr>
              <a:t>ns</a:t>
            </a:r>
            <a:r>
              <a:rPr lang="de-DE" dirty="0">
                <a:latin typeface="Calibri" panose="020F0502020204030204" pitchFamily="34" charset="0"/>
              </a:rPr>
              <a:t> </a:t>
            </a:r>
            <a:r>
              <a:rPr lang="de-DE" dirty="0">
                <a:latin typeface="Calibri" panose="020F0502020204030204" pitchFamily="34" charset="0"/>
                <a:sym typeface="Symbol" pitchFamily="18" charset="2"/>
              </a:rPr>
              <a:t> </a:t>
            </a:r>
            <a:r>
              <a:rPr lang="el-GR" i="1" dirty="0">
                <a:latin typeface="Calibri" panose="020F0502020204030204" pitchFamily="34" charset="0"/>
                <a:sym typeface="Symbol" pitchFamily="18" charset="2"/>
              </a:rPr>
              <a:t>σ</a:t>
            </a:r>
            <a:r>
              <a:rPr lang="de-DE" sz="2400" i="1" baseline="-25000" dirty="0">
                <a:latin typeface="Calibri" panose="020F0502020204030204" pitchFamily="34" charset="0"/>
                <a:sym typeface="Symbol" pitchFamily="18" charset="2"/>
              </a:rPr>
              <a:t>l</a:t>
            </a:r>
            <a:r>
              <a:rPr lang="de-DE" i="1" dirty="0">
                <a:latin typeface="Calibri" panose="020F0502020204030204" pitchFamily="34" charset="0"/>
                <a:sym typeface="Symbol" pitchFamily="18" charset="2"/>
              </a:rPr>
              <a:t>=</a:t>
            </a:r>
            <a:r>
              <a:rPr lang="de-DE" dirty="0">
                <a:latin typeface="Calibri" panose="020F0502020204030204" pitchFamily="34" charset="0"/>
                <a:sym typeface="Symbol" pitchFamily="18" charset="2"/>
              </a:rPr>
              <a:t>18 cm</a:t>
            </a:r>
            <a:endParaRPr lang="el-GR" altLang="de-DE" sz="1600" b="1" dirty="0">
              <a:latin typeface="Calibri" panose="020F0502020204030204" pitchFamily="34" charset="0"/>
              <a:cs typeface="Times New Roman" pitchFamily="18" charset="0"/>
            </a:endParaRPr>
          </a:p>
        </p:txBody>
      </p:sp>
    </p:spTree>
    <p:extLst>
      <p:ext uri="{BB962C8B-B14F-4D97-AF65-F5344CB8AC3E}">
        <p14:creationId xmlns:p14="http://schemas.microsoft.com/office/powerpoint/2010/main" val="248637077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08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40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4" grpId="0"/>
      <p:bldP spid="17408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110" name="Freeform 214"/>
          <p:cNvSpPr>
            <a:spLocks/>
          </p:cNvSpPr>
          <p:nvPr/>
        </p:nvSpPr>
        <p:spPr bwMode="auto">
          <a:xfrm>
            <a:off x="7081838" y="1014413"/>
            <a:ext cx="1762125" cy="1658937"/>
          </a:xfrm>
          <a:custGeom>
            <a:avLst/>
            <a:gdLst>
              <a:gd name="T0" fmla="*/ 0 w 1110"/>
              <a:gd name="T1" fmla="*/ 564 h 1045"/>
              <a:gd name="T2" fmla="*/ 213 w 1110"/>
              <a:gd name="T3" fmla="*/ 549 h 1045"/>
              <a:gd name="T4" fmla="*/ 393 w 1110"/>
              <a:gd name="T5" fmla="*/ 66 h 1045"/>
              <a:gd name="T6" fmla="*/ 546 w 1110"/>
              <a:gd name="T7" fmla="*/ 942 h 1045"/>
              <a:gd name="T8" fmla="*/ 714 w 1110"/>
              <a:gd name="T9" fmla="*/ 687 h 1045"/>
              <a:gd name="T10" fmla="*/ 828 w 1110"/>
              <a:gd name="T11" fmla="*/ 606 h 1045"/>
              <a:gd name="T12" fmla="*/ 1110 w 1110"/>
              <a:gd name="T13" fmla="*/ 567 h 1045"/>
              <a:gd name="T14" fmla="*/ 0 60000 65536"/>
              <a:gd name="T15" fmla="*/ 0 60000 65536"/>
              <a:gd name="T16" fmla="*/ 0 60000 65536"/>
              <a:gd name="T17" fmla="*/ 0 60000 65536"/>
              <a:gd name="T18" fmla="*/ 0 60000 65536"/>
              <a:gd name="T19" fmla="*/ 0 60000 65536"/>
              <a:gd name="T20" fmla="*/ 0 60000 65536"/>
              <a:gd name="T21" fmla="*/ 0 w 1110"/>
              <a:gd name="T22" fmla="*/ 0 h 1045"/>
              <a:gd name="T23" fmla="*/ 1110 w 1110"/>
              <a:gd name="T24" fmla="*/ 1045 h 10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10" h="1045">
                <a:moveTo>
                  <a:pt x="0" y="564"/>
                </a:moveTo>
                <a:cubicBezTo>
                  <a:pt x="87" y="561"/>
                  <a:pt x="120" y="573"/>
                  <a:pt x="213" y="549"/>
                </a:cubicBezTo>
                <a:cubicBezTo>
                  <a:pt x="306" y="525"/>
                  <a:pt x="337" y="0"/>
                  <a:pt x="393" y="66"/>
                </a:cubicBezTo>
                <a:cubicBezTo>
                  <a:pt x="449" y="132"/>
                  <a:pt x="493" y="839"/>
                  <a:pt x="546" y="942"/>
                </a:cubicBezTo>
                <a:cubicBezTo>
                  <a:pt x="599" y="1045"/>
                  <a:pt x="667" y="743"/>
                  <a:pt x="714" y="687"/>
                </a:cubicBezTo>
                <a:cubicBezTo>
                  <a:pt x="761" y="631"/>
                  <a:pt x="762" y="626"/>
                  <a:pt x="828" y="606"/>
                </a:cubicBezTo>
                <a:cubicBezTo>
                  <a:pt x="894" y="586"/>
                  <a:pt x="1056" y="577"/>
                  <a:pt x="1110" y="567"/>
                </a:cubicBezTo>
              </a:path>
            </a:pathLst>
          </a:custGeom>
          <a:noFill/>
          <a:ln w="28575">
            <a:solidFill>
              <a:srgbClr val="008000"/>
            </a:solidFill>
            <a:round/>
            <a:headEnd/>
            <a:tailEnd/>
          </a:ln>
        </p:spPr>
        <p:txBody>
          <a:bodyPr wrap="none" anchor="ctr"/>
          <a:lstStyle/>
          <a:p>
            <a:endParaRPr lang="en-US">
              <a:latin typeface="Calibri" panose="020F0502020204030204" pitchFamily="34" charset="0"/>
            </a:endParaRPr>
          </a:p>
        </p:txBody>
      </p:sp>
      <p:sp>
        <p:nvSpPr>
          <p:cNvPr id="421" name="Freeform 214"/>
          <p:cNvSpPr>
            <a:spLocks/>
          </p:cNvSpPr>
          <p:nvPr/>
        </p:nvSpPr>
        <p:spPr bwMode="auto">
          <a:xfrm>
            <a:off x="7088188" y="1659732"/>
            <a:ext cx="1762125" cy="493712"/>
          </a:xfrm>
          <a:custGeom>
            <a:avLst/>
            <a:gdLst>
              <a:gd name="T0" fmla="*/ 0 w 1110"/>
              <a:gd name="T1" fmla="*/ 564 h 1045"/>
              <a:gd name="T2" fmla="*/ 213 w 1110"/>
              <a:gd name="T3" fmla="*/ 549 h 1045"/>
              <a:gd name="T4" fmla="*/ 393 w 1110"/>
              <a:gd name="T5" fmla="*/ 66 h 1045"/>
              <a:gd name="T6" fmla="*/ 546 w 1110"/>
              <a:gd name="T7" fmla="*/ 942 h 1045"/>
              <a:gd name="T8" fmla="*/ 714 w 1110"/>
              <a:gd name="T9" fmla="*/ 687 h 1045"/>
              <a:gd name="T10" fmla="*/ 828 w 1110"/>
              <a:gd name="T11" fmla="*/ 606 h 1045"/>
              <a:gd name="T12" fmla="*/ 1110 w 1110"/>
              <a:gd name="T13" fmla="*/ 567 h 1045"/>
              <a:gd name="T14" fmla="*/ 0 60000 65536"/>
              <a:gd name="T15" fmla="*/ 0 60000 65536"/>
              <a:gd name="T16" fmla="*/ 0 60000 65536"/>
              <a:gd name="T17" fmla="*/ 0 60000 65536"/>
              <a:gd name="T18" fmla="*/ 0 60000 65536"/>
              <a:gd name="T19" fmla="*/ 0 60000 65536"/>
              <a:gd name="T20" fmla="*/ 0 60000 65536"/>
              <a:gd name="T21" fmla="*/ 0 w 1110"/>
              <a:gd name="T22" fmla="*/ 0 h 1045"/>
              <a:gd name="T23" fmla="*/ 1110 w 1110"/>
              <a:gd name="T24" fmla="*/ 1045 h 10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10" h="1045">
                <a:moveTo>
                  <a:pt x="0" y="564"/>
                </a:moveTo>
                <a:cubicBezTo>
                  <a:pt x="87" y="561"/>
                  <a:pt x="120" y="573"/>
                  <a:pt x="213" y="549"/>
                </a:cubicBezTo>
                <a:cubicBezTo>
                  <a:pt x="306" y="525"/>
                  <a:pt x="337" y="0"/>
                  <a:pt x="393" y="66"/>
                </a:cubicBezTo>
                <a:cubicBezTo>
                  <a:pt x="449" y="132"/>
                  <a:pt x="493" y="839"/>
                  <a:pt x="546" y="942"/>
                </a:cubicBezTo>
                <a:cubicBezTo>
                  <a:pt x="599" y="1045"/>
                  <a:pt x="667" y="743"/>
                  <a:pt x="714" y="687"/>
                </a:cubicBezTo>
                <a:cubicBezTo>
                  <a:pt x="761" y="631"/>
                  <a:pt x="762" y="626"/>
                  <a:pt x="828" y="606"/>
                </a:cubicBezTo>
                <a:cubicBezTo>
                  <a:pt x="894" y="586"/>
                  <a:pt x="1056" y="577"/>
                  <a:pt x="1110" y="567"/>
                </a:cubicBezTo>
              </a:path>
            </a:pathLst>
          </a:custGeom>
          <a:noFill/>
          <a:ln w="31750">
            <a:solidFill>
              <a:srgbClr val="FF9900"/>
            </a:solidFill>
            <a:round/>
            <a:headEnd/>
            <a:tailEnd/>
          </a:ln>
        </p:spPr>
        <p:txBody>
          <a:bodyPr wrap="none" anchor="ctr"/>
          <a:lstStyle/>
          <a:p>
            <a:endParaRPr lang="en-US">
              <a:latin typeface="Calibri" panose="020F0502020204030204" pitchFamily="34" charset="0"/>
            </a:endParaRPr>
          </a:p>
        </p:txBody>
      </p:sp>
      <p:sp>
        <p:nvSpPr>
          <p:cNvPr id="209111" name="Freeform 215"/>
          <p:cNvSpPr>
            <a:spLocks/>
          </p:cNvSpPr>
          <p:nvPr/>
        </p:nvSpPr>
        <p:spPr bwMode="auto">
          <a:xfrm>
            <a:off x="7843838" y="1915214"/>
            <a:ext cx="1006475" cy="668337"/>
          </a:xfrm>
          <a:custGeom>
            <a:avLst/>
            <a:gdLst>
              <a:gd name="T0" fmla="*/ 0 w 634"/>
              <a:gd name="T1" fmla="*/ 2 h 421"/>
              <a:gd name="T2" fmla="*/ 84 w 634"/>
              <a:gd name="T3" fmla="*/ 401 h 421"/>
              <a:gd name="T4" fmla="*/ 238 w 634"/>
              <a:gd name="T5" fmla="*/ 120 h 421"/>
              <a:gd name="T6" fmla="*/ 352 w 634"/>
              <a:gd name="T7" fmla="*/ 39 h 421"/>
              <a:gd name="T8" fmla="*/ 634 w 634"/>
              <a:gd name="T9" fmla="*/ 0 h 421"/>
              <a:gd name="T10" fmla="*/ 0 60000 65536"/>
              <a:gd name="T11" fmla="*/ 0 60000 65536"/>
              <a:gd name="T12" fmla="*/ 0 60000 65536"/>
              <a:gd name="T13" fmla="*/ 0 60000 65536"/>
              <a:gd name="T14" fmla="*/ 0 60000 65536"/>
              <a:gd name="T15" fmla="*/ 0 w 634"/>
              <a:gd name="T16" fmla="*/ 0 h 421"/>
              <a:gd name="T17" fmla="*/ 634 w 634"/>
              <a:gd name="T18" fmla="*/ 421 h 421"/>
            </a:gdLst>
            <a:ahLst/>
            <a:cxnLst>
              <a:cxn ang="T10">
                <a:pos x="T0" y="T1"/>
              </a:cxn>
              <a:cxn ang="T11">
                <a:pos x="T2" y="T3"/>
              </a:cxn>
              <a:cxn ang="T12">
                <a:pos x="T4" y="T5"/>
              </a:cxn>
              <a:cxn ang="T13">
                <a:pos x="T6" y="T7"/>
              </a:cxn>
              <a:cxn ang="T14">
                <a:pos x="T8" y="T9"/>
              </a:cxn>
            </a:cxnLst>
            <a:rect l="T15" t="T16" r="T17" b="T18"/>
            <a:pathLst>
              <a:path w="634" h="421">
                <a:moveTo>
                  <a:pt x="0" y="2"/>
                </a:moveTo>
                <a:cubicBezTo>
                  <a:pt x="12" y="68"/>
                  <a:pt x="44" y="381"/>
                  <a:pt x="84" y="401"/>
                </a:cubicBezTo>
                <a:cubicBezTo>
                  <a:pt x="124" y="421"/>
                  <a:pt x="193" y="180"/>
                  <a:pt x="238" y="120"/>
                </a:cubicBezTo>
                <a:cubicBezTo>
                  <a:pt x="283" y="60"/>
                  <a:pt x="286" y="59"/>
                  <a:pt x="352" y="39"/>
                </a:cubicBezTo>
                <a:cubicBezTo>
                  <a:pt x="418" y="19"/>
                  <a:pt x="580" y="10"/>
                  <a:pt x="634" y="0"/>
                </a:cubicBezTo>
              </a:path>
            </a:pathLst>
          </a:custGeom>
          <a:noFill/>
          <a:ln w="38100">
            <a:solidFill>
              <a:schemeClr val="bg1"/>
            </a:solidFill>
            <a:round/>
            <a:headEnd/>
            <a:tailEnd/>
          </a:ln>
        </p:spPr>
        <p:txBody>
          <a:bodyPr wrap="none" anchor="ctr"/>
          <a:lstStyle/>
          <a:p>
            <a:endParaRPr lang="en-US">
              <a:latin typeface="Calibri" panose="020F0502020204030204" pitchFamily="34" charset="0"/>
            </a:endParaRPr>
          </a:p>
        </p:txBody>
      </p:sp>
      <p:sp>
        <p:nvSpPr>
          <p:cNvPr id="208898" name="Rectangle 2"/>
          <p:cNvSpPr>
            <a:spLocks noChangeArrowheads="1"/>
          </p:cNvSpPr>
          <p:nvPr/>
        </p:nvSpPr>
        <p:spPr bwMode="auto">
          <a:xfrm>
            <a:off x="136525" y="2982913"/>
            <a:ext cx="8902700" cy="3055937"/>
          </a:xfrm>
          <a:prstGeom prst="rec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defRPr/>
            </a:pPr>
            <a:endParaRPr lang="en-US">
              <a:latin typeface="Calibri" panose="020F0502020204030204" pitchFamily="34" charset="0"/>
            </a:endParaRPr>
          </a:p>
        </p:txBody>
      </p:sp>
      <p:sp>
        <p:nvSpPr>
          <p:cNvPr id="208903" name="Rectangle 7"/>
          <p:cNvSpPr>
            <a:spLocks noChangeArrowheads="1"/>
          </p:cNvSpPr>
          <p:nvPr/>
        </p:nvSpPr>
        <p:spPr bwMode="auto">
          <a:xfrm flipV="1">
            <a:off x="136525" y="5565775"/>
            <a:ext cx="3089275" cy="473075"/>
          </a:xfrm>
          <a:prstGeom prst="rect">
            <a:avLst/>
          </a:prstGeom>
          <a:gradFill rotWithShape="1">
            <a:gsLst>
              <a:gs pos="0">
                <a:srgbClr val="EAEAEA">
                  <a:gamma/>
                  <a:shade val="46275"/>
                  <a:invGamma/>
                </a:srgbClr>
              </a:gs>
              <a:gs pos="100000">
                <a:srgbClr val="EAEAEA"/>
              </a:gs>
            </a:gsLst>
            <a:lin ang="5400000" scaled="1"/>
          </a:gradFill>
          <a:ln w="9525">
            <a:solidFill>
              <a:schemeClr val="tx1"/>
            </a:solidFill>
            <a:miter lim="800000"/>
            <a:headEnd/>
            <a:tailEnd/>
          </a:ln>
          <a:effectLst>
            <a:outerShdw dist="50800" dir="18900000" algn="ctr" rotWithShape="0">
              <a:schemeClr val="bg2">
                <a:alpha val="50000"/>
              </a:schemeClr>
            </a:outerShdw>
          </a:effectLst>
        </p:spPr>
        <p:txBody>
          <a:bodyPr wrap="none" anchor="ctr"/>
          <a:lstStyle/>
          <a:p>
            <a:pPr>
              <a:defRPr/>
            </a:pPr>
            <a:endParaRPr lang="en-US">
              <a:latin typeface="Calibri" panose="020F0502020204030204" pitchFamily="34" charset="0"/>
            </a:endParaRPr>
          </a:p>
        </p:txBody>
      </p:sp>
      <p:sp>
        <p:nvSpPr>
          <p:cNvPr id="208904" name="Rectangle 8"/>
          <p:cNvSpPr>
            <a:spLocks noChangeArrowheads="1"/>
          </p:cNvSpPr>
          <p:nvPr/>
        </p:nvSpPr>
        <p:spPr bwMode="auto">
          <a:xfrm flipV="1">
            <a:off x="3225800" y="5995988"/>
            <a:ext cx="1309688" cy="42862"/>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a:latin typeface="Calibri" panose="020F0502020204030204" pitchFamily="34" charset="0"/>
            </a:endParaRPr>
          </a:p>
        </p:txBody>
      </p:sp>
      <p:sp>
        <p:nvSpPr>
          <p:cNvPr id="208905" name="Rectangle 9"/>
          <p:cNvSpPr>
            <a:spLocks noChangeArrowheads="1"/>
          </p:cNvSpPr>
          <p:nvPr/>
        </p:nvSpPr>
        <p:spPr bwMode="auto">
          <a:xfrm flipV="1">
            <a:off x="4640263" y="5989638"/>
            <a:ext cx="1309687" cy="49212"/>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a:latin typeface="Calibri" panose="020F0502020204030204" pitchFamily="34" charset="0"/>
            </a:endParaRPr>
          </a:p>
        </p:txBody>
      </p:sp>
      <p:sp>
        <p:nvSpPr>
          <p:cNvPr id="208906" name="Rectangle 10"/>
          <p:cNvSpPr>
            <a:spLocks noChangeArrowheads="1"/>
          </p:cNvSpPr>
          <p:nvPr/>
        </p:nvSpPr>
        <p:spPr bwMode="auto">
          <a:xfrm flipV="1">
            <a:off x="5949950" y="5565775"/>
            <a:ext cx="3089275" cy="473075"/>
          </a:xfrm>
          <a:prstGeom prst="rect">
            <a:avLst/>
          </a:prstGeom>
          <a:gradFill rotWithShape="1">
            <a:gsLst>
              <a:gs pos="0">
                <a:srgbClr val="EAEAEA">
                  <a:gamma/>
                  <a:shade val="46275"/>
                  <a:invGamma/>
                </a:srgbClr>
              </a:gs>
              <a:gs pos="100000">
                <a:srgbClr val="EAEAEA"/>
              </a:gs>
            </a:gsLst>
            <a:lin ang="5400000" scaled="1"/>
          </a:gradFill>
          <a:ln w="9525" algn="ctr">
            <a:solidFill>
              <a:schemeClr val="tx1"/>
            </a:solidFill>
            <a:miter lim="800000"/>
            <a:headEnd/>
            <a:tailEnd/>
          </a:ln>
          <a:effectLst>
            <a:outerShdw dist="50800" dir="18900000" algn="ctr" rotWithShape="0">
              <a:schemeClr val="bg2">
                <a:alpha val="50000"/>
              </a:schemeClr>
            </a:outerShdw>
          </a:effectLst>
        </p:spPr>
        <p:txBody>
          <a:bodyPr wrap="none" anchor="ctr"/>
          <a:lstStyle/>
          <a:p>
            <a:pPr>
              <a:defRPr/>
            </a:pPr>
            <a:endParaRPr lang="en-US">
              <a:latin typeface="Calibri" panose="020F0502020204030204" pitchFamily="34" charset="0"/>
            </a:endParaRPr>
          </a:p>
        </p:txBody>
      </p:sp>
      <p:grpSp>
        <p:nvGrpSpPr>
          <p:cNvPr id="5" name="Group 4"/>
          <p:cNvGrpSpPr/>
          <p:nvPr/>
        </p:nvGrpSpPr>
        <p:grpSpPr>
          <a:xfrm>
            <a:off x="136525" y="982663"/>
            <a:ext cx="8902700" cy="2473325"/>
            <a:chOff x="136525" y="982663"/>
            <a:chExt cx="8902700" cy="2473325"/>
          </a:xfrm>
        </p:grpSpPr>
        <p:grpSp>
          <p:nvGrpSpPr>
            <p:cNvPr id="4" name="Group 3"/>
            <p:cNvGrpSpPr/>
            <p:nvPr/>
          </p:nvGrpSpPr>
          <p:grpSpPr>
            <a:xfrm>
              <a:off x="136525" y="2982913"/>
              <a:ext cx="8902700" cy="473075"/>
              <a:chOff x="136525" y="2982913"/>
              <a:chExt cx="8902700" cy="473075"/>
            </a:xfrm>
          </p:grpSpPr>
          <p:sp>
            <p:nvSpPr>
              <p:cNvPr id="208899" name="Rectangle 3"/>
              <p:cNvSpPr>
                <a:spLocks noChangeArrowheads="1"/>
              </p:cNvSpPr>
              <p:nvPr/>
            </p:nvSpPr>
            <p:spPr bwMode="auto">
              <a:xfrm>
                <a:off x="136525" y="2982913"/>
                <a:ext cx="3089275" cy="473075"/>
              </a:xfrm>
              <a:prstGeom prst="rect">
                <a:avLst/>
              </a:prstGeom>
              <a:gradFill rotWithShape="1">
                <a:gsLst>
                  <a:gs pos="0">
                    <a:srgbClr val="EAEAEA">
                      <a:gamma/>
                      <a:shade val="46275"/>
                      <a:invGamma/>
                    </a:srgbClr>
                  </a:gs>
                  <a:gs pos="100000">
                    <a:srgbClr val="EAEAEA"/>
                  </a:gs>
                </a:gsLst>
                <a:lin ang="5400000" scaled="1"/>
              </a:gradFill>
              <a:ln w="9525">
                <a:solidFill>
                  <a:schemeClr val="tx1"/>
                </a:solidFill>
                <a:miter lim="800000"/>
                <a:headEnd/>
                <a:tailEnd/>
              </a:ln>
              <a:effectLst>
                <a:outerShdw dist="50800" dir="2700000" algn="ctr" rotWithShape="0">
                  <a:schemeClr val="bg2">
                    <a:alpha val="50000"/>
                  </a:schemeClr>
                </a:outerShdw>
              </a:effectLst>
            </p:spPr>
            <p:txBody>
              <a:bodyPr wrap="none" lIns="46800" tIns="36000" anchor="ctr"/>
              <a:lstStyle/>
              <a:p>
                <a:pPr>
                  <a:defRPr/>
                </a:pPr>
                <a:endParaRPr lang="en-US">
                  <a:latin typeface="Calibri" panose="020F0502020204030204" pitchFamily="34" charset="0"/>
                </a:endParaRPr>
              </a:p>
            </p:txBody>
          </p:sp>
          <p:sp>
            <p:nvSpPr>
              <p:cNvPr id="34821" name="Rectangle 4"/>
              <p:cNvSpPr>
                <a:spLocks noChangeArrowheads="1"/>
              </p:cNvSpPr>
              <p:nvPr/>
            </p:nvSpPr>
            <p:spPr bwMode="auto">
              <a:xfrm>
                <a:off x="3225800" y="2982913"/>
                <a:ext cx="1309688" cy="42862"/>
              </a:xfrm>
              <a:prstGeom prst="rect">
                <a:avLst/>
              </a:prstGeom>
              <a:solidFill>
                <a:schemeClr val="accent1"/>
              </a:solidFill>
              <a:ln w="9525">
                <a:solidFill>
                  <a:schemeClr val="tx1"/>
                </a:solidFill>
                <a:miter lim="800000"/>
                <a:headEnd/>
                <a:tailEnd/>
              </a:ln>
            </p:spPr>
            <p:txBody>
              <a:bodyPr wrap="none" lIns="46800" tIns="36000" anchor="ctr"/>
              <a:lstStyle/>
              <a:p>
                <a:endParaRPr lang="en-US">
                  <a:latin typeface="Calibri" panose="020F0502020204030204" pitchFamily="34" charset="0"/>
                </a:endParaRPr>
              </a:p>
            </p:txBody>
          </p:sp>
          <p:sp>
            <p:nvSpPr>
              <p:cNvPr id="34822" name="Rectangle 5"/>
              <p:cNvSpPr>
                <a:spLocks noChangeArrowheads="1"/>
              </p:cNvSpPr>
              <p:nvPr/>
            </p:nvSpPr>
            <p:spPr bwMode="auto">
              <a:xfrm>
                <a:off x="4640263" y="2982913"/>
                <a:ext cx="1309687" cy="42862"/>
              </a:xfrm>
              <a:prstGeom prst="rect">
                <a:avLst/>
              </a:prstGeom>
              <a:solidFill>
                <a:schemeClr val="accent1"/>
              </a:solidFill>
              <a:ln w="9525">
                <a:solidFill>
                  <a:schemeClr val="tx1"/>
                </a:solidFill>
                <a:miter lim="800000"/>
                <a:headEnd/>
                <a:tailEnd/>
              </a:ln>
            </p:spPr>
            <p:txBody>
              <a:bodyPr wrap="none" anchor="ctr"/>
              <a:lstStyle/>
              <a:p>
                <a:endParaRPr lang="en-US">
                  <a:latin typeface="Calibri" panose="020F0502020204030204" pitchFamily="34" charset="0"/>
                </a:endParaRPr>
              </a:p>
            </p:txBody>
          </p:sp>
          <p:sp>
            <p:nvSpPr>
              <p:cNvPr id="208902" name="Rectangle 6"/>
              <p:cNvSpPr>
                <a:spLocks noChangeArrowheads="1"/>
              </p:cNvSpPr>
              <p:nvPr/>
            </p:nvSpPr>
            <p:spPr bwMode="auto">
              <a:xfrm>
                <a:off x="5949950" y="2982913"/>
                <a:ext cx="3089275" cy="473075"/>
              </a:xfrm>
              <a:prstGeom prst="rect">
                <a:avLst/>
              </a:prstGeom>
              <a:gradFill rotWithShape="1">
                <a:gsLst>
                  <a:gs pos="0">
                    <a:srgbClr val="EAEAEA">
                      <a:gamma/>
                      <a:shade val="46275"/>
                      <a:invGamma/>
                    </a:srgbClr>
                  </a:gs>
                  <a:gs pos="100000">
                    <a:srgbClr val="EAEAEA"/>
                  </a:gs>
                </a:gsLst>
                <a:lin ang="5400000" scaled="1"/>
              </a:gradFill>
              <a:ln w="9525" algn="ctr">
                <a:solidFill>
                  <a:schemeClr val="tx1"/>
                </a:solidFill>
                <a:miter lim="800000"/>
                <a:headEnd/>
                <a:tailEnd/>
              </a:ln>
              <a:effectLst>
                <a:outerShdw dist="50800" dir="2700000" algn="ctr" rotWithShape="0">
                  <a:schemeClr val="bg2">
                    <a:alpha val="50000"/>
                  </a:schemeClr>
                </a:outerShdw>
              </a:effectLst>
            </p:spPr>
            <p:txBody>
              <a:bodyPr wrap="none" lIns="46800" tIns="36000" anchor="ctr"/>
              <a:lstStyle/>
              <a:p>
                <a:pPr>
                  <a:defRPr/>
                </a:pPr>
                <a:endParaRPr lang="en-US">
                  <a:latin typeface="Calibri" panose="020F0502020204030204" pitchFamily="34" charset="0"/>
                </a:endParaRPr>
              </a:p>
            </p:txBody>
          </p:sp>
        </p:grpSp>
        <p:grpSp>
          <p:nvGrpSpPr>
            <p:cNvPr id="3" name="Group 2"/>
            <p:cNvGrpSpPr/>
            <p:nvPr/>
          </p:nvGrpSpPr>
          <p:grpSpPr>
            <a:xfrm>
              <a:off x="3384550" y="982663"/>
              <a:ext cx="2406650" cy="2473325"/>
              <a:chOff x="3384550" y="982663"/>
              <a:chExt cx="2406650" cy="2473325"/>
            </a:xfrm>
          </p:grpSpPr>
          <p:sp>
            <p:nvSpPr>
              <p:cNvPr id="34828" name="AutoShape 14"/>
              <p:cNvSpPr>
                <a:spLocks noChangeArrowheads="1"/>
              </p:cNvSpPr>
              <p:nvPr/>
            </p:nvSpPr>
            <p:spPr bwMode="auto">
              <a:xfrm flipV="1">
                <a:off x="4548188" y="982663"/>
                <a:ext cx="84137" cy="2247900"/>
              </a:xfrm>
              <a:prstGeom prst="can">
                <a:avLst>
                  <a:gd name="adj" fmla="val 99447"/>
                </a:avLst>
              </a:prstGeom>
              <a:gradFill>
                <a:gsLst>
                  <a:gs pos="20000">
                    <a:srgbClr val="00FFFF"/>
                  </a:gs>
                  <a:gs pos="47000">
                    <a:srgbClr val="0070C0"/>
                  </a:gs>
                  <a:gs pos="80000">
                    <a:srgbClr val="00FFFF"/>
                  </a:gs>
                </a:gsLst>
                <a:lin ang="10800000" scaled="1"/>
              </a:gradFill>
              <a:ln w="9525">
                <a:solidFill>
                  <a:schemeClr val="tx1"/>
                </a:solidFill>
                <a:round/>
                <a:headEnd/>
                <a:tailEnd/>
              </a:ln>
            </p:spPr>
            <p:txBody>
              <a:bodyPr wrap="none" anchor="ctr"/>
              <a:lstStyle/>
              <a:p>
                <a:endParaRPr lang="en-US">
                  <a:latin typeface="Calibri" panose="020F0502020204030204" pitchFamily="34" charset="0"/>
                </a:endParaRPr>
              </a:p>
            </p:txBody>
          </p:sp>
          <p:sp>
            <p:nvSpPr>
              <p:cNvPr id="208911" name="Oval 15"/>
              <p:cNvSpPr>
                <a:spLocks noChangeArrowheads="1"/>
              </p:cNvSpPr>
              <p:nvPr/>
            </p:nvSpPr>
            <p:spPr bwMode="auto">
              <a:xfrm>
                <a:off x="3384550" y="3154363"/>
                <a:ext cx="2406650" cy="301625"/>
              </a:xfrm>
              <a:prstGeom prst="ellipse">
                <a:avLst/>
              </a:prstGeom>
              <a:gradFill rotWithShape="1">
                <a:gsLst>
                  <a:gs pos="0">
                    <a:srgbClr val="FFFFCC"/>
                  </a:gs>
                  <a:gs pos="100000">
                    <a:srgbClr val="FFFFCC">
                      <a:gamma/>
                      <a:shade val="46275"/>
                      <a:invGamma/>
                    </a:srgbClr>
                  </a:gs>
                </a:gsLst>
                <a:path path="shape">
                  <a:fillToRect l="50000" t="50000" r="50000" b="50000"/>
                </a:path>
              </a:gradFill>
              <a:ln w="9525">
                <a:solidFill>
                  <a:schemeClr val="tx1"/>
                </a:solidFill>
                <a:round/>
                <a:headEnd/>
                <a:tailEnd/>
              </a:ln>
              <a:effectLst>
                <a:outerShdw dist="50800" dir="18900000" algn="ctr" rotWithShape="0">
                  <a:schemeClr val="bg2">
                    <a:alpha val="50000"/>
                  </a:schemeClr>
                </a:outerShdw>
              </a:effectLst>
            </p:spPr>
            <p:txBody>
              <a:bodyPr wrap="none" lIns="46800" tIns="36000" anchor="ctr"/>
              <a:lstStyle/>
              <a:p>
                <a:pPr>
                  <a:defRPr/>
                </a:pPr>
                <a:endParaRPr lang="en-US">
                  <a:latin typeface="Calibri" panose="020F0502020204030204" pitchFamily="34" charset="0"/>
                </a:endParaRPr>
              </a:p>
            </p:txBody>
          </p:sp>
        </p:grpSp>
      </p:grpSp>
      <p:sp>
        <p:nvSpPr>
          <p:cNvPr id="208912" name="AutoShape 16"/>
          <p:cNvSpPr>
            <a:spLocks noChangeArrowheads="1"/>
          </p:cNvSpPr>
          <p:nvPr/>
        </p:nvSpPr>
        <p:spPr bwMode="auto">
          <a:xfrm flipV="1">
            <a:off x="4535488" y="5824538"/>
            <a:ext cx="104775" cy="774700"/>
          </a:xfrm>
          <a:prstGeom prst="can">
            <a:avLst>
              <a:gd name="adj" fmla="val 41933"/>
            </a:avLst>
          </a:prstGeom>
          <a:gradFill rotWithShape="1">
            <a:gsLst>
              <a:gs pos="0">
                <a:srgbClr val="FFCC00">
                  <a:gamma/>
                  <a:shade val="46275"/>
                  <a:invGamma/>
                </a:srgbClr>
              </a:gs>
              <a:gs pos="50000">
                <a:srgbClr val="FFCC00"/>
              </a:gs>
              <a:gs pos="100000">
                <a:srgbClr val="FFCC00">
                  <a:gamma/>
                  <a:shade val="46275"/>
                  <a:invGamma/>
                </a:srgbClr>
              </a:gs>
            </a:gsLst>
            <a:lin ang="0" scaled="1"/>
          </a:gradFill>
          <a:ln w="9525">
            <a:solidFill>
              <a:schemeClr val="tx1"/>
            </a:solidFill>
            <a:round/>
            <a:headEnd/>
            <a:tailEnd/>
          </a:ln>
          <a:effectLst>
            <a:outerShdw dist="50800" dir="18900000" algn="ctr" rotWithShape="0">
              <a:schemeClr val="bg2">
                <a:alpha val="50000"/>
              </a:schemeClr>
            </a:outerShdw>
          </a:effectLst>
        </p:spPr>
        <p:txBody>
          <a:bodyPr wrap="none" anchor="ctr"/>
          <a:lstStyle/>
          <a:p>
            <a:pPr>
              <a:defRPr/>
            </a:pPr>
            <a:endParaRPr lang="en-US">
              <a:latin typeface="Calibri" panose="020F0502020204030204" pitchFamily="34" charset="0"/>
            </a:endParaRPr>
          </a:p>
        </p:txBody>
      </p:sp>
      <p:sp>
        <p:nvSpPr>
          <p:cNvPr id="208913" name="Oval 17"/>
          <p:cNvSpPr>
            <a:spLocks noChangeArrowheads="1"/>
          </p:cNvSpPr>
          <p:nvPr/>
        </p:nvSpPr>
        <p:spPr bwMode="auto">
          <a:xfrm flipV="1">
            <a:off x="3384550" y="5565775"/>
            <a:ext cx="2406650" cy="301625"/>
          </a:xfrm>
          <a:prstGeom prst="ellipse">
            <a:avLst/>
          </a:prstGeom>
          <a:gradFill rotWithShape="1">
            <a:gsLst>
              <a:gs pos="0">
                <a:srgbClr val="FFFFCC"/>
              </a:gs>
              <a:gs pos="100000">
                <a:srgbClr val="FFFFCC">
                  <a:gamma/>
                  <a:shade val="46275"/>
                  <a:invGamma/>
                </a:srgbClr>
              </a:gs>
            </a:gsLst>
            <a:path path="shape">
              <a:fillToRect l="50000" t="50000" r="50000" b="50000"/>
            </a:path>
          </a:gradFill>
          <a:ln w="9525" algn="ctr">
            <a:solidFill>
              <a:schemeClr val="tx1"/>
            </a:solidFill>
            <a:round/>
            <a:headEnd/>
            <a:tailEnd/>
          </a:ln>
          <a:effectLst>
            <a:outerShdw dist="50800" dir="18900000" algn="ctr" rotWithShape="0">
              <a:schemeClr val="bg2">
                <a:alpha val="50000"/>
              </a:schemeClr>
            </a:outerShdw>
          </a:effectLst>
        </p:spPr>
        <p:txBody>
          <a:bodyPr wrap="none" anchor="ctr"/>
          <a:lstStyle/>
          <a:p>
            <a:pPr>
              <a:defRPr/>
            </a:pPr>
            <a:endParaRPr lang="en-US">
              <a:latin typeface="Calibri" panose="020F0502020204030204" pitchFamily="34" charset="0"/>
            </a:endParaRPr>
          </a:p>
        </p:txBody>
      </p:sp>
      <p:sp>
        <p:nvSpPr>
          <p:cNvPr id="208915" name="Oval 19"/>
          <p:cNvSpPr>
            <a:spLocks noChangeArrowheads="1"/>
          </p:cNvSpPr>
          <p:nvPr/>
        </p:nvSpPr>
        <p:spPr bwMode="auto">
          <a:xfrm>
            <a:off x="231775" y="30829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34" name="Oval 20"/>
          <p:cNvSpPr>
            <a:spLocks noChangeArrowheads="1"/>
          </p:cNvSpPr>
          <p:nvPr/>
        </p:nvSpPr>
        <p:spPr bwMode="auto">
          <a:xfrm>
            <a:off x="881063" y="3295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4835" name="Oval 21"/>
          <p:cNvSpPr>
            <a:spLocks noChangeArrowheads="1"/>
          </p:cNvSpPr>
          <p:nvPr/>
        </p:nvSpPr>
        <p:spPr bwMode="auto">
          <a:xfrm>
            <a:off x="1287463" y="32972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36" name="Oval 22"/>
          <p:cNvSpPr>
            <a:spLocks noChangeArrowheads="1"/>
          </p:cNvSpPr>
          <p:nvPr/>
        </p:nvSpPr>
        <p:spPr bwMode="auto">
          <a:xfrm>
            <a:off x="1666875" y="32988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37" name="Oval 23"/>
          <p:cNvSpPr>
            <a:spLocks noChangeArrowheads="1"/>
          </p:cNvSpPr>
          <p:nvPr/>
        </p:nvSpPr>
        <p:spPr bwMode="auto">
          <a:xfrm>
            <a:off x="2493963" y="329406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8920" name="Oval 24"/>
          <p:cNvSpPr>
            <a:spLocks noChangeArrowheads="1"/>
          </p:cNvSpPr>
          <p:nvPr/>
        </p:nvSpPr>
        <p:spPr bwMode="auto">
          <a:xfrm>
            <a:off x="169863" y="32654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39" name="Oval 25"/>
          <p:cNvSpPr>
            <a:spLocks noChangeArrowheads="1"/>
          </p:cNvSpPr>
          <p:nvPr/>
        </p:nvSpPr>
        <p:spPr bwMode="auto">
          <a:xfrm>
            <a:off x="387350" y="30019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40" name="Oval 26"/>
          <p:cNvSpPr>
            <a:spLocks noChangeArrowheads="1"/>
          </p:cNvSpPr>
          <p:nvPr/>
        </p:nvSpPr>
        <p:spPr bwMode="auto">
          <a:xfrm>
            <a:off x="2163763" y="29908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41" name="Oval 27"/>
          <p:cNvSpPr>
            <a:spLocks noChangeArrowheads="1"/>
          </p:cNvSpPr>
          <p:nvPr/>
        </p:nvSpPr>
        <p:spPr bwMode="auto">
          <a:xfrm>
            <a:off x="3041650" y="30019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13" name="Oval 117"/>
          <p:cNvSpPr>
            <a:spLocks noChangeArrowheads="1"/>
          </p:cNvSpPr>
          <p:nvPr/>
        </p:nvSpPr>
        <p:spPr bwMode="auto">
          <a:xfrm>
            <a:off x="649288" y="31686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14" name="Oval 118"/>
          <p:cNvSpPr>
            <a:spLocks noChangeArrowheads="1"/>
          </p:cNvSpPr>
          <p:nvPr/>
        </p:nvSpPr>
        <p:spPr bwMode="auto">
          <a:xfrm>
            <a:off x="427038" y="321468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15" name="Oval 119"/>
          <p:cNvSpPr>
            <a:spLocks noChangeArrowheads="1"/>
          </p:cNvSpPr>
          <p:nvPr/>
        </p:nvSpPr>
        <p:spPr bwMode="auto">
          <a:xfrm>
            <a:off x="901700" y="30972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209016" name="Oval 120"/>
          <p:cNvSpPr>
            <a:spLocks noChangeArrowheads="1"/>
          </p:cNvSpPr>
          <p:nvPr/>
        </p:nvSpPr>
        <p:spPr bwMode="auto">
          <a:xfrm>
            <a:off x="1073150" y="32940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17" name="Oval 121"/>
          <p:cNvSpPr>
            <a:spLocks noChangeArrowheads="1"/>
          </p:cNvSpPr>
          <p:nvPr/>
        </p:nvSpPr>
        <p:spPr bwMode="auto">
          <a:xfrm>
            <a:off x="1268413" y="31591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18" name="Oval 122"/>
          <p:cNvSpPr>
            <a:spLocks noChangeArrowheads="1"/>
          </p:cNvSpPr>
          <p:nvPr/>
        </p:nvSpPr>
        <p:spPr bwMode="auto">
          <a:xfrm>
            <a:off x="1087438" y="307340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19" name="Oval 123"/>
          <p:cNvSpPr>
            <a:spLocks noChangeArrowheads="1"/>
          </p:cNvSpPr>
          <p:nvPr/>
        </p:nvSpPr>
        <p:spPr bwMode="auto">
          <a:xfrm>
            <a:off x="1452563" y="30797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20" name="Oval 124"/>
          <p:cNvSpPr>
            <a:spLocks noChangeArrowheads="1"/>
          </p:cNvSpPr>
          <p:nvPr/>
        </p:nvSpPr>
        <p:spPr bwMode="auto">
          <a:xfrm>
            <a:off x="1490663" y="32210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21" name="Oval 125"/>
          <p:cNvSpPr>
            <a:spLocks noChangeArrowheads="1"/>
          </p:cNvSpPr>
          <p:nvPr/>
        </p:nvSpPr>
        <p:spPr bwMode="auto">
          <a:xfrm>
            <a:off x="1844675" y="313690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22" name="Oval 126"/>
          <p:cNvSpPr>
            <a:spLocks noChangeArrowheads="1"/>
          </p:cNvSpPr>
          <p:nvPr/>
        </p:nvSpPr>
        <p:spPr bwMode="auto">
          <a:xfrm>
            <a:off x="1704975" y="30892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23" name="Oval 127"/>
          <p:cNvSpPr>
            <a:spLocks noChangeArrowheads="1"/>
          </p:cNvSpPr>
          <p:nvPr/>
        </p:nvSpPr>
        <p:spPr bwMode="auto">
          <a:xfrm>
            <a:off x="1946275" y="32813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24" name="Oval 128"/>
          <p:cNvSpPr>
            <a:spLocks noChangeArrowheads="1"/>
          </p:cNvSpPr>
          <p:nvPr/>
        </p:nvSpPr>
        <p:spPr bwMode="auto">
          <a:xfrm>
            <a:off x="1997075" y="30019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25" name="Oval 129"/>
          <p:cNvSpPr>
            <a:spLocks noChangeArrowheads="1"/>
          </p:cNvSpPr>
          <p:nvPr/>
        </p:nvSpPr>
        <p:spPr bwMode="auto">
          <a:xfrm>
            <a:off x="2162175" y="321310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26" name="Oval 130"/>
          <p:cNvSpPr>
            <a:spLocks noChangeArrowheads="1"/>
          </p:cNvSpPr>
          <p:nvPr/>
        </p:nvSpPr>
        <p:spPr bwMode="auto">
          <a:xfrm>
            <a:off x="2341563" y="32448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27" name="Oval 131"/>
          <p:cNvSpPr>
            <a:spLocks noChangeArrowheads="1"/>
          </p:cNvSpPr>
          <p:nvPr/>
        </p:nvSpPr>
        <p:spPr bwMode="auto">
          <a:xfrm>
            <a:off x="2341563" y="3041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28" name="Oval 132"/>
          <p:cNvSpPr>
            <a:spLocks noChangeArrowheads="1"/>
          </p:cNvSpPr>
          <p:nvPr/>
        </p:nvSpPr>
        <p:spPr bwMode="auto">
          <a:xfrm>
            <a:off x="652463" y="30067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29" name="Oval 133"/>
          <p:cNvSpPr>
            <a:spLocks noChangeArrowheads="1"/>
          </p:cNvSpPr>
          <p:nvPr/>
        </p:nvSpPr>
        <p:spPr bwMode="auto">
          <a:xfrm>
            <a:off x="2511425" y="30845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30" name="Oval 134"/>
          <p:cNvSpPr>
            <a:spLocks noChangeArrowheads="1"/>
          </p:cNvSpPr>
          <p:nvPr/>
        </p:nvSpPr>
        <p:spPr bwMode="auto">
          <a:xfrm>
            <a:off x="2674938" y="32781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31" name="Oval 135"/>
          <p:cNvSpPr>
            <a:spLocks noChangeArrowheads="1"/>
          </p:cNvSpPr>
          <p:nvPr/>
        </p:nvSpPr>
        <p:spPr bwMode="auto">
          <a:xfrm>
            <a:off x="2708275" y="31051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32" name="Oval 136"/>
          <p:cNvSpPr>
            <a:spLocks noChangeArrowheads="1"/>
          </p:cNvSpPr>
          <p:nvPr/>
        </p:nvSpPr>
        <p:spPr bwMode="auto">
          <a:xfrm>
            <a:off x="2860675" y="31734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33" name="Oval 137"/>
          <p:cNvSpPr>
            <a:spLocks noChangeArrowheads="1"/>
          </p:cNvSpPr>
          <p:nvPr/>
        </p:nvSpPr>
        <p:spPr bwMode="auto">
          <a:xfrm>
            <a:off x="3084513" y="32083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34" name="Oval 138"/>
          <p:cNvSpPr>
            <a:spLocks noChangeArrowheads="1"/>
          </p:cNvSpPr>
          <p:nvPr/>
        </p:nvSpPr>
        <p:spPr bwMode="auto">
          <a:xfrm>
            <a:off x="2895600" y="300513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65" name="Oval 139"/>
          <p:cNvSpPr>
            <a:spLocks noChangeArrowheads="1"/>
          </p:cNvSpPr>
          <p:nvPr/>
        </p:nvSpPr>
        <p:spPr bwMode="auto">
          <a:xfrm>
            <a:off x="3452813" y="32337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66" name="Oval 140"/>
          <p:cNvSpPr>
            <a:spLocks noChangeArrowheads="1"/>
          </p:cNvSpPr>
          <p:nvPr/>
        </p:nvSpPr>
        <p:spPr bwMode="auto">
          <a:xfrm>
            <a:off x="4060825" y="32877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67" name="Oval 141"/>
          <p:cNvSpPr>
            <a:spLocks noChangeArrowheads="1"/>
          </p:cNvSpPr>
          <p:nvPr/>
        </p:nvSpPr>
        <p:spPr bwMode="auto">
          <a:xfrm>
            <a:off x="4410075" y="32956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68" name="Oval 142"/>
          <p:cNvSpPr>
            <a:spLocks noChangeArrowheads="1"/>
          </p:cNvSpPr>
          <p:nvPr/>
        </p:nvSpPr>
        <p:spPr bwMode="auto">
          <a:xfrm>
            <a:off x="4729163" y="32972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69" name="Oval 143"/>
          <p:cNvSpPr>
            <a:spLocks noChangeArrowheads="1"/>
          </p:cNvSpPr>
          <p:nvPr/>
        </p:nvSpPr>
        <p:spPr bwMode="auto">
          <a:xfrm>
            <a:off x="5365750" y="32575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70" name="Oval 144"/>
          <p:cNvSpPr>
            <a:spLocks noChangeArrowheads="1"/>
          </p:cNvSpPr>
          <p:nvPr/>
        </p:nvSpPr>
        <p:spPr bwMode="auto">
          <a:xfrm>
            <a:off x="3608388" y="32353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71" name="Oval 145"/>
          <p:cNvSpPr>
            <a:spLocks noChangeArrowheads="1"/>
          </p:cNvSpPr>
          <p:nvPr/>
        </p:nvSpPr>
        <p:spPr bwMode="auto">
          <a:xfrm>
            <a:off x="4870450" y="318293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72" name="Oval 146"/>
          <p:cNvSpPr>
            <a:spLocks noChangeArrowheads="1"/>
          </p:cNvSpPr>
          <p:nvPr/>
        </p:nvSpPr>
        <p:spPr bwMode="auto">
          <a:xfrm>
            <a:off x="6103938" y="30003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73" name="Oval 147"/>
          <p:cNvSpPr>
            <a:spLocks noChangeArrowheads="1"/>
          </p:cNvSpPr>
          <p:nvPr/>
        </p:nvSpPr>
        <p:spPr bwMode="auto">
          <a:xfrm>
            <a:off x="3756025" y="318928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44" name="Oval 148"/>
          <p:cNvSpPr>
            <a:spLocks noChangeArrowheads="1"/>
          </p:cNvSpPr>
          <p:nvPr/>
        </p:nvSpPr>
        <p:spPr bwMode="auto">
          <a:xfrm>
            <a:off x="3759200" y="31908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45" name="Oval 149"/>
          <p:cNvSpPr>
            <a:spLocks noChangeArrowheads="1"/>
          </p:cNvSpPr>
          <p:nvPr/>
        </p:nvSpPr>
        <p:spPr bwMode="auto">
          <a:xfrm>
            <a:off x="4243388" y="32924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76" name="Oval 150"/>
          <p:cNvSpPr>
            <a:spLocks noChangeArrowheads="1"/>
          </p:cNvSpPr>
          <p:nvPr/>
        </p:nvSpPr>
        <p:spPr bwMode="auto">
          <a:xfrm>
            <a:off x="4084638" y="31591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77" name="Oval 151"/>
          <p:cNvSpPr>
            <a:spLocks noChangeArrowheads="1"/>
          </p:cNvSpPr>
          <p:nvPr/>
        </p:nvSpPr>
        <p:spPr bwMode="auto">
          <a:xfrm>
            <a:off x="4403725" y="316388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48" name="Oval 152"/>
          <p:cNvSpPr>
            <a:spLocks noChangeArrowheads="1"/>
          </p:cNvSpPr>
          <p:nvPr/>
        </p:nvSpPr>
        <p:spPr bwMode="auto">
          <a:xfrm>
            <a:off x="4244975" y="316388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49" name="Oval 153"/>
          <p:cNvSpPr>
            <a:spLocks noChangeArrowheads="1"/>
          </p:cNvSpPr>
          <p:nvPr/>
        </p:nvSpPr>
        <p:spPr bwMode="auto">
          <a:xfrm>
            <a:off x="4549775" y="31607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50" name="Oval 154"/>
          <p:cNvSpPr>
            <a:spLocks noChangeArrowheads="1"/>
          </p:cNvSpPr>
          <p:nvPr/>
        </p:nvSpPr>
        <p:spPr bwMode="auto">
          <a:xfrm>
            <a:off x="4562475" y="330200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51" name="Oval 155"/>
          <p:cNvSpPr>
            <a:spLocks noChangeArrowheads="1"/>
          </p:cNvSpPr>
          <p:nvPr/>
        </p:nvSpPr>
        <p:spPr bwMode="auto">
          <a:xfrm>
            <a:off x="4872038" y="318611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82" name="Oval 156"/>
          <p:cNvSpPr>
            <a:spLocks noChangeArrowheads="1"/>
          </p:cNvSpPr>
          <p:nvPr/>
        </p:nvSpPr>
        <p:spPr bwMode="auto">
          <a:xfrm>
            <a:off x="4716463" y="31638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53" name="Oval 157"/>
          <p:cNvSpPr>
            <a:spLocks noChangeArrowheads="1"/>
          </p:cNvSpPr>
          <p:nvPr/>
        </p:nvSpPr>
        <p:spPr bwMode="auto">
          <a:xfrm>
            <a:off x="4999038" y="32734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54" name="Oval 158"/>
          <p:cNvSpPr>
            <a:spLocks noChangeArrowheads="1"/>
          </p:cNvSpPr>
          <p:nvPr/>
        </p:nvSpPr>
        <p:spPr bwMode="auto">
          <a:xfrm>
            <a:off x="5037138" y="31718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55" name="Oval 159"/>
          <p:cNvSpPr>
            <a:spLocks noChangeArrowheads="1"/>
          </p:cNvSpPr>
          <p:nvPr/>
        </p:nvSpPr>
        <p:spPr bwMode="auto">
          <a:xfrm>
            <a:off x="5224463" y="317976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56" name="Oval 160"/>
          <p:cNvSpPr>
            <a:spLocks noChangeArrowheads="1"/>
          </p:cNvSpPr>
          <p:nvPr/>
        </p:nvSpPr>
        <p:spPr bwMode="auto">
          <a:xfrm>
            <a:off x="5187950" y="32813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87" name="Oval 161"/>
          <p:cNvSpPr>
            <a:spLocks noChangeArrowheads="1"/>
          </p:cNvSpPr>
          <p:nvPr/>
        </p:nvSpPr>
        <p:spPr bwMode="auto">
          <a:xfrm>
            <a:off x="5568950" y="323373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58" name="Oval 162"/>
          <p:cNvSpPr>
            <a:spLocks noChangeArrowheads="1"/>
          </p:cNvSpPr>
          <p:nvPr/>
        </p:nvSpPr>
        <p:spPr bwMode="auto">
          <a:xfrm>
            <a:off x="5389563" y="32575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59" name="Oval 163"/>
          <p:cNvSpPr>
            <a:spLocks noChangeArrowheads="1"/>
          </p:cNvSpPr>
          <p:nvPr/>
        </p:nvSpPr>
        <p:spPr bwMode="auto">
          <a:xfrm>
            <a:off x="6146800" y="32067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60" name="Oval 164"/>
          <p:cNvSpPr>
            <a:spLocks noChangeArrowheads="1"/>
          </p:cNvSpPr>
          <p:nvPr/>
        </p:nvSpPr>
        <p:spPr bwMode="auto">
          <a:xfrm>
            <a:off x="5957888" y="30035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61" name="Oval 165"/>
          <p:cNvSpPr>
            <a:spLocks noChangeArrowheads="1"/>
          </p:cNvSpPr>
          <p:nvPr/>
        </p:nvSpPr>
        <p:spPr bwMode="auto">
          <a:xfrm>
            <a:off x="6367463" y="30797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92" name="Oval 166"/>
          <p:cNvSpPr>
            <a:spLocks noChangeArrowheads="1"/>
          </p:cNvSpPr>
          <p:nvPr/>
        </p:nvSpPr>
        <p:spPr bwMode="auto">
          <a:xfrm>
            <a:off x="7016750" y="32924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93" name="Oval 167"/>
          <p:cNvSpPr>
            <a:spLocks noChangeArrowheads="1"/>
          </p:cNvSpPr>
          <p:nvPr/>
        </p:nvSpPr>
        <p:spPr bwMode="auto">
          <a:xfrm>
            <a:off x="7423150" y="32940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94" name="Oval 168"/>
          <p:cNvSpPr>
            <a:spLocks noChangeArrowheads="1"/>
          </p:cNvSpPr>
          <p:nvPr/>
        </p:nvSpPr>
        <p:spPr bwMode="auto">
          <a:xfrm>
            <a:off x="7802563" y="3295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95" name="Oval 169"/>
          <p:cNvSpPr>
            <a:spLocks noChangeArrowheads="1"/>
          </p:cNvSpPr>
          <p:nvPr/>
        </p:nvSpPr>
        <p:spPr bwMode="auto">
          <a:xfrm>
            <a:off x="8629650" y="329088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66" name="Oval 170"/>
          <p:cNvSpPr>
            <a:spLocks noChangeArrowheads="1"/>
          </p:cNvSpPr>
          <p:nvPr/>
        </p:nvSpPr>
        <p:spPr bwMode="auto">
          <a:xfrm>
            <a:off x="6305550" y="32623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97" name="Oval 171"/>
          <p:cNvSpPr>
            <a:spLocks noChangeArrowheads="1"/>
          </p:cNvSpPr>
          <p:nvPr/>
        </p:nvSpPr>
        <p:spPr bwMode="auto">
          <a:xfrm>
            <a:off x="6523038" y="29987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98" name="Oval 172"/>
          <p:cNvSpPr>
            <a:spLocks noChangeArrowheads="1"/>
          </p:cNvSpPr>
          <p:nvPr/>
        </p:nvSpPr>
        <p:spPr bwMode="auto">
          <a:xfrm>
            <a:off x="8299450" y="29876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69" name="Oval 173"/>
          <p:cNvSpPr>
            <a:spLocks noChangeArrowheads="1"/>
          </p:cNvSpPr>
          <p:nvPr/>
        </p:nvSpPr>
        <p:spPr bwMode="auto">
          <a:xfrm>
            <a:off x="6784975" y="31654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70" name="Oval 174"/>
          <p:cNvSpPr>
            <a:spLocks noChangeArrowheads="1"/>
          </p:cNvSpPr>
          <p:nvPr/>
        </p:nvSpPr>
        <p:spPr bwMode="auto">
          <a:xfrm>
            <a:off x="6562725" y="32115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71" name="Oval 175"/>
          <p:cNvSpPr>
            <a:spLocks noChangeArrowheads="1"/>
          </p:cNvSpPr>
          <p:nvPr/>
        </p:nvSpPr>
        <p:spPr bwMode="auto">
          <a:xfrm>
            <a:off x="7037388" y="30940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72" name="Oval 176"/>
          <p:cNvSpPr>
            <a:spLocks noChangeArrowheads="1"/>
          </p:cNvSpPr>
          <p:nvPr/>
        </p:nvSpPr>
        <p:spPr bwMode="auto">
          <a:xfrm>
            <a:off x="7208838" y="32908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73" name="Oval 177"/>
          <p:cNvSpPr>
            <a:spLocks noChangeArrowheads="1"/>
          </p:cNvSpPr>
          <p:nvPr/>
        </p:nvSpPr>
        <p:spPr bwMode="auto">
          <a:xfrm>
            <a:off x="7404100" y="315595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74" name="Oval 178"/>
          <p:cNvSpPr>
            <a:spLocks noChangeArrowheads="1"/>
          </p:cNvSpPr>
          <p:nvPr/>
        </p:nvSpPr>
        <p:spPr bwMode="auto">
          <a:xfrm>
            <a:off x="7223125" y="30702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75" name="Oval 179"/>
          <p:cNvSpPr>
            <a:spLocks noChangeArrowheads="1"/>
          </p:cNvSpPr>
          <p:nvPr/>
        </p:nvSpPr>
        <p:spPr bwMode="auto">
          <a:xfrm>
            <a:off x="7588250" y="30765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76" name="Oval 180"/>
          <p:cNvSpPr>
            <a:spLocks noChangeArrowheads="1"/>
          </p:cNvSpPr>
          <p:nvPr/>
        </p:nvSpPr>
        <p:spPr bwMode="auto">
          <a:xfrm>
            <a:off x="7626350" y="32178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77" name="Oval 181"/>
          <p:cNvSpPr>
            <a:spLocks noChangeArrowheads="1"/>
          </p:cNvSpPr>
          <p:nvPr/>
        </p:nvSpPr>
        <p:spPr bwMode="auto">
          <a:xfrm>
            <a:off x="7980363" y="31337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78" name="Oval 182"/>
          <p:cNvSpPr>
            <a:spLocks noChangeArrowheads="1"/>
          </p:cNvSpPr>
          <p:nvPr/>
        </p:nvSpPr>
        <p:spPr bwMode="auto">
          <a:xfrm>
            <a:off x="7840663" y="308610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79" name="Oval 183"/>
          <p:cNvSpPr>
            <a:spLocks noChangeArrowheads="1"/>
          </p:cNvSpPr>
          <p:nvPr/>
        </p:nvSpPr>
        <p:spPr bwMode="auto">
          <a:xfrm>
            <a:off x="8081963" y="32781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80" name="Oval 184"/>
          <p:cNvSpPr>
            <a:spLocks noChangeArrowheads="1"/>
          </p:cNvSpPr>
          <p:nvPr/>
        </p:nvSpPr>
        <p:spPr bwMode="auto">
          <a:xfrm>
            <a:off x="8132763" y="299878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81" name="Oval 185"/>
          <p:cNvSpPr>
            <a:spLocks noChangeArrowheads="1"/>
          </p:cNvSpPr>
          <p:nvPr/>
        </p:nvSpPr>
        <p:spPr bwMode="auto">
          <a:xfrm>
            <a:off x="8297863" y="32099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82" name="Oval 186"/>
          <p:cNvSpPr>
            <a:spLocks noChangeArrowheads="1"/>
          </p:cNvSpPr>
          <p:nvPr/>
        </p:nvSpPr>
        <p:spPr bwMode="auto">
          <a:xfrm>
            <a:off x="8477250" y="32416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83" name="Oval 187"/>
          <p:cNvSpPr>
            <a:spLocks noChangeArrowheads="1"/>
          </p:cNvSpPr>
          <p:nvPr/>
        </p:nvSpPr>
        <p:spPr bwMode="auto">
          <a:xfrm>
            <a:off x="8477250" y="30384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84" name="Oval 188"/>
          <p:cNvSpPr>
            <a:spLocks noChangeArrowheads="1"/>
          </p:cNvSpPr>
          <p:nvPr/>
        </p:nvSpPr>
        <p:spPr bwMode="auto">
          <a:xfrm>
            <a:off x="6788150" y="30035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85" name="Oval 189"/>
          <p:cNvSpPr>
            <a:spLocks noChangeArrowheads="1"/>
          </p:cNvSpPr>
          <p:nvPr/>
        </p:nvSpPr>
        <p:spPr bwMode="auto">
          <a:xfrm>
            <a:off x="8647113" y="30813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86" name="Oval 190"/>
          <p:cNvSpPr>
            <a:spLocks noChangeArrowheads="1"/>
          </p:cNvSpPr>
          <p:nvPr/>
        </p:nvSpPr>
        <p:spPr bwMode="auto">
          <a:xfrm>
            <a:off x="8810625" y="32750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209087" name="Oval 191"/>
          <p:cNvSpPr>
            <a:spLocks noChangeArrowheads="1"/>
          </p:cNvSpPr>
          <p:nvPr/>
        </p:nvSpPr>
        <p:spPr bwMode="auto">
          <a:xfrm>
            <a:off x="8843963" y="310197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918" name="Oval 192"/>
          <p:cNvSpPr>
            <a:spLocks noChangeArrowheads="1"/>
          </p:cNvSpPr>
          <p:nvPr/>
        </p:nvSpPr>
        <p:spPr bwMode="auto">
          <a:xfrm>
            <a:off x="3916363" y="31908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89" name="Oval 193"/>
          <p:cNvSpPr>
            <a:spLocks noChangeArrowheads="1"/>
          </p:cNvSpPr>
          <p:nvPr/>
        </p:nvSpPr>
        <p:spPr bwMode="auto">
          <a:xfrm>
            <a:off x="3921125" y="31924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920" name="AutoShape 194"/>
          <p:cNvSpPr>
            <a:spLocks noChangeArrowheads="1"/>
          </p:cNvSpPr>
          <p:nvPr/>
        </p:nvSpPr>
        <p:spPr bwMode="auto">
          <a:xfrm rot="5400000">
            <a:off x="5176044" y="346869"/>
            <a:ext cx="88900" cy="1354138"/>
          </a:xfrm>
          <a:prstGeom prst="can">
            <a:avLst>
              <a:gd name="adj" fmla="val 58884"/>
            </a:avLst>
          </a:prstGeom>
          <a:gradFill>
            <a:gsLst>
              <a:gs pos="20000">
                <a:srgbClr val="00FFFF"/>
              </a:gs>
              <a:gs pos="47000">
                <a:srgbClr val="0070C0"/>
              </a:gs>
              <a:gs pos="80000">
                <a:srgbClr val="00FFFF"/>
              </a:gs>
            </a:gsLst>
            <a:lin ang="10800000" scaled="1"/>
          </a:gradFill>
          <a:ln w="9525">
            <a:solidFill>
              <a:schemeClr val="tx1"/>
            </a:solidFill>
            <a:round/>
            <a:headEnd/>
            <a:tailEnd/>
          </a:ln>
        </p:spPr>
        <p:txBody>
          <a:bodyPr wrap="none" anchor="ctr"/>
          <a:lstStyle/>
          <a:p>
            <a:endParaRPr lang="en-US">
              <a:latin typeface="Calibri" panose="020F0502020204030204" pitchFamily="34" charset="0"/>
            </a:endParaRPr>
          </a:p>
        </p:txBody>
      </p:sp>
      <p:sp>
        <p:nvSpPr>
          <p:cNvPr id="34921" name="AutoShape 195"/>
          <p:cNvSpPr>
            <a:spLocks noChangeArrowheads="1"/>
          </p:cNvSpPr>
          <p:nvPr/>
        </p:nvSpPr>
        <p:spPr bwMode="auto">
          <a:xfrm flipV="1">
            <a:off x="5808663" y="979488"/>
            <a:ext cx="88900" cy="638175"/>
          </a:xfrm>
          <a:prstGeom prst="can">
            <a:avLst>
              <a:gd name="adj" fmla="val 31307"/>
            </a:avLst>
          </a:prstGeom>
          <a:gradFill>
            <a:gsLst>
              <a:gs pos="20000">
                <a:srgbClr val="00FFFF"/>
              </a:gs>
              <a:gs pos="47000">
                <a:srgbClr val="0070C0"/>
              </a:gs>
              <a:gs pos="80000">
                <a:srgbClr val="00FFFF"/>
              </a:gs>
            </a:gsLst>
            <a:lin ang="10800000" scaled="1"/>
          </a:gradFill>
          <a:ln w="9525">
            <a:solidFill>
              <a:schemeClr val="tx1"/>
            </a:solidFill>
            <a:round/>
            <a:headEnd/>
            <a:tailEnd/>
          </a:ln>
        </p:spPr>
        <p:txBody>
          <a:bodyPr wrap="none" anchor="ctr"/>
          <a:lstStyle/>
          <a:p>
            <a:endParaRPr lang="en-US">
              <a:latin typeface="Calibri" panose="020F0502020204030204" pitchFamily="34" charset="0"/>
            </a:endParaRPr>
          </a:p>
        </p:txBody>
      </p:sp>
      <p:sp>
        <p:nvSpPr>
          <p:cNvPr id="209092" name="AutoShape 196"/>
          <p:cNvSpPr>
            <a:spLocks noChangeArrowheads="1"/>
          </p:cNvSpPr>
          <p:nvPr/>
        </p:nvSpPr>
        <p:spPr bwMode="auto">
          <a:xfrm rot="16200000">
            <a:off x="4506119" y="268843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lIns="46800" tIns="36000" anchor="ctr"/>
          <a:lstStyle/>
          <a:p>
            <a:pPr>
              <a:defRPr/>
            </a:pPr>
            <a:endParaRPr lang="en-US">
              <a:latin typeface="Calibri" panose="020F0502020204030204" pitchFamily="34" charset="0"/>
            </a:endParaRPr>
          </a:p>
        </p:txBody>
      </p:sp>
      <p:sp>
        <p:nvSpPr>
          <p:cNvPr id="209093" name="AutoShape 197"/>
          <p:cNvSpPr>
            <a:spLocks noChangeArrowheads="1"/>
          </p:cNvSpPr>
          <p:nvPr/>
        </p:nvSpPr>
        <p:spPr bwMode="auto">
          <a:xfrm rot="16200000">
            <a:off x="4512469" y="206613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094" name="AutoShape 198"/>
          <p:cNvSpPr>
            <a:spLocks noChangeArrowheads="1"/>
          </p:cNvSpPr>
          <p:nvPr/>
        </p:nvSpPr>
        <p:spPr bwMode="auto">
          <a:xfrm rot="21600000">
            <a:off x="4816475" y="909638"/>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095" name="AutoShape 199"/>
          <p:cNvSpPr>
            <a:spLocks noChangeArrowheads="1"/>
          </p:cNvSpPr>
          <p:nvPr/>
        </p:nvSpPr>
        <p:spPr bwMode="auto">
          <a:xfrm rot="16200000">
            <a:off x="4507706" y="12803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096" name="AutoShape 200"/>
          <p:cNvSpPr>
            <a:spLocks noChangeArrowheads="1"/>
          </p:cNvSpPr>
          <p:nvPr/>
        </p:nvSpPr>
        <p:spPr bwMode="auto">
          <a:xfrm rot="21600000">
            <a:off x="5392738" y="909638"/>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097" name="AutoShape 201"/>
          <p:cNvSpPr>
            <a:spLocks noChangeArrowheads="1"/>
          </p:cNvSpPr>
          <p:nvPr/>
        </p:nvSpPr>
        <p:spPr bwMode="auto">
          <a:xfrm rot="27000000">
            <a:off x="5769769" y="109458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34940" name="AutoShape 202"/>
          <p:cNvSpPr>
            <a:spLocks noChangeArrowheads="1"/>
          </p:cNvSpPr>
          <p:nvPr/>
        </p:nvSpPr>
        <p:spPr bwMode="auto">
          <a:xfrm rot="10800000">
            <a:off x="5697538" y="1357313"/>
            <a:ext cx="311150" cy="1050925"/>
          </a:xfrm>
          <a:prstGeom prst="can">
            <a:avLst>
              <a:gd name="adj" fmla="val 37747"/>
            </a:avLst>
          </a:prstGeom>
          <a:gradFill rotWithShape="1">
            <a:gsLst>
              <a:gs pos="0">
                <a:srgbClr val="760000"/>
              </a:gs>
              <a:gs pos="50000">
                <a:srgbClr val="FF0000"/>
              </a:gs>
              <a:gs pos="100000">
                <a:srgbClr val="760000"/>
              </a:gs>
            </a:gsLst>
            <a:lin ang="0" scaled="1"/>
          </a:gradFill>
          <a:ln w="9525">
            <a:solidFill>
              <a:schemeClr val="tx1"/>
            </a:solidFill>
            <a:round/>
            <a:headEnd/>
            <a:tailEnd/>
          </a:ln>
        </p:spPr>
        <p:txBody>
          <a:bodyPr wrap="none" anchor="ctr"/>
          <a:lstStyle/>
          <a:p>
            <a:endParaRPr lang="en-US">
              <a:latin typeface="Calibri" panose="020F0502020204030204" pitchFamily="34" charset="0"/>
            </a:endParaRPr>
          </a:p>
        </p:txBody>
      </p:sp>
      <p:sp>
        <p:nvSpPr>
          <p:cNvPr id="34941" name="AutoShape 203"/>
          <p:cNvSpPr>
            <a:spLocks noChangeArrowheads="1"/>
          </p:cNvSpPr>
          <p:nvPr/>
        </p:nvSpPr>
        <p:spPr bwMode="auto">
          <a:xfrm flipV="1">
            <a:off x="5805488" y="2332038"/>
            <a:ext cx="93662" cy="322262"/>
          </a:xfrm>
          <a:prstGeom prst="can">
            <a:avLst>
              <a:gd name="adj" fmla="val 54509"/>
            </a:avLst>
          </a:prstGeom>
          <a:gradFill>
            <a:gsLst>
              <a:gs pos="20000">
                <a:srgbClr val="00FFFF"/>
              </a:gs>
              <a:gs pos="47000">
                <a:srgbClr val="0070C0"/>
              </a:gs>
              <a:gs pos="80000">
                <a:srgbClr val="00FFFF"/>
              </a:gs>
            </a:gsLst>
            <a:lin ang="10800000" scaled="1"/>
          </a:gradFill>
          <a:ln w="9525">
            <a:solidFill>
              <a:schemeClr val="tx1"/>
            </a:solidFill>
            <a:round/>
            <a:headEnd/>
            <a:tailEnd/>
          </a:ln>
        </p:spPr>
        <p:txBody>
          <a:bodyPr wrap="none" anchor="ctr"/>
          <a:lstStyle/>
          <a:p>
            <a:endParaRPr lang="en-US">
              <a:latin typeface="Calibri" panose="020F0502020204030204" pitchFamily="34" charset="0"/>
            </a:endParaRPr>
          </a:p>
        </p:txBody>
      </p:sp>
      <p:grpSp>
        <p:nvGrpSpPr>
          <p:cNvPr id="34942" name="Group 204"/>
          <p:cNvGrpSpPr>
            <a:grpSpLocks/>
          </p:cNvGrpSpPr>
          <p:nvPr/>
        </p:nvGrpSpPr>
        <p:grpSpPr bwMode="auto">
          <a:xfrm>
            <a:off x="5541963" y="2625725"/>
            <a:ext cx="639762" cy="215900"/>
            <a:chOff x="3990" y="1256"/>
            <a:chExt cx="403" cy="136"/>
          </a:xfrm>
        </p:grpSpPr>
        <p:sp>
          <p:nvSpPr>
            <p:cNvPr id="34980" name="Line 205"/>
            <p:cNvSpPr>
              <a:spLocks noChangeShapeType="1"/>
            </p:cNvSpPr>
            <p:nvPr/>
          </p:nvSpPr>
          <p:spPr bwMode="auto">
            <a:xfrm>
              <a:off x="3990" y="1256"/>
              <a:ext cx="403" cy="0"/>
            </a:xfrm>
            <a:prstGeom prst="line">
              <a:avLst/>
            </a:prstGeom>
            <a:noFill/>
            <a:ln w="19050">
              <a:solidFill>
                <a:schemeClr val="tx1"/>
              </a:solidFill>
              <a:round/>
              <a:headEnd/>
              <a:tailEnd/>
            </a:ln>
          </p:spPr>
          <p:txBody>
            <a:bodyPr wrap="none" anchor="ctr"/>
            <a:lstStyle/>
            <a:p>
              <a:endParaRPr lang="en-US">
                <a:latin typeface="Calibri" panose="020F0502020204030204" pitchFamily="34" charset="0"/>
              </a:endParaRPr>
            </a:p>
          </p:txBody>
        </p:sp>
        <p:sp>
          <p:nvSpPr>
            <p:cNvPr id="34981" name="Line 206"/>
            <p:cNvSpPr>
              <a:spLocks noChangeShapeType="1"/>
            </p:cNvSpPr>
            <p:nvPr/>
          </p:nvSpPr>
          <p:spPr bwMode="auto">
            <a:xfrm>
              <a:off x="4063" y="1301"/>
              <a:ext cx="257" cy="0"/>
            </a:xfrm>
            <a:prstGeom prst="line">
              <a:avLst/>
            </a:prstGeom>
            <a:noFill/>
            <a:ln w="19050">
              <a:solidFill>
                <a:schemeClr val="tx1"/>
              </a:solidFill>
              <a:round/>
              <a:headEnd/>
              <a:tailEnd/>
            </a:ln>
          </p:spPr>
          <p:txBody>
            <a:bodyPr wrap="none" anchor="ctr"/>
            <a:lstStyle/>
            <a:p>
              <a:endParaRPr lang="en-US">
                <a:latin typeface="Calibri" panose="020F0502020204030204" pitchFamily="34" charset="0"/>
              </a:endParaRPr>
            </a:p>
          </p:txBody>
        </p:sp>
        <p:sp>
          <p:nvSpPr>
            <p:cNvPr id="34982" name="Line 207"/>
            <p:cNvSpPr>
              <a:spLocks noChangeShapeType="1"/>
            </p:cNvSpPr>
            <p:nvPr/>
          </p:nvSpPr>
          <p:spPr bwMode="auto">
            <a:xfrm>
              <a:off x="4164" y="1392"/>
              <a:ext cx="56" cy="0"/>
            </a:xfrm>
            <a:prstGeom prst="line">
              <a:avLst/>
            </a:prstGeom>
            <a:noFill/>
            <a:ln w="19050">
              <a:solidFill>
                <a:schemeClr val="tx1"/>
              </a:solidFill>
              <a:round/>
              <a:headEnd/>
              <a:tailEnd/>
            </a:ln>
          </p:spPr>
          <p:txBody>
            <a:bodyPr wrap="none" anchor="ctr"/>
            <a:lstStyle/>
            <a:p>
              <a:endParaRPr lang="en-US">
                <a:latin typeface="Calibri" panose="020F0502020204030204" pitchFamily="34" charset="0"/>
              </a:endParaRPr>
            </a:p>
          </p:txBody>
        </p:sp>
        <p:sp>
          <p:nvSpPr>
            <p:cNvPr id="34983" name="Line 208"/>
            <p:cNvSpPr>
              <a:spLocks noChangeShapeType="1"/>
            </p:cNvSpPr>
            <p:nvPr/>
          </p:nvSpPr>
          <p:spPr bwMode="auto">
            <a:xfrm>
              <a:off x="4112" y="1346"/>
              <a:ext cx="160" cy="0"/>
            </a:xfrm>
            <a:prstGeom prst="line">
              <a:avLst/>
            </a:prstGeom>
            <a:noFill/>
            <a:ln w="19050">
              <a:solidFill>
                <a:schemeClr val="tx1"/>
              </a:solidFill>
              <a:round/>
              <a:headEnd/>
              <a:tailEnd/>
            </a:ln>
          </p:spPr>
          <p:txBody>
            <a:bodyPr wrap="none" anchor="ctr"/>
            <a:lstStyle/>
            <a:p>
              <a:endParaRPr lang="en-US">
                <a:latin typeface="Calibri" panose="020F0502020204030204" pitchFamily="34" charset="0"/>
              </a:endParaRPr>
            </a:p>
          </p:txBody>
        </p:sp>
      </p:grpSp>
      <p:sp>
        <p:nvSpPr>
          <p:cNvPr id="209105" name="AutoShape 209"/>
          <p:cNvSpPr>
            <a:spLocks noChangeArrowheads="1"/>
          </p:cNvSpPr>
          <p:nvPr/>
        </p:nvSpPr>
        <p:spPr bwMode="auto">
          <a:xfrm rot="27000000">
            <a:off x="5769769" y="2380457"/>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70300"/>
                </a:srgbClr>
              </a:gs>
              <a:gs pos="70000">
                <a:srgbClr val="FF0300">
                  <a:alpha val="83800"/>
                </a:srgbClr>
              </a:gs>
              <a:gs pos="100000">
                <a:srgbClr val="4D0808"/>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34946" name="Line 210"/>
          <p:cNvSpPr>
            <a:spLocks noChangeShapeType="1"/>
          </p:cNvSpPr>
          <p:nvPr/>
        </p:nvSpPr>
        <p:spPr bwMode="auto">
          <a:xfrm>
            <a:off x="5902325" y="1035050"/>
            <a:ext cx="1590675" cy="0"/>
          </a:xfrm>
          <a:prstGeom prst="line">
            <a:avLst/>
          </a:prstGeom>
          <a:noFill/>
          <a:ln w="3175">
            <a:solidFill>
              <a:schemeClr val="tx1"/>
            </a:solidFill>
            <a:round/>
            <a:headEnd/>
            <a:tailEnd/>
          </a:ln>
        </p:spPr>
        <p:txBody>
          <a:bodyPr wrap="none" anchor="ctr"/>
          <a:lstStyle/>
          <a:p>
            <a:endParaRPr lang="en-US">
              <a:latin typeface="Calibri" panose="020F0502020204030204" pitchFamily="34" charset="0"/>
            </a:endParaRPr>
          </a:p>
        </p:txBody>
      </p:sp>
      <p:sp>
        <p:nvSpPr>
          <p:cNvPr id="34947" name="Line 211"/>
          <p:cNvSpPr>
            <a:spLocks noChangeShapeType="1"/>
          </p:cNvSpPr>
          <p:nvPr/>
        </p:nvSpPr>
        <p:spPr bwMode="auto">
          <a:xfrm>
            <a:off x="5903913" y="2560638"/>
            <a:ext cx="1590675" cy="0"/>
          </a:xfrm>
          <a:prstGeom prst="line">
            <a:avLst/>
          </a:prstGeom>
          <a:noFill/>
          <a:ln w="3175">
            <a:solidFill>
              <a:schemeClr val="tx1"/>
            </a:solidFill>
            <a:round/>
            <a:headEnd/>
            <a:tailEnd/>
          </a:ln>
        </p:spPr>
        <p:txBody>
          <a:bodyPr wrap="none" anchor="ctr"/>
          <a:lstStyle/>
          <a:p>
            <a:endParaRPr lang="en-US">
              <a:latin typeface="Calibri" panose="020F0502020204030204" pitchFamily="34" charset="0"/>
            </a:endParaRPr>
          </a:p>
        </p:txBody>
      </p:sp>
      <p:sp>
        <p:nvSpPr>
          <p:cNvPr id="34948" name="Line 212"/>
          <p:cNvSpPr>
            <a:spLocks noChangeShapeType="1"/>
          </p:cNvSpPr>
          <p:nvPr/>
        </p:nvSpPr>
        <p:spPr bwMode="auto">
          <a:xfrm>
            <a:off x="6567488" y="1042988"/>
            <a:ext cx="0" cy="1504950"/>
          </a:xfrm>
          <a:prstGeom prst="line">
            <a:avLst/>
          </a:prstGeom>
          <a:noFill/>
          <a:ln w="3175">
            <a:solidFill>
              <a:schemeClr val="tx1"/>
            </a:solidFill>
            <a:round/>
            <a:headEnd type="triangle" w="med" len="med"/>
            <a:tailEnd type="triangle" w="med" len="med"/>
          </a:ln>
        </p:spPr>
        <p:txBody>
          <a:bodyPr wrap="none" anchor="ctr"/>
          <a:lstStyle/>
          <a:p>
            <a:endParaRPr lang="en-US">
              <a:latin typeface="Calibri" panose="020F0502020204030204" pitchFamily="34" charset="0"/>
            </a:endParaRPr>
          </a:p>
        </p:txBody>
      </p:sp>
      <p:sp>
        <p:nvSpPr>
          <p:cNvPr id="34949" name="Text Box 213"/>
          <p:cNvSpPr txBox="1">
            <a:spLocks noChangeArrowheads="1"/>
          </p:cNvSpPr>
          <p:nvPr/>
        </p:nvSpPr>
        <p:spPr bwMode="auto">
          <a:xfrm>
            <a:off x="6237982" y="1579563"/>
            <a:ext cx="316112" cy="369332"/>
          </a:xfrm>
          <a:prstGeom prst="rect">
            <a:avLst/>
          </a:prstGeom>
          <a:noFill/>
          <a:ln w="3175" algn="ctr">
            <a:noFill/>
            <a:miter lim="800000"/>
            <a:headEnd/>
            <a:tailEnd/>
          </a:ln>
        </p:spPr>
        <p:txBody>
          <a:bodyPr wrap="none">
            <a:spAutoFit/>
          </a:bodyPr>
          <a:lstStyle/>
          <a:p>
            <a:r>
              <a:rPr lang="en-US">
                <a:latin typeface="Calibri" panose="020F0502020204030204" pitchFamily="34" charset="0"/>
              </a:rPr>
              <a:t>V</a:t>
            </a:r>
          </a:p>
        </p:txBody>
      </p:sp>
      <p:sp>
        <p:nvSpPr>
          <p:cNvPr id="209112" name="Oval 216"/>
          <p:cNvSpPr>
            <a:spLocks noChangeArrowheads="1"/>
          </p:cNvSpPr>
          <p:nvPr/>
        </p:nvSpPr>
        <p:spPr bwMode="auto">
          <a:xfrm>
            <a:off x="3644492" y="3207545"/>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113" name="Oval 217"/>
          <p:cNvSpPr>
            <a:spLocks noChangeArrowheads="1"/>
          </p:cNvSpPr>
          <p:nvPr/>
        </p:nvSpPr>
        <p:spPr bwMode="auto">
          <a:xfrm>
            <a:off x="3880644" y="3178176"/>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209114" name="Oval 218"/>
          <p:cNvSpPr>
            <a:spLocks noChangeArrowheads="1"/>
          </p:cNvSpPr>
          <p:nvPr/>
        </p:nvSpPr>
        <p:spPr bwMode="auto">
          <a:xfrm>
            <a:off x="4084637" y="3169444"/>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209115" name="Oval 219"/>
          <p:cNvSpPr>
            <a:spLocks noChangeArrowheads="1"/>
          </p:cNvSpPr>
          <p:nvPr/>
        </p:nvSpPr>
        <p:spPr bwMode="auto">
          <a:xfrm>
            <a:off x="4508500" y="3159125"/>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116" name="Oval 220"/>
          <p:cNvSpPr>
            <a:spLocks noChangeArrowheads="1"/>
          </p:cNvSpPr>
          <p:nvPr/>
        </p:nvSpPr>
        <p:spPr bwMode="auto">
          <a:xfrm>
            <a:off x="4845844" y="31702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209117" name="Oval 221"/>
          <p:cNvSpPr>
            <a:spLocks noChangeArrowheads="1"/>
          </p:cNvSpPr>
          <p:nvPr/>
        </p:nvSpPr>
        <p:spPr bwMode="auto">
          <a:xfrm>
            <a:off x="5121275" y="317658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118" name="Oval 222"/>
          <p:cNvSpPr>
            <a:spLocks noChangeArrowheads="1"/>
          </p:cNvSpPr>
          <p:nvPr/>
        </p:nvSpPr>
        <p:spPr bwMode="auto">
          <a:xfrm>
            <a:off x="5318125" y="31829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119" name="AutoShape 223"/>
          <p:cNvSpPr>
            <a:spLocks noChangeArrowheads="1"/>
          </p:cNvSpPr>
          <p:nvPr/>
        </p:nvSpPr>
        <p:spPr bwMode="auto">
          <a:xfrm rot="5400000">
            <a:off x="4502944" y="26900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lIns="46800" tIns="36000" anchor="ctr"/>
          <a:lstStyle/>
          <a:p>
            <a:pPr>
              <a:defRPr/>
            </a:pPr>
            <a:endParaRPr lang="en-US">
              <a:latin typeface="Calibri" panose="020F0502020204030204" pitchFamily="34" charset="0"/>
            </a:endParaRPr>
          </a:p>
        </p:txBody>
      </p:sp>
      <p:sp>
        <p:nvSpPr>
          <p:cNvPr id="209120" name="AutoShape 224"/>
          <p:cNvSpPr>
            <a:spLocks noChangeArrowheads="1"/>
          </p:cNvSpPr>
          <p:nvPr/>
        </p:nvSpPr>
        <p:spPr bwMode="auto">
          <a:xfrm rot="5400000">
            <a:off x="4509294" y="20677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121" name="AutoShape 225"/>
          <p:cNvSpPr>
            <a:spLocks noChangeArrowheads="1"/>
          </p:cNvSpPr>
          <p:nvPr/>
        </p:nvSpPr>
        <p:spPr bwMode="auto">
          <a:xfrm rot="10800000">
            <a:off x="4813300" y="911225"/>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122" name="AutoShape 226"/>
          <p:cNvSpPr>
            <a:spLocks noChangeArrowheads="1"/>
          </p:cNvSpPr>
          <p:nvPr/>
        </p:nvSpPr>
        <p:spPr bwMode="auto">
          <a:xfrm rot="5400000">
            <a:off x="4504531" y="1281907"/>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123" name="AutoShape 227"/>
          <p:cNvSpPr>
            <a:spLocks noChangeArrowheads="1"/>
          </p:cNvSpPr>
          <p:nvPr/>
        </p:nvSpPr>
        <p:spPr bwMode="auto">
          <a:xfrm rot="10800000">
            <a:off x="5389563" y="911225"/>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124" name="AutoShape 228"/>
          <p:cNvSpPr>
            <a:spLocks noChangeArrowheads="1"/>
          </p:cNvSpPr>
          <p:nvPr/>
        </p:nvSpPr>
        <p:spPr bwMode="auto">
          <a:xfrm rot="16200000">
            <a:off x="5766594" y="109616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125" name="AutoShape 229"/>
          <p:cNvSpPr>
            <a:spLocks noChangeArrowheads="1"/>
          </p:cNvSpPr>
          <p:nvPr/>
        </p:nvSpPr>
        <p:spPr bwMode="auto">
          <a:xfrm rot="16200000">
            <a:off x="5766594" y="2382044"/>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9501"/>
                </a:srgbClr>
              </a:gs>
              <a:gs pos="75000">
                <a:srgbClr val="0087E6">
                  <a:alpha val="86500"/>
                </a:srgbClr>
              </a:gs>
              <a:gs pos="100000">
                <a:srgbClr val="005CBF"/>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328" name="Oval 19"/>
          <p:cNvSpPr>
            <a:spLocks noChangeArrowheads="1"/>
          </p:cNvSpPr>
          <p:nvPr/>
        </p:nvSpPr>
        <p:spPr bwMode="auto">
          <a:xfrm>
            <a:off x="280387" y="5800896"/>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33" name="Oval 24"/>
          <p:cNvSpPr>
            <a:spLocks noChangeArrowheads="1"/>
          </p:cNvSpPr>
          <p:nvPr/>
        </p:nvSpPr>
        <p:spPr bwMode="auto">
          <a:xfrm>
            <a:off x="184247" y="5572296"/>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35" name="Oval 26"/>
          <p:cNvSpPr>
            <a:spLocks noChangeArrowheads="1"/>
          </p:cNvSpPr>
          <p:nvPr/>
        </p:nvSpPr>
        <p:spPr bwMode="auto">
          <a:xfrm>
            <a:off x="2178147" y="5861532"/>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36" name="Oval 27"/>
          <p:cNvSpPr>
            <a:spLocks noChangeArrowheads="1"/>
          </p:cNvSpPr>
          <p:nvPr/>
        </p:nvSpPr>
        <p:spPr bwMode="auto">
          <a:xfrm>
            <a:off x="3056034" y="5851214"/>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37" name="Oval 117"/>
          <p:cNvSpPr>
            <a:spLocks noChangeArrowheads="1"/>
          </p:cNvSpPr>
          <p:nvPr/>
        </p:nvSpPr>
        <p:spPr bwMode="auto">
          <a:xfrm>
            <a:off x="558800" y="5686907"/>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0" name="Oval 120"/>
          <p:cNvSpPr>
            <a:spLocks noChangeArrowheads="1"/>
          </p:cNvSpPr>
          <p:nvPr/>
        </p:nvSpPr>
        <p:spPr bwMode="auto">
          <a:xfrm>
            <a:off x="1004190" y="5574024"/>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42" name="Oval 122"/>
          <p:cNvSpPr>
            <a:spLocks noChangeArrowheads="1"/>
          </p:cNvSpPr>
          <p:nvPr/>
        </p:nvSpPr>
        <p:spPr bwMode="auto">
          <a:xfrm>
            <a:off x="1153319" y="580279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3" name="Oval 123"/>
          <p:cNvSpPr>
            <a:spLocks noChangeArrowheads="1"/>
          </p:cNvSpPr>
          <p:nvPr/>
        </p:nvSpPr>
        <p:spPr bwMode="auto">
          <a:xfrm>
            <a:off x="1403352" y="559500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44" name="Oval 124"/>
          <p:cNvSpPr>
            <a:spLocks noChangeArrowheads="1"/>
          </p:cNvSpPr>
          <p:nvPr/>
        </p:nvSpPr>
        <p:spPr bwMode="auto">
          <a:xfrm>
            <a:off x="1509713" y="57318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45" name="Oval 125"/>
          <p:cNvSpPr>
            <a:spLocks noChangeArrowheads="1"/>
          </p:cNvSpPr>
          <p:nvPr/>
        </p:nvSpPr>
        <p:spPr bwMode="auto">
          <a:xfrm>
            <a:off x="1865312" y="5767387"/>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47" name="Oval 127"/>
          <p:cNvSpPr>
            <a:spLocks noChangeArrowheads="1"/>
          </p:cNvSpPr>
          <p:nvPr/>
        </p:nvSpPr>
        <p:spPr bwMode="auto">
          <a:xfrm>
            <a:off x="1960658" y="5594832"/>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49" name="Oval 129"/>
          <p:cNvSpPr>
            <a:spLocks noChangeArrowheads="1"/>
          </p:cNvSpPr>
          <p:nvPr/>
        </p:nvSpPr>
        <p:spPr bwMode="auto">
          <a:xfrm>
            <a:off x="2173384" y="5655157"/>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50" name="Oval 130"/>
          <p:cNvSpPr>
            <a:spLocks noChangeArrowheads="1"/>
          </p:cNvSpPr>
          <p:nvPr/>
        </p:nvSpPr>
        <p:spPr bwMode="auto">
          <a:xfrm>
            <a:off x="2346423" y="561515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52" name="Oval 132"/>
          <p:cNvSpPr>
            <a:spLocks noChangeArrowheads="1"/>
          </p:cNvSpPr>
          <p:nvPr/>
        </p:nvSpPr>
        <p:spPr bwMode="auto">
          <a:xfrm>
            <a:off x="749301" y="5786607"/>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53" name="Oval 133"/>
          <p:cNvSpPr>
            <a:spLocks noChangeArrowheads="1"/>
          </p:cNvSpPr>
          <p:nvPr/>
        </p:nvSpPr>
        <p:spPr bwMode="auto">
          <a:xfrm>
            <a:off x="2538509" y="5755169"/>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55" name="Oval 135"/>
          <p:cNvSpPr>
            <a:spLocks noChangeArrowheads="1"/>
          </p:cNvSpPr>
          <p:nvPr/>
        </p:nvSpPr>
        <p:spPr bwMode="auto">
          <a:xfrm>
            <a:off x="2735263" y="578312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57" name="Oval 137"/>
          <p:cNvSpPr>
            <a:spLocks noChangeArrowheads="1"/>
          </p:cNvSpPr>
          <p:nvPr/>
        </p:nvSpPr>
        <p:spPr bwMode="auto">
          <a:xfrm>
            <a:off x="3094038" y="565325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60" name="Oval 140"/>
          <p:cNvSpPr>
            <a:spLocks noChangeArrowheads="1"/>
          </p:cNvSpPr>
          <p:nvPr/>
        </p:nvSpPr>
        <p:spPr bwMode="auto">
          <a:xfrm>
            <a:off x="4084638" y="5588652"/>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63" name="Oval 143"/>
          <p:cNvSpPr>
            <a:spLocks noChangeArrowheads="1"/>
          </p:cNvSpPr>
          <p:nvPr/>
        </p:nvSpPr>
        <p:spPr bwMode="auto">
          <a:xfrm>
            <a:off x="5384006" y="5614051"/>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64" name="Oval 144"/>
          <p:cNvSpPr>
            <a:spLocks noChangeArrowheads="1"/>
          </p:cNvSpPr>
          <p:nvPr/>
        </p:nvSpPr>
        <p:spPr bwMode="auto">
          <a:xfrm>
            <a:off x="3622772" y="5639111"/>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65" name="Oval 145"/>
          <p:cNvSpPr>
            <a:spLocks noChangeArrowheads="1"/>
          </p:cNvSpPr>
          <p:nvPr/>
        </p:nvSpPr>
        <p:spPr bwMode="auto">
          <a:xfrm>
            <a:off x="4895851" y="5699434"/>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66" name="Oval 146"/>
          <p:cNvSpPr>
            <a:spLocks noChangeArrowheads="1"/>
          </p:cNvSpPr>
          <p:nvPr/>
        </p:nvSpPr>
        <p:spPr bwMode="auto">
          <a:xfrm>
            <a:off x="6173788" y="5836613"/>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68" name="Oval 148"/>
          <p:cNvSpPr>
            <a:spLocks noChangeArrowheads="1"/>
          </p:cNvSpPr>
          <p:nvPr/>
        </p:nvSpPr>
        <p:spPr bwMode="auto">
          <a:xfrm>
            <a:off x="3760980" y="5671031"/>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69" name="Oval 149"/>
          <p:cNvSpPr>
            <a:spLocks noChangeArrowheads="1"/>
          </p:cNvSpPr>
          <p:nvPr/>
        </p:nvSpPr>
        <p:spPr bwMode="auto">
          <a:xfrm>
            <a:off x="4284759" y="5575609"/>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70" name="Oval 150"/>
          <p:cNvSpPr>
            <a:spLocks noChangeArrowheads="1"/>
          </p:cNvSpPr>
          <p:nvPr/>
        </p:nvSpPr>
        <p:spPr bwMode="auto">
          <a:xfrm>
            <a:off x="3953669" y="56937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73" name="Oval 153"/>
          <p:cNvSpPr>
            <a:spLocks noChangeArrowheads="1"/>
          </p:cNvSpPr>
          <p:nvPr/>
        </p:nvSpPr>
        <p:spPr bwMode="auto">
          <a:xfrm>
            <a:off x="4591050" y="5717551"/>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74" name="Oval 154"/>
          <p:cNvSpPr>
            <a:spLocks noChangeArrowheads="1"/>
          </p:cNvSpPr>
          <p:nvPr/>
        </p:nvSpPr>
        <p:spPr bwMode="auto">
          <a:xfrm>
            <a:off x="4491037" y="564041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75" name="Oval 155"/>
          <p:cNvSpPr>
            <a:spLocks noChangeArrowheads="1"/>
          </p:cNvSpPr>
          <p:nvPr/>
        </p:nvSpPr>
        <p:spPr bwMode="auto">
          <a:xfrm>
            <a:off x="4904582" y="569943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79" name="Oval 159"/>
          <p:cNvSpPr>
            <a:spLocks noChangeArrowheads="1"/>
          </p:cNvSpPr>
          <p:nvPr/>
        </p:nvSpPr>
        <p:spPr bwMode="auto">
          <a:xfrm>
            <a:off x="5167313" y="5683731"/>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80" name="Oval 160"/>
          <p:cNvSpPr>
            <a:spLocks noChangeArrowheads="1"/>
          </p:cNvSpPr>
          <p:nvPr/>
        </p:nvSpPr>
        <p:spPr bwMode="auto">
          <a:xfrm>
            <a:off x="5119688" y="5594831"/>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81" name="Oval 161"/>
          <p:cNvSpPr>
            <a:spLocks noChangeArrowheads="1"/>
          </p:cNvSpPr>
          <p:nvPr/>
        </p:nvSpPr>
        <p:spPr bwMode="auto">
          <a:xfrm>
            <a:off x="5583334" y="5637524"/>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82" name="Oval 162"/>
          <p:cNvSpPr>
            <a:spLocks noChangeArrowheads="1"/>
          </p:cNvSpPr>
          <p:nvPr/>
        </p:nvSpPr>
        <p:spPr bwMode="auto">
          <a:xfrm>
            <a:off x="5431631" y="5620854"/>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84" name="Oval 164"/>
          <p:cNvSpPr>
            <a:spLocks noChangeArrowheads="1"/>
          </p:cNvSpPr>
          <p:nvPr/>
        </p:nvSpPr>
        <p:spPr bwMode="auto">
          <a:xfrm>
            <a:off x="5998150" y="586740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85" name="Oval 165"/>
          <p:cNvSpPr>
            <a:spLocks noChangeArrowheads="1"/>
          </p:cNvSpPr>
          <p:nvPr/>
        </p:nvSpPr>
        <p:spPr bwMode="auto">
          <a:xfrm>
            <a:off x="6403976" y="5796132"/>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86" name="Oval 166"/>
          <p:cNvSpPr>
            <a:spLocks noChangeArrowheads="1"/>
          </p:cNvSpPr>
          <p:nvPr/>
        </p:nvSpPr>
        <p:spPr bwMode="auto">
          <a:xfrm>
            <a:off x="7072313" y="5569146"/>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88" name="Oval 168"/>
          <p:cNvSpPr>
            <a:spLocks noChangeArrowheads="1"/>
          </p:cNvSpPr>
          <p:nvPr/>
        </p:nvSpPr>
        <p:spPr bwMode="auto">
          <a:xfrm>
            <a:off x="7826950" y="5607532"/>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89" name="Oval 169"/>
          <p:cNvSpPr>
            <a:spLocks noChangeArrowheads="1"/>
          </p:cNvSpPr>
          <p:nvPr/>
        </p:nvSpPr>
        <p:spPr bwMode="auto">
          <a:xfrm>
            <a:off x="8598473" y="558182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92" name="Oval 172"/>
          <p:cNvSpPr>
            <a:spLocks noChangeArrowheads="1"/>
          </p:cNvSpPr>
          <p:nvPr/>
        </p:nvSpPr>
        <p:spPr bwMode="auto">
          <a:xfrm>
            <a:off x="8341519" y="585472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93" name="Oval 173"/>
          <p:cNvSpPr>
            <a:spLocks noChangeArrowheads="1"/>
          </p:cNvSpPr>
          <p:nvPr/>
        </p:nvSpPr>
        <p:spPr bwMode="auto">
          <a:xfrm>
            <a:off x="6807199" y="5663091"/>
            <a:ext cx="131764"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95" name="Oval 175"/>
          <p:cNvSpPr>
            <a:spLocks noChangeArrowheads="1"/>
          </p:cNvSpPr>
          <p:nvPr/>
        </p:nvSpPr>
        <p:spPr bwMode="auto">
          <a:xfrm>
            <a:off x="7154863" y="5742469"/>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99" name="Oval 179"/>
          <p:cNvSpPr>
            <a:spLocks noChangeArrowheads="1"/>
          </p:cNvSpPr>
          <p:nvPr/>
        </p:nvSpPr>
        <p:spPr bwMode="auto">
          <a:xfrm>
            <a:off x="7469761" y="5772939"/>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400" name="Oval 180"/>
          <p:cNvSpPr>
            <a:spLocks noChangeArrowheads="1"/>
          </p:cNvSpPr>
          <p:nvPr/>
        </p:nvSpPr>
        <p:spPr bwMode="auto">
          <a:xfrm>
            <a:off x="7578641" y="563261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402" name="Oval 182"/>
          <p:cNvSpPr>
            <a:spLocks noChangeArrowheads="1"/>
          </p:cNvSpPr>
          <p:nvPr/>
        </p:nvSpPr>
        <p:spPr bwMode="auto">
          <a:xfrm>
            <a:off x="7908706" y="5754513"/>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404" name="Oval 184"/>
          <p:cNvSpPr>
            <a:spLocks noChangeArrowheads="1"/>
          </p:cNvSpPr>
          <p:nvPr/>
        </p:nvSpPr>
        <p:spPr bwMode="auto">
          <a:xfrm>
            <a:off x="8173244" y="5867569"/>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408" name="Oval 188"/>
          <p:cNvSpPr>
            <a:spLocks noChangeArrowheads="1"/>
          </p:cNvSpPr>
          <p:nvPr/>
        </p:nvSpPr>
        <p:spPr bwMode="auto">
          <a:xfrm>
            <a:off x="6700044" y="5880752"/>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409" name="Oval 189"/>
          <p:cNvSpPr>
            <a:spLocks noChangeArrowheads="1"/>
          </p:cNvSpPr>
          <p:nvPr/>
        </p:nvSpPr>
        <p:spPr bwMode="auto">
          <a:xfrm>
            <a:off x="8705057" y="5763729"/>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414" name="Oval 216"/>
          <p:cNvSpPr>
            <a:spLocks noChangeArrowheads="1"/>
          </p:cNvSpPr>
          <p:nvPr/>
        </p:nvSpPr>
        <p:spPr bwMode="auto">
          <a:xfrm>
            <a:off x="3849880" y="5683076"/>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415" name="Oval 217"/>
          <p:cNvSpPr>
            <a:spLocks noChangeArrowheads="1"/>
          </p:cNvSpPr>
          <p:nvPr/>
        </p:nvSpPr>
        <p:spPr bwMode="auto">
          <a:xfrm>
            <a:off x="4336353" y="3162299"/>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416" name="Oval 218"/>
          <p:cNvSpPr>
            <a:spLocks noChangeArrowheads="1"/>
          </p:cNvSpPr>
          <p:nvPr/>
        </p:nvSpPr>
        <p:spPr bwMode="auto">
          <a:xfrm>
            <a:off x="4204590" y="5701024"/>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417" name="Oval 219"/>
          <p:cNvSpPr>
            <a:spLocks noChangeArrowheads="1"/>
          </p:cNvSpPr>
          <p:nvPr/>
        </p:nvSpPr>
        <p:spPr bwMode="auto">
          <a:xfrm>
            <a:off x="4677762" y="3157537"/>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418" name="Oval 220"/>
          <p:cNvSpPr>
            <a:spLocks noChangeArrowheads="1"/>
          </p:cNvSpPr>
          <p:nvPr/>
        </p:nvSpPr>
        <p:spPr bwMode="auto">
          <a:xfrm>
            <a:off x="4747418" y="5700229"/>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419" name="Oval 221"/>
          <p:cNvSpPr>
            <a:spLocks noChangeArrowheads="1"/>
          </p:cNvSpPr>
          <p:nvPr/>
        </p:nvSpPr>
        <p:spPr bwMode="auto">
          <a:xfrm>
            <a:off x="5478558" y="32210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420" name="Oval 222"/>
          <p:cNvSpPr>
            <a:spLocks noChangeArrowheads="1"/>
          </p:cNvSpPr>
          <p:nvPr/>
        </p:nvSpPr>
        <p:spPr bwMode="auto">
          <a:xfrm>
            <a:off x="5269105" y="5678970"/>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422" name="Freeform 214"/>
          <p:cNvSpPr>
            <a:spLocks/>
          </p:cNvSpPr>
          <p:nvPr/>
        </p:nvSpPr>
        <p:spPr bwMode="auto">
          <a:xfrm>
            <a:off x="7868444" y="1924000"/>
            <a:ext cx="981869" cy="184768"/>
          </a:xfrm>
          <a:custGeom>
            <a:avLst/>
            <a:gdLst>
              <a:gd name="T0" fmla="*/ 0 w 1110"/>
              <a:gd name="T1" fmla="*/ 564 h 1045"/>
              <a:gd name="T2" fmla="*/ 213 w 1110"/>
              <a:gd name="T3" fmla="*/ 549 h 1045"/>
              <a:gd name="T4" fmla="*/ 393 w 1110"/>
              <a:gd name="T5" fmla="*/ 66 h 1045"/>
              <a:gd name="T6" fmla="*/ 546 w 1110"/>
              <a:gd name="T7" fmla="*/ 942 h 1045"/>
              <a:gd name="T8" fmla="*/ 714 w 1110"/>
              <a:gd name="T9" fmla="*/ 687 h 1045"/>
              <a:gd name="T10" fmla="*/ 828 w 1110"/>
              <a:gd name="T11" fmla="*/ 606 h 1045"/>
              <a:gd name="T12" fmla="*/ 1110 w 1110"/>
              <a:gd name="T13" fmla="*/ 567 h 1045"/>
              <a:gd name="T14" fmla="*/ 0 60000 65536"/>
              <a:gd name="T15" fmla="*/ 0 60000 65536"/>
              <a:gd name="T16" fmla="*/ 0 60000 65536"/>
              <a:gd name="T17" fmla="*/ 0 60000 65536"/>
              <a:gd name="T18" fmla="*/ 0 60000 65536"/>
              <a:gd name="T19" fmla="*/ 0 60000 65536"/>
              <a:gd name="T20" fmla="*/ 0 60000 65536"/>
              <a:gd name="T21" fmla="*/ 0 w 1110"/>
              <a:gd name="T22" fmla="*/ 0 h 1045"/>
              <a:gd name="T23" fmla="*/ 1110 w 1110"/>
              <a:gd name="T24" fmla="*/ 1045 h 1045"/>
              <a:gd name="connsiteX0" fmla="*/ 0 w 10000"/>
              <a:gd name="connsiteY0" fmla="*/ 358 h 3988"/>
              <a:gd name="connsiteX1" fmla="*/ 1919 w 10000"/>
              <a:gd name="connsiteY1" fmla="*/ 215 h 3988"/>
              <a:gd name="connsiteX2" fmla="*/ 4177 w 10000"/>
              <a:gd name="connsiteY2" fmla="*/ 311 h 3988"/>
              <a:gd name="connsiteX3" fmla="*/ 4919 w 10000"/>
              <a:gd name="connsiteY3" fmla="*/ 3975 h 3988"/>
              <a:gd name="connsiteX4" fmla="*/ 6432 w 10000"/>
              <a:gd name="connsiteY4" fmla="*/ 1535 h 3988"/>
              <a:gd name="connsiteX5" fmla="*/ 7459 w 10000"/>
              <a:gd name="connsiteY5" fmla="*/ 760 h 3988"/>
              <a:gd name="connsiteX6" fmla="*/ 10000 w 10000"/>
              <a:gd name="connsiteY6" fmla="*/ 387 h 3988"/>
              <a:gd name="connsiteX0" fmla="*/ 0 w 10000"/>
              <a:gd name="connsiteY0" fmla="*/ 766 h 9869"/>
              <a:gd name="connsiteX1" fmla="*/ 4177 w 10000"/>
              <a:gd name="connsiteY1" fmla="*/ 648 h 9869"/>
              <a:gd name="connsiteX2" fmla="*/ 4919 w 10000"/>
              <a:gd name="connsiteY2" fmla="*/ 9835 h 9869"/>
              <a:gd name="connsiteX3" fmla="*/ 6432 w 10000"/>
              <a:gd name="connsiteY3" fmla="*/ 3717 h 9869"/>
              <a:gd name="connsiteX4" fmla="*/ 7459 w 10000"/>
              <a:gd name="connsiteY4" fmla="*/ 1774 h 9869"/>
              <a:gd name="connsiteX5" fmla="*/ 10000 w 10000"/>
              <a:gd name="connsiteY5" fmla="*/ 838 h 9869"/>
              <a:gd name="connsiteX0" fmla="*/ 0 w 5823"/>
              <a:gd name="connsiteY0" fmla="*/ 0 h 9344"/>
              <a:gd name="connsiteX1" fmla="*/ 742 w 5823"/>
              <a:gd name="connsiteY1" fmla="*/ 9309 h 9344"/>
              <a:gd name="connsiteX2" fmla="*/ 2255 w 5823"/>
              <a:gd name="connsiteY2" fmla="*/ 3109 h 9344"/>
              <a:gd name="connsiteX3" fmla="*/ 3282 w 5823"/>
              <a:gd name="connsiteY3" fmla="*/ 1141 h 9344"/>
              <a:gd name="connsiteX4" fmla="*/ 5823 w 5823"/>
              <a:gd name="connsiteY4" fmla="*/ 192 h 9344"/>
              <a:gd name="connsiteX0" fmla="*/ 0 w 10000"/>
              <a:gd name="connsiteY0" fmla="*/ 0 h 10000"/>
              <a:gd name="connsiteX1" fmla="*/ 1274 w 10000"/>
              <a:gd name="connsiteY1" fmla="*/ 9963 h 10000"/>
              <a:gd name="connsiteX2" fmla="*/ 3873 w 10000"/>
              <a:gd name="connsiteY2" fmla="*/ 3327 h 10000"/>
              <a:gd name="connsiteX3" fmla="*/ 5636 w 10000"/>
              <a:gd name="connsiteY3" fmla="*/ 1221 h 10000"/>
              <a:gd name="connsiteX4" fmla="*/ 10000 w 10000"/>
              <a:gd name="connsiteY4" fmla="*/ 205 h 10000"/>
              <a:gd name="connsiteX0" fmla="*/ 0 w 10000"/>
              <a:gd name="connsiteY0" fmla="*/ 0 h 10000"/>
              <a:gd name="connsiteX1" fmla="*/ 1274 w 10000"/>
              <a:gd name="connsiteY1" fmla="*/ 9963 h 10000"/>
              <a:gd name="connsiteX2" fmla="*/ 3873 w 10000"/>
              <a:gd name="connsiteY2" fmla="*/ 3327 h 10000"/>
              <a:gd name="connsiteX3" fmla="*/ 5636 w 10000"/>
              <a:gd name="connsiteY3" fmla="*/ 1221 h 10000"/>
              <a:gd name="connsiteX4" fmla="*/ 10000 w 10000"/>
              <a:gd name="connsiteY4" fmla="*/ 205 h 10000"/>
              <a:gd name="connsiteX0" fmla="*/ 0 w 10000"/>
              <a:gd name="connsiteY0" fmla="*/ 0 h 11630"/>
              <a:gd name="connsiteX1" fmla="*/ 1274 w 10000"/>
              <a:gd name="connsiteY1" fmla="*/ 9963 h 11630"/>
              <a:gd name="connsiteX2" fmla="*/ 3873 w 10000"/>
              <a:gd name="connsiteY2" fmla="*/ 3327 h 11630"/>
              <a:gd name="connsiteX3" fmla="*/ 5636 w 10000"/>
              <a:gd name="connsiteY3" fmla="*/ 1221 h 11630"/>
              <a:gd name="connsiteX4" fmla="*/ 10000 w 10000"/>
              <a:gd name="connsiteY4" fmla="*/ 205 h 11630"/>
              <a:gd name="connsiteX0" fmla="*/ 0 w 10925"/>
              <a:gd name="connsiteY0" fmla="*/ 0 h 17865"/>
              <a:gd name="connsiteX1" fmla="*/ 2199 w 10925"/>
              <a:gd name="connsiteY1" fmla="*/ 17565 h 17865"/>
              <a:gd name="connsiteX2" fmla="*/ 4798 w 10925"/>
              <a:gd name="connsiteY2" fmla="*/ 10929 h 17865"/>
              <a:gd name="connsiteX3" fmla="*/ 6561 w 10925"/>
              <a:gd name="connsiteY3" fmla="*/ 8823 h 17865"/>
              <a:gd name="connsiteX4" fmla="*/ 10925 w 10925"/>
              <a:gd name="connsiteY4" fmla="*/ 7807 h 17865"/>
              <a:gd name="connsiteX0" fmla="*/ 0 w 10925"/>
              <a:gd name="connsiteY0" fmla="*/ 0 h 17865"/>
              <a:gd name="connsiteX1" fmla="*/ 2199 w 10925"/>
              <a:gd name="connsiteY1" fmla="*/ 17565 h 17865"/>
              <a:gd name="connsiteX2" fmla="*/ 4798 w 10925"/>
              <a:gd name="connsiteY2" fmla="*/ 10929 h 17865"/>
              <a:gd name="connsiteX3" fmla="*/ 6561 w 10925"/>
              <a:gd name="connsiteY3" fmla="*/ 8823 h 17865"/>
              <a:gd name="connsiteX4" fmla="*/ 10925 w 10925"/>
              <a:gd name="connsiteY4" fmla="*/ 7807 h 17865"/>
              <a:gd name="connsiteX0" fmla="*/ 0 w 10925"/>
              <a:gd name="connsiteY0" fmla="*/ 0 h 17865"/>
              <a:gd name="connsiteX1" fmla="*/ 2199 w 10925"/>
              <a:gd name="connsiteY1" fmla="*/ 17565 h 17865"/>
              <a:gd name="connsiteX2" fmla="*/ 4798 w 10925"/>
              <a:gd name="connsiteY2" fmla="*/ 10929 h 17865"/>
              <a:gd name="connsiteX3" fmla="*/ 6561 w 10925"/>
              <a:gd name="connsiteY3" fmla="*/ 8823 h 17865"/>
              <a:gd name="connsiteX4" fmla="*/ 10925 w 10925"/>
              <a:gd name="connsiteY4" fmla="*/ 7807 h 17865"/>
              <a:gd name="connsiteX0" fmla="*/ 0 w 10925"/>
              <a:gd name="connsiteY0" fmla="*/ 0 h 17865"/>
              <a:gd name="connsiteX1" fmla="*/ 2199 w 10925"/>
              <a:gd name="connsiteY1" fmla="*/ 17565 h 17865"/>
              <a:gd name="connsiteX2" fmla="*/ 4798 w 10925"/>
              <a:gd name="connsiteY2" fmla="*/ 10929 h 17865"/>
              <a:gd name="connsiteX3" fmla="*/ 6561 w 10925"/>
              <a:gd name="connsiteY3" fmla="*/ 8823 h 17865"/>
              <a:gd name="connsiteX4" fmla="*/ 10925 w 10925"/>
              <a:gd name="connsiteY4" fmla="*/ 7807 h 17865"/>
              <a:gd name="connsiteX0" fmla="*/ 0 w 9916"/>
              <a:gd name="connsiteY0" fmla="*/ 2645 h 9758"/>
              <a:gd name="connsiteX1" fmla="*/ 1190 w 9916"/>
              <a:gd name="connsiteY1" fmla="*/ 9758 h 9758"/>
              <a:gd name="connsiteX2" fmla="*/ 3789 w 9916"/>
              <a:gd name="connsiteY2" fmla="*/ 3122 h 9758"/>
              <a:gd name="connsiteX3" fmla="*/ 5552 w 9916"/>
              <a:gd name="connsiteY3" fmla="*/ 1016 h 9758"/>
              <a:gd name="connsiteX4" fmla="*/ 9916 w 9916"/>
              <a:gd name="connsiteY4" fmla="*/ 0 h 9758"/>
              <a:gd name="connsiteX0" fmla="*/ 0 w 10000"/>
              <a:gd name="connsiteY0" fmla="*/ 2711 h 10001"/>
              <a:gd name="connsiteX1" fmla="*/ 1200 w 10000"/>
              <a:gd name="connsiteY1" fmla="*/ 10000 h 10001"/>
              <a:gd name="connsiteX2" fmla="*/ 3423 w 10000"/>
              <a:gd name="connsiteY2" fmla="*/ 2366 h 10001"/>
              <a:gd name="connsiteX3" fmla="*/ 5599 w 10000"/>
              <a:gd name="connsiteY3" fmla="*/ 1041 h 10001"/>
              <a:gd name="connsiteX4" fmla="*/ 10000 w 10000"/>
              <a:gd name="connsiteY4" fmla="*/ 0 h 10001"/>
              <a:gd name="connsiteX0" fmla="*/ 0 w 10000"/>
              <a:gd name="connsiteY0" fmla="*/ 2711 h 10001"/>
              <a:gd name="connsiteX1" fmla="*/ 1036 w 10000"/>
              <a:gd name="connsiteY1" fmla="*/ 10000 h 10001"/>
              <a:gd name="connsiteX2" fmla="*/ 3423 w 10000"/>
              <a:gd name="connsiteY2" fmla="*/ 2366 h 10001"/>
              <a:gd name="connsiteX3" fmla="*/ 5599 w 10000"/>
              <a:gd name="connsiteY3" fmla="*/ 1041 h 10001"/>
              <a:gd name="connsiteX4" fmla="*/ 10000 w 10000"/>
              <a:gd name="connsiteY4" fmla="*/ 0 h 10001"/>
              <a:gd name="connsiteX0" fmla="*/ 0 w 10187"/>
              <a:gd name="connsiteY0" fmla="*/ 2711 h 10001"/>
              <a:gd name="connsiteX1" fmla="*/ 1223 w 10187"/>
              <a:gd name="connsiteY1" fmla="*/ 10000 h 10001"/>
              <a:gd name="connsiteX2" fmla="*/ 3610 w 10187"/>
              <a:gd name="connsiteY2" fmla="*/ 2366 h 10001"/>
              <a:gd name="connsiteX3" fmla="*/ 5786 w 10187"/>
              <a:gd name="connsiteY3" fmla="*/ 1041 h 10001"/>
              <a:gd name="connsiteX4" fmla="*/ 10187 w 10187"/>
              <a:gd name="connsiteY4" fmla="*/ 0 h 10001"/>
              <a:gd name="connsiteX0" fmla="*/ 0 w 10070"/>
              <a:gd name="connsiteY0" fmla="*/ 2433 h 10000"/>
              <a:gd name="connsiteX1" fmla="*/ 1106 w 10070"/>
              <a:gd name="connsiteY1" fmla="*/ 10000 h 10000"/>
              <a:gd name="connsiteX2" fmla="*/ 3493 w 10070"/>
              <a:gd name="connsiteY2" fmla="*/ 2366 h 10000"/>
              <a:gd name="connsiteX3" fmla="*/ 5669 w 10070"/>
              <a:gd name="connsiteY3" fmla="*/ 1041 h 10000"/>
              <a:gd name="connsiteX4" fmla="*/ 10070 w 10070"/>
              <a:gd name="connsiteY4" fmla="*/ 0 h 10000"/>
              <a:gd name="connsiteX0" fmla="*/ 0 w 10070"/>
              <a:gd name="connsiteY0" fmla="*/ 2433 h 10034"/>
              <a:gd name="connsiteX1" fmla="*/ 1106 w 10070"/>
              <a:gd name="connsiteY1" fmla="*/ 10000 h 10034"/>
              <a:gd name="connsiteX2" fmla="*/ 3966 w 10070"/>
              <a:gd name="connsiteY2" fmla="*/ 5052 h 10034"/>
              <a:gd name="connsiteX3" fmla="*/ 5669 w 10070"/>
              <a:gd name="connsiteY3" fmla="*/ 1041 h 10034"/>
              <a:gd name="connsiteX4" fmla="*/ 10070 w 10070"/>
              <a:gd name="connsiteY4" fmla="*/ 0 h 10034"/>
              <a:gd name="connsiteX0" fmla="*/ 0 w 10070"/>
              <a:gd name="connsiteY0" fmla="*/ 2433 h 10923"/>
              <a:gd name="connsiteX1" fmla="*/ 1579 w 10070"/>
              <a:gd name="connsiteY1" fmla="*/ 10895 h 10923"/>
              <a:gd name="connsiteX2" fmla="*/ 3966 w 10070"/>
              <a:gd name="connsiteY2" fmla="*/ 5052 h 10923"/>
              <a:gd name="connsiteX3" fmla="*/ 5669 w 10070"/>
              <a:gd name="connsiteY3" fmla="*/ 1041 h 10923"/>
              <a:gd name="connsiteX4" fmla="*/ 10070 w 10070"/>
              <a:gd name="connsiteY4" fmla="*/ 0 h 10923"/>
              <a:gd name="connsiteX0" fmla="*/ 0 w 10070"/>
              <a:gd name="connsiteY0" fmla="*/ 2433 h 10922"/>
              <a:gd name="connsiteX1" fmla="*/ 1579 w 10070"/>
              <a:gd name="connsiteY1" fmla="*/ 10895 h 10922"/>
              <a:gd name="connsiteX2" fmla="*/ 3966 w 10070"/>
              <a:gd name="connsiteY2" fmla="*/ 5052 h 10922"/>
              <a:gd name="connsiteX3" fmla="*/ 6448 w 10070"/>
              <a:gd name="connsiteY3" fmla="*/ 3056 h 10922"/>
              <a:gd name="connsiteX4" fmla="*/ 10070 w 10070"/>
              <a:gd name="connsiteY4" fmla="*/ 0 h 10922"/>
              <a:gd name="connsiteX0" fmla="*/ 0 w 11350"/>
              <a:gd name="connsiteY0" fmla="*/ 195 h 8684"/>
              <a:gd name="connsiteX1" fmla="*/ 1579 w 11350"/>
              <a:gd name="connsiteY1" fmla="*/ 8657 h 8684"/>
              <a:gd name="connsiteX2" fmla="*/ 3966 w 11350"/>
              <a:gd name="connsiteY2" fmla="*/ 2814 h 8684"/>
              <a:gd name="connsiteX3" fmla="*/ 6448 w 11350"/>
              <a:gd name="connsiteY3" fmla="*/ 818 h 8684"/>
              <a:gd name="connsiteX4" fmla="*/ 11350 w 11350"/>
              <a:gd name="connsiteY4" fmla="*/ 0 h 8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 h="8684">
                <a:moveTo>
                  <a:pt x="0" y="195"/>
                </a:moveTo>
                <a:cubicBezTo>
                  <a:pt x="572" y="5282"/>
                  <a:pt x="918" y="8221"/>
                  <a:pt x="1579" y="8657"/>
                </a:cubicBezTo>
                <a:cubicBezTo>
                  <a:pt x="2240" y="9094"/>
                  <a:pt x="3154" y="4121"/>
                  <a:pt x="3966" y="2814"/>
                </a:cubicBezTo>
                <a:cubicBezTo>
                  <a:pt x="4778" y="1507"/>
                  <a:pt x="5419" y="1350"/>
                  <a:pt x="6448" y="818"/>
                </a:cubicBezTo>
                <a:cubicBezTo>
                  <a:pt x="7479" y="285"/>
                  <a:pt x="10508" y="268"/>
                  <a:pt x="11350" y="0"/>
                </a:cubicBezTo>
              </a:path>
            </a:pathLst>
          </a:custGeom>
          <a:noFill/>
          <a:ln w="57150">
            <a:solidFill>
              <a:schemeClr val="bg1"/>
            </a:solidFill>
            <a:round/>
            <a:headEnd/>
            <a:tailEnd/>
          </a:ln>
        </p:spPr>
        <p:txBody>
          <a:bodyPr wrap="none" anchor="ctr"/>
          <a:lstStyle/>
          <a:p>
            <a:endParaRPr lang="en-US">
              <a:latin typeface="Calibri" panose="020F0502020204030204" pitchFamily="34" charset="0"/>
            </a:endParaRPr>
          </a:p>
        </p:txBody>
      </p:sp>
      <p:sp>
        <p:nvSpPr>
          <p:cNvPr id="423" name="AutoShape 228"/>
          <p:cNvSpPr>
            <a:spLocks noChangeArrowheads="1"/>
          </p:cNvSpPr>
          <p:nvPr/>
        </p:nvSpPr>
        <p:spPr bwMode="auto">
          <a:xfrm rot="16200000">
            <a:off x="4496211" y="6203951"/>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424" name="AutoShape 201"/>
          <p:cNvSpPr>
            <a:spLocks noChangeArrowheads="1"/>
          </p:cNvSpPr>
          <p:nvPr/>
        </p:nvSpPr>
        <p:spPr bwMode="auto">
          <a:xfrm rot="27000000">
            <a:off x="4497358" y="620395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cxnSp>
        <p:nvCxnSpPr>
          <p:cNvPr id="7" name="Straight Connector 6"/>
          <p:cNvCxnSpPr/>
          <p:nvPr/>
        </p:nvCxnSpPr>
        <p:spPr bwMode="auto">
          <a:xfrm>
            <a:off x="0" y="4025890"/>
            <a:ext cx="9144000"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427" name="Straight Connector 426"/>
          <p:cNvCxnSpPr>
            <a:stCxn id="208898" idx="1"/>
            <a:endCxn id="208898" idx="3"/>
          </p:cNvCxnSpPr>
          <p:nvPr/>
        </p:nvCxnSpPr>
        <p:spPr bwMode="auto">
          <a:xfrm>
            <a:off x="136525" y="4510882"/>
            <a:ext cx="8902700" cy="0"/>
          </a:xfrm>
          <a:prstGeom prst="line">
            <a:avLst/>
          </a:prstGeom>
          <a:solidFill>
            <a:schemeClr val="accent1"/>
          </a:solidFill>
          <a:ln w="9525" cap="flat" cmpd="sng" algn="ctr">
            <a:solidFill>
              <a:srgbClr val="000000"/>
            </a:solidFill>
            <a:prstDash val="dash"/>
            <a:round/>
            <a:headEnd type="none" w="med" len="med"/>
            <a:tailEnd type="none" w="med" len="med"/>
          </a:ln>
          <a:effectLst/>
        </p:spPr>
      </p:cxnSp>
      <p:grpSp>
        <p:nvGrpSpPr>
          <p:cNvPr id="2" name="Group 28"/>
          <p:cNvGrpSpPr>
            <a:grpSpLocks/>
          </p:cNvGrpSpPr>
          <p:nvPr/>
        </p:nvGrpSpPr>
        <p:grpSpPr bwMode="auto">
          <a:xfrm>
            <a:off x="-3432032" y="3685805"/>
            <a:ext cx="3394075" cy="698500"/>
            <a:chOff x="1722" y="11792"/>
            <a:chExt cx="3025" cy="772"/>
          </a:xfrm>
        </p:grpSpPr>
        <p:grpSp>
          <p:nvGrpSpPr>
            <p:cNvPr id="34984" name="Group 29"/>
            <p:cNvGrpSpPr>
              <a:grpSpLocks/>
            </p:cNvGrpSpPr>
            <p:nvPr/>
          </p:nvGrpSpPr>
          <p:grpSpPr bwMode="auto">
            <a:xfrm>
              <a:off x="2011" y="11792"/>
              <a:ext cx="2736" cy="772"/>
              <a:chOff x="2011" y="11792"/>
              <a:chExt cx="2736" cy="772"/>
            </a:xfrm>
          </p:grpSpPr>
          <p:sp>
            <p:nvSpPr>
              <p:cNvPr id="208926" name="Freeform 30"/>
              <p:cNvSpPr>
                <a:spLocks/>
              </p:cNvSpPr>
              <p:nvPr/>
            </p:nvSpPr>
            <p:spPr bwMode="auto">
              <a:xfrm>
                <a:off x="2011" y="11792"/>
                <a:ext cx="2736" cy="768"/>
              </a:xfrm>
              <a:custGeom>
                <a:avLst/>
                <a:gdLst/>
                <a:ahLst/>
                <a:cxnLst>
                  <a:cxn ang="0">
                    <a:pos x="0" y="1218"/>
                  </a:cxn>
                  <a:cxn ang="0">
                    <a:pos x="1776" y="786"/>
                  </a:cxn>
                  <a:cxn ang="0">
                    <a:pos x="4028" y="0"/>
                  </a:cxn>
                  <a:cxn ang="0">
                    <a:pos x="6336" y="786"/>
                  </a:cxn>
                  <a:cxn ang="0">
                    <a:pos x="8112" y="1218"/>
                  </a:cxn>
                  <a:cxn ang="0">
                    <a:pos x="6339" y="1648"/>
                  </a:cxn>
                  <a:cxn ang="0">
                    <a:pos x="4028" y="2428"/>
                  </a:cxn>
                  <a:cxn ang="0">
                    <a:pos x="1776" y="1650"/>
                  </a:cxn>
                  <a:cxn ang="0">
                    <a:pos x="0" y="1218"/>
                  </a:cxn>
                </a:cxnLst>
                <a:rect l="0" t="0" r="r" b="b"/>
                <a:pathLst>
                  <a:path w="8112" h="2428">
                    <a:moveTo>
                      <a:pt x="0" y="1218"/>
                    </a:moveTo>
                    <a:cubicBezTo>
                      <a:pt x="156" y="1188"/>
                      <a:pt x="856" y="1130"/>
                      <a:pt x="1776" y="786"/>
                    </a:cubicBezTo>
                    <a:cubicBezTo>
                      <a:pt x="2696" y="442"/>
                      <a:pt x="3268" y="0"/>
                      <a:pt x="4028" y="0"/>
                    </a:cubicBezTo>
                    <a:cubicBezTo>
                      <a:pt x="4788" y="0"/>
                      <a:pt x="5690" y="547"/>
                      <a:pt x="6336" y="786"/>
                    </a:cubicBezTo>
                    <a:cubicBezTo>
                      <a:pt x="6982" y="1025"/>
                      <a:pt x="7979" y="1218"/>
                      <a:pt x="8112" y="1218"/>
                    </a:cubicBezTo>
                    <a:cubicBezTo>
                      <a:pt x="7972" y="1254"/>
                      <a:pt x="7019" y="1448"/>
                      <a:pt x="6339" y="1648"/>
                    </a:cubicBezTo>
                    <a:cubicBezTo>
                      <a:pt x="5658" y="1850"/>
                      <a:pt x="4788" y="2428"/>
                      <a:pt x="4028" y="2428"/>
                    </a:cubicBezTo>
                    <a:cubicBezTo>
                      <a:pt x="3268" y="2428"/>
                      <a:pt x="2447" y="1852"/>
                      <a:pt x="1776" y="1650"/>
                    </a:cubicBezTo>
                    <a:cubicBezTo>
                      <a:pt x="1228" y="1385"/>
                      <a:pt x="149" y="1247"/>
                      <a:pt x="0" y="1218"/>
                    </a:cubicBezTo>
                    <a:close/>
                  </a:path>
                </a:pathLst>
              </a:custGeom>
              <a:gradFill rotWithShape="1">
                <a:gsLst>
                  <a:gs pos="0">
                    <a:srgbClr val="4D0808"/>
                  </a:gs>
                  <a:gs pos="30000">
                    <a:srgbClr val="FF0300"/>
                  </a:gs>
                  <a:gs pos="55000">
                    <a:srgbClr val="FF7A00"/>
                  </a:gs>
                  <a:gs pos="100000">
                    <a:srgbClr val="FFF200"/>
                  </a:gs>
                </a:gsLst>
                <a:path path="rect">
                  <a:fillToRect l="50000" t="50000" r="50000" b="50000"/>
                </a:path>
              </a:gradFill>
              <a:ln w="9525">
                <a:noFill/>
                <a:round/>
                <a:headEnd/>
                <a:tailEnd/>
              </a:ln>
              <a:effectLst>
                <a:outerShdw dist="35921" dir="2700000" algn="ctr" rotWithShape="0">
                  <a:srgbClr val="808080">
                    <a:alpha val="50000"/>
                  </a:srgbClr>
                </a:outerShdw>
              </a:effectLst>
            </p:spPr>
            <p:txBody>
              <a:bodyPr vert="wordArtVert" lIns="28800" tIns="18000" anchor="ctr" anchorCtr="0">
                <a:noAutofit/>
              </a:bodyPr>
              <a:lstStyle/>
              <a:p>
                <a:pPr>
                  <a:defRPr/>
                </a:pPr>
                <a:endParaRPr lang="en-US">
                  <a:latin typeface="Arial" pitchFamily="34" charset="0"/>
                </a:endParaRPr>
              </a:p>
            </p:txBody>
          </p:sp>
          <p:sp>
            <p:nvSpPr>
              <p:cNvPr id="208927" name="Oval 31"/>
              <p:cNvSpPr>
                <a:spLocks noChangeAspect="1" noChangeArrowheads="1"/>
              </p:cNvSpPr>
              <p:nvPr/>
            </p:nvSpPr>
            <p:spPr bwMode="auto">
              <a:xfrm>
                <a:off x="2578" y="12111"/>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28" name="Oval 32"/>
              <p:cNvSpPr>
                <a:spLocks noChangeAspect="1" noChangeArrowheads="1"/>
              </p:cNvSpPr>
              <p:nvPr/>
            </p:nvSpPr>
            <p:spPr bwMode="auto">
              <a:xfrm>
                <a:off x="2528"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29" name="Oval 33"/>
              <p:cNvSpPr>
                <a:spLocks noChangeAspect="1" noChangeArrowheads="1"/>
              </p:cNvSpPr>
              <p:nvPr/>
            </p:nvSpPr>
            <p:spPr bwMode="auto">
              <a:xfrm>
                <a:off x="2804" y="1218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0" name="Oval 34"/>
              <p:cNvSpPr>
                <a:spLocks noChangeAspect="1" noChangeArrowheads="1"/>
              </p:cNvSpPr>
              <p:nvPr/>
            </p:nvSpPr>
            <p:spPr bwMode="auto">
              <a:xfrm>
                <a:off x="2885" y="1195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1" name="Oval 35"/>
              <p:cNvSpPr>
                <a:spLocks noChangeAspect="1" noChangeArrowheads="1"/>
              </p:cNvSpPr>
              <p:nvPr/>
            </p:nvSpPr>
            <p:spPr bwMode="auto">
              <a:xfrm>
                <a:off x="2902" y="1208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2" name="Oval 36"/>
              <p:cNvSpPr>
                <a:spLocks noChangeAspect="1" noChangeArrowheads="1"/>
              </p:cNvSpPr>
              <p:nvPr/>
            </p:nvSpPr>
            <p:spPr bwMode="auto">
              <a:xfrm>
                <a:off x="2998"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3" name="Oval 37"/>
              <p:cNvSpPr>
                <a:spLocks noChangeAspect="1" noChangeArrowheads="1"/>
              </p:cNvSpPr>
              <p:nvPr/>
            </p:nvSpPr>
            <p:spPr bwMode="auto">
              <a:xfrm>
                <a:off x="3079"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4" name="Oval 38"/>
              <p:cNvSpPr>
                <a:spLocks noChangeAspect="1" noChangeArrowheads="1"/>
              </p:cNvSpPr>
              <p:nvPr/>
            </p:nvSpPr>
            <p:spPr bwMode="auto">
              <a:xfrm>
                <a:off x="3161" y="1186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5" name="Oval 39"/>
              <p:cNvSpPr>
                <a:spLocks noChangeAspect="1" noChangeArrowheads="1"/>
              </p:cNvSpPr>
              <p:nvPr/>
            </p:nvSpPr>
            <p:spPr bwMode="auto">
              <a:xfrm>
                <a:off x="3290" y="118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6" name="Oval 40"/>
              <p:cNvSpPr>
                <a:spLocks noChangeAspect="1" noChangeArrowheads="1"/>
              </p:cNvSpPr>
              <p:nvPr/>
            </p:nvSpPr>
            <p:spPr bwMode="auto">
              <a:xfrm>
                <a:off x="3209" y="124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7" name="Oval 41"/>
              <p:cNvSpPr>
                <a:spLocks noChangeAspect="1" noChangeArrowheads="1"/>
              </p:cNvSpPr>
              <p:nvPr/>
            </p:nvSpPr>
            <p:spPr bwMode="auto">
              <a:xfrm>
                <a:off x="2463"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38" name="Oval 42"/>
              <p:cNvSpPr>
                <a:spLocks noChangeAspect="1" noChangeArrowheads="1"/>
              </p:cNvSpPr>
              <p:nvPr/>
            </p:nvSpPr>
            <p:spPr bwMode="auto">
              <a:xfrm>
                <a:off x="2772"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9" name="Oval 43"/>
              <p:cNvSpPr>
                <a:spLocks noChangeAspect="1" noChangeArrowheads="1"/>
              </p:cNvSpPr>
              <p:nvPr/>
            </p:nvSpPr>
            <p:spPr bwMode="auto">
              <a:xfrm>
                <a:off x="2837" y="12278"/>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0" name="Oval 44"/>
              <p:cNvSpPr>
                <a:spLocks noChangeAspect="1" noChangeArrowheads="1"/>
              </p:cNvSpPr>
              <p:nvPr/>
            </p:nvSpPr>
            <p:spPr bwMode="auto">
              <a:xfrm>
                <a:off x="2707" y="12262"/>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1" name="Oval 45"/>
              <p:cNvSpPr>
                <a:spLocks noChangeAspect="1" noChangeArrowheads="1"/>
              </p:cNvSpPr>
              <p:nvPr/>
            </p:nvSpPr>
            <p:spPr bwMode="auto">
              <a:xfrm>
                <a:off x="2998" y="11913"/>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2" name="Oval 46"/>
              <p:cNvSpPr>
                <a:spLocks noChangeAspect="1" noChangeArrowheads="1"/>
              </p:cNvSpPr>
              <p:nvPr/>
            </p:nvSpPr>
            <p:spPr bwMode="auto">
              <a:xfrm>
                <a:off x="3031" y="12111"/>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43" name="Oval 47"/>
              <p:cNvSpPr>
                <a:spLocks noChangeAspect="1" noChangeArrowheads="1"/>
              </p:cNvSpPr>
              <p:nvPr/>
            </p:nvSpPr>
            <p:spPr bwMode="auto">
              <a:xfrm>
                <a:off x="3096" y="119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44" name="Oval 48"/>
              <p:cNvSpPr>
                <a:spLocks noChangeAspect="1" noChangeArrowheads="1"/>
              </p:cNvSpPr>
              <p:nvPr/>
            </p:nvSpPr>
            <p:spPr bwMode="auto">
              <a:xfrm>
                <a:off x="3242" y="1195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45" name="Oval 49"/>
              <p:cNvSpPr>
                <a:spLocks noChangeAspect="1" noChangeArrowheads="1"/>
              </p:cNvSpPr>
              <p:nvPr/>
            </p:nvSpPr>
            <p:spPr bwMode="auto">
              <a:xfrm>
                <a:off x="3242" y="12339"/>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6" name="Oval 50"/>
              <p:cNvSpPr>
                <a:spLocks noChangeAspect="1" noChangeArrowheads="1"/>
              </p:cNvSpPr>
              <p:nvPr/>
            </p:nvSpPr>
            <p:spPr bwMode="auto">
              <a:xfrm>
                <a:off x="2415" y="1217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7" name="Oval 51"/>
              <p:cNvSpPr>
                <a:spLocks noChangeAspect="1" noChangeArrowheads="1"/>
              </p:cNvSpPr>
              <p:nvPr/>
            </p:nvSpPr>
            <p:spPr bwMode="auto">
              <a:xfrm>
                <a:off x="2217" y="1213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48" name="Oval 52"/>
              <p:cNvSpPr>
                <a:spLocks noChangeAspect="1" noChangeArrowheads="1"/>
              </p:cNvSpPr>
              <p:nvPr/>
            </p:nvSpPr>
            <p:spPr bwMode="auto">
              <a:xfrm>
                <a:off x="2772"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9" name="Oval 53"/>
              <p:cNvSpPr>
                <a:spLocks noChangeAspect="1" noChangeArrowheads="1"/>
              </p:cNvSpPr>
              <p:nvPr/>
            </p:nvSpPr>
            <p:spPr bwMode="auto">
              <a:xfrm>
                <a:off x="2933" y="12187"/>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50" name="Oval 54"/>
              <p:cNvSpPr>
                <a:spLocks noChangeAspect="1" noChangeArrowheads="1"/>
              </p:cNvSpPr>
              <p:nvPr/>
            </p:nvSpPr>
            <p:spPr bwMode="auto">
              <a:xfrm>
                <a:off x="2983" y="12262"/>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1" name="Oval 55"/>
              <p:cNvSpPr>
                <a:spLocks noChangeAspect="1" noChangeArrowheads="1"/>
              </p:cNvSpPr>
              <p:nvPr/>
            </p:nvSpPr>
            <p:spPr bwMode="auto">
              <a:xfrm>
                <a:off x="3079" y="1239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2" name="Oval 56"/>
              <p:cNvSpPr>
                <a:spLocks noChangeAspect="1" noChangeArrowheads="1"/>
              </p:cNvSpPr>
              <p:nvPr/>
            </p:nvSpPr>
            <p:spPr bwMode="auto">
              <a:xfrm>
                <a:off x="3192" y="12141"/>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3" name="Oval 57"/>
              <p:cNvSpPr>
                <a:spLocks noChangeAspect="1" noChangeArrowheads="1"/>
              </p:cNvSpPr>
              <p:nvPr/>
            </p:nvSpPr>
            <p:spPr bwMode="auto">
              <a:xfrm>
                <a:off x="3209"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4" name="Oval 58"/>
              <p:cNvSpPr>
                <a:spLocks noChangeAspect="1" noChangeArrowheads="1"/>
              </p:cNvSpPr>
              <p:nvPr/>
            </p:nvSpPr>
            <p:spPr bwMode="auto">
              <a:xfrm>
                <a:off x="3387" y="11913"/>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5" name="Oval 59"/>
              <p:cNvSpPr>
                <a:spLocks noChangeAspect="1" noChangeArrowheads="1"/>
              </p:cNvSpPr>
              <p:nvPr/>
            </p:nvSpPr>
            <p:spPr bwMode="auto">
              <a:xfrm>
                <a:off x="3420"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6" name="Oval 60"/>
              <p:cNvSpPr>
                <a:spLocks noChangeAspect="1" noChangeArrowheads="1"/>
              </p:cNvSpPr>
              <p:nvPr/>
            </p:nvSpPr>
            <p:spPr bwMode="auto">
              <a:xfrm>
                <a:off x="2335" y="12125"/>
                <a:ext cx="76"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7" name="Oval 61"/>
              <p:cNvSpPr>
                <a:spLocks noChangeAspect="1" noChangeArrowheads="1"/>
              </p:cNvSpPr>
              <p:nvPr/>
            </p:nvSpPr>
            <p:spPr bwMode="auto">
              <a:xfrm>
                <a:off x="2674"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8" name="Oval 62"/>
              <p:cNvSpPr>
                <a:spLocks noChangeAspect="1" noChangeArrowheads="1"/>
              </p:cNvSpPr>
              <p:nvPr/>
            </p:nvSpPr>
            <p:spPr bwMode="auto">
              <a:xfrm>
                <a:off x="2674" y="1215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9" name="Oval 63"/>
              <p:cNvSpPr>
                <a:spLocks noChangeAspect="1" noChangeArrowheads="1"/>
              </p:cNvSpPr>
              <p:nvPr/>
            </p:nvSpPr>
            <p:spPr bwMode="auto">
              <a:xfrm>
                <a:off x="2950" y="123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0" name="Oval 64"/>
              <p:cNvSpPr>
                <a:spLocks noChangeAspect="1" noChangeArrowheads="1"/>
              </p:cNvSpPr>
              <p:nvPr/>
            </p:nvSpPr>
            <p:spPr bwMode="auto">
              <a:xfrm>
                <a:off x="3096" y="12308"/>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1" name="Oval 65"/>
              <p:cNvSpPr>
                <a:spLocks noChangeAspect="1" noChangeArrowheads="1"/>
              </p:cNvSpPr>
              <p:nvPr/>
            </p:nvSpPr>
            <p:spPr bwMode="auto">
              <a:xfrm>
                <a:off x="3144"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62" name="Oval 66"/>
              <p:cNvSpPr>
                <a:spLocks noChangeAspect="1" noChangeArrowheads="1"/>
              </p:cNvSpPr>
              <p:nvPr/>
            </p:nvSpPr>
            <p:spPr bwMode="auto">
              <a:xfrm>
                <a:off x="3290"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63" name="Oval 67"/>
              <p:cNvSpPr>
                <a:spLocks noChangeAspect="1" noChangeArrowheads="1"/>
              </p:cNvSpPr>
              <p:nvPr/>
            </p:nvSpPr>
            <p:spPr bwMode="auto">
              <a:xfrm>
                <a:off x="3322" y="12217"/>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64" name="Oval 68"/>
              <p:cNvSpPr>
                <a:spLocks noChangeAspect="1" noChangeArrowheads="1"/>
              </p:cNvSpPr>
              <p:nvPr/>
            </p:nvSpPr>
            <p:spPr bwMode="auto">
              <a:xfrm>
                <a:off x="3420" y="12490"/>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5" name="Oval 69"/>
              <p:cNvSpPr>
                <a:spLocks noChangeAspect="1" noChangeArrowheads="1"/>
              </p:cNvSpPr>
              <p:nvPr/>
            </p:nvSpPr>
            <p:spPr bwMode="auto">
              <a:xfrm>
                <a:off x="3387" y="1239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6" name="Oval 70"/>
              <p:cNvSpPr>
                <a:spLocks noChangeAspect="1" noChangeArrowheads="1"/>
              </p:cNvSpPr>
              <p:nvPr/>
            </p:nvSpPr>
            <p:spPr bwMode="auto">
              <a:xfrm flipH="1">
                <a:off x="4149" y="12111"/>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67" name="Oval 71"/>
              <p:cNvSpPr>
                <a:spLocks noChangeAspect="1" noChangeArrowheads="1"/>
              </p:cNvSpPr>
              <p:nvPr/>
            </p:nvSpPr>
            <p:spPr bwMode="auto">
              <a:xfrm flipH="1">
                <a:off x="4197"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8" name="Oval 72"/>
              <p:cNvSpPr>
                <a:spLocks noChangeAspect="1" noChangeArrowheads="1"/>
              </p:cNvSpPr>
              <p:nvPr/>
            </p:nvSpPr>
            <p:spPr bwMode="auto">
              <a:xfrm flipH="1">
                <a:off x="3921" y="12187"/>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9" name="Oval 73"/>
              <p:cNvSpPr>
                <a:spLocks noChangeAspect="1" noChangeArrowheads="1"/>
              </p:cNvSpPr>
              <p:nvPr/>
            </p:nvSpPr>
            <p:spPr bwMode="auto">
              <a:xfrm flipH="1">
                <a:off x="3840" y="1195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0" name="Oval 74"/>
              <p:cNvSpPr>
                <a:spLocks noChangeAspect="1" noChangeArrowheads="1"/>
              </p:cNvSpPr>
              <p:nvPr/>
            </p:nvSpPr>
            <p:spPr bwMode="auto">
              <a:xfrm flipH="1">
                <a:off x="3825" y="1208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1" name="Oval 75"/>
              <p:cNvSpPr>
                <a:spLocks noChangeAspect="1" noChangeArrowheads="1"/>
              </p:cNvSpPr>
              <p:nvPr/>
            </p:nvSpPr>
            <p:spPr bwMode="auto">
              <a:xfrm flipH="1">
                <a:off x="3727"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2" name="Oval 76"/>
              <p:cNvSpPr>
                <a:spLocks noChangeAspect="1" noChangeArrowheads="1"/>
              </p:cNvSpPr>
              <p:nvPr/>
            </p:nvSpPr>
            <p:spPr bwMode="auto">
              <a:xfrm flipH="1">
                <a:off x="3646" y="12203"/>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3" name="Oval 77"/>
              <p:cNvSpPr>
                <a:spLocks noChangeAspect="1" noChangeArrowheads="1"/>
              </p:cNvSpPr>
              <p:nvPr/>
            </p:nvSpPr>
            <p:spPr bwMode="auto">
              <a:xfrm flipH="1">
                <a:off x="3566" y="1186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4" name="Oval 78"/>
              <p:cNvSpPr>
                <a:spLocks noChangeAspect="1" noChangeArrowheads="1"/>
              </p:cNvSpPr>
              <p:nvPr/>
            </p:nvSpPr>
            <p:spPr bwMode="auto">
              <a:xfrm flipH="1">
                <a:off x="3403" y="11822"/>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5" name="Oval 79"/>
              <p:cNvSpPr>
                <a:spLocks noChangeAspect="1" noChangeArrowheads="1"/>
              </p:cNvSpPr>
              <p:nvPr/>
            </p:nvSpPr>
            <p:spPr bwMode="auto">
              <a:xfrm flipH="1">
                <a:off x="3516" y="124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6" name="Oval 80"/>
              <p:cNvSpPr>
                <a:spLocks noChangeAspect="1" noChangeArrowheads="1"/>
              </p:cNvSpPr>
              <p:nvPr/>
            </p:nvSpPr>
            <p:spPr bwMode="auto">
              <a:xfrm flipH="1">
                <a:off x="4262"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7" name="Oval 81"/>
              <p:cNvSpPr>
                <a:spLocks noChangeAspect="1" noChangeArrowheads="1"/>
              </p:cNvSpPr>
              <p:nvPr/>
            </p:nvSpPr>
            <p:spPr bwMode="auto">
              <a:xfrm flipH="1">
                <a:off x="3953"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8" name="Oval 82"/>
              <p:cNvSpPr>
                <a:spLocks noChangeAspect="1" noChangeArrowheads="1"/>
              </p:cNvSpPr>
              <p:nvPr/>
            </p:nvSpPr>
            <p:spPr bwMode="auto">
              <a:xfrm flipH="1">
                <a:off x="3890" y="12278"/>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79" name="Oval 83"/>
              <p:cNvSpPr>
                <a:spLocks noChangeAspect="1" noChangeArrowheads="1"/>
              </p:cNvSpPr>
              <p:nvPr/>
            </p:nvSpPr>
            <p:spPr bwMode="auto">
              <a:xfrm flipH="1">
                <a:off x="4018" y="12262"/>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80" name="Oval 84"/>
              <p:cNvSpPr>
                <a:spLocks noChangeAspect="1" noChangeArrowheads="1"/>
              </p:cNvSpPr>
              <p:nvPr/>
            </p:nvSpPr>
            <p:spPr bwMode="auto">
              <a:xfrm flipH="1">
                <a:off x="3727" y="11913"/>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1" name="Oval 85"/>
              <p:cNvSpPr>
                <a:spLocks noChangeAspect="1" noChangeArrowheads="1"/>
              </p:cNvSpPr>
              <p:nvPr/>
            </p:nvSpPr>
            <p:spPr bwMode="auto">
              <a:xfrm flipH="1">
                <a:off x="3694" y="12111"/>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2" name="Oval 86"/>
              <p:cNvSpPr>
                <a:spLocks noChangeAspect="1" noChangeArrowheads="1"/>
              </p:cNvSpPr>
              <p:nvPr/>
            </p:nvSpPr>
            <p:spPr bwMode="auto">
              <a:xfrm flipH="1">
                <a:off x="3631" y="11945"/>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3" name="Oval 87"/>
              <p:cNvSpPr>
                <a:spLocks noChangeAspect="1" noChangeArrowheads="1"/>
              </p:cNvSpPr>
              <p:nvPr/>
            </p:nvSpPr>
            <p:spPr bwMode="auto">
              <a:xfrm flipH="1">
                <a:off x="3485" y="1195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4" name="Oval 88"/>
              <p:cNvSpPr>
                <a:spLocks noChangeAspect="1" noChangeArrowheads="1"/>
              </p:cNvSpPr>
              <p:nvPr/>
            </p:nvSpPr>
            <p:spPr bwMode="auto">
              <a:xfrm flipH="1">
                <a:off x="3485" y="12339"/>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85" name="Oval 89"/>
              <p:cNvSpPr>
                <a:spLocks noChangeAspect="1" noChangeArrowheads="1"/>
              </p:cNvSpPr>
              <p:nvPr/>
            </p:nvSpPr>
            <p:spPr bwMode="auto">
              <a:xfrm flipH="1">
                <a:off x="3355" y="1232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6" name="Oval 90"/>
              <p:cNvSpPr>
                <a:spLocks noChangeAspect="1" noChangeArrowheads="1"/>
              </p:cNvSpPr>
              <p:nvPr/>
            </p:nvSpPr>
            <p:spPr bwMode="auto">
              <a:xfrm flipH="1">
                <a:off x="4310" y="1217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7" name="Oval 91"/>
              <p:cNvSpPr>
                <a:spLocks noChangeAspect="1" noChangeArrowheads="1"/>
              </p:cNvSpPr>
              <p:nvPr/>
            </p:nvSpPr>
            <p:spPr bwMode="auto">
              <a:xfrm flipH="1">
                <a:off x="4506" y="1213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8" name="Oval 92"/>
              <p:cNvSpPr>
                <a:spLocks noChangeAspect="1" noChangeArrowheads="1"/>
              </p:cNvSpPr>
              <p:nvPr/>
            </p:nvSpPr>
            <p:spPr bwMode="auto">
              <a:xfrm flipH="1">
                <a:off x="3953"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9" name="Oval 93"/>
              <p:cNvSpPr>
                <a:spLocks noChangeAspect="1" noChangeArrowheads="1"/>
              </p:cNvSpPr>
              <p:nvPr/>
            </p:nvSpPr>
            <p:spPr bwMode="auto">
              <a:xfrm flipH="1">
                <a:off x="3791" y="12187"/>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90" name="Oval 94"/>
              <p:cNvSpPr>
                <a:spLocks noChangeAspect="1" noChangeArrowheads="1"/>
              </p:cNvSpPr>
              <p:nvPr/>
            </p:nvSpPr>
            <p:spPr bwMode="auto">
              <a:xfrm flipH="1">
                <a:off x="3744" y="12262"/>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1" name="Oval 95"/>
              <p:cNvSpPr>
                <a:spLocks noChangeAspect="1" noChangeArrowheads="1"/>
              </p:cNvSpPr>
              <p:nvPr/>
            </p:nvSpPr>
            <p:spPr bwMode="auto">
              <a:xfrm flipH="1">
                <a:off x="3646" y="1239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2" name="Oval 96"/>
              <p:cNvSpPr>
                <a:spLocks noChangeAspect="1" noChangeArrowheads="1"/>
              </p:cNvSpPr>
              <p:nvPr/>
            </p:nvSpPr>
            <p:spPr bwMode="auto">
              <a:xfrm flipH="1">
                <a:off x="3532" y="12141"/>
                <a:ext cx="79"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3" name="Oval 97"/>
              <p:cNvSpPr>
                <a:spLocks noChangeAspect="1" noChangeArrowheads="1"/>
              </p:cNvSpPr>
              <p:nvPr/>
            </p:nvSpPr>
            <p:spPr bwMode="auto">
              <a:xfrm flipH="1">
                <a:off x="3516"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4" name="Oval 98"/>
              <p:cNvSpPr>
                <a:spLocks noChangeAspect="1" noChangeArrowheads="1"/>
              </p:cNvSpPr>
              <p:nvPr/>
            </p:nvSpPr>
            <p:spPr bwMode="auto">
              <a:xfrm flipH="1">
                <a:off x="3338" y="1198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5" name="Oval 99"/>
              <p:cNvSpPr>
                <a:spLocks noChangeAspect="1" noChangeArrowheads="1"/>
              </p:cNvSpPr>
              <p:nvPr/>
            </p:nvSpPr>
            <p:spPr bwMode="auto">
              <a:xfrm flipH="1">
                <a:off x="4390" y="1212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6" name="Oval 100"/>
              <p:cNvSpPr>
                <a:spLocks noChangeAspect="1" noChangeArrowheads="1"/>
              </p:cNvSpPr>
              <p:nvPr/>
            </p:nvSpPr>
            <p:spPr bwMode="auto">
              <a:xfrm flipH="1">
                <a:off x="4051"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97" name="Oval 101"/>
              <p:cNvSpPr>
                <a:spLocks noChangeAspect="1" noChangeArrowheads="1"/>
              </p:cNvSpPr>
              <p:nvPr/>
            </p:nvSpPr>
            <p:spPr bwMode="auto">
              <a:xfrm flipH="1">
                <a:off x="4051" y="1215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8" name="Oval 102"/>
              <p:cNvSpPr>
                <a:spLocks noChangeAspect="1" noChangeArrowheads="1"/>
              </p:cNvSpPr>
              <p:nvPr/>
            </p:nvSpPr>
            <p:spPr bwMode="auto">
              <a:xfrm flipH="1">
                <a:off x="3775" y="123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9" name="Oval 103"/>
              <p:cNvSpPr>
                <a:spLocks noChangeAspect="1" noChangeArrowheads="1"/>
              </p:cNvSpPr>
              <p:nvPr/>
            </p:nvSpPr>
            <p:spPr bwMode="auto">
              <a:xfrm flipH="1">
                <a:off x="3631" y="12308"/>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9000" name="Oval 104"/>
              <p:cNvSpPr>
                <a:spLocks noChangeAspect="1" noChangeArrowheads="1"/>
              </p:cNvSpPr>
              <p:nvPr/>
            </p:nvSpPr>
            <p:spPr bwMode="auto">
              <a:xfrm flipH="1">
                <a:off x="3581"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9001" name="Oval 105"/>
              <p:cNvSpPr>
                <a:spLocks noChangeAspect="1" noChangeArrowheads="1"/>
              </p:cNvSpPr>
              <p:nvPr/>
            </p:nvSpPr>
            <p:spPr bwMode="auto">
              <a:xfrm flipH="1">
                <a:off x="3403" y="1212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9002" name="Oval 106"/>
              <p:cNvSpPr>
                <a:spLocks noChangeAspect="1" noChangeArrowheads="1"/>
              </p:cNvSpPr>
              <p:nvPr/>
            </p:nvSpPr>
            <p:spPr bwMode="auto">
              <a:xfrm flipH="1">
                <a:off x="3403"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9003" name="Oval 107"/>
              <p:cNvSpPr>
                <a:spLocks noChangeAspect="1" noChangeArrowheads="1"/>
              </p:cNvSpPr>
              <p:nvPr/>
            </p:nvSpPr>
            <p:spPr bwMode="auto">
              <a:xfrm flipH="1">
                <a:off x="3307" y="1246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grpSp>
        <p:grpSp>
          <p:nvGrpSpPr>
            <p:cNvPr id="34985" name="Group 108"/>
            <p:cNvGrpSpPr>
              <a:grpSpLocks/>
            </p:cNvGrpSpPr>
            <p:nvPr/>
          </p:nvGrpSpPr>
          <p:grpSpPr bwMode="auto">
            <a:xfrm>
              <a:off x="1722" y="11818"/>
              <a:ext cx="1200" cy="720"/>
              <a:chOff x="138" y="6320"/>
              <a:chExt cx="1200" cy="720"/>
            </a:xfrm>
          </p:grpSpPr>
          <p:grpSp>
            <p:nvGrpSpPr>
              <p:cNvPr id="34986" name="Group 109"/>
              <p:cNvGrpSpPr>
                <a:grpSpLocks/>
              </p:cNvGrpSpPr>
              <p:nvPr/>
            </p:nvGrpSpPr>
            <p:grpSpPr bwMode="auto">
              <a:xfrm>
                <a:off x="138" y="6320"/>
                <a:ext cx="1200" cy="192"/>
                <a:chOff x="138" y="6320"/>
                <a:chExt cx="1200" cy="192"/>
              </a:xfrm>
            </p:grpSpPr>
            <p:sp>
              <p:nvSpPr>
                <p:cNvPr id="34991" name="Line 110"/>
                <p:cNvSpPr>
                  <a:spLocks noChangeShapeType="1"/>
                </p:cNvSpPr>
                <p:nvPr/>
              </p:nvSpPr>
              <p:spPr bwMode="auto">
                <a:xfrm flipH="1">
                  <a:off x="810" y="6320"/>
                  <a:ext cx="528"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sp>
              <p:nvSpPr>
                <p:cNvPr id="34992" name="Line 111"/>
                <p:cNvSpPr>
                  <a:spLocks noChangeShapeType="1"/>
                </p:cNvSpPr>
                <p:nvPr/>
              </p:nvSpPr>
              <p:spPr bwMode="auto">
                <a:xfrm flipH="1">
                  <a:off x="474" y="6416"/>
                  <a:ext cx="624"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sp>
              <p:nvSpPr>
                <p:cNvPr id="34993" name="Line 112"/>
                <p:cNvSpPr>
                  <a:spLocks noChangeShapeType="1"/>
                </p:cNvSpPr>
                <p:nvPr/>
              </p:nvSpPr>
              <p:spPr bwMode="auto">
                <a:xfrm flipH="1">
                  <a:off x="138" y="6512"/>
                  <a:ext cx="588"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grpSp>
          <p:grpSp>
            <p:nvGrpSpPr>
              <p:cNvPr id="34987" name="Group 113"/>
              <p:cNvGrpSpPr>
                <a:grpSpLocks/>
              </p:cNvGrpSpPr>
              <p:nvPr/>
            </p:nvGrpSpPr>
            <p:grpSpPr bwMode="auto">
              <a:xfrm flipV="1">
                <a:off x="138" y="6848"/>
                <a:ext cx="1200" cy="192"/>
                <a:chOff x="138" y="6320"/>
                <a:chExt cx="1200" cy="192"/>
              </a:xfrm>
            </p:grpSpPr>
            <p:sp>
              <p:nvSpPr>
                <p:cNvPr id="34988" name="Line 114"/>
                <p:cNvSpPr>
                  <a:spLocks noChangeShapeType="1"/>
                </p:cNvSpPr>
                <p:nvPr/>
              </p:nvSpPr>
              <p:spPr bwMode="auto">
                <a:xfrm flipH="1">
                  <a:off x="810" y="6320"/>
                  <a:ext cx="528"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sp>
              <p:nvSpPr>
                <p:cNvPr id="34989" name="Line 115"/>
                <p:cNvSpPr>
                  <a:spLocks noChangeShapeType="1"/>
                </p:cNvSpPr>
                <p:nvPr/>
              </p:nvSpPr>
              <p:spPr bwMode="auto">
                <a:xfrm flipH="1">
                  <a:off x="474" y="6416"/>
                  <a:ext cx="624"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sp>
              <p:nvSpPr>
                <p:cNvPr id="34990" name="Line 116"/>
                <p:cNvSpPr>
                  <a:spLocks noChangeShapeType="1"/>
                </p:cNvSpPr>
                <p:nvPr/>
              </p:nvSpPr>
              <p:spPr bwMode="auto">
                <a:xfrm flipH="1">
                  <a:off x="138" y="6512"/>
                  <a:ext cx="588"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grpSp>
        </p:grpSp>
      </p:grpSp>
      <p:sp>
        <p:nvSpPr>
          <p:cNvPr id="289" name="Text Box 228"/>
          <p:cNvSpPr txBox="1">
            <a:spLocks noChangeArrowheads="1"/>
          </p:cNvSpPr>
          <p:nvPr/>
        </p:nvSpPr>
        <p:spPr bwMode="auto">
          <a:xfrm>
            <a:off x="250825" y="6165850"/>
            <a:ext cx="3671888"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dirty="0">
                <a:latin typeface="Calibri" panose="020F0502020204030204" pitchFamily="34" charset="0"/>
              </a:rPr>
              <a:t>Animation by Rhodri Jones (CERN)</a:t>
            </a:r>
          </a:p>
        </p:txBody>
      </p:sp>
      <p:sp>
        <p:nvSpPr>
          <p:cNvPr id="292" name="Text Box 226"/>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Principle of Signal Generation of a BPMs: off-center Beam </a:t>
            </a:r>
          </a:p>
        </p:txBody>
      </p:sp>
      <p:sp>
        <p:nvSpPr>
          <p:cNvPr id="290" name="Text Box 229"/>
          <p:cNvSpPr txBox="1">
            <a:spLocks noChangeArrowheads="1"/>
          </p:cNvSpPr>
          <p:nvPr/>
        </p:nvSpPr>
        <p:spPr bwMode="auto">
          <a:xfrm>
            <a:off x="179388" y="960485"/>
            <a:ext cx="4427537" cy="943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spcBef>
                <a:spcPts val="800"/>
              </a:spcBef>
              <a:buFont typeface="Wingdings" pitchFamily="2" charset="2"/>
              <a:buNone/>
            </a:pPr>
            <a:r>
              <a:rPr lang="en-US" altLang="de-DE" sz="2000" dirty="0">
                <a:solidFill>
                  <a:srgbClr val="0000CC"/>
                </a:solidFill>
                <a:latin typeface="Calibri" panose="020F0502020204030204" pitchFamily="34" charset="0"/>
                <a:sym typeface="Symbol" pitchFamily="18" charset="2"/>
              </a:rPr>
              <a:t>The image current at the wall is    </a:t>
            </a:r>
          </a:p>
          <a:p>
            <a:pPr algn="l">
              <a:lnSpc>
                <a:spcPct val="70000"/>
              </a:lnSpc>
              <a:spcBef>
                <a:spcPts val="800"/>
              </a:spcBef>
              <a:buFont typeface="Wingdings" pitchFamily="2" charset="2"/>
              <a:buNone/>
            </a:pPr>
            <a:r>
              <a:rPr lang="en-US" altLang="de-DE" sz="2000" dirty="0">
                <a:solidFill>
                  <a:srgbClr val="0000CC"/>
                </a:solidFill>
                <a:latin typeface="Calibri" panose="020F0502020204030204" pitchFamily="34" charset="0"/>
                <a:sym typeface="Symbol" pitchFamily="18" charset="2"/>
              </a:rPr>
              <a:t>monitored on a high frequency basis</a:t>
            </a:r>
          </a:p>
          <a:p>
            <a:pPr algn="l">
              <a:lnSpc>
                <a:spcPct val="70000"/>
              </a:lnSpc>
              <a:spcBef>
                <a:spcPts val="800"/>
              </a:spcBef>
              <a:buFont typeface="Wingdings" pitchFamily="2" charset="2"/>
              <a:buNone/>
            </a:pPr>
            <a:r>
              <a:rPr lang="en-US" altLang="de-DE" sz="2000" dirty="0">
                <a:solidFill>
                  <a:srgbClr val="0000CC"/>
                </a:solidFill>
                <a:latin typeface="Calibri" panose="020F0502020204030204" pitchFamily="34" charset="0"/>
                <a:sym typeface="Symbol" pitchFamily="18" charset="2"/>
              </a:rPr>
              <a:t>i.e. ac-part given by the bunched beam.</a:t>
            </a:r>
          </a:p>
        </p:txBody>
      </p:sp>
    </p:spTree>
    <p:extLst>
      <p:ext uri="{BB962C8B-B14F-4D97-AF65-F5344CB8AC3E}">
        <p14:creationId xmlns:p14="http://schemas.microsoft.com/office/powerpoint/2010/main" val="25022077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fill="hold" nodeType="clickEffect">
                                  <p:stCondLst>
                                    <p:cond delay="0"/>
                                  </p:stCondLst>
                                  <p:childTnLst>
                                    <p:animMotion origin="layout" path="M -2.22222E-6 1.11111E-6 L 0.67327 1.11111E-6 " pathEditMode="relative" rAng="0" ptsTypes="AA">
                                      <p:cBhvr>
                                        <p:cTn id="6" dur="9500" fill="hold"/>
                                        <p:tgtEl>
                                          <p:spTgt spid="2"/>
                                        </p:tgtEl>
                                        <p:attrNameLst>
                                          <p:attrName>ppt_x</p:attrName>
                                          <p:attrName>ppt_y</p:attrName>
                                        </p:attrNameLst>
                                      </p:cBhvr>
                                      <p:rCtr x="33663" y="0"/>
                                    </p:animMotion>
                                  </p:childTnLst>
                                </p:cTn>
                              </p:par>
                              <p:par>
                                <p:cTn id="7" presetID="64" presetClass="path" presetSubtype="0" fill="hold" grpId="0" nodeType="withEffect">
                                  <p:stCondLst>
                                    <p:cond delay="400"/>
                                  </p:stCondLst>
                                  <p:childTnLst>
                                    <p:animMotion origin="layout" path="M 5E-6 3.7037E-7 L 0.00105 -0.04097 " pathEditMode="relative" rAng="0" ptsTypes="AA">
                                      <p:cBhvr>
                                        <p:cTn id="8" dur="2000" fill="hold"/>
                                        <p:tgtEl>
                                          <p:spTgt spid="208920"/>
                                        </p:tgtEl>
                                        <p:attrNameLst>
                                          <p:attrName>ppt_x</p:attrName>
                                          <p:attrName>ppt_y</p:attrName>
                                        </p:attrNameLst>
                                      </p:cBhvr>
                                      <p:rCtr x="1" y="-21"/>
                                    </p:animMotion>
                                  </p:childTnLst>
                                </p:cTn>
                              </p:par>
                              <p:par>
                                <p:cTn id="9" presetID="64" presetClass="path" presetSubtype="0" fill="hold" grpId="0" nodeType="withEffect">
                                  <p:stCondLst>
                                    <p:cond delay="400"/>
                                  </p:stCondLst>
                                  <p:childTnLst>
                                    <p:animMotion origin="layout" path="M -0.00052 0.04097 L 0.00052 3.33333E-6 " pathEditMode="relative" rAng="0" ptsTypes="AA">
                                      <p:cBhvr>
                                        <p:cTn id="10" dur="2000" spd="-100000" fill="hold"/>
                                        <p:tgtEl>
                                          <p:spTgt spid="333"/>
                                        </p:tgtEl>
                                        <p:attrNameLst>
                                          <p:attrName>ppt_x</p:attrName>
                                          <p:attrName>ppt_y</p:attrName>
                                        </p:attrNameLst>
                                      </p:cBhvr>
                                      <p:rCtr x="52" y="-2060"/>
                                    </p:animMotion>
                                  </p:childTnLst>
                                </p:cTn>
                              </p:par>
                              <p:par>
                                <p:cTn id="11" presetID="42" presetClass="path" presetSubtype="0" accel="50000" decel="50000" fill="hold" grpId="0" nodeType="withEffect">
                                  <p:stCondLst>
                                    <p:cond delay="600"/>
                                  </p:stCondLst>
                                  <p:childTnLst>
                                    <p:animMotion origin="layout" path="M 4.16667E-6 4.44444E-6 L 4.16667E-6 0.03333 " pathEditMode="relative" rAng="0" ptsTypes="AA">
                                      <p:cBhvr>
                                        <p:cTn id="12" dur="2000" fill="hold"/>
                                        <p:tgtEl>
                                          <p:spTgt spid="208915"/>
                                        </p:tgtEl>
                                        <p:attrNameLst>
                                          <p:attrName>ppt_x</p:attrName>
                                          <p:attrName>ppt_y</p:attrName>
                                        </p:attrNameLst>
                                      </p:cBhvr>
                                      <p:rCtr x="0" y="17"/>
                                    </p:animMotion>
                                  </p:childTnLst>
                                </p:cTn>
                              </p:par>
                              <p:par>
                                <p:cTn id="13" presetID="42" presetClass="path" presetSubtype="0" accel="50000" decel="50000" fill="hold" grpId="0" nodeType="withEffect">
                                  <p:stCondLst>
                                    <p:cond delay="600"/>
                                  </p:stCondLst>
                                  <p:childTnLst>
                                    <p:animMotion origin="layout" path="M -8.33333E-7 -0.03333 L -8.33333E-7 -2.59259E-6 " pathEditMode="relative" rAng="0" ptsTypes="AA">
                                      <p:cBhvr>
                                        <p:cTn id="14" dur="2000" spd="-100000" fill="hold"/>
                                        <p:tgtEl>
                                          <p:spTgt spid="328"/>
                                        </p:tgtEl>
                                        <p:attrNameLst>
                                          <p:attrName>ppt_x</p:attrName>
                                          <p:attrName>ppt_y</p:attrName>
                                        </p:attrNameLst>
                                      </p:cBhvr>
                                      <p:rCtr x="0" y="1667"/>
                                    </p:animMotion>
                                  </p:childTnLst>
                                </p:cTn>
                              </p:par>
                              <p:par>
                                <p:cTn id="15" presetID="42" presetClass="path" presetSubtype="0" accel="50000" decel="50000" fill="hold" grpId="0" nodeType="withEffect">
                                  <p:stCondLst>
                                    <p:cond delay="800"/>
                                  </p:stCondLst>
                                  <p:childTnLst>
                                    <p:animMotion origin="layout" path="M -2.5E-6 1.85185E-6 L -0.00052 0.01528 " pathEditMode="relative" rAng="0" ptsTypes="AA">
                                      <p:cBhvr>
                                        <p:cTn id="16" dur="2000" fill="hold"/>
                                        <p:tgtEl>
                                          <p:spTgt spid="209014"/>
                                        </p:tgtEl>
                                        <p:attrNameLst>
                                          <p:attrName>ppt_x</p:attrName>
                                          <p:attrName>ppt_y</p:attrName>
                                        </p:attrNameLst>
                                      </p:cBhvr>
                                      <p:rCtr x="0" y="8"/>
                                    </p:animMotion>
                                  </p:childTnLst>
                                </p:cTn>
                              </p:par>
                              <p:par>
                                <p:cTn id="17" presetID="64" presetClass="path" presetSubtype="0" fill="hold" grpId="0" nodeType="withEffect">
                                  <p:stCondLst>
                                    <p:cond delay="1000"/>
                                  </p:stCondLst>
                                  <p:childTnLst>
                                    <p:animMotion origin="layout" path="M -3.61111E-6 4.07407E-6 L -3.61111E-6 -0.02431 " pathEditMode="relative" rAng="0" ptsTypes="AA">
                                      <p:cBhvr>
                                        <p:cTn id="18" dur="2000" fill="hold"/>
                                        <p:tgtEl>
                                          <p:spTgt spid="209013"/>
                                        </p:tgtEl>
                                        <p:attrNameLst>
                                          <p:attrName>ppt_x</p:attrName>
                                          <p:attrName>ppt_y</p:attrName>
                                        </p:attrNameLst>
                                      </p:cBhvr>
                                      <p:rCtr x="0" y="-12"/>
                                    </p:animMotion>
                                  </p:childTnLst>
                                </p:cTn>
                              </p:par>
                              <p:par>
                                <p:cTn id="19" presetID="64" presetClass="path" presetSubtype="0" fill="hold" grpId="0" nodeType="withEffect">
                                  <p:stCondLst>
                                    <p:cond delay="1000"/>
                                  </p:stCondLst>
                                  <p:childTnLst>
                                    <p:animMotion origin="layout" path="M 2.5E-6 0.02848 L 2.5E-6 0.00417 " pathEditMode="relative" rAng="0" ptsTypes="AA">
                                      <p:cBhvr>
                                        <p:cTn id="20" dur="2000" spd="-100000" fill="hold"/>
                                        <p:tgtEl>
                                          <p:spTgt spid="337"/>
                                        </p:tgtEl>
                                        <p:attrNameLst>
                                          <p:attrName>ppt_x</p:attrName>
                                          <p:attrName>ppt_y</p:attrName>
                                        </p:attrNameLst>
                                      </p:cBhvr>
                                      <p:rCtr x="0" y="-1227"/>
                                    </p:animMotion>
                                  </p:childTnLst>
                                </p:cTn>
                              </p:par>
                              <p:par>
                                <p:cTn id="21" presetID="42" presetClass="path" presetSubtype="0" accel="50000" decel="50000" fill="hold" grpId="0" nodeType="withEffect">
                                  <p:stCondLst>
                                    <p:cond delay="1000"/>
                                  </p:stCondLst>
                                  <p:childTnLst>
                                    <p:animMotion origin="layout" path="M -3.61111E-6 -1.11022E-16 L -3.61111E-6 0.04444 " pathEditMode="relative" rAng="0" ptsTypes="AA">
                                      <p:cBhvr>
                                        <p:cTn id="22" dur="2000" fill="hold"/>
                                        <p:tgtEl>
                                          <p:spTgt spid="209028"/>
                                        </p:tgtEl>
                                        <p:attrNameLst>
                                          <p:attrName>ppt_x</p:attrName>
                                          <p:attrName>ppt_y</p:attrName>
                                        </p:attrNameLst>
                                      </p:cBhvr>
                                      <p:rCtr x="0" y="22"/>
                                    </p:animMotion>
                                  </p:childTnLst>
                                </p:cTn>
                              </p:par>
                              <p:par>
                                <p:cTn id="23" presetID="42" presetClass="path" presetSubtype="0" accel="50000" decel="50000" fill="hold" grpId="0" nodeType="withEffect">
                                  <p:stCondLst>
                                    <p:cond delay="1000"/>
                                  </p:stCondLst>
                                  <p:childTnLst>
                                    <p:animMotion origin="layout" path="M 0.00053 -0.02963 L -4.72222E-6 -3.7037E-7 " pathEditMode="relative" rAng="0" ptsTypes="AA">
                                      <p:cBhvr>
                                        <p:cTn id="24" dur="2000" spd="-100000" fill="hold"/>
                                        <p:tgtEl>
                                          <p:spTgt spid="352"/>
                                        </p:tgtEl>
                                        <p:attrNameLst>
                                          <p:attrName>ppt_x</p:attrName>
                                          <p:attrName>ppt_y</p:attrName>
                                        </p:attrNameLst>
                                      </p:cBhvr>
                                      <p:rCtr x="-35" y="1481"/>
                                    </p:animMotion>
                                  </p:childTnLst>
                                </p:cTn>
                              </p:par>
                              <p:par>
                                <p:cTn id="25" presetID="64" presetClass="path" presetSubtype="0" fill="hold" grpId="0" nodeType="withEffect">
                                  <p:stCondLst>
                                    <p:cond delay="1200"/>
                                  </p:stCondLst>
                                  <p:childTnLst>
                                    <p:animMotion origin="layout" path="M -2.22222E-6 -4.81481E-6 L -2.22222E-6 -0.01412 " pathEditMode="relative" rAng="0" ptsTypes="AA">
                                      <p:cBhvr>
                                        <p:cTn id="26" dur="2000" fill="hold"/>
                                        <p:tgtEl>
                                          <p:spTgt spid="209015"/>
                                        </p:tgtEl>
                                        <p:attrNameLst>
                                          <p:attrName>ppt_x</p:attrName>
                                          <p:attrName>ppt_y</p:attrName>
                                        </p:attrNameLst>
                                      </p:cBhvr>
                                      <p:rCtr x="0" y="-7"/>
                                    </p:animMotion>
                                  </p:childTnLst>
                                </p:cTn>
                              </p:par>
                              <p:par>
                                <p:cTn id="27" presetID="64" presetClass="path" presetSubtype="0" fill="hold" grpId="0" nodeType="withEffect">
                                  <p:stCondLst>
                                    <p:cond delay="1400"/>
                                  </p:stCondLst>
                                  <p:childTnLst>
                                    <p:animMotion origin="layout" path="M 5E-6 3.7037E-7 L 0.00105 -0.04097 " pathEditMode="relative" rAng="0" ptsTypes="AA">
                                      <p:cBhvr>
                                        <p:cTn id="28" dur="2000" fill="hold"/>
                                        <p:tgtEl>
                                          <p:spTgt spid="209016"/>
                                        </p:tgtEl>
                                        <p:attrNameLst>
                                          <p:attrName>ppt_x</p:attrName>
                                          <p:attrName>ppt_y</p:attrName>
                                        </p:attrNameLst>
                                      </p:cBhvr>
                                      <p:rCtr x="1" y="-21"/>
                                    </p:animMotion>
                                  </p:childTnLst>
                                </p:cTn>
                              </p:par>
                              <p:par>
                                <p:cTn id="29" presetID="64" presetClass="path" presetSubtype="0" fill="hold" grpId="0" nodeType="withEffect">
                                  <p:stCondLst>
                                    <p:cond delay="1400"/>
                                  </p:stCondLst>
                                  <p:childTnLst>
                                    <p:animMotion origin="layout" path="M -0.00052 0.04097 L 0.00052 3.33333E-6 " pathEditMode="relative" rAng="0" ptsTypes="AA">
                                      <p:cBhvr>
                                        <p:cTn id="30" dur="2000" spd="-100000" fill="hold"/>
                                        <p:tgtEl>
                                          <p:spTgt spid="340"/>
                                        </p:tgtEl>
                                        <p:attrNameLst>
                                          <p:attrName>ppt_x</p:attrName>
                                          <p:attrName>ppt_y</p:attrName>
                                        </p:attrNameLst>
                                      </p:cBhvr>
                                      <p:rCtr x="52" y="-2060"/>
                                    </p:animMotion>
                                  </p:childTnLst>
                                </p:cTn>
                              </p:par>
                              <p:par>
                                <p:cTn id="31" presetID="42" presetClass="path" presetSubtype="0" accel="50000" decel="50000" fill="hold" grpId="0" nodeType="withEffect">
                                  <p:stCondLst>
                                    <p:cond delay="1400"/>
                                  </p:stCondLst>
                                  <p:childTnLst>
                                    <p:animMotion origin="layout" path="M 4.16667E-6 4.44444E-6 L 4.16667E-6 0.03333 " pathEditMode="relative" rAng="0" ptsTypes="AA">
                                      <p:cBhvr>
                                        <p:cTn id="32" dur="2000" fill="hold"/>
                                        <p:tgtEl>
                                          <p:spTgt spid="209018"/>
                                        </p:tgtEl>
                                        <p:attrNameLst>
                                          <p:attrName>ppt_x</p:attrName>
                                          <p:attrName>ppt_y</p:attrName>
                                        </p:attrNameLst>
                                      </p:cBhvr>
                                      <p:rCtr x="0" y="17"/>
                                    </p:animMotion>
                                  </p:childTnLst>
                                </p:cTn>
                              </p:par>
                              <p:par>
                                <p:cTn id="33" presetID="42" presetClass="path" presetSubtype="0" accel="50000" decel="50000" fill="hold" grpId="0" nodeType="withEffect">
                                  <p:stCondLst>
                                    <p:cond delay="1400"/>
                                  </p:stCondLst>
                                  <p:childTnLst>
                                    <p:animMotion origin="layout" path="M 2.5E-6 -0.03333 L 2.5E-6 -4.44444E-6 " pathEditMode="relative" rAng="0" ptsTypes="AA">
                                      <p:cBhvr>
                                        <p:cTn id="34" dur="2000" spd="-100000" fill="hold"/>
                                        <p:tgtEl>
                                          <p:spTgt spid="342"/>
                                        </p:tgtEl>
                                        <p:attrNameLst>
                                          <p:attrName>ppt_x</p:attrName>
                                          <p:attrName>ppt_y</p:attrName>
                                        </p:attrNameLst>
                                      </p:cBhvr>
                                      <p:rCtr x="0" y="1667"/>
                                    </p:animMotion>
                                  </p:childTnLst>
                                </p:cTn>
                              </p:par>
                              <p:par>
                                <p:cTn id="35" presetID="64" presetClass="path" presetSubtype="0" fill="hold" grpId="0" nodeType="withEffect">
                                  <p:stCondLst>
                                    <p:cond delay="1600"/>
                                  </p:stCondLst>
                                  <p:childTnLst>
                                    <p:animMotion origin="layout" path="M -3.61111E-6 4.07407E-6 L -3.61111E-6 -0.02431 " pathEditMode="relative" rAng="0" ptsTypes="AA">
                                      <p:cBhvr>
                                        <p:cTn id="36" dur="2000" fill="hold"/>
                                        <p:tgtEl>
                                          <p:spTgt spid="209017"/>
                                        </p:tgtEl>
                                        <p:attrNameLst>
                                          <p:attrName>ppt_x</p:attrName>
                                          <p:attrName>ppt_y</p:attrName>
                                        </p:attrNameLst>
                                      </p:cBhvr>
                                      <p:rCtr x="0" y="-12"/>
                                    </p:animMotion>
                                  </p:childTnLst>
                                </p:cTn>
                              </p:par>
                              <p:par>
                                <p:cTn id="37" presetID="42" presetClass="path" presetSubtype="0" accel="50000" decel="50000" fill="hold" grpId="0" nodeType="withEffect">
                                  <p:stCondLst>
                                    <p:cond delay="1800"/>
                                  </p:stCondLst>
                                  <p:childTnLst>
                                    <p:animMotion origin="layout" path="M 4.16667E-6 4.44444E-6 L 4.16667E-6 0.03333 " pathEditMode="relative" rAng="0" ptsTypes="AA">
                                      <p:cBhvr>
                                        <p:cTn id="38" dur="2000" fill="hold"/>
                                        <p:tgtEl>
                                          <p:spTgt spid="209019"/>
                                        </p:tgtEl>
                                        <p:attrNameLst>
                                          <p:attrName>ppt_x</p:attrName>
                                          <p:attrName>ppt_y</p:attrName>
                                        </p:attrNameLst>
                                      </p:cBhvr>
                                      <p:rCtr x="0" y="17"/>
                                    </p:animMotion>
                                  </p:childTnLst>
                                </p:cTn>
                              </p:par>
                              <p:par>
                                <p:cTn id="39" presetID="64" presetClass="path" presetSubtype="0" fill="hold" grpId="0" nodeType="withEffect">
                                  <p:stCondLst>
                                    <p:cond delay="2000"/>
                                  </p:stCondLst>
                                  <p:childTnLst>
                                    <p:animMotion origin="layout" path="M -1.38889E-6 3.7037E-7 L -1.38889E-6 -0.03218 " pathEditMode="relative" rAng="0" ptsTypes="AA">
                                      <p:cBhvr>
                                        <p:cTn id="40" dur="2000" fill="hold"/>
                                        <p:tgtEl>
                                          <p:spTgt spid="209020"/>
                                        </p:tgtEl>
                                        <p:attrNameLst>
                                          <p:attrName>ppt_x</p:attrName>
                                          <p:attrName>ppt_y</p:attrName>
                                        </p:attrNameLst>
                                      </p:cBhvr>
                                      <p:rCtr x="0" y="-16"/>
                                    </p:animMotion>
                                  </p:childTnLst>
                                </p:cTn>
                              </p:par>
                              <p:par>
                                <p:cTn id="41" presetID="64" presetClass="path" presetSubtype="0" fill="hold" grpId="0" nodeType="withEffect">
                                  <p:stCondLst>
                                    <p:cond delay="2000"/>
                                  </p:stCondLst>
                                  <p:childTnLst>
                                    <p:animMotion origin="layout" path="M -0.00018 0.02338 L -0.00018 0.00301 " pathEditMode="relative" rAng="0" ptsTypes="AA">
                                      <p:cBhvr>
                                        <p:cTn id="42" dur="2000" spd="-100000" fill="hold"/>
                                        <p:tgtEl>
                                          <p:spTgt spid="344"/>
                                        </p:tgtEl>
                                        <p:attrNameLst>
                                          <p:attrName>ppt_x</p:attrName>
                                          <p:attrName>ppt_y</p:attrName>
                                        </p:attrNameLst>
                                      </p:cBhvr>
                                      <p:rCtr x="0" y="-1019"/>
                                    </p:animMotion>
                                  </p:childTnLst>
                                </p:cTn>
                              </p:par>
                              <p:par>
                                <p:cTn id="43" presetID="64" presetClass="path" presetSubtype="0" fill="hold" grpId="0" nodeType="withEffect">
                                  <p:stCondLst>
                                    <p:cond delay="2200"/>
                                  </p:stCondLst>
                                  <p:childTnLst>
                                    <p:animMotion origin="layout" path="M -2.22222E-6 -4.81481E-6 L -2.22222E-6 -0.01412 " pathEditMode="relative" rAng="0" ptsTypes="AA">
                                      <p:cBhvr>
                                        <p:cTn id="44" dur="2000" fill="hold"/>
                                        <p:tgtEl>
                                          <p:spTgt spid="209022"/>
                                        </p:tgtEl>
                                        <p:attrNameLst>
                                          <p:attrName>ppt_x</p:attrName>
                                          <p:attrName>ppt_y</p:attrName>
                                        </p:attrNameLst>
                                      </p:cBhvr>
                                      <p:rCtr x="0" y="-7"/>
                                    </p:animMotion>
                                  </p:childTnLst>
                                </p:cTn>
                              </p:par>
                              <p:par>
                                <p:cTn id="45" presetID="42" presetClass="path" presetSubtype="0" accel="50000" decel="50000" fill="hold" grpId="0" nodeType="withEffect">
                                  <p:stCondLst>
                                    <p:cond delay="2400"/>
                                  </p:stCondLst>
                                  <p:childTnLst>
                                    <p:animMotion origin="layout" path="M 5E-6 -2.59259E-6 L 5E-6 0.0257 " pathEditMode="relative" rAng="0" ptsTypes="AA">
                                      <p:cBhvr>
                                        <p:cTn id="46" dur="2000" fill="hold"/>
                                        <p:tgtEl>
                                          <p:spTgt spid="209021"/>
                                        </p:tgtEl>
                                        <p:attrNameLst>
                                          <p:attrName>ppt_x</p:attrName>
                                          <p:attrName>ppt_y</p:attrName>
                                        </p:attrNameLst>
                                      </p:cBhvr>
                                      <p:rCtr x="0" y="13"/>
                                    </p:animMotion>
                                  </p:childTnLst>
                                </p:cTn>
                              </p:par>
                              <p:par>
                                <p:cTn id="47" presetID="42" presetClass="path" presetSubtype="0" accel="50000" decel="50000" fill="hold" grpId="0" nodeType="withEffect">
                                  <p:stCondLst>
                                    <p:cond delay="2400"/>
                                  </p:stCondLst>
                                  <p:childTnLst>
                                    <p:animMotion origin="layout" path="M -2.77778E-7 -0.02569 L -2.77778E-7 -4.81481E-6 " pathEditMode="relative" rAng="0" ptsTypes="AA">
                                      <p:cBhvr>
                                        <p:cTn id="48" dur="2000" spd="-100000" fill="hold"/>
                                        <p:tgtEl>
                                          <p:spTgt spid="345"/>
                                        </p:tgtEl>
                                        <p:attrNameLst>
                                          <p:attrName>ppt_x</p:attrName>
                                          <p:attrName>ppt_y</p:attrName>
                                        </p:attrNameLst>
                                      </p:cBhvr>
                                      <p:rCtr x="0" y="1273"/>
                                    </p:animMotion>
                                  </p:childTnLst>
                                </p:cTn>
                              </p:par>
                              <p:par>
                                <p:cTn id="49" presetID="64" presetClass="path" presetSubtype="0" fill="hold" grpId="0" nodeType="withEffect">
                                  <p:stCondLst>
                                    <p:cond delay="2600"/>
                                  </p:stCondLst>
                                  <p:childTnLst>
                                    <p:animMotion origin="layout" path="M 5E-6 3.7037E-7 L 0.00105 -0.04097 " pathEditMode="relative" rAng="0" ptsTypes="AA">
                                      <p:cBhvr>
                                        <p:cTn id="50" dur="2000" fill="hold"/>
                                        <p:tgtEl>
                                          <p:spTgt spid="209023"/>
                                        </p:tgtEl>
                                        <p:attrNameLst>
                                          <p:attrName>ppt_x</p:attrName>
                                          <p:attrName>ppt_y</p:attrName>
                                        </p:attrNameLst>
                                      </p:cBhvr>
                                      <p:rCtr x="1" y="-21"/>
                                    </p:animMotion>
                                  </p:childTnLst>
                                </p:cTn>
                              </p:par>
                              <p:par>
                                <p:cTn id="51" presetID="64" presetClass="path" presetSubtype="0" fill="hold" grpId="0" nodeType="withEffect">
                                  <p:stCondLst>
                                    <p:cond delay="2600"/>
                                  </p:stCondLst>
                                  <p:childTnLst>
                                    <p:animMotion origin="layout" path="M -0.00052 0.04097 L 0.00052 -7.40741E-7 " pathEditMode="relative" rAng="0" ptsTypes="AA">
                                      <p:cBhvr>
                                        <p:cTn id="52" dur="2000" spd="-100000" fill="hold"/>
                                        <p:tgtEl>
                                          <p:spTgt spid="347"/>
                                        </p:tgtEl>
                                        <p:attrNameLst>
                                          <p:attrName>ppt_x</p:attrName>
                                          <p:attrName>ppt_y</p:attrName>
                                        </p:attrNameLst>
                                      </p:cBhvr>
                                      <p:rCtr x="52" y="-2060"/>
                                    </p:animMotion>
                                  </p:childTnLst>
                                </p:cTn>
                              </p:par>
                              <p:par>
                                <p:cTn id="53" presetID="42" presetClass="path" presetSubtype="0" accel="50000" decel="50000" fill="hold" grpId="0" nodeType="withEffect">
                                  <p:stCondLst>
                                    <p:cond delay="2800"/>
                                  </p:stCondLst>
                                  <p:childTnLst>
                                    <p:animMotion origin="layout" path="M -1.11111E-6 1.85185E-6 L -1.11111E-6 0.04444 " pathEditMode="relative" rAng="0" ptsTypes="AA">
                                      <p:cBhvr>
                                        <p:cTn id="54" dur="2000" fill="hold"/>
                                        <p:tgtEl>
                                          <p:spTgt spid="209024"/>
                                        </p:tgtEl>
                                        <p:attrNameLst>
                                          <p:attrName>ppt_x</p:attrName>
                                          <p:attrName>ppt_y</p:attrName>
                                        </p:attrNameLst>
                                      </p:cBhvr>
                                      <p:rCtr x="0" y="22"/>
                                    </p:animMotion>
                                  </p:childTnLst>
                                </p:cTn>
                              </p:par>
                              <p:par>
                                <p:cTn id="55" presetID="42" presetClass="path" presetSubtype="0" accel="50000" decel="50000" fill="hold" grpId="0" nodeType="withEffect">
                                  <p:stCondLst>
                                    <p:cond delay="3000"/>
                                  </p:stCondLst>
                                  <p:childTnLst>
                                    <p:animMotion origin="layout" path="M -2.5E-6 1.85185E-6 L -0.00052 0.01528 " pathEditMode="relative" rAng="0" ptsTypes="AA">
                                      <p:cBhvr>
                                        <p:cTn id="56" dur="2000" fill="hold"/>
                                        <p:tgtEl>
                                          <p:spTgt spid="209025"/>
                                        </p:tgtEl>
                                        <p:attrNameLst>
                                          <p:attrName>ppt_x</p:attrName>
                                          <p:attrName>ppt_y</p:attrName>
                                        </p:attrNameLst>
                                      </p:cBhvr>
                                      <p:rCtr x="0" y="8"/>
                                    </p:animMotion>
                                  </p:childTnLst>
                                </p:cTn>
                              </p:par>
                              <p:par>
                                <p:cTn id="57" presetID="42" presetClass="path" presetSubtype="0" accel="50000" decel="50000" fill="hold" grpId="0" nodeType="withEffect">
                                  <p:stCondLst>
                                    <p:cond delay="3000"/>
                                  </p:stCondLst>
                                  <p:childTnLst>
                                    <p:animMotion origin="layout" path="M -0.00052 -0.01528 L -0.00104 4.81481E-6 " pathEditMode="relative" rAng="0" ptsTypes="AA">
                                      <p:cBhvr>
                                        <p:cTn id="58" dur="2000" spd="-100000" fill="hold"/>
                                        <p:tgtEl>
                                          <p:spTgt spid="349"/>
                                        </p:tgtEl>
                                        <p:attrNameLst>
                                          <p:attrName>ppt_x</p:attrName>
                                          <p:attrName>ppt_y</p:attrName>
                                        </p:attrNameLst>
                                      </p:cBhvr>
                                      <p:rCtr x="-35" y="764"/>
                                    </p:animMotion>
                                  </p:childTnLst>
                                </p:cTn>
                              </p:par>
                              <p:par>
                                <p:cTn id="59" presetID="64" presetClass="path" presetSubtype="0" fill="hold" grpId="0" nodeType="withEffect">
                                  <p:stCondLst>
                                    <p:cond delay="3200"/>
                                  </p:stCondLst>
                                  <p:childTnLst>
                                    <p:animMotion origin="layout" path="M -1.38889E-6 3.7037E-7 L -1.38889E-6 -0.03218 " pathEditMode="relative" rAng="0" ptsTypes="AA">
                                      <p:cBhvr>
                                        <p:cTn id="60" dur="2000" fill="hold"/>
                                        <p:tgtEl>
                                          <p:spTgt spid="209026"/>
                                        </p:tgtEl>
                                        <p:attrNameLst>
                                          <p:attrName>ppt_x</p:attrName>
                                          <p:attrName>ppt_y</p:attrName>
                                        </p:attrNameLst>
                                      </p:cBhvr>
                                      <p:rCtr x="0" y="-16"/>
                                    </p:animMotion>
                                  </p:childTnLst>
                                </p:cTn>
                              </p:par>
                              <p:par>
                                <p:cTn id="61" presetID="64" presetClass="path" presetSubtype="0" fill="hold" grpId="0" nodeType="withEffect">
                                  <p:stCondLst>
                                    <p:cond delay="3200"/>
                                  </p:stCondLst>
                                  <p:childTnLst>
                                    <p:animMotion origin="layout" path="M -3.33333E-6 0.03218 L -3.33333E-6 3.7037E-7 " pathEditMode="relative" rAng="0" ptsTypes="AA">
                                      <p:cBhvr>
                                        <p:cTn id="62" dur="2000" spd="-100000" fill="hold"/>
                                        <p:tgtEl>
                                          <p:spTgt spid="350"/>
                                        </p:tgtEl>
                                        <p:attrNameLst>
                                          <p:attrName>ppt_x</p:attrName>
                                          <p:attrName>ppt_y</p:attrName>
                                        </p:attrNameLst>
                                      </p:cBhvr>
                                      <p:rCtr x="0" y="-1620"/>
                                    </p:animMotion>
                                  </p:childTnLst>
                                </p:cTn>
                              </p:par>
                              <p:par>
                                <p:cTn id="63" presetID="42" presetClass="path" presetSubtype="0" accel="50000" decel="50000" fill="hold" grpId="0" nodeType="withEffect">
                                  <p:stCondLst>
                                    <p:cond delay="3400"/>
                                  </p:stCondLst>
                                  <p:childTnLst>
                                    <p:animMotion origin="layout" path="M -2.77778E-6 2.22222E-6 L -2.77778E-6 0.03935 " pathEditMode="relative" rAng="0" ptsTypes="AA">
                                      <p:cBhvr>
                                        <p:cTn id="64" dur="2000" fill="hold"/>
                                        <p:tgtEl>
                                          <p:spTgt spid="209027"/>
                                        </p:tgtEl>
                                        <p:attrNameLst>
                                          <p:attrName>ppt_x</p:attrName>
                                          <p:attrName>ppt_y</p:attrName>
                                        </p:attrNameLst>
                                      </p:cBhvr>
                                      <p:rCtr x="0" y="20"/>
                                    </p:animMotion>
                                  </p:childTnLst>
                                </p:cTn>
                              </p:par>
                              <p:par>
                                <p:cTn id="65" presetID="64" presetClass="path" presetSubtype="0" fill="hold" grpId="0" nodeType="withEffect">
                                  <p:stCondLst>
                                    <p:cond delay="3500"/>
                                  </p:stCondLst>
                                  <p:childTnLst>
                                    <p:animMotion origin="layout" path="M -2.22222E-6 -4.81481E-6 L -2.22222E-6 -0.01412 " pathEditMode="relative" rAng="0" ptsTypes="AA">
                                      <p:cBhvr>
                                        <p:cTn id="66" dur="2000" fill="hold"/>
                                        <p:tgtEl>
                                          <p:spTgt spid="209029"/>
                                        </p:tgtEl>
                                        <p:attrNameLst>
                                          <p:attrName>ppt_x</p:attrName>
                                          <p:attrName>ppt_y</p:attrName>
                                        </p:attrNameLst>
                                      </p:cBhvr>
                                      <p:rCtr x="0" y="-7"/>
                                    </p:animMotion>
                                  </p:childTnLst>
                                </p:cTn>
                              </p:par>
                              <p:par>
                                <p:cTn id="67" presetID="64" presetClass="path" presetSubtype="0" fill="hold" grpId="0" nodeType="withEffect">
                                  <p:stCondLst>
                                    <p:cond delay="3500"/>
                                  </p:stCondLst>
                                  <p:childTnLst>
                                    <p:animMotion origin="layout" path="M -2.22222E-6 0.01412 L -2.22222E-6 -2.22222E-6 " pathEditMode="relative" rAng="0" ptsTypes="AA">
                                      <p:cBhvr>
                                        <p:cTn id="68" dur="2000" spd="-100000" fill="hold"/>
                                        <p:tgtEl>
                                          <p:spTgt spid="353"/>
                                        </p:tgtEl>
                                        <p:attrNameLst>
                                          <p:attrName>ppt_x</p:attrName>
                                          <p:attrName>ppt_y</p:attrName>
                                        </p:attrNameLst>
                                      </p:cBhvr>
                                      <p:rCtr x="0" y="-718"/>
                                    </p:animMotion>
                                  </p:childTnLst>
                                </p:cTn>
                              </p:par>
                              <p:par>
                                <p:cTn id="69" presetID="64" presetClass="path" presetSubtype="0" fill="hold" grpId="0" nodeType="withEffect">
                                  <p:stCondLst>
                                    <p:cond delay="3800"/>
                                  </p:stCondLst>
                                  <p:childTnLst>
                                    <p:animMotion origin="layout" path="M 5E-6 3.7037E-7 L 0.00105 -0.04097 " pathEditMode="relative" rAng="0" ptsTypes="AA">
                                      <p:cBhvr>
                                        <p:cTn id="70" dur="2000" fill="hold"/>
                                        <p:tgtEl>
                                          <p:spTgt spid="209030"/>
                                        </p:tgtEl>
                                        <p:attrNameLst>
                                          <p:attrName>ppt_x</p:attrName>
                                          <p:attrName>ppt_y</p:attrName>
                                        </p:attrNameLst>
                                      </p:cBhvr>
                                      <p:rCtr x="1" y="-21"/>
                                    </p:animMotion>
                                  </p:childTnLst>
                                </p:cTn>
                              </p:par>
                              <p:par>
                                <p:cTn id="71" presetID="42" presetClass="path" presetSubtype="0" accel="50000" decel="50000" fill="hold" grpId="0" nodeType="withEffect">
                                  <p:stCondLst>
                                    <p:cond delay="4000"/>
                                  </p:stCondLst>
                                  <p:childTnLst>
                                    <p:animMotion origin="layout" path="M 5E-6 -2.59259E-6 L 5E-6 0.0257 " pathEditMode="relative" rAng="0" ptsTypes="AA">
                                      <p:cBhvr>
                                        <p:cTn id="72" dur="2000" fill="hold"/>
                                        <p:tgtEl>
                                          <p:spTgt spid="209031"/>
                                        </p:tgtEl>
                                        <p:attrNameLst>
                                          <p:attrName>ppt_x</p:attrName>
                                          <p:attrName>ppt_y</p:attrName>
                                        </p:attrNameLst>
                                      </p:cBhvr>
                                      <p:rCtr x="0" y="13"/>
                                    </p:animMotion>
                                  </p:childTnLst>
                                </p:cTn>
                              </p:par>
                              <p:par>
                                <p:cTn id="73" presetID="42" presetClass="path" presetSubtype="0" accel="50000" decel="50000" fill="hold" grpId="0" nodeType="withEffect">
                                  <p:stCondLst>
                                    <p:cond delay="4000"/>
                                  </p:stCondLst>
                                  <p:childTnLst>
                                    <p:animMotion origin="layout" path="M 1.11111E-6 -0.02569 L 1.11111E-6 -1.11111E-6 " pathEditMode="relative" rAng="0" ptsTypes="AA">
                                      <p:cBhvr>
                                        <p:cTn id="74" dur="2000" spd="-100000" fill="hold"/>
                                        <p:tgtEl>
                                          <p:spTgt spid="355"/>
                                        </p:tgtEl>
                                        <p:attrNameLst>
                                          <p:attrName>ppt_x</p:attrName>
                                          <p:attrName>ppt_y</p:attrName>
                                        </p:attrNameLst>
                                      </p:cBhvr>
                                      <p:rCtr x="0" y="1273"/>
                                    </p:animMotion>
                                  </p:childTnLst>
                                </p:cTn>
                              </p:par>
                              <p:par>
                                <p:cTn id="75" presetID="64" presetClass="path" presetSubtype="0" fill="hold" grpId="0" nodeType="withEffect">
                                  <p:stCondLst>
                                    <p:cond delay="4200"/>
                                  </p:stCondLst>
                                  <p:childTnLst>
                                    <p:animMotion origin="layout" path="M -3.61111E-6 4.07407E-6 L -3.61111E-6 -0.02431 " pathEditMode="relative" rAng="0" ptsTypes="AA">
                                      <p:cBhvr>
                                        <p:cTn id="76" dur="2000" fill="hold"/>
                                        <p:tgtEl>
                                          <p:spTgt spid="209032"/>
                                        </p:tgtEl>
                                        <p:attrNameLst>
                                          <p:attrName>ppt_x</p:attrName>
                                          <p:attrName>ppt_y</p:attrName>
                                        </p:attrNameLst>
                                      </p:cBhvr>
                                      <p:rCtr x="0" y="-12"/>
                                    </p:animMotion>
                                  </p:childTnLst>
                                </p:cTn>
                              </p:par>
                              <p:par>
                                <p:cTn id="77" presetID="42" presetClass="path" presetSubtype="0" accel="50000" decel="50000" fill="hold" grpId="0" nodeType="withEffect">
                                  <p:stCondLst>
                                    <p:cond delay="4400"/>
                                  </p:stCondLst>
                                  <p:childTnLst>
                                    <p:animMotion origin="layout" path="M -1.11111E-6 1.85185E-6 L -1.11111E-6 0.04444 " pathEditMode="relative" rAng="0" ptsTypes="AA">
                                      <p:cBhvr>
                                        <p:cTn id="78" dur="2000" fill="hold"/>
                                        <p:tgtEl>
                                          <p:spTgt spid="209034"/>
                                        </p:tgtEl>
                                        <p:attrNameLst>
                                          <p:attrName>ppt_x</p:attrName>
                                          <p:attrName>ppt_y</p:attrName>
                                        </p:attrNameLst>
                                      </p:cBhvr>
                                      <p:rCtr x="0" y="22"/>
                                    </p:animMotion>
                                  </p:childTnLst>
                                </p:cTn>
                              </p:par>
                              <p:par>
                                <p:cTn id="79" presetID="42" presetClass="path" presetSubtype="0" accel="50000" decel="50000" fill="hold" grpId="0" nodeType="withEffect">
                                  <p:stCondLst>
                                    <p:cond delay="4600"/>
                                  </p:stCondLst>
                                  <p:childTnLst>
                                    <p:animMotion origin="layout" path="M -2.5E-6 1.85185E-6 L -0.00052 0.01528 " pathEditMode="relative" rAng="0" ptsTypes="AA">
                                      <p:cBhvr>
                                        <p:cTn id="80" dur="2000" fill="hold"/>
                                        <p:tgtEl>
                                          <p:spTgt spid="209033"/>
                                        </p:tgtEl>
                                        <p:attrNameLst>
                                          <p:attrName>ppt_x</p:attrName>
                                          <p:attrName>ppt_y</p:attrName>
                                        </p:attrNameLst>
                                      </p:cBhvr>
                                      <p:rCtr x="0" y="8"/>
                                    </p:animMotion>
                                  </p:childTnLst>
                                </p:cTn>
                              </p:par>
                              <p:par>
                                <p:cTn id="81" presetID="42" presetClass="path" presetSubtype="0" accel="50000" decel="50000" fill="hold" grpId="0" nodeType="withEffect">
                                  <p:stCondLst>
                                    <p:cond delay="4600"/>
                                  </p:stCondLst>
                                  <p:childTnLst>
                                    <p:animMotion origin="layout" path="M 0.00052 -0.01528 L -2.5E-6 4.44444E-6 " pathEditMode="relative" rAng="0" ptsTypes="AA">
                                      <p:cBhvr>
                                        <p:cTn id="82" dur="2000" spd="-100000" fill="hold"/>
                                        <p:tgtEl>
                                          <p:spTgt spid="357"/>
                                        </p:tgtEl>
                                        <p:attrNameLst>
                                          <p:attrName>ppt_x</p:attrName>
                                          <p:attrName>ppt_y</p:attrName>
                                        </p:attrNameLst>
                                      </p:cBhvr>
                                      <p:rCtr x="-35" y="764"/>
                                    </p:animMotion>
                                  </p:childTnLst>
                                </p:cTn>
                              </p:par>
                              <p:par>
                                <p:cTn id="83" presetID="42" presetClass="path" presetSubtype="0" accel="50000" decel="50000" fill="hold" grpId="0" nodeType="withEffect">
                                  <p:stCondLst>
                                    <p:cond delay="5000"/>
                                  </p:stCondLst>
                                  <p:childTnLst>
                                    <p:animMotion origin="layout" path="M -2.5E-6 1.85185E-6 L -0.00052 0.01528 " pathEditMode="relative" rAng="0" ptsTypes="AA">
                                      <p:cBhvr>
                                        <p:cTn id="84" dur="2000" fill="hold"/>
                                        <p:tgtEl>
                                          <p:spTgt spid="209044"/>
                                        </p:tgtEl>
                                        <p:attrNameLst>
                                          <p:attrName>ppt_x</p:attrName>
                                          <p:attrName>ppt_y</p:attrName>
                                        </p:attrNameLst>
                                      </p:cBhvr>
                                      <p:rCtr x="0" y="8"/>
                                    </p:animMotion>
                                  </p:childTnLst>
                                </p:cTn>
                              </p:par>
                              <p:par>
                                <p:cTn id="85" presetID="42" presetClass="path" presetSubtype="0" accel="50000" decel="50000" fill="hold" grpId="0" nodeType="withEffect">
                                  <p:stCondLst>
                                    <p:cond delay="5000"/>
                                  </p:stCondLst>
                                  <p:childTnLst>
                                    <p:animMotion origin="layout" path="M 0.00052 -0.01528 L -2.77778E-6 -7.40741E-7 " pathEditMode="relative" rAng="0" ptsTypes="AA">
                                      <p:cBhvr>
                                        <p:cTn id="86" dur="2000" spd="-100000" fill="hold"/>
                                        <p:tgtEl>
                                          <p:spTgt spid="368"/>
                                        </p:tgtEl>
                                        <p:attrNameLst>
                                          <p:attrName>ppt_x</p:attrName>
                                          <p:attrName>ppt_y</p:attrName>
                                        </p:attrNameLst>
                                      </p:cBhvr>
                                      <p:rCtr x="-35" y="764"/>
                                    </p:animMotion>
                                  </p:childTnLst>
                                </p:cTn>
                              </p:par>
                              <p:par>
                                <p:cTn id="87" presetID="22" presetClass="entr" presetSubtype="8" fill="hold" grpId="0" nodeType="withEffect">
                                  <p:stCondLst>
                                    <p:cond delay="5000"/>
                                  </p:stCondLst>
                                  <p:childTnLst>
                                    <p:set>
                                      <p:cBhvr>
                                        <p:cTn id="88" dur="1" fill="hold">
                                          <p:stCondLst>
                                            <p:cond delay="0"/>
                                          </p:stCondLst>
                                        </p:cTn>
                                        <p:tgtEl>
                                          <p:spTgt spid="209110"/>
                                        </p:tgtEl>
                                        <p:attrNameLst>
                                          <p:attrName>style.visibility</p:attrName>
                                        </p:attrNameLst>
                                      </p:cBhvr>
                                      <p:to>
                                        <p:strVal val="visible"/>
                                      </p:to>
                                    </p:set>
                                    <p:animEffect transition="in" filter="wipe(left)">
                                      <p:cBhvr>
                                        <p:cTn id="89" dur="10000"/>
                                        <p:tgtEl>
                                          <p:spTgt spid="209110"/>
                                        </p:tgtEl>
                                      </p:cBhvr>
                                    </p:animEffect>
                                  </p:childTnLst>
                                </p:cTn>
                              </p:par>
                              <p:par>
                                <p:cTn id="90" presetID="22" presetClass="entr" presetSubtype="8" fill="hold" grpId="0" nodeType="withEffect">
                                  <p:stCondLst>
                                    <p:cond delay="5000"/>
                                  </p:stCondLst>
                                  <p:childTnLst>
                                    <p:set>
                                      <p:cBhvr>
                                        <p:cTn id="91" dur="1" fill="hold">
                                          <p:stCondLst>
                                            <p:cond delay="0"/>
                                          </p:stCondLst>
                                        </p:cTn>
                                        <p:tgtEl>
                                          <p:spTgt spid="421"/>
                                        </p:tgtEl>
                                        <p:attrNameLst>
                                          <p:attrName>style.visibility</p:attrName>
                                        </p:attrNameLst>
                                      </p:cBhvr>
                                      <p:to>
                                        <p:strVal val="visible"/>
                                      </p:to>
                                    </p:set>
                                    <p:animEffect transition="in" filter="wipe(left)">
                                      <p:cBhvr>
                                        <p:cTn id="92" dur="10000"/>
                                        <p:tgtEl>
                                          <p:spTgt spid="421"/>
                                        </p:tgtEl>
                                      </p:cBhvr>
                                    </p:animEffect>
                                  </p:childTnLst>
                                </p:cTn>
                              </p:par>
                              <p:par>
                                <p:cTn id="93" presetID="1" presetClass="entr" presetSubtype="0" fill="hold" grpId="0" nodeType="withEffect">
                                  <p:stCondLst>
                                    <p:cond delay="5000"/>
                                  </p:stCondLst>
                                  <p:childTnLst>
                                    <p:set>
                                      <p:cBhvr>
                                        <p:cTn id="94" dur="1" fill="hold">
                                          <p:stCondLst>
                                            <p:cond delay="0"/>
                                          </p:stCondLst>
                                        </p:cTn>
                                        <p:tgtEl>
                                          <p:spTgt spid="209092"/>
                                        </p:tgtEl>
                                        <p:attrNameLst>
                                          <p:attrName>style.visibility</p:attrName>
                                        </p:attrNameLst>
                                      </p:cBhvr>
                                      <p:to>
                                        <p:strVal val="visible"/>
                                      </p:to>
                                    </p:set>
                                  </p:childTnLst>
                                </p:cTn>
                              </p:par>
                              <p:par>
                                <p:cTn id="95" presetID="1" presetClass="entr" presetSubtype="0" fill="hold" grpId="0" nodeType="withEffect">
                                  <p:stCondLst>
                                    <p:cond delay="5000"/>
                                  </p:stCondLst>
                                  <p:childTnLst>
                                    <p:set>
                                      <p:cBhvr>
                                        <p:cTn id="96" dur="1" fill="hold">
                                          <p:stCondLst>
                                            <p:cond delay="0"/>
                                          </p:stCondLst>
                                        </p:cTn>
                                        <p:tgtEl>
                                          <p:spTgt spid="209093"/>
                                        </p:tgtEl>
                                        <p:attrNameLst>
                                          <p:attrName>style.visibility</p:attrName>
                                        </p:attrNameLst>
                                      </p:cBhvr>
                                      <p:to>
                                        <p:strVal val="visible"/>
                                      </p:to>
                                    </p:set>
                                  </p:childTnLst>
                                </p:cTn>
                              </p:par>
                              <p:par>
                                <p:cTn id="97" presetID="1" presetClass="entr" presetSubtype="0" fill="hold" grpId="0" nodeType="withEffect">
                                  <p:stCondLst>
                                    <p:cond delay="5000"/>
                                  </p:stCondLst>
                                  <p:childTnLst>
                                    <p:set>
                                      <p:cBhvr>
                                        <p:cTn id="98" dur="1" fill="hold">
                                          <p:stCondLst>
                                            <p:cond delay="0"/>
                                          </p:stCondLst>
                                        </p:cTn>
                                        <p:tgtEl>
                                          <p:spTgt spid="209095"/>
                                        </p:tgtEl>
                                        <p:attrNameLst>
                                          <p:attrName>style.visibility</p:attrName>
                                        </p:attrNameLst>
                                      </p:cBhvr>
                                      <p:to>
                                        <p:strVal val="visible"/>
                                      </p:to>
                                    </p:set>
                                  </p:childTnLst>
                                </p:cTn>
                              </p:par>
                              <p:par>
                                <p:cTn id="99" presetID="1" presetClass="entr" presetSubtype="0" fill="hold" grpId="0" nodeType="withEffect">
                                  <p:stCondLst>
                                    <p:cond delay="5000"/>
                                  </p:stCondLst>
                                  <p:childTnLst>
                                    <p:set>
                                      <p:cBhvr>
                                        <p:cTn id="100" dur="1" fill="hold">
                                          <p:stCondLst>
                                            <p:cond delay="0"/>
                                          </p:stCondLst>
                                        </p:cTn>
                                        <p:tgtEl>
                                          <p:spTgt spid="209094"/>
                                        </p:tgtEl>
                                        <p:attrNameLst>
                                          <p:attrName>style.visibility</p:attrName>
                                        </p:attrNameLst>
                                      </p:cBhvr>
                                      <p:to>
                                        <p:strVal val="visible"/>
                                      </p:to>
                                    </p:set>
                                  </p:childTnLst>
                                </p:cTn>
                              </p:par>
                              <p:par>
                                <p:cTn id="101" presetID="1" presetClass="entr" presetSubtype="0" fill="hold" grpId="0" nodeType="withEffect">
                                  <p:stCondLst>
                                    <p:cond delay="5000"/>
                                  </p:stCondLst>
                                  <p:childTnLst>
                                    <p:set>
                                      <p:cBhvr>
                                        <p:cTn id="102" dur="1" fill="hold">
                                          <p:stCondLst>
                                            <p:cond delay="0"/>
                                          </p:stCondLst>
                                        </p:cTn>
                                        <p:tgtEl>
                                          <p:spTgt spid="209096"/>
                                        </p:tgtEl>
                                        <p:attrNameLst>
                                          <p:attrName>style.visibility</p:attrName>
                                        </p:attrNameLst>
                                      </p:cBhvr>
                                      <p:to>
                                        <p:strVal val="visible"/>
                                      </p:to>
                                    </p:set>
                                  </p:childTnLst>
                                </p:cTn>
                              </p:par>
                              <p:par>
                                <p:cTn id="103" presetID="1" presetClass="entr" presetSubtype="0" fill="hold" grpId="0" nodeType="withEffect">
                                  <p:stCondLst>
                                    <p:cond delay="5000"/>
                                  </p:stCondLst>
                                  <p:childTnLst>
                                    <p:set>
                                      <p:cBhvr>
                                        <p:cTn id="104" dur="1" fill="hold">
                                          <p:stCondLst>
                                            <p:cond delay="0"/>
                                          </p:stCondLst>
                                        </p:cTn>
                                        <p:tgtEl>
                                          <p:spTgt spid="209097"/>
                                        </p:tgtEl>
                                        <p:attrNameLst>
                                          <p:attrName>style.visibility</p:attrName>
                                        </p:attrNameLst>
                                      </p:cBhvr>
                                      <p:to>
                                        <p:strVal val="visible"/>
                                      </p:to>
                                    </p:set>
                                  </p:childTnLst>
                                </p:cTn>
                              </p:par>
                              <p:par>
                                <p:cTn id="105" presetID="1" presetClass="entr" presetSubtype="0" fill="hold" grpId="0" nodeType="withEffect">
                                  <p:stCondLst>
                                    <p:cond delay="5000"/>
                                  </p:stCondLst>
                                  <p:childTnLst>
                                    <p:set>
                                      <p:cBhvr>
                                        <p:cTn id="106" dur="1" fill="hold">
                                          <p:stCondLst>
                                            <p:cond delay="0"/>
                                          </p:stCondLst>
                                        </p:cTn>
                                        <p:tgtEl>
                                          <p:spTgt spid="424"/>
                                        </p:tgtEl>
                                        <p:attrNameLst>
                                          <p:attrName>style.visibility</p:attrName>
                                        </p:attrNameLst>
                                      </p:cBhvr>
                                      <p:to>
                                        <p:strVal val="visible"/>
                                      </p:to>
                                    </p:set>
                                  </p:childTnLst>
                                </p:cTn>
                              </p:par>
                              <p:par>
                                <p:cTn id="107" presetID="27" presetClass="emph" presetSubtype="0" repeatCount="4000" fill="hold" grpId="1" nodeType="withEffect">
                                  <p:stCondLst>
                                    <p:cond delay="5000"/>
                                  </p:stCondLst>
                                  <p:childTnLst>
                                    <p:animClr clrSpc="rgb" dir="cw">
                                      <p:cBhvr override="childStyle">
                                        <p:cTn id="108" dur="500" autoRev="1" fill="hold"/>
                                        <p:tgtEl>
                                          <p:spTgt spid="424"/>
                                        </p:tgtEl>
                                        <p:attrNameLst>
                                          <p:attrName>style.color</p:attrName>
                                        </p:attrNameLst>
                                      </p:cBhvr>
                                      <p:to>
                                        <a:schemeClr val="bg1"/>
                                      </p:to>
                                    </p:animClr>
                                    <p:animClr clrSpc="rgb" dir="cw">
                                      <p:cBhvr>
                                        <p:cTn id="109" dur="500" autoRev="1" fill="hold"/>
                                        <p:tgtEl>
                                          <p:spTgt spid="424"/>
                                        </p:tgtEl>
                                        <p:attrNameLst>
                                          <p:attrName>fillcolor</p:attrName>
                                        </p:attrNameLst>
                                      </p:cBhvr>
                                      <p:to>
                                        <a:schemeClr val="bg1"/>
                                      </p:to>
                                    </p:animClr>
                                    <p:set>
                                      <p:cBhvr>
                                        <p:cTn id="110" dur="500" autoRev="1" fill="hold"/>
                                        <p:tgtEl>
                                          <p:spTgt spid="424"/>
                                        </p:tgtEl>
                                        <p:attrNameLst>
                                          <p:attrName>fill.type</p:attrName>
                                        </p:attrNameLst>
                                      </p:cBhvr>
                                      <p:to>
                                        <p:strVal val="solid"/>
                                      </p:to>
                                    </p:set>
                                    <p:set>
                                      <p:cBhvr>
                                        <p:cTn id="111" dur="500" autoRev="1" fill="hold"/>
                                        <p:tgtEl>
                                          <p:spTgt spid="424"/>
                                        </p:tgtEl>
                                        <p:attrNameLst>
                                          <p:attrName>fill.on</p:attrName>
                                        </p:attrNameLst>
                                      </p:cBhvr>
                                      <p:to>
                                        <p:strVal val="true"/>
                                      </p:to>
                                    </p:set>
                                  </p:childTnLst>
                                  <p:subTnLst>
                                    <p:set>
                                      <p:cBhvr override="childStyle">
                                        <p:cTn dur="1" fill="hold" display="0" masterRel="sameClick" afterEffect="1">
                                          <p:stCondLst>
                                            <p:cond evt="end" delay="0">
                                              <p:tn val="107"/>
                                            </p:cond>
                                          </p:stCondLst>
                                        </p:cTn>
                                        <p:tgtEl>
                                          <p:spTgt spid="424"/>
                                        </p:tgtEl>
                                        <p:attrNameLst>
                                          <p:attrName>style.visibility</p:attrName>
                                        </p:attrNameLst>
                                      </p:cBhvr>
                                      <p:to>
                                        <p:strVal val="hidden"/>
                                      </p:to>
                                    </p:set>
                                  </p:subTnLst>
                                </p:cTn>
                              </p:par>
                              <p:par>
                                <p:cTn id="112" presetID="1" presetClass="entr" presetSubtype="0" fill="hold" grpId="0" nodeType="withEffect">
                                  <p:stCondLst>
                                    <p:cond delay="5000"/>
                                  </p:stCondLst>
                                  <p:childTnLst>
                                    <p:set>
                                      <p:cBhvr>
                                        <p:cTn id="113" dur="1" fill="hold">
                                          <p:stCondLst>
                                            <p:cond delay="0"/>
                                          </p:stCondLst>
                                        </p:cTn>
                                        <p:tgtEl>
                                          <p:spTgt spid="209105"/>
                                        </p:tgtEl>
                                        <p:attrNameLst>
                                          <p:attrName>style.visibility</p:attrName>
                                        </p:attrNameLst>
                                      </p:cBhvr>
                                      <p:to>
                                        <p:strVal val="visible"/>
                                      </p:to>
                                    </p:set>
                                  </p:childTnLst>
                                </p:cTn>
                              </p:par>
                              <p:par>
                                <p:cTn id="114" presetID="27" presetClass="emph" presetSubtype="0" repeatCount="4000" fill="hold" grpId="1" nodeType="withEffect">
                                  <p:stCondLst>
                                    <p:cond delay="5000"/>
                                  </p:stCondLst>
                                  <p:childTnLst>
                                    <p:animClr clrSpc="rgb" dir="cw">
                                      <p:cBhvr override="childStyle">
                                        <p:cTn id="115" dur="500" autoRev="1" fill="hold"/>
                                        <p:tgtEl>
                                          <p:spTgt spid="209092"/>
                                        </p:tgtEl>
                                        <p:attrNameLst>
                                          <p:attrName>style.color</p:attrName>
                                        </p:attrNameLst>
                                      </p:cBhvr>
                                      <p:to>
                                        <a:schemeClr val="bg1"/>
                                      </p:to>
                                    </p:animClr>
                                    <p:animClr clrSpc="rgb" dir="cw">
                                      <p:cBhvr>
                                        <p:cTn id="116" dur="500" autoRev="1" fill="hold"/>
                                        <p:tgtEl>
                                          <p:spTgt spid="209092"/>
                                        </p:tgtEl>
                                        <p:attrNameLst>
                                          <p:attrName>fillcolor</p:attrName>
                                        </p:attrNameLst>
                                      </p:cBhvr>
                                      <p:to>
                                        <a:schemeClr val="bg1"/>
                                      </p:to>
                                    </p:animClr>
                                    <p:set>
                                      <p:cBhvr>
                                        <p:cTn id="117" dur="500" autoRev="1" fill="hold"/>
                                        <p:tgtEl>
                                          <p:spTgt spid="209092"/>
                                        </p:tgtEl>
                                        <p:attrNameLst>
                                          <p:attrName>fill.type</p:attrName>
                                        </p:attrNameLst>
                                      </p:cBhvr>
                                      <p:to>
                                        <p:strVal val="solid"/>
                                      </p:to>
                                    </p:set>
                                    <p:set>
                                      <p:cBhvr>
                                        <p:cTn id="118" dur="500" autoRev="1" fill="hold"/>
                                        <p:tgtEl>
                                          <p:spTgt spid="209092"/>
                                        </p:tgtEl>
                                        <p:attrNameLst>
                                          <p:attrName>fill.on</p:attrName>
                                        </p:attrNameLst>
                                      </p:cBhvr>
                                      <p:to>
                                        <p:strVal val="true"/>
                                      </p:to>
                                    </p:set>
                                  </p:childTnLst>
                                  <p:subTnLst>
                                    <p:set>
                                      <p:cBhvr override="childStyle">
                                        <p:cTn dur="1" fill="hold" display="0" masterRel="sameClick" afterEffect="1">
                                          <p:stCondLst>
                                            <p:cond evt="end" delay="0">
                                              <p:tn val="114"/>
                                            </p:cond>
                                          </p:stCondLst>
                                        </p:cTn>
                                        <p:tgtEl>
                                          <p:spTgt spid="209092"/>
                                        </p:tgtEl>
                                        <p:attrNameLst>
                                          <p:attrName>style.visibility</p:attrName>
                                        </p:attrNameLst>
                                      </p:cBhvr>
                                      <p:to>
                                        <p:strVal val="hidden"/>
                                      </p:to>
                                    </p:set>
                                  </p:subTnLst>
                                </p:cTn>
                              </p:par>
                              <p:par>
                                <p:cTn id="119" presetID="1" presetClass="entr" presetSubtype="0" fill="hold" grpId="0" nodeType="withEffect">
                                  <p:stCondLst>
                                    <p:cond delay="5200"/>
                                  </p:stCondLst>
                                  <p:childTnLst>
                                    <p:set>
                                      <p:cBhvr>
                                        <p:cTn id="120" dur="1" fill="hold">
                                          <p:stCondLst>
                                            <p:cond delay="0"/>
                                          </p:stCondLst>
                                        </p:cTn>
                                        <p:tgtEl>
                                          <p:spTgt spid="209113"/>
                                        </p:tgtEl>
                                        <p:attrNameLst>
                                          <p:attrName>style.visibility</p:attrName>
                                        </p:attrNameLst>
                                      </p:cBhvr>
                                      <p:to>
                                        <p:strVal val="visible"/>
                                      </p:to>
                                    </p:set>
                                  </p:childTnLst>
                                </p:cTn>
                              </p:par>
                              <p:par>
                                <p:cTn id="121" presetID="1" presetClass="entr" presetSubtype="0" fill="hold" grpId="0" nodeType="withEffect">
                                  <p:stCondLst>
                                    <p:cond delay="5200"/>
                                  </p:stCondLst>
                                  <p:childTnLst>
                                    <p:set>
                                      <p:cBhvr>
                                        <p:cTn id="122" dur="1" fill="hold">
                                          <p:stCondLst>
                                            <p:cond delay="0"/>
                                          </p:stCondLst>
                                        </p:cTn>
                                        <p:tgtEl>
                                          <p:spTgt spid="415"/>
                                        </p:tgtEl>
                                        <p:attrNameLst>
                                          <p:attrName>style.visibility</p:attrName>
                                        </p:attrNameLst>
                                      </p:cBhvr>
                                      <p:to>
                                        <p:strVal val="visible"/>
                                      </p:to>
                                    </p:set>
                                  </p:childTnLst>
                                </p:cTn>
                              </p:par>
                              <p:par>
                                <p:cTn id="123" presetID="27" presetClass="emph" presetSubtype="0" repeatCount="4000" fill="hold" grpId="1" nodeType="withEffect">
                                  <p:stCondLst>
                                    <p:cond delay="5100"/>
                                  </p:stCondLst>
                                  <p:childTnLst>
                                    <p:animClr clrSpc="rgb" dir="cw">
                                      <p:cBhvr override="childStyle">
                                        <p:cTn id="124" dur="500" autoRev="1" fill="hold"/>
                                        <p:tgtEl>
                                          <p:spTgt spid="209093"/>
                                        </p:tgtEl>
                                        <p:attrNameLst>
                                          <p:attrName>style.color</p:attrName>
                                        </p:attrNameLst>
                                      </p:cBhvr>
                                      <p:to>
                                        <a:schemeClr val="bg1"/>
                                      </p:to>
                                    </p:animClr>
                                    <p:animClr clrSpc="rgb" dir="cw">
                                      <p:cBhvr>
                                        <p:cTn id="125" dur="500" autoRev="1" fill="hold"/>
                                        <p:tgtEl>
                                          <p:spTgt spid="209093"/>
                                        </p:tgtEl>
                                        <p:attrNameLst>
                                          <p:attrName>fillcolor</p:attrName>
                                        </p:attrNameLst>
                                      </p:cBhvr>
                                      <p:to>
                                        <a:schemeClr val="bg1"/>
                                      </p:to>
                                    </p:animClr>
                                    <p:set>
                                      <p:cBhvr>
                                        <p:cTn id="126" dur="500" autoRev="1" fill="hold"/>
                                        <p:tgtEl>
                                          <p:spTgt spid="209093"/>
                                        </p:tgtEl>
                                        <p:attrNameLst>
                                          <p:attrName>fill.type</p:attrName>
                                        </p:attrNameLst>
                                      </p:cBhvr>
                                      <p:to>
                                        <p:strVal val="solid"/>
                                      </p:to>
                                    </p:set>
                                    <p:set>
                                      <p:cBhvr>
                                        <p:cTn id="127" dur="500" autoRev="1" fill="hold"/>
                                        <p:tgtEl>
                                          <p:spTgt spid="209093"/>
                                        </p:tgtEl>
                                        <p:attrNameLst>
                                          <p:attrName>fill.on</p:attrName>
                                        </p:attrNameLst>
                                      </p:cBhvr>
                                      <p:to>
                                        <p:strVal val="true"/>
                                      </p:to>
                                    </p:set>
                                  </p:childTnLst>
                                  <p:subTnLst>
                                    <p:set>
                                      <p:cBhvr override="childStyle">
                                        <p:cTn dur="1" fill="hold" display="0" masterRel="sameClick" afterEffect="1">
                                          <p:stCondLst>
                                            <p:cond evt="end" delay="0">
                                              <p:tn val="123"/>
                                            </p:cond>
                                          </p:stCondLst>
                                        </p:cTn>
                                        <p:tgtEl>
                                          <p:spTgt spid="209093"/>
                                        </p:tgtEl>
                                        <p:attrNameLst>
                                          <p:attrName>style.visibility</p:attrName>
                                        </p:attrNameLst>
                                      </p:cBhvr>
                                      <p:to>
                                        <p:strVal val="hidden"/>
                                      </p:to>
                                    </p:set>
                                  </p:subTnLst>
                                </p:cTn>
                              </p:par>
                              <p:par>
                                <p:cTn id="128" presetID="1" presetClass="entr" presetSubtype="0" fill="hold" grpId="0" nodeType="withEffect">
                                  <p:stCondLst>
                                    <p:cond delay="5800"/>
                                  </p:stCondLst>
                                  <p:childTnLst>
                                    <p:set>
                                      <p:cBhvr>
                                        <p:cTn id="129" dur="1" fill="hold">
                                          <p:stCondLst>
                                            <p:cond delay="0"/>
                                          </p:stCondLst>
                                        </p:cTn>
                                        <p:tgtEl>
                                          <p:spTgt spid="209114"/>
                                        </p:tgtEl>
                                        <p:attrNameLst>
                                          <p:attrName>style.visibility</p:attrName>
                                        </p:attrNameLst>
                                      </p:cBhvr>
                                      <p:to>
                                        <p:strVal val="visible"/>
                                      </p:to>
                                    </p:set>
                                  </p:childTnLst>
                                </p:cTn>
                              </p:par>
                              <p:par>
                                <p:cTn id="130" presetID="1" presetClass="entr" presetSubtype="0" fill="hold" grpId="0" nodeType="withEffect">
                                  <p:stCondLst>
                                    <p:cond delay="5800"/>
                                  </p:stCondLst>
                                  <p:childTnLst>
                                    <p:set>
                                      <p:cBhvr>
                                        <p:cTn id="131" dur="1" fill="hold">
                                          <p:stCondLst>
                                            <p:cond delay="0"/>
                                          </p:stCondLst>
                                        </p:cTn>
                                        <p:tgtEl>
                                          <p:spTgt spid="416"/>
                                        </p:tgtEl>
                                        <p:attrNameLst>
                                          <p:attrName>style.visibility</p:attrName>
                                        </p:attrNameLst>
                                      </p:cBhvr>
                                      <p:to>
                                        <p:strVal val="visible"/>
                                      </p:to>
                                    </p:set>
                                  </p:childTnLst>
                                </p:cTn>
                              </p:par>
                              <p:par>
                                <p:cTn id="132" presetID="27" presetClass="emph" presetSubtype="0" repeatCount="4000" fill="hold" grpId="1" nodeType="withEffect">
                                  <p:stCondLst>
                                    <p:cond delay="5200"/>
                                  </p:stCondLst>
                                  <p:childTnLst>
                                    <p:animClr clrSpc="rgb" dir="cw">
                                      <p:cBhvr override="childStyle">
                                        <p:cTn id="133" dur="500" autoRev="1" fill="hold"/>
                                        <p:tgtEl>
                                          <p:spTgt spid="209094"/>
                                        </p:tgtEl>
                                        <p:attrNameLst>
                                          <p:attrName>style.color</p:attrName>
                                        </p:attrNameLst>
                                      </p:cBhvr>
                                      <p:to>
                                        <a:schemeClr val="bg1"/>
                                      </p:to>
                                    </p:animClr>
                                    <p:animClr clrSpc="rgb" dir="cw">
                                      <p:cBhvr>
                                        <p:cTn id="134" dur="500" autoRev="1" fill="hold"/>
                                        <p:tgtEl>
                                          <p:spTgt spid="209094"/>
                                        </p:tgtEl>
                                        <p:attrNameLst>
                                          <p:attrName>fillcolor</p:attrName>
                                        </p:attrNameLst>
                                      </p:cBhvr>
                                      <p:to>
                                        <a:schemeClr val="bg1"/>
                                      </p:to>
                                    </p:animClr>
                                    <p:set>
                                      <p:cBhvr>
                                        <p:cTn id="135" dur="500" autoRev="1" fill="hold"/>
                                        <p:tgtEl>
                                          <p:spTgt spid="209094"/>
                                        </p:tgtEl>
                                        <p:attrNameLst>
                                          <p:attrName>fill.type</p:attrName>
                                        </p:attrNameLst>
                                      </p:cBhvr>
                                      <p:to>
                                        <p:strVal val="solid"/>
                                      </p:to>
                                    </p:set>
                                    <p:set>
                                      <p:cBhvr>
                                        <p:cTn id="136" dur="500" autoRev="1" fill="hold"/>
                                        <p:tgtEl>
                                          <p:spTgt spid="209094"/>
                                        </p:tgtEl>
                                        <p:attrNameLst>
                                          <p:attrName>fill.on</p:attrName>
                                        </p:attrNameLst>
                                      </p:cBhvr>
                                      <p:to>
                                        <p:strVal val="true"/>
                                      </p:to>
                                    </p:set>
                                  </p:childTnLst>
                                  <p:subTnLst>
                                    <p:set>
                                      <p:cBhvr override="childStyle">
                                        <p:cTn dur="1" fill="hold" display="0" masterRel="sameClick" afterEffect="1">
                                          <p:stCondLst>
                                            <p:cond evt="end" delay="0">
                                              <p:tn val="132"/>
                                            </p:cond>
                                          </p:stCondLst>
                                        </p:cTn>
                                        <p:tgtEl>
                                          <p:spTgt spid="209094"/>
                                        </p:tgtEl>
                                        <p:attrNameLst>
                                          <p:attrName>style.visibility</p:attrName>
                                        </p:attrNameLst>
                                      </p:cBhvr>
                                      <p:to>
                                        <p:strVal val="hidden"/>
                                      </p:to>
                                    </p:set>
                                  </p:subTnLst>
                                </p:cTn>
                              </p:par>
                              <p:par>
                                <p:cTn id="137" presetID="1" presetClass="entr" presetSubtype="0" fill="hold" grpId="0" nodeType="withEffect">
                                  <p:stCondLst>
                                    <p:cond delay="6300"/>
                                  </p:stCondLst>
                                  <p:childTnLst>
                                    <p:set>
                                      <p:cBhvr>
                                        <p:cTn id="138" dur="1" fill="hold">
                                          <p:stCondLst>
                                            <p:cond delay="0"/>
                                          </p:stCondLst>
                                        </p:cTn>
                                        <p:tgtEl>
                                          <p:spTgt spid="209115"/>
                                        </p:tgtEl>
                                        <p:attrNameLst>
                                          <p:attrName>style.visibility</p:attrName>
                                        </p:attrNameLst>
                                      </p:cBhvr>
                                      <p:to>
                                        <p:strVal val="visible"/>
                                      </p:to>
                                    </p:set>
                                  </p:childTnLst>
                                </p:cTn>
                              </p:par>
                              <p:par>
                                <p:cTn id="139" presetID="1" presetClass="entr" presetSubtype="0" fill="hold" grpId="0" nodeType="withEffect">
                                  <p:stCondLst>
                                    <p:cond delay="6300"/>
                                  </p:stCondLst>
                                  <p:childTnLst>
                                    <p:set>
                                      <p:cBhvr>
                                        <p:cTn id="140" dur="1" fill="hold">
                                          <p:stCondLst>
                                            <p:cond delay="0"/>
                                          </p:stCondLst>
                                        </p:cTn>
                                        <p:tgtEl>
                                          <p:spTgt spid="417"/>
                                        </p:tgtEl>
                                        <p:attrNameLst>
                                          <p:attrName>style.visibility</p:attrName>
                                        </p:attrNameLst>
                                      </p:cBhvr>
                                      <p:to>
                                        <p:strVal val="visible"/>
                                      </p:to>
                                    </p:set>
                                  </p:childTnLst>
                                </p:cTn>
                              </p:par>
                              <p:par>
                                <p:cTn id="141" presetID="27" presetClass="emph" presetSubtype="0" repeatCount="4000" fill="hold" grpId="1" nodeType="withEffect">
                                  <p:stCondLst>
                                    <p:cond delay="5300"/>
                                  </p:stCondLst>
                                  <p:childTnLst>
                                    <p:animClr clrSpc="rgb" dir="cw">
                                      <p:cBhvr override="childStyle">
                                        <p:cTn id="142" dur="500" autoRev="1" fill="hold"/>
                                        <p:tgtEl>
                                          <p:spTgt spid="209095"/>
                                        </p:tgtEl>
                                        <p:attrNameLst>
                                          <p:attrName>style.color</p:attrName>
                                        </p:attrNameLst>
                                      </p:cBhvr>
                                      <p:to>
                                        <a:schemeClr val="bg1"/>
                                      </p:to>
                                    </p:animClr>
                                    <p:animClr clrSpc="rgb" dir="cw">
                                      <p:cBhvr>
                                        <p:cTn id="143" dur="500" autoRev="1" fill="hold"/>
                                        <p:tgtEl>
                                          <p:spTgt spid="209095"/>
                                        </p:tgtEl>
                                        <p:attrNameLst>
                                          <p:attrName>fillcolor</p:attrName>
                                        </p:attrNameLst>
                                      </p:cBhvr>
                                      <p:to>
                                        <a:schemeClr val="bg1"/>
                                      </p:to>
                                    </p:animClr>
                                    <p:set>
                                      <p:cBhvr>
                                        <p:cTn id="144" dur="500" autoRev="1" fill="hold"/>
                                        <p:tgtEl>
                                          <p:spTgt spid="209095"/>
                                        </p:tgtEl>
                                        <p:attrNameLst>
                                          <p:attrName>fill.type</p:attrName>
                                        </p:attrNameLst>
                                      </p:cBhvr>
                                      <p:to>
                                        <p:strVal val="solid"/>
                                      </p:to>
                                    </p:set>
                                    <p:set>
                                      <p:cBhvr>
                                        <p:cTn id="145" dur="500" autoRev="1" fill="hold"/>
                                        <p:tgtEl>
                                          <p:spTgt spid="209095"/>
                                        </p:tgtEl>
                                        <p:attrNameLst>
                                          <p:attrName>fill.on</p:attrName>
                                        </p:attrNameLst>
                                      </p:cBhvr>
                                      <p:to>
                                        <p:strVal val="true"/>
                                      </p:to>
                                    </p:set>
                                  </p:childTnLst>
                                  <p:subTnLst>
                                    <p:set>
                                      <p:cBhvr override="childStyle">
                                        <p:cTn dur="1" fill="hold" display="0" masterRel="sameClick" afterEffect="1">
                                          <p:stCondLst>
                                            <p:cond evt="end" delay="0">
                                              <p:tn val="141"/>
                                            </p:cond>
                                          </p:stCondLst>
                                        </p:cTn>
                                        <p:tgtEl>
                                          <p:spTgt spid="209095"/>
                                        </p:tgtEl>
                                        <p:attrNameLst>
                                          <p:attrName>style.visibility</p:attrName>
                                        </p:attrNameLst>
                                      </p:cBhvr>
                                      <p:to>
                                        <p:strVal val="hidden"/>
                                      </p:to>
                                    </p:set>
                                  </p:subTnLst>
                                </p:cTn>
                              </p:par>
                              <p:par>
                                <p:cTn id="146" presetID="1" presetClass="entr" presetSubtype="0" fill="hold" grpId="0" nodeType="withEffect">
                                  <p:stCondLst>
                                    <p:cond delay="7100"/>
                                  </p:stCondLst>
                                  <p:childTnLst>
                                    <p:set>
                                      <p:cBhvr>
                                        <p:cTn id="147" dur="1" fill="hold">
                                          <p:stCondLst>
                                            <p:cond delay="0"/>
                                          </p:stCondLst>
                                        </p:cTn>
                                        <p:tgtEl>
                                          <p:spTgt spid="209116"/>
                                        </p:tgtEl>
                                        <p:attrNameLst>
                                          <p:attrName>style.visibility</p:attrName>
                                        </p:attrNameLst>
                                      </p:cBhvr>
                                      <p:to>
                                        <p:strVal val="visible"/>
                                      </p:to>
                                    </p:set>
                                  </p:childTnLst>
                                </p:cTn>
                              </p:par>
                              <p:par>
                                <p:cTn id="148" presetID="1" presetClass="entr" presetSubtype="0" fill="hold" grpId="0" nodeType="withEffect">
                                  <p:stCondLst>
                                    <p:cond delay="7100"/>
                                  </p:stCondLst>
                                  <p:childTnLst>
                                    <p:set>
                                      <p:cBhvr>
                                        <p:cTn id="149" dur="1" fill="hold">
                                          <p:stCondLst>
                                            <p:cond delay="0"/>
                                          </p:stCondLst>
                                        </p:cTn>
                                        <p:tgtEl>
                                          <p:spTgt spid="418"/>
                                        </p:tgtEl>
                                        <p:attrNameLst>
                                          <p:attrName>style.visibility</p:attrName>
                                        </p:attrNameLst>
                                      </p:cBhvr>
                                      <p:to>
                                        <p:strVal val="visible"/>
                                      </p:to>
                                    </p:set>
                                  </p:childTnLst>
                                </p:cTn>
                              </p:par>
                              <p:par>
                                <p:cTn id="150" presetID="27" presetClass="emph" presetSubtype="0" repeatCount="4000" fill="hold" grpId="1" nodeType="withEffect">
                                  <p:stCondLst>
                                    <p:cond delay="5400"/>
                                  </p:stCondLst>
                                  <p:childTnLst>
                                    <p:animClr clrSpc="rgb" dir="cw">
                                      <p:cBhvr override="childStyle">
                                        <p:cTn id="151" dur="500" autoRev="1" fill="hold"/>
                                        <p:tgtEl>
                                          <p:spTgt spid="209096"/>
                                        </p:tgtEl>
                                        <p:attrNameLst>
                                          <p:attrName>style.color</p:attrName>
                                        </p:attrNameLst>
                                      </p:cBhvr>
                                      <p:to>
                                        <a:schemeClr val="bg1"/>
                                      </p:to>
                                    </p:animClr>
                                    <p:animClr clrSpc="rgb" dir="cw">
                                      <p:cBhvr>
                                        <p:cTn id="152" dur="500" autoRev="1" fill="hold"/>
                                        <p:tgtEl>
                                          <p:spTgt spid="209096"/>
                                        </p:tgtEl>
                                        <p:attrNameLst>
                                          <p:attrName>fillcolor</p:attrName>
                                        </p:attrNameLst>
                                      </p:cBhvr>
                                      <p:to>
                                        <a:schemeClr val="bg1"/>
                                      </p:to>
                                    </p:animClr>
                                    <p:set>
                                      <p:cBhvr>
                                        <p:cTn id="153" dur="500" autoRev="1" fill="hold"/>
                                        <p:tgtEl>
                                          <p:spTgt spid="209096"/>
                                        </p:tgtEl>
                                        <p:attrNameLst>
                                          <p:attrName>fill.type</p:attrName>
                                        </p:attrNameLst>
                                      </p:cBhvr>
                                      <p:to>
                                        <p:strVal val="solid"/>
                                      </p:to>
                                    </p:set>
                                    <p:set>
                                      <p:cBhvr>
                                        <p:cTn id="154" dur="500" autoRev="1" fill="hold"/>
                                        <p:tgtEl>
                                          <p:spTgt spid="209096"/>
                                        </p:tgtEl>
                                        <p:attrNameLst>
                                          <p:attrName>fill.on</p:attrName>
                                        </p:attrNameLst>
                                      </p:cBhvr>
                                      <p:to>
                                        <p:strVal val="true"/>
                                      </p:to>
                                    </p:set>
                                  </p:childTnLst>
                                  <p:subTnLst>
                                    <p:set>
                                      <p:cBhvr override="childStyle">
                                        <p:cTn dur="1" fill="hold" display="0" masterRel="sameClick" afterEffect="1">
                                          <p:stCondLst>
                                            <p:cond evt="end" delay="0">
                                              <p:tn val="150"/>
                                            </p:cond>
                                          </p:stCondLst>
                                        </p:cTn>
                                        <p:tgtEl>
                                          <p:spTgt spid="209096"/>
                                        </p:tgtEl>
                                        <p:attrNameLst>
                                          <p:attrName>style.visibility</p:attrName>
                                        </p:attrNameLst>
                                      </p:cBhvr>
                                      <p:to>
                                        <p:strVal val="hidden"/>
                                      </p:to>
                                    </p:set>
                                  </p:subTnLst>
                                </p:cTn>
                              </p:par>
                              <p:par>
                                <p:cTn id="155" presetID="1" presetClass="entr" presetSubtype="0" fill="hold" grpId="0" nodeType="withEffect">
                                  <p:stCondLst>
                                    <p:cond delay="8000"/>
                                  </p:stCondLst>
                                  <p:childTnLst>
                                    <p:set>
                                      <p:cBhvr>
                                        <p:cTn id="156" dur="1" fill="hold">
                                          <p:stCondLst>
                                            <p:cond delay="0"/>
                                          </p:stCondLst>
                                        </p:cTn>
                                        <p:tgtEl>
                                          <p:spTgt spid="209117"/>
                                        </p:tgtEl>
                                        <p:attrNameLst>
                                          <p:attrName>style.visibility</p:attrName>
                                        </p:attrNameLst>
                                      </p:cBhvr>
                                      <p:to>
                                        <p:strVal val="visible"/>
                                      </p:to>
                                    </p:set>
                                  </p:childTnLst>
                                </p:cTn>
                              </p:par>
                              <p:par>
                                <p:cTn id="157" presetID="1" presetClass="entr" presetSubtype="0" fill="hold" grpId="0" nodeType="withEffect">
                                  <p:stCondLst>
                                    <p:cond delay="8000"/>
                                  </p:stCondLst>
                                  <p:childTnLst>
                                    <p:set>
                                      <p:cBhvr>
                                        <p:cTn id="158" dur="1" fill="hold">
                                          <p:stCondLst>
                                            <p:cond delay="0"/>
                                          </p:stCondLst>
                                        </p:cTn>
                                        <p:tgtEl>
                                          <p:spTgt spid="419"/>
                                        </p:tgtEl>
                                        <p:attrNameLst>
                                          <p:attrName>style.visibility</p:attrName>
                                        </p:attrNameLst>
                                      </p:cBhvr>
                                      <p:to>
                                        <p:strVal val="visible"/>
                                      </p:to>
                                    </p:set>
                                  </p:childTnLst>
                                </p:cTn>
                              </p:par>
                              <p:par>
                                <p:cTn id="159" presetID="27" presetClass="emph" presetSubtype="0" repeatCount="4000" fill="hold" grpId="1" nodeType="withEffect">
                                  <p:stCondLst>
                                    <p:cond delay="5000"/>
                                  </p:stCondLst>
                                  <p:childTnLst>
                                    <p:animClr clrSpc="rgb" dir="cw">
                                      <p:cBhvr override="childStyle">
                                        <p:cTn id="160" dur="500" autoRev="1" fill="hold"/>
                                        <p:tgtEl>
                                          <p:spTgt spid="209097"/>
                                        </p:tgtEl>
                                        <p:attrNameLst>
                                          <p:attrName>style.color</p:attrName>
                                        </p:attrNameLst>
                                      </p:cBhvr>
                                      <p:to>
                                        <a:schemeClr val="bg1"/>
                                      </p:to>
                                    </p:animClr>
                                    <p:animClr clrSpc="rgb" dir="cw">
                                      <p:cBhvr>
                                        <p:cTn id="161" dur="500" autoRev="1" fill="hold"/>
                                        <p:tgtEl>
                                          <p:spTgt spid="209097"/>
                                        </p:tgtEl>
                                        <p:attrNameLst>
                                          <p:attrName>fillcolor</p:attrName>
                                        </p:attrNameLst>
                                      </p:cBhvr>
                                      <p:to>
                                        <a:schemeClr val="bg1"/>
                                      </p:to>
                                    </p:animClr>
                                    <p:set>
                                      <p:cBhvr>
                                        <p:cTn id="162" dur="500" autoRev="1" fill="hold"/>
                                        <p:tgtEl>
                                          <p:spTgt spid="209097"/>
                                        </p:tgtEl>
                                        <p:attrNameLst>
                                          <p:attrName>fill.type</p:attrName>
                                        </p:attrNameLst>
                                      </p:cBhvr>
                                      <p:to>
                                        <p:strVal val="solid"/>
                                      </p:to>
                                    </p:set>
                                    <p:set>
                                      <p:cBhvr>
                                        <p:cTn id="163" dur="500" autoRev="1" fill="hold"/>
                                        <p:tgtEl>
                                          <p:spTgt spid="209097"/>
                                        </p:tgtEl>
                                        <p:attrNameLst>
                                          <p:attrName>fill.on</p:attrName>
                                        </p:attrNameLst>
                                      </p:cBhvr>
                                      <p:to>
                                        <p:strVal val="true"/>
                                      </p:to>
                                    </p:set>
                                  </p:childTnLst>
                                  <p:subTnLst>
                                    <p:set>
                                      <p:cBhvr override="childStyle">
                                        <p:cTn dur="1" fill="hold" display="0" masterRel="sameClick" afterEffect="1">
                                          <p:stCondLst>
                                            <p:cond evt="end" delay="0">
                                              <p:tn val="159"/>
                                            </p:cond>
                                          </p:stCondLst>
                                        </p:cTn>
                                        <p:tgtEl>
                                          <p:spTgt spid="209097"/>
                                        </p:tgtEl>
                                        <p:attrNameLst>
                                          <p:attrName>style.visibility</p:attrName>
                                        </p:attrNameLst>
                                      </p:cBhvr>
                                      <p:to>
                                        <p:strVal val="hidden"/>
                                      </p:to>
                                    </p:set>
                                  </p:subTnLst>
                                </p:cTn>
                              </p:par>
                              <p:par>
                                <p:cTn id="164" presetID="1" presetClass="entr" presetSubtype="0" fill="hold" grpId="0" nodeType="withEffect">
                                  <p:stCondLst>
                                    <p:cond delay="9000"/>
                                  </p:stCondLst>
                                  <p:childTnLst>
                                    <p:set>
                                      <p:cBhvr>
                                        <p:cTn id="165" dur="1" fill="hold">
                                          <p:stCondLst>
                                            <p:cond delay="0"/>
                                          </p:stCondLst>
                                        </p:cTn>
                                        <p:tgtEl>
                                          <p:spTgt spid="209112"/>
                                        </p:tgtEl>
                                        <p:attrNameLst>
                                          <p:attrName>style.visibility</p:attrName>
                                        </p:attrNameLst>
                                      </p:cBhvr>
                                      <p:to>
                                        <p:strVal val="visible"/>
                                      </p:to>
                                    </p:set>
                                  </p:childTnLst>
                                </p:cTn>
                              </p:par>
                              <p:par>
                                <p:cTn id="166" presetID="1" presetClass="entr" presetSubtype="0" fill="hold" grpId="0" nodeType="withEffect">
                                  <p:stCondLst>
                                    <p:cond delay="9000"/>
                                  </p:stCondLst>
                                  <p:childTnLst>
                                    <p:set>
                                      <p:cBhvr>
                                        <p:cTn id="167" dur="1" fill="hold">
                                          <p:stCondLst>
                                            <p:cond delay="0"/>
                                          </p:stCondLst>
                                        </p:cTn>
                                        <p:tgtEl>
                                          <p:spTgt spid="414"/>
                                        </p:tgtEl>
                                        <p:attrNameLst>
                                          <p:attrName>style.visibility</p:attrName>
                                        </p:attrNameLst>
                                      </p:cBhvr>
                                      <p:to>
                                        <p:strVal val="visible"/>
                                      </p:to>
                                    </p:set>
                                  </p:childTnLst>
                                </p:cTn>
                              </p:par>
                              <p:par>
                                <p:cTn id="168" presetID="27" presetClass="emph" presetSubtype="0" repeatCount="4000" fill="hold" grpId="1" nodeType="withEffect">
                                  <p:stCondLst>
                                    <p:cond delay="5100"/>
                                  </p:stCondLst>
                                  <p:childTnLst>
                                    <p:animClr clrSpc="rgb" dir="cw">
                                      <p:cBhvr override="childStyle">
                                        <p:cTn id="169" dur="500" autoRev="1" fill="hold"/>
                                        <p:tgtEl>
                                          <p:spTgt spid="209105"/>
                                        </p:tgtEl>
                                        <p:attrNameLst>
                                          <p:attrName>style.color</p:attrName>
                                        </p:attrNameLst>
                                      </p:cBhvr>
                                      <p:to>
                                        <a:schemeClr val="bg1"/>
                                      </p:to>
                                    </p:animClr>
                                    <p:animClr clrSpc="rgb" dir="cw">
                                      <p:cBhvr>
                                        <p:cTn id="170" dur="500" autoRev="1" fill="hold"/>
                                        <p:tgtEl>
                                          <p:spTgt spid="209105"/>
                                        </p:tgtEl>
                                        <p:attrNameLst>
                                          <p:attrName>fillcolor</p:attrName>
                                        </p:attrNameLst>
                                      </p:cBhvr>
                                      <p:to>
                                        <a:schemeClr val="bg1"/>
                                      </p:to>
                                    </p:animClr>
                                    <p:set>
                                      <p:cBhvr>
                                        <p:cTn id="171" dur="500" autoRev="1" fill="hold"/>
                                        <p:tgtEl>
                                          <p:spTgt spid="209105"/>
                                        </p:tgtEl>
                                        <p:attrNameLst>
                                          <p:attrName>fill.type</p:attrName>
                                        </p:attrNameLst>
                                      </p:cBhvr>
                                      <p:to>
                                        <p:strVal val="solid"/>
                                      </p:to>
                                    </p:set>
                                    <p:set>
                                      <p:cBhvr>
                                        <p:cTn id="172" dur="500" autoRev="1" fill="hold"/>
                                        <p:tgtEl>
                                          <p:spTgt spid="209105"/>
                                        </p:tgtEl>
                                        <p:attrNameLst>
                                          <p:attrName>fill.on</p:attrName>
                                        </p:attrNameLst>
                                      </p:cBhvr>
                                      <p:to>
                                        <p:strVal val="true"/>
                                      </p:to>
                                    </p:set>
                                  </p:childTnLst>
                                  <p:subTnLst>
                                    <p:set>
                                      <p:cBhvr override="childStyle">
                                        <p:cTn dur="1" fill="hold" display="0" masterRel="sameClick" afterEffect="1">
                                          <p:stCondLst>
                                            <p:cond evt="end" delay="0">
                                              <p:tn val="168"/>
                                            </p:cond>
                                          </p:stCondLst>
                                        </p:cTn>
                                        <p:tgtEl>
                                          <p:spTgt spid="209105"/>
                                        </p:tgtEl>
                                        <p:attrNameLst>
                                          <p:attrName>style.visibility</p:attrName>
                                        </p:attrNameLst>
                                      </p:cBhvr>
                                      <p:to>
                                        <p:strVal val="hidden"/>
                                      </p:to>
                                    </p:set>
                                  </p:subTnLst>
                                </p:cTn>
                              </p:par>
                              <p:par>
                                <p:cTn id="173" presetID="1" presetClass="entr" presetSubtype="0" fill="hold" grpId="0" nodeType="withEffect">
                                  <p:stCondLst>
                                    <p:cond delay="9500"/>
                                  </p:stCondLst>
                                  <p:childTnLst>
                                    <p:set>
                                      <p:cBhvr>
                                        <p:cTn id="174" dur="1" fill="hold">
                                          <p:stCondLst>
                                            <p:cond delay="0"/>
                                          </p:stCondLst>
                                        </p:cTn>
                                        <p:tgtEl>
                                          <p:spTgt spid="209118"/>
                                        </p:tgtEl>
                                        <p:attrNameLst>
                                          <p:attrName>style.visibility</p:attrName>
                                        </p:attrNameLst>
                                      </p:cBhvr>
                                      <p:to>
                                        <p:strVal val="visible"/>
                                      </p:to>
                                    </p:set>
                                  </p:childTnLst>
                                </p:cTn>
                              </p:par>
                              <p:par>
                                <p:cTn id="175" presetID="1" presetClass="entr" presetSubtype="0" fill="hold" grpId="0" nodeType="withEffect">
                                  <p:stCondLst>
                                    <p:cond delay="9500"/>
                                  </p:stCondLst>
                                  <p:childTnLst>
                                    <p:set>
                                      <p:cBhvr>
                                        <p:cTn id="176" dur="1" fill="hold">
                                          <p:stCondLst>
                                            <p:cond delay="0"/>
                                          </p:stCondLst>
                                        </p:cTn>
                                        <p:tgtEl>
                                          <p:spTgt spid="420"/>
                                        </p:tgtEl>
                                        <p:attrNameLst>
                                          <p:attrName>style.visibility</p:attrName>
                                        </p:attrNameLst>
                                      </p:cBhvr>
                                      <p:to>
                                        <p:strVal val="visible"/>
                                      </p:to>
                                    </p:set>
                                  </p:childTnLst>
                                </p:cTn>
                              </p:par>
                              <p:par>
                                <p:cTn id="177" presetID="42" presetClass="path" presetSubtype="0" accel="50000" decel="50000" fill="hold" grpId="0" nodeType="withEffect">
                                  <p:stCondLst>
                                    <p:cond delay="5200"/>
                                  </p:stCondLst>
                                  <p:childTnLst>
                                    <p:animMotion origin="layout" path="M -0.00017 0.00093 L -0.00052 0.01436 " pathEditMode="relative" rAng="0" ptsTypes="AA">
                                      <p:cBhvr>
                                        <p:cTn id="178" dur="2000" fill="hold"/>
                                        <p:tgtEl>
                                          <p:spTgt spid="209089"/>
                                        </p:tgtEl>
                                        <p:attrNameLst>
                                          <p:attrName>ppt_x</p:attrName>
                                          <p:attrName>ppt_y</p:attrName>
                                        </p:attrNameLst>
                                      </p:cBhvr>
                                      <p:rCtr x="0" y="7"/>
                                    </p:animMotion>
                                  </p:childTnLst>
                                </p:cTn>
                              </p:par>
                              <p:par>
                                <p:cTn id="179" presetID="64" presetClass="path" presetSubtype="0" fill="hold" grpId="0" nodeType="withEffect">
                                  <p:stCondLst>
                                    <p:cond delay="5400"/>
                                  </p:stCondLst>
                                  <p:childTnLst>
                                    <p:animMotion origin="layout" path="M -2.22222E-6 -4.81481E-6 L -2.22222E-6 -0.01412 " pathEditMode="relative" rAng="0" ptsTypes="AA">
                                      <p:cBhvr>
                                        <p:cTn id="180" dur="2000" fill="hold"/>
                                        <p:tgtEl>
                                          <p:spTgt spid="209045"/>
                                        </p:tgtEl>
                                        <p:attrNameLst>
                                          <p:attrName>ppt_x</p:attrName>
                                          <p:attrName>ppt_y</p:attrName>
                                        </p:attrNameLst>
                                      </p:cBhvr>
                                      <p:rCtr x="0" y="-7"/>
                                    </p:animMotion>
                                  </p:childTnLst>
                                </p:cTn>
                              </p:par>
                              <p:par>
                                <p:cTn id="181" presetID="64" presetClass="path" presetSubtype="0" fill="hold" grpId="0" nodeType="withEffect">
                                  <p:stCondLst>
                                    <p:cond delay="5400"/>
                                  </p:stCondLst>
                                  <p:childTnLst>
                                    <p:animMotion origin="layout" path="M -2.22222E-6 0.01852 L -2.22222E-6 0.0044 " pathEditMode="relative" rAng="0" ptsTypes="AA">
                                      <p:cBhvr>
                                        <p:cTn id="182" dur="2000" spd="-100000" fill="hold"/>
                                        <p:tgtEl>
                                          <p:spTgt spid="369"/>
                                        </p:tgtEl>
                                        <p:attrNameLst>
                                          <p:attrName>ppt_x</p:attrName>
                                          <p:attrName>ppt_y</p:attrName>
                                        </p:attrNameLst>
                                      </p:cBhvr>
                                      <p:rCtr x="0" y="-718"/>
                                    </p:animMotion>
                                  </p:childTnLst>
                                </p:cTn>
                              </p:par>
                              <p:par>
                                <p:cTn id="183" presetID="42" presetClass="path" presetSubtype="0" accel="50000" decel="50000" fill="hold" grpId="0" nodeType="withEffect">
                                  <p:stCondLst>
                                    <p:cond delay="5600"/>
                                  </p:stCondLst>
                                  <p:childTnLst>
                                    <p:animMotion origin="layout" path="M 3.61111E-6 -3.7037E-7 L 3.61111E-6 0.01944 " pathEditMode="relative" rAng="0" ptsTypes="AA">
                                      <p:cBhvr>
                                        <p:cTn id="184" dur="2000" fill="hold"/>
                                        <p:tgtEl>
                                          <p:spTgt spid="209048"/>
                                        </p:tgtEl>
                                        <p:attrNameLst>
                                          <p:attrName>ppt_x</p:attrName>
                                          <p:attrName>ppt_y</p:attrName>
                                        </p:attrNameLst>
                                      </p:cBhvr>
                                      <p:rCtr x="0" y="10"/>
                                    </p:animMotion>
                                  </p:childTnLst>
                                </p:cTn>
                              </p:par>
                              <p:par>
                                <p:cTn id="185" presetID="42" presetClass="path" presetSubtype="0" accel="50000" decel="50000" fill="hold" grpId="0" nodeType="withEffect">
                                  <p:stCondLst>
                                    <p:cond delay="6000"/>
                                  </p:stCondLst>
                                  <p:childTnLst>
                                    <p:animMotion origin="layout" path="M 2.77778E-7 -1.11111E-6 L -0.00035 0.02315 " pathEditMode="relative" rAng="0" ptsTypes="AA">
                                      <p:cBhvr>
                                        <p:cTn id="186" dur="2000" fill="hold"/>
                                        <p:tgtEl>
                                          <p:spTgt spid="209049"/>
                                        </p:tgtEl>
                                        <p:attrNameLst>
                                          <p:attrName>ppt_x</p:attrName>
                                          <p:attrName>ppt_y</p:attrName>
                                        </p:attrNameLst>
                                      </p:cBhvr>
                                      <p:rCtr x="0" y="12"/>
                                    </p:animMotion>
                                  </p:childTnLst>
                                </p:cTn>
                              </p:par>
                              <p:par>
                                <p:cTn id="187" presetID="42" presetClass="path" presetSubtype="0" accel="50000" decel="50000" fill="hold" grpId="0" nodeType="withEffect">
                                  <p:stCondLst>
                                    <p:cond delay="6000"/>
                                  </p:stCondLst>
                                  <p:childTnLst>
                                    <p:animMotion origin="layout" path="M -1.94444E-6 -0.01898 L -0.00035 0.00417 " pathEditMode="relative" rAng="0" ptsTypes="AA">
                                      <p:cBhvr>
                                        <p:cTn id="188" dur="2000" spd="-100000" fill="hold"/>
                                        <p:tgtEl>
                                          <p:spTgt spid="373"/>
                                        </p:tgtEl>
                                        <p:attrNameLst>
                                          <p:attrName>ppt_x</p:attrName>
                                          <p:attrName>ppt_y</p:attrName>
                                        </p:attrNameLst>
                                      </p:cBhvr>
                                      <p:rCtr x="-17" y="1157"/>
                                    </p:animMotion>
                                  </p:childTnLst>
                                </p:cTn>
                              </p:par>
                              <p:par>
                                <p:cTn id="189" presetID="64" presetClass="path" presetSubtype="0" fill="hold" grpId="0" nodeType="withEffect">
                                  <p:stCondLst>
                                    <p:cond delay="6200"/>
                                  </p:stCondLst>
                                  <p:childTnLst>
                                    <p:animMotion origin="layout" path="M 4.72222E-6 1.85185E-6 L 4.72222E-6 -0.01875 " pathEditMode="relative" rAng="0" ptsTypes="AA">
                                      <p:cBhvr>
                                        <p:cTn id="190" dur="2000" fill="hold"/>
                                        <p:tgtEl>
                                          <p:spTgt spid="209050"/>
                                        </p:tgtEl>
                                        <p:attrNameLst>
                                          <p:attrName>ppt_x</p:attrName>
                                          <p:attrName>ppt_y</p:attrName>
                                        </p:attrNameLst>
                                      </p:cBhvr>
                                      <p:rCtr x="0" y="-9"/>
                                    </p:animMotion>
                                  </p:childTnLst>
                                </p:cTn>
                              </p:par>
                              <p:par>
                                <p:cTn id="191" presetID="64" presetClass="path" presetSubtype="0" fill="hold" grpId="0" nodeType="withEffect">
                                  <p:stCondLst>
                                    <p:cond delay="6200"/>
                                  </p:stCondLst>
                                  <p:childTnLst>
                                    <p:animMotion origin="layout" path="M 0.00034 0.01667 L 0.00034 0.00718 " pathEditMode="relative" rAng="0" ptsTypes="AA">
                                      <p:cBhvr>
                                        <p:cTn id="192" dur="2000" spd="-100000" fill="hold"/>
                                        <p:tgtEl>
                                          <p:spTgt spid="374"/>
                                        </p:tgtEl>
                                        <p:attrNameLst>
                                          <p:attrName>ppt_x</p:attrName>
                                          <p:attrName>ppt_y</p:attrName>
                                        </p:attrNameLst>
                                      </p:cBhvr>
                                      <p:rCtr x="0" y="-486"/>
                                    </p:animMotion>
                                  </p:childTnLst>
                                </p:cTn>
                              </p:par>
                              <p:par>
                                <p:cTn id="193" presetID="42" presetClass="path" presetSubtype="0" accel="50000" decel="50000" fill="hold" grpId="0" nodeType="withEffect">
                                  <p:stCondLst>
                                    <p:cond delay="6600"/>
                                  </p:stCondLst>
                                  <p:childTnLst>
                                    <p:animMotion origin="layout" path="M -5.55556E-7 -7.40741E-7 L -5.55556E-7 0.0169 " pathEditMode="relative" rAng="0" ptsTypes="AA">
                                      <p:cBhvr>
                                        <p:cTn id="194" dur="2000" fill="hold"/>
                                        <p:tgtEl>
                                          <p:spTgt spid="209051"/>
                                        </p:tgtEl>
                                        <p:attrNameLst>
                                          <p:attrName>ppt_x</p:attrName>
                                          <p:attrName>ppt_y</p:attrName>
                                        </p:attrNameLst>
                                      </p:cBhvr>
                                      <p:rCtr x="0" y="8"/>
                                    </p:animMotion>
                                  </p:childTnLst>
                                </p:cTn>
                              </p:par>
                              <p:par>
                                <p:cTn id="195" presetID="42" presetClass="path" presetSubtype="0" accel="50000" decel="50000" fill="hold" grpId="0" nodeType="withEffect">
                                  <p:stCondLst>
                                    <p:cond delay="6600"/>
                                  </p:stCondLst>
                                  <p:childTnLst>
                                    <p:animMotion origin="layout" path="M -0.00035 -0.01829 L -0.00035 -0.00139 " pathEditMode="relative" rAng="0" ptsTypes="AA">
                                      <p:cBhvr>
                                        <p:cTn id="196" dur="2000" spd="-100000" fill="hold"/>
                                        <p:tgtEl>
                                          <p:spTgt spid="375"/>
                                        </p:tgtEl>
                                        <p:attrNameLst>
                                          <p:attrName>ppt_x</p:attrName>
                                          <p:attrName>ppt_y</p:attrName>
                                        </p:attrNameLst>
                                      </p:cBhvr>
                                      <p:rCtr x="0" y="833"/>
                                    </p:animMotion>
                                  </p:childTnLst>
                                </p:cTn>
                              </p:par>
                              <p:par>
                                <p:cTn id="197" presetID="64" presetClass="path" presetSubtype="0" fill="hold" grpId="0" nodeType="withEffect">
                                  <p:stCondLst>
                                    <p:cond delay="6800"/>
                                  </p:stCondLst>
                                  <p:childTnLst>
                                    <p:animMotion origin="layout" path="M -4.72222E-6 -1.48148E-6 L 0.00035 -0.0169 " pathEditMode="relative" rAng="0" ptsTypes="AA">
                                      <p:cBhvr>
                                        <p:cTn id="198" dur="2000" fill="hold"/>
                                        <p:tgtEl>
                                          <p:spTgt spid="209053"/>
                                        </p:tgtEl>
                                        <p:attrNameLst>
                                          <p:attrName>ppt_x</p:attrName>
                                          <p:attrName>ppt_y</p:attrName>
                                        </p:attrNameLst>
                                      </p:cBhvr>
                                      <p:rCtr x="0" y="-9"/>
                                    </p:animMotion>
                                  </p:childTnLst>
                                </p:cTn>
                              </p:par>
                              <p:par>
                                <p:cTn id="199" presetID="42" presetClass="path" presetSubtype="0" accel="50000" decel="50000" fill="hold" grpId="0" nodeType="withEffect">
                                  <p:stCondLst>
                                    <p:cond delay="7000"/>
                                  </p:stCondLst>
                                  <p:childTnLst>
                                    <p:animMotion origin="layout" path="M -2.77778E-6 0 L -2.77778E-6 0.01806 " pathEditMode="relative" rAng="0" ptsTypes="AA">
                                      <p:cBhvr>
                                        <p:cTn id="200" dur="2000" fill="hold"/>
                                        <p:tgtEl>
                                          <p:spTgt spid="209054"/>
                                        </p:tgtEl>
                                        <p:attrNameLst>
                                          <p:attrName>ppt_x</p:attrName>
                                          <p:attrName>ppt_y</p:attrName>
                                        </p:attrNameLst>
                                      </p:cBhvr>
                                      <p:rCtr x="0" y="9"/>
                                    </p:animMotion>
                                  </p:childTnLst>
                                </p:cTn>
                              </p:par>
                              <p:par>
                                <p:cTn id="201" presetID="42" presetClass="path" presetSubtype="0" accel="50000" decel="50000" fill="hold" grpId="0" nodeType="withEffect">
                                  <p:stCondLst>
                                    <p:cond delay="7200"/>
                                  </p:stCondLst>
                                  <p:childTnLst>
                                    <p:animMotion origin="layout" path="M -2.5E-6 1.85185E-6 L -0.00052 0.01528 " pathEditMode="relative" rAng="0" ptsTypes="AA">
                                      <p:cBhvr>
                                        <p:cTn id="202" dur="2000" fill="hold"/>
                                        <p:tgtEl>
                                          <p:spTgt spid="209055"/>
                                        </p:tgtEl>
                                        <p:attrNameLst>
                                          <p:attrName>ppt_x</p:attrName>
                                          <p:attrName>ppt_y</p:attrName>
                                        </p:attrNameLst>
                                      </p:cBhvr>
                                      <p:rCtr x="0" y="8"/>
                                    </p:animMotion>
                                  </p:childTnLst>
                                </p:cTn>
                              </p:par>
                              <p:par>
                                <p:cTn id="203" presetID="42" presetClass="path" presetSubtype="0" accel="50000" decel="50000" fill="hold" grpId="0" nodeType="withEffect">
                                  <p:stCondLst>
                                    <p:cond delay="7200"/>
                                  </p:stCondLst>
                                  <p:childTnLst>
                                    <p:animMotion origin="layout" path="M -0.00052 -0.01528 L -0.00105 -7.40741E-7 " pathEditMode="relative" rAng="0" ptsTypes="AA">
                                      <p:cBhvr>
                                        <p:cTn id="204" dur="2000" spd="-100000" fill="hold"/>
                                        <p:tgtEl>
                                          <p:spTgt spid="379"/>
                                        </p:tgtEl>
                                        <p:attrNameLst>
                                          <p:attrName>ppt_x</p:attrName>
                                          <p:attrName>ppt_y</p:attrName>
                                        </p:attrNameLst>
                                      </p:cBhvr>
                                      <p:rCtr x="-35" y="764"/>
                                    </p:animMotion>
                                  </p:childTnLst>
                                </p:cTn>
                              </p:par>
                              <p:par>
                                <p:cTn id="205" presetID="64" presetClass="path" presetSubtype="0" fill="hold" grpId="0" nodeType="withEffect">
                                  <p:stCondLst>
                                    <p:cond delay="7400"/>
                                  </p:stCondLst>
                                  <p:childTnLst>
                                    <p:animMotion origin="layout" path="M 4.72222E-6 -7.40741E-7 L 4.72222E-6 -0.0118 " pathEditMode="relative" rAng="0" ptsTypes="AA">
                                      <p:cBhvr>
                                        <p:cTn id="206" dur="2000" fill="hold"/>
                                        <p:tgtEl>
                                          <p:spTgt spid="209056"/>
                                        </p:tgtEl>
                                        <p:attrNameLst>
                                          <p:attrName>ppt_x</p:attrName>
                                          <p:attrName>ppt_y</p:attrName>
                                        </p:attrNameLst>
                                      </p:cBhvr>
                                      <p:rCtr x="0" y="-6"/>
                                    </p:animMotion>
                                  </p:childTnLst>
                                </p:cTn>
                              </p:par>
                              <p:par>
                                <p:cTn id="207" presetID="64" presetClass="path" presetSubtype="0" fill="hold" grpId="0" nodeType="withEffect">
                                  <p:stCondLst>
                                    <p:cond delay="7400"/>
                                  </p:stCondLst>
                                  <p:childTnLst>
                                    <p:animMotion origin="layout" path="M -4.44444E-6 0.01088 L -4.44444E-6 -0.00092 " pathEditMode="relative" rAng="0" ptsTypes="AA">
                                      <p:cBhvr>
                                        <p:cTn id="208" dur="2000" spd="-100000" fill="hold"/>
                                        <p:tgtEl>
                                          <p:spTgt spid="380"/>
                                        </p:tgtEl>
                                        <p:attrNameLst>
                                          <p:attrName>ppt_x</p:attrName>
                                          <p:attrName>ppt_y</p:attrName>
                                        </p:attrNameLst>
                                      </p:cBhvr>
                                      <p:rCtr x="0" y="-602"/>
                                    </p:animMotion>
                                  </p:childTnLst>
                                </p:cTn>
                              </p:par>
                              <p:par>
                                <p:cTn id="209" presetID="64" presetClass="path" presetSubtype="0" fill="hold" grpId="0" nodeType="withEffect">
                                  <p:stCondLst>
                                    <p:cond delay="7700"/>
                                  </p:stCondLst>
                                  <p:childTnLst>
                                    <p:animMotion origin="layout" path="M 3.88889E-6 0.00556 L 3.88889E-6 -0.00578 " pathEditMode="relative" rAng="0" ptsTypes="AA">
                                      <p:cBhvr>
                                        <p:cTn id="210" dur="2000" fill="hold"/>
                                        <p:tgtEl>
                                          <p:spTgt spid="209058"/>
                                        </p:tgtEl>
                                        <p:attrNameLst>
                                          <p:attrName>ppt_x</p:attrName>
                                          <p:attrName>ppt_y</p:attrName>
                                        </p:attrNameLst>
                                      </p:cBhvr>
                                      <p:rCtr x="0" y="-6"/>
                                    </p:animMotion>
                                  </p:childTnLst>
                                </p:cTn>
                              </p:par>
                              <p:par>
                                <p:cTn id="211" presetID="64" presetClass="path" presetSubtype="0" fill="hold" grpId="0" nodeType="withEffect">
                                  <p:stCondLst>
                                    <p:cond delay="7700"/>
                                  </p:stCondLst>
                                  <p:childTnLst>
                                    <p:animMotion origin="layout" path="M 3.61111E-6 0.01134 L 3.61111E-6 4.44444E-6 " pathEditMode="relative" rAng="0" ptsTypes="AA">
                                      <p:cBhvr>
                                        <p:cTn id="212" dur="2000" spd="-100000" fill="hold"/>
                                        <p:tgtEl>
                                          <p:spTgt spid="382"/>
                                        </p:tgtEl>
                                        <p:attrNameLst>
                                          <p:attrName>ppt_x</p:attrName>
                                          <p:attrName>ppt_y</p:attrName>
                                        </p:attrNameLst>
                                      </p:cBhvr>
                                      <p:rCtr x="0" y="-579"/>
                                    </p:animMotion>
                                  </p:childTnLst>
                                </p:cTn>
                              </p:par>
                              <p:par>
                                <p:cTn id="213" presetID="42" presetClass="path" presetSubtype="0" accel="50000" decel="50000" fill="hold" grpId="1" nodeType="withEffect">
                                  <p:stCondLst>
                                    <p:cond delay="4800"/>
                                  </p:stCondLst>
                                  <p:childTnLst>
                                    <p:animMotion origin="layout" path="M 0.00105 -0.04098 L 0.00053 4.44444E-6 " pathEditMode="relative" rAng="0" ptsTypes="AA">
                                      <p:cBhvr>
                                        <p:cTn id="214" dur="2000" fill="hold"/>
                                        <p:tgtEl>
                                          <p:spTgt spid="208920"/>
                                        </p:tgtEl>
                                        <p:attrNameLst>
                                          <p:attrName>ppt_x</p:attrName>
                                          <p:attrName>ppt_y</p:attrName>
                                        </p:attrNameLst>
                                      </p:cBhvr>
                                      <p:rCtr x="0" y="20"/>
                                    </p:animMotion>
                                  </p:childTnLst>
                                </p:cTn>
                              </p:par>
                              <p:par>
                                <p:cTn id="215" presetID="42" presetClass="path" presetSubtype="0" accel="50000" decel="50000" fill="hold" grpId="1" nodeType="withEffect">
                                  <p:stCondLst>
                                    <p:cond delay="4800"/>
                                  </p:stCondLst>
                                  <p:childTnLst>
                                    <p:animMotion origin="layout" path="M 3.05556E-6 -1.48148E-6 L -0.00052 0.04097 " pathEditMode="relative" rAng="0" ptsTypes="AA">
                                      <p:cBhvr>
                                        <p:cTn id="216" dur="2000" spd="-100000" fill="hold"/>
                                        <p:tgtEl>
                                          <p:spTgt spid="333"/>
                                        </p:tgtEl>
                                        <p:attrNameLst>
                                          <p:attrName>ppt_x</p:attrName>
                                          <p:attrName>ppt_y</p:attrName>
                                        </p:attrNameLst>
                                      </p:cBhvr>
                                      <p:rCtr x="-35" y="2037"/>
                                    </p:animMotion>
                                  </p:childTnLst>
                                </p:cTn>
                              </p:par>
                              <p:par>
                                <p:cTn id="217" presetID="64" presetClass="path" presetSubtype="0" accel="50000" decel="50000" fill="hold" grpId="1" nodeType="withEffect">
                                  <p:stCondLst>
                                    <p:cond delay="5000"/>
                                  </p:stCondLst>
                                  <p:childTnLst>
                                    <p:animMotion origin="layout" path="M 3.33333E-6 0.03333 L 3.33333E-6 2.59259E-6 " pathEditMode="relative" rAng="0" ptsTypes="AA">
                                      <p:cBhvr>
                                        <p:cTn id="218" dur="2000" fill="hold"/>
                                        <p:tgtEl>
                                          <p:spTgt spid="208915"/>
                                        </p:tgtEl>
                                        <p:attrNameLst>
                                          <p:attrName>ppt_x</p:attrName>
                                          <p:attrName>ppt_y</p:attrName>
                                        </p:attrNameLst>
                                      </p:cBhvr>
                                      <p:rCtr x="0" y="-17"/>
                                    </p:animMotion>
                                  </p:childTnLst>
                                </p:cTn>
                              </p:par>
                              <p:par>
                                <p:cTn id="219" presetID="64" presetClass="path" presetSubtype="0" accel="50000" decel="50000" fill="hold" grpId="1" nodeType="withEffect">
                                  <p:stCondLst>
                                    <p:cond delay="5000"/>
                                  </p:stCondLst>
                                  <p:childTnLst>
                                    <p:animMotion origin="layout" path="M -3.88889E-6 -2.96296E-6 L -3.88889E-6 -0.03333 " pathEditMode="relative" rAng="0" ptsTypes="AA">
                                      <p:cBhvr>
                                        <p:cTn id="220" dur="2000" spd="-100000" fill="hold"/>
                                        <p:tgtEl>
                                          <p:spTgt spid="328"/>
                                        </p:tgtEl>
                                        <p:attrNameLst>
                                          <p:attrName>ppt_x</p:attrName>
                                          <p:attrName>ppt_y</p:attrName>
                                        </p:attrNameLst>
                                      </p:cBhvr>
                                      <p:rCtr x="0" y="-1667"/>
                                    </p:animMotion>
                                  </p:childTnLst>
                                </p:cTn>
                              </p:par>
                              <p:par>
                                <p:cTn id="221" presetID="64" presetClass="path" presetSubtype="0" accel="50000" decel="50000" fill="hold" grpId="1" nodeType="withEffect">
                                  <p:stCondLst>
                                    <p:cond delay="5200"/>
                                  </p:stCondLst>
                                  <p:childTnLst>
                                    <p:animMotion origin="layout" path="M -0.00052 0.01528 L -0.00104 -2.59259E-6 " pathEditMode="relative" rAng="0" ptsTypes="AA">
                                      <p:cBhvr>
                                        <p:cTn id="222" dur="2000" fill="hold"/>
                                        <p:tgtEl>
                                          <p:spTgt spid="209014"/>
                                        </p:tgtEl>
                                        <p:attrNameLst>
                                          <p:attrName>ppt_x</p:attrName>
                                          <p:attrName>ppt_y</p:attrName>
                                        </p:attrNameLst>
                                      </p:cBhvr>
                                      <p:rCtr x="0" y="-8"/>
                                    </p:animMotion>
                                  </p:childTnLst>
                                </p:cTn>
                              </p:par>
                              <p:par>
                                <p:cTn id="223" presetID="64" presetClass="path" presetSubtype="0" accel="50000" decel="50000" fill="hold" grpId="1" nodeType="withEffect">
                                  <p:stCondLst>
                                    <p:cond delay="5200"/>
                                  </p:stCondLst>
                                  <p:childTnLst>
                                    <p:animMotion origin="layout" path="M 1.66667E-6 0.04445 L -0.00018 0.00093 " pathEditMode="relative" rAng="0" ptsTypes="AA">
                                      <p:cBhvr>
                                        <p:cTn id="224" dur="2000" fill="hold"/>
                                        <p:tgtEl>
                                          <p:spTgt spid="209028"/>
                                        </p:tgtEl>
                                        <p:attrNameLst>
                                          <p:attrName>ppt_x</p:attrName>
                                          <p:attrName>ppt_y</p:attrName>
                                        </p:attrNameLst>
                                      </p:cBhvr>
                                      <p:rCtr x="0" y="-22"/>
                                    </p:animMotion>
                                  </p:childTnLst>
                                </p:cTn>
                              </p:par>
                              <p:par>
                                <p:cTn id="225" presetID="64" presetClass="path" presetSubtype="0" accel="50000" decel="50000" fill="hold" grpId="1" nodeType="withEffect">
                                  <p:stCondLst>
                                    <p:cond delay="5200"/>
                                  </p:stCondLst>
                                  <p:childTnLst>
                                    <p:animMotion origin="layout" path="M -4.72222E-6 -3.7037E-7 L 0.0007 -0.02986 " pathEditMode="relative" rAng="0" ptsTypes="AA">
                                      <p:cBhvr>
                                        <p:cTn id="226" dur="2000" spd="-100000" fill="hold"/>
                                        <p:tgtEl>
                                          <p:spTgt spid="352"/>
                                        </p:tgtEl>
                                        <p:attrNameLst>
                                          <p:attrName>ppt_x</p:attrName>
                                          <p:attrName>ppt_y</p:attrName>
                                        </p:attrNameLst>
                                      </p:cBhvr>
                                      <p:rCtr x="35" y="-1505"/>
                                    </p:animMotion>
                                  </p:childTnLst>
                                </p:cTn>
                              </p:par>
                              <p:par>
                                <p:cTn id="227" presetID="42" presetClass="path" presetSubtype="0" accel="50000" decel="50000" fill="hold" grpId="1" nodeType="withEffect">
                                  <p:stCondLst>
                                    <p:cond delay="5400"/>
                                  </p:stCondLst>
                                  <p:childTnLst>
                                    <p:animMotion origin="layout" path="M -3.61111E-6 -0.0243 L -3.61111E-6 0.00417 " pathEditMode="relative" rAng="0" ptsTypes="AA">
                                      <p:cBhvr>
                                        <p:cTn id="228" dur="2000" fill="hold"/>
                                        <p:tgtEl>
                                          <p:spTgt spid="209013"/>
                                        </p:tgtEl>
                                        <p:attrNameLst>
                                          <p:attrName>ppt_x</p:attrName>
                                          <p:attrName>ppt_y</p:attrName>
                                        </p:attrNameLst>
                                      </p:cBhvr>
                                      <p:rCtr x="0" y="14"/>
                                    </p:animMotion>
                                  </p:childTnLst>
                                </p:cTn>
                              </p:par>
                              <p:par>
                                <p:cTn id="229" presetID="42" presetClass="path" presetSubtype="0" accel="50000" decel="50000" fill="hold" grpId="1" nodeType="withEffect">
                                  <p:stCondLst>
                                    <p:cond delay="5400"/>
                                  </p:stCondLst>
                                  <p:childTnLst>
                                    <p:animMotion origin="layout" path="M -1.11111E-6 -1.48148E-6 L -1.11111E-6 0.02847 " pathEditMode="relative" rAng="0" ptsTypes="AA">
                                      <p:cBhvr>
                                        <p:cTn id="230" dur="2000" spd="-100000" fill="hold"/>
                                        <p:tgtEl>
                                          <p:spTgt spid="337"/>
                                        </p:tgtEl>
                                        <p:attrNameLst>
                                          <p:attrName>ppt_x</p:attrName>
                                          <p:attrName>ppt_y</p:attrName>
                                        </p:attrNameLst>
                                      </p:cBhvr>
                                      <p:rCtr x="0" y="1412"/>
                                    </p:animMotion>
                                  </p:childTnLst>
                                </p:cTn>
                              </p:par>
                              <p:par>
                                <p:cTn id="231" presetID="42" presetClass="path" presetSubtype="0" accel="50000" decel="50000" fill="hold" grpId="1" nodeType="withEffect">
                                  <p:stCondLst>
                                    <p:cond delay="5600"/>
                                  </p:stCondLst>
                                  <p:childTnLst>
                                    <p:animMotion origin="layout" path="M 5.55556E-7 -0.01412 L 5.55556E-7 0.0044 " pathEditMode="relative" rAng="0" ptsTypes="AA">
                                      <p:cBhvr>
                                        <p:cTn id="232" dur="2000" fill="hold"/>
                                        <p:tgtEl>
                                          <p:spTgt spid="209015"/>
                                        </p:tgtEl>
                                        <p:attrNameLst>
                                          <p:attrName>ppt_x</p:attrName>
                                          <p:attrName>ppt_y</p:attrName>
                                        </p:attrNameLst>
                                      </p:cBhvr>
                                      <p:rCtr x="0" y="9"/>
                                    </p:animMotion>
                                  </p:childTnLst>
                                </p:cTn>
                              </p:par>
                              <p:par>
                                <p:cTn id="233" presetID="42" presetClass="path" presetSubtype="0" accel="50000" decel="50000" fill="hold" grpId="1" nodeType="withEffect">
                                  <p:stCondLst>
                                    <p:cond delay="5800"/>
                                  </p:stCondLst>
                                  <p:childTnLst>
                                    <p:animMotion origin="layout" path="M 0.00105 -0.04098 L 0.00053 4.44444E-6 " pathEditMode="relative" rAng="0" ptsTypes="AA">
                                      <p:cBhvr>
                                        <p:cTn id="234" dur="2000" fill="hold"/>
                                        <p:tgtEl>
                                          <p:spTgt spid="209016"/>
                                        </p:tgtEl>
                                        <p:attrNameLst>
                                          <p:attrName>ppt_x</p:attrName>
                                          <p:attrName>ppt_y</p:attrName>
                                        </p:attrNameLst>
                                      </p:cBhvr>
                                      <p:rCtr x="0" y="20"/>
                                    </p:animMotion>
                                  </p:childTnLst>
                                </p:cTn>
                              </p:par>
                              <p:par>
                                <p:cTn id="235" presetID="42" presetClass="path" presetSubtype="0" accel="50000" decel="50000" fill="hold" grpId="1" nodeType="withEffect">
                                  <p:stCondLst>
                                    <p:cond delay="5800"/>
                                  </p:stCondLst>
                                  <p:childTnLst>
                                    <p:animMotion origin="layout" path="M 0 -2.22222E-6 L -0.00052 0.04097 " pathEditMode="relative" rAng="0" ptsTypes="AA">
                                      <p:cBhvr>
                                        <p:cTn id="236" dur="2000" spd="-100000" fill="hold"/>
                                        <p:tgtEl>
                                          <p:spTgt spid="340"/>
                                        </p:tgtEl>
                                        <p:attrNameLst>
                                          <p:attrName>ppt_x</p:attrName>
                                          <p:attrName>ppt_y</p:attrName>
                                        </p:attrNameLst>
                                      </p:cBhvr>
                                      <p:rCtr x="-35" y="2037"/>
                                    </p:animMotion>
                                  </p:childTnLst>
                                </p:cTn>
                              </p:par>
                              <p:par>
                                <p:cTn id="237" presetID="64" presetClass="path" presetSubtype="0" accel="50000" decel="50000" fill="hold" grpId="1" nodeType="withEffect">
                                  <p:stCondLst>
                                    <p:cond delay="5800"/>
                                  </p:stCondLst>
                                  <p:childTnLst>
                                    <p:animMotion origin="layout" path="M 3.33333E-6 0.03333 L 3.33333E-6 2.59259E-6 " pathEditMode="relative" rAng="0" ptsTypes="AA">
                                      <p:cBhvr>
                                        <p:cTn id="238" dur="2000" fill="hold"/>
                                        <p:tgtEl>
                                          <p:spTgt spid="209018"/>
                                        </p:tgtEl>
                                        <p:attrNameLst>
                                          <p:attrName>ppt_x</p:attrName>
                                          <p:attrName>ppt_y</p:attrName>
                                        </p:attrNameLst>
                                      </p:cBhvr>
                                      <p:rCtr x="0" y="-17"/>
                                    </p:animMotion>
                                  </p:childTnLst>
                                </p:cTn>
                              </p:par>
                              <p:par>
                                <p:cTn id="239" presetID="64" presetClass="path" presetSubtype="0" accel="50000" decel="50000" fill="hold" grpId="1" nodeType="withEffect">
                                  <p:stCondLst>
                                    <p:cond delay="5800"/>
                                  </p:stCondLst>
                                  <p:childTnLst>
                                    <p:animMotion origin="layout" path="M 4.16667E-6 -3.7037E-6 L 4.16667E-6 -0.03333 " pathEditMode="relative" rAng="0" ptsTypes="AA">
                                      <p:cBhvr>
                                        <p:cTn id="240" dur="2000" spd="-100000" fill="hold"/>
                                        <p:tgtEl>
                                          <p:spTgt spid="342"/>
                                        </p:tgtEl>
                                        <p:attrNameLst>
                                          <p:attrName>ppt_x</p:attrName>
                                          <p:attrName>ppt_y</p:attrName>
                                        </p:attrNameLst>
                                      </p:cBhvr>
                                      <p:rCtr x="0" y="-1667"/>
                                    </p:animMotion>
                                  </p:childTnLst>
                                </p:cTn>
                              </p:par>
                              <p:par>
                                <p:cTn id="241" presetID="42" presetClass="path" presetSubtype="0" accel="50000" decel="50000" fill="hold" grpId="1" nodeType="withEffect">
                                  <p:stCondLst>
                                    <p:cond delay="6000"/>
                                  </p:stCondLst>
                                  <p:childTnLst>
                                    <p:animMotion origin="layout" path="M -3.61111E-6 -0.0243 L -3.61111E-6 0.00417 " pathEditMode="relative" rAng="0" ptsTypes="AA">
                                      <p:cBhvr>
                                        <p:cTn id="242" dur="2000" fill="hold"/>
                                        <p:tgtEl>
                                          <p:spTgt spid="209017"/>
                                        </p:tgtEl>
                                        <p:attrNameLst>
                                          <p:attrName>ppt_x</p:attrName>
                                          <p:attrName>ppt_y</p:attrName>
                                        </p:attrNameLst>
                                      </p:cBhvr>
                                      <p:rCtr x="0" y="14"/>
                                    </p:animMotion>
                                  </p:childTnLst>
                                </p:cTn>
                              </p:par>
                              <p:par>
                                <p:cTn id="243" presetID="64" presetClass="path" presetSubtype="0" accel="50000" decel="50000" fill="hold" grpId="1" nodeType="withEffect">
                                  <p:stCondLst>
                                    <p:cond delay="6200"/>
                                  </p:stCondLst>
                                  <p:childTnLst>
                                    <p:animMotion origin="layout" path="M 3.33333E-6 0.03333 L 3.33333E-6 2.59259E-6 " pathEditMode="relative" rAng="0" ptsTypes="AA">
                                      <p:cBhvr>
                                        <p:cTn id="244" dur="2000" fill="hold"/>
                                        <p:tgtEl>
                                          <p:spTgt spid="209019"/>
                                        </p:tgtEl>
                                        <p:attrNameLst>
                                          <p:attrName>ppt_x</p:attrName>
                                          <p:attrName>ppt_y</p:attrName>
                                        </p:attrNameLst>
                                      </p:cBhvr>
                                      <p:rCtr x="0" y="-17"/>
                                    </p:animMotion>
                                  </p:childTnLst>
                                </p:cTn>
                              </p:par>
                              <p:par>
                                <p:cTn id="245" presetID="42" presetClass="path" presetSubtype="0" accel="50000" decel="50000" fill="hold" grpId="1" nodeType="withEffect">
                                  <p:stCondLst>
                                    <p:cond delay="6400"/>
                                  </p:stCondLst>
                                  <p:childTnLst>
                                    <p:animMotion origin="layout" path="M -1.38889E-6 -0.03217 L -1.38889E-6 0.00324 " pathEditMode="relative" rAng="0" ptsTypes="AA">
                                      <p:cBhvr>
                                        <p:cTn id="246" dur="2000" fill="hold"/>
                                        <p:tgtEl>
                                          <p:spTgt spid="209020"/>
                                        </p:tgtEl>
                                        <p:attrNameLst>
                                          <p:attrName>ppt_x</p:attrName>
                                          <p:attrName>ppt_y</p:attrName>
                                        </p:attrNameLst>
                                      </p:cBhvr>
                                      <p:rCtr x="0" y="18"/>
                                    </p:animMotion>
                                  </p:childTnLst>
                                </p:cTn>
                              </p:par>
                              <p:par>
                                <p:cTn id="247" presetID="42" presetClass="path" presetSubtype="0" accel="50000" decel="50000" fill="hold" grpId="1" nodeType="withEffect">
                                  <p:stCondLst>
                                    <p:cond delay="6400"/>
                                  </p:stCondLst>
                                  <p:childTnLst>
                                    <p:animMotion origin="layout" path="M -2.22222E-6 0.00324 L -0.00017 0.02338 " pathEditMode="relative" rAng="0" ptsTypes="AA">
                                      <p:cBhvr>
                                        <p:cTn id="248" dur="2000" spd="-100000" fill="hold"/>
                                        <p:tgtEl>
                                          <p:spTgt spid="344"/>
                                        </p:tgtEl>
                                        <p:attrNameLst>
                                          <p:attrName>ppt_x</p:attrName>
                                          <p:attrName>ppt_y</p:attrName>
                                        </p:attrNameLst>
                                      </p:cBhvr>
                                      <p:rCtr x="-17" y="995"/>
                                    </p:animMotion>
                                  </p:childTnLst>
                                </p:cTn>
                              </p:par>
                              <p:par>
                                <p:cTn id="249" presetID="42" presetClass="path" presetSubtype="0" accel="50000" decel="50000" fill="hold" grpId="1" nodeType="withEffect">
                                  <p:stCondLst>
                                    <p:cond delay="6600"/>
                                  </p:stCondLst>
                                  <p:childTnLst>
                                    <p:animMotion origin="layout" path="M 5.55556E-7 -0.01412 L 5.55556E-7 0.0044 " pathEditMode="relative" rAng="0" ptsTypes="AA">
                                      <p:cBhvr>
                                        <p:cTn id="250" dur="2000" fill="hold"/>
                                        <p:tgtEl>
                                          <p:spTgt spid="209022"/>
                                        </p:tgtEl>
                                        <p:attrNameLst>
                                          <p:attrName>ppt_x</p:attrName>
                                          <p:attrName>ppt_y</p:attrName>
                                        </p:attrNameLst>
                                      </p:cBhvr>
                                      <p:rCtr x="0" y="9"/>
                                    </p:animMotion>
                                  </p:childTnLst>
                                </p:cTn>
                              </p:par>
                              <p:par>
                                <p:cTn id="251" presetID="64" presetClass="path" presetSubtype="0" accel="50000" decel="50000" fill="hold" grpId="1" nodeType="withEffect">
                                  <p:stCondLst>
                                    <p:cond delay="6800"/>
                                  </p:stCondLst>
                                  <p:childTnLst>
                                    <p:animMotion origin="layout" path="M 2.22222E-6 0.02569 L 2.22222E-6 7.40741E-7 " pathEditMode="relative" rAng="0" ptsTypes="AA">
                                      <p:cBhvr>
                                        <p:cTn id="252" dur="2000" fill="hold"/>
                                        <p:tgtEl>
                                          <p:spTgt spid="209021"/>
                                        </p:tgtEl>
                                        <p:attrNameLst>
                                          <p:attrName>ppt_x</p:attrName>
                                          <p:attrName>ppt_y</p:attrName>
                                        </p:attrNameLst>
                                      </p:cBhvr>
                                      <p:rCtr x="0" y="-13"/>
                                    </p:animMotion>
                                  </p:childTnLst>
                                </p:cTn>
                              </p:par>
                              <p:par>
                                <p:cTn id="253" presetID="64" presetClass="path" presetSubtype="0" accel="50000" decel="50000" fill="hold" grpId="1" nodeType="withEffect">
                                  <p:stCondLst>
                                    <p:cond delay="6800"/>
                                  </p:stCondLst>
                                  <p:childTnLst>
                                    <p:animMotion origin="layout" path="M -2.22222E-6 -4.44444E-6 L -2.22222E-6 -0.02569 " pathEditMode="relative" rAng="0" ptsTypes="AA">
                                      <p:cBhvr>
                                        <p:cTn id="254" dur="2000" spd="-100000" fill="hold"/>
                                        <p:tgtEl>
                                          <p:spTgt spid="345"/>
                                        </p:tgtEl>
                                        <p:attrNameLst>
                                          <p:attrName>ppt_x</p:attrName>
                                          <p:attrName>ppt_y</p:attrName>
                                        </p:attrNameLst>
                                      </p:cBhvr>
                                      <p:rCtr x="0" y="-1296"/>
                                    </p:animMotion>
                                  </p:childTnLst>
                                </p:cTn>
                              </p:par>
                              <p:par>
                                <p:cTn id="255" presetID="42" presetClass="path" presetSubtype="0" accel="50000" decel="50000" fill="hold" grpId="1" nodeType="withEffect">
                                  <p:stCondLst>
                                    <p:cond delay="7000"/>
                                  </p:stCondLst>
                                  <p:childTnLst>
                                    <p:animMotion origin="layout" path="M 0.00105 -0.04098 L 0.00053 4.44444E-6 " pathEditMode="relative" rAng="0" ptsTypes="AA">
                                      <p:cBhvr>
                                        <p:cTn id="256" dur="2000" fill="hold"/>
                                        <p:tgtEl>
                                          <p:spTgt spid="209023"/>
                                        </p:tgtEl>
                                        <p:attrNameLst>
                                          <p:attrName>ppt_x</p:attrName>
                                          <p:attrName>ppt_y</p:attrName>
                                        </p:attrNameLst>
                                      </p:cBhvr>
                                      <p:rCtr x="0" y="20"/>
                                    </p:animMotion>
                                  </p:childTnLst>
                                </p:cTn>
                              </p:par>
                              <p:par>
                                <p:cTn id="257" presetID="42" presetClass="path" presetSubtype="0" accel="50000" decel="50000" fill="hold" grpId="1" nodeType="withEffect">
                                  <p:stCondLst>
                                    <p:cond delay="7000"/>
                                  </p:stCondLst>
                                  <p:childTnLst>
                                    <p:animMotion origin="layout" path="M 4.16667E-6 4.44444E-6 L -0.00052 0.04097 " pathEditMode="relative" rAng="0" ptsTypes="AA">
                                      <p:cBhvr>
                                        <p:cTn id="258" dur="2000" spd="-100000" fill="hold"/>
                                        <p:tgtEl>
                                          <p:spTgt spid="347"/>
                                        </p:tgtEl>
                                        <p:attrNameLst>
                                          <p:attrName>ppt_x</p:attrName>
                                          <p:attrName>ppt_y</p:attrName>
                                        </p:attrNameLst>
                                      </p:cBhvr>
                                      <p:rCtr x="-35" y="2037"/>
                                    </p:animMotion>
                                  </p:childTnLst>
                                </p:cTn>
                              </p:par>
                              <p:par>
                                <p:cTn id="259" presetID="64" presetClass="path" presetSubtype="0" accel="50000" decel="50000" fill="hold" grpId="1" nodeType="withEffect">
                                  <p:stCondLst>
                                    <p:cond delay="7000"/>
                                  </p:stCondLst>
                                  <p:childTnLst>
                                    <p:animMotion origin="layout" path="M 1.66667E-6 0.04445 L -0.00018 0.00093 " pathEditMode="relative" rAng="0" ptsTypes="AA">
                                      <p:cBhvr>
                                        <p:cTn id="260" dur="2000" fill="hold"/>
                                        <p:tgtEl>
                                          <p:spTgt spid="209024"/>
                                        </p:tgtEl>
                                        <p:attrNameLst>
                                          <p:attrName>ppt_x</p:attrName>
                                          <p:attrName>ppt_y</p:attrName>
                                        </p:attrNameLst>
                                      </p:cBhvr>
                                      <p:rCtr x="0" y="-22"/>
                                    </p:animMotion>
                                  </p:childTnLst>
                                </p:cTn>
                              </p:par>
                              <p:par>
                                <p:cTn id="261" presetID="64" presetClass="path" presetSubtype="0" accel="50000" decel="50000" fill="hold" grpId="1" nodeType="withEffect">
                                  <p:stCondLst>
                                    <p:cond delay="7200"/>
                                  </p:stCondLst>
                                  <p:childTnLst>
                                    <p:animMotion origin="layout" path="M -0.00052 0.01528 L -0.00104 -2.59259E-6 " pathEditMode="relative" rAng="0" ptsTypes="AA">
                                      <p:cBhvr>
                                        <p:cTn id="262" dur="2000" fill="hold"/>
                                        <p:tgtEl>
                                          <p:spTgt spid="209025"/>
                                        </p:tgtEl>
                                        <p:attrNameLst>
                                          <p:attrName>ppt_x</p:attrName>
                                          <p:attrName>ppt_y</p:attrName>
                                        </p:attrNameLst>
                                      </p:cBhvr>
                                      <p:rCtr x="0" y="-8"/>
                                    </p:animMotion>
                                  </p:childTnLst>
                                </p:cTn>
                              </p:par>
                              <p:par>
                                <p:cTn id="263" presetID="64" presetClass="path" presetSubtype="0" accel="50000" decel="50000" fill="hold" grpId="1" nodeType="withEffect">
                                  <p:stCondLst>
                                    <p:cond delay="7200"/>
                                  </p:stCondLst>
                                  <p:childTnLst>
                                    <p:animMotion origin="layout" path="M 1.94444E-6 3.33333E-6 L -0.00052 -0.01528 " pathEditMode="relative" rAng="0" ptsTypes="AA">
                                      <p:cBhvr>
                                        <p:cTn id="264" dur="2000" spd="-100000" fill="hold"/>
                                        <p:tgtEl>
                                          <p:spTgt spid="349"/>
                                        </p:tgtEl>
                                        <p:attrNameLst>
                                          <p:attrName>ppt_x</p:attrName>
                                          <p:attrName>ppt_y</p:attrName>
                                        </p:attrNameLst>
                                      </p:cBhvr>
                                      <p:rCtr x="-35" y="-764"/>
                                    </p:animMotion>
                                  </p:childTnLst>
                                </p:cTn>
                              </p:par>
                              <p:par>
                                <p:cTn id="265" presetID="42" presetClass="path" presetSubtype="0" accel="50000" decel="50000" fill="hold" grpId="1" nodeType="withEffect">
                                  <p:stCondLst>
                                    <p:cond delay="7400"/>
                                  </p:stCondLst>
                                  <p:childTnLst>
                                    <p:animMotion origin="layout" path="M -1.38889E-6 -0.03217 L -1.38889E-6 0.00324 " pathEditMode="relative" rAng="0" ptsTypes="AA">
                                      <p:cBhvr>
                                        <p:cTn id="266" dur="2000" fill="hold"/>
                                        <p:tgtEl>
                                          <p:spTgt spid="209026"/>
                                        </p:tgtEl>
                                        <p:attrNameLst>
                                          <p:attrName>ppt_x</p:attrName>
                                          <p:attrName>ppt_y</p:attrName>
                                        </p:attrNameLst>
                                      </p:cBhvr>
                                      <p:rCtr x="0" y="18"/>
                                    </p:animMotion>
                                  </p:childTnLst>
                                </p:cTn>
                              </p:par>
                              <p:par>
                                <p:cTn id="267" presetID="42" presetClass="path" presetSubtype="0" accel="50000" decel="50000" fill="hold" grpId="1" nodeType="withEffect">
                                  <p:stCondLst>
                                    <p:cond delay="7400"/>
                                  </p:stCondLst>
                                  <p:childTnLst>
                                    <p:animMotion origin="layout" path="M -3.61111E-6 -4.07407E-6 L -3.61111E-6 0.03542 " pathEditMode="relative" rAng="0" ptsTypes="AA">
                                      <p:cBhvr>
                                        <p:cTn id="268" dur="2000" spd="-100000" fill="hold"/>
                                        <p:tgtEl>
                                          <p:spTgt spid="350"/>
                                        </p:tgtEl>
                                        <p:attrNameLst>
                                          <p:attrName>ppt_x</p:attrName>
                                          <p:attrName>ppt_y</p:attrName>
                                        </p:attrNameLst>
                                      </p:cBhvr>
                                      <p:rCtr x="0" y="1759"/>
                                    </p:animMotion>
                                  </p:childTnLst>
                                </p:cTn>
                              </p:par>
                              <p:par>
                                <p:cTn id="269" presetID="64" presetClass="path" presetSubtype="0" accel="50000" decel="50000" fill="hold" grpId="1" nodeType="withEffect">
                                  <p:stCondLst>
                                    <p:cond delay="7400"/>
                                  </p:stCondLst>
                                  <p:childTnLst>
                                    <p:animMotion origin="layout" path="M 8.33333E-7 0.03935 L 0.00017 0.00093 " pathEditMode="relative" rAng="0" ptsTypes="AA">
                                      <p:cBhvr>
                                        <p:cTn id="270" dur="2000" fill="hold"/>
                                        <p:tgtEl>
                                          <p:spTgt spid="209027"/>
                                        </p:tgtEl>
                                        <p:attrNameLst>
                                          <p:attrName>ppt_x</p:attrName>
                                          <p:attrName>ppt_y</p:attrName>
                                        </p:attrNameLst>
                                      </p:cBhvr>
                                      <p:rCtr x="0" y="-19"/>
                                    </p:animMotion>
                                  </p:childTnLst>
                                </p:cTn>
                              </p:par>
                              <p:par>
                                <p:cTn id="271" presetID="42" presetClass="path" presetSubtype="0" accel="50000" decel="50000" fill="hold" grpId="1" nodeType="withEffect">
                                  <p:stCondLst>
                                    <p:cond delay="7600"/>
                                  </p:stCondLst>
                                  <p:childTnLst>
                                    <p:animMotion origin="layout" path="M 5.55556E-7 -0.01412 L 5.55556E-7 0.0044 " pathEditMode="relative" rAng="0" ptsTypes="AA">
                                      <p:cBhvr>
                                        <p:cTn id="272" dur="2000" fill="hold"/>
                                        <p:tgtEl>
                                          <p:spTgt spid="209029"/>
                                        </p:tgtEl>
                                        <p:attrNameLst>
                                          <p:attrName>ppt_x</p:attrName>
                                          <p:attrName>ppt_y</p:attrName>
                                        </p:attrNameLst>
                                      </p:cBhvr>
                                      <p:rCtr x="0" y="9"/>
                                    </p:animMotion>
                                  </p:childTnLst>
                                </p:cTn>
                              </p:par>
                              <p:par>
                                <p:cTn id="273" presetID="42" presetClass="path" presetSubtype="0" accel="50000" decel="50000" fill="hold" grpId="1" nodeType="withEffect">
                                  <p:stCondLst>
                                    <p:cond delay="7600"/>
                                  </p:stCondLst>
                                  <p:childTnLst>
                                    <p:animMotion origin="layout" path="M 5E-6 4.81481E-6 L 5E-6 0.01851 " pathEditMode="relative" rAng="0" ptsTypes="AA">
                                      <p:cBhvr>
                                        <p:cTn id="274" dur="2000" spd="-100000" fill="hold"/>
                                        <p:tgtEl>
                                          <p:spTgt spid="353"/>
                                        </p:tgtEl>
                                        <p:attrNameLst>
                                          <p:attrName>ppt_x</p:attrName>
                                          <p:attrName>ppt_y</p:attrName>
                                        </p:attrNameLst>
                                      </p:cBhvr>
                                      <p:rCtr x="0" y="926"/>
                                    </p:animMotion>
                                  </p:childTnLst>
                                </p:cTn>
                              </p:par>
                              <p:par>
                                <p:cTn id="275" presetID="42" presetClass="path" presetSubtype="0" accel="50000" decel="50000" fill="hold" grpId="1" nodeType="withEffect">
                                  <p:stCondLst>
                                    <p:cond delay="7700"/>
                                  </p:stCondLst>
                                  <p:childTnLst>
                                    <p:animMotion origin="layout" path="M 0.00105 -0.04098 L 0.00053 4.44444E-6 " pathEditMode="relative" rAng="0" ptsTypes="AA">
                                      <p:cBhvr>
                                        <p:cTn id="276" dur="2000" fill="hold"/>
                                        <p:tgtEl>
                                          <p:spTgt spid="209030"/>
                                        </p:tgtEl>
                                        <p:attrNameLst>
                                          <p:attrName>ppt_x</p:attrName>
                                          <p:attrName>ppt_y</p:attrName>
                                        </p:attrNameLst>
                                      </p:cBhvr>
                                      <p:rCtr x="0" y="20"/>
                                    </p:animMotion>
                                  </p:childTnLst>
                                </p:cTn>
                              </p:par>
                              <p:par>
                                <p:cTn id="277" presetID="64" presetClass="path" presetSubtype="0" accel="50000" decel="50000" fill="hold" grpId="1" nodeType="withEffect">
                                  <p:stCondLst>
                                    <p:cond delay="8000"/>
                                  </p:stCondLst>
                                  <p:childTnLst>
                                    <p:animMotion origin="layout" path="M 2.22222E-6 0.02569 L 2.22222E-6 7.40741E-7 " pathEditMode="relative" rAng="0" ptsTypes="AA">
                                      <p:cBhvr>
                                        <p:cTn id="278" dur="2000" fill="hold"/>
                                        <p:tgtEl>
                                          <p:spTgt spid="209031"/>
                                        </p:tgtEl>
                                        <p:attrNameLst>
                                          <p:attrName>ppt_x</p:attrName>
                                          <p:attrName>ppt_y</p:attrName>
                                        </p:attrNameLst>
                                      </p:cBhvr>
                                      <p:rCtr x="0" y="-13"/>
                                    </p:animMotion>
                                  </p:childTnLst>
                                </p:cTn>
                              </p:par>
                              <p:par>
                                <p:cTn id="279" presetID="64" presetClass="path" presetSubtype="0" accel="50000" decel="50000" fill="hold" grpId="1" nodeType="withEffect">
                                  <p:stCondLst>
                                    <p:cond delay="8000"/>
                                  </p:stCondLst>
                                  <p:childTnLst>
                                    <p:animMotion origin="layout" path="M 2.77778E-7 -1.48148E-6 L 2.77778E-7 -0.02569 " pathEditMode="relative" rAng="0" ptsTypes="AA">
                                      <p:cBhvr>
                                        <p:cTn id="280" dur="2000" spd="-100000" fill="hold"/>
                                        <p:tgtEl>
                                          <p:spTgt spid="355"/>
                                        </p:tgtEl>
                                        <p:attrNameLst>
                                          <p:attrName>ppt_x</p:attrName>
                                          <p:attrName>ppt_y</p:attrName>
                                        </p:attrNameLst>
                                      </p:cBhvr>
                                      <p:rCtr x="0" y="-1296"/>
                                    </p:animMotion>
                                  </p:childTnLst>
                                </p:cTn>
                              </p:par>
                              <p:par>
                                <p:cTn id="281" presetID="42" presetClass="path" presetSubtype="0" accel="50000" decel="50000" fill="hold" grpId="1" nodeType="withEffect">
                                  <p:stCondLst>
                                    <p:cond delay="8200"/>
                                  </p:stCondLst>
                                  <p:childTnLst>
                                    <p:animMotion origin="layout" path="M -3.61111E-6 -0.0243 L -3.61111E-6 0.00417 " pathEditMode="relative" rAng="0" ptsTypes="AA">
                                      <p:cBhvr>
                                        <p:cTn id="282" dur="2000" fill="hold"/>
                                        <p:tgtEl>
                                          <p:spTgt spid="209032"/>
                                        </p:tgtEl>
                                        <p:attrNameLst>
                                          <p:attrName>ppt_x</p:attrName>
                                          <p:attrName>ppt_y</p:attrName>
                                        </p:attrNameLst>
                                      </p:cBhvr>
                                      <p:rCtr x="0" y="14"/>
                                    </p:animMotion>
                                  </p:childTnLst>
                                </p:cTn>
                              </p:par>
                              <p:par>
                                <p:cTn id="283" presetID="64" presetClass="path" presetSubtype="0" accel="50000" decel="50000" fill="hold" grpId="1" nodeType="withEffect">
                                  <p:stCondLst>
                                    <p:cond delay="8200"/>
                                  </p:stCondLst>
                                  <p:childTnLst>
                                    <p:animMotion origin="layout" path="M 1.66667E-6 0.04445 L -0.00018 0.00093 " pathEditMode="relative" rAng="0" ptsTypes="AA">
                                      <p:cBhvr>
                                        <p:cTn id="284" dur="2000" fill="hold"/>
                                        <p:tgtEl>
                                          <p:spTgt spid="209034"/>
                                        </p:tgtEl>
                                        <p:attrNameLst>
                                          <p:attrName>ppt_x</p:attrName>
                                          <p:attrName>ppt_y</p:attrName>
                                        </p:attrNameLst>
                                      </p:cBhvr>
                                      <p:rCtr x="0" y="-22"/>
                                    </p:animMotion>
                                  </p:childTnLst>
                                </p:cTn>
                              </p:par>
                              <p:par>
                                <p:cTn id="285" presetID="64" presetClass="path" presetSubtype="0" accel="50000" decel="50000" fill="hold" grpId="1" nodeType="withEffect">
                                  <p:stCondLst>
                                    <p:cond delay="8400"/>
                                  </p:stCondLst>
                                  <p:childTnLst>
                                    <p:animMotion origin="layout" path="M -0.00052 0.01528 L -0.00104 -2.59259E-6 " pathEditMode="relative" rAng="0" ptsTypes="AA">
                                      <p:cBhvr>
                                        <p:cTn id="286" dur="2000" fill="hold"/>
                                        <p:tgtEl>
                                          <p:spTgt spid="209033"/>
                                        </p:tgtEl>
                                        <p:attrNameLst>
                                          <p:attrName>ppt_x</p:attrName>
                                          <p:attrName>ppt_y</p:attrName>
                                        </p:attrNameLst>
                                      </p:cBhvr>
                                      <p:rCtr x="0" y="-8"/>
                                    </p:animMotion>
                                  </p:childTnLst>
                                </p:cTn>
                              </p:par>
                              <p:par>
                                <p:cTn id="287" presetID="64" presetClass="path" presetSubtype="0" accel="50000" decel="50000" fill="hold" grpId="1" nodeType="withEffect">
                                  <p:stCondLst>
                                    <p:cond delay="8400"/>
                                  </p:stCondLst>
                                  <p:childTnLst>
                                    <p:animMotion origin="layout" path="M -8.33333E-7 -7.40741E-7 L -0.00052 -0.01528 " pathEditMode="relative" rAng="0" ptsTypes="AA">
                                      <p:cBhvr>
                                        <p:cTn id="288" dur="2000" spd="-100000" fill="hold"/>
                                        <p:tgtEl>
                                          <p:spTgt spid="357"/>
                                        </p:tgtEl>
                                        <p:attrNameLst>
                                          <p:attrName>ppt_x</p:attrName>
                                          <p:attrName>ppt_y</p:attrName>
                                        </p:attrNameLst>
                                      </p:cBhvr>
                                      <p:rCtr x="-35" y="-764"/>
                                    </p:animMotion>
                                  </p:childTnLst>
                                </p:cTn>
                              </p:par>
                            </p:childTnLst>
                          </p:cTn>
                        </p:par>
                      </p:childTnLst>
                    </p:cTn>
                  </p:par>
                  <p:par>
                    <p:cTn id="289" fill="hold">
                      <p:stCondLst>
                        <p:cond delay="indefinite"/>
                      </p:stCondLst>
                      <p:childTnLst>
                        <p:par>
                          <p:cTn id="290" fill="hold">
                            <p:stCondLst>
                              <p:cond delay="0"/>
                            </p:stCondLst>
                            <p:childTnLst>
                              <p:par>
                                <p:cTn id="291" presetID="64" presetClass="path" presetSubtype="0" accel="50000" decel="50000" fill="hold" nodeType="clickEffect">
                                  <p:stCondLst>
                                    <p:cond delay="0"/>
                                  </p:stCondLst>
                                  <p:childTnLst>
                                    <p:animMotion origin="layout" path="M -0.00052 0.01435 L -0.00104 -0.00092 " pathEditMode="relative" rAng="0" ptsTypes="AA">
                                      <p:cBhvr>
                                        <p:cTn id="292" dur="2000" fill="hold"/>
                                        <p:tgtEl>
                                          <p:spTgt spid="209044"/>
                                        </p:tgtEl>
                                        <p:attrNameLst>
                                          <p:attrName>ppt_x</p:attrName>
                                          <p:attrName>ppt_y</p:attrName>
                                        </p:attrNameLst>
                                      </p:cBhvr>
                                      <p:rCtr x="0" y="-8"/>
                                    </p:animMotion>
                                  </p:childTnLst>
                                </p:cTn>
                              </p:par>
                              <p:par>
                                <p:cTn id="293" presetID="64" presetClass="path" presetSubtype="0" accel="50000" decel="50000" fill="hold" nodeType="withEffect">
                                  <p:stCondLst>
                                    <p:cond delay="0"/>
                                  </p:stCondLst>
                                  <p:childTnLst>
                                    <p:animMotion origin="layout" path="M -3.61111E-6 1.48148E-6 L -0.00052 -0.01528 " pathEditMode="relative" rAng="0" ptsTypes="AA">
                                      <p:cBhvr>
                                        <p:cTn id="294" dur="2000" spd="-100000" fill="hold"/>
                                        <p:tgtEl>
                                          <p:spTgt spid="368"/>
                                        </p:tgtEl>
                                        <p:attrNameLst>
                                          <p:attrName>ppt_x</p:attrName>
                                          <p:attrName>ppt_y</p:attrName>
                                        </p:attrNameLst>
                                      </p:cBhvr>
                                      <p:rCtr x="-35" y="-764"/>
                                    </p:animMotion>
                                  </p:childTnLst>
                                </p:cTn>
                              </p:par>
                              <p:par>
                                <p:cTn id="295" presetID="63" presetClass="path" presetSubtype="0" fill="hold" nodeType="withEffect">
                                  <p:stCondLst>
                                    <p:cond delay="0"/>
                                  </p:stCondLst>
                                  <p:childTnLst>
                                    <p:animMotion origin="layout" path="M 0.67327 1.11111E-6 L 1.38525 1.11111E-6 " pathEditMode="relative" rAng="0" ptsTypes="AA">
                                      <p:cBhvr>
                                        <p:cTn id="296" dur="8000" fill="hold"/>
                                        <p:tgtEl>
                                          <p:spTgt spid="2"/>
                                        </p:tgtEl>
                                        <p:attrNameLst>
                                          <p:attrName>ppt_x</p:attrName>
                                          <p:attrName>ppt_y</p:attrName>
                                        </p:attrNameLst>
                                      </p:cBhvr>
                                      <p:rCtr x="35590" y="0"/>
                                    </p:animMotion>
                                  </p:childTnLst>
                                </p:cTn>
                              </p:par>
                              <p:par>
                                <p:cTn id="297" presetID="22" presetClass="exit" presetSubtype="8" fill="hold" grpId="0" nodeType="withEffect">
                                  <p:stCondLst>
                                    <p:cond delay="0"/>
                                  </p:stCondLst>
                                  <p:childTnLst>
                                    <p:animEffect transition="out" filter="wipe(left)">
                                      <p:cBhvr>
                                        <p:cTn id="298" dur="6300"/>
                                        <p:tgtEl>
                                          <p:spTgt spid="209111"/>
                                        </p:tgtEl>
                                      </p:cBhvr>
                                    </p:animEffect>
                                    <p:set>
                                      <p:cBhvr>
                                        <p:cTn id="299" dur="1" fill="hold">
                                          <p:stCondLst>
                                            <p:cond delay="6299"/>
                                          </p:stCondLst>
                                        </p:cTn>
                                        <p:tgtEl>
                                          <p:spTgt spid="209111"/>
                                        </p:tgtEl>
                                        <p:attrNameLst>
                                          <p:attrName>style.visibility</p:attrName>
                                        </p:attrNameLst>
                                      </p:cBhvr>
                                      <p:to>
                                        <p:strVal val="hidden"/>
                                      </p:to>
                                    </p:set>
                                  </p:childTnLst>
                                </p:cTn>
                              </p:par>
                              <p:par>
                                <p:cTn id="300" presetID="22" presetClass="exit" presetSubtype="8" fill="hold" grpId="1" nodeType="withEffect">
                                  <p:stCondLst>
                                    <p:cond delay="0"/>
                                  </p:stCondLst>
                                  <p:childTnLst>
                                    <p:animEffect transition="out" filter="wipe(left)">
                                      <p:cBhvr>
                                        <p:cTn id="301" dur="6300"/>
                                        <p:tgtEl>
                                          <p:spTgt spid="422"/>
                                        </p:tgtEl>
                                      </p:cBhvr>
                                    </p:animEffect>
                                    <p:set>
                                      <p:cBhvr>
                                        <p:cTn id="302" dur="1" fill="hold">
                                          <p:stCondLst>
                                            <p:cond delay="6299"/>
                                          </p:stCondLst>
                                        </p:cTn>
                                        <p:tgtEl>
                                          <p:spTgt spid="422"/>
                                        </p:tgtEl>
                                        <p:attrNameLst>
                                          <p:attrName>style.visibility</p:attrName>
                                        </p:attrNameLst>
                                      </p:cBhvr>
                                      <p:to>
                                        <p:strVal val="hidden"/>
                                      </p:to>
                                    </p:set>
                                  </p:childTnLst>
                                </p:cTn>
                              </p:par>
                              <p:par>
                                <p:cTn id="303" presetID="1" presetClass="entr" presetSubtype="0" fill="hold" grpId="0" nodeType="withEffect">
                                  <p:stCondLst>
                                    <p:cond delay="0"/>
                                  </p:stCondLst>
                                  <p:childTnLst>
                                    <p:set>
                                      <p:cBhvr>
                                        <p:cTn id="304" dur="1" fill="hold">
                                          <p:stCondLst>
                                            <p:cond delay="0"/>
                                          </p:stCondLst>
                                        </p:cTn>
                                        <p:tgtEl>
                                          <p:spTgt spid="209119"/>
                                        </p:tgtEl>
                                        <p:attrNameLst>
                                          <p:attrName>style.visibility</p:attrName>
                                        </p:attrNameLst>
                                      </p:cBhvr>
                                      <p:to>
                                        <p:strVal val="visible"/>
                                      </p:to>
                                    </p:set>
                                  </p:childTnLst>
                                </p:cTn>
                              </p:par>
                              <p:par>
                                <p:cTn id="305" presetID="1" presetClass="entr" presetSubtype="0" fill="hold" grpId="0" nodeType="withEffect">
                                  <p:stCondLst>
                                    <p:cond delay="0"/>
                                  </p:stCondLst>
                                  <p:childTnLst>
                                    <p:set>
                                      <p:cBhvr>
                                        <p:cTn id="306" dur="1" fill="hold">
                                          <p:stCondLst>
                                            <p:cond delay="0"/>
                                          </p:stCondLst>
                                        </p:cTn>
                                        <p:tgtEl>
                                          <p:spTgt spid="209120"/>
                                        </p:tgtEl>
                                        <p:attrNameLst>
                                          <p:attrName>style.visibility</p:attrName>
                                        </p:attrNameLst>
                                      </p:cBhvr>
                                      <p:to>
                                        <p:strVal val="visible"/>
                                      </p:to>
                                    </p:set>
                                  </p:childTnLst>
                                </p:cTn>
                              </p:par>
                              <p:par>
                                <p:cTn id="307" presetID="1" presetClass="entr" presetSubtype="0" fill="hold" grpId="0" nodeType="withEffect">
                                  <p:stCondLst>
                                    <p:cond delay="0"/>
                                  </p:stCondLst>
                                  <p:childTnLst>
                                    <p:set>
                                      <p:cBhvr>
                                        <p:cTn id="308" dur="1" fill="hold">
                                          <p:stCondLst>
                                            <p:cond delay="0"/>
                                          </p:stCondLst>
                                        </p:cTn>
                                        <p:tgtEl>
                                          <p:spTgt spid="209122"/>
                                        </p:tgtEl>
                                        <p:attrNameLst>
                                          <p:attrName>style.visibility</p:attrName>
                                        </p:attrNameLst>
                                      </p:cBhvr>
                                      <p:to>
                                        <p:strVal val="visible"/>
                                      </p:to>
                                    </p:set>
                                  </p:childTnLst>
                                </p:cTn>
                              </p:par>
                              <p:par>
                                <p:cTn id="309" presetID="1" presetClass="entr" presetSubtype="0" fill="hold" grpId="0" nodeType="withEffect">
                                  <p:stCondLst>
                                    <p:cond delay="0"/>
                                  </p:stCondLst>
                                  <p:childTnLst>
                                    <p:set>
                                      <p:cBhvr>
                                        <p:cTn id="310" dur="1" fill="hold">
                                          <p:stCondLst>
                                            <p:cond delay="0"/>
                                          </p:stCondLst>
                                        </p:cTn>
                                        <p:tgtEl>
                                          <p:spTgt spid="209121"/>
                                        </p:tgtEl>
                                        <p:attrNameLst>
                                          <p:attrName>style.visibility</p:attrName>
                                        </p:attrNameLst>
                                      </p:cBhvr>
                                      <p:to>
                                        <p:strVal val="visible"/>
                                      </p:to>
                                    </p:set>
                                  </p:childTnLst>
                                </p:cTn>
                              </p:par>
                              <p:par>
                                <p:cTn id="311" presetID="1" presetClass="entr" presetSubtype="0" fill="hold" grpId="0" nodeType="withEffect">
                                  <p:stCondLst>
                                    <p:cond delay="0"/>
                                  </p:stCondLst>
                                  <p:childTnLst>
                                    <p:set>
                                      <p:cBhvr>
                                        <p:cTn id="312" dur="1" fill="hold">
                                          <p:stCondLst>
                                            <p:cond delay="0"/>
                                          </p:stCondLst>
                                        </p:cTn>
                                        <p:tgtEl>
                                          <p:spTgt spid="209123"/>
                                        </p:tgtEl>
                                        <p:attrNameLst>
                                          <p:attrName>style.visibility</p:attrName>
                                        </p:attrNameLst>
                                      </p:cBhvr>
                                      <p:to>
                                        <p:strVal val="visible"/>
                                      </p:to>
                                    </p:set>
                                  </p:childTnLst>
                                </p:cTn>
                              </p:par>
                              <p:par>
                                <p:cTn id="313" presetID="1" presetClass="entr" presetSubtype="0" fill="hold" grpId="0" nodeType="withEffect">
                                  <p:stCondLst>
                                    <p:cond delay="0"/>
                                  </p:stCondLst>
                                  <p:childTnLst>
                                    <p:set>
                                      <p:cBhvr>
                                        <p:cTn id="314" dur="1" fill="hold">
                                          <p:stCondLst>
                                            <p:cond delay="0"/>
                                          </p:stCondLst>
                                        </p:cTn>
                                        <p:tgtEl>
                                          <p:spTgt spid="209124"/>
                                        </p:tgtEl>
                                        <p:attrNameLst>
                                          <p:attrName>style.visibility</p:attrName>
                                        </p:attrNameLst>
                                      </p:cBhvr>
                                      <p:to>
                                        <p:strVal val="visible"/>
                                      </p:to>
                                    </p:set>
                                  </p:childTnLst>
                                </p:cTn>
                              </p:par>
                              <p:par>
                                <p:cTn id="315" presetID="1" presetClass="entr" presetSubtype="0" fill="hold" grpId="0" nodeType="withEffect">
                                  <p:stCondLst>
                                    <p:cond delay="0"/>
                                  </p:stCondLst>
                                  <p:childTnLst>
                                    <p:set>
                                      <p:cBhvr>
                                        <p:cTn id="316" dur="1" fill="hold">
                                          <p:stCondLst>
                                            <p:cond delay="0"/>
                                          </p:stCondLst>
                                        </p:cTn>
                                        <p:tgtEl>
                                          <p:spTgt spid="423"/>
                                        </p:tgtEl>
                                        <p:attrNameLst>
                                          <p:attrName>style.visibility</p:attrName>
                                        </p:attrNameLst>
                                      </p:cBhvr>
                                      <p:to>
                                        <p:strVal val="visible"/>
                                      </p:to>
                                    </p:set>
                                  </p:childTnLst>
                                </p:cTn>
                              </p:par>
                              <p:par>
                                <p:cTn id="317" presetID="1" presetClass="entr" presetSubtype="0" fill="hold" grpId="0" nodeType="withEffect">
                                  <p:stCondLst>
                                    <p:cond delay="0"/>
                                  </p:stCondLst>
                                  <p:childTnLst>
                                    <p:set>
                                      <p:cBhvr>
                                        <p:cTn id="318" dur="1" fill="hold">
                                          <p:stCondLst>
                                            <p:cond delay="0"/>
                                          </p:stCondLst>
                                        </p:cTn>
                                        <p:tgtEl>
                                          <p:spTgt spid="209125"/>
                                        </p:tgtEl>
                                        <p:attrNameLst>
                                          <p:attrName>style.visibility</p:attrName>
                                        </p:attrNameLst>
                                      </p:cBhvr>
                                      <p:to>
                                        <p:strVal val="visible"/>
                                      </p:to>
                                    </p:set>
                                  </p:childTnLst>
                                </p:cTn>
                              </p:par>
                              <p:par>
                                <p:cTn id="319" presetID="27" presetClass="emph" presetSubtype="0" repeatCount="5000" fill="hold" grpId="1" nodeType="withEffect">
                                  <p:stCondLst>
                                    <p:cond delay="0"/>
                                  </p:stCondLst>
                                  <p:childTnLst>
                                    <p:animClr clrSpc="rgb" dir="cw">
                                      <p:cBhvr override="childStyle">
                                        <p:cTn id="320" dur="500" autoRev="1" fill="hold"/>
                                        <p:tgtEl>
                                          <p:spTgt spid="209119"/>
                                        </p:tgtEl>
                                        <p:attrNameLst>
                                          <p:attrName>style.color</p:attrName>
                                        </p:attrNameLst>
                                      </p:cBhvr>
                                      <p:to>
                                        <a:schemeClr val="bg1"/>
                                      </p:to>
                                    </p:animClr>
                                    <p:animClr clrSpc="rgb" dir="cw">
                                      <p:cBhvr>
                                        <p:cTn id="321" dur="500" autoRev="1" fill="hold"/>
                                        <p:tgtEl>
                                          <p:spTgt spid="209119"/>
                                        </p:tgtEl>
                                        <p:attrNameLst>
                                          <p:attrName>fillcolor</p:attrName>
                                        </p:attrNameLst>
                                      </p:cBhvr>
                                      <p:to>
                                        <a:schemeClr val="bg1"/>
                                      </p:to>
                                    </p:animClr>
                                    <p:set>
                                      <p:cBhvr>
                                        <p:cTn id="322" dur="500" autoRev="1" fill="hold"/>
                                        <p:tgtEl>
                                          <p:spTgt spid="209119"/>
                                        </p:tgtEl>
                                        <p:attrNameLst>
                                          <p:attrName>fill.type</p:attrName>
                                        </p:attrNameLst>
                                      </p:cBhvr>
                                      <p:to>
                                        <p:strVal val="solid"/>
                                      </p:to>
                                    </p:set>
                                    <p:set>
                                      <p:cBhvr>
                                        <p:cTn id="323" dur="500" autoRev="1" fill="hold"/>
                                        <p:tgtEl>
                                          <p:spTgt spid="209119"/>
                                        </p:tgtEl>
                                        <p:attrNameLst>
                                          <p:attrName>fill.on</p:attrName>
                                        </p:attrNameLst>
                                      </p:cBhvr>
                                      <p:to>
                                        <p:strVal val="true"/>
                                      </p:to>
                                    </p:set>
                                  </p:childTnLst>
                                  <p:subTnLst>
                                    <p:set>
                                      <p:cBhvr override="childStyle">
                                        <p:cTn dur="1" fill="hold" display="0" masterRel="sameClick" afterEffect="1">
                                          <p:stCondLst>
                                            <p:cond evt="end" delay="0">
                                              <p:tn val="319"/>
                                            </p:cond>
                                          </p:stCondLst>
                                        </p:cTn>
                                        <p:tgtEl>
                                          <p:spTgt spid="209119"/>
                                        </p:tgtEl>
                                        <p:attrNameLst>
                                          <p:attrName>style.visibility</p:attrName>
                                        </p:attrNameLst>
                                      </p:cBhvr>
                                      <p:to>
                                        <p:strVal val="hidden"/>
                                      </p:to>
                                    </p:set>
                                  </p:subTnLst>
                                </p:cTn>
                              </p:par>
                              <p:par>
                                <p:cTn id="324" presetID="1" presetClass="exit" presetSubtype="0" fill="hold" grpId="1" nodeType="withEffect">
                                  <p:stCondLst>
                                    <p:cond delay="0"/>
                                  </p:stCondLst>
                                  <p:childTnLst>
                                    <p:set>
                                      <p:cBhvr>
                                        <p:cTn id="325" dur="1" fill="hold">
                                          <p:stCondLst>
                                            <p:cond delay="0"/>
                                          </p:stCondLst>
                                        </p:cTn>
                                        <p:tgtEl>
                                          <p:spTgt spid="209112"/>
                                        </p:tgtEl>
                                        <p:attrNameLst>
                                          <p:attrName>style.visibility</p:attrName>
                                        </p:attrNameLst>
                                      </p:cBhvr>
                                      <p:to>
                                        <p:strVal val="hidden"/>
                                      </p:to>
                                    </p:set>
                                  </p:childTnLst>
                                </p:cTn>
                              </p:par>
                              <p:par>
                                <p:cTn id="326" presetID="27" presetClass="emph" presetSubtype="0" repeatCount="5000" fill="hold" grpId="1" nodeType="withEffect">
                                  <p:stCondLst>
                                    <p:cond delay="100"/>
                                  </p:stCondLst>
                                  <p:childTnLst>
                                    <p:animClr clrSpc="rgb" dir="cw">
                                      <p:cBhvr override="childStyle">
                                        <p:cTn id="327" dur="500" autoRev="1" fill="hold"/>
                                        <p:tgtEl>
                                          <p:spTgt spid="209120"/>
                                        </p:tgtEl>
                                        <p:attrNameLst>
                                          <p:attrName>style.color</p:attrName>
                                        </p:attrNameLst>
                                      </p:cBhvr>
                                      <p:to>
                                        <a:schemeClr val="bg1"/>
                                      </p:to>
                                    </p:animClr>
                                    <p:animClr clrSpc="rgb" dir="cw">
                                      <p:cBhvr>
                                        <p:cTn id="328" dur="500" autoRev="1" fill="hold"/>
                                        <p:tgtEl>
                                          <p:spTgt spid="209120"/>
                                        </p:tgtEl>
                                        <p:attrNameLst>
                                          <p:attrName>fillcolor</p:attrName>
                                        </p:attrNameLst>
                                      </p:cBhvr>
                                      <p:to>
                                        <a:schemeClr val="bg1"/>
                                      </p:to>
                                    </p:animClr>
                                    <p:set>
                                      <p:cBhvr>
                                        <p:cTn id="329" dur="500" autoRev="1" fill="hold"/>
                                        <p:tgtEl>
                                          <p:spTgt spid="209120"/>
                                        </p:tgtEl>
                                        <p:attrNameLst>
                                          <p:attrName>fill.type</p:attrName>
                                        </p:attrNameLst>
                                      </p:cBhvr>
                                      <p:to>
                                        <p:strVal val="solid"/>
                                      </p:to>
                                    </p:set>
                                    <p:set>
                                      <p:cBhvr>
                                        <p:cTn id="330" dur="500" autoRev="1" fill="hold"/>
                                        <p:tgtEl>
                                          <p:spTgt spid="209120"/>
                                        </p:tgtEl>
                                        <p:attrNameLst>
                                          <p:attrName>fill.on</p:attrName>
                                        </p:attrNameLst>
                                      </p:cBhvr>
                                      <p:to>
                                        <p:strVal val="true"/>
                                      </p:to>
                                    </p:set>
                                  </p:childTnLst>
                                  <p:subTnLst>
                                    <p:set>
                                      <p:cBhvr override="childStyle">
                                        <p:cTn dur="1" fill="hold" display="0" masterRel="sameClick" afterEffect="1">
                                          <p:stCondLst>
                                            <p:cond evt="end" delay="0">
                                              <p:tn val="326"/>
                                            </p:cond>
                                          </p:stCondLst>
                                        </p:cTn>
                                        <p:tgtEl>
                                          <p:spTgt spid="209120"/>
                                        </p:tgtEl>
                                        <p:attrNameLst>
                                          <p:attrName>style.visibility</p:attrName>
                                        </p:attrNameLst>
                                      </p:cBhvr>
                                      <p:to>
                                        <p:strVal val="hidden"/>
                                      </p:to>
                                    </p:set>
                                  </p:subTnLst>
                                </p:cTn>
                              </p:par>
                              <p:par>
                                <p:cTn id="331" presetID="1" presetClass="exit" presetSubtype="0" fill="hold" grpId="1" nodeType="withEffect">
                                  <p:stCondLst>
                                    <p:cond delay="500"/>
                                  </p:stCondLst>
                                  <p:childTnLst>
                                    <p:set>
                                      <p:cBhvr>
                                        <p:cTn id="332" dur="1" fill="hold">
                                          <p:stCondLst>
                                            <p:cond delay="0"/>
                                          </p:stCondLst>
                                        </p:cTn>
                                        <p:tgtEl>
                                          <p:spTgt spid="209113"/>
                                        </p:tgtEl>
                                        <p:attrNameLst>
                                          <p:attrName>style.visibility</p:attrName>
                                        </p:attrNameLst>
                                      </p:cBhvr>
                                      <p:to>
                                        <p:strVal val="hidden"/>
                                      </p:to>
                                    </p:set>
                                  </p:childTnLst>
                                </p:cTn>
                              </p:par>
                              <p:par>
                                <p:cTn id="333" presetID="27" presetClass="emph" presetSubtype="0" repeatCount="5000" fill="hold" grpId="1" nodeType="withEffect">
                                  <p:stCondLst>
                                    <p:cond delay="200"/>
                                  </p:stCondLst>
                                  <p:childTnLst>
                                    <p:animClr clrSpc="rgb" dir="cw">
                                      <p:cBhvr override="childStyle">
                                        <p:cTn id="334" dur="500" autoRev="1" fill="hold"/>
                                        <p:tgtEl>
                                          <p:spTgt spid="209121"/>
                                        </p:tgtEl>
                                        <p:attrNameLst>
                                          <p:attrName>style.color</p:attrName>
                                        </p:attrNameLst>
                                      </p:cBhvr>
                                      <p:to>
                                        <a:schemeClr val="bg1"/>
                                      </p:to>
                                    </p:animClr>
                                    <p:animClr clrSpc="rgb" dir="cw">
                                      <p:cBhvr>
                                        <p:cTn id="335" dur="500" autoRev="1" fill="hold"/>
                                        <p:tgtEl>
                                          <p:spTgt spid="209121"/>
                                        </p:tgtEl>
                                        <p:attrNameLst>
                                          <p:attrName>fillcolor</p:attrName>
                                        </p:attrNameLst>
                                      </p:cBhvr>
                                      <p:to>
                                        <a:schemeClr val="bg1"/>
                                      </p:to>
                                    </p:animClr>
                                    <p:set>
                                      <p:cBhvr>
                                        <p:cTn id="336" dur="500" autoRev="1" fill="hold"/>
                                        <p:tgtEl>
                                          <p:spTgt spid="209121"/>
                                        </p:tgtEl>
                                        <p:attrNameLst>
                                          <p:attrName>fill.type</p:attrName>
                                        </p:attrNameLst>
                                      </p:cBhvr>
                                      <p:to>
                                        <p:strVal val="solid"/>
                                      </p:to>
                                    </p:set>
                                    <p:set>
                                      <p:cBhvr>
                                        <p:cTn id="337" dur="500" autoRev="1" fill="hold"/>
                                        <p:tgtEl>
                                          <p:spTgt spid="209121"/>
                                        </p:tgtEl>
                                        <p:attrNameLst>
                                          <p:attrName>fill.on</p:attrName>
                                        </p:attrNameLst>
                                      </p:cBhvr>
                                      <p:to>
                                        <p:strVal val="true"/>
                                      </p:to>
                                    </p:set>
                                  </p:childTnLst>
                                  <p:subTnLst>
                                    <p:set>
                                      <p:cBhvr override="childStyle">
                                        <p:cTn dur="1" fill="hold" display="0" masterRel="sameClick" afterEffect="1">
                                          <p:stCondLst>
                                            <p:cond evt="end" delay="0">
                                              <p:tn val="333"/>
                                            </p:cond>
                                          </p:stCondLst>
                                        </p:cTn>
                                        <p:tgtEl>
                                          <p:spTgt spid="209121"/>
                                        </p:tgtEl>
                                        <p:attrNameLst>
                                          <p:attrName>style.visibility</p:attrName>
                                        </p:attrNameLst>
                                      </p:cBhvr>
                                      <p:to>
                                        <p:strVal val="hidden"/>
                                      </p:to>
                                    </p:set>
                                  </p:subTnLst>
                                </p:cTn>
                              </p:par>
                              <p:par>
                                <p:cTn id="338" presetID="1" presetClass="exit" presetSubtype="0" fill="hold" grpId="1" nodeType="withEffect">
                                  <p:stCondLst>
                                    <p:cond delay="1300"/>
                                  </p:stCondLst>
                                  <p:childTnLst>
                                    <p:set>
                                      <p:cBhvr>
                                        <p:cTn id="339" dur="1" fill="hold">
                                          <p:stCondLst>
                                            <p:cond delay="0"/>
                                          </p:stCondLst>
                                        </p:cTn>
                                        <p:tgtEl>
                                          <p:spTgt spid="209114"/>
                                        </p:tgtEl>
                                        <p:attrNameLst>
                                          <p:attrName>style.visibility</p:attrName>
                                        </p:attrNameLst>
                                      </p:cBhvr>
                                      <p:to>
                                        <p:strVal val="hidden"/>
                                      </p:to>
                                    </p:set>
                                  </p:childTnLst>
                                </p:cTn>
                              </p:par>
                              <p:par>
                                <p:cTn id="340" presetID="27" presetClass="emph" presetSubtype="0" repeatCount="5000" fill="hold" grpId="1" nodeType="withEffect">
                                  <p:stCondLst>
                                    <p:cond delay="300"/>
                                  </p:stCondLst>
                                  <p:childTnLst>
                                    <p:animClr clrSpc="rgb" dir="cw">
                                      <p:cBhvr override="childStyle">
                                        <p:cTn id="341" dur="500" autoRev="1" fill="hold"/>
                                        <p:tgtEl>
                                          <p:spTgt spid="209122"/>
                                        </p:tgtEl>
                                        <p:attrNameLst>
                                          <p:attrName>style.color</p:attrName>
                                        </p:attrNameLst>
                                      </p:cBhvr>
                                      <p:to>
                                        <a:schemeClr val="bg1"/>
                                      </p:to>
                                    </p:animClr>
                                    <p:animClr clrSpc="rgb" dir="cw">
                                      <p:cBhvr>
                                        <p:cTn id="342" dur="500" autoRev="1" fill="hold"/>
                                        <p:tgtEl>
                                          <p:spTgt spid="209122"/>
                                        </p:tgtEl>
                                        <p:attrNameLst>
                                          <p:attrName>fillcolor</p:attrName>
                                        </p:attrNameLst>
                                      </p:cBhvr>
                                      <p:to>
                                        <a:schemeClr val="bg1"/>
                                      </p:to>
                                    </p:animClr>
                                    <p:set>
                                      <p:cBhvr>
                                        <p:cTn id="343" dur="500" autoRev="1" fill="hold"/>
                                        <p:tgtEl>
                                          <p:spTgt spid="209122"/>
                                        </p:tgtEl>
                                        <p:attrNameLst>
                                          <p:attrName>fill.type</p:attrName>
                                        </p:attrNameLst>
                                      </p:cBhvr>
                                      <p:to>
                                        <p:strVal val="solid"/>
                                      </p:to>
                                    </p:set>
                                    <p:set>
                                      <p:cBhvr>
                                        <p:cTn id="344" dur="500" autoRev="1" fill="hold"/>
                                        <p:tgtEl>
                                          <p:spTgt spid="209122"/>
                                        </p:tgtEl>
                                        <p:attrNameLst>
                                          <p:attrName>fill.on</p:attrName>
                                        </p:attrNameLst>
                                      </p:cBhvr>
                                      <p:to>
                                        <p:strVal val="true"/>
                                      </p:to>
                                    </p:set>
                                  </p:childTnLst>
                                  <p:subTnLst>
                                    <p:set>
                                      <p:cBhvr override="childStyle">
                                        <p:cTn dur="1" fill="hold" display="0" masterRel="sameClick" afterEffect="1">
                                          <p:stCondLst>
                                            <p:cond evt="end" delay="0">
                                              <p:tn val="340"/>
                                            </p:cond>
                                          </p:stCondLst>
                                        </p:cTn>
                                        <p:tgtEl>
                                          <p:spTgt spid="209122"/>
                                        </p:tgtEl>
                                        <p:attrNameLst>
                                          <p:attrName>style.visibility</p:attrName>
                                        </p:attrNameLst>
                                      </p:cBhvr>
                                      <p:to>
                                        <p:strVal val="hidden"/>
                                      </p:to>
                                    </p:set>
                                  </p:subTnLst>
                                </p:cTn>
                              </p:par>
                              <p:par>
                                <p:cTn id="345" presetID="1" presetClass="exit" presetSubtype="0" fill="hold" grpId="1" nodeType="withEffect">
                                  <p:stCondLst>
                                    <p:cond delay="2200"/>
                                  </p:stCondLst>
                                  <p:childTnLst>
                                    <p:set>
                                      <p:cBhvr>
                                        <p:cTn id="346" dur="1" fill="hold">
                                          <p:stCondLst>
                                            <p:cond delay="0"/>
                                          </p:stCondLst>
                                        </p:cTn>
                                        <p:tgtEl>
                                          <p:spTgt spid="209115"/>
                                        </p:tgtEl>
                                        <p:attrNameLst>
                                          <p:attrName>style.visibility</p:attrName>
                                        </p:attrNameLst>
                                      </p:cBhvr>
                                      <p:to>
                                        <p:strVal val="hidden"/>
                                      </p:to>
                                    </p:set>
                                  </p:childTnLst>
                                </p:cTn>
                              </p:par>
                              <p:par>
                                <p:cTn id="347" presetID="27" presetClass="emph" presetSubtype="0" repeatCount="5000" fill="hold" grpId="1" nodeType="withEffect">
                                  <p:stCondLst>
                                    <p:cond delay="400"/>
                                  </p:stCondLst>
                                  <p:childTnLst>
                                    <p:animClr clrSpc="rgb" dir="cw">
                                      <p:cBhvr override="childStyle">
                                        <p:cTn id="348" dur="500" autoRev="1" fill="hold"/>
                                        <p:tgtEl>
                                          <p:spTgt spid="209123"/>
                                        </p:tgtEl>
                                        <p:attrNameLst>
                                          <p:attrName>style.color</p:attrName>
                                        </p:attrNameLst>
                                      </p:cBhvr>
                                      <p:to>
                                        <a:schemeClr val="bg1"/>
                                      </p:to>
                                    </p:animClr>
                                    <p:animClr clrSpc="rgb" dir="cw">
                                      <p:cBhvr>
                                        <p:cTn id="349" dur="500" autoRev="1" fill="hold"/>
                                        <p:tgtEl>
                                          <p:spTgt spid="209123"/>
                                        </p:tgtEl>
                                        <p:attrNameLst>
                                          <p:attrName>fillcolor</p:attrName>
                                        </p:attrNameLst>
                                      </p:cBhvr>
                                      <p:to>
                                        <a:schemeClr val="bg1"/>
                                      </p:to>
                                    </p:animClr>
                                    <p:set>
                                      <p:cBhvr>
                                        <p:cTn id="350" dur="500" autoRev="1" fill="hold"/>
                                        <p:tgtEl>
                                          <p:spTgt spid="209123"/>
                                        </p:tgtEl>
                                        <p:attrNameLst>
                                          <p:attrName>fill.type</p:attrName>
                                        </p:attrNameLst>
                                      </p:cBhvr>
                                      <p:to>
                                        <p:strVal val="solid"/>
                                      </p:to>
                                    </p:set>
                                    <p:set>
                                      <p:cBhvr>
                                        <p:cTn id="351" dur="500" autoRev="1" fill="hold"/>
                                        <p:tgtEl>
                                          <p:spTgt spid="209123"/>
                                        </p:tgtEl>
                                        <p:attrNameLst>
                                          <p:attrName>fill.on</p:attrName>
                                        </p:attrNameLst>
                                      </p:cBhvr>
                                      <p:to>
                                        <p:strVal val="true"/>
                                      </p:to>
                                    </p:set>
                                  </p:childTnLst>
                                  <p:subTnLst>
                                    <p:set>
                                      <p:cBhvr override="childStyle">
                                        <p:cTn dur="1" fill="hold" display="0" masterRel="sameClick" afterEffect="1">
                                          <p:stCondLst>
                                            <p:cond evt="end" delay="0">
                                              <p:tn val="347"/>
                                            </p:cond>
                                          </p:stCondLst>
                                        </p:cTn>
                                        <p:tgtEl>
                                          <p:spTgt spid="209123"/>
                                        </p:tgtEl>
                                        <p:attrNameLst>
                                          <p:attrName>style.visibility</p:attrName>
                                        </p:attrNameLst>
                                      </p:cBhvr>
                                      <p:to>
                                        <p:strVal val="hidden"/>
                                      </p:to>
                                    </p:set>
                                  </p:subTnLst>
                                </p:cTn>
                              </p:par>
                              <p:par>
                                <p:cTn id="352" presetID="1" presetClass="exit" presetSubtype="0" fill="hold" grpId="1" nodeType="withEffect">
                                  <p:stCondLst>
                                    <p:cond delay="3000"/>
                                  </p:stCondLst>
                                  <p:childTnLst>
                                    <p:set>
                                      <p:cBhvr>
                                        <p:cTn id="353" dur="1" fill="hold">
                                          <p:stCondLst>
                                            <p:cond delay="0"/>
                                          </p:stCondLst>
                                        </p:cTn>
                                        <p:tgtEl>
                                          <p:spTgt spid="209116"/>
                                        </p:tgtEl>
                                        <p:attrNameLst>
                                          <p:attrName>style.visibility</p:attrName>
                                        </p:attrNameLst>
                                      </p:cBhvr>
                                      <p:to>
                                        <p:strVal val="hidden"/>
                                      </p:to>
                                    </p:set>
                                  </p:childTnLst>
                                </p:cTn>
                              </p:par>
                              <p:par>
                                <p:cTn id="354" presetID="27" presetClass="emph" presetSubtype="0" repeatCount="5000" fill="hold" grpId="1" nodeType="withEffect">
                                  <p:stCondLst>
                                    <p:cond delay="0"/>
                                  </p:stCondLst>
                                  <p:childTnLst>
                                    <p:animClr clrSpc="rgb" dir="cw">
                                      <p:cBhvr override="childStyle">
                                        <p:cTn id="355" dur="500" autoRev="1" fill="hold"/>
                                        <p:tgtEl>
                                          <p:spTgt spid="209124"/>
                                        </p:tgtEl>
                                        <p:attrNameLst>
                                          <p:attrName>style.color</p:attrName>
                                        </p:attrNameLst>
                                      </p:cBhvr>
                                      <p:to>
                                        <a:schemeClr val="bg1"/>
                                      </p:to>
                                    </p:animClr>
                                    <p:animClr clrSpc="rgb" dir="cw">
                                      <p:cBhvr>
                                        <p:cTn id="356" dur="500" autoRev="1" fill="hold"/>
                                        <p:tgtEl>
                                          <p:spTgt spid="209124"/>
                                        </p:tgtEl>
                                        <p:attrNameLst>
                                          <p:attrName>fillcolor</p:attrName>
                                        </p:attrNameLst>
                                      </p:cBhvr>
                                      <p:to>
                                        <a:schemeClr val="bg1"/>
                                      </p:to>
                                    </p:animClr>
                                    <p:set>
                                      <p:cBhvr>
                                        <p:cTn id="357" dur="500" autoRev="1" fill="hold"/>
                                        <p:tgtEl>
                                          <p:spTgt spid="209124"/>
                                        </p:tgtEl>
                                        <p:attrNameLst>
                                          <p:attrName>fill.type</p:attrName>
                                        </p:attrNameLst>
                                      </p:cBhvr>
                                      <p:to>
                                        <p:strVal val="solid"/>
                                      </p:to>
                                    </p:set>
                                    <p:set>
                                      <p:cBhvr>
                                        <p:cTn id="358" dur="500" autoRev="1" fill="hold"/>
                                        <p:tgtEl>
                                          <p:spTgt spid="209124"/>
                                        </p:tgtEl>
                                        <p:attrNameLst>
                                          <p:attrName>fill.on</p:attrName>
                                        </p:attrNameLst>
                                      </p:cBhvr>
                                      <p:to>
                                        <p:strVal val="true"/>
                                      </p:to>
                                    </p:set>
                                  </p:childTnLst>
                                  <p:subTnLst>
                                    <p:set>
                                      <p:cBhvr override="childStyle">
                                        <p:cTn dur="1" fill="hold" display="0" masterRel="sameClick" afterEffect="1">
                                          <p:stCondLst>
                                            <p:cond evt="end" delay="0">
                                              <p:tn val="354"/>
                                            </p:cond>
                                          </p:stCondLst>
                                        </p:cTn>
                                        <p:tgtEl>
                                          <p:spTgt spid="209124"/>
                                        </p:tgtEl>
                                        <p:attrNameLst>
                                          <p:attrName>style.visibility</p:attrName>
                                        </p:attrNameLst>
                                      </p:cBhvr>
                                      <p:to>
                                        <p:strVal val="hidden"/>
                                      </p:to>
                                    </p:set>
                                  </p:subTnLst>
                                </p:cTn>
                              </p:par>
                              <p:par>
                                <p:cTn id="359" presetID="27" presetClass="emph" presetSubtype="0" repeatCount="5000" fill="hold" grpId="1" nodeType="withEffect">
                                  <p:stCondLst>
                                    <p:cond delay="0"/>
                                  </p:stCondLst>
                                  <p:childTnLst>
                                    <p:animClr clrSpc="rgb" dir="cw">
                                      <p:cBhvr override="childStyle">
                                        <p:cTn id="360" dur="500" autoRev="1" fill="hold"/>
                                        <p:tgtEl>
                                          <p:spTgt spid="423"/>
                                        </p:tgtEl>
                                        <p:attrNameLst>
                                          <p:attrName>style.color</p:attrName>
                                        </p:attrNameLst>
                                      </p:cBhvr>
                                      <p:to>
                                        <a:schemeClr val="bg1"/>
                                      </p:to>
                                    </p:animClr>
                                    <p:animClr clrSpc="rgb" dir="cw">
                                      <p:cBhvr>
                                        <p:cTn id="361" dur="500" autoRev="1" fill="hold"/>
                                        <p:tgtEl>
                                          <p:spTgt spid="423"/>
                                        </p:tgtEl>
                                        <p:attrNameLst>
                                          <p:attrName>fillcolor</p:attrName>
                                        </p:attrNameLst>
                                      </p:cBhvr>
                                      <p:to>
                                        <a:schemeClr val="bg1"/>
                                      </p:to>
                                    </p:animClr>
                                    <p:set>
                                      <p:cBhvr>
                                        <p:cTn id="362" dur="500" autoRev="1" fill="hold"/>
                                        <p:tgtEl>
                                          <p:spTgt spid="423"/>
                                        </p:tgtEl>
                                        <p:attrNameLst>
                                          <p:attrName>fill.type</p:attrName>
                                        </p:attrNameLst>
                                      </p:cBhvr>
                                      <p:to>
                                        <p:strVal val="solid"/>
                                      </p:to>
                                    </p:set>
                                    <p:set>
                                      <p:cBhvr>
                                        <p:cTn id="363" dur="500" autoRev="1" fill="hold"/>
                                        <p:tgtEl>
                                          <p:spTgt spid="423"/>
                                        </p:tgtEl>
                                        <p:attrNameLst>
                                          <p:attrName>fill.on</p:attrName>
                                        </p:attrNameLst>
                                      </p:cBhvr>
                                      <p:to>
                                        <p:strVal val="true"/>
                                      </p:to>
                                    </p:set>
                                  </p:childTnLst>
                                  <p:subTnLst>
                                    <p:set>
                                      <p:cBhvr override="childStyle">
                                        <p:cTn dur="1" fill="hold" display="0" masterRel="sameClick" afterEffect="1">
                                          <p:stCondLst>
                                            <p:cond evt="end" delay="0">
                                              <p:tn val="359"/>
                                            </p:cond>
                                          </p:stCondLst>
                                        </p:cTn>
                                        <p:tgtEl>
                                          <p:spTgt spid="423"/>
                                        </p:tgtEl>
                                        <p:attrNameLst>
                                          <p:attrName>style.visibility</p:attrName>
                                        </p:attrNameLst>
                                      </p:cBhvr>
                                      <p:to>
                                        <p:strVal val="hidden"/>
                                      </p:to>
                                    </p:set>
                                  </p:subTnLst>
                                </p:cTn>
                              </p:par>
                              <p:par>
                                <p:cTn id="364" presetID="1" presetClass="exit" presetSubtype="0" fill="hold" grpId="1" nodeType="withEffect">
                                  <p:stCondLst>
                                    <p:cond delay="3800"/>
                                  </p:stCondLst>
                                  <p:childTnLst>
                                    <p:set>
                                      <p:cBhvr>
                                        <p:cTn id="365" dur="1" fill="hold">
                                          <p:stCondLst>
                                            <p:cond delay="0"/>
                                          </p:stCondLst>
                                        </p:cTn>
                                        <p:tgtEl>
                                          <p:spTgt spid="209117"/>
                                        </p:tgtEl>
                                        <p:attrNameLst>
                                          <p:attrName>style.visibility</p:attrName>
                                        </p:attrNameLst>
                                      </p:cBhvr>
                                      <p:to>
                                        <p:strVal val="hidden"/>
                                      </p:to>
                                    </p:set>
                                  </p:childTnLst>
                                </p:cTn>
                              </p:par>
                              <p:par>
                                <p:cTn id="366" presetID="27" presetClass="emph" presetSubtype="0" repeatCount="5000" fill="hold" grpId="1" nodeType="withEffect">
                                  <p:stCondLst>
                                    <p:cond delay="100"/>
                                  </p:stCondLst>
                                  <p:childTnLst>
                                    <p:animClr clrSpc="rgb" dir="cw">
                                      <p:cBhvr override="childStyle">
                                        <p:cTn id="367" dur="500" autoRev="1" fill="hold"/>
                                        <p:tgtEl>
                                          <p:spTgt spid="209125"/>
                                        </p:tgtEl>
                                        <p:attrNameLst>
                                          <p:attrName>style.color</p:attrName>
                                        </p:attrNameLst>
                                      </p:cBhvr>
                                      <p:to>
                                        <a:schemeClr val="bg1"/>
                                      </p:to>
                                    </p:animClr>
                                    <p:animClr clrSpc="rgb" dir="cw">
                                      <p:cBhvr>
                                        <p:cTn id="368" dur="500" autoRev="1" fill="hold"/>
                                        <p:tgtEl>
                                          <p:spTgt spid="209125"/>
                                        </p:tgtEl>
                                        <p:attrNameLst>
                                          <p:attrName>fillcolor</p:attrName>
                                        </p:attrNameLst>
                                      </p:cBhvr>
                                      <p:to>
                                        <a:schemeClr val="bg1"/>
                                      </p:to>
                                    </p:animClr>
                                    <p:set>
                                      <p:cBhvr>
                                        <p:cTn id="369" dur="500" autoRev="1" fill="hold"/>
                                        <p:tgtEl>
                                          <p:spTgt spid="209125"/>
                                        </p:tgtEl>
                                        <p:attrNameLst>
                                          <p:attrName>fill.type</p:attrName>
                                        </p:attrNameLst>
                                      </p:cBhvr>
                                      <p:to>
                                        <p:strVal val="solid"/>
                                      </p:to>
                                    </p:set>
                                    <p:set>
                                      <p:cBhvr>
                                        <p:cTn id="370" dur="500" autoRev="1" fill="hold"/>
                                        <p:tgtEl>
                                          <p:spTgt spid="209125"/>
                                        </p:tgtEl>
                                        <p:attrNameLst>
                                          <p:attrName>fill.on</p:attrName>
                                        </p:attrNameLst>
                                      </p:cBhvr>
                                      <p:to>
                                        <p:strVal val="true"/>
                                      </p:to>
                                    </p:set>
                                  </p:childTnLst>
                                  <p:subTnLst>
                                    <p:set>
                                      <p:cBhvr override="childStyle">
                                        <p:cTn dur="1" fill="hold" display="0" masterRel="sameClick" afterEffect="1">
                                          <p:stCondLst>
                                            <p:cond evt="end" delay="0">
                                              <p:tn val="366"/>
                                            </p:cond>
                                          </p:stCondLst>
                                        </p:cTn>
                                        <p:tgtEl>
                                          <p:spTgt spid="209125"/>
                                        </p:tgtEl>
                                        <p:attrNameLst>
                                          <p:attrName>style.visibility</p:attrName>
                                        </p:attrNameLst>
                                      </p:cBhvr>
                                      <p:to>
                                        <p:strVal val="hidden"/>
                                      </p:to>
                                    </p:set>
                                  </p:subTnLst>
                                </p:cTn>
                              </p:par>
                              <p:par>
                                <p:cTn id="371" presetID="1" presetClass="exit" presetSubtype="0" fill="hold" grpId="1" nodeType="withEffect">
                                  <p:stCondLst>
                                    <p:cond delay="4600"/>
                                  </p:stCondLst>
                                  <p:childTnLst>
                                    <p:set>
                                      <p:cBhvr>
                                        <p:cTn id="372" dur="1" fill="hold">
                                          <p:stCondLst>
                                            <p:cond delay="0"/>
                                          </p:stCondLst>
                                        </p:cTn>
                                        <p:tgtEl>
                                          <p:spTgt spid="209118"/>
                                        </p:tgtEl>
                                        <p:attrNameLst>
                                          <p:attrName>style.visibility</p:attrName>
                                        </p:attrNameLst>
                                      </p:cBhvr>
                                      <p:to>
                                        <p:strVal val="hidden"/>
                                      </p:to>
                                    </p:set>
                                  </p:childTnLst>
                                </p:cTn>
                              </p:par>
                              <p:par>
                                <p:cTn id="373" presetID="42" presetClass="path" presetSubtype="0" accel="50000" decel="50000" fill="hold" grpId="0" nodeType="withEffect">
                                  <p:stCondLst>
                                    <p:cond delay="0"/>
                                  </p:stCondLst>
                                  <p:childTnLst>
                                    <p:animMotion origin="layout" path="M -1.11111E-6 1.85185E-6 L -1.11111E-6 0.04444 " pathEditMode="relative" rAng="0" ptsTypes="AA">
                                      <p:cBhvr>
                                        <p:cTn id="374" dur="2000" fill="hold"/>
                                        <p:tgtEl>
                                          <p:spTgt spid="209060"/>
                                        </p:tgtEl>
                                        <p:attrNameLst>
                                          <p:attrName>ppt_x</p:attrName>
                                          <p:attrName>ppt_y</p:attrName>
                                        </p:attrNameLst>
                                      </p:cBhvr>
                                      <p:rCtr x="0" y="22"/>
                                    </p:animMotion>
                                  </p:childTnLst>
                                </p:cTn>
                              </p:par>
                              <p:par>
                                <p:cTn id="375" presetID="42" presetClass="path" presetSubtype="0" accel="50000" decel="50000" fill="hold" grpId="0" nodeType="withEffect">
                                  <p:stCondLst>
                                    <p:cond delay="0"/>
                                  </p:stCondLst>
                                  <p:childTnLst>
                                    <p:animMotion origin="layout" path="M -2.5E-6 1.85185E-6 L -0.00052 0.01528 " pathEditMode="relative" rAng="0" ptsTypes="AA">
                                      <p:cBhvr>
                                        <p:cTn id="376" dur="2000" fill="hold"/>
                                        <p:tgtEl>
                                          <p:spTgt spid="209059"/>
                                        </p:tgtEl>
                                        <p:attrNameLst>
                                          <p:attrName>ppt_x</p:attrName>
                                          <p:attrName>ppt_y</p:attrName>
                                        </p:attrNameLst>
                                      </p:cBhvr>
                                      <p:rCtr x="0" y="8"/>
                                    </p:animMotion>
                                  </p:childTnLst>
                                </p:cTn>
                              </p:par>
                              <p:par>
                                <p:cTn id="377" presetID="64" presetClass="path" presetSubtype="0" fill="hold" grpId="0" nodeType="withEffect">
                                  <p:stCondLst>
                                    <p:cond delay="0"/>
                                  </p:stCondLst>
                                  <p:childTnLst>
                                    <p:animMotion origin="layout" path="M 5E-6 3.7037E-7 L 0.00105 -0.04097 " pathEditMode="relative" rAng="0" ptsTypes="AA">
                                      <p:cBhvr>
                                        <p:cTn id="378" dur="2000" fill="hold"/>
                                        <p:tgtEl>
                                          <p:spTgt spid="209066"/>
                                        </p:tgtEl>
                                        <p:attrNameLst>
                                          <p:attrName>ppt_x</p:attrName>
                                          <p:attrName>ppt_y</p:attrName>
                                        </p:attrNameLst>
                                      </p:cBhvr>
                                      <p:rCtr x="1" y="-21"/>
                                    </p:animMotion>
                                  </p:childTnLst>
                                </p:cTn>
                              </p:par>
                              <p:par>
                                <p:cTn id="379" presetID="42" presetClass="path" presetSubtype="0" accel="50000" decel="50000" fill="hold" grpId="0" nodeType="withEffect">
                                  <p:stCondLst>
                                    <p:cond delay="200"/>
                                  </p:stCondLst>
                                  <p:childTnLst>
                                    <p:animMotion origin="layout" path="M 4.16667E-6 4.44444E-6 L 4.16667E-6 0.03333 " pathEditMode="relative" rAng="0" ptsTypes="AA">
                                      <p:cBhvr>
                                        <p:cTn id="380" dur="2000" fill="hold"/>
                                        <p:tgtEl>
                                          <p:spTgt spid="209061"/>
                                        </p:tgtEl>
                                        <p:attrNameLst>
                                          <p:attrName>ppt_x</p:attrName>
                                          <p:attrName>ppt_y</p:attrName>
                                        </p:attrNameLst>
                                      </p:cBhvr>
                                      <p:rCtr x="0" y="17"/>
                                    </p:animMotion>
                                  </p:childTnLst>
                                </p:cTn>
                              </p:par>
                              <p:par>
                                <p:cTn id="381" presetID="42" presetClass="path" presetSubtype="0" accel="50000" decel="50000" fill="hold" grpId="0" nodeType="withEffect">
                                  <p:stCondLst>
                                    <p:cond delay="400"/>
                                  </p:stCondLst>
                                  <p:childTnLst>
                                    <p:animMotion origin="layout" path="M -2.5E-6 1.85185E-6 L -0.00052 0.01528 " pathEditMode="relative" rAng="0" ptsTypes="AA">
                                      <p:cBhvr>
                                        <p:cTn id="382" dur="2000" fill="hold"/>
                                        <p:tgtEl>
                                          <p:spTgt spid="209070"/>
                                        </p:tgtEl>
                                        <p:attrNameLst>
                                          <p:attrName>ppt_x</p:attrName>
                                          <p:attrName>ppt_y</p:attrName>
                                        </p:attrNameLst>
                                      </p:cBhvr>
                                      <p:rCtr x="0" y="8"/>
                                    </p:animMotion>
                                  </p:childTnLst>
                                </p:cTn>
                              </p:par>
                              <p:par>
                                <p:cTn id="383" presetID="64" presetClass="path" presetSubtype="0" fill="hold" grpId="0" nodeType="withEffect">
                                  <p:stCondLst>
                                    <p:cond delay="600"/>
                                  </p:stCondLst>
                                  <p:childTnLst>
                                    <p:animMotion origin="layout" path="M -3.61111E-6 4.07407E-6 L -3.61111E-6 -0.02431 " pathEditMode="relative" rAng="0" ptsTypes="AA">
                                      <p:cBhvr>
                                        <p:cTn id="384" dur="2000" fill="hold"/>
                                        <p:tgtEl>
                                          <p:spTgt spid="209069"/>
                                        </p:tgtEl>
                                        <p:attrNameLst>
                                          <p:attrName>ppt_x</p:attrName>
                                          <p:attrName>ppt_y</p:attrName>
                                        </p:attrNameLst>
                                      </p:cBhvr>
                                      <p:rCtr x="0" y="-12"/>
                                    </p:animMotion>
                                  </p:childTnLst>
                                </p:cTn>
                              </p:par>
                              <p:par>
                                <p:cTn id="385" presetID="42" presetClass="path" presetSubtype="0" accel="50000" decel="50000" fill="hold" grpId="0" nodeType="withEffect">
                                  <p:stCondLst>
                                    <p:cond delay="600"/>
                                  </p:stCondLst>
                                  <p:childTnLst>
                                    <p:animMotion origin="layout" path="M -3.61111E-6 -1.11022E-16 L -3.61111E-6 0.04444 " pathEditMode="relative" rAng="0" ptsTypes="AA">
                                      <p:cBhvr>
                                        <p:cTn id="386" dur="2000" fill="hold"/>
                                        <p:tgtEl>
                                          <p:spTgt spid="209084"/>
                                        </p:tgtEl>
                                        <p:attrNameLst>
                                          <p:attrName>ppt_x</p:attrName>
                                          <p:attrName>ppt_y</p:attrName>
                                        </p:attrNameLst>
                                      </p:cBhvr>
                                      <p:rCtr x="0" y="22"/>
                                    </p:animMotion>
                                  </p:childTnLst>
                                </p:cTn>
                              </p:par>
                              <p:par>
                                <p:cTn id="387" presetID="64" presetClass="path" presetSubtype="0" fill="hold" grpId="0" nodeType="withEffect">
                                  <p:stCondLst>
                                    <p:cond delay="800"/>
                                  </p:stCondLst>
                                  <p:childTnLst>
                                    <p:animMotion origin="layout" path="M -2.22222E-6 -4.81481E-6 L -2.22222E-6 -0.01412 " pathEditMode="relative" rAng="0" ptsTypes="AA">
                                      <p:cBhvr>
                                        <p:cTn id="388" dur="2000" fill="hold"/>
                                        <p:tgtEl>
                                          <p:spTgt spid="209071"/>
                                        </p:tgtEl>
                                        <p:attrNameLst>
                                          <p:attrName>ppt_x</p:attrName>
                                          <p:attrName>ppt_y</p:attrName>
                                        </p:attrNameLst>
                                      </p:cBhvr>
                                      <p:rCtr x="0" y="-7"/>
                                    </p:animMotion>
                                  </p:childTnLst>
                                </p:cTn>
                              </p:par>
                              <p:par>
                                <p:cTn id="389" presetID="64" presetClass="path" presetSubtype="0" fill="hold" grpId="0" nodeType="withEffect">
                                  <p:stCondLst>
                                    <p:cond delay="1000"/>
                                  </p:stCondLst>
                                  <p:childTnLst>
                                    <p:animMotion origin="layout" path="M 5E-6 3.7037E-7 L 0.00105 -0.04097 " pathEditMode="relative" rAng="0" ptsTypes="AA">
                                      <p:cBhvr>
                                        <p:cTn id="390" dur="2000" fill="hold"/>
                                        <p:tgtEl>
                                          <p:spTgt spid="209072"/>
                                        </p:tgtEl>
                                        <p:attrNameLst>
                                          <p:attrName>ppt_x</p:attrName>
                                          <p:attrName>ppt_y</p:attrName>
                                        </p:attrNameLst>
                                      </p:cBhvr>
                                      <p:rCtr x="1" y="-21"/>
                                    </p:animMotion>
                                  </p:childTnLst>
                                </p:cTn>
                              </p:par>
                              <p:par>
                                <p:cTn id="391" presetID="42" presetClass="path" presetSubtype="0" accel="50000" decel="50000" fill="hold" grpId="0" nodeType="withEffect">
                                  <p:stCondLst>
                                    <p:cond delay="1000"/>
                                  </p:stCondLst>
                                  <p:childTnLst>
                                    <p:animMotion origin="layout" path="M 4.16667E-6 4.44444E-6 L 4.16667E-6 0.03333 " pathEditMode="relative" rAng="0" ptsTypes="AA">
                                      <p:cBhvr>
                                        <p:cTn id="392" dur="2000" fill="hold"/>
                                        <p:tgtEl>
                                          <p:spTgt spid="209074"/>
                                        </p:tgtEl>
                                        <p:attrNameLst>
                                          <p:attrName>ppt_x</p:attrName>
                                          <p:attrName>ppt_y</p:attrName>
                                        </p:attrNameLst>
                                      </p:cBhvr>
                                      <p:rCtr x="0" y="17"/>
                                    </p:animMotion>
                                  </p:childTnLst>
                                </p:cTn>
                              </p:par>
                              <p:par>
                                <p:cTn id="393" presetID="64" presetClass="path" presetSubtype="0" fill="hold" grpId="0" nodeType="withEffect">
                                  <p:stCondLst>
                                    <p:cond delay="1200"/>
                                  </p:stCondLst>
                                  <p:childTnLst>
                                    <p:animMotion origin="layout" path="M -3.61111E-6 4.07407E-6 L -3.61111E-6 -0.02431 " pathEditMode="relative" rAng="0" ptsTypes="AA">
                                      <p:cBhvr>
                                        <p:cTn id="394" dur="2000" fill="hold"/>
                                        <p:tgtEl>
                                          <p:spTgt spid="209073"/>
                                        </p:tgtEl>
                                        <p:attrNameLst>
                                          <p:attrName>ppt_x</p:attrName>
                                          <p:attrName>ppt_y</p:attrName>
                                        </p:attrNameLst>
                                      </p:cBhvr>
                                      <p:rCtr x="0" y="-12"/>
                                    </p:animMotion>
                                  </p:childTnLst>
                                </p:cTn>
                              </p:par>
                              <p:par>
                                <p:cTn id="395" presetID="42" presetClass="path" presetSubtype="0" accel="50000" decel="50000" fill="hold" grpId="0" nodeType="withEffect">
                                  <p:stCondLst>
                                    <p:cond delay="1400"/>
                                  </p:stCondLst>
                                  <p:childTnLst>
                                    <p:animMotion origin="layout" path="M 4.16667E-6 4.44444E-6 L 4.16667E-6 0.03333 " pathEditMode="relative" rAng="0" ptsTypes="AA">
                                      <p:cBhvr>
                                        <p:cTn id="396" dur="2000" fill="hold"/>
                                        <p:tgtEl>
                                          <p:spTgt spid="209075"/>
                                        </p:tgtEl>
                                        <p:attrNameLst>
                                          <p:attrName>ppt_x</p:attrName>
                                          <p:attrName>ppt_y</p:attrName>
                                        </p:attrNameLst>
                                      </p:cBhvr>
                                      <p:rCtr x="0" y="17"/>
                                    </p:animMotion>
                                  </p:childTnLst>
                                </p:cTn>
                              </p:par>
                              <p:par>
                                <p:cTn id="397" presetID="64" presetClass="path" presetSubtype="0" fill="hold" grpId="0" nodeType="withEffect">
                                  <p:stCondLst>
                                    <p:cond delay="1600"/>
                                  </p:stCondLst>
                                  <p:childTnLst>
                                    <p:animMotion origin="layout" path="M -1.38889E-6 3.7037E-7 L -1.38889E-6 -0.03218 " pathEditMode="relative" rAng="0" ptsTypes="AA">
                                      <p:cBhvr>
                                        <p:cTn id="398" dur="2000" fill="hold"/>
                                        <p:tgtEl>
                                          <p:spTgt spid="209076"/>
                                        </p:tgtEl>
                                        <p:attrNameLst>
                                          <p:attrName>ppt_x</p:attrName>
                                          <p:attrName>ppt_y</p:attrName>
                                        </p:attrNameLst>
                                      </p:cBhvr>
                                      <p:rCtr x="0" y="-16"/>
                                    </p:animMotion>
                                  </p:childTnLst>
                                </p:cTn>
                              </p:par>
                              <p:par>
                                <p:cTn id="399" presetID="64" presetClass="path" presetSubtype="0" fill="hold" grpId="0" nodeType="withEffect">
                                  <p:stCondLst>
                                    <p:cond delay="1800"/>
                                  </p:stCondLst>
                                  <p:childTnLst>
                                    <p:animMotion origin="layout" path="M -2.22222E-6 -4.81481E-6 L -2.22222E-6 -0.01412 " pathEditMode="relative" rAng="0" ptsTypes="AA">
                                      <p:cBhvr>
                                        <p:cTn id="400" dur="2000" fill="hold"/>
                                        <p:tgtEl>
                                          <p:spTgt spid="209078"/>
                                        </p:tgtEl>
                                        <p:attrNameLst>
                                          <p:attrName>ppt_x</p:attrName>
                                          <p:attrName>ppt_y</p:attrName>
                                        </p:attrNameLst>
                                      </p:cBhvr>
                                      <p:rCtr x="0" y="-7"/>
                                    </p:animMotion>
                                  </p:childTnLst>
                                </p:cTn>
                              </p:par>
                              <p:par>
                                <p:cTn id="401" presetID="42" presetClass="path" presetSubtype="0" accel="50000" decel="50000" fill="hold" grpId="0" nodeType="withEffect">
                                  <p:stCondLst>
                                    <p:cond delay="2000"/>
                                  </p:stCondLst>
                                  <p:childTnLst>
                                    <p:animMotion origin="layout" path="M 5E-6 -2.59259E-6 L 5E-6 0.0257 " pathEditMode="relative" rAng="0" ptsTypes="AA">
                                      <p:cBhvr>
                                        <p:cTn id="402" dur="2000" fill="hold"/>
                                        <p:tgtEl>
                                          <p:spTgt spid="209077"/>
                                        </p:tgtEl>
                                        <p:attrNameLst>
                                          <p:attrName>ppt_x</p:attrName>
                                          <p:attrName>ppt_y</p:attrName>
                                        </p:attrNameLst>
                                      </p:cBhvr>
                                      <p:rCtr x="0" y="13"/>
                                    </p:animMotion>
                                  </p:childTnLst>
                                </p:cTn>
                              </p:par>
                              <p:par>
                                <p:cTn id="403" presetID="64" presetClass="path" presetSubtype="0" fill="hold" grpId="0" nodeType="withEffect">
                                  <p:stCondLst>
                                    <p:cond delay="2200"/>
                                  </p:stCondLst>
                                  <p:childTnLst>
                                    <p:animMotion origin="layout" path="M 5E-6 3.7037E-7 L 0.00105 -0.04097 " pathEditMode="relative" rAng="0" ptsTypes="AA">
                                      <p:cBhvr>
                                        <p:cTn id="404" dur="2000" fill="hold"/>
                                        <p:tgtEl>
                                          <p:spTgt spid="209079"/>
                                        </p:tgtEl>
                                        <p:attrNameLst>
                                          <p:attrName>ppt_x</p:attrName>
                                          <p:attrName>ppt_y</p:attrName>
                                        </p:attrNameLst>
                                      </p:cBhvr>
                                      <p:rCtr x="1" y="-21"/>
                                    </p:animMotion>
                                  </p:childTnLst>
                                </p:cTn>
                              </p:par>
                              <p:par>
                                <p:cTn id="405" presetID="42" presetClass="path" presetSubtype="0" accel="50000" decel="50000" fill="hold" grpId="0" nodeType="withEffect">
                                  <p:stCondLst>
                                    <p:cond delay="2400"/>
                                  </p:stCondLst>
                                  <p:childTnLst>
                                    <p:animMotion origin="layout" path="M -1.11111E-6 1.85185E-6 L -1.11111E-6 0.04444 " pathEditMode="relative" rAng="0" ptsTypes="AA">
                                      <p:cBhvr>
                                        <p:cTn id="406" dur="2000" fill="hold"/>
                                        <p:tgtEl>
                                          <p:spTgt spid="209080"/>
                                        </p:tgtEl>
                                        <p:attrNameLst>
                                          <p:attrName>ppt_x</p:attrName>
                                          <p:attrName>ppt_y</p:attrName>
                                        </p:attrNameLst>
                                      </p:cBhvr>
                                      <p:rCtr x="0" y="22"/>
                                    </p:animMotion>
                                  </p:childTnLst>
                                </p:cTn>
                              </p:par>
                              <p:par>
                                <p:cTn id="407" presetID="42" presetClass="path" presetSubtype="0" accel="50000" decel="50000" fill="hold" grpId="0" nodeType="withEffect">
                                  <p:stCondLst>
                                    <p:cond delay="2600"/>
                                  </p:stCondLst>
                                  <p:childTnLst>
                                    <p:animMotion origin="layout" path="M -2.5E-6 1.85185E-6 L -0.00052 0.01528 " pathEditMode="relative" rAng="0" ptsTypes="AA">
                                      <p:cBhvr>
                                        <p:cTn id="408" dur="2000" fill="hold"/>
                                        <p:tgtEl>
                                          <p:spTgt spid="209081"/>
                                        </p:tgtEl>
                                        <p:attrNameLst>
                                          <p:attrName>ppt_x</p:attrName>
                                          <p:attrName>ppt_y</p:attrName>
                                        </p:attrNameLst>
                                      </p:cBhvr>
                                      <p:rCtr x="0" y="8"/>
                                    </p:animMotion>
                                  </p:childTnLst>
                                </p:cTn>
                              </p:par>
                              <p:par>
                                <p:cTn id="409" presetID="64" presetClass="path" presetSubtype="0" fill="hold" grpId="0" nodeType="withEffect">
                                  <p:stCondLst>
                                    <p:cond delay="2800"/>
                                  </p:stCondLst>
                                  <p:childTnLst>
                                    <p:animMotion origin="layout" path="M -1.38889E-6 3.7037E-7 L -1.38889E-6 -0.03218 " pathEditMode="relative" rAng="0" ptsTypes="AA">
                                      <p:cBhvr>
                                        <p:cTn id="410" dur="2000" fill="hold"/>
                                        <p:tgtEl>
                                          <p:spTgt spid="209082"/>
                                        </p:tgtEl>
                                        <p:attrNameLst>
                                          <p:attrName>ppt_x</p:attrName>
                                          <p:attrName>ppt_y</p:attrName>
                                        </p:attrNameLst>
                                      </p:cBhvr>
                                      <p:rCtr x="0" y="-16"/>
                                    </p:animMotion>
                                  </p:childTnLst>
                                </p:cTn>
                              </p:par>
                              <p:par>
                                <p:cTn id="411" presetID="42" presetClass="path" presetSubtype="0" accel="50000" decel="50000" fill="hold" grpId="0" nodeType="withEffect">
                                  <p:stCondLst>
                                    <p:cond delay="3000"/>
                                  </p:stCondLst>
                                  <p:childTnLst>
                                    <p:animMotion origin="layout" path="M -2.77778E-6 2.22222E-6 L -2.77778E-6 0.03935 " pathEditMode="relative" rAng="0" ptsTypes="AA">
                                      <p:cBhvr>
                                        <p:cTn id="412" dur="2000" fill="hold"/>
                                        <p:tgtEl>
                                          <p:spTgt spid="209083"/>
                                        </p:tgtEl>
                                        <p:attrNameLst>
                                          <p:attrName>ppt_x</p:attrName>
                                          <p:attrName>ppt_y</p:attrName>
                                        </p:attrNameLst>
                                      </p:cBhvr>
                                      <p:rCtr x="0" y="20"/>
                                    </p:animMotion>
                                  </p:childTnLst>
                                </p:cTn>
                              </p:par>
                              <p:par>
                                <p:cTn id="413" presetID="64" presetClass="path" presetSubtype="0" fill="hold" grpId="0" nodeType="withEffect">
                                  <p:stCondLst>
                                    <p:cond delay="3100"/>
                                  </p:stCondLst>
                                  <p:childTnLst>
                                    <p:animMotion origin="layout" path="M -2.22222E-6 -4.81481E-6 L -2.22222E-6 -0.01412 " pathEditMode="relative" rAng="0" ptsTypes="AA">
                                      <p:cBhvr>
                                        <p:cTn id="414" dur="2000" fill="hold"/>
                                        <p:tgtEl>
                                          <p:spTgt spid="209085"/>
                                        </p:tgtEl>
                                        <p:attrNameLst>
                                          <p:attrName>ppt_x</p:attrName>
                                          <p:attrName>ppt_y</p:attrName>
                                        </p:attrNameLst>
                                      </p:cBhvr>
                                      <p:rCtr x="0" y="-7"/>
                                    </p:animMotion>
                                  </p:childTnLst>
                                </p:cTn>
                              </p:par>
                              <p:par>
                                <p:cTn id="415" presetID="64" presetClass="path" presetSubtype="0" fill="hold" grpId="0" nodeType="withEffect">
                                  <p:stCondLst>
                                    <p:cond delay="3400"/>
                                  </p:stCondLst>
                                  <p:childTnLst>
                                    <p:animMotion origin="layout" path="M 5E-6 3.7037E-7 L 0.00105 -0.04097 " pathEditMode="relative" rAng="0" ptsTypes="AA">
                                      <p:cBhvr>
                                        <p:cTn id="416" dur="2000" fill="hold"/>
                                        <p:tgtEl>
                                          <p:spTgt spid="209086"/>
                                        </p:tgtEl>
                                        <p:attrNameLst>
                                          <p:attrName>ppt_x</p:attrName>
                                          <p:attrName>ppt_y</p:attrName>
                                        </p:attrNameLst>
                                      </p:cBhvr>
                                      <p:rCtr x="1" y="-21"/>
                                    </p:animMotion>
                                  </p:childTnLst>
                                </p:cTn>
                              </p:par>
                              <p:par>
                                <p:cTn id="417" presetID="42" presetClass="path" presetSubtype="0" accel="50000" decel="50000" fill="hold" grpId="0" nodeType="withEffect">
                                  <p:stCondLst>
                                    <p:cond delay="3600"/>
                                  </p:stCondLst>
                                  <p:childTnLst>
                                    <p:animMotion origin="layout" path="M 5E-6 -2.59259E-6 L 5E-6 0.0257 " pathEditMode="relative" rAng="0" ptsTypes="AA">
                                      <p:cBhvr>
                                        <p:cTn id="418" dur="2000" fill="hold"/>
                                        <p:tgtEl>
                                          <p:spTgt spid="209087"/>
                                        </p:tgtEl>
                                        <p:attrNameLst>
                                          <p:attrName>ppt_x</p:attrName>
                                          <p:attrName>ppt_y</p:attrName>
                                        </p:attrNameLst>
                                      </p:cBhvr>
                                      <p:rCtr x="0" y="13"/>
                                    </p:animMotion>
                                  </p:childTnLst>
                                </p:cTn>
                              </p:par>
                              <p:par>
                                <p:cTn id="419" presetID="64" presetClass="path" presetSubtype="0" accel="50000" decel="50000" fill="hold" nodeType="withEffect">
                                  <p:stCondLst>
                                    <p:cond delay="0"/>
                                  </p:stCondLst>
                                  <p:childTnLst>
                                    <p:animMotion origin="layout" path="M -0.00052 0.01436 L 3.88889E-6 0.00047 " pathEditMode="relative" rAng="0" ptsTypes="AA">
                                      <p:cBhvr>
                                        <p:cTn id="420" dur="2000" fill="hold"/>
                                        <p:tgtEl>
                                          <p:spTgt spid="209089"/>
                                        </p:tgtEl>
                                        <p:attrNameLst>
                                          <p:attrName>ppt_x</p:attrName>
                                          <p:attrName>ppt_y</p:attrName>
                                        </p:attrNameLst>
                                      </p:cBhvr>
                                      <p:rCtr x="0" y="-7"/>
                                    </p:animMotion>
                                  </p:childTnLst>
                                </p:cTn>
                              </p:par>
                              <p:par>
                                <p:cTn id="421" presetID="42" presetClass="path" presetSubtype="0" accel="50000" decel="50000" fill="hold" nodeType="withEffect">
                                  <p:stCondLst>
                                    <p:cond delay="200"/>
                                  </p:stCondLst>
                                  <p:childTnLst>
                                    <p:animMotion origin="layout" path="M 5.55556E-7 -0.01412 L 5.55556E-7 0.0044 " pathEditMode="relative" rAng="0" ptsTypes="AA">
                                      <p:cBhvr>
                                        <p:cTn id="422" dur="2000" fill="hold"/>
                                        <p:tgtEl>
                                          <p:spTgt spid="209045"/>
                                        </p:tgtEl>
                                        <p:attrNameLst>
                                          <p:attrName>ppt_x</p:attrName>
                                          <p:attrName>ppt_y</p:attrName>
                                        </p:attrNameLst>
                                      </p:cBhvr>
                                      <p:rCtr x="0" y="9"/>
                                    </p:animMotion>
                                  </p:childTnLst>
                                </p:cTn>
                              </p:par>
                              <p:par>
                                <p:cTn id="423" presetID="42" presetClass="path" presetSubtype="0" accel="50000" decel="50000" fill="hold" nodeType="withEffect">
                                  <p:stCondLst>
                                    <p:cond delay="200"/>
                                  </p:stCondLst>
                                  <p:childTnLst>
                                    <p:animMotion origin="layout" path="M -2.22222E-6 -2.96296E-6 L -2.22222E-6 0.01852 " pathEditMode="relative" rAng="0" ptsTypes="AA">
                                      <p:cBhvr>
                                        <p:cTn id="424" dur="2000" spd="-100000" fill="hold"/>
                                        <p:tgtEl>
                                          <p:spTgt spid="369"/>
                                        </p:tgtEl>
                                        <p:attrNameLst>
                                          <p:attrName>ppt_x</p:attrName>
                                          <p:attrName>ppt_y</p:attrName>
                                        </p:attrNameLst>
                                      </p:cBhvr>
                                      <p:rCtr x="0" y="926"/>
                                    </p:animMotion>
                                  </p:childTnLst>
                                </p:cTn>
                              </p:par>
                              <p:par>
                                <p:cTn id="425" presetID="64" presetClass="path" presetSubtype="0" accel="50000" decel="50000" fill="hold" nodeType="withEffect">
                                  <p:stCondLst>
                                    <p:cond delay="400"/>
                                  </p:stCondLst>
                                  <p:childTnLst>
                                    <p:animMotion origin="layout" path="M -4.72222E-6 0.01944 L 0.00105 0.00139 " pathEditMode="relative" rAng="0" ptsTypes="AA">
                                      <p:cBhvr>
                                        <p:cTn id="426" dur="2000" fill="hold"/>
                                        <p:tgtEl>
                                          <p:spTgt spid="209048"/>
                                        </p:tgtEl>
                                        <p:attrNameLst>
                                          <p:attrName>ppt_x</p:attrName>
                                          <p:attrName>ppt_y</p:attrName>
                                        </p:attrNameLst>
                                      </p:cBhvr>
                                      <p:rCtr x="1" y="-9"/>
                                    </p:animMotion>
                                  </p:childTnLst>
                                </p:cTn>
                              </p:par>
                              <p:par>
                                <p:cTn id="427" presetID="64" presetClass="path" presetSubtype="0" accel="50000" decel="50000" fill="hold" nodeType="withEffect">
                                  <p:stCondLst>
                                    <p:cond delay="800"/>
                                  </p:stCondLst>
                                  <p:childTnLst>
                                    <p:animMotion origin="layout" path="M -0.00035 0.02315 L -0.00035 0.00417 " pathEditMode="relative" rAng="0" ptsTypes="AA">
                                      <p:cBhvr>
                                        <p:cTn id="428" dur="2000" fill="hold"/>
                                        <p:tgtEl>
                                          <p:spTgt spid="209049"/>
                                        </p:tgtEl>
                                        <p:attrNameLst>
                                          <p:attrName>ppt_x</p:attrName>
                                          <p:attrName>ppt_y</p:attrName>
                                        </p:attrNameLst>
                                      </p:cBhvr>
                                      <p:rCtr x="0" y="-9"/>
                                    </p:animMotion>
                                  </p:childTnLst>
                                </p:cTn>
                              </p:par>
                              <p:par>
                                <p:cTn id="429" presetID="64" presetClass="path" presetSubtype="0" accel="50000" decel="50000" fill="hold" nodeType="withEffect">
                                  <p:stCondLst>
                                    <p:cond delay="800"/>
                                  </p:stCondLst>
                                  <p:childTnLst>
                                    <p:animMotion origin="layout" path="M -1.94444E-6 4.81481E-6 L -1.94444E-6 -0.01899 " pathEditMode="relative" rAng="0" ptsTypes="AA">
                                      <p:cBhvr>
                                        <p:cTn id="430" dur="2000" spd="-100000" fill="hold"/>
                                        <p:tgtEl>
                                          <p:spTgt spid="373"/>
                                        </p:tgtEl>
                                        <p:attrNameLst>
                                          <p:attrName>ppt_x</p:attrName>
                                          <p:attrName>ppt_y</p:attrName>
                                        </p:attrNameLst>
                                      </p:cBhvr>
                                      <p:rCtr x="0" y="-949"/>
                                    </p:animMotion>
                                  </p:childTnLst>
                                </p:cTn>
                              </p:par>
                              <p:par>
                                <p:cTn id="431" presetID="42" presetClass="path" presetSubtype="0" accel="50000" decel="50000" fill="hold" nodeType="withEffect">
                                  <p:stCondLst>
                                    <p:cond delay="1000"/>
                                  </p:stCondLst>
                                  <p:childTnLst>
                                    <p:animMotion origin="layout" path="M -8.33333E-7 -0.01875 L -8.33333E-7 0.00231 " pathEditMode="relative" rAng="0" ptsTypes="AA">
                                      <p:cBhvr>
                                        <p:cTn id="432" dur="2000" fill="hold"/>
                                        <p:tgtEl>
                                          <p:spTgt spid="209050"/>
                                        </p:tgtEl>
                                        <p:attrNameLst>
                                          <p:attrName>ppt_x</p:attrName>
                                          <p:attrName>ppt_y</p:attrName>
                                        </p:attrNameLst>
                                      </p:cBhvr>
                                      <p:rCtr x="0" y="10"/>
                                    </p:animMotion>
                                  </p:childTnLst>
                                </p:cTn>
                              </p:par>
                              <p:par>
                                <p:cTn id="433" presetID="42" presetClass="path" presetSubtype="0" accel="50000" decel="50000" fill="hold" nodeType="withEffect">
                                  <p:stCondLst>
                                    <p:cond delay="1000"/>
                                  </p:stCondLst>
                                  <p:childTnLst>
                                    <p:animMotion origin="layout" path="M 2.5E-6 -2.59259E-6 L 0.00034 0.01667 " pathEditMode="relative" rAng="0" ptsTypes="AA">
                                      <p:cBhvr>
                                        <p:cTn id="434" dur="2000" spd="-100000" fill="hold"/>
                                        <p:tgtEl>
                                          <p:spTgt spid="374"/>
                                        </p:tgtEl>
                                        <p:attrNameLst>
                                          <p:attrName>ppt_x</p:attrName>
                                          <p:attrName>ppt_y</p:attrName>
                                        </p:attrNameLst>
                                      </p:cBhvr>
                                      <p:rCtr x="17" y="833"/>
                                    </p:animMotion>
                                  </p:childTnLst>
                                </p:cTn>
                              </p:par>
                              <p:par>
                                <p:cTn id="435" presetID="64" presetClass="path" presetSubtype="0" accel="50000" decel="50000" fill="hold" nodeType="withEffect">
                                  <p:stCondLst>
                                    <p:cond delay="1400"/>
                                  </p:stCondLst>
                                  <p:childTnLst>
                                    <p:animMotion origin="layout" path="M 2.22222E-6 0.01689 L -0.00035 -0.00139 " pathEditMode="relative" rAng="0" ptsTypes="AA">
                                      <p:cBhvr>
                                        <p:cTn id="436" dur="2000" fill="hold"/>
                                        <p:tgtEl>
                                          <p:spTgt spid="209051"/>
                                        </p:tgtEl>
                                        <p:attrNameLst>
                                          <p:attrName>ppt_x</p:attrName>
                                          <p:attrName>ppt_y</p:attrName>
                                        </p:attrNameLst>
                                      </p:cBhvr>
                                      <p:rCtr x="0" y="-9"/>
                                    </p:animMotion>
                                  </p:childTnLst>
                                </p:cTn>
                              </p:par>
                              <p:par>
                                <p:cTn id="437" presetID="64" presetClass="path" presetSubtype="0" accel="50000" decel="50000" fill="hold" nodeType="withEffect">
                                  <p:stCondLst>
                                    <p:cond delay="1400"/>
                                  </p:stCondLst>
                                  <p:childTnLst>
                                    <p:animMotion origin="layout" path="M 2.5E-6 2.59259E-6 L -0.00035 -0.01829 " pathEditMode="relative" rAng="0" ptsTypes="AA">
                                      <p:cBhvr>
                                        <p:cTn id="438" dur="2000" spd="-100000" fill="hold"/>
                                        <p:tgtEl>
                                          <p:spTgt spid="375"/>
                                        </p:tgtEl>
                                        <p:attrNameLst>
                                          <p:attrName>ppt_x</p:attrName>
                                          <p:attrName>ppt_y</p:attrName>
                                        </p:attrNameLst>
                                      </p:cBhvr>
                                      <p:rCtr x="-17" y="-926"/>
                                    </p:animMotion>
                                  </p:childTnLst>
                                </p:cTn>
                              </p:par>
                              <p:par>
                                <p:cTn id="439" presetID="42" presetClass="path" presetSubtype="0" accel="50000" decel="50000" fill="hold" nodeType="withEffect">
                                  <p:stCondLst>
                                    <p:cond delay="1600"/>
                                  </p:stCondLst>
                                  <p:childTnLst>
                                    <p:animMotion origin="layout" path="M 0.00034 -0.0169 L 0.00017 -0.00278 " pathEditMode="relative" rAng="0" ptsTypes="AA">
                                      <p:cBhvr>
                                        <p:cTn id="440" dur="2000" fill="hold"/>
                                        <p:tgtEl>
                                          <p:spTgt spid="209053"/>
                                        </p:tgtEl>
                                        <p:attrNameLst>
                                          <p:attrName>ppt_x</p:attrName>
                                          <p:attrName>ppt_y</p:attrName>
                                        </p:attrNameLst>
                                      </p:cBhvr>
                                      <p:rCtr x="0" y="7"/>
                                    </p:animMotion>
                                  </p:childTnLst>
                                </p:cTn>
                              </p:par>
                              <p:par>
                                <p:cTn id="441" presetID="64" presetClass="path" presetSubtype="0" accel="50000" decel="50000" fill="hold" nodeType="withEffect">
                                  <p:stCondLst>
                                    <p:cond delay="1800"/>
                                  </p:stCondLst>
                                  <p:childTnLst>
                                    <p:animMotion origin="layout" path="M 4.44444E-6 0.01806 L 4.44444E-6 0.00278 " pathEditMode="relative" rAng="0" ptsTypes="AA">
                                      <p:cBhvr>
                                        <p:cTn id="442" dur="2000" fill="hold"/>
                                        <p:tgtEl>
                                          <p:spTgt spid="209054"/>
                                        </p:tgtEl>
                                        <p:attrNameLst>
                                          <p:attrName>ppt_x</p:attrName>
                                          <p:attrName>ppt_y</p:attrName>
                                        </p:attrNameLst>
                                      </p:cBhvr>
                                      <p:rCtr x="0" y="-8"/>
                                    </p:animMotion>
                                  </p:childTnLst>
                                </p:cTn>
                              </p:par>
                              <p:par>
                                <p:cTn id="443" presetID="64" presetClass="path" presetSubtype="0" accel="50000" decel="50000" fill="hold" nodeType="withEffect">
                                  <p:stCondLst>
                                    <p:cond delay="2000"/>
                                  </p:stCondLst>
                                  <p:childTnLst>
                                    <p:animMotion origin="layout" path="M -0.00052 0.01528 L -0.00104 -2.59259E-6 " pathEditMode="relative" rAng="0" ptsTypes="AA">
                                      <p:cBhvr>
                                        <p:cTn id="444" dur="2000" fill="hold"/>
                                        <p:tgtEl>
                                          <p:spTgt spid="209055"/>
                                        </p:tgtEl>
                                        <p:attrNameLst>
                                          <p:attrName>ppt_x</p:attrName>
                                          <p:attrName>ppt_y</p:attrName>
                                        </p:attrNameLst>
                                      </p:cBhvr>
                                      <p:rCtr x="0" y="-8"/>
                                    </p:animMotion>
                                  </p:childTnLst>
                                </p:cTn>
                              </p:par>
                              <p:par>
                                <p:cTn id="445" presetID="64" presetClass="path" presetSubtype="0" accel="50000" decel="50000" fill="hold" nodeType="withEffect">
                                  <p:stCondLst>
                                    <p:cond delay="2000"/>
                                  </p:stCondLst>
                                  <p:childTnLst>
                                    <p:animMotion origin="layout" path="M -1.66667E-6 -1.48148E-6 L -0.00052 -0.01528 " pathEditMode="relative" rAng="0" ptsTypes="AA">
                                      <p:cBhvr>
                                        <p:cTn id="446" dur="2000" spd="-100000" fill="hold"/>
                                        <p:tgtEl>
                                          <p:spTgt spid="379"/>
                                        </p:tgtEl>
                                        <p:attrNameLst>
                                          <p:attrName>ppt_x</p:attrName>
                                          <p:attrName>ppt_y</p:attrName>
                                        </p:attrNameLst>
                                      </p:cBhvr>
                                      <p:rCtr x="-35" y="-764"/>
                                    </p:animMotion>
                                  </p:childTnLst>
                                </p:cTn>
                              </p:par>
                              <p:par>
                                <p:cTn id="447" presetID="42" presetClass="path" presetSubtype="0" accel="50000" decel="50000" fill="hold" nodeType="withEffect">
                                  <p:stCondLst>
                                    <p:cond delay="2200"/>
                                  </p:stCondLst>
                                  <p:childTnLst>
                                    <p:animMotion origin="layout" path="M 2.77778E-7 -0.01181 L 2.77778E-7 -0.00093 " pathEditMode="relative" rAng="0" ptsTypes="AA">
                                      <p:cBhvr>
                                        <p:cTn id="448" dur="2000" fill="hold"/>
                                        <p:tgtEl>
                                          <p:spTgt spid="209056"/>
                                        </p:tgtEl>
                                        <p:attrNameLst>
                                          <p:attrName>ppt_x</p:attrName>
                                          <p:attrName>ppt_y</p:attrName>
                                        </p:attrNameLst>
                                      </p:cBhvr>
                                      <p:rCtr x="0" y="5"/>
                                    </p:animMotion>
                                  </p:childTnLst>
                                </p:cTn>
                              </p:par>
                              <p:par>
                                <p:cTn id="449" presetID="42" presetClass="path" presetSubtype="0" accel="50000" decel="50000" fill="hold" nodeType="withEffect">
                                  <p:stCondLst>
                                    <p:cond delay="2200"/>
                                  </p:stCondLst>
                                  <p:childTnLst>
                                    <p:animMotion origin="layout" path="M -2.5E-6 -3.7037E-6 L -2.5E-6 0.01088 " pathEditMode="relative" rAng="0" ptsTypes="AA">
                                      <p:cBhvr>
                                        <p:cTn id="450" dur="2000" spd="-100000" fill="hold"/>
                                        <p:tgtEl>
                                          <p:spTgt spid="380"/>
                                        </p:tgtEl>
                                        <p:attrNameLst>
                                          <p:attrName>ppt_x</p:attrName>
                                          <p:attrName>ppt_y</p:attrName>
                                        </p:attrNameLst>
                                      </p:cBhvr>
                                      <p:rCtr x="0" y="532"/>
                                    </p:animMotion>
                                  </p:childTnLst>
                                </p:cTn>
                              </p:par>
                              <p:par>
                                <p:cTn id="451" presetID="42" presetClass="path" presetSubtype="0" accel="50000" decel="50000" fill="hold" nodeType="withEffect">
                                  <p:stCondLst>
                                    <p:cond delay="2400"/>
                                  </p:stCondLst>
                                  <p:childTnLst>
                                    <p:animMotion origin="layout" path="M -5.55556E-7 -0.01134 L -5.55556E-7 0.00394 " pathEditMode="relative" rAng="0" ptsTypes="AA">
                                      <p:cBhvr>
                                        <p:cTn id="452" dur="2000" fill="hold"/>
                                        <p:tgtEl>
                                          <p:spTgt spid="209058"/>
                                        </p:tgtEl>
                                        <p:attrNameLst>
                                          <p:attrName>ppt_x</p:attrName>
                                          <p:attrName>ppt_y</p:attrName>
                                        </p:attrNameLst>
                                      </p:cBhvr>
                                      <p:rCtr x="0" y="8"/>
                                    </p:animMotion>
                                  </p:childTnLst>
                                </p:cTn>
                              </p:par>
                              <p:par>
                                <p:cTn id="453" presetID="42" presetClass="path" presetSubtype="0" accel="50000" decel="50000" fill="hold" nodeType="withEffect">
                                  <p:stCondLst>
                                    <p:cond delay="2400"/>
                                  </p:stCondLst>
                                  <p:childTnLst>
                                    <p:animMotion origin="layout" path="M -8.33333E-7 -1.11111E-6 L -8.33333E-7 0.01528 " pathEditMode="relative" rAng="0" ptsTypes="AA">
                                      <p:cBhvr>
                                        <p:cTn id="454" dur="2000" spd="-100000" fill="hold"/>
                                        <p:tgtEl>
                                          <p:spTgt spid="382"/>
                                        </p:tgtEl>
                                        <p:attrNameLst>
                                          <p:attrName>ppt_x</p:attrName>
                                          <p:attrName>ppt_y</p:attrName>
                                        </p:attrNameLst>
                                      </p:cBhvr>
                                      <p:rCtr x="0" y="764"/>
                                    </p:animMotion>
                                  </p:childTnLst>
                                </p:cTn>
                              </p:par>
                              <p:par>
                                <p:cTn id="455" presetID="64" presetClass="path" presetSubtype="0" accel="50000" decel="50000" fill="hold" nodeType="withEffect">
                                  <p:stCondLst>
                                    <p:cond delay="3000"/>
                                  </p:stCondLst>
                                  <p:childTnLst>
                                    <p:animMotion origin="layout" path="M 1.66667E-6 0.04445 L -0.00018 0.00093 " pathEditMode="relative" rAng="0" ptsTypes="AA">
                                      <p:cBhvr>
                                        <p:cTn id="456" dur="2000" fill="hold"/>
                                        <p:tgtEl>
                                          <p:spTgt spid="209060"/>
                                        </p:tgtEl>
                                        <p:attrNameLst>
                                          <p:attrName>ppt_x</p:attrName>
                                          <p:attrName>ppt_y</p:attrName>
                                        </p:attrNameLst>
                                      </p:cBhvr>
                                      <p:rCtr x="0" y="-22"/>
                                    </p:animMotion>
                                  </p:childTnLst>
                                </p:cTn>
                              </p:par>
                              <p:par>
                                <p:cTn id="457" presetID="64" presetClass="path" presetSubtype="0" accel="50000" decel="50000" fill="hold" nodeType="withEffect">
                                  <p:stCondLst>
                                    <p:cond delay="3000"/>
                                  </p:stCondLst>
                                  <p:childTnLst>
                                    <p:animMotion origin="layout" path="M -0.00052 0.01528 L -0.00104 -2.59259E-6 " pathEditMode="relative" rAng="0" ptsTypes="AA">
                                      <p:cBhvr>
                                        <p:cTn id="458" dur="2000" fill="hold"/>
                                        <p:tgtEl>
                                          <p:spTgt spid="209059"/>
                                        </p:tgtEl>
                                        <p:attrNameLst>
                                          <p:attrName>ppt_x</p:attrName>
                                          <p:attrName>ppt_y</p:attrName>
                                        </p:attrNameLst>
                                      </p:cBhvr>
                                      <p:rCtr x="0" y="-8"/>
                                    </p:animMotion>
                                  </p:childTnLst>
                                </p:cTn>
                              </p:par>
                              <p:par>
                                <p:cTn id="459" presetID="42" presetClass="path" presetSubtype="0" accel="50000" decel="50000" fill="hold" nodeType="withEffect">
                                  <p:stCondLst>
                                    <p:cond delay="3000"/>
                                  </p:stCondLst>
                                  <p:childTnLst>
                                    <p:animMotion origin="layout" path="M 0.00105 -0.04098 L 0.00053 4.44444E-6 " pathEditMode="relative" rAng="0" ptsTypes="AA">
                                      <p:cBhvr>
                                        <p:cTn id="460" dur="2000" fill="hold"/>
                                        <p:tgtEl>
                                          <p:spTgt spid="209066"/>
                                        </p:tgtEl>
                                        <p:attrNameLst>
                                          <p:attrName>ppt_x</p:attrName>
                                          <p:attrName>ppt_y</p:attrName>
                                        </p:attrNameLst>
                                      </p:cBhvr>
                                      <p:rCtr x="0" y="20"/>
                                    </p:animMotion>
                                  </p:childTnLst>
                                </p:cTn>
                              </p:par>
                              <p:par>
                                <p:cTn id="461" presetID="64" presetClass="path" presetSubtype="0" accel="50000" decel="50000" fill="hold" nodeType="withEffect">
                                  <p:stCondLst>
                                    <p:cond delay="3200"/>
                                  </p:stCondLst>
                                  <p:childTnLst>
                                    <p:animMotion origin="layout" path="M 3.33333E-6 0.03333 L 3.33333E-6 2.59259E-6 " pathEditMode="relative" rAng="0" ptsTypes="AA">
                                      <p:cBhvr>
                                        <p:cTn id="462" dur="2000" fill="hold"/>
                                        <p:tgtEl>
                                          <p:spTgt spid="209061"/>
                                        </p:tgtEl>
                                        <p:attrNameLst>
                                          <p:attrName>ppt_x</p:attrName>
                                          <p:attrName>ppt_y</p:attrName>
                                        </p:attrNameLst>
                                      </p:cBhvr>
                                      <p:rCtr x="0" y="-17"/>
                                    </p:animMotion>
                                  </p:childTnLst>
                                </p:cTn>
                              </p:par>
                              <p:par>
                                <p:cTn id="463" presetID="64" presetClass="path" presetSubtype="0" accel="50000" decel="50000" fill="hold" nodeType="withEffect">
                                  <p:stCondLst>
                                    <p:cond delay="3400"/>
                                  </p:stCondLst>
                                  <p:childTnLst>
                                    <p:animMotion origin="layout" path="M -0.00052 0.01528 L -0.00104 -2.59259E-6 " pathEditMode="relative" rAng="0" ptsTypes="AA">
                                      <p:cBhvr>
                                        <p:cTn id="464" dur="2000" fill="hold"/>
                                        <p:tgtEl>
                                          <p:spTgt spid="209070"/>
                                        </p:tgtEl>
                                        <p:attrNameLst>
                                          <p:attrName>ppt_x</p:attrName>
                                          <p:attrName>ppt_y</p:attrName>
                                        </p:attrNameLst>
                                      </p:cBhvr>
                                      <p:rCtr x="0" y="-8"/>
                                    </p:animMotion>
                                  </p:childTnLst>
                                </p:cTn>
                              </p:par>
                              <p:par>
                                <p:cTn id="465" presetID="64" presetClass="path" presetSubtype="0" accel="50000" decel="50000" fill="hold" nodeType="withEffect">
                                  <p:stCondLst>
                                    <p:cond delay="3400"/>
                                  </p:stCondLst>
                                  <p:childTnLst>
                                    <p:animMotion origin="layout" path="M 1.66667E-6 0.04445 L -0.00018 0.00093 " pathEditMode="relative" rAng="0" ptsTypes="AA">
                                      <p:cBhvr>
                                        <p:cTn id="466" dur="2000" fill="hold"/>
                                        <p:tgtEl>
                                          <p:spTgt spid="209084"/>
                                        </p:tgtEl>
                                        <p:attrNameLst>
                                          <p:attrName>ppt_x</p:attrName>
                                          <p:attrName>ppt_y</p:attrName>
                                        </p:attrNameLst>
                                      </p:cBhvr>
                                      <p:rCtr x="0" y="-22"/>
                                    </p:animMotion>
                                  </p:childTnLst>
                                </p:cTn>
                              </p:par>
                              <p:par>
                                <p:cTn id="467" presetID="42" presetClass="path" presetSubtype="0" accel="50000" decel="50000" fill="hold" nodeType="withEffect">
                                  <p:stCondLst>
                                    <p:cond delay="3600"/>
                                  </p:stCondLst>
                                  <p:childTnLst>
                                    <p:animMotion origin="layout" path="M -3.61111E-6 -0.0243 L -3.61111E-6 0.00417 " pathEditMode="relative" rAng="0" ptsTypes="AA">
                                      <p:cBhvr>
                                        <p:cTn id="468" dur="2000" fill="hold"/>
                                        <p:tgtEl>
                                          <p:spTgt spid="209069"/>
                                        </p:tgtEl>
                                        <p:attrNameLst>
                                          <p:attrName>ppt_x</p:attrName>
                                          <p:attrName>ppt_y</p:attrName>
                                        </p:attrNameLst>
                                      </p:cBhvr>
                                      <p:rCtr x="0" y="14"/>
                                    </p:animMotion>
                                  </p:childTnLst>
                                </p:cTn>
                              </p:par>
                              <p:par>
                                <p:cTn id="469" presetID="42" presetClass="path" presetSubtype="0" accel="50000" decel="50000" fill="hold" nodeType="withEffect">
                                  <p:stCondLst>
                                    <p:cond delay="3800"/>
                                  </p:stCondLst>
                                  <p:childTnLst>
                                    <p:animMotion origin="layout" path="M 5.55556E-7 -0.01412 L 5.55556E-7 0.0044 " pathEditMode="relative" rAng="0" ptsTypes="AA">
                                      <p:cBhvr>
                                        <p:cTn id="470" dur="2000" fill="hold"/>
                                        <p:tgtEl>
                                          <p:spTgt spid="209071"/>
                                        </p:tgtEl>
                                        <p:attrNameLst>
                                          <p:attrName>ppt_x</p:attrName>
                                          <p:attrName>ppt_y</p:attrName>
                                        </p:attrNameLst>
                                      </p:cBhvr>
                                      <p:rCtr x="0" y="9"/>
                                    </p:animMotion>
                                  </p:childTnLst>
                                </p:cTn>
                              </p:par>
                              <p:par>
                                <p:cTn id="471" presetID="42" presetClass="path" presetSubtype="0" accel="50000" decel="50000" fill="hold" nodeType="withEffect">
                                  <p:stCondLst>
                                    <p:cond delay="4000"/>
                                  </p:stCondLst>
                                  <p:childTnLst>
                                    <p:animMotion origin="layout" path="M 0.00105 -0.04098 L 0.00053 4.44444E-6 " pathEditMode="relative" rAng="0" ptsTypes="AA">
                                      <p:cBhvr>
                                        <p:cTn id="472" dur="2000" fill="hold"/>
                                        <p:tgtEl>
                                          <p:spTgt spid="209072"/>
                                        </p:tgtEl>
                                        <p:attrNameLst>
                                          <p:attrName>ppt_x</p:attrName>
                                          <p:attrName>ppt_y</p:attrName>
                                        </p:attrNameLst>
                                      </p:cBhvr>
                                      <p:rCtr x="0" y="20"/>
                                    </p:animMotion>
                                  </p:childTnLst>
                                </p:cTn>
                              </p:par>
                              <p:par>
                                <p:cTn id="473" presetID="64" presetClass="path" presetSubtype="0" accel="50000" decel="50000" fill="hold" nodeType="withEffect">
                                  <p:stCondLst>
                                    <p:cond delay="4000"/>
                                  </p:stCondLst>
                                  <p:childTnLst>
                                    <p:animMotion origin="layout" path="M 3.33333E-6 0.03333 L 3.33333E-6 2.59259E-6 " pathEditMode="relative" rAng="0" ptsTypes="AA">
                                      <p:cBhvr>
                                        <p:cTn id="474" dur="2000" fill="hold"/>
                                        <p:tgtEl>
                                          <p:spTgt spid="209074"/>
                                        </p:tgtEl>
                                        <p:attrNameLst>
                                          <p:attrName>ppt_x</p:attrName>
                                          <p:attrName>ppt_y</p:attrName>
                                        </p:attrNameLst>
                                      </p:cBhvr>
                                      <p:rCtr x="0" y="-17"/>
                                    </p:animMotion>
                                  </p:childTnLst>
                                </p:cTn>
                              </p:par>
                              <p:par>
                                <p:cTn id="475" presetID="42" presetClass="path" presetSubtype="0" accel="50000" decel="50000" fill="hold" nodeType="withEffect">
                                  <p:stCondLst>
                                    <p:cond delay="4200"/>
                                  </p:stCondLst>
                                  <p:childTnLst>
                                    <p:animMotion origin="layout" path="M -3.61111E-6 -0.0243 L -3.61111E-6 0.00417 " pathEditMode="relative" rAng="0" ptsTypes="AA">
                                      <p:cBhvr>
                                        <p:cTn id="476" dur="2000" fill="hold"/>
                                        <p:tgtEl>
                                          <p:spTgt spid="209073"/>
                                        </p:tgtEl>
                                        <p:attrNameLst>
                                          <p:attrName>ppt_x</p:attrName>
                                          <p:attrName>ppt_y</p:attrName>
                                        </p:attrNameLst>
                                      </p:cBhvr>
                                      <p:rCtr x="0" y="14"/>
                                    </p:animMotion>
                                  </p:childTnLst>
                                </p:cTn>
                              </p:par>
                              <p:par>
                                <p:cTn id="477" presetID="64" presetClass="path" presetSubtype="0" accel="50000" decel="50000" fill="hold" nodeType="withEffect">
                                  <p:stCondLst>
                                    <p:cond delay="4400"/>
                                  </p:stCondLst>
                                  <p:childTnLst>
                                    <p:animMotion origin="layout" path="M 3.33333E-6 0.03333 L 3.33333E-6 2.59259E-6 " pathEditMode="relative" rAng="0" ptsTypes="AA">
                                      <p:cBhvr>
                                        <p:cTn id="478" dur="2000" fill="hold"/>
                                        <p:tgtEl>
                                          <p:spTgt spid="209075"/>
                                        </p:tgtEl>
                                        <p:attrNameLst>
                                          <p:attrName>ppt_x</p:attrName>
                                          <p:attrName>ppt_y</p:attrName>
                                        </p:attrNameLst>
                                      </p:cBhvr>
                                      <p:rCtr x="0" y="-17"/>
                                    </p:animMotion>
                                  </p:childTnLst>
                                </p:cTn>
                              </p:par>
                              <p:par>
                                <p:cTn id="479" presetID="42" presetClass="path" presetSubtype="0" accel="50000" decel="50000" fill="hold" nodeType="withEffect">
                                  <p:stCondLst>
                                    <p:cond delay="4600"/>
                                  </p:stCondLst>
                                  <p:childTnLst>
                                    <p:animMotion origin="layout" path="M -1.38889E-6 -0.03217 L -1.38889E-6 0.00324 " pathEditMode="relative" rAng="0" ptsTypes="AA">
                                      <p:cBhvr>
                                        <p:cTn id="480" dur="2000" fill="hold"/>
                                        <p:tgtEl>
                                          <p:spTgt spid="209076"/>
                                        </p:tgtEl>
                                        <p:attrNameLst>
                                          <p:attrName>ppt_x</p:attrName>
                                          <p:attrName>ppt_y</p:attrName>
                                        </p:attrNameLst>
                                      </p:cBhvr>
                                      <p:rCtr x="0" y="18"/>
                                    </p:animMotion>
                                  </p:childTnLst>
                                </p:cTn>
                              </p:par>
                              <p:par>
                                <p:cTn id="481" presetID="42" presetClass="path" presetSubtype="0" accel="50000" decel="50000" fill="hold" nodeType="withEffect">
                                  <p:stCondLst>
                                    <p:cond delay="4800"/>
                                  </p:stCondLst>
                                  <p:childTnLst>
                                    <p:animMotion origin="layout" path="M 5.55556E-7 -0.01412 L 5.55556E-7 0.0044 " pathEditMode="relative" rAng="0" ptsTypes="AA">
                                      <p:cBhvr>
                                        <p:cTn id="482" dur="2000" fill="hold"/>
                                        <p:tgtEl>
                                          <p:spTgt spid="209078"/>
                                        </p:tgtEl>
                                        <p:attrNameLst>
                                          <p:attrName>ppt_x</p:attrName>
                                          <p:attrName>ppt_y</p:attrName>
                                        </p:attrNameLst>
                                      </p:cBhvr>
                                      <p:rCtr x="0" y="9"/>
                                    </p:animMotion>
                                  </p:childTnLst>
                                </p:cTn>
                              </p:par>
                              <p:par>
                                <p:cTn id="483" presetID="64" presetClass="path" presetSubtype="0" accel="50000" decel="50000" fill="hold" nodeType="withEffect">
                                  <p:stCondLst>
                                    <p:cond delay="5000"/>
                                  </p:stCondLst>
                                  <p:childTnLst>
                                    <p:animMotion origin="layout" path="M 2.22222E-6 0.02569 L 2.22222E-6 7.40741E-7 " pathEditMode="relative" rAng="0" ptsTypes="AA">
                                      <p:cBhvr>
                                        <p:cTn id="484" dur="2000" fill="hold"/>
                                        <p:tgtEl>
                                          <p:spTgt spid="209077"/>
                                        </p:tgtEl>
                                        <p:attrNameLst>
                                          <p:attrName>ppt_x</p:attrName>
                                          <p:attrName>ppt_y</p:attrName>
                                        </p:attrNameLst>
                                      </p:cBhvr>
                                      <p:rCtr x="0" y="-13"/>
                                    </p:animMotion>
                                  </p:childTnLst>
                                </p:cTn>
                              </p:par>
                              <p:par>
                                <p:cTn id="485" presetID="42" presetClass="path" presetSubtype="0" accel="50000" decel="50000" fill="hold" nodeType="withEffect">
                                  <p:stCondLst>
                                    <p:cond delay="5200"/>
                                  </p:stCondLst>
                                  <p:childTnLst>
                                    <p:animMotion origin="layout" path="M 0.00105 -0.04098 L 0.00053 4.44444E-6 " pathEditMode="relative" rAng="0" ptsTypes="AA">
                                      <p:cBhvr>
                                        <p:cTn id="486" dur="2000" fill="hold"/>
                                        <p:tgtEl>
                                          <p:spTgt spid="209079"/>
                                        </p:tgtEl>
                                        <p:attrNameLst>
                                          <p:attrName>ppt_x</p:attrName>
                                          <p:attrName>ppt_y</p:attrName>
                                        </p:attrNameLst>
                                      </p:cBhvr>
                                      <p:rCtr x="0" y="20"/>
                                    </p:animMotion>
                                  </p:childTnLst>
                                </p:cTn>
                              </p:par>
                              <p:par>
                                <p:cTn id="487" presetID="64" presetClass="path" presetSubtype="0" accel="50000" decel="50000" fill="hold" nodeType="withEffect">
                                  <p:stCondLst>
                                    <p:cond delay="5200"/>
                                  </p:stCondLst>
                                  <p:childTnLst>
                                    <p:animMotion origin="layout" path="M 1.66667E-6 0.04445 L -0.00018 0.00093 " pathEditMode="relative" rAng="0" ptsTypes="AA">
                                      <p:cBhvr>
                                        <p:cTn id="488" dur="2000" fill="hold"/>
                                        <p:tgtEl>
                                          <p:spTgt spid="209080"/>
                                        </p:tgtEl>
                                        <p:attrNameLst>
                                          <p:attrName>ppt_x</p:attrName>
                                          <p:attrName>ppt_y</p:attrName>
                                        </p:attrNameLst>
                                      </p:cBhvr>
                                      <p:rCtr x="0" y="-22"/>
                                    </p:animMotion>
                                  </p:childTnLst>
                                </p:cTn>
                              </p:par>
                              <p:par>
                                <p:cTn id="489" presetID="64" presetClass="path" presetSubtype="0" accel="50000" decel="50000" fill="hold" nodeType="withEffect">
                                  <p:stCondLst>
                                    <p:cond delay="5400"/>
                                  </p:stCondLst>
                                  <p:childTnLst>
                                    <p:animMotion origin="layout" path="M -0.00052 0.01528 L -0.00104 -2.59259E-6 " pathEditMode="relative" rAng="0" ptsTypes="AA">
                                      <p:cBhvr>
                                        <p:cTn id="490" dur="2000" fill="hold"/>
                                        <p:tgtEl>
                                          <p:spTgt spid="209081"/>
                                        </p:tgtEl>
                                        <p:attrNameLst>
                                          <p:attrName>ppt_x</p:attrName>
                                          <p:attrName>ppt_y</p:attrName>
                                        </p:attrNameLst>
                                      </p:cBhvr>
                                      <p:rCtr x="0" y="-8"/>
                                    </p:animMotion>
                                  </p:childTnLst>
                                </p:cTn>
                              </p:par>
                              <p:par>
                                <p:cTn id="491" presetID="42" presetClass="path" presetSubtype="0" accel="50000" decel="50000" fill="hold" nodeType="withEffect">
                                  <p:stCondLst>
                                    <p:cond delay="5600"/>
                                  </p:stCondLst>
                                  <p:childTnLst>
                                    <p:animMotion origin="layout" path="M -1.38889E-6 -0.03217 L -1.38889E-6 0.00324 " pathEditMode="relative" rAng="0" ptsTypes="AA">
                                      <p:cBhvr>
                                        <p:cTn id="492" dur="2000" fill="hold"/>
                                        <p:tgtEl>
                                          <p:spTgt spid="209082"/>
                                        </p:tgtEl>
                                        <p:attrNameLst>
                                          <p:attrName>ppt_x</p:attrName>
                                          <p:attrName>ppt_y</p:attrName>
                                        </p:attrNameLst>
                                      </p:cBhvr>
                                      <p:rCtr x="0" y="18"/>
                                    </p:animMotion>
                                  </p:childTnLst>
                                </p:cTn>
                              </p:par>
                              <p:par>
                                <p:cTn id="493" presetID="64" presetClass="path" presetSubtype="0" accel="50000" decel="50000" fill="hold" nodeType="withEffect">
                                  <p:stCondLst>
                                    <p:cond delay="5600"/>
                                  </p:stCondLst>
                                  <p:childTnLst>
                                    <p:animMotion origin="layout" path="M 8.33333E-7 0.03935 L 0.00017 0.00093 " pathEditMode="relative" rAng="0" ptsTypes="AA">
                                      <p:cBhvr>
                                        <p:cTn id="494" dur="2000" fill="hold"/>
                                        <p:tgtEl>
                                          <p:spTgt spid="209083"/>
                                        </p:tgtEl>
                                        <p:attrNameLst>
                                          <p:attrName>ppt_x</p:attrName>
                                          <p:attrName>ppt_y</p:attrName>
                                        </p:attrNameLst>
                                      </p:cBhvr>
                                      <p:rCtr x="0" y="-19"/>
                                    </p:animMotion>
                                  </p:childTnLst>
                                </p:cTn>
                              </p:par>
                              <p:par>
                                <p:cTn id="495" presetID="42" presetClass="path" presetSubtype="0" accel="50000" decel="50000" fill="hold" nodeType="withEffect">
                                  <p:stCondLst>
                                    <p:cond delay="5800"/>
                                  </p:stCondLst>
                                  <p:childTnLst>
                                    <p:animMotion origin="layout" path="M 5.55556E-7 -0.01412 L 5.55556E-7 0.0044 " pathEditMode="relative" rAng="0" ptsTypes="AA">
                                      <p:cBhvr>
                                        <p:cTn id="496" dur="2000" fill="hold"/>
                                        <p:tgtEl>
                                          <p:spTgt spid="209085"/>
                                        </p:tgtEl>
                                        <p:attrNameLst>
                                          <p:attrName>ppt_x</p:attrName>
                                          <p:attrName>ppt_y</p:attrName>
                                        </p:attrNameLst>
                                      </p:cBhvr>
                                      <p:rCtr x="0" y="9"/>
                                    </p:animMotion>
                                  </p:childTnLst>
                                </p:cTn>
                              </p:par>
                              <p:par>
                                <p:cTn id="497" presetID="42" presetClass="path" presetSubtype="0" accel="50000" decel="50000" fill="hold" nodeType="withEffect">
                                  <p:stCondLst>
                                    <p:cond delay="5900"/>
                                  </p:stCondLst>
                                  <p:childTnLst>
                                    <p:animMotion origin="layout" path="M 0.00105 -0.04098 L 0.00053 4.44444E-6 " pathEditMode="relative" rAng="0" ptsTypes="AA">
                                      <p:cBhvr>
                                        <p:cTn id="498" dur="2000" fill="hold"/>
                                        <p:tgtEl>
                                          <p:spTgt spid="209086"/>
                                        </p:tgtEl>
                                        <p:attrNameLst>
                                          <p:attrName>ppt_x</p:attrName>
                                          <p:attrName>ppt_y</p:attrName>
                                        </p:attrNameLst>
                                      </p:cBhvr>
                                      <p:rCtr x="0" y="20"/>
                                    </p:animMotion>
                                  </p:childTnLst>
                                </p:cTn>
                              </p:par>
                              <p:par>
                                <p:cTn id="499" presetID="64" presetClass="path" presetSubtype="0" accel="50000" decel="50000" fill="hold" nodeType="withEffect">
                                  <p:stCondLst>
                                    <p:cond delay="6200"/>
                                  </p:stCondLst>
                                  <p:childTnLst>
                                    <p:animMotion origin="layout" path="M 2.22222E-6 0.02569 L 2.22222E-6 7.40741E-7 " pathEditMode="relative" rAng="0" ptsTypes="AA">
                                      <p:cBhvr>
                                        <p:cTn id="500" dur="2000" fill="hold"/>
                                        <p:tgtEl>
                                          <p:spTgt spid="209087"/>
                                        </p:tgtEl>
                                        <p:attrNameLst>
                                          <p:attrName>ppt_x</p:attrName>
                                          <p:attrName>ppt_y</p:attrName>
                                        </p:attrNameLst>
                                      </p:cBhvr>
                                      <p:rCtr x="0" y="-13"/>
                                    </p:animMotion>
                                  </p:childTnLst>
                                </p:cTn>
                              </p:par>
                              <p:par>
                                <p:cTn id="501" presetID="1" presetClass="exit" presetSubtype="0" fill="hold" grpId="1" nodeType="withEffect">
                                  <p:stCondLst>
                                    <p:cond delay="0"/>
                                  </p:stCondLst>
                                  <p:childTnLst>
                                    <p:set>
                                      <p:cBhvr>
                                        <p:cTn id="502" dur="1" fill="hold">
                                          <p:stCondLst>
                                            <p:cond delay="0"/>
                                          </p:stCondLst>
                                        </p:cTn>
                                        <p:tgtEl>
                                          <p:spTgt spid="414"/>
                                        </p:tgtEl>
                                        <p:attrNameLst>
                                          <p:attrName>style.visibility</p:attrName>
                                        </p:attrNameLst>
                                      </p:cBhvr>
                                      <p:to>
                                        <p:strVal val="hidden"/>
                                      </p:to>
                                    </p:set>
                                  </p:childTnLst>
                                </p:cTn>
                              </p:par>
                              <p:par>
                                <p:cTn id="503" presetID="1" presetClass="exit" presetSubtype="0" fill="hold" grpId="1" nodeType="withEffect">
                                  <p:stCondLst>
                                    <p:cond delay="500"/>
                                  </p:stCondLst>
                                  <p:childTnLst>
                                    <p:set>
                                      <p:cBhvr>
                                        <p:cTn id="504" dur="1" fill="hold">
                                          <p:stCondLst>
                                            <p:cond delay="0"/>
                                          </p:stCondLst>
                                        </p:cTn>
                                        <p:tgtEl>
                                          <p:spTgt spid="415"/>
                                        </p:tgtEl>
                                        <p:attrNameLst>
                                          <p:attrName>style.visibility</p:attrName>
                                        </p:attrNameLst>
                                      </p:cBhvr>
                                      <p:to>
                                        <p:strVal val="hidden"/>
                                      </p:to>
                                    </p:set>
                                  </p:childTnLst>
                                </p:cTn>
                              </p:par>
                              <p:par>
                                <p:cTn id="505" presetID="1" presetClass="exit" presetSubtype="0" fill="hold" grpId="1" nodeType="withEffect">
                                  <p:stCondLst>
                                    <p:cond delay="1300"/>
                                  </p:stCondLst>
                                  <p:childTnLst>
                                    <p:set>
                                      <p:cBhvr>
                                        <p:cTn id="506" dur="1" fill="hold">
                                          <p:stCondLst>
                                            <p:cond delay="0"/>
                                          </p:stCondLst>
                                        </p:cTn>
                                        <p:tgtEl>
                                          <p:spTgt spid="416"/>
                                        </p:tgtEl>
                                        <p:attrNameLst>
                                          <p:attrName>style.visibility</p:attrName>
                                        </p:attrNameLst>
                                      </p:cBhvr>
                                      <p:to>
                                        <p:strVal val="hidden"/>
                                      </p:to>
                                    </p:set>
                                  </p:childTnLst>
                                </p:cTn>
                              </p:par>
                              <p:par>
                                <p:cTn id="507" presetID="1" presetClass="exit" presetSubtype="0" fill="hold" grpId="1" nodeType="withEffect">
                                  <p:stCondLst>
                                    <p:cond delay="2200"/>
                                  </p:stCondLst>
                                  <p:childTnLst>
                                    <p:set>
                                      <p:cBhvr>
                                        <p:cTn id="508" dur="1" fill="hold">
                                          <p:stCondLst>
                                            <p:cond delay="0"/>
                                          </p:stCondLst>
                                        </p:cTn>
                                        <p:tgtEl>
                                          <p:spTgt spid="417"/>
                                        </p:tgtEl>
                                        <p:attrNameLst>
                                          <p:attrName>style.visibility</p:attrName>
                                        </p:attrNameLst>
                                      </p:cBhvr>
                                      <p:to>
                                        <p:strVal val="hidden"/>
                                      </p:to>
                                    </p:set>
                                  </p:childTnLst>
                                </p:cTn>
                              </p:par>
                              <p:par>
                                <p:cTn id="509" presetID="1" presetClass="exit" presetSubtype="0" fill="hold" grpId="1" nodeType="withEffect">
                                  <p:stCondLst>
                                    <p:cond delay="3000"/>
                                  </p:stCondLst>
                                  <p:childTnLst>
                                    <p:set>
                                      <p:cBhvr>
                                        <p:cTn id="510" dur="1" fill="hold">
                                          <p:stCondLst>
                                            <p:cond delay="0"/>
                                          </p:stCondLst>
                                        </p:cTn>
                                        <p:tgtEl>
                                          <p:spTgt spid="418"/>
                                        </p:tgtEl>
                                        <p:attrNameLst>
                                          <p:attrName>style.visibility</p:attrName>
                                        </p:attrNameLst>
                                      </p:cBhvr>
                                      <p:to>
                                        <p:strVal val="hidden"/>
                                      </p:to>
                                    </p:set>
                                  </p:childTnLst>
                                </p:cTn>
                              </p:par>
                              <p:par>
                                <p:cTn id="511" presetID="1" presetClass="exit" presetSubtype="0" fill="hold" grpId="1" nodeType="withEffect">
                                  <p:stCondLst>
                                    <p:cond delay="3800"/>
                                  </p:stCondLst>
                                  <p:childTnLst>
                                    <p:set>
                                      <p:cBhvr>
                                        <p:cTn id="512" dur="1" fill="hold">
                                          <p:stCondLst>
                                            <p:cond delay="0"/>
                                          </p:stCondLst>
                                        </p:cTn>
                                        <p:tgtEl>
                                          <p:spTgt spid="419"/>
                                        </p:tgtEl>
                                        <p:attrNameLst>
                                          <p:attrName>style.visibility</p:attrName>
                                        </p:attrNameLst>
                                      </p:cBhvr>
                                      <p:to>
                                        <p:strVal val="hidden"/>
                                      </p:to>
                                    </p:set>
                                  </p:childTnLst>
                                </p:cTn>
                              </p:par>
                              <p:par>
                                <p:cTn id="513" presetID="1" presetClass="exit" presetSubtype="0" fill="hold" grpId="1" nodeType="withEffect">
                                  <p:stCondLst>
                                    <p:cond delay="4600"/>
                                  </p:stCondLst>
                                  <p:childTnLst>
                                    <p:set>
                                      <p:cBhvr>
                                        <p:cTn id="514" dur="1" fill="hold">
                                          <p:stCondLst>
                                            <p:cond delay="0"/>
                                          </p:stCondLst>
                                        </p:cTn>
                                        <p:tgtEl>
                                          <p:spTgt spid="420"/>
                                        </p:tgtEl>
                                        <p:attrNameLst>
                                          <p:attrName>style.visibility</p:attrName>
                                        </p:attrNameLst>
                                      </p:cBhvr>
                                      <p:to>
                                        <p:strVal val="hidden"/>
                                      </p:to>
                                    </p:set>
                                  </p:childTnLst>
                                </p:cTn>
                              </p:par>
                              <p:par>
                                <p:cTn id="515" presetID="42" presetClass="path" presetSubtype="0" accel="50000" decel="50000" fill="hold" grpId="0" nodeType="withEffect">
                                  <p:stCondLst>
                                    <p:cond delay="0"/>
                                  </p:stCondLst>
                                  <p:childTnLst>
                                    <p:animMotion origin="layout" path="M -0.00017 -0.04352 L -0.00017 0.00092 " pathEditMode="relative" rAng="0" ptsTypes="AA">
                                      <p:cBhvr>
                                        <p:cTn id="516" dur="2000" spd="-100000" fill="hold"/>
                                        <p:tgtEl>
                                          <p:spTgt spid="384"/>
                                        </p:tgtEl>
                                        <p:attrNameLst>
                                          <p:attrName>ppt_x</p:attrName>
                                          <p:attrName>ppt_y</p:attrName>
                                        </p:attrNameLst>
                                      </p:cBhvr>
                                      <p:rCtr x="0" y="2222"/>
                                    </p:animMotion>
                                  </p:childTnLst>
                                </p:cTn>
                              </p:par>
                              <p:par>
                                <p:cTn id="517" presetID="42" presetClass="path" presetSubtype="0" accel="50000" decel="50000" fill="hold" grpId="0" nodeType="withEffect">
                                  <p:stCondLst>
                                    <p:cond delay="200"/>
                                  </p:stCondLst>
                                  <p:childTnLst>
                                    <p:animMotion origin="layout" path="M 3.05556E-6 -0.03333 L 3.05556E-6 -2.59259E-6 " pathEditMode="relative" rAng="0" ptsTypes="AA">
                                      <p:cBhvr>
                                        <p:cTn id="518" dur="2000" spd="-100000" fill="hold"/>
                                        <p:tgtEl>
                                          <p:spTgt spid="385"/>
                                        </p:tgtEl>
                                        <p:attrNameLst>
                                          <p:attrName>ppt_x</p:attrName>
                                          <p:attrName>ppt_y</p:attrName>
                                        </p:attrNameLst>
                                      </p:cBhvr>
                                      <p:rCtr x="0" y="1667"/>
                                    </p:animMotion>
                                  </p:childTnLst>
                                </p:cTn>
                              </p:par>
                              <p:par>
                                <p:cTn id="519" presetID="64" presetClass="path" presetSubtype="0" fill="hold" grpId="0" nodeType="withEffect">
                                  <p:stCondLst>
                                    <p:cond delay="600"/>
                                  </p:stCondLst>
                                  <p:childTnLst>
                                    <p:animMotion origin="layout" path="M -3.05556E-6 0.02847 L -3.05556E-6 0.00417 " pathEditMode="relative" rAng="0" ptsTypes="AA">
                                      <p:cBhvr>
                                        <p:cTn id="520" dur="2000" spd="-100000" fill="hold"/>
                                        <p:tgtEl>
                                          <p:spTgt spid="393"/>
                                        </p:tgtEl>
                                        <p:attrNameLst>
                                          <p:attrName>ppt_x</p:attrName>
                                          <p:attrName>ppt_y</p:attrName>
                                        </p:attrNameLst>
                                      </p:cBhvr>
                                      <p:rCtr x="0" y="-1227"/>
                                    </p:animMotion>
                                  </p:childTnLst>
                                </p:cTn>
                              </p:par>
                              <p:par>
                                <p:cTn id="521" presetID="42" presetClass="path" presetSubtype="0" accel="50000" decel="50000" fill="hold" grpId="0" nodeType="withEffect">
                                  <p:stCondLst>
                                    <p:cond delay="600"/>
                                  </p:stCondLst>
                                  <p:childTnLst>
                                    <p:animMotion origin="layout" path="M 2.77778E-6 -0.04445 L 2.77778E-6 3.7037E-6 " pathEditMode="relative" rAng="0" ptsTypes="AA">
                                      <p:cBhvr>
                                        <p:cTn id="522" dur="2000" spd="-100000" fill="hold"/>
                                        <p:tgtEl>
                                          <p:spTgt spid="408"/>
                                        </p:tgtEl>
                                        <p:attrNameLst>
                                          <p:attrName>ppt_x</p:attrName>
                                          <p:attrName>ppt_y</p:attrName>
                                        </p:attrNameLst>
                                      </p:cBhvr>
                                      <p:rCtr x="0" y="2222"/>
                                    </p:animMotion>
                                  </p:childTnLst>
                                </p:cTn>
                              </p:par>
                              <p:par>
                                <p:cTn id="523" presetID="64" presetClass="path" presetSubtype="0" fill="hold" grpId="0" nodeType="withEffect">
                                  <p:stCondLst>
                                    <p:cond delay="800"/>
                                  </p:stCondLst>
                                  <p:childTnLst>
                                    <p:animMotion origin="layout" path="M -2.22222E-6 0.01852 L -2.22222E-6 0.0044 " pathEditMode="relative" rAng="0" ptsTypes="AA">
                                      <p:cBhvr>
                                        <p:cTn id="524" dur="2000" spd="-100000" fill="hold"/>
                                        <p:tgtEl>
                                          <p:spTgt spid="395"/>
                                        </p:tgtEl>
                                        <p:attrNameLst>
                                          <p:attrName>ppt_x</p:attrName>
                                          <p:attrName>ppt_y</p:attrName>
                                        </p:attrNameLst>
                                      </p:cBhvr>
                                      <p:rCtr x="0" y="-718"/>
                                    </p:animMotion>
                                  </p:childTnLst>
                                </p:cTn>
                              </p:par>
                              <p:par>
                                <p:cTn id="525" presetID="42" presetClass="path" presetSubtype="0" accel="50000" decel="50000" fill="hold" grpId="0" nodeType="withEffect">
                                  <p:stCondLst>
                                    <p:cond delay="1400"/>
                                  </p:stCondLst>
                                  <p:childTnLst>
                                    <p:animMotion origin="layout" path="M -8.33333E-7 -0.03334 L -8.33333E-7 3.7037E-6 " pathEditMode="relative" rAng="0" ptsTypes="AA">
                                      <p:cBhvr>
                                        <p:cTn id="526" dur="2000" spd="-100000" fill="hold"/>
                                        <p:tgtEl>
                                          <p:spTgt spid="399"/>
                                        </p:tgtEl>
                                        <p:attrNameLst>
                                          <p:attrName>ppt_x</p:attrName>
                                          <p:attrName>ppt_y</p:attrName>
                                        </p:attrNameLst>
                                      </p:cBhvr>
                                      <p:rCtr x="0" y="1667"/>
                                    </p:animMotion>
                                  </p:childTnLst>
                                </p:cTn>
                              </p:par>
                              <p:par>
                                <p:cTn id="527" presetID="64" presetClass="path" presetSubtype="0" fill="hold" grpId="0" nodeType="withEffect">
                                  <p:stCondLst>
                                    <p:cond delay="1600"/>
                                  </p:stCondLst>
                                  <p:childTnLst>
                                    <p:animMotion origin="layout" path="M -1.11111E-6 0.03542 L -1.11111E-6 0.00324 " pathEditMode="relative" rAng="0" ptsTypes="AA">
                                      <p:cBhvr>
                                        <p:cTn id="528" dur="2000" spd="-100000" fill="hold"/>
                                        <p:tgtEl>
                                          <p:spTgt spid="400"/>
                                        </p:tgtEl>
                                        <p:attrNameLst>
                                          <p:attrName>ppt_x</p:attrName>
                                          <p:attrName>ppt_y</p:attrName>
                                        </p:attrNameLst>
                                      </p:cBhvr>
                                      <p:rCtr x="0" y="-1620"/>
                                    </p:animMotion>
                                  </p:childTnLst>
                                </p:cTn>
                              </p:par>
                              <p:par>
                                <p:cTn id="529" presetID="64" presetClass="path" presetSubtype="0" fill="hold" grpId="0" nodeType="withEffect">
                                  <p:stCondLst>
                                    <p:cond delay="1800"/>
                                  </p:stCondLst>
                                  <p:childTnLst>
                                    <p:animMotion origin="layout" path="M -4.16667E-6 0.01852 L -4.16667E-6 0.0044 " pathEditMode="relative" rAng="0" ptsTypes="AA">
                                      <p:cBhvr>
                                        <p:cTn id="530" dur="2000" spd="-100000" fill="hold"/>
                                        <p:tgtEl>
                                          <p:spTgt spid="402"/>
                                        </p:tgtEl>
                                        <p:attrNameLst>
                                          <p:attrName>ppt_x</p:attrName>
                                          <p:attrName>ppt_y</p:attrName>
                                        </p:attrNameLst>
                                      </p:cBhvr>
                                      <p:rCtr x="0" y="-718"/>
                                    </p:animMotion>
                                  </p:childTnLst>
                                </p:cTn>
                              </p:par>
                              <p:par>
                                <p:cTn id="531" presetID="42" presetClass="path" presetSubtype="0" accel="50000" decel="50000" fill="hold" grpId="0" nodeType="withEffect">
                                  <p:stCondLst>
                                    <p:cond delay="2400"/>
                                  </p:stCondLst>
                                  <p:childTnLst>
                                    <p:animMotion origin="layout" path="M -0.00018 -0.04352 L -0.00018 0.00092 " pathEditMode="relative" rAng="0" ptsTypes="AA">
                                      <p:cBhvr>
                                        <p:cTn id="532" dur="2000" spd="-100000" fill="hold"/>
                                        <p:tgtEl>
                                          <p:spTgt spid="404"/>
                                        </p:tgtEl>
                                        <p:attrNameLst>
                                          <p:attrName>ppt_x</p:attrName>
                                          <p:attrName>ppt_y</p:attrName>
                                        </p:attrNameLst>
                                      </p:cBhvr>
                                      <p:rCtr x="0" y="2222"/>
                                    </p:animMotion>
                                  </p:childTnLst>
                                </p:cTn>
                              </p:par>
                              <p:par>
                                <p:cTn id="533" presetID="64" presetClass="path" presetSubtype="0" fill="hold" grpId="0" nodeType="withEffect">
                                  <p:stCondLst>
                                    <p:cond delay="3100"/>
                                  </p:stCondLst>
                                  <p:childTnLst>
                                    <p:animMotion origin="layout" path="M 1.11111E-6 0.01412 L 1.11111E-6 4.07407E-6 " pathEditMode="relative" rAng="0" ptsTypes="AA">
                                      <p:cBhvr>
                                        <p:cTn id="534" dur="2000" spd="-100000" fill="hold"/>
                                        <p:tgtEl>
                                          <p:spTgt spid="409"/>
                                        </p:tgtEl>
                                        <p:attrNameLst>
                                          <p:attrName>ppt_x</p:attrName>
                                          <p:attrName>ppt_y</p:attrName>
                                        </p:attrNameLst>
                                      </p:cBhvr>
                                      <p:rCtr x="0" y="-718"/>
                                    </p:animMotion>
                                  </p:childTnLst>
                                </p:cTn>
                              </p:par>
                              <p:par>
                                <p:cTn id="535" presetID="64" presetClass="path" presetSubtype="0" accel="50000" decel="50000" fill="hold" nodeType="withEffect">
                                  <p:stCondLst>
                                    <p:cond delay="3000"/>
                                  </p:stCondLst>
                                  <p:childTnLst>
                                    <p:animMotion origin="layout" path="M -8.33333E-7 4.81481E-6 L -0.00017 -0.04352 " pathEditMode="relative" rAng="0" ptsTypes="AA">
                                      <p:cBhvr>
                                        <p:cTn id="536" dur="2000" spd="-100000" fill="hold"/>
                                        <p:tgtEl>
                                          <p:spTgt spid="384"/>
                                        </p:tgtEl>
                                        <p:attrNameLst>
                                          <p:attrName>ppt_x</p:attrName>
                                          <p:attrName>ppt_y</p:attrName>
                                        </p:attrNameLst>
                                      </p:cBhvr>
                                      <p:rCtr x="-17" y="-2176"/>
                                    </p:animMotion>
                                  </p:childTnLst>
                                </p:cTn>
                              </p:par>
                              <p:par>
                                <p:cTn id="537" presetID="64" presetClass="path" presetSubtype="0" accel="50000" decel="50000" fill="hold" nodeType="withEffect">
                                  <p:stCondLst>
                                    <p:cond delay="3200"/>
                                  </p:stCondLst>
                                  <p:childTnLst>
                                    <p:animMotion origin="layout" path="M -3.33333E-6 -3.7037E-7 L -3.33333E-6 -0.03333 " pathEditMode="relative" rAng="0" ptsTypes="AA">
                                      <p:cBhvr>
                                        <p:cTn id="538" dur="2000" spd="-100000" fill="hold"/>
                                        <p:tgtEl>
                                          <p:spTgt spid="385"/>
                                        </p:tgtEl>
                                        <p:attrNameLst>
                                          <p:attrName>ppt_x</p:attrName>
                                          <p:attrName>ppt_y</p:attrName>
                                        </p:attrNameLst>
                                      </p:cBhvr>
                                      <p:rCtr x="0" y="-1667"/>
                                    </p:animMotion>
                                  </p:childTnLst>
                                </p:cTn>
                              </p:par>
                              <p:par>
                                <p:cTn id="539" presetID="64" presetClass="path" presetSubtype="0" accel="50000" decel="50000" fill="hold" nodeType="withEffect">
                                  <p:stCondLst>
                                    <p:cond delay="3400"/>
                                  </p:stCondLst>
                                  <p:childTnLst>
                                    <p:animMotion origin="layout" path="M 2.77778E-6 -2.96296E-6 L -0.00018 -0.04352 " pathEditMode="relative" rAng="0" ptsTypes="AA">
                                      <p:cBhvr>
                                        <p:cTn id="540" dur="2000" spd="-100000" fill="hold"/>
                                        <p:tgtEl>
                                          <p:spTgt spid="408"/>
                                        </p:tgtEl>
                                        <p:attrNameLst>
                                          <p:attrName>ppt_x</p:attrName>
                                          <p:attrName>ppt_y</p:attrName>
                                        </p:attrNameLst>
                                      </p:cBhvr>
                                      <p:rCtr x="-17" y="-2176"/>
                                    </p:animMotion>
                                  </p:childTnLst>
                                </p:cTn>
                              </p:par>
                              <p:par>
                                <p:cTn id="541" presetID="42" presetClass="path" presetSubtype="0" accel="50000" decel="50000" fill="hold" nodeType="withEffect">
                                  <p:stCondLst>
                                    <p:cond delay="3600"/>
                                  </p:stCondLst>
                                  <p:childTnLst>
                                    <p:animMotion origin="layout" path="M -1.38889E-6 -1.48148E-6 L -1.38889E-6 0.02847 " pathEditMode="relative" rAng="0" ptsTypes="AA">
                                      <p:cBhvr>
                                        <p:cTn id="542" dur="2000" spd="-100000" fill="hold"/>
                                        <p:tgtEl>
                                          <p:spTgt spid="393"/>
                                        </p:tgtEl>
                                        <p:attrNameLst>
                                          <p:attrName>ppt_x</p:attrName>
                                          <p:attrName>ppt_y</p:attrName>
                                        </p:attrNameLst>
                                      </p:cBhvr>
                                      <p:rCtr x="0" y="1412"/>
                                    </p:animMotion>
                                  </p:childTnLst>
                                </p:cTn>
                              </p:par>
                              <p:par>
                                <p:cTn id="543" presetID="42" presetClass="path" presetSubtype="0" accel="50000" decel="50000" fill="hold" nodeType="withEffect">
                                  <p:stCondLst>
                                    <p:cond delay="3800"/>
                                  </p:stCondLst>
                                  <p:childTnLst>
                                    <p:animMotion origin="layout" path="M 3.05556E-6 7.40741E-7 L 3.05556E-6 0.01852 " pathEditMode="relative" rAng="0" ptsTypes="AA">
                                      <p:cBhvr>
                                        <p:cTn id="544" dur="2000" spd="-100000" fill="hold"/>
                                        <p:tgtEl>
                                          <p:spTgt spid="395"/>
                                        </p:tgtEl>
                                        <p:attrNameLst>
                                          <p:attrName>ppt_x</p:attrName>
                                          <p:attrName>ppt_y</p:attrName>
                                        </p:attrNameLst>
                                      </p:cBhvr>
                                      <p:rCtr x="0" y="926"/>
                                    </p:animMotion>
                                  </p:childTnLst>
                                </p:cTn>
                              </p:par>
                              <p:par>
                                <p:cTn id="545" presetID="64" presetClass="path" presetSubtype="0" accel="50000" decel="50000" fill="hold" nodeType="withEffect">
                                  <p:stCondLst>
                                    <p:cond delay="4400"/>
                                  </p:stCondLst>
                                  <p:childTnLst>
                                    <p:animMotion origin="layout" path="M 2.22222E-6 3.7037E-7 L 2.22222E-6 -0.03333 " pathEditMode="relative" rAng="0" ptsTypes="AA">
                                      <p:cBhvr>
                                        <p:cTn id="546" dur="2000" spd="-100000" fill="hold"/>
                                        <p:tgtEl>
                                          <p:spTgt spid="399"/>
                                        </p:tgtEl>
                                        <p:attrNameLst>
                                          <p:attrName>ppt_x</p:attrName>
                                          <p:attrName>ppt_y</p:attrName>
                                        </p:attrNameLst>
                                      </p:cBhvr>
                                      <p:rCtr x="0" y="-1667"/>
                                    </p:animMotion>
                                  </p:childTnLst>
                                </p:cTn>
                              </p:par>
                              <p:par>
                                <p:cTn id="547" presetID="42" presetClass="path" presetSubtype="0" accel="50000" decel="50000" fill="hold" nodeType="withEffect">
                                  <p:stCondLst>
                                    <p:cond delay="4600"/>
                                  </p:stCondLst>
                                  <p:childTnLst>
                                    <p:animMotion origin="layout" path="M 2.5E-6 -7.40741E-7 L 2.5E-6 0.03542 " pathEditMode="relative" rAng="0" ptsTypes="AA">
                                      <p:cBhvr>
                                        <p:cTn id="548" dur="2000" spd="-100000" fill="hold"/>
                                        <p:tgtEl>
                                          <p:spTgt spid="400"/>
                                        </p:tgtEl>
                                        <p:attrNameLst>
                                          <p:attrName>ppt_x</p:attrName>
                                          <p:attrName>ppt_y</p:attrName>
                                        </p:attrNameLst>
                                      </p:cBhvr>
                                      <p:rCtr x="0" y="1759"/>
                                    </p:animMotion>
                                  </p:childTnLst>
                                </p:cTn>
                              </p:par>
                              <p:par>
                                <p:cTn id="549" presetID="42" presetClass="path" presetSubtype="0" accel="50000" decel="50000" fill="hold" nodeType="withEffect">
                                  <p:stCondLst>
                                    <p:cond delay="4800"/>
                                  </p:stCondLst>
                                  <p:childTnLst>
                                    <p:animMotion origin="layout" path="M 3.05556E-6 1.48148E-6 L 3.05556E-6 0.01852 " pathEditMode="relative" rAng="0" ptsTypes="AA">
                                      <p:cBhvr>
                                        <p:cTn id="550" dur="2000" spd="-100000" fill="hold"/>
                                        <p:tgtEl>
                                          <p:spTgt spid="402"/>
                                        </p:tgtEl>
                                        <p:attrNameLst>
                                          <p:attrName>ppt_x</p:attrName>
                                          <p:attrName>ppt_y</p:attrName>
                                        </p:attrNameLst>
                                      </p:cBhvr>
                                      <p:rCtr x="0" y="926"/>
                                    </p:animMotion>
                                  </p:childTnLst>
                                </p:cTn>
                              </p:par>
                              <p:par>
                                <p:cTn id="551" presetID="64" presetClass="path" presetSubtype="0" accel="50000" decel="50000" fill="hold" nodeType="withEffect">
                                  <p:stCondLst>
                                    <p:cond delay="5200"/>
                                  </p:stCondLst>
                                  <p:childTnLst>
                                    <p:animMotion origin="layout" path="M 4.44444E-6 1.85185E-6 L -0.00018 -0.04352 " pathEditMode="relative" rAng="0" ptsTypes="AA">
                                      <p:cBhvr>
                                        <p:cTn id="552" dur="2000" spd="-100000" fill="hold"/>
                                        <p:tgtEl>
                                          <p:spTgt spid="404"/>
                                        </p:tgtEl>
                                        <p:attrNameLst>
                                          <p:attrName>ppt_x</p:attrName>
                                          <p:attrName>ppt_y</p:attrName>
                                        </p:attrNameLst>
                                      </p:cBhvr>
                                      <p:rCtr x="-17" y="-2176"/>
                                    </p:animMotion>
                                  </p:childTnLst>
                                </p:cTn>
                              </p:par>
                              <p:par>
                                <p:cTn id="553" presetID="42" presetClass="path" presetSubtype="0" accel="50000" decel="50000" fill="hold" nodeType="withEffect">
                                  <p:stCondLst>
                                    <p:cond delay="5800"/>
                                  </p:stCondLst>
                                  <p:childTnLst>
                                    <p:animMotion origin="layout" path="M -2.5E-6 2.59259E-6 L -2.5E-6 0.01852 " pathEditMode="relative" rAng="0" ptsTypes="AA">
                                      <p:cBhvr>
                                        <p:cTn id="554" dur="2000" spd="-100000" fill="hold"/>
                                        <p:tgtEl>
                                          <p:spTgt spid="409"/>
                                        </p:tgtEl>
                                        <p:attrNameLst>
                                          <p:attrName>ppt_x</p:attrName>
                                          <p:attrName>ppt_y</p:attrName>
                                        </p:attrNameLst>
                                      </p:cBhvr>
                                      <p:rCtr x="0" y="926"/>
                                    </p:animMotion>
                                  </p:childTnLst>
                                </p:cTn>
                              </p:par>
                              <p:par>
                                <p:cTn id="555" presetID="22" presetClass="entr" presetSubtype="8" fill="hold" grpId="0" nodeType="withEffect">
                                  <p:stCondLst>
                                    <p:cond delay="5000"/>
                                  </p:stCondLst>
                                  <p:childTnLst>
                                    <p:set>
                                      <p:cBhvr>
                                        <p:cTn id="556" dur="1" fill="hold">
                                          <p:stCondLst>
                                            <p:cond delay="0"/>
                                          </p:stCondLst>
                                        </p:cTn>
                                        <p:tgtEl>
                                          <p:spTgt spid="422"/>
                                        </p:tgtEl>
                                        <p:attrNameLst>
                                          <p:attrName>style.visibility</p:attrName>
                                        </p:attrNameLst>
                                      </p:cBhvr>
                                      <p:to>
                                        <p:strVal val="visible"/>
                                      </p:to>
                                    </p:set>
                                    <p:animEffect transition="in" filter="wipe(left)">
                                      <p:cBhvr>
                                        <p:cTn id="557" dur="10000"/>
                                        <p:tgtEl>
                                          <p:spTgt spid="4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110" grpId="0" animBg="1"/>
      <p:bldP spid="421" grpId="0" animBg="1"/>
      <p:bldP spid="209111" grpId="0" animBg="1"/>
      <p:bldP spid="208915" grpId="0" animBg="1"/>
      <p:bldP spid="208915" grpId="1" animBg="1"/>
      <p:bldP spid="208920" grpId="0" animBg="1"/>
      <p:bldP spid="208920" grpId="1" animBg="1"/>
      <p:bldP spid="209013" grpId="0" animBg="1"/>
      <p:bldP spid="209013" grpId="1" animBg="1"/>
      <p:bldP spid="209014" grpId="0" animBg="1"/>
      <p:bldP spid="209014" grpId="1" animBg="1"/>
      <p:bldP spid="209015" grpId="0" animBg="1"/>
      <p:bldP spid="209015" grpId="1" animBg="1"/>
      <p:bldP spid="209016" grpId="0" animBg="1"/>
      <p:bldP spid="209016" grpId="1" animBg="1"/>
      <p:bldP spid="209017" grpId="0" animBg="1"/>
      <p:bldP spid="209017" grpId="1" animBg="1"/>
      <p:bldP spid="209018" grpId="0" animBg="1"/>
      <p:bldP spid="209018" grpId="1" animBg="1"/>
      <p:bldP spid="209019" grpId="0" animBg="1"/>
      <p:bldP spid="209019" grpId="1" animBg="1"/>
      <p:bldP spid="209020" grpId="0" animBg="1"/>
      <p:bldP spid="209020" grpId="1" animBg="1"/>
      <p:bldP spid="209021" grpId="0" animBg="1"/>
      <p:bldP spid="209021" grpId="1" animBg="1"/>
      <p:bldP spid="209022" grpId="0" animBg="1"/>
      <p:bldP spid="209022" grpId="1" animBg="1"/>
      <p:bldP spid="209023" grpId="0" animBg="1"/>
      <p:bldP spid="209023" grpId="1" animBg="1"/>
      <p:bldP spid="209024" grpId="0" animBg="1"/>
      <p:bldP spid="209024" grpId="1" animBg="1"/>
      <p:bldP spid="209025" grpId="0" animBg="1"/>
      <p:bldP spid="209025" grpId="1" animBg="1"/>
      <p:bldP spid="209026" grpId="0" animBg="1"/>
      <p:bldP spid="209026" grpId="1" animBg="1"/>
      <p:bldP spid="209027" grpId="0" animBg="1"/>
      <p:bldP spid="209027" grpId="1" animBg="1"/>
      <p:bldP spid="209028" grpId="0" animBg="1"/>
      <p:bldP spid="209028" grpId="1" animBg="1"/>
      <p:bldP spid="209029" grpId="0" animBg="1"/>
      <p:bldP spid="209029" grpId="1" animBg="1"/>
      <p:bldP spid="209030" grpId="0" animBg="1"/>
      <p:bldP spid="209030" grpId="1" animBg="1"/>
      <p:bldP spid="209031" grpId="0" animBg="1"/>
      <p:bldP spid="209031" grpId="1" animBg="1"/>
      <p:bldP spid="209032" grpId="0" animBg="1"/>
      <p:bldP spid="209032" grpId="1" animBg="1"/>
      <p:bldP spid="209033" grpId="0" animBg="1"/>
      <p:bldP spid="209033" grpId="1" animBg="1"/>
      <p:bldP spid="209034" grpId="0" animBg="1"/>
      <p:bldP spid="209034" grpId="1" animBg="1"/>
      <p:bldP spid="209044" grpId="0" animBg="1"/>
      <p:bldP spid="209045" grpId="0" animBg="1"/>
      <p:bldP spid="209048" grpId="0" animBg="1"/>
      <p:bldP spid="209049" grpId="0" animBg="1"/>
      <p:bldP spid="209050" grpId="0" animBg="1"/>
      <p:bldP spid="209051" grpId="0" animBg="1"/>
      <p:bldP spid="209053" grpId="0" animBg="1"/>
      <p:bldP spid="209054" grpId="0" animBg="1"/>
      <p:bldP spid="209055" grpId="0" animBg="1"/>
      <p:bldP spid="209056" grpId="0" animBg="1"/>
      <p:bldP spid="209058" grpId="0" animBg="1"/>
      <p:bldP spid="209059" grpId="0" animBg="1"/>
      <p:bldP spid="209060" grpId="0" animBg="1"/>
      <p:bldP spid="209061" grpId="0" animBg="1"/>
      <p:bldP spid="209066" grpId="0" animBg="1"/>
      <p:bldP spid="209069" grpId="0" animBg="1"/>
      <p:bldP spid="209070" grpId="0" animBg="1"/>
      <p:bldP spid="209071" grpId="0" animBg="1"/>
      <p:bldP spid="209072" grpId="0" animBg="1"/>
      <p:bldP spid="209073" grpId="0" animBg="1"/>
      <p:bldP spid="209074" grpId="0" animBg="1"/>
      <p:bldP spid="209075" grpId="0" animBg="1"/>
      <p:bldP spid="209076" grpId="0" animBg="1"/>
      <p:bldP spid="209077" grpId="0" animBg="1"/>
      <p:bldP spid="209078" grpId="0" animBg="1"/>
      <p:bldP spid="209079" grpId="0" animBg="1"/>
      <p:bldP spid="209080" grpId="0" animBg="1"/>
      <p:bldP spid="209081" grpId="0" animBg="1"/>
      <p:bldP spid="209082" grpId="0" animBg="1"/>
      <p:bldP spid="209083" grpId="0" animBg="1"/>
      <p:bldP spid="209084" grpId="0" animBg="1"/>
      <p:bldP spid="209085" grpId="0" animBg="1"/>
      <p:bldP spid="209086" grpId="0" animBg="1"/>
      <p:bldP spid="209087" grpId="0" animBg="1"/>
      <p:bldP spid="209089" grpId="0" animBg="1"/>
      <p:bldP spid="209092" grpId="0" animBg="1"/>
      <p:bldP spid="209092" grpId="1" animBg="1"/>
      <p:bldP spid="209093" grpId="0" animBg="1"/>
      <p:bldP spid="209093" grpId="1" animBg="1"/>
      <p:bldP spid="209094" grpId="0" animBg="1"/>
      <p:bldP spid="209094" grpId="1" animBg="1"/>
      <p:bldP spid="209095" grpId="0" animBg="1"/>
      <p:bldP spid="209095" grpId="1" animBg="1"/>
      <p:bldP spid="209096" grpId="0" animBg="1"/>
      <p:bldP spid="209096" grpId="1" animBg="1"/>
      <p:bldP spid="209097" grpId="0" animBg="1"/>
      <p:bldP spid="209097" grpId="1" animBg="1"/>
      <p:bldP spid="209105" grpId="0" animBg="1"/>
      <p:bldP spid="209105" grpId="1" animBg="1"/>
      <p:bldP spid="209112" grpId="0" animBg="1"/>
      <p:bldP spid="209112" grpId="1" animBg="1"/>
      <p:bldP spid="209113" grpId="0" animBg="1"/>
      <p:bldP spid="209113" grpId="1" animBg="1"/>
      <p:bldP spid="209114" grpId="0" animBg="1"/>
      <p:bldP spid="209114" grpId="1" animBg="1"/>
      <p:bldP spid="209115" grpId="0" animBg="1"/>
      <p:bldP spid="209115" grpId="1" animBg="1"/>
      <p:bldP spid="209116" grpId="0" animBg="1"/>
      <p:bldP spid="209116" grpId="1" animBg="1"/>
      <p:bldP spid="209117" grpId="0" animBg="1"/>
      <p:bldP spid="209117" grpId="1" animBg="1"/>
      <p:bldP spid="209118" grpId="0" animBg="1"/>
      <p:bldP spid="209118" grpId="1" animBg="1"/>
      <p:bldP spid="209119" grpId="0" animBg="1"/>
      <p:bldP spid="209119" grpId="1" animBg="1"/>
      <p:bldP spid="209120" grpId="0" animBg="1"/>
      <p:bldP spid="209120" grpId="1" animBg="1"/>
      <p:bldP spid="209121" grpId="0" animBg="1"/>
      <p:bldP spid="209121" grpId="1" animBg="1"/>
      <p:bldP spid="209122" grpId="0" animBg="1"/>
      <p:bldP spid="209122" grpId="1" animBg="1"/>
      <p:bldP spid="209123" grpId="0" animBg="1"/>
      <p:bldP spid="209123" grpId="1" animBg="1"/>
      <p:bldP spid="209124" grpId="0" animBg="1"/>
      <p:bldP spid="209124" grpId="1" animBg="1"/>
      <p:bldP spid="209125" grpId="0" animBg="1"/>
      <p:bldP spid="209125" grpId="1" animBg="1"/>
      <p:bldP spid="328" grpId="0" animBg="1"/>
      <p:bldP spid="328" grpId="1" animBg="1"/>
      <p:bldP spid="333" grpId="0" animBg="1"/>
      <p:bldP spid="333" grpId="1" animBg="1"/>
      <p:bldP spid="337" grpId="0" animBg="1"/>
      <p:bldP spid="337" grpId="1" animBg="1"/>
      <p:bldP spid="340" grpId="0" animBg="1"/>
      <p:bldP spid="340" grpId="1" animBg="1"/>
      <p:bldP spid="342" grpId="0" animBg="1"/>
      <p:bldP spid="342" grpId="1" animBg="1"/>
      <p:bldP spid="344" grpId="0" animBg="1"/>
      <p:bldP spid="344" grpId="1" animBg="1"/>
      <p:bldP spid="345" grpId="0" animBg="1"/>
      <p:bldP spid="345" grpId="1" animBg="1"/>
      <p:bldP spid="347" grpId="0" animBg="1"/>
      <p:bldP spid="347" grpId="1" animBg="1"/>
      <p:bldP spid="349" grpId="0" animBg="1"/>
      <p:bldP spid="349" grpId="1" animBg="1"/>
      <p:bldP spid="350" grpId="0" animBg="1"/>
      <p:bldP spid="350" grpId="1" animBg="1"/>
      <p:bldP spid="352" grpId="0" animBg="1"/>
      <p:bldP spid="352" grpId="1" animBg="1"/>
      <p:bldP spid="353" grpId="0" animBg="1"/>
      <p:bldP spid="353" grpId="1" animBg="1"/>
      <p:bldP spid="355" grpId="0" animBg="1"/>
      <p:bldP spid="355" grpId="1" animBg="1"/>
      <p:bldP spid="357" grpId="0" animBg="1"/>
      <p:bldP spid="357" grpId="1" animBg="1"/>
      <p:bldP spid="368" grpId="0" animBg="1"/>
      <p:bldP spid="369" grpId="0" animBg="1"/>
      <p:bldP spid="373" grpId="0" animBg="1"/>
      <p:bldP spid="374" grpId="0" animBg="1"/>
      <p:bldP spid="375" grpId="0" animBg="1"/>
      <p:bldP spid="379" grpId="0" animBg="1"/>
      <p:bldP spid="380" grpId="0" animBg="1"/>
      <p:bldP spid="382" grpId="0" animBg="1"/>
      <p:bldP spid="384" grpId="0" animBg="1"/>
      <p:bldP spid="385" grpId="0" animBg="1"/>
      <p:bldP spid="393" grpId="0" animBg="1"/>
      <p:bldP spid="395" grpId="0" animBg="1"/>
      <p:bldP spid="399" grpId="0" animBg="1"/>
      <p:bldP spid="400" grpId="0" animBg="1"/>
      <p:bldP spid="402" grpId="0" animBg="1"/>
      <p:bldP spid="404" grpId="0" animBg="1"/>
      <p:bldP spid="408" grpId="0" animBg="1"/>
      <p:bldP spid="409" grpId="0" animBg="1"/>
      <p:bldP spid="414" grpId="0" animBg="1"/>
      <p:bldP spid="414" grpId="1" animBg="1"/>
      <p:bldP spid="415" grpId="0" animBg="1"/>
      <p:bldP spid="415" grpId="1" animBg="1"/>
      <p:bldP spid="416" grpId="0" animBg="1"/>
      <p:bldP spid="416" grpId="1" animBg="1"/>
      <p:bldP spid="417" grpId="0" animBg="1"/>
      <p:bldP spid="417" grpId="1" animBg="1"/>
      <p:bldP spid="418" grpId="0" animBg="1"/>
      <p:bldP spid="418" grpId="1" animBg="1"/>
      <p:bldP spid="419" grpId="0" animBg="1"/>
      <p:bldP spid="419" grpId="1" animBg="1"/>
      <p:bldP spid="420" grpId="0" animBg="1"/>
      <p:bldP spid="420" grpId="1" animBg="1"/>
      <p:bldP spid="422" grpId="0" animBg="1"/>
      <p:bldP spid="422" grpId="1" animBg="1"/>
      <p:bldP spid="423" grpId="0" animBg="1"/>
      <p:bldP spid="423" grpId="1" animBg="1"/>
      <p:bldP spid="424" grpId="0" animBg="1"/>
      <p:bldP spid="424"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Arial" panose="020B0604020202020204" pitchFamily="34" charset="0"/>
              </a:rPr>
              <a:t>Principle of Position </a:t>
            </a:r>
            <a:r>
              <a:rPr lang="en-US" altLang="de-DE" sz="2100" b="1" dirty="0">
                <a:latin typeface="+mj-lt"/>
                <a:cs typeface="Times New Roman" panose="02020603050405020304" pitchFamily="18" charset="0"/>
              </a:rPr>
              <a:t>Determination</a:t>
            </a:r>
            <a:r>
              <a:rPr lang="en-US" altLang="de-DE" sz="2100" b="1" dirty="0">
                <a:latin typeface="+mj-lt"/>
                <a:cs typeface="Arial" panose="020B0604020202020204" pitchFamily="34" charset="0"/>
              </a:rPr>
              <a:t> by a BPM</a:t>
            </a:r>
          </a:p>
        </p:txBody>
      </p:sp>
      <p:sp>
        <p:nvSpPr>
          <p:cNvPr id="13317" name="Text Box 4"/>
          <p:cNvSpPr txBox="1">
            <a:spLocks noChangeArrowheads="1"/>
          </p:cNvSpPr>
          <p:nvPr/>
        </p:nvSpPr>
        <p:spPr bwMode="auto">
          <a:xfrm>
            <a:off x="279400" y="830419"/>
            <a:ext cx="8509000" cy="621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sym typeface="Symbol" pitchFamily="18" charset="2"/>
              </a:rPr>
              <a:t>The difference voltage between plates gives the beam’s center-of-mass </a:t>
            </a:r>
          </a:p>
          <a:p>
            <a:pPr algn="l">
              <a:lnSpc>
                <a:spcPct val="40000"/>
              </a:lnSpc>
              <a:buFont typeface="Symbol" pitchFamily="18" charset="2"/>
              <a:buChar char="®"/>
            </a:pPr>
            <a:r>
              <a:rPr lang="en-US" altLang="de-DE" sz="2000" b="1" dirty="0">
                <a:solidFill>
                  <a:srgbClr val="0000FF"/>
                </a:solidFill>
                <a:latin typeface="Calibri" panose="020F0502020204030204" pitchFamily="34" charset="0"/>
                <a:sym typeface="Symbol" pitchFamily="18" charset="2"/>
              </a:rPr>
              <a:t>most frequent  application</a:t>
            </a:r>
          </a:p>
        </p:txBody>
      </p:sp>
      <p:sp>
        <p:nvSpPr>
          <p:cNvPr id="302085" name="Text Box 5"/>
          <p:cNvSpPr txBox="1">
            <a:spLocks noChangeArrowheads="1"/>
          </p:cNvSpPr>
          <p:nvPr/>
        </p:nvSpPr>
        <p:spPr bwMode="auto">
          <a:xfrm>
            <a:off x="79057" y="3710414"/>
            <a:ext cx="8632825" cy="886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60000"/>
              </a:lnSpc>
            </a:pPr>
            <a:r>
              <a:rPr lang="en-US" altLang="de-DE" sz="2000" b="1" i="1" dirty="0">
                <a:latin typeface="Calibri" panose="020F0502020204030204" pitchFamily="34" charset="0"/>
                <a:cs typeface="Times New Roman" pitchFamily="18" charset="0"/>
              </a:rPr>
              <a:t>S(</a:t>
            </a:r>
            <a:r>
              <a:rPr lang="el-GR" altLang="de-DE" sz="2000" b="1" i="1" dirty="0">
                <a:latin typeface="Calibri" panose="020F0502020204030204" pitchFamily="34" charset="0"/>
                <a:cs typeface="Times New Roman" pitchFamily="18" charset="0"/>
              </a:rPr>
              <a:t>ω</a:t>
            </a:r>
            <a:r>
              <a:rPr lang="en-US" altLang="de-DE" sz="2000" b="1" i="1" dirty="0">
                <a:latin typeface="Calibri" panose="020F0502020204030204" pitchFamily="34" charset="0"/>
                <a:cs typeface="Times New Roman" pitchFamily="18" charset="0"/>
              </a:rPr>
              <a:t>,x)</a:t>
            </a:r>
            <a:r>
              <a:rPr lang="en-US" altLang="de-DE" dirty="0">
                <a:latin typeface="Calibri" panose="020F0502020204030204" pitchFamily="34" charset="0"/>
                <a:cs typeface="Times New Roman" pitchFamily="18" charset="0"/>
              </a:rPr>
              <a:t> is called </a:t>
            </a:r>
            <a:r>
              <a:rPr lang="en-US" altLang="de-DE" b="1" dirty="0">
                <a:latin typeface="Calibri" panose="020F0502020204030204" pitchFamily="34" charset="0"/>
                <a:cs typeface="Times New Roman" pitchFamily="18" charset="0"/>
              </a:rPr>
              <a:t>position sensitivity, </a:t>
            </a:r>
            <a:r>
              <a:rPr lang="en-US" altLang="de-DE" dirty="0">
                <a:latin typeface="Calibri" panose="020F0502020204030204" pitchFamily="34" charset="0"/>
                <a:cs typeface="Times New Roman" pitchFamily="18" charset="0"/>
              </a:rPr>
              <a:t>sometimes the inverse is used</a:t>
            </a:r>
            <a:r>
              <a:rPr lang="en-US" altLang="de-DE" b="1" dirty="0">
                <a:latin typeface="Calibri" panose="020F0502020204030204" pitchFamily="34" charset="0"/>
                <a:cs typeface="Times New Roman" pitchFamily="18" charset="0"/>
              </a:rPr>
              <a:t> </a:t>
            </a:r>
            <a:r>
              <a:rPr lang="en-US" altLang="de-DE" dirty="0">
                <a:latin typeface="Calibri" panose="020F0502020204030204" pitchFamily="34" charset="0"/>
                <a:cs typeface="Times New Roman" pitchFamily="18" charset="0"/>
              </a:rPr>
              <a:t> </a:t>
            </a:r>
            <a:r>
              <a:rPr lang="en-US" altLang="de-DE" b="1" i="1" dirty="0">
                <a:latin typeface="Calibri" panose="020F0502020204030204" pitchFamily="34" charset="0"/>
              </a:rPr>
              <a:t>k(</a:t>
            </a:r>
            <a:r>
              <a:rPr lang="el-GR" altLang="de-DE" b="1" i="1" dirty="0">
                <a:latin typeface="Calibri" panose="020F0502020204030204" pitchFamily="34" charset="0"/>
              </a:rPr>
              <a:t>ω</a:t>
            </a:r>
            <a:r>
              <a:rPr lang="en-US" altLang="de-DE" b="1" i="1" dirty="0">
                <a:latin typeface="Calibri" panose="020F0502020204030204" pitchFamily="34" charset="0"/>
              </a:rPr>
              <a:t>,x)=1/S(</a:t>
            </a:r>
            <a:r>
              <a:rPr lang="el-GR" altLang="de-DE" b="1" i="1" dirty="0">
                <a:latin typeface="Calibri" panose="020F0502020204030204" pitchFamily="34" charset="0"/>
              </a:rPr>
              <a:t>ω</a:t>
            </a:r>
            <a:r>
              <a:rPr lang="en-US" altLang="de-DE" b="1" i="1" dirty="0">
                <a:latin typeface="Calibri" panose="020F0502020204030204" pitchFamily="34" charset="0"/>
              </a:rPr>
              <a:t>,x)</a:t>
            </a:r>
            <a:r>
              <a:rPr lang="en-US" altLang="de-DE" dirty="0">
                <a:latin typeface="Calibri" panose="020F0502020204030204" pitchFamily="34" charset="0"/>
              </a:rPr>
              <a:t> </a:t>
            </a:r>
            <a:endParaRPr lang="en-US" altLang="de-DE" dirty="0">
              <a:latin typeface="Calibri" panose="020F0502020204030204" pitchFamily="34" charset="0"/>
              <a:cs typeface="Times New Roman" pitchFamily="18" charset="0"/>
            </a:endParaRPr>
          </a:p>
          <a:p>
            <a:pPr algn="l" eaLnBrk="1" hangingPunct="1">
              <a:lnSpc>
                <a:spcPct val="60000"/>
              </a:lnSpc>
            </a:pPr>
            <a:r>
              <a:rPr lang="en-US" altLang="de-DE" b="1" i="1" dirty="0">
                <a:latin typeface="Calibri" panose="020F0502020204030204" pitchFamily="34" charset="0"/>
                <a:cs typeface="Times New Roman" pitchFamily="18" charset="0"/>
              </a:rPr>
              <a:t>S</a:t>
            </a:r>
            <a:r>
              <a:rPr lang="en-US" altLang="de-DE" dirty="0">
                <a:latin typeface="Calibri" panose="020F0502020204030204" pitchFamily="34" charset="0"/>
                <a:cs typeface="Times New Roman" pitchFamily="18" charset="0"/>
              </a:rPr>
              <a:t> is a geometry dependent, non-linear function, </a:t>
            </a:r>
          </a:p>
          <a:p>
            <a:pPr algn="l" eaLnBrk="1" hangingPunct="1">
              <a:lnSpc>
                <a:spcPct val="60000"/>
              </a:lnSpc>
            </a:pPr>
            <a:r>
              <a:rPr lang="en-US" altLang="de-DE" dirty="0">
                <a:latin typeface="Calibri" panose="020F0502020204030204" pitchFamily="34" charset="0"/>
                <a:cs typeface="Times New Roman" pitchFamily="18" charset="0"/>
              </a:rPr>
              <a:t>Units:</a:t>
            </a:r>
            <a:r>
              <a:rPr lang="en-US" altLang="de-DE" b="1" dirty="0">
                <a:latin typeface="Calibri" panose="020F0502020204030204" pitchFamily="34" charset="0"/>
                <a:cs typeface="Times New Roman" pitchFamily="18" charset="0"/>
              </a:rPr>
              <a:t> </a:t>
            </a:r>
            <a:r>
              <a:rPr lang="en-US" altLang="de-DE" b="1" i="1" dirty="0">
                <a:latin typeface="Calibri" panose="020F0502020204030204" pitchFamily="34" charset="0"/>
                <a:cs typeface="Times New Roman" pitchFamily="18" charset="0"/>
              </a:rPr>
              <a:t>S</a:t>
            </a:r>
            <a:r>
              <a:rPr lang="en-US" altLang="de-DE" dirty="0">
                <a:latin typeface="Calibri" panose="020F0502020204030204" pitchFamily="34" charset="0"/>
                <a:cs typeface="Times New Roman" pitchFamily="18" charset="0"/>
              </a:rPr>
              <a:t>=[%/mm], sometimes </a:t>
            </a:r>
            <a:r>
              <a:rPr lang="en-US" altLang="de-DE" b="1" i="1" dirty="0">
                <a:latin typeface="Calibri" panose="020F0502020204030204" pitchFamily="34" charset="0"/>
                <a:cs typeface="Times New Roman" pitchFamily="18" charset="0"/>
              </a:rPr>
              <a:t>S</a:t>
            </a:r>
            <a:r>
              <a:rPr lang="en-US" altLang="de-DE" dirty="0">
                <a:latin typeface="Calibri" panose="020F0502020204030204" pitchFamily="34" charset="0"/>
                <a:cs typeface="Times New Roman" pitchFamily="18" charset="0"/>
              </a:rPr>
              <a:t>=[dB/mm] or </a:t>
            </a:r>
            <a:r>
              <a:rPr lang="en-US" altLang="de-DE" b="1" i="1" dirty="0">
                <a:latin typeface="Calibri" panose="020F0502020204030204" pitchFamily="34" charset="0"/>
                <a:cs typeface="Times New Roman" pitchFamily="18" charset="0"/>
              </a:rPr>
              <a:t>k</a:t>
            </a:r>
            <a:r>
              <a:rPr lang="en-US" altLang="de-DE" dirty="0">
                <a:latin typeface="Calibri" panose="020F0502020204030204" pitchFamily="34" charset="0"/>
                <a:cs typeface="Times New Roman" pitchFamily="18" charset="0"/>
              </a:rPr>
              <a:t>=[mm].</a:t>
            </a:r>
          </a:p>
        </p:txBody>
      </p:sp>
      <mc:AlternateContent xmlns:mc="http://schemas.openxmlformats.org/markup-compatibility/2006" xmlns:a14="http://schemas.microsoft.com/office/drawing/2010/main">
        <mc:Choice Requires="a14">
          <p:sp>
            <p:nvSpPr>
              <p:cNvPr id="13321" name="Object 8"/>
              <p:cNvSpPr txBox="1"/>
              <p:nvPr/>
            </p:nvSpPr>
            <p:spPr bwMode="auto">
              <a:xfrm>
                <a:off x="539750" y="1382713"/>
                <a:ext cx="2990850" cy="1438275"/>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n-GB" i="1">
                          <a:solidFill>
                            <a:srgbClr val="000000"/>
                          </a:solidFill>
                          <a:latin typeface="Cambria Math" panose="02040503050406030204" pitchFamily="18" charset="0"/>
                        </a:rPr>
                        <m:t>𝑦</m:t>
                      </m:r>
                      <m:r>
                        <m:rPr>
                          <m:aln/>
                        </m:rP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1</m:t>
                          </m:r>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𝑆</m:t>
                              </m:r>
                            </m:e>
                            <m:sub>
                              <m:r>
                                <a:rPr lang="en-GB" i="1">
                                  <a:solidFill>
                                    <a:srgbClr val="000000"/>
                                  </a:solidFill>
                                  <a:latin typeface="Cambria Math" panose="02040503050406030204" pitchFamily="18" charset="0"/>
                                </a:rPr>
                                <m:t>𝑦</m:t>
                              </m:r>
                            </m:sub>
                          </m:sSub>
                          <m:r>
                            <a:rPr lang="en-GB" i="1">
                              <a:solidFill>
                                <a:srgbClr val="000000"/>
                              </a:solidFill>
                              <a:latin typeface="Cambria Math" panose="02040503050406030204" pitchFamily="18" charset="0"/>
                            </a:rPr>
                            <m:t>(</m:t>
                          </m:r>
                          <m:r>
                            <a:rPr lang="en-GB" i="1">
                              <a:solidFill>
                                <a:srgbClr val="000000"/>
                              </a:solidFill>
                              <a:latin typeface="Cambria Math" panose="02040503050406030204" pitchFamily="18" charset="0"/>
                            </a:rPr>
                            <m:t>𝜔</m:t>
                          </m:r>
                          <m:r>
                            <a:rPr lang="en-GB" i="1">
                              <a:solidFill>
                                <a:srgbClr val="000000"/>
                              </a:solidFill>
                              <a:latin typeface="Cambria Math" panose="02040503050406030204" pitchFamily="18" charset="0"/>
                            </a:rPr>
                            <m:t>)</m:t>
                          </m:r>
                        </m:den>
                      </m:f>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𝑈</m:t>
                              </m:r>
                            </m:e>
                            <m:sub>
                              <m:r>
                                <a:rPr lang="en-GB" i="1">
                                  <a:solidFill>
                                    <a:srgbClr val="000000"/>
                                  </a:solidFill>
                                  <a:latin typeface="Cambria Math" panose="02040503050406030204" pitchFamily="18" charset="0"/>
                                </a:rPr>
                                <m:t>𝑢𝑝</m:t>
                              </m:r>
                            </m:sub>
                          </m:sSub>
                          <m:r>
                            <a:rPr lang="en-GB" i="1">
                              <a:solidFill>
                                <a:srgbClr val="000000"/>
                              </a:solidFill>
                              <a:latin typeface="Cambria Math" panose="02040503050406030204" pitchFamily="18" charset="0"/>
                            </a:rPr>
                            <m:t>−</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𝑈</m:t>
                              </m:r>
                            </m:e>
                            <m:sub>
                              <m:r>
                                <a:rPr lang="en-GB" i="1">
                                  <a:solidFill>
                                    <a:srgbClr val="000000"/>
                                  </a:solidFill>
                                  <a:latin typeface="Cambria Math" panose="02040503050406030204" pitchFamily="18" charset="0"/>
                                </a:rPr>
                                <m:t>𝑑𝑜𝑤𝑛</m:t>
                              </m:r>
                            </m:sub>
                          </m:sSub>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𝑈</m:t>
                              </m:r>
                            </m:e>
                            <m:sub>
                              <m:r>
                                <a:rPr lang="en-GB" i="1">
                                  <a:solidFill>
                                    <a:srgbClr val="000000"/>
                                  </a:solidFill>
                                  <a:latin typeface="Cambria Math" panose="02040503050406030204" pitchFamily="18" charset="0"/>
                                </a:rPr>
                                <m:t>𝑢𝑝</m:t>
                              </m:r>
                            </m:sub>
                          </m:sSub>
                          <m:r>
                            <a:rPr lang="en-GB" i="1">
                              <a:solidFill>
                                <a:srgbClr val="000000"/>
                              </a:solidFill>
                              <a:latin typeface="Cambria Math" panose="02040503050406030204" pitchFamily="18" charset="0"/>
                            </a:rPr>
                            <m:t>+</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𝑈</m:t>
                              </m:r>
                            </m:e>
                            <m:sub>
                              <m:r>
                                <a:rPr lang="en-GB" i="1">
                                  <a:solidFill>
                                    <a:srgbClr val="000000"/>
                                  </a:solidFill>
                                  <a:latin typeface="Cambria Math" panose="02040503050406030204" pitchFamily="18" charset="0"/>
                                </a:rPr>
                                <m:t>𝑑𝑜𝑤𝑛</m:t>
                              </m:r>
                            </m:sub>
                          </m:sSub>
                        </m:den>
                      </m:f>
                    </m:oMath>
                    <m:oMath xmlns:m="http://schemas.openxmlformats.org/officeDocument/2006/math">
                      <m:r>
                        <m:rPr>
                          <m:aln/>
                        </m:rP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1</m:t>
                          </m:r>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𝑆</m:t>
                              </m:r>
                            </m:e>
                            <m:sub>
                              <m:r>
                                <a:rPr lang="en-GB" i="1">
                                  <a:solidFill>
                                    <a:srgbClr val="000000"/>
                                  </a:solidFill>
                                  <a:latin typeface="Cambria Math" panose="02040503050406030204" pitchFamily="18" charset="0"/>
                                </a:rPr>
                                <m:t>𝑦</m:t>
                              </m:r>
                            </m:sub>
                          </m:sSub>
                        </m:den>
                      </m:f>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m:rPr>
                              <m:sty m:val="p"/>
                            </m:rPr>
                            <a:rPr lang="en-GB" i="1">
                              <a:solidFill>
                                <a:srgbClr val="000000"/>
                              </a:solidFill>
                              <a:latin typeface="Cambria Math" panose="02040503050406030204" pitchFamily="18" charset="0"/>
                            </a:rPr>
                            <m:t>Δ</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𝑈</m:t>
                              </m:r>
                            </m:e>
                            <m:sub>
                              <m:r>
                                <a:rPr lang="en-GB" i="1">
                                  <a:solidFill>
                                    <a:srgbClr val="000000"/>
                                  </a:solidFill>
                                  <a:latin typeface="Cambria Math" panose="02040503050406030204" pitchFamily="18" charset="0"/>
                                </a:rPr>
                                <m:t>𝑦</m:t>
                              </m:r>
                            </m:sub>
                          </m:sSub>
                        </m:num>
                        <m:den>
                          <m:r>
                            <m:rPr>
                              <m:sty m:val="p"/>
                            </m:rPr>
                            <a:rPr lang="en-GB" i="1">
                              <a:solidFill>
                                <a:srgbClr val="000000"/>
                              </a:solidFill>
                              <a:latin typeface="Cambria Math" panose="02040503050406030204" pitchFamily="18" charset="0"/>
                            </a:rPr>
                            <m:t>Σ</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𝑈</m:t>
                              </m:r>
                            </m:e>
                            <m:sub>
                              <m:r>
                                <a:rPr lang="en-GB" i="1">
                                  <a:solidFill>
                                    <a:srgbClr val="000000"/>
                                  </a:solidFill>
                                  <a:latin typeface="Cambria Math" panose="02040503050406030204" pitchFamily="18" charset="0"/>
                                </a:rPr>
                                <m:t>𝑦</m:t>
                              </m:r>
                            </m:sub>
                          </m:sSub>
                        </m:den>
                      </m:f>
                    </m:oMath>
                  </m:oMathPara>
                </a14:m>
                <a:endParaRPr lang="en-GB" dirty="0"/>
              </a:p>
            </p:txBody>
          </p:sp>
        </mc:Choice>
        <mc:Fallback xmlns="">
          <p:sp>
            <p:nvSpPr>
              <p:cNvPr id="13321" name="Object 8"/>
              <p:cNvSpPr txBox="1">
                <a:spLocks noRot="1" noChangeAspect="1" noMove="1" noResize="1" noEditPoints="1" noAdjustHandles="1" noChangeArrowheads="1" noChangeShapeType="1" noTextEdit="1"/>
              </p:cNvSpPr>
              <p:nvPr/>
            </p:nvSpPr>
            <p:spPr bwMode="auto">
              <a:xfrm>
                <a:off x="539750" y="1382713"/>
                <a:ext cx="2990850" cy="1438275"/>
              </a:xfrm>
              <a:prstGeom prst="rect">
                <a:avLst/>
              </a:prstGeom>
              <a:blipFill>
                <a:blip r:embed="rId3"/>
                <a:stretch>
                  <a:fillRect/>
                </a:stretch>
              </a:blipFill>
              <a:ln>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322" name="Object 9"/>
              <p:cNvSpPr txBox="1"/>
              <p:nvPr/>
            </p:nvSpPr>
            <p:spPr bwMode="auto">
              <a:xfrm>
                <a:off x="309563" y="2770188"/>
                <a:ext cx="3173412" cy="747712"/>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n-GB" i="1">
                          <a:solidFill>
                            <a:srgbClr val="000000"/>
                          </a:solidFill>
                          <a:latin typeface="Cambria Math" panose="02040503050406030204" pitchFamily="18" charset="0"/>
                        </a:rPr>
                        <m:t>𝑥</m:t>
                      </m:r>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1</m:t>
                          </m:r>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𝑆</m:t>
                              </m:r>
                            </m:e>
                            <m:sub>
                              <m:r>
                                <a:rPr lang="en-GB" i="1">
                                  <a:solidFill>
                                    <a:srgbClr val="000000"/>
                                  </a:solidFill>
                                  <a:latin typeface="Cambria Math" panose="02040503050406030204" pitchFamily="18" charset="0"/>
                                </a:rPr>
                                <m:t>𝑥</m:t>
                              </m:r>
                            </m:sub>
                          </m:sSub>
                          <m:r>
                            <a:rPr lang="en-GB" i="1">
                              <a:solidFill>
                                <a:srgbClr val="000000"/>
                              </a:solidFill>
                              <a:latin typeface="Cambria Math" panose="02040503050406030204" pitchFamily="18" charset="0"/>
                            </a:rPr>
                            <m:t>(</m:t>
                          </m:r>
                          <m:r>
                            <a:rPr lang="en-GB" i="1">
                              <a:solidFill>
                                <a:srgbClr val="000000"/>
                              </a:solidFill>
                              <a:latin typeface="Cambria Math" panose="02040503050406030204" pitchFamily="18" charset="0"/>
                            </a:rPr>
                            <m:t>𝜔</m:t>
                          </m:r>
                          <m:r>
                            <a:rPr lang="en-GB" i="1">
                              <a:solidFill>
                                <a:srgbClr val="000000"/>
                              </a:solidFill>
                              <a:latin typeface="Cambria Math" panose="02040503050406030204" pitchFamily="18" charset="0"/>
                            </a:rPr>
                            <m:t>)</m:t>
                          </m:r>
                        </m:den>
                      </m:f>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𝑈</m:t>
                              </m:r>
                            </m:e>
                            <m:sub>
                              <m:r>
                                <a:rPr lang="en-GB" i="1">
                                  <a:solidFill>
                                    <a:srgbClr val="000000"/>
                                  </a:solidFill>
                                  <a:latin typeface="Cambria Math" panose="02040503050406030204" pitchFamily="18" charset="0"/>
                                </a:rPr>
                                <m:t>𝑟𝑖𝑔h𝑡</m:t>
                              </m:r>
                            </m:sub>
                          </m:sSub>
                          <m:r>
                            <a:rPr lang="en-GB" i="1">
                              <a:solidFill>
                                <a:srgbClr val="000000"/>
                              </a:solidFill>
                              <a:latin typeface="Cambria Math" panose="02040503050406030204" pitchFamily="18" charset="0"/>
                            </a:rPr>
                            <m:t>−</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𝑈</m:t>
                              </m:r>
                            </m:e>
                            <m:sub>
                              <m:r>
                                <a:rPr lang="en-GB" i="1">
                                  <a:solidFill>
                                    <a:srgbClr val="000000"/>
                                  </a:solidFill>
                                  <a:latin typeface="Cambria Math" panose="02040503050406030204" pitchFamily="18" charset="0"/>
                                </a:rPr>
                                <m:t>𝑙𝑒𝑓𝑡</m:t>
                              </m:r>
                            </m:sub>
                          </m:sSub>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𝑈</m:t>
                              </m:r>
                            </m:e>
                            <m:sub>
                              <m:r>
                                <a:rPr lang="en-GB" i="1">
                                  <a:solidFill>
                                    <a:srgbClr val="000000"/>
                                  </a:solidFill>
                                  <a:latin typeface="Cambria Math" panose="02040503050406030204" pitchFamily="18" charset="0"/>
                                </a:rPr>
                                <m:t>𝑟𝑖𝑔h𝑡</m:t>
                              </m:r>
                            </m:sub>
                          </m:sSub>
                          <m:r>
                            <a:rPr lang="en-GB" i="1">
                              <a:solidFill>
                                <a:srgbClr val="000000"/>
                              </a:solidFill>
                              <a:latin typeface="Cambria Math" panose="02040503050406030204" pitchFamily="18" charset="0"/>
                            </a:rPr>
                            <m:t>+</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𝑈</m:t>
                              </m:r>
                            </m:e>
                            <m:sub>
                              <m:r>
                                <a:rPr lang="en-GB" i="1">
                                  <a:solidFill>
                                    <a:srgbClr val="000000"/>
                                  </a:solidFill>
                                  <a:latin typeface="Cambria Math" panose="02040503050406030204" pitchFamily="18" charset="0"/>
                                </a:rPr>
                                <m:t>𝑙𝑒𝑓𝑡</m:t>
                              </m:r>
                            </m:sub>
                          </m:sSub>
                        </m:den>
                      </m:f>
                    </m:oMath>
                  </m:oMathPara>
                </a14:m>
                <a:endParaRPr lang="en-GB" dirty="0"/>
              </a:p>
            </p:txBody>
          </p:sp>
        </mc:Choice>
        <mc:Fallback xmlns="">
          <p:sp>
            <p:nvSpPr>
              <p:cNvPr id="13322" name="Object 9"/>
              <p:cNvSpPr txBox="1">
                <a:spLocks noRot="1" noChangeAspect="1" noMove="1" noResize="1" noEditPoints="1" noAdjustHandles="1" noChangeArrowheads="1" noChangeShapeType="1" noTextEdit="1"/>
              </p:cNvSpPr>
              <p:nvPr/>
            </p:nvSpPr>
            <p:spPr bwMode="auto">
              <a:xfrm>
                <a:off x="309563" y="2770188"/>
                <a:ext cx="3173412" cy="747712"/>
              </a:xfrm>
              <a:prstGeom prst="rect">
                <a:avLst/>
              </a:prstGeom>
              <a:blipFill>
                <a:blip r:embed="rId4"/>
                <a:stretch>
                  <a:fillRect/>
                </a:stretch>
              </a:blipFill>
              <a:ln>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2090" name="Text Box 10"/>
              <p:cNvSpPr txBox="1">
                <a:spLocks noChangeArrowheads="1"/>
              </p:cNvSpPr>
              <p:nvPr/>
            </p:nvSpPr>
            <p:spPr bwMode="auto">
              <a:xfrm>
                <a:off x="1039161" y="5557414"/>
                <a:ext cx="3564012" cy="581378"/>
              </a:xfrm>
              <a:prstGeom prst="rect">
                <a:avLst/>
              </a:prstGeom>
              <a:noFill/>
              <a:ln w="25400" algn="ctr">
                <a:solidFill>
                  <a:srgbClr val="0000FF"/>
                </a:solidFill>
                <a:miter lim="800000"/>
                <a:headEnd/>
                <a:tailEnd/>
              </a:ln>
              <a:effectLst/>
              <a:extLst>
                <a:ext uri="{909E8E84-426E-40DD-AFC4-6F175D3DCCD1}">
                  <a14:hiddenFill>
                    <a:solidFill>
                      <a:srgbClr val="FFFFFF"/>
                    </a:solidFill>
                  </a14:hiddenFill>
                </a:ext>
                <a:ext uri="{AF507438-7753-43E0-B8FC-AC1667EBCBE1}">
                  <a14:hiddenEffects>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2000" b="1" dirty="0">
                    <a:solidFill>
                      <a:srgbClr val="0000FF"/>
                    </a:solidFill>
                    <a:latin typeface="Calibri" panose="020F0502020204030204" pitchFamily="34" charset="0"/>
                  </a:rPr>
                  <a:t>It is at least: </a:t>
                </a:r>
                <a14:m>
                  <m:oMath xmlns:m="http://schemas.openxmlformats.org/officeDocument/2006/math">
                    <m:r>
                      <a:rPr lang="en-US" altLang="de-DE" sz="2200" b="1" i="1" smtClean="0">
                        <a:solidFill>
                          <a:srgbClr val="0000FF"/>
                        </a:solidFill>
                        <a:latin typeface="Cambria Math" panose="02040503050406030204" pitchFamily="18" charset="0"/>
                        <a:ea typeface="Cambria Math" panose="02040503050406030204" pitchFamily="18" charset="0"/>
                      </a:rPr>
                      <m:t>∆</m:t>
                    </m:r>
                    <m:r>
                      <a:rPr lang="de-DE" altLang="de-DE" sz="2200" b="1" i="1" smtClean="0">
                        <a:solidFill>
                          <a:srgbClr val="0000FF"/>
                        </a:solidFill>
                        <a:latin typeface="Cambria Math" panose="02040503050406030204" pitchFamily="18" charset="0"/>
                        <a:ea typeface="Cambria Math" panose="02040503050406030204" pitchFamily="18" charset="0"/>
                      </a:rPr>
                      <m:t>𝑼</m:t>
                    </m:r>
                    <m:r>
                      <a:rPr lang="de-DE" altLang="de-DE" sz="2200" b="1" i="1" smtClean="0">
                        <a:solidFill>
                          <a:srgbClr val="0000FF"/>
                        </a:solidFill>
                        <a:latin typeface="Cambria Math" panose="02040503050406030204" pitchFamily="18" charset="0"/>
                        <a:ea typeface="Cambria Math" panose="02040503050406030204" pitchFamily="18" charset="0"/>
                      </a:rPr>
                      <m:t> ≪ </m:t>
                    </m:r>
                    <m:box>
                      <m:boxPr>
                        <m:ctrlPr>
                          <a:rPr lang="de-DE" altLang="de-DE" sz="2200" b="1" i="1" smtClean="0">
                            <a:solidFill>
                              <a:srgbClr val="0000FF"/>
                            </a:solidFill>
                            <a:latin typeface="Cambria Math" panose="02040503050406030204" pitchFamily="18" charset="0"/>
                            <a:ea typeface="Cambria Math" panose="02040503050406030204" pitchFamily="18" charset="0"/>
                          </a:rPr>
                        </m:ctrlPr>
                      </m:boxPr>
                      <m:e>
                        <m:f>
                          <m:fPr>
                            <m:ctrlPr>
                              <a:rPr lang="de-DE" altLang="de-DE" sz="2200" b="1" i="1" smtClean="0">
                                <a:solidFill>
                                  <a:srgbClr val="0000FF"/>
                                </a:solidFill>
                                <a:latin typeface="Cambria Math" panose="02040503050406030204" pitchFamily="18" charset="0"/>
                                <a:ea typeface="Cambria Math" panose="02040503050406030204" pitchFamily="18" charset="0"/>
                              </a:rPr>
                            </m:ctrlPr>
                          </m:fPr>
                          <m:num>
                            <m:r>
                              <a:rPr lang="de-DE" altLang="de-DE" sz="2200" b="1" i="1" smtClean="0">
                                <a:solidFill>
                                  <a:srgbClr val="0000FF"/>
                                </a:solidFill>
                                <a:latin typeface="Cambria Math" panose="02040503050406030204" pitchFamily="18" charset="0"/>
                                <a:ea typeface="Cambria Math" panose="02040503050406030204" pitchFamily="18" charset="0"/>
                              </a:rPr>
                              <m:t>𝟏</m:t>
                            </m:r>
                          </m:num>
                          <m:den>
                            <m:r>
                              <a:rPr lang="de-DE" altLang="de-DE" sz="2200" b="1" i="1" smtClean="0">
                                <a:solidFill>
                                  <a:srgbClr val="0000FF"/>
                                </a:solidFill>
                                <a:latin typeface="Cambria Math" panose="02040503050406030204" pitchFamily="18" charset="0"/>
                                <a:ea typeface="Cambria Math" panose="02040503050406030204" pitchFamily="18" charset="0"/>
                              </a:rPr>
                              <m:t>𝟏𝟎</m:t>
                            </m:r>
                          </m:den>
                        </m:f>
                        <m:r>
                          <a:rPr lang="de-DE" altLang="de-DE" sz="2200" b="1" i="1" smtClean="0">
                            <a:solidFill>
                              <a:srgbClr val="0000FF"/>
                            </a:solidFill>
                            <a:latin typeface="Cambria Math" panose="02040503050406030204" pitchFamily="18" charset="0"/>
                            <a:ea typeface="Cambria Math" panose="02040503050406030204" pitchFamily="18" charset="0"/>
                          </a:rPr>
                          <m:t> </m:t>
                        </m:r>
                      </m:e>
                    </m:box>
                    <m:r>
                      <a:rPr lang="de-DE" altLang="de-DE" sz="2200" b="1" i="1" smtClean="0">
                        <a:solidFill>
                          <a:srgbClr val="0000FF"/>
                        </a:solidFill>
                        <a:latin typeface="Cambria Math" panose="02040503050406030204" pitchFamily="18" charset="0"/>
                        <a:ea typeface="Cambria Math" panose="02040503050406030204" pitchFamily="18" charset="0"/>
                      </a:rPr>
                      <m:t>𝚺</m:t>
                    </m:r>
                    <m:r>
                      <a:rPr lang="de-DE" altLang="de-DE" sz="2200" b="1" i="1" smtClean="0">
                        <a:solidFill>
                          <a:srgbClr val="0000FF"/>
                        </a:solidFill>
                        <a:latin typeface="Cambria Math" panose="02040503050406030204" pitchFamily="18" charset="0"/>
                        <a:ea typeface="Cambria Math" panose="02040503050406030204" pitchFamily="18" charset="0"/>
                      </a:rPr>
                      <m:t>𝑼</m:t>
                    </m:r>
                    <m:r>
                      <a:rPr lang="de-DE" altLang="de-DE" sz="2200" b="1" i="1" smtClean="0">
                        <a:solidFill>
                          <a:srgbClr val="0000FF"/>
                        </a:solidFill>
                        <a:latin typeface="Cambria Math" panose="02040503050406030204" pitchFamily="18" charset="0"/>
                        <a:ea typeface="Cambria Math" panose="02040503050406030204" pitchFamily="18" charset="0"/>
                      </a:rPr>
                      <m:t> </m:t>
                    </m:r>
                  </m:oMath>
                </a14:m>
                <a:endParaRPr lang="en-US" altLang="de-DE" sz="2200" b="1" i="1" dirty="0">
                  <a:solidFill>
                    <a:srgbClr val="0000FF"/>
                  </a:solidFill>
                  <a:latin typeface="Calibri" panose="020F0502020204030204" pitchFamily="34" charset="0"/>
                  <a:cs typeface="Times New Roman" pitchFamily="18" charset="0"/>
                </a:endParaRPr>
              </a:p>
            </p:txBody>
          </p:sp>
        </mc:Choice>
        <mc:Fallback xmlns="">
          <p:sp>
            <p:nvSpPr>
              <p:cNvPr id="302090" name="Text Box 10"/>
              <p:cNvSpPr txBox="1">
                <a:spLocks noRot="1" noChangeAspect="1" noMove="1" noResize="1" noEditPoints="1" noAdjustHandles="1" noChangeArrowheads="1" noChangeShapeType="1" noTextEdit="1"/>
              </p:cNvSpPr>
              <p:nvPr/>
            </p:nvSpPr>
            <p:spPr bwMode="auto">
              <a:xfrm>
                <a:off x="1039161" y="5557414"/>
                <a:ext cx="3564012" cy="581378"/>
              </a:xfrm>
              <a:prstGeom prst="rect">
                <a:avLst/>
              </a:prstGeom>
              <a:blipFill>
                <a:blip r:embed="rId8"/>
                <a:stretch>
                  <a:fillRect b="-3030"/>
                </a:stretch>
              </a:blipFill>
              <a:ln w="25400" algn="ctr">
                <a:solidFill>
                  <a:srgbClr val="0000F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US">
                    <a:noFill/>
                  </a:rPr>
                  <a:t> </a:t>
                </a:r>
              </a:p>
            </p:txBody>
          </p:sp>
        </mc:Fallback>
      </mc:AlternateContent>
      <p:grpSp>
        <p:nvGrpSpPr>
          <p:cNvPr id="2" name="Gruppieren 1"/>
          <p:cNvGrpSpPr/>
          <p:nvPr/>
        </p:nvGrpSpPr>
        <p:grpSpPr>
          <a:xfrm>
            <a:off x="4164197" y="1326178"/>
            <a:ext cx="4510792" cy="2214601"/>
            <a:chOff x="3614738" y="1901982"/>
            <a:chExt cx="5529262" cy="2714625"/>
          </a:xfrm>
        </p:grpSpPr>
        <p:pic>
          <p:nvPicPr>
            <p:cNvPr id="13320"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14738" y="1901982"/>
              <a:ext cx="5529262" cy="2714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324" name="Text Box 11"/>
            <p:cNvSpPr txBox="1">
              <a:spLocks noChangeArrowheads="1"/>
            </p:cNvSpPr>
            <p:nvPr/>
          </p:nvSpPr>
          <p:spPr bwMode="auto">
            <a:xfrm>
              <a:off x="5949949" y="2332195"/>
              <a:ext cx="3194051" cy="452722"/>
            </a:xfrm>
            <a:prstGeom prst="rect">
              <a:avLst/>
            </a:prstGeom>
            <a:solidFill>
              <a:schemeClr val="bg1"/>
            </a:solidFill>
            <a:ln>
              <a:noFill/>
            </a:ln>
            <a:effectLst/>
            <a:extLs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solidFill>
                    <a:schemeClr val="accent2"/>
                  </a:solidFill>
                  <a:latin typeface="Calibri" panose="020F0502020204030204" pitchFamily="34" charset="0"/>
                </a:rPr>
                <a:t> </a:t>
              </a:r>
              <a:r>
                <a:rPr lang="en-US" altLang="de-DE" b="1" i="1" dirty="0">
                  <a:solidFill>
                    <a:srgbClr val="0000FF"/>
                  </a:solidFill>
                  <a:latin typeface="Calibri" panose="020F0502020204030204" pitchFamily="34" charset="0"/>
                </a:rPr>
                <a:t>y</a:t>
              </a:r>
              <a:r>
                <a:rPr lang="en-US" altLang="de-DE" dirty="0">
                  <a:solidFill>
                    <a:srgbClr val="0000FF"/>
                  </a:solidFill>
                  <a:latin typeface="Calibri" panose="020F0502020204030204" pitchFamily="34" charset="0"/>
                </a:rPr>
                <a:t> from </a:t>
              </a:r>
              <a:r>
                <a:rPr lang="el-GR" altLang="de-DE" b="1" i="1" dirty="0">
                  <a:solidFill>
                    <a:srgbClr val="0000FF"/>
                  </a:solidFill>
                  <a:latin typeface="Calibri" panose="020F0502020204030204" pitchFamily="34" charset="0"/>
                  <a:cs typeface="Times New Roman" pitchFamily="18" charset="0"/>
                </a:rPr>
                <a:t>Δ</a:t>
              </a:r>
              <a:r>
                <a:rPr lang="de-DE" altLang="de-DE" b="1" i="1" dirty="0">
                  <a:solidFill>
                    <a:srgbClr val="0000FF"/>
                  </a:solidFill>
                  <a:latin typeface="Calibri" panose="020F0502020204030204" pitchFamily="34" charset="0"/>
                  <a:cs typeface="Times New Roman" pitchFamily="18" charset="0"/>
                </a:rPr>
                <a:t>U = </a:t>
              </a:r>
              <a:r>
                <a:rPr lang="de-DE" altLang="de-DE" b="1" i="1" dirty="0" err="1">
                  <a:solidFill>
                    <a:srgbClr val="0000FF"/>
                  </a:solidFill>
                  <a:latin typeface="Calibri" panose="020F0502020204030204" pitchFamily="34" charset="0"/>
                  <a:cs typeface="Times New Roman" pitchFamily="18" charset="0"/>
                </a:rPr>
                <a:t>U</a:t>
              </a:r>
              <a:r>
                <a:rPr lang="de-DE" altLang="de-DE" b="1" i="1" baseline="-25000" dirty="0" err="1">
                  <a:solidFill>
                    <a:srgbClr val="0000FF"/>
                  </a:solidFill>
                  <a:latin typeface="Calibri" panose="020F0502020204030204" pitchFamily="34" charset="0"/>
                  <a:cs typeface="Times New Roman" pitchFamily="18" charset="0"/>
                </a:rPr>
                <a:t>up</a:t>
              </a:r>
              <a:r>
                <a:rPr lang="de-DE" altLang="de-DE" b="1" i="1" baseline="-25000" dirty="0">
                  <a:solidFill>
                    <a:srgbClr val="0000FF"/>
                  </a:solidFill>
                  <a:latin typeface="Calibri" panose="020F0502020204030204" pitchFamily="34" charset="0"/>
                  <a:cs typeface="Times New Roman" pitchFamily="18" charset="0"/>
                </a:rPr>
                <a:t> </a:t>
              </a:r>
              <a:r>
                <a:rPr lang="de-DE" altLang="de-DE" b="1" i="1" dirty="0">
                  <a:solidFill>
                    <a:srgbClr val="0000FF"/>
                  </a:solidFill>
                  <a:latin typeface="Calibri" panose="020F0502020204030204" pitchFamily="34" charset="0"/>
                  <a:cs typeface="Times New Roman" pitchFamily="18" charset="0"/>
                </a:rPr>
                <a:t>- </a:t>
              </a:r>
              <a:r>
                <a:rPr lang="de-DE" altLang="de-DE" b="1" i="1" dirty="0" err="1">
                  <a:solidFill>
                    <a:srgbClr val="0000FF"/>
                  </a:solidFill>
                  <a:latin typeface="Calibri" panose="020F0502020204030204" pitchFamily="34" charset="0"/>
                  <a:cs typeface="Times New Roman" pitchFamily="18" charset="0"/>
                </a:rPr>
                <a:t>U</a:t>
              </a:r>
              <a:r>
                <a:rPr lang="de-DE" altLang="de-DE" b="1" i="1" baseline="-25000" dirty="0" err="1">
                  <a:solidFill>
                    <a:srgbClr val="0000FF"/>
                  </a:solidFill>
                  <a:latin typeface="Calibri" panose="020F0502020204030204" pitchFamily="34" charset="0"/>
                  <a:cs typeface="Times New Roman" pitchFamily="18" charset="0"/>
                </a:rPr>
                <a:t>down</a:t>
              </a:r>
              <a:endParaRPr lang="el-GR" altLang="de-DE" b="1" i="1" dirty="0">
                <a:solidFill>
                  <a:srgbClr val="0000FF"/>
                </a:solidFill>
                <a:latin typeface="Calibri" panose="020F0502020204030204" pitchFamily="34" charset="0"/>
                <a:cs typeface="Times New Roman" pitchFamily="18" charset="0"/>
              </a:endParaRPr>
            </a:p>
          </p:txBody>
        </p:sp>
      </p:grpSp>
      <p:sp>
        <p:nvSpPr>
          <p:cNvPr id="13" name="Text Box 5"/>
          <p:cNvSpPr txBox="1">
            <a:spLocks noChangeArrowheads="1"/>
          </p:cNvSpPr>
          <p:nvPr/>
        </p:nvSpPr>
        <p:spPr bwMode="auto">
          <a:xfrm>
            <a:off x="87083" y="4708990"/>
            <a:ext cx="8632825" cy="6344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60000"/>
              </a:lnSpc>
            </a:pPr>
            <a:r>
              <a:rPr lang="en-US" altLang="de-DE" sz="2000" b="1" dirty="0">
                <a:solidFill>
                  <a:srgbClr val="0000FF"/>
                </a:solidFill>
                <a:latin typeface="Calibri" panose="020F0502020204030204" pitchFamily="34" charset="0"/>
                <a:cs typeface="Times New Roman" pitchFamily="18" charset="0"/>
              </a:rPr>
              <a:t>Typical desired position resolution: </a:t>
            </a:r>
          </a:p>
          <a:p>
            <a:pPr algn="l" eaLnBrk="1" hangingPunct="1">
              <a:lnSpc>
                <a:spcPct val="60000"/>
              </a:lnSpc>
            </a:pPr>
            <a:r>
              <a:rPr lang="en-US" altLang="de-DE" sz="2000" b="1" dirty="0">
                <a:latin typeface="Calibri" panose="020F0502020204030204" pitchFamily="34" charset="0"/>
                <a:cs typeface="Times New Roman" pitchFamily="18" charset="0"/>
                <a:sym typeface="Symbol"/>
              </a:rPr>
              <a:t></a:t>
            </a:r>
            <a:r>
              <a:rPr lang="en-US" altLang="de-DE" sz="2000" b="1" i="1" dirty="0">
                <a:latin typeface="Calibri" panose="020F0502020204030204" pitchFamily="34" charset="0"/>
                <a:cs typeface="Times New Roman" pitchFamily="18" charset="0"/>
                <a:sym typeface="Symbol"/>
              </a:rPr>
              <a:t>x </a:t>
            </a:r>
            <a:r>
              <a:rPr lang="en-US" altLang="de-DE" sz="2000" dirty="0">
                <a:latin typeface="Calibri" panose="020F0502020204030204" pitchFamily="34" charset="0"/>
                <a:cs typeface="Times New Roman" pitchFamily="18" charset="0"/>
                <a:sym typeface="Symbol"/>
              </a:rPr>
              <a:t> 0.1 ... 0.3  </a:t>
            </a:r>
            <a:r>
              <a:rPr lang="en-US" altLang="de-DE" sz="2000" b="1" i="1" dirty="0">
                <a:latin typeface="Calibri" panose="020F0502020204030204" pitchFamily="34" charset="0"/>
                <a:cs typeface="Times New Roman" pitchFamily="18" charset="0"/>
                <a:sym typeface="Symbol"/>
              </a:rPr>
              <a:t></a:t>
            </a:r>
            <a:r>
              <a:rPr lang="en-US" altLang="de-DE" sz="2000" b="1" i="1" baseline="-25000" dirty="0">
                <a:latin typeface="Calibri" panose="020F0502020204030204" pitchFamily="34" charset="0"/>
                <a:cs typeface="Times New Roman" pitchFamily="18" charset="0"/>
                <a:sym typeface="Symbol"/>
              </a:rPr>
              <a:t>x</a:t>
            </a:r>
            <a:r>
              <a:rPr lang="en-US" altLang="de-DE" sz="2000" b="1" baseline="-25000" dirty="0">
                <a:latin typeface="Calibri" panose="020F0502020204030204" pitchFamily="34" charset="0"/>
                <a:cs typeface="Times New Roman" pitchFamily="18" charset="0"/>
                <a:sym typeface="Symbol"/>
              </a:rPr>
              <a:t> </a:t>
            </a:r>
            <a:r>
              <a:rPr lang="en-US" altLang="de-DE" sz="2000" b="1" dirty="0">
                <a:latin typeface="Calibri" panose="020F0502020204030204" pitchFamily="34" charset="0"/>
                <a:cs typeface="Times New Roman" pitchFamily="18" charset="0"/>
                <a:sym typeface="Symbol"/>
              </a:rPr>
              <a:t> </a:t>
            </a:r>
            <a:r>
              <a:rPr lang="en-US" altLang="de-DE" sz="2000" dirty="0">
                <a:latin typeface="Calibri" panose="020F0502020204030204" pitchFamily="34" charset="0"/>
                <a:cs typeface="Times New Roman" pitchFamily="18" charset="0"/>
                <a:sym typeface="Symbol"/>
              </a:rPr>
              <a:t>of beam width</a:t>
            </a:r>
            <a:r>
              <a:rPr lang="en-US" altLang="de-DE" sz="2000" dirty="0">
                <a:latin typeface="Calibri" panose="020F0502020204030204" pitchFamily="34" charset="0"/>
                <a:cs typeface="Times New Roman" pitchFamily="18" charset="0"/>
              </a:rPr>
              <a:t> </a:t>
            </a:r>
            <a:endParaRPr lang="en-US" altLang="de-DE" dirty="0">
              <a:latin typeface="Calibri" panose="020F0502020204030204" pitchFamily="34" charset="0"/>
              <a:cs typeface="Times New Roman" pitchFamily="18" charset="0"/>
            </a:endParaRPr>
          </a:p>
        </p:txBody>
      </p:sp>
      <p:grpSp>
        <p:nvGrpSpPr>
          <p:cNvPr id="48" name="Gruppieren 47"/>
          <p:cNvGrpSpPr/>
          <p:nvPr/>
        </p:nvGrpSpPr>
        <p:grpSpPr>
          <a:xfrm>
            <a:off x="5083679" y="4271610"/>
            <a:ext cx="3831859" cy="2143697"/>
            <a:chOff x="-3964339" y="2368489"/>
            <a:chExt cx="3608740" cy="2018875"/>
          </a:xfrm>
        </p:grpSpPr>
        <p:pic>
          <p:nvPicPr>
            <p:cNvPr id="14" name="Picture 10"/>
            <p:cNvPicPr>
              <a:picLocks noChangeAspect="1"/>
            </p:cNvPicPr>
            <p:nvPr/>
          </p:nvPicPr>
          <p:blipFill rotWithShape="1">
            <a:blip r:embed="rId10" cstate="print">
              <a:extLst>
                <a:ext uri="{28A0092B-C50C-407E-A947-70E740481C1C}">
                  <a14:useLocalDpi xmlns:a14="http://schemas.microsoft.com/office/drawing/2010/main" val="0"/>
                </a:ext>
              </a:extLst>
            </a:blip>
            <a:srcRect t="44128"/>
            <a:stretch/>
          </p:blipFill>
          <p:spPr>
            <a:xfrm>
              <a:off x="-3964339" y="2708920"/>
              <a:ext cx="3407628" cy="1678444"/>
            </a:xfrm>
            <a:prstGeom prst="rect">
              <a:avLst/>
            </a:prstGeom>
          </p:spPr>
        </p:pic>
        <p:sp>
          <p:nvSpPr>
            <p:cNvPr id="3" name="Rechteck 2"/>
            <p:cNvSpPr/>
            <p:nvPr/>
          </p:nvSpPr>
          <p:spPr>
            <a:xfrm>
              <a:off x="-2325776" y="3197984"/>
              <a:ext cx="302104" cy="1935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hteck 15"/>
            <p:cNvSpPr/>
            <p:nvPr/>
          </p:nvSpPr>
          <p:spPr>
            <a:xfrm>
              <a:off x="-1533706" y="3181746"/>
              <a:ext cx="302104" cy="1935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Gerader Verbinder 4"/>
            <p:cNvCxnSpPr/>
            <p:nvPr/>
          </p:nvCxnSpPr>
          <p:spPr>
            <a:xfrm flipV="1">
              <a:off x="-3376534" y="3432748"/>
              <a:ext cx="14990" cy="277666"/>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Gerader Verbinder 18"/>
            <p:cNvCxnSpPr/>
            <p:nvPr/>
          </p:nvCxnSpPr>
          <p:spPr>
            <a:xfrm flipH="1" flipV="1">
              <a:off x="-2825646" y="3421505"/>
              <a:ext cx="4738" cy="288909"/>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1" name="Gerader Verbinder 20"/>
            <p:cNvCxnSpPr/>
            <p:nvPr/>
          </p:nvCxnSpPr>
          <p:spPr>
            <a:xfrm flipV="1">
              <a:off x="-2705878" y="3440592"/>
              <a:ext cx="14990" cy="277666"/>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2" name="Gerader Verbinder 21"/>
            <p:cNvCxnSpPr/>
            <p:nvPr/>
          </p:nvCxnSpPr>
          <p:spPr>
            <a:xfrm flipV="1">
              <a:off x="-2052207" y="3432748"/>
              <a:ext cx="14990" cy="277666"/>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3" name="Gerader Verbinder 22"/>
            <p:cNvCxnSpPr/>
            <p:nvPr/>
          </p:nvCxnSpPr>
          <p:spPr>
            <a:xfrm flipV="1">
              <a:off x="-1392194" y="3409309"/>
              <a:ext cx="14990" cy="277666"/>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4" name="Gerader Verbinder 23"/>
            <p:cNvCxnSpPr/>
            <p:nvPr/>
          </p:nvCxnSpPr>
          <p:spPr>
            <a:xfrm flipV="1">
              <a:off x="-720943" y="3406260"/>
              <a:ext cx="5109" cy="273915"/>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8" name="Gerader Verbinder 27"/>
            <p:cNvCxnSpPr/>
            <p:nvPr/>
          </p:nvCxnSpPr>
          <p:spPr>
            <a:xfrm flipH="1" flipV="1">
              <a:off x="-2160885" y="3411316"/>
              <a:ext cx="4738" cy="288909"/>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9" name="Gerader Verbinder 28"/>
            <p:cNvCxnSpPr/>
            <p:nvPr/>
          </p:nvCxnSpPr>
          <p:spPr>
            <a:xfrm flipH="1" flipV="1">
              <a:off x="-1505320" y="3421504"/>
              <a:ext cx="4738" cy="288909"/>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0" name="Gerader Verbinder 29"/>
            <p:cNvCxnSpPr/>
            <p:nvPr/>
          </p:nvCxnSpPr>
          <p:spPr>
            <a:xfrm flipH="1" flipV="1">
              <a:off x="-844321" y="3410355"/>
              <a:ext cx="4738" cy="288909"/>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1" name="Gerader Verbinder 30"/>
            <p:cNvCxnSpPr/>
            <p:nvPr/>
          </p:nvCxnSpPr>
          <p:spPr>
            <a:xfrm>
              <a:off x="-2671997" y="3856220"/>
              <a:ext cx="239843"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Gerader Verbinder 34"/>
            <p:cNvCxnSpPr/>
            <p:nvPr/>
          </p:nvCxnSpPr>
          <p:spPr>
            <a:xfrm>
              <a:off x="-2887515" y="3669297"/>
              <a:ext cx="239843"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Gerader Verbinder 35"/>
            <p:cNvCxnSpPr/>
            <p:nvPr/>
          </p:nvCxnSpPr>
          <p:spPr>
            <a:xfrm>
              <a:off x="-2234997" y="3680177"/>
              <a:ext cx="239843"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7" name="Gerader Verbinder 36"/>
            <p:cNvCxnSpPr/>
            <p:nvPr/>
          </p:nvCxnSpPr>
          <p:spPr>
            <a:xfrm>
              <a:off x="-1578736" y="3680176"/>
              <a:ext cx="239843"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8" name="Gerader Verbinder 37"/>
            <p:cNvCxnSpPr/>
            <p:nvPr/>
          </p:nvCxnSpPr>
          <p:spPr>
            <a:xfrm>
              <a:off x="-874962" y="3680175"/>
              <a:ext cx="239843"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Gerader Verbinder 38"/>
            <p:cNvCxnSpPr/>
            <p:nvPr/>
          </p:nvCxnSpPr>
          <p:spPr>
            <a:xfrm flipV="1">
              <a:off x="-998120" y="3458728"/>
              <a:ext cx="335258" cy="349"/>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Gerader Verbinder 44"/>
            <p:cNvCxnSpPr/>
            <p:nvPr/>
          </p:nvCxnSpPr>
          <p:spPr>
            <a:xfrm flipV="1">
              <a:off x="-1662165" y="3458728"/>
              <a:ext cx="427733" cy="350"/>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7" name="Gerader Verbinder 46"/>
            <p:cNvCxnSpPr/>
            <p:nvPr/>
          </p:nvCxnSpPr>
          <p:spPr>
            <a:xfrm flipV="1">
              <a:off x="-1210783" y="3458728"/>
              <a:ext cx="193329" cy="2"/>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1" name="Gerader Verbinder 50"/>
            <p:cNvCxnSpPr/>
            <p:nvPr/>
          </p:nvCxnSpPr>
          <p:spPr>
            <a:xfrm flipV="1">
              <a:off x="-1876920" y="3458728"/>
              <a:ext cx="188651"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3" name="Gerader Verbinder 52"/>
            <p:cNvCxnSpPr/>
            <p:nvPr/>
          </p:nvCxnSpPr>
          <p:spPr>
            <a:xfrm flipV="1">
              <a:off x="-2321857" y="3458728"/>
              <a:ext cx="428454"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6" name="Gerader Verbinder 55"/>
            <p:cNvCxnSpPr/>
            <p:nvPr/>
          </p:nvCxnSpPr>
          <p:spPr>
            <a:xfrm flipV="1">
              <a:off x="-2527440" y="3458728"/>
              <a:ext cx="188651"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7" name="Gerader Verbinder 56"/>
            <p:cNvCxnSpPr/>
            <p:nvPr/>
          </p:nvCxnSpPr>
          <p:spPr>
            <a:xfrm>
              <a:off x="-2993203" y="3456034"/>
              <a:ext cx="435034" cy="0"/>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1" name="Gerader Verbinder 60"/>
            <p:cNvCxnSpPr/>
            <p:nvPr/>
          </p:nvCxnSpPr>
          <p:spPr>
            <a:xfrm flipV="1">
              <a:off x="-3195638" y="3456034"/>
              <a:ext cx="188651"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2" name="Gerader Verbinder 61"/>
            <p:cNvCxnSpPr/>
            <p:nvPr/>
          </p:nvCxnSpPr>
          <p:spPr>
            <a:xfrm flipV="1">
              <a:off x="-3406527" y="3456034"/>
              <a:ext cx="188651"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3" name="Gerader Verbinder 62"/>
            <p:cNvCxnSpPr/>
            <p:nvPr/>
          </p:nvCxnSpPr>
          <p:spPr>
            <a:xfrm flipV="1">
              <a:off x="-3455870" y="3680174"/>
              <a:ext cx="188651"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Textfeld 64"/>
            <p:cNvSpPr txBox="1"/>
            <p:nvPr/>
          </p:nvSpPr>
          <p:spPr>
            <a:xfrm>
              <a:off x="-3908755" y="2368489"/>
              <a:ext cx="3553156" cy="307777"/>
            </a:xfrm>
            <a:prstGeom prst="rect">
              <a:avLst/>
            </a:prstGeom>
            <a:noFill/>
          </p:spPr>
          <p:txBody>
            <a:bodyPr wrap="square" rtlCol="0">
              <a:spAutoFit/>
            </a:bodyPr>
            <a:lstStyle/>
            <a:p>
              <a:r>
                <a:rPr lang="en-US" sz="1400" i="1" dirty="0">
                  <a:latin typeface="Calibri" panose="020F0502020204030204" pitchFamily="34" charset="0"/>
                  <a:cs typeface="Calibri" panose="020F0502020204030204" pitchFamily="34" charset="0"/>
                </a:rPr>
                <a:t>Example: </a:t>
              </a:r>
              <a:r>
                <a:rPr lang="en-US" sz="1400" dirty="0">
                  <a:latin typeface="Calibri" panose="020F0502020204030204" pitchFamily="34" charset="0"/>
                  <a:cs typeface="Calibri" panose="020F0502020204030204" pitchFamily="34" charset="0"/>
                </a:rPr>
                <a:t>One turn = 4 bunches @ 35 MeV/u</a:t>
              </a:r>
            </a:p>
          </p:txBody>
        </p:sp>
        <p:cxnSp>
          <p:nvCxnSpPr>
            <p:cNvPr id="66" name="Gerade Verbindung 8"/>
            <p:cNvCxnSpPr/>
            <p:nvPr/>
          </p:nvCxnSpPr>
          <p:spPr bwMode="auto">
            <a:xfrm>
              <a:off x="-3353726" y="2821606"/>
              <a:ext cx="314326" cy="0"/>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67" name="Textfeld 66"/>
            <p:cNvSpPr txBox="1"/>
            <p:nvPr/>
          </p:nvSpPr>
          <p:spPr>
            <a:xfrm>
              <a:off x="-3094803" y="2664198"/>
              <a:ext cx="590550" cy="307777"/>
            </a:xfrm>
            <a:prstGeom prst="rect">
              <a:avLst/>
            </a:prstGeom>
            <a:noFill/>
          </p:spPr>
          <p:txBody>
            <a:bodyPr wrap="square" rtlCol="0">
              <a:spAutoFit/>
            </a:bodyPr>
            <a:lstStyle/>
            <a:p>
              <a:r>
                <a:rPr lang="en-US" sz="1400" b="1" i="1" dirty="0" err="1">
                  <a:solidFill>
                    <a:srgbClr val="0000FF"/>
                  </a:solidFill>
                  <a:latin typeface="Calibri" panose="020F0502020204030204" pitchFamily="34" charset="0"/>
                  <a:cs typeface="Calibri" panose="020F0502020204030204" pitchFamily="34" charset="0"/>
                </a:rPr>
                <a:t>U</a:t>
              </a:r>
              <a:r>
                <a:rPr lang="en-US" sz="1400" b="1" i="1" baseline="-25000" dirty="0" err="1">
                  <a:solidFill>
                    <a:srgbClr val="0000FF"/>
                  </a:solidFill>
                  <a:latin typeface="Calibri" panose="020F0502020204030204" pitchFamily="34" charset="0"/>
                  <a:cs typeface="Calibri" panose="020F0502020204030204" pitchFamily="34" charset="0"/>
                </a:rPr>
                <a:t>right</a:t>
              </a:r>
              <a:r>
                <a:rPr lang="en-US" sz="1400" b="1" i="1" dirty="0">
                  <a:latin typeface="Calibri" panose="020F0502020204030204" pitchFamily="34" charset="0"/>
                  <a:cs typeface="Calibri" panose="020F0502020204030204" pitchFamily="34" charset="0"/>
                </a:rPr>
                <a:t> </a:t>
              </a:r>
            </a:p>
          </p:txBody>
        </p:sp>
        <p:sp>
          <p:nvSpPr>
            <p:cNvPr id="68" name="Textfeld 67"/>
            <p:cNvSpPr txBox="1"/>
            <p:nvPr/>
          </p:nvSpPr>
          <p:spPr>
            <a:xfrm>
              <a:off x="-2416307" y="2676584"/>
              <a:ext cx="590550" cy="307777"/>
            </a:xfrm>
            <a:prstGeom prst="rect">
              <a:avLst/>
            </a:prstGeom>
            <a:noFill/>
          </p:spPr>
          <p:txBody>
            <a:bodyPr wrap="square" rtlCol="0">
              <a:spAutoFit/>
            </a:bodyPr>
            <a:lstStyle/>
            <a:p>
              <a:r>
                <a:rPr lang="en-US" sz="1400" b="1" i="1" dirty="0" err="1">
                  <a:solidFill>
                    <a:srgbClr val="FF0000"/>
                  </a:solidFill>
                  <a:latin typeface="Calibri" panose="020F0502020204030204" pitchFamily="34" charset="0"/>
                  <a:cs typeface="Calibri" panose="020F0502020204030204" pitchFamily="34" charset="0"/>
                </a:rPr>
                <a:t>U</a:t>
              </a:r>
              <a:r>
                <a:rPr lang="en-US" sz="1400" b="1" i="1" baseline="-25000" dirty="0" err="1">
                  <a:solidFill>
                    <a:srgbClr val="FF0000"/>
                  </a:solidFill>
                  <a:latin typeface="Calibri" panose="020F0502020204030204" pitchFamily="34" charset="0"/>
                  <a:cs typeface="Calibri" panose="020F0502020204030204" pitchFamily="34" charset="0"/>
                </a:rPr>
                <a:t>reft</a:t>
              </a:r>
              <a:r>
                <a:rPr lang="en-US" sz="1400" b="1" i="1" dirty="0">
                  <a:solidFill>
                    <a:srgbClr val="FF0000"/>
                  </a:solidFill>
                  <a:latin typeface="Calibri" panose="020F0502020204030204" pitchFamily="34" charset="0"/>
                  <a:cs typeface="Calibri" panose="020F0502020204030204" pitchFamily="34" charset="0"/>
                </a:rPr>
                <a:t> </a:t>
              </a:r>
            </a:p>
          </p:txBody>
        </p:sp>
        <p:cxnSp>
          <p:nvCxnSpPr>
            <p:cNvPr id="69" name="Gerade Verbindung 8"/>
            <p:cNvCxnSpPr/>
            <p:nvPr/>
          </p:nvCxnSpPr>
          <p:spPr bwMode="auto">
            <a:xfrm>
              <a:off x="-2601383" y="2832678"/>
              <a:ext cx="314326" cy="0"/>
            </a:xfrm>
            <a:prstGeom prst="line">
              <a:avLst/>
            </a:prstGeom>
            <a:solidFill>
              <a:schemeClr val="accent1"/>
            </a:solidFill>
            <a:ln w="317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grpSp>
    </p:spTree>
    <p:extLst>
      <p:ext uri="{BB962C8B-B14F-4D97-AF65-F5344CB8AC3E}">
        <p14:creationId xmlns:p14="http://schemas.microsoft.com/office/powerpoint/2010/main" val="200122650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208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209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5" grpId="0"/>
      <p:bldP spid="302090" grpId="0" animBg="1"/>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15365" name="Text Box 5"/>
          <p:cNvSpPr txBox="1">
            <a:spLocks noChangeArrowheads="1"/>
          </p:cNvSpPr>
          <p:nvPr/>
        </p:nvSpPr>
        <p:spPr bwMode="auto">
          <a:xfrm>
            <a:off x="323850" y="1484313"/>
            <a:ext cx="8550275" cy="3520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rgbClr val="0000FF"/>
                </a:solidFill>
                <a:latin typeface="Calibri" panose="020F0502020204030204" pitchFamily="34" charset="0"/>
              </a:rPr>
              <a:t>Outline:</a:t>
            </a:r>
            <a:r>
              <a:rPr lang="en-US" altLang="de-DE" sz="2000" b="1" dirty="0">
                <a:solidFill>
                  <a:srgbClr val="0000FF"/>
                </a:solidFill>
                <a:latin typeface="Calibri" panose="020F0502020204030204" pitchFamily="34" charset="0"/>
              </a:rPr>
              <a:t>     </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Signal generation </a:t>
            </a:r>
            <a:r>
              <a:rPr lang="en-US" altLang="de-DE" sz="2000" b="1" dirty="0">
                <a:solidFill>
                  <a:srgbClr val="5F5F5F"/>
                </a:solidFill>
                <a:latin typeface="Calibri" panose="020F0502020204030204" pitchFamily="34" charset="0"/>
                <a:sym typeface="Symbol" pitchFamily="18" charset="2"/>
              </a:rPr>
              <a:t>  </a:t>
            </a:r>
            <a:r>
              <a:rPr lang="en-US" altLang="de-DE" sz="2000" b="1" dirty="0">
                <a:solidFill>
                  <a:schemeClr val="tx1">
                    <a:lumMod val="50000"/>
                    <a:lumOff val="50000"/>
                  </a:schemeClr>
                </a:solidFill>
                <a:latin typeface="Calibri" panose="020F0502020204030204" pitchFamily="34" charset="0"/>
                <a:sym typeface="Symbol" pitchFamily="18" charset="2"/>
              </a:rPr>
              <a:t>transfer impedance   </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Capacitive </a:t>
            </a:r>
            <a:r>
              <a:rPr lang="en-US" altLang="de-DE" sz="2000" b="1" i="1" u="sng" dirty="0">
                <a:solidFill>
                  <a:srgbClr val="3333CC"/>
                </a:solidFill>
                <a:latin typeface="Calibri" panose="020F0502020204030204" pitchFamily="34" charset="0"/>
              </a:rPr>
              <a:t>button</a:t>
            </a:r>
            <a:r>
              <a:rPr lang="en-US" altLang="de-DE" sz="2000" b="1" i="1" dirty="0">
                <a:solidFill>
                  <a:srgbClr val="3333CC"/>
                </a:solidFill>
                <a:latin typeface="Calibri" panose="020F0502020204030204" pitchFamily="34" charset="0"/>
              </a:rPr>
              <a:t> </a:t>
            </a:r>
            <a:r>
              <a:rPr lang="en-US" altLang="de-DE" sz="2000" b="1" dirty="0">
                <a:solidFill>
                  <a:srgbClr val="3333CC"/>
                </a:solidFill>
                <a:latin typeface="Calibri" panose="020F0502020204030204" pitchFamily="34" charset="0"/>
              </a:rPr>
              <a:t>BPM for high frequencies</a:t>
            </a:r>
            <a:endParaRPr lang="en-US" altLang="de-DE" sz="2000" b="1" dirty="0">
              <a:solidFill>
                <a:srgbClr val="3333CC"/>
              </a:solidFill>
              <a:latin typeface="Calibri" panose="020F0502020204030204" pitchFamily="34" charset="0"/>
              <a:sym typeface="Symbol" pitchFamily="18" charset="2"/>
            </a:endParaRPr>
          </a:p>
          <a:p>
            <a:pPr algn="l">
              <a:lnSpc>
                <a:spcPct val="80000"/>
              </a:lnSpc>
              <a:buFont typeface="Wingdings" pitchFamily="2" charset="2"/>
              <a:buNone/>
            </a:pPr>
            <a:r>
              <a:rPr lang="en-US" altLang="de-DE" sz="2000" b="1" dirty="0">
                <a:latin typeface="Calibri" panose="020F0502020204030204" pitchFamily="34" charset="0"/>
              </a:rPr>
              <a:t>    used at most proton LINACs</a:t>
            </a:r>
          </a:p>
          <a:p>
            <a:pPr marL="266700" indent="-266700" algn="l">
              <a:lnSpc>
                <a:spcPct val="80000"/>
              </a:lnSpc>
              <a:buFont typeface="Wingdings" panose="05000000000000000000" pitchFamily="2" charset="2"/>
              <a:buChar char="Ø"/>
            </a:pPr>
            <a:r>
              <a:rPr lang="en-US" altLang="de-DE" sz="2000" b="1" dirty="0">
                <a:solidFill>
                  <a:srgbClr val="3333CC"/>
                </a:solidFill>
                <a:latin typeface="Calibri" panose="020F0502020204030204" pitchFamily="34" charset="0"/>
              </a:rPr>
              <a:t>Capacitive </a:t>
            </a:r>
            <a:r>
              <a:rPr lang="en-US" altLang="de-DE" sz="2000" b="1" i="1" u="sng" dirty="0">
                <a:solidFill>
                  <a:srgbClr val="3333CC"/>
                </a:solidFill>
                <a:latin typeface="Calibri" panose="020F0502020204030204" pitchFamily="34" charset="0"/>
              </a:rPr>
              <a:t>linear-cut</a:t>
            </a:r>
            <a:r>
              <a:rPr lang="en-US" altLang="de-DE" sz="2000" b="1" i="1" dirty="0">
                <a:solidFill>
                  <a:srgbClr val="3333CC"/>
                </a:solidFill>
                <a:latin typeface="Calibri" panose="020F0502020204030204" pitchFamily="34" charset="0"/>
              </a:rPr>
              <a:t> </a:t>
            </a:r>
            <a:r>
              <a:rPr lang="en-US" altLang="de-DE" sz="2000" b="1" dirty="0">
                <a:solidFill>
                  <a:srgbClr val="3333CC"/>
                </a:solidFill>
                <a:latin typeface="Calibri" panose="020F0502020204030204" pitchFamily="34" charset="0"/>
              </a:rPr>
              <a:t>BPM for low frequencies </a:t>
            </a:r>
          </a:p>
          <a:p>
            <a:pPr marL="266700" indent="-266700" algn="l">
              <a:lnSpc>
                <a:spcPct val="80000"/>
              </a:lnSpc>
              <a:buFont typeface="Wingdings" panose="05000000000000000000" pitchFamily="2" charset="2"/>
              <a:buChar char="Ø"/>
            </a:pPr>
            <a:r>
              <a:rPr lang="en-US" altLang="de-DE" sz="2000" b="1" dirty="0">
                <a:solidFill>
                  <a:srgbClr val="3333CC"/>
                </a:solidFill>
                <a:latin typeface="Calibri" panose="020F0502020204030204" pitchFamily="34" charset="0"/>
              </a:rPr>
              <a:t>Electronics for position evaluation</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BPMs for measurement of closed orbit, tune and further lattice functions</a:t>
            </a:r>
          </a:p>
          <a:p>
            <a:pPr algn="l">
              <a:lnSpc>
                <a:spcPct val="80000"/>
              </a:lnSpc>
            </a:pPr>
            <a:r>
              <a:rPr lang="en-US" altLang="de-DE" sz="2000" b="1" i="1" dirty="0">
                <a:latin typeface="Calibri" panose="020F0502020204030204" pitchFamily="34" charset="0"/>
              </a:rPr>
              <a:t>     </a:t>
            </a:r>
            <a:r>
              <a:rPr lang="en-US" altLang="de-DE" sz="2000" i="1" dirty="0">
                <a:latin typeface="Calibri" panose="020F0502020204030204" pitchFamily="34" charset="0"/>
              </a:rPr>
              <a:t>High-current example 4</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Summary</a:t>
            </a:r>
          </a:p>
        </p:txBody>
      </p:sp>
      <p:sp>
        <p:nvSpPr>
          <p:cNvPr id="7"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Pick-Ups for bunched Beams</a:t>
            </a:r>
          </a:p>
        </p:txBody>
      </p:sp>
    </p:spTree>
    <p:extLst>
      <p:ext uri="{BB962C8B-B14F-4D97-AF65-F5344CB8AC3E}">
        <p14:creationId xmlns:p14="http://schemas.microsoft.com/office/powerpoint/2010/main" val="1347637403"/>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2-dim Model for a Button BPM </a:t>
            </a:r>
          </a:p>
        </p:txBody>
      </p:sp>
      <p:sp>
        <p:nvSpPr>
          <p:cNvPr id="16388" name="Text Box 3"/>
          <p:cNvSpPr txBox="1">
            <a:spLocks noChangeArrowheads="1"/>
          </p:cNvSpPr>
          <p:nvPr/>
        </p:nvSpPr>
        <p:spPr bwMode="auto">
          <a:xfrm>
            <a:off x="125413" y="1169599"/>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16389" name="Text Box 4"/>
          <p:cNvSpPr txBox="1">
            <a:spLocks noChangeArrowheads="1"/>
          </p:cNvSpPr>
          <p:nvPr/>
        </p:nvSpPr>
        <p:spPr bwMode="auto">
          <a:xfrm>
            <a:off x="107950" y="802887"/>
            <a:ext cx="6584950"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b="1" dirty="0">
                <a:solidFill>
                  <a:srgbClr val="0000CC"/>
                </a:solidFill>
                <a:latin typeface="Calibri" panose="020F0502020204030204" pitchFamily="34" charset="0"/>
                <a:sym typeface="Symbol" pitchFamily="18" charset="2"/>
              </a:rPr>
              <a:t>‘</a:t>
            </a:r>
            <a:r>
              <a:rPr lang="en-US" altLang="de-DE" sz="2000" b="1" dirty="0">
                <a:solidFill>
                  <a:srgbClr val="0000FF"/>
                </a:solidFill>
                <a:latin typeface="Calibri" panose="020F0502020204030204" pitchFamily="34" charset="0"/>
                <a:sym typeface="Symbol" pitchFamily="18" charset="2"/>
              </a:rPr>
              <a:t>Proximity effect’</a:t>
            </a:r>
            <a:r>
              <a:rPr lang="de-DE" altLang="de-DE" sz="2000" b="1" dirty="0">
                <a:solidFill>
                  <a:srgbClr val="0000FF"/>
                </a:solidFill>
                <a:latin typeface="Calibri" panose="020F0502020204030204" pitchFamily="34" charset="0"/>
                <a:sym typeface="Symbol" pitchFamily="18" charset="2"/>
              </a:rPr>
              <a:t>:</a:t>
            </a:r>
            <a:r>
              <a:rPr lang="en-US" altLang="de-DE" sz="2000" b="1" dirty="0">
                <a:solidFill>
                  <a:srgbClr val="0000FF"/>
                </a:solidFill>
                <a:latin typeface="Calibri" panose="020F0502020204030204" pitchFamily="34" charset="0"/>
                <a:sym typeface="Symbol" pitchFamily="18" charset="2"/>
              </a:rPr>
              <a:t> larger signal for closer plate</a:t>
            </a:r>
          </a:p>
          <a:p>
            <a:pPr algn="l">
              <a:spcBef>
                <a:spcPts val="600"/>
              </a:spcBef>
              <a:buFont typeface="Wingdings" pitchFamily="2" charset="2"/>
              <a:buNone/>
            </a:pPr>
            <a:r>
              <a:rPr lang="en-US" altLang="de-DE" sz="2000" b="1" dirty="0">
                <a:latin typeface="Calibri" panose="020F0502020204030204" pitchFamily="34" charset="0"/>
              </a:rPr>
              <a:t>Ideal 2-dim model:</a:t>
            </a:r>
            <a:r>
              <a:rPr lang="en-US" altLang="de-DE" sz="2000" dirty="0">
                <a:latin typeface="Calibri" panose="020F0502020204030204" pitchFamily="34" charset="0"/>
              </a:rPr>
              <a:t> Cylindrical pipe </a:t>
            </a:r>
            <a:r>
              <a:rPr lang="en-US" altLang="de-DE" sz="2000" dirty="0">
                <a:latin typeface="Calibri" panose="020F0502020204030204" pitchFamily="34" charset="0"/>
                <a:sym typeface="Symbol" pitchFamily="18" charset="2"/>
              </a:rPr>
              <a:t> </a:t>
            </a:r>
            <a:r>
              <a:rPr lang="en-US" altLang="de-DE" sz="2000" dirty="0">
                <a:latin typeface="Calibri" panose="020F0502020204030204" pitchFamily="34" charset="0"/>
              </a:rPr>
              <a:t>image current density </a:t>
            </a:r>
          </a:p>
          <a:p>
            <a:pPr algn="l">
              <a:spcBef>
                <a:spcPts val="600"/>
              </a:spcBef>
              <a:buFont typeface="Wingdings" pitchFamily="2" charset="2"/>
              <a:buNone/>
            </a:pPr>
            <a:r>
              <a:rPr lang="en-US" altLang="de-DE" sz="2000" dirty="0">
                <a:latin typeface="Calibri" panose="020F0502020204030204" pitchFamily="34" charset="0"/>
              </a:rPr>
              <a:t>via ‘image charge method’ for ‘pencil’ beam:</a:t>
            </a:r>
          </a:p>
          <a:p>
            <a:pPr algn="l">
              <a:lnSpc>
                <a:spcPct val="70000"/>
              </a:lnSpc>
              <a:buFont typeface="Wingdings" pitchFamily="2" charset="2"/>
              <a:buNone/>
            </a:pPr>
            <a:endParaRPr lang="en-US" altLang="de-DE" sz="2000" dirty="0">
              <a:solidFill>
                <a:schemeClr val="accent2"/>
              </a:solidFill>
              <a:latin typeface="Calibri" panose="020F0502020204030204" pitchFamily="34" charset="0"/>
              <a:sym typeface="Symbol" pitchFamily="18" charset="2"/>
            </a:endParaRPr>
          </a:p>
        </p:txBody>
      </p:sp>
      <p:graphicFrame>
        <p:nvGraphicFramePr>
          <p:cNvPr id="16390" name="Object 5"/>
          <p:cNvGraphicFramePr>
            <a:graphicFrameLocks noChangeAspect="1"/>
          </p:cNvGraphicFramePr>
          <p:nvPr>
            <p:extLst>
              <p:ext uri="{D42A27DB-BD31-4B8C-83A1-F6EECF244321}">
                <p14:modId xmlns:p14="http://schemas.microsoft.com/office/powerpoint/2010/main" val="4051995044"/>
              </p:ext>
            </p:extLst>
          </p:nvPr>
        </p:nvGraphicFramePr>
        <p:xfrm>
          <a:off x="420688" y="1810452"/>
          <a:ext cx="4487862" cy="836612"/>
        </p:xfrm>
        <a:graphic>
          <a:graphicData uri="http://schemas.openxmlformats.org/presentationml/2006/ole">
            <mc:AlternateContent xmlns:mc="http://schemas.openxmlformats.org/markup-compatibility/2006">
              <mc:Choice xmlns:v="urn:schemas-microsoft-com:vml" Requires="v">
                <p:oleObj name="Equation" r:id="rId3" imgW="2590800" imgH="482600" progId="Equation.3">
                  <p:embed/>
                </p:oleObj>
              </mc:Choice>
              <mc:Fallback>
                <p:oleObj name="Equation" r:id="rId3" imgW="2590800" imgH="482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688" y="1810452"/>
                        <a:ext cx="4487862"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6391" name="Picture 6" descr="buttonBPM_Ladungsverteilung"/>
          <p:cNvPicPr>
            <a:picLocks noChangeAspect="1" noChangeArrowheads="1"/>
          </p:cNvPicPr>
          <p:nvPr/>
        </p:nvPicPr>
        <p:blipFill>
          <a:blip r:embed="rId5">
            <a:lum bright="-18000" contrast="30000"/>
            <a:extLst>
              <a:ext uri="{28A0092B-C50C-407E-A947-70E740481C1C}">
                <a14:useLocalDpi xmlns:a14="http://schemas.microsoft.com/office/drawing/2010/main" val="0"/>
              </a:ext>
            </a:extLst>
          </a:blip>
          <a:srcRect/>
          <a:stretch>
            <a:fillRect/>
          </a:stretch>
        </p:blipFill>
        <p:spPr bwMode="auto">
          <a:xfrm>
            <a:off x="668338" y="3256603"/>
            <a:ext cx="3446462" cy="257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9495" name="Picture 7" descr="buttonBPM_algorithms"/>
          <p:cNvPicPr>
            <a:picLocks noChangeAspect="1" noChangeArrowheads="1"/>
          </p:cNvPicPr>
          <p:nvPr/>
        </p:nvPicPr>
        <p:blipFill>
          <a:blip r:embed="rId6">
            <a:lum bright="-36000" contrast="66000"/>
            <a:extLst>
              <a:ext uri="{28A0092B-C50C-407E-A947-70E740481C1C}">
                <a14:useLocalDpi xmlns:a14="http://schemas.microsoft.com/office/drawing/2010/main" val="0"/>
              </a:ext>
            </a:extLst>
          </a:blip>
          <a:srcRect/>
          <a:stretch>
            <a:fillRect/>
          </a:stretch>
        </p:blipFill>
        <p:spPr bwMode="auto">
          <a:xfrm>
            <a:off x="4378325" y="3262735"/>
            <a:ext cx="3568700" cy="262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uppieren 2"/>
          <p:cNvGrpSpPr/>
          <p:nvPr/>
        </p:nvGrpSpPr>
        <p:grpSpPr>
          <a:xfrm>
            <a:off x="474663" y="2587284"/>
            <a:ext cx="7285853" cy="608013"/>
            <a:chOff x="474663" y="2997200"/>
            <a:chExt cx="7285853" cy="608013"/>
          </a:xfrm>
        </p:grpSpPr>
        <p:sp>
          <p:nvSpPr>
            <p:cNvPr id="319496" name="Text Box 8"/>
            <p:cNvSpPr txBox="1">
              <a:spLocks noChangeArrowheads="1"/>
            </p:cNvSpPr>
            <p:nvPr/>
          </p:nvSpPr>
          <p:spPr bwMode="auto">
            <a:xfrm>
              <a:off x="474663" y="3119438"/>
              <a:ext cx="5041234"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dirty="0">
                  <a:latin typeface="Calibri" panose="020F0502020204030204" pitchFamily="34" charset="0"/>
                </a:rPr>
                <a:t>Image current</a:t>
              </a:r>
              <a:r>
                <a:rPr lang="de-DE" altLang="de-DE" dirty="0">
                  <a:latin typeface="Calibri" panose="020F0502020204030204" pitchFamily="34" charset="0"/>
                </a:rPr>
                <a:t>: </a:t>
              </a:r>
              <a:r>
                <a:rPr lang="en-US" altLang="de-DE" dirty="0">
                  <a:latin typeface="Calibri" panose="020F0502020204030204" pitchFamily="34" charset="0"/>
                </a:rPr>
                <a:t>Integration over finite button size: </a:t>
              </a:r>
            </a:p>
          </p:txBody>
        </p:sp>
        <p:graphicFrame>
          <p:nvGraphicFramePr>
            <p:cNvPr id="319497" name="Object 9"/>
            <p:cNvGraphicFramePr>
              <a:graphicFrameLocks noChangeAspect="1"/>
            </p:cNvGraphicFramePr>
            <p:nvPr>
              <p:extLst>
                <p:ext uri="{D42A27DB-BD31-4B8C-83A1-F6EECF244321}">
                  <p14:modId xmlns:p14="http://schemas.microsoft.com/office/powerpoint/2010/main" val="698417232"/>
                </p:ext>
              </p:extLst>
            </p:nvPr>
          </p:nvGraphicFramePr>
          <p:xfrm>
            <a:off x="5280841" y="2997200"/>
            <a:ext cx="2479675" cy="608013"/>
          </p:xfrm>
          <a:graphic>
            <a:graphicData uri="http://schemas.openxmlformats.org/presentationml/2006/ole">
              <mc:AlternateContent xmlns:mc="http://schemas.openxmlformats.org/markup-compatibility/2006">
                <mc:Choice xmlns:v="urn:schemas-microsoft-com:vml" Requires="v">
                  <p:oleObj name="Equation" r:id="rId7" imgW="1346200" imgH="330200" progId="Equation.3">
                    <p:embed/>
                  </p:oleObj>
                </mc:Choice>
                <mc:Fallback>
                  <p:oleObj name="Equation" r:id="rId7" imgW="1346200" imgH="330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80841" y="2997200"/>
                          <a:ext cx="2479675" cy="608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aphicFrame>
        <p:nvGraphicFramePr>
          <p:cNvPr id="319500" name="Object 12"/>
          <p:cNvGraphicFramePr>
            <a:graphicFrameLocks noChangeAspect="1"/>
          </p:cNvGraphicFramePr>
          <p:nvPr>
            <p:extLst>
              <p:ext uri="{D42A27DB-BD31-4B8C-83A1-F6EECF244321}">
                <p14:modId xmlns:p14="http://schemas.microsoft.com/office/powerpoint/2010/main" val="2047400793"/>
              </p:ext>
            </p:extLst>
          </p:nvPr>
        </p:nvGraphicFramePr>
        <p:xfrm>
          <a:off x="6096884" y="4797152"/>
          <a:ext cx="1677988" cy="346075"/>
        </p:xfrm>
        <a:graphic>
          <a:graphicData uri="http://schemas.openxmlformats.org/presentationml/2006/ole">
            <mc:AlternateContent xmlns:mc="http://schemas.openxmlformats.org/markup-compatibility/2006">
              <mc:Choice xmlns:v="urn:schemas-microsoft-com:vml" Requires="v">
                <p:oleObj name="Equation" r:id="rId9" imgW="1168400" imgH="241300" progId="Equation.3">
                  <p:embed/>
                </p:oleObj>
              </mc:Choice>
              <mc:Fallback>
                <p:oleObj name="Equation" r:id="rId9" imgW="1168400" imgH="2413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96884" y="4797152"/>
                        <a:ext cx="1677988"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feld 1"/>
          <p:cNvSpPr txBox="1"/>
          <p:nvPr/>
        </p:nvSpPr>
        <p:spPr>
          <a:xfrm>
            <a:off x="2508547" y="3337247"/>
            <a:ext cx="767309" cy="307777"/>
          </a:xfrm>
          <a:prstGeom prst="rect">
            <a:avLst/>
          </a:prstGeom>
          <a:noFill/>
        </p:spPr>
        <p:txBody>
          <a:bodyPr wrap="square" rtlCol="0">
            <a:spAutoFit/>
          </a:bodyPr>
          <a:lstStyle/>
          <a:p>
            <a:pPr algn="l"/>
            <a:r>
              <a:rPr lang="de-DE" sz="1400" b="1" i="1" dirty="0">
                <a:latin typeface="Calibri" panose="020F0502020204030204" pitchFamily="34" charset="0"/>
                <a:sym typeface="Symbol"/>
              </a:rPr>
              <a:t>, </a:t>
            </a:r>
            <a:r>
              <a:rPr lang="de-DE" sz="1300" b="1" i="1" dirty="0">
                <a:latin typeface="Calibri" panose="020F0502020204030204" pitchFamily="34" charset="0"/>
                <a:sym typeface="Symbol"/>
              </a:rPr>
              <a:t>  </a:t>
            </a:r>
            <a:r>
              <a:rPr lang="de-DE" sz="1300" b="1" dirty="0">
                <a:latin typeface="Calibri" panose="020F0502020204030204" pitchFamily="34" charset="0"/>
                <a:sym typeface="Symbol"/>
              </a:rPr>
              <a:t>= 0</a:t>
            </a:r>
            <a:r>
              <a:rPr lang="de-DE" sz="1300" b="1" baseline="30000" dirty="0">
                <a:latin typeface="Calibri" panose="020F0502020204030204" pitchFamily="34" charset="0"/>
                <a:sym typeface="Symbol"/>
              </a:rPr>
              <a:t>o</a:t>
            </a:r>
            <a:endParaRPr lang="de-DE" sz="1300" b="1" dirty="0">
              <a:latin typeface="Calibri" panose="020F0502020204030204" pitchFamily="34" charset="0"/>
            </a:endParaRPr>
          </a:p>
        </p:txBody>
      </p:sp>
      <p:grpSp>
        <p:nvGrpSpPr>
          <p:cNvPr id="15" name="Gruppieren 14"/>
          <p:cNvGrpSpPr/>
          <p:nvPr/>
        </p:nvGrpSpPr>
        <p:grpSpPr>
          <a:xfrm>
            <a:off x="6120000" y="720000"/>
            <a:ext cx="2696650" cy="2181498"/>
            <a:chOff x="4323622" y="2987660"/>
            <a:chExt cx="2696650" cy="2181498"/>
          </a:xfrm>
        </p:grpSpPr>
        <p:sp>
          <p:nvSpPr>
            <p:cNvPr id="16" name="Bogen 15"/>
            <p:cNvSpPr/>
            <p:nvPr/>
          </p:nvSpPr>
          <p:spPr>
            <a:xfrm>
              <a:off x="5243344" y="3429000"/>
              <a:ext cx="1449556" cy="1482322"/>
            </a:xfrm>
            <a:prstGeom prst="arc">
              <a:avLst>
                <a:gd name="adj1" fmla="val 11493675"/>
                <a:gd name="adj2" fmla="val 20883591"/>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Bogen 16"/>
            <p:cNvSpPr/>
            <p:nvPr/>
          </p:nvSpPr>
          <p:spPr>
            <a:xfrm rot="10800000">
              <a:off x="5243344" y="3429000"/>
              <a:ext cx="1449556" cy="1482322"/>
            </a:xfrm>
            <a:prstGeom prst="arc">
              <a:avLst>
                <a:gd name="adj1" fmla="val 11174409"/>
                <a:gd name="adj2" fmla="val 21237740"/>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Bogen 17"/>
            <p:cNvSpPr/>
            <p:nvPr/>
          </p:nvSpPr>
          <p:spPr>
            <a:xfrm>
              <a:off x="6300192" y="3861048"/>
              <a:ext cx="288032" cy="527091"/>
            </a:xfrm>
            <a:prstGeom prst="arc">
              <a:avLst>
                <a:gd name="adj1" fmla="val 16950599"/>
                <a:gd name="adj2" fmla="val 4263902"/>
              </a:avLst>
            </a:prstGeom>
            <a:ln w="44450">
              <a:solidFill>
                <a:srgbClr val="0000CC"/>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Bogen 18"/>
            <p:cNvSpPr/>
            <p:nvPr/>
          </p:nvSpPr>
          <p:spPr>
            <a:xfrm rot="10984616">
              <a:off x="5350149" y="3868399"/>
              <a:ext cx="288032" cy="527091"/>
            </a:xfrm>
            <a:prstGeom prst="arc">
              <a:avLst>
                <a:gd name="adj1" fmla="val 16950599"/>
                <a:gd name="adj2" fmla="val 4263902"/>
              </a:avLst>
            </a:prstGeom>
            <a:ln w="44450">
              <a:solidFill>
                <a:srgbClr val="0000CC"/>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0" name="Gerade Verbindung 19"/>
            <p:cNvCxnSpPr/>
            <p:nvPr/>
          </p:nvCxnSpPr>
          <p:spPr>
            <a:xfrm>
              <a:off x="6588224" y="4149080"/>
              <a:ext cx="432048" cy="0"/>
            </a:xfrm>
            <a:prstGeom prst="line">
              <a:avLst/>
            </a:prstGeom>
            <a:ln w="41275">
              <a:solidFill>
                <a:srgbClr val="0000CC"/>
              </a:solidFill>
            </a:ln>
            <a:effectLst/>
          </p:spPr>
          <p:style>
            <a:lnRef idx="2">
              <a:schemeClr val="accent1"/>
            </a:lnRef>
            <a:fillRef idx="0">
              <a:schemeClr val="accent1"/>
            </a:fillRef>
            <a:effectRef idx="1">
              <a:schemeClr val="accent1"/>
            </a:effectRef>
            <a:fontRef idx="minor">
              <a:schemeClr val="tx1"/>
            </a:fontRef>
          </p:style>
        </p:cxnSp>
        <p:cxnSp>
          <p:nvCxnSpPr>
            <p:cNvPr id="21" name="Gerade Verbindung 20"/>
            <p:cNvCxnSpPr/>
            <p:nvPr/>
          </p:nvCxnSpPr>
          <p:spPr>
            <a:xfrm>
              <a:off x="4904162" y="4149080"/>
              <a:ext cx="432048" cy="0"/>
            </a:xfrm>
            <a:prstGeom prst="line">
              <a:avLst/>
            </a:prstGeom>
            <a:ln w="41275">
              <a:solidFill>
                <a:srgbClr val="0000CC"/>
              </a:solidFill>
            </a:ln>
            <a:effectLst/>
          </p:spPr>
          <p:style>
            <a:lnRef idx="2">
              <a:schemeClr val="accent1"/>
            </a:lnRef>
            <a:fillRef idx="0">
              <a:schemeClr val="accent1"/>
            </a:fillRef>
            <a:effectRef idx="1">
              <a:schemeClr val="accent1"/>
            </a:effectRef>
            <a:fontRef idx="minor">
              <a:schemeClr val="tx1"/>
            </a:fontRef>
          </p:style>
        </p:cxnSp>
        <p:cxnSp>
          <p:nvCxnSpPr>
            <p:cNvPr id="22" name="Gerade Verbindung 21"/>
            <p:cNvCxnSpPr/>
            <p:nvPr/>
          </p:nvCxnSpPr>
          <p:spPr>
            <a:xfrm flipV="1">
              <a:off x="6012160" y="3706816"/>
              <a:ext cx="354342" cy="442265"/>
            </a:xfrm>
            <a:prstGeom prst="line">
              <a:avLst/>
            </a:prstGeom>
            <a:ln w="19050">
              <a:solidFill>
                <a:srgbClr val="008000"/>
              </a:solidFill>
            </a:ln>
            <a:effectLst/>
          </p:spPr>
          <p:style>
            <a:lnRef idx="2">
              <a:schemeClr val="accent1"/>
            </a:lnRef>
            <a:fillRef idx="0">
              <a:schemeClr val="accent1"/>
            </a:fillRef>
            <a:effectRef idx="1">
              <a:schemeClr val="accent1"/>
            </a:effectRef>
            <a:fontRef idx="minor">
              <a:schemeClr val="tx1"/>
            </a:fontRef>
          </p:style>
        </p:cxnSp>
        <p:sp>
          <p:nvSpPr>
            <p:cNvPr id="23" name="Bogen 22"/>
            <p:cNvSpPr/>
            <p:nvPr/>
          </p:nvSpPr>
          <p:spPr>
            <a:xfrm>
              <a:off x="6057215" y="3757988"/>
              <a:ext cx="386993" cy="747912"/>
            </a:xfrm>
            <a:prstGeom prst="arc">
              <a:avLst>
                <a:gd name="adj1" fmla="val 16758666"/>
                <a:gd name="adj2" fmla="val 319374"/>
              </a:avLst>
            </a:prstGeom>
            <a:ln>
              <a:solidFill>
                <a:srgbClr val="008000"/>
              </a:solidFill>
              <a:headEnd type="triangle"/>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4" name="Textfeld 23"/>
            <p:cNvSpPr txBox="1"/>
            <p:nvPr/>
          </p:nvSpPr>
          <p:spPr>
            <a:xfrm>
              <a:off x="6084168" y="3779748"/>
              <a:ext cx="504056" cy="369332"/>
            </a:xfrm>
            <a:prstGeom prst="rect">
              <a:avLst/>
            </a:prstGeom>
          </p:spPr>
          <p:txBody>
            <a:bodyPr vert="horz" wrap="square" lIns="91440" tIns="45720" rIns="91440" bIns="45720" rtlCol="0" anchor="t">
              <a:spAutoFit/>
            </a:bodyPr>
            <a:lstStyle/>
            <a:p>
              <a:pPr algn="l"/>
              <a:r>
                <a:rPr lang="en-US" b="1" i="1" dirty="0">
                  <a:solidFill>
                    <a:srgbClr val="008000"/>
                  </a:solidFill>
                  <a:sym typeface="Symbol"/>
                </a:rPr>
                <a:t></a:t>
              </a:r>
              <a:endParaRPr lang="en-US" b="1" i="1" dirty="0">
                <a:solidFill>
                  <a:srgbClr val="008000"/>
                </a:solidFill>
              </a:endParaRPr>
            </a:p>
          </p:txBody>
        </p:sp>
        <p:cxnSp>
          <p:nvCxnSpPr>
            <p:cNvPr id="25" name="Gerade Verbindung 24"/>
            <p:cNvCxnSpPr>
              <a:endCxn id="19" idx="2"/>
            </p:cNvCxnSpPr>
            <p:nvPr/>
          </p:nvCxnSpPr>
          <p:spPr>
            <a:xfrm flipH="1" flipV="1">
              <a:off x="5429683" y="3904950"/>
              <a:ext cx="582478" cy="253422"/>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6" name="Gerade Verbindung 25"/>
            <p:cNvCxnSpPr>
              <a:endCxn id="19" idx="0"/>
            </p:cNvCxnSpPr>
            <p:nvPr/>
          </p:nvCxnSpPr>
          <p:spPr>
            <a:xfrm flipH="1">
              <a:off x="5426957" y="4158372"/>
              <a:ext cx="585203" cy="214497"/>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27" name="Textfeld 26"/>
            <p:cNvSpPr txBox="1"/>
            <p:nvPr/>
          </p:nvSpPr>
          <p:spPr>
            <a:xfrm>
              <a:off x="5364088" y="3933056"/>
              <a:ext cx="504056" cy="369332"/>
            </a:xfrm>
            <a:prstGeom prst="rect">
              <a:avLst/>
            </a:prstGeom>
          </p:spPr>
          <p:txBody>
            <a:bodyPr vert="horz" wrap="square" lIns="91440" tIns="45720" rIns="91440" bIns="45720" rtlCol="0" anchor="t">
              <a:spAutoFit/>
            </a:bodyPr>
            <a:lstStyle/>
            <a:p>
              <a:pPr algn="l"/>
              <a:r>
                <a:rPr lang="en-US" b="1" i="1" dirty="0">
                  <a:solidFill>
                    <a:srgbClr val="0000CC"/>
                  </a:solidFill>
                  <a:sym typeface="Symbol"/>
                </a:rPr>
                <a:t></a:t>
              </a:r>
              <a:endParaRPr lang="en-US" b="1" i="1" dirty="0">
                <a:solidFill>
                  <a:srgbClr val="0000CC"/>
                </a:solidFill>
              </a:endParaRPr>
            </a:p>
          </p:txBody>
        </p:sp>
        <p:cxnSp>
          <p:nvCxnSpPr>
            <p:cNvPr id="28" name="Gerade Verbindung 27"/>
            <p:cNvCxnSpPr/>
            <p:nvPr/>
          </p:nvCxnSpPr>
          <p:spPr>
            <a:xfrm flipH="1" flipV="1">
              <a:off x="6016871" y="3172326"/>
              <a:ext cx="4711" cy="1996832"/>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9" name="Gerade Verbindung 28"/>
            <p:cNvCxnSpPr/>
            <p:nvPr/>
          </p:nvCxnSpPr>
          <p:spPr>
            <a:xfrm flipV="1">
              <a:off x="5246324" y="3172326"/>
              <a:ext cx="0" cy="976754"/>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30" name="Textfeld 29"/>
            <p:cNvSpPr txBox="1"/>
            <p:nvPr/>
          </p:nvSpPr>
          <p:spPr>
            <a:xfrm>
              <a:off x="5411158" y="2987660"/>
              <a:ext cx="504056" cy="369332"/>
            </a:xfrm>
            <a:prstGeom prst="rect">
              <a:avLst/>
            </a:prstGeom>
          </p:spPr>
          <p:txBody>
            <a:bodyPr vert="horz" wrap="square" lIns="91440" tIns="45720" rIns="91440" bIns="45720" rtlCol="0" anchor="t">
              <a:spAutoFit/>
            </a:bodyPr>
            <a:lstStyle/>
            <a:p>
              <a:r>
                <a:rPr lang="en-US" b="1" i="1" dirty="0">
                  <a:sym typeface="Symbol"/>
                </a:rPr>
                <a:t>a</a:t>
              </a:r>
              <a:endParaRPr lang="en-US" b="1" i="1" dirty="0"/>
            </a:p>
          </p:txBody>
        </p:sp>
        <p:cxnSp>
          <p:nvCxnSpPr>
            <p:cNvPr id="31" name="Gerade Verbindung 30"/>
            <p:cNvCxnSpPr/>
            <p:nvPr/>
          </p:nvCxnSpPr>
          <p:spPr>
            <a:xfrm>
              <a:off x="5246324" y="3284984"/>
              <a:ext cx="765836" cy="0"/>
            </a:xfrm>
            <a:prstGeom prst="line">
              <a:avLst/>
            </a:prstGeom>
            <a:ln w="15875">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2" name="Ellipse 31"/>
            <p:cNvSpPr/>
            <p:nvPr/>
          </p:nvSpPr>
          <p:spPr>
            <a:xfrm>
              <a:off x="6215094" y="4066623"/>
              <a:ext cx="151408" cy="164913"/>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3" name="Gerade Verbindung 32"/>
            <p:cNvCxnSpPr/>
            <p:nvPr/>
          </p:nvCxnSpPr>
          <p:spPr>
            <a:xfrm flipV="1">
              <a:off x="6016235" y="4307791"/>
              <a:ext cx="319961" cy="2"/>
            </a:xfrm>
            <a:prstGeom prst="line">
              <a:avLst/>
            </a:prstGeom>
            <a:ln w="15875">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4" name="Textfeld 33"/>
            <p:cNvSpPr txBox="1"/>
            <p:nvPr/>
          </p:nvSpPr>
          <p:spPr>
            <a:xfrm>
              <a:off x="5968122" y="4221088"/>
              <a:ext cx="504056" cy="369332"/>
            </a:xfrm>
            <a:prstGeom prst="rect">
              <a:avLst/>
            </a:prstGeom>
          </p:spPr>
          <p:txBody>
            <a:bodyPr vert="horz" wrap="square" lIns="91440" tIns="45720" rIns="91440" bIns="45720" rtlCol="0" anchor="t">
              <a:spAutoFit/>
            </a:bodyPr>
            <a:lstStyle/>
            <a:p>
              <a:r>
                <a:rPr lang="en-US" b="1" i="1" dirty="0">
                  <a:solidFill>
                    <a:srgbClr val="FF0000"/>
                  </a:solidFill>
                  <a:sym typeface="Symbol"/>
                </a:rPr>
                <a:t>r</a:t>
              </a:r>
              <a:endParaRPr lang="en-US" b="1" i="1" dirty="0">
                <a:solidFill>
                  <a:srgbClr val="FF0000"/>
                </a:solidFill>
              </a:endParaRPr>
            </a:p>
          </p:txBody>
        </p:sp>
        <p:sp>
          <p:nvSpPr>
            <p:cNvPr id="35" name="Textfeld 34"/>
            <p:cNvSpPr txBox="1"/>
            <p:nvPr/>
          </p:nvSpPr>
          <p:spPr>
            <a:xfrm>
              <a:off x="4323622" y="3789040"/>
              <a:ext cx="896450" cy="369332"/>
            </a:xfrm>
            <a:prstGeom prst="rect">
              <a:avLst/>
            </a:prstGeom>
          </p:spPr>
          <p:txBody>
            <a:bodyPr vert="horz" wrap="square" lIns="91440" tIns="45720" rIns="91440" bIns="45720" rtlCol="0" anchor="t">
              <a:spAutoFit/>
            </a:bodyPr>
            <a:lstStyle/>
            <a:p>
              <a:pPr algn="r"/>
              <a:r>
                <a:rPr lang="en-US" b="1" dirty="0">
                  <a:solidFill>
                    <a:srgbClr val="0000CC"/>
                  </a:solidFill>
                  <a:latin typeface="Calibri" panose="020F0502020204030204" pitchFamily="34" charset="0"/>
                  <a:sym typeface="Symbol"/>
                </a:rPr>
                <a:t>button</a:t>
              </a:r>
              <a:endParaRPr lang="en-US" b="1" dirty="0">
                <a:solidFill>
                  <a:srgbClr val="0000CC"/>
                </a:solidFill>
                <a:latin typeface="Calibri" panose="020F0502020204030204" pitchFamily="34" charset="0"/>
              </a:endParaRPr>
            </a:p>
          </p:txBody>
        </p:sp>
        <p:sp>
          <p:nvSpPr>
            <p:cNvPr id="36" name="Textfeld 35"/>
            <p:cNvSpPr txBox="1"/>
            <p:nvPr/>
          </p:nvSpPr>
          <p:spPr>
            <a:xfrm>
              <a:off x="5436096" y="4388139"/>
              <a:ext cx="648072" cy="369332"/>
            </a:xfrm>
            <a:prstGeom prst="rect">
              <a:avLst/>
            </a:prstGeom>
          </p:spPr>
          <p:txBody>
            <a:bodyPr vert="horz" wrap="square" lIns="91440" tIns="45720" rIns="91440" bIns="45720" rtlCol="0" anchor="t">
              <a:spAutoFit/>
            </a:bodyPr>
            <a:lstStyle/>
            <a:p>
              <a:pPr algn="l"/>
              <a:r>
                <a:rPr lang="en-US" i="1" dirty="0">
                  <a:solidFill>
                    <a:srgbClr val="FF0000"/>
                  </a:solidFill>
                  <a:sym typeface="Symbol"/>
                </a:rPr>
                <a:t></a:t>
              </a:r>
              <a:r>
                <a:rPr lang="en-US" i="1" baseline="30000" dirty="0">
                  <a:solidFill>
                    <a:srgbClr val="FF0000"/>
                  </a:solidFill>
                  <a:sym typeface="Symbol"/>
                </a:rPr>
                <a:t> </a:t>
              </a:r>
              <a:r>
                <a:rPr lang="en-US" i="1" dirty="0">
                  <a:solidFill>
                    <a:srgbClr val="FF0000"/>
                  </a:solidFill>
                  <a:sym typeface="Symbol"/>
                </a:rPr>
                <a:t>=0</a:t>
              </a:r>
              <a:endParaRPr lang="en-US" i="1" dirty="0">
                <a:solidFill>
                  <a:srgbClr val="FF0000"/>
                </a:solidFill>
              </a:endParaRPr>
            </a:p>
          </p:txBody>
        </p:sp>
        <p:cxnSp>
          <p:nvCxnSpPr>
            <p:cNvPr id="37" name="Gerade Verbindung 36"/>
            <p:cNvCxnSpPr/>
            <p:nvPr/>
          </p:nvCxnSpPr>
          <p:spPr>
            <a:xfrm>
              <a:off x="6052875" y="4160917"/>
              <a:ext cx="566642" cy="0"/>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23623633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1949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950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2"/>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bwMode="auto">
          <a:xfrm>
            <a:off x="255588" y="3067679"/>
            <a:ext cx="3563177" cy="2420143"/>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17420" name="Text Box 12"/>
              <p:cNvSpPr txBox="1">
                <a:spLocks noChangeArrowheads="1"/>
              </p:cNvSpPr>
              <p:nvPr/>
            </p:nvSpPr>
            <p:spPr bwMode="auto">
              <a:xfrm>
                <a:off x="107950" y="763517"/>
                <a:ext cx="7560394" cy="2018822"/>
              </a:xfrm>
              <a:prstGeom prst="rect">
                <a:avLst/>
              </a:prstGeom>
              <a:noFill/>
              <a:ln>
                <a:noFill/>
              </a:ln>
              <a:effectLst/>
              <a:extLst>
                <a:ext uri="{909E8E84-426E-40DD-AFC4-6F175D3DCCD1}">
                  <a14:hiddenFill>
                    <a:solidFill>
                      <a:srgbClr val="FFFFFF"/>
                    </a:solidFill>
                  </a14:hiddenFill>
                </a:ext>
                <a:ext uri="{91240B29-F687-4F45-9708-019B960494DF}">
                  <a14:hiddenLine w="9525" algn="ctr">
                    <a:solidFill>
                      <a:srgbClr val="000000"/>
                    </a:solidFill>
                    <a:miter lim="800000"/>
                    <a:headEnd/>
                    <a:tailEnd/>
                  </a14:hiddenLine>
                </a:ext>
                <a:ext uri="{AF507438-7753-43E0-B8FC-AC1667EBCBE1}">
                  <a14:hiddenEffects>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solidFill>
                      <a:srgbClr val="0000FF"/>
                    </a:solidFill>
                    <a:latin typeface="Calibri" panose="020F0502020204030204" pitchFamily="34" charset="0"/>
                  </a:rPr>
                  <a:t>Ideal 2-dim model</a:t>
                </a:r>
                <a:r>
                  <a:rPr lang="en-US" altLang="de-DE" dirty="0">
                    <a:solidFill>
                      <a:srgbClr val="0000FF"/>
                    </a:solidFill>
                    <a:latin typeface="Calibri" panose="020F0502020204030204" pitchFamily="34" charset="0"/>
                  </a:rPr>
                  <a:t>: Non-linear behavior and </a:t>
                </a:r>
                <a:r>
                  <a:rPr lang="en-US" altLang="de-DE" dirty="0" err="1">
                    <a:solidFill>
                      <a:srgbClr val="0000FF"/>
                    </a:solidFill>
                    <a:latin typeface="Calibri" panose="020F0502020204030204" pitchFamily="34" charset="0"/>
                  </a:rPr>
                  <a:t>hor</a:t>
                </a:r>
                <a:r>
                  <a:rPr lang="en-US" altLang="de-DE" dirty="0">
                    <a:solidFill>
                      <a:srgbClr val="0000FF"/>
                    </a:solidFill>
                    <a:latin typeface="Calibri" panose="020F0502020204030204" pitchFamily="34" charset="0"/>
                  </a:rPr>
                  <a:t>-vert coupling: </a:t>
                </a:r>
              </a:p>
              <a:p>
                <a:pPr algn="l" eaLnBrk="1" hangingPunct="1">
                  <a:spcBef>
                    <a:spcPts val="500"/>
                  </a:spcBef>
                </a:pPr>
                <a:r>
                  <a:rPr lang="en-US" altLang="de-DE" dirty="0">
                    <a:solidFill>
                      <a:schemeClr val="tx1"/>
                    </a:solidFill>
                    <a:latin typeface="Calibri" panose="020F0502020204030204" pitchFamily="34" charset="0"/>
                  </a:rPr>
                  <a:t>Sensitivity</a:t>
                </a:r>
                <a:r>
                  <a:rPr lang="en-US" altLang="de-DE" b="1" i="1" dirty="0">
                    <a:solidFill>
                      <a:schemeClr val="tx1"/>
                    </a:solidFill>
                    <a:latin typeface="Calibri" panose="020F0502020204030204" pitchFamily="34" charset="0"/>
                  </a:rPr>
                  <a:t> S</a:t>
                </a:r>
                <a:r>
                  <a:rPr lang="en-US" altLang="de-DE" dirty="0">
                    <a:solidFill>
                      <a:schemeClr val="tx1"/>
                    </a:solidFill>
                    <a:latin typeface="Calibri" panose="020F0502020204030204" pitchFamily="34" charset="0"/>
                  </a:rPr>
                  <a:t> converts signal to position </a:t>
                </a:r>
                <a14:m>
                  <m:oMath xmlns:m="http://schemas.openxmlformats.org/officeDocument/2006/math">
                    <m:r>
                      <a:rPr lang="de-DE" altLang="de-DE" sz="2200" b="0" i="1" smtClean="0">
                        <a:solidFill>
                          <a:schemeClr val="tx1"/>
                        </a:solidFill>
                        <a:latin typeface="Cambria Math"/>
                      </a:rPr>
                      <m:t>𝑥</m:t>
                    </m:r>
                    <m:r>
                      <a:rPr lang="de-DE" altLang="de-DE" sz="2200" b="0" i="1" smtClean="0">
                        <a:solidFill>
                          <a:schemeClr val="tx1"/>
                        </a:solidFill>
                        <a:latin typeface="Cambria Math"/>
                      </a:rPr>
                      <m:t>=</m:t>
                    </m:r>
                    <m:f>
                      <m:fPr>
                        <m:ctrlPr>
                          <a:rPr lang="de-DE" altLang="de-DE" sz="2200" b="0" i="1" smtClean="0">
                            <a:solidFill>
                              <a:schemeClr val="tx1"/>
                            </a:solidFill>
                            <a:latin typeface="Cambria Math" panose="02040503050406030204" pitchFamily="18" charset="0"/>
                          </a:rPr>
                        </m:ctrlPr>
                      </m:fPr>
                      <m:num>
                        <m:r>
                          <a:rPr lang="de-DE" altLang="de-DE" sz="2200" b="0" i="1" smtClean="0">
                            <a:solidFill>
                              <a:schemeClr val="tx1"/>
                            </a:solidFill>
                            <a:latin typeface="Cambria Math"/>
                          </a:rPr>
                          <m:t>1</m:t>
                        </m:r>
                      </m:num>
                      <m:den>
                        <m:r>
                          <a:rPr lang="de-DE" altLang="de-DE" sz="2200" b="0" i="1" smtClean="0">
                            <a:solidFill>
                              <a:schemeClr val="tx1"/>
                            </a:solidFill>
                            <a:latin typeface="Cambria Math"/>
                          </a:rPr>
                          <m:t>𝑆</m:t>
                        </m:r>
                      </m:den>
                    </m:f>
                    <m:r>
                      <a:rPr lang="de-DE" altLang="de-DE" sz="2200" b="0" i="1" smtClean="0">
                        <a:solidFill>
                          <a:schemeClr val="tx1"/>
                        </a:solidFill>
                        <a:latin typeface="Cambria Math"/>
                        <a:ea typeface="Cambria Math"/>
                      </a:rPr>
                      <m:t>∙</m:t>
                    </m:r>
                    <m:f>
                      <m:fPr>
                        <m:ctrlPr>
                          <a:rPr lang="de-DE" altLang="de-DE" sz="2200" b="0" i="1" smtClean="0">
                            <a:solidFill>
                              <a:schemeClr val="tx1"/>
                            </a:solidFill>
                            <a:latin typeface="Cambria Math" panose="02040503050406030204" pitchFamily="18" charset="0"/>
                            <a:ea typeface="Cambria Math"/>
                          </a:rPr>
                        </m:ctrlPr>
                      </m:fPr>
                      <m:num>
                        <m:r>
                          <m:rPr>
                            <m:sty m:val="p"/>
                          </m:rPr>
                          <a:rPr lang="el-GR" altLang="de-DE" sz="2200" b="0" i="1" smtClean="0">
                            <a:solidFill>
                              <a:schemeClr val="tx1"/>
                            </a:solidFill>
                            <a:latin typeface="Cambria Math"/>
                            <a:ea typeface="Cambria Math"/>
                          </a:rPr>
                          <m:t>Δ</m:t>
                        </m:r>
                        <m:r>
                          <a:rPr lang="de-DE" altLang="de-DE" sz="2200" b="0" i="1" smtClean="0">
                            <a:solidFill>
                              <a:schemeClr val="tx1"/>
                            </a:solidFill>
                            <a:latin typeface="Cambria Math"/>
                            <a:ea typeface="Cambria Math"/>
                          </a:rPr>
                          <m:t>𝑈</m:t>
                        </m:r>
                      </m:num>
                      <m:den>
                        <m:r>
                          <m:rPr>
                            <m:sty m:val="p"/>
                          </m:rPr>
                          <a:rPr lang="el-GR" altLang="de-DE" sz="2200" b="0" i="1" smtClean="0">
                            <a:solidFill>
                              <a:schemeClr val="tx1"/>
                            </a:solidFill>
                            <a:latin typeface="Cambria Math"/>
                            <a:ea typeface="Cambria Math"/>
                          </a:rPr>
                          <m:t>Σ</m:t>
                        </m:r>
                        <m:r>
                          <a:rPr lang="de-DE" altLang="de-DE" sz="2200" b="0" i="1" smtClean="0">
                            <a:solidFill>
                              <a:schemeClr val="tx1"/>
                            </a:solidFill>
                            <a:latin typeface="Cambria Math"/>
                            <a:ea typeface="Cambria Math"/>
                          </a:rPr>
                          <m:t>𝑈</m:t>
                        </m:r>
                      </m:den>
                    </m:f>
                    <m:r>
                      <a:rPr lang="de-DE" altLang="de-DE" sz="2200" b="0" i="1" smtClean="0">
                        <a:solidFill>
                          <a:schemeClr val="tx1"/>
                        </a:solidFill>
                        <a:latin typeface="Cambria Math"/>
                      </a:rPr>
                      <m:t> </m:t>
                    </m:r>
                  </m:oMath>
                </a14:m>
                <a:r>
                  <a:rPr lang="en-US" altLang="de-DE" sz="2200" i="1" dirty="0">
                    <a:solidFill>
                      <a:schemeClr val="tx1"/>
                    </a:solidFill>
                    <a:latin typeface="Calibri" panose="020F0502020204030204" pitchFamily="34" charset="0"/>
                  </a:rPr>
                  <a:t> </a:t>
                </a:r>
              </a:p>
              <a:p>
                <a:pPr algn="l" eaLnBrk="1" hangingPunct="1">
                  <a:spcBef>
                    <a:spcPts val="400"/>
                  </a:spcBef>
                </a:pPr>
                <a:r>
                  <a:rPr lang="de-DE" altLang="de-DE" dirty="0">
                    <a:solidFill>
                      <a:schemeClr val="tx1"/>
                    </a:solidFill>
                    <a:latin typeface="Calibri" panose="020F0502020204030204" pitchFamily="34" charset="0"/>
                    <a:cs typeface="Times New Roman" pitchFamily="18" charset="0"/>
                  </a:rPr>
                  <a:t>with </a:t>
                </a:r>
                <a:r>
                  <a:rPr lang="de-DE" altLang="de-DE" i="1" dirty="0">
                    <a:solidFill>
                      <a:schemeClr val="tx1"/>
                    </a:solidFill>
                    <a:latin typeface="Calibri" panose="020F0502020204030204" pitchFamily="34" charset="0"/>
                    <a:cs typeface="Times New Roman" pitchFamily="18" charset="0"/>
                  </a:rPr>
                  <a:t>S</a:t>
                </a:r>
                <a:r>
                  <a:rPr lang="de-DE" altLang="de-DE" dirty="0">
                    <a:solidFill>
                      <a:schemeClr val="tx1"/>
                    </a:solidFill>
                    <a:latin typeface="Calibri" panose="020F0502020204030204" pitchFamily="34" charset="0"/>
                    <a:cs typeface="Times New Roman" pitchFamily="18" charset="0"/>
                  </a:rPr>
                  <a:t> = [%/mm] </a:t>
                </a:r>
                <a:r>
                  <a:rPr lang="de-DE" altLang="de-DE" dirty="0" err="1">
                    <a:solidFill>
                      <a:schemeClr val="tx1"/>
                    </a:solidFill>
                    <a:latin typeface="Calibri" panose="020F0502020204030204" pitchFamily="34" charset="0"/>
                    <a:cs typeface="Times New Roman" pitchFamily="18" charset="0"/>
                  </a:rPr>
                  <a:t>or</a:t>
                </a:r>
                <a:r>
                  <a:rPr lang="de-DE" altLang="de-DE" dirty="0">
                    <a:solidFill>
                      <a:schemeClr val="tx1"/>
                    </a:solidFill>
                    <a:latin typeface="Calibri" panose="020F0502020204030204" pitchFamily="34" charset="0"/>
                    <a:cs typeface="Times New Roman" pitchFamily="18" charset="0"/>
                  </a:rPr>
                  <a:t> [dB/mm]</a:t>
                </a:r>
              </a:p>
              <a:p>
                <a:pPr algn="l" eaLnBrk="1" hangingPunct="1">
                  <a:spcBef>
                    <a:spcPts val="0"/>
                  </a:spcBef>
                </a:pPr>
                <a:r>
                  <a:rPr lang="en-US" altLang="de-DE" dirty="0">
                    <a:solidFill>
                      <a:schemeClr val="tx1"/>
                    </a:solidFill>
                    <a:latin typeface="Calibri" panose="020F0502020204030204" pitchFamily="34" charset="0"/>
                    <a:cs typeface="Times New Roman" pitchFamily="18" charset="0"/>
                  </a:rPr>
                  <a:t>i.e</a:t>
                </a:r>
                <a:r>
                  <a:rPr lang="en-US" altLang="de-DE" sz="1600" dirty="0">
                    <a:solidFill>
                      <a:schemeClr val="tx1"/>
                    </a:solidFill>
                    <a:latin typeface="Calibri" panose="020F0502020204030204" pitchFamily="34" charset="0"/>
                    <a:cs typeface="Times New Roman" pitchFamily="18" charset="0"/>
                  </a:rPr>
                  <a:t>. </a:t>
                </a:r>
                <a:r>
                  <a:rPr lang="en-US" altLang="de-DE" sz="1600" b="1" i="1" dirty="0">
                    <a:solidFill>
                      <a:schemeClr val="tx1"/>
                    </a:solidFill>
                    <a:latin typeface="Calibri" panose="020F0502020204030204" pitchFamily="34" charset="0"/>
                    <a:cs typeface="Times New Roman" pitchFamily="18" charset="0"/>
                  </a:rPr>
                  <a:t>S</a:t>
                </a:r>
                <a:r>
                  <a:rPr lang="en-US" altLang="de-DE" sz="1600" dirty="0">
                    <a:solidFill>
                      <a:schemeClr val="tx1"/>
                    </a:solidFill>
                    <a:latin typeface="Calibri" panose="020F0502020204030204" pitchFamily="34" charset="0"/>
                    <a:cs typeface="Times New Roman" pitchFamily="18" charset="0"/>
                  </a:rPr>
                  <a:t> is the derivative of the curve </a:t>
                </a:r>
                <a14:m>
                  <m:oMath xmlns:m="http://schemas.openxmlformats.org/officeDocument/2006/math">
                    <m:sSub>
                      <m:sSubPr>
                        <m:ctrlPr>
                          <a:rPr lang="de-DE" altLang="de-DE" sz="1600" b="0" i="1" smtClean="0">
                            <a:solidFill>
                              <a:schemeClr val="tx1"/>
                            </a:solidFill>
                            <a:latin typeface="Cambria Math" panose="02040503050406030204" pitchFamily="18" charset="0"/>
                            <a:cs typeface="Times New Roman" pitchFamily="18" charset="0"/>
                          </a:rPr>
                        </m:ctrlPr>
                      </m:sSubPr>
                      <m:e>
                        <m:r>
                          <a:rPr lang="de-DE" altLang="de-DE" sz="1600" b="0" i="1" smtClean="0">
                            <a:solidFill>
                              <a:schemeClr val="tx1"/>
                            </a:solidFill>
                            <a:latin typeface="Cambria Math"/>
                            <a:cs typeface="Times New Roman" pitchFamily="18" charset="0"/>
                          </a:rPr>
                          <m:t>𝑆</m:t>
                        </m:r>
                      </m:e>
                      <m:sub>
                        <m:r>
                          <a:rPr lang="de-DE" altLang="de-DE" sz="1600" b="0" i="1" smtClean="0">
                            <a:solidFill>
                              <a:schemeClr val="tx1"/>
                            </a:solidFill>
                            <a:latin typeface="Cambria Math"/>
                            <a:cs typeface="Times New Roman" pitchFamily="18" charset="0"/>
                          </a:rPr>
                          <m:t>𝑥</m:t>
                        </m:r>
                      </m:sub>
                    </m:sSub>
                    <m:r>
                      <a:rPr lang="de-DE" altLang="de-DE" sz="1600" b="0" i="1" smtClean="0">
                        <a:solidFill>
                          <a:schemeClr val="tx1"/>
                        </a:solidFill>
                        <a:latin typeface="Cambria Math"/>
                        <a:cs typeface="Times New Roman" pitchFamily="18" charset="0"/>
                      </a:rPr>
                      <m:t>=</m:t>
                    </m:r>
                    <m:f>
                      <m:fPr>
                        <m:ctrlPr>
                          <a:rPr lang="de-DE" altLang="de-DE" sz="1600" b="0" i="1" smtClean="0">
                            <a:solidFill>
                              <a:schemeClr val="tx1"/>
                            </a:solidFill>
                            <a:latin typeface="Cambria Math" panose="02040503050406030204" pitchFamily="18" charset="0"/>
                            <a:cs typeface="Times New Roman" pitchFamily="18" charset="0"/>
                          </a:rPr>
                        </m:ctrlPr>
                      </m:fPr>
                      <m:num>
                        <m:r>
                          <a:rPr lang="de-DE" altLang="de-DE" sz="1600" b="0" i="1" smtClean="0">
                            <a:solidFill>
                              <a:schemeClr val="tx1"/>
                            </a:solidFill>
                            <a:latin typeface="Cambria Math"/>
                            <a:ea typeface="Cambria Math"/>
                            <a:cs typeface="Times New Roman" pitchFamily="18" charset="0"/>
                          </a:rPr>
                          <m:t>𝜕</m:t>
                        </m:r>
                        <m:r>
                          <a:rPr lang="de-DE" altLang="de-DE" sz="1600" b="0" i="1" smtClean="0">
                            <a:solidFill>
                              <a:schemeClr val="tx1"/>
                            </a:solidFill>
                            <a:latin typeface="Cambria Math"/>
                            <a:ea typeface="Cambria Math"/>
                            <a:cs typeface="Times New Roman" pitchFamily="18" charset="0"/>
                          </a:rPr>
                          <m:t>(</m:t>
                        </m:r>
                        <m:f>
                          <m:fPr>
                            <m:ctrlPr>
                              <a:rPr lang="de-DE" altLang="de-DE" sz="1600" b="0" i="1" smtClean="0">
                                <a:solidFill>
                                  <a:schemeClr val="tx1"/>
                                </a:solidFill>
                                <a:latin typeface="Cambria Math" panose="02040503050406030204" pitchFamily="18" charset="0"/>
                                <a:ea typeface="Cambria Math"/>
                                <a:cs typeface="Times New Roman" pitchFamily="18" charset="0"/>
                              </a:rPr>
                            </m:ctrlPr>
                          </m:fPr>
                          <m:num>
                            <m:r>
                              <m:rPr>
                                <m:sty m:val="p"/>
                              </m:rPr>
                              <a:rPr lang="el-GR" altLang="de-DE" sz="1600" b="0" i="1" smtClean="0">
                                <a:solidFill>
                                  <a:schemeClr val="tx1"/>
                                </a:solidFill>
                                <a:latin typeface="Cambria Math"/>
                                <a:ea typeface="Cambria Math"/>
                                <a:cs typeface="Times New Roman" pitchFamily="18" charset="0"/>
                              </a:rPr>
                              <m:t>Δ</m:t>
                            </m:r>
                            <m:r>
                              <a:rPr lang="de-DE" altLang="de-DE" sz="1600" b="0" i="1" smtClean="0">
                                <a:solidFill>
                                  <a:schemeClr val="tx1"/>
                                </a:solidFill>
                                <a:latin typeface="Cambria Math"/>
                                <a:ea typeface="Cambria Math"/>
                                <a:cs typeface="Times New Roman" pitchFamily="18" charset="0"/>
                              </a:rPr>
                              <m:t>𝑈</m:t>
                            </m:r>
                          </m:num>
                          <m:den>
                            <m:r>
                              <m:rPr>
                                <m:sty m:val="p"/>
                              </m:rPr>
                              <a:rPr lang="el-GR" altLang="de-DE" sz="1600" i="1">
                                <a:solidFill>
                                  <a:schemeClr val="tx1"/>
                                </a:solidFill>
                                <a:latin typeface="Cambria Math"/>
                                <a:ea typeface="Cambria Math"/>
                                <a:cs typeface="Times New Roman" pitchFamily="18" charset="0"/>
                              </a:rPr>
                              <m:t>Σ</m:t>
                            </m:r>
                            <m:r>
                              <a:rPr lang="de-DE" altLang="de-DE" sz="1600" b="0" i="1" smtClean="0">
                                <a:solidFill>
                                  <a:schemeClr val="tx1"/>
                                </a:solidFill>
                                <a:latin typeface="Cambria Math"/>
                                <a:ea typeface="Cambria Math"/>
                                <a:cs typeface="Times New Roman" pitchFamily="18" charset="0"/>
                              </a:rPr>
                              <m:t>𝑈</m:t>
                            </m:r>
                          </m:den>
                        </m:f>
                        <m:r>
                          <a:rPr lang="de-DE" altLang="de-DE" sz="1600" b="0" i="1" smtClean="0">
                            <a:solidFill>
                              <a:schemeClr val="tx1"/>
                            </a:solidFill>
                            <a:latin typeface="Cambria Math"/>
                            <a:ea typeface="Cambria Math"/>
                            <a:cs typeface="Times New Roman" pitchFamily="18" charset="0"/>
                          </a:rPr>
                          <m:t>)</m:t>
                        </m:r>
                      </m:num>
                      <m:den>
                        <m:r>
                          <a:rPr lang="de-DE" altLang="de-DE" sz="1600" b="0" i="1" smtClean="0">
                            <a:solidFill>
                              <a:schemeClr val="tx1"/>
                            </a:solidFill>
                            <a:latin typeface="Cambria Math"/>
                            <a:ea typeface="Cambria Math"/>
                            <a:cs typeface="Times New Roman" pitchFamily="18" charset="0"/>
                          </a:rPr>
                          <m:t>𝜕</m:t>
                        </m:r>
                        <m:r>
                          <a:rPr lang="de-DE" altLang="de-DE" sz="1600" b="0" i="1" smtClean="0">
                            <a:solidFill>
                              <a:schemeClr val="tx1"/>
                            </a:solidFill>
                            <a:latin typeface="Cambria Math"/>
                            <a:ea typeface="Cambria Math"/>
                            <a:cs typeface="Times New Roman" pitchFamily="18" charset="0"/>
                          </a:rPr>
                          <m:t>𝑥</m:t>
                        </m:r>
                      </m:den>
                    </m:f>
                  </m:oMath>
                </a14:m>
                <a:r>
                  <a:rPr lang="en-US" altLang="de-DE" sz="1600" i="1" dirty="0">
                    <a:solidFill>
                      <a:schemeClr val="tx1"/>
                    </a:solidFill>
                    <a:latin typeface="Calibri" panose="020F0502020204030204" pitchFamily="34" charset="0"/>
                    <a:cs typeface="Times New Roman" pitchFamily="18" charset="0"/>
                  </a:rPr>
                  <a:t> , </a:t>
                </a:r>
                <a:r>
                  <a:rPr lang="en-US" altLang="de-DE" sz="1600" dirty="0">
                    <a:solidFill>
                      <a:schemeClr val="tx1"/>
                    </a:solidFill>
                    <a:latin typeface="Calibri" panose="020F0502020204030204" pitchFamily="34" charset="0"/>
                  </a:rPr>
                  <a:t>here </a:t>
                </a:r>
                <a:r>
                  <a:rPr lang="en-US" altLang="de-DE" sz="1600" i="1" dirty="0" err="1">
                    <a:solidFill>
                      <a:schemeClr val="tx1"/>
                    </a:solidFill>
                    <a:latin typeface="Calibri" panose="020F0502020204030204" pitchFamily="34" charset="0"/>
                  </a:rPr>
                  <a:t>S</a:t>
                </a:r>
                <a:r>
                  <a:rPr lang="en-US" altLang="de-DE" sz="1600" i="1" baseline="-25000" dirty="0" err="1">
                    <a:solidFill>
                      <a:schemeClr val="tx1"/>
                    </a:solidFill>
                    <a:latin typeface="Calibri" panose="020F0502020204030204" pitchFamily="34" charset="0"/>
                  </a:rPr>
                  <a:t>x</a:t>
                </a:r>
                <a:r>
                  <a:rPr lang="en-US" altLang="de-DE" sz="1600" i="1" baseline="-25000" dirty="0">
                    <a:solidFill>
                      <a:schemeClr val="tx1"/>
                    </a:solidFill>
                    <a:latin typeface="Calibri" panose="020F0502020204030204" pitchFamily="34" charset="0"/>
                  </a:rPr>
                  <a:t> </a:t>
                </a:r>
                <a:r>
                  <a:rPr lang="en-US" altLang="de-DE" sz="1600" i="1" dirty="0">
                    <a:solidFill>
                      <a:schemeClr val="tx1"/>
                    </a:solidFill>
                    <a:latin typeface="Calibri" panose="020F0502020204030204" pitchFamily="34" charset="0"/>
                  </a:rPr>
                  <a:t>= </a:t>
                </a:r>
                <a:r>
                  <a:rPr lang="en-US" altLang="de-DE" sz="1600" i="1" dirty="0" err="1">
                    <a:solidFill>
                      <a:schemeClr val="tx1"/>
                    </a:solidFill>
                    <a:latin typeface="Calibri" panose="020F0502020204030204" pitchFamily="34" charset="0"/>
                  </a:rPr>
                  <a:t>S</a:t>
                </a:r>
                <a:r>
                  <a:rPr lang="en-US" altLang="de-DE" sz="1600" i="1" baseline="-25000" dirty="0" err="1">
                    <a:solidFill>
                      <a:schemeClr val="tx1"/>
                    </a:solidFill>
                    <a:latin typeface="Calibri" panose="020F0502020204030204" pitchFamily="34" charset="0"/>
                  </a:rPr>
                  <a:t>x</a:t>
                </a:r>
                <a:r>
                  <a:rPr lang="en-US" altLang="de-DE" sz="1600" i="1" dirty="0">
                    <a:solidFill>
                      <a:schemeClr val="tx1"/>
                    </a:solidFill>
                    <a:latin typeface="Calibri" panose="020F0502020204030204" pitchFamily="34" charset="0"/>
                  </a:rPr>
                  <a:t>(x, y)</a:t>
                </a:r>
                <a:r>
                  <a:rPr lang="en-US" altLang="de-DE" sz="1600" dirty="0">
                    <a:solidFill>
                      <a:schemeClr val="tx1"/>
                    </a:solidFill>
                    <a:latin typeface="Calibri" panose="020F0502020204030204" pitchFamily="34" charset="0"/>
                  </a:rPr>
                  <a:t> i.e. non-linear.</a:t>
                </a:r>
              </a:p>
              <a:p>
                <a:pPr algn="l" eaLnBrk="1" hangingPunct="1">
                  <a:lnSpc>
                    <a:spcPct val="60000"/>
                  </a:lnSpc>
                </a:pPr>
                <a:r>
                  <a:rPr lang="en-US" altLang="de-DE" i="1" dirty="0">
                    <a:solidFill>
                      <a:schemeClr val="tx1"/>
                    </a:solidFill>
                    <a:latin typeface="Calibri" panose="020F0502020204030204" pitchFamily="34" charset="0"/>
                    <a:cs typeface="Times New Roman" pitchFamily="18" charset="0"/>
                  </a:rPr>
                  <a:t>For this example</a:t>
                </a:r>
                <a:r>
                  <a:rPr lang="de-DE" altLang="de-DE" i="1" dirty="0">
                    <a:solidFill>
                      <a:schemeClr val="tx1"/>
                    </a:solidFill>
                    <a:latin typeface="Calibri" panose="020F0502020204030204" pitchFamily="34" charset="0"/>
                    <a:cs typeface="Times New Roman" pitchFamily="18" charset="0"/>
                  </a:rPr>
                  <a:t>:</a:t>
                </a:r>
                <a:r>
                  <a:rPr lang="de-DE" altLang="de-DE" dirty="0">
                    <a:solidFill>
                      <a:schemeClr val="tx1"/>
                    </a:solidFill>
                    <a:latin typeface="Calibri" panose="020F0502020204030204" pitchFamily="34" charset="0"/>
                    <a:cs typeface="Times New Roman" pitchFamily="18" charset="0"/>
                  </a:rPr>
                  <a:t> </a:t>
                </a:r>
                <a:r>
                  <a:rPr lang="en-US" altLang="de-DE" dirty="0">
                    <a:solidFill>
                      <a:schemeClr val="tx1"/>
                    </a:solidFill>
                    <a:latin typeface="Calibri" panose="020F0502020204030204" pitchFamily="34" charset="0"/>
                    <a:cs typeface="Times New Roman" pitchFamily="18" charset="0"/>
                  </a:rPr>
                  <a:t>central part</a:t>
                </a:r>
                <a:r>
                  <a:rPr lang="de-DE" altLang="de-DE" dirty="0">
                    <a:solidFill>
                      <a:schemeClr val="tx1"/>
                    </a:solidFill>
                    <a:latin typeface="Calibri" panose="020F0502020204030204" pitchFamily="34" charset="0"/>
                    <a:cs typeface="Times New Roman" pitchFamily="18" charset="0"/>
                  </a:rPr>
                  <a:t> </a:t>
                </a:r>
                <a:r>
                  <a:rPr lang="de-DE" altLang="de-DE" i="1" dirty="0">
                    <a:solidFill>
                      <a:schemeClr val="tx1"/>
                    </a:solidFill>
                    <a:latin typeface="Calibri" panose="020F0502020204030204" pitchFamily="34" charset="0"/>
                    <a:cs typeface="Times New Roman" pitchFamily="18" charset="0"/>
                  </a:rPr>
                  <a:t>S=</a:t>
                </a:r>
                <a:r>
                  <a:rPr lang="de-DE" altLang="de-DE" dirty="0">
                    <a:solidFill>
                      <a:schemeClr val="tx1"/>
                    </a:solidFill>
                    <a:latin typeface="Calibri" panose="020F0502020204030204" pitchFamily="34" charset="0"/>
                    <a:cs typeface="Times New Roman" pitchFamily="18" charset="0"/>
                  </a:rPr>
                  <a:t>7.4%/mm </a:t>
                </a:r>
                <a:r>
                  <a:rPr lang="de-DE" altLang="de-DE" dirty="0">
                    <a:solidFill>
                      <a:schemeClr val="tx1"/>
                    </a:solidFill>
                    <a:latin typeface="Calibri" panose="020F0502020204030204" pitchFamily="34" charset="0"/>
                    <a:cs typeface="Times New Roman" pitchFamily="18" charset="0"/>
                    <a:sym typeface="Symbol" pitchFamily="18" charset="2"/>
                  </a:rPr>
                  <a:t> </a:t>
                </a:r>
                <a:r>
                  <a:rPr lang="de-DE" altLang="de-DE" i="1" dirty="0">
                    <a:solidFill>
                      <a:schemeClr val="tx1"/>
                    </a:solidFill>
                    <a:latin typeface="Calibri" panose="020F0502020204030204" pitchFamily="34" charset="0"/>
                    <a:cs typeface="Times New Roman" pitchFamily="18" charset="0"/>
                    <a:sym typeface="Symbol" pitchFamily="18" charset="2"/>
                  </a:rPr>
                  <a:t>k=1/S=</a:t>
                </a:r>
                <a:r>
                  <a:rPr lang="de-DE" altLang="de-DE" dirty="0">
                    <a:solidFill>
                      <a:schemeClr val="tx1"/>
                    </a:solidFill>
                    <a:latin typeface="Calibri" panose="020F0502020204030204" pitchFamily="34" charset="0"/>
                    <a:cs typeface="Times New Roman" pitchFamily="18" charset="0"/>
                    <a:sym typeface="Symbol" pitchFamily="18" charset="2"/>
                  </a:rPr>
                  <a:t>14mm</a:t>
                </a:r>
              </a:p>
            </p:txBody>
          </p:sp>
        </mc:Choice>
        <mc:Fallback xmlns="">
          <p:sp>
            <p:nvSpPr>
              <p:cNvPr id="17420" name="Text Box 12"/>
              <p:cNvSpPr txBox="1">
                <a:spLocks noRot="1" noChangeAspect="1" noMove="1" noResize="1" noEditPoints="1" noAdjustHandles="1" noChangeArrowheads="1" noChangeShapeType="1" noTextEdit="1"/>
              </p:cNvSpPr>
              <p:nvPr/>
            </p:nvSpPr>
            <p:spPr bwMode="auto">
              <a:xfrm>
                <a:off x="107950" y="763517"/>
                <a:ext cx="7560394" cy="2018822"/>
              </a:xfrm>
              <a:prstGeom prst="rect">
                <a:avLst/>
              </a:prstGeom>
              <a:blipFill>
                <a:blip r:embed="rId4"/>
                <a:stretch>
                  <a:fillRect l="-726" t="-1511" b="-4834"/>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GB">
                    <a:noFill/>
                  </a:rPr>
                  <a:t> </a:t>
                </a:r>
              </a:p>
            </p:txBody>
          </p:sp>
        </mc:Fallback>
      </mc:AlternateContent>
      <p:grpSp>
        <p:nvGrpSpPr>
          <p:cNvPr id="2" name="Gruppieren 1"/>
          <p:cNvGrpSpPr/>
          <p:nvPr/>
        </p:nvGrpSpPr>
        <p:grpSpPr>
          <a:xfrm>
            <a:off x="4161679" y="2928202"/>
            <a:ext cx="4804521" cy="2644982"/>
            <a:chOff x="4385944" y="2670175"/>
            <a:chExt cx="4285090" cy="2359025"/>
          </a:xfrm>
        </p:grpSpPr>
        <p:pic>
          <p:nvPicPr>
            <p:cNvPr id="17412" name="Picture 3" descr="Model2D"/>
            <p:cNvPicPr>
              <a:picLocks noChangeAspect="1" noChangeArrowheads="1"/>
            </p:cNvPicPr>
            <p:nvPr/>
          </p:nvPicPr>
          <p:blipFill rotWithShape="1">
            <a:blip r:embed="rId5">
              <a:lum bright="-18000" contrast="36000"/>
              <a:extLst>
                <a:ext uri="{28A0092B-C50C-407E-A947-70E740481C1C}">
                  <a14:useLocalDpi xmlns:a14="http://schemas.microsoft.com/office/drawing/2010/main" val="0"/>
                </a:ext>
              </a:extLst>
            </a:blip>
            <a:srcRect t="6667" r="4051" b="7473"/>
            <a:stretch/>
          </p:blipFill>
          <p:spPr bwMode="auto">
            <a:xfrm>
              <a:off x="4385944" y="2670175"/>
              <a:ext cx="3065781" cy="235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6" name="Text Box 8"/>
            <p:cNvSpPr txBox="1">
              <a:spLocks noChangeArrowheads="1"/>
            </p:cNvSpPr>
            <p:nvPr/>
          </p:nvSpPr>
          <p:spPr bwMode="auto">
            <a:xfrm>
              <a:off x="4716512" y="2708920"/>
              <a:ext cx="8636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dirty="0">
                  <a:latin typeface="Calibri" panose="020F0502020204030204" pitchFamily="34" charset="0"/>
                  <a:cs typeface="Arial" panose="020B0604020202020204" pitchFamily="34" charset="0"/>
                </a:rPr>
                <a:t>button</a:t>
              </a:r>
            </a:p>
          </p:txBody>
        </p:sp>
        <p:sp>
          <p:nvSpPr>
            <p:cNvPr id="17417" name="Line 9"/>
            <p:cNvSpPr>
              <a:spLocks noChangeShapeType="1"/>
            </p:cNvSpPr>
            <p:nvPr/>
          </p:nvSpPr>
          <p:spPr bwMode="auto">
            <a:xfrm>
              <a:off x="5135563" y="3078798"/>
              <a:ext cx="0" cy="397826"/>
            </a:xfrm>
            <a:prstGeom prst="line">
              <a:avLst/>
            </a:prstGeom>
            <a:noFill/>
            <a:ln w="22225">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17419" name="Line 11"/>
            <p:cNvSpPr>
              <a:spLocks noChangeShapeType="1"/>
            </p:cNvSpPr>
            <p:nvPr/>
          </p:nvSpPr>
          <p:spPr bwMode="auto">
            <a:xfrm>
              <a:off x="5399930" y="2892276"/>
              <a:ext cx="324197" cy="0"/>
            </a:xfrm>
            <a:prstGeom prst="line">
              <a:avLst/>
            </a:prstGeom>
            <a:noFill/>
            <a:ln w="22225">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17421" name="Text Box 13"/>
            <p:cNvSpPr txBox="1">
              <a:spLocks noChangeArrowheads="1"/>
            </p:cNvSpPr>
            <p:nvPr/>
          </p:nvSpPr>
          <p:spPr bwMode="auto">
            <a:xfrm>
              <a:off x="6725741" y="4119463"/>
              <a:ext cx="1945293" cy="567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b="1" dirty="0">
                  <a:solidFill>
                    <a:srgbClr val="FF0000"/>
                  </a:solidFill>
                  <a:latin typeface="Calibri" panose="020F0502020204030204" pitchFamily="34" charset="0"/>
                  <a:cs typeface="Times New Roman" pitchFamily="18" charset="0"/>
                  <a:sym typeface="Wingdings" pitchFamily="2" charset="2"/>
                </a:rPr>
                <a:t> </a:t>
              </a:r>
              <a:r>
                <a:rPr lang="en-US" altLang="de-DE" sz="1500" dirty="0">
                  <a:latin typeface="Calibri" panose="020F0502020204030204" pitchFamily="34" charset="0"/>
                </a:rPr>
                <a:t>real position</a:t>
              </a:r>
            </a:p>
            <a:p>
              <a:pPr algn="l">
                <a:lnSpc>
                  <a:spcPct val="10000"/>
                </a:lnSpc>
              </a:pPr>
              <a:r>
                <a:rPr lang="en-US" altLang="de-DE" sz="1500" dirty="0">
                  <a:latin typeface="Calibri" panose="020F0502020204030204" pitchFamily="34" charset="0"/>
                </a:rPr>
                <a:t> </a:t>
              </a:r>
              <a:r>
                <a:rPr lang="en-US" altLang="de-DE" sz="2000" dirty="0">
                  <a:latin typeface="Calibri" panose="020F0502020204030204" pitchFamily="34" charset="0"/>
                </a:rPr>
                <a:t>•</a:t>
              </a:r>
              <a:r>
                <a:rPr lang="en-US" altLang="de-DE" sz="1500" dirty="0">
                  <a:latin typeface="Calibri" panose="020F0502020204030204" pitchFamily="34" charset="0"/>
                </a:rPr>
                <a:t> measured position </a:t>
              </a:r>
            </a:p>
          </p:txBody>
        </p:sp>
      </p:grpSp>
      <p:sp>
        <p:nvSpPr>
          <p:cNvPr id="17422" name="Text Box 14"/>
          <p:cNvSpPr txBox="1">
            <a:spLocks noChangeArrowheads="1"/>
          </p:cNvSpPr>
          <p:nvPr/>
        </p:nvSpPr>
        <p:spPr bwMode="auto">
          <a:xfrm>
            <a:off x="4932040" y="2744846"/>
            <a:ext cx="23383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a:latin typeface="Calibri" panose="020F0502020204030204" pitchFamily="34" charset="0"/>
                <a:cs typeface="Arial" panose="020B0604020202020204" pitchFamily="34" charset="0"/>
              </a:rPr>
              <a:t>Position Map</a:t>
            </a:r>
          </a:p>
        </p:txBody>
      </p:sp>
      <p:sp>
        <p:nvSpPr>
          <p:cNvPr id="17423" name="Text Box 15"/>
          <p:cNvSpPr txBox="1">
            <a:spLocks noChangeArrowheads="1"/>
          </p:cNvSpPr>
          <p:nvPr/>
        </p:nvSpPr>
        <p:spPr bwMode="auto">
          <a:xfrm>
            <a:off x="1187624" y="2744845"/>
            <a:ext cx="2338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a:latin typeface="Calibri" panose="020F0502020204030204" pitchFamily="34" charset="0"/>
                <a:cs typeface="Arial" panose="020B0604020202020204" pitchFamily="34" charset="0"/>
              </a:rPr>
              <a:t>Horizontal plane</a:t>
            </a:r>
          </a:p>
        </p:txBody>
      </p:sp>
      <p:sp>
        <p:nvSpPr>
          <p:cNvPr id="17"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2-dim Model for a Button BPM </a:t>
            </a:r>
          </a:p>
        </p:txBody>
      </p:sp>
      <p:grpSp>
        <p:nvGrpSpPr>
          <p:cNvPr id="14" name="Gruppieren 13"/>
          <p:cNvGrpSpPr/>
          <p:nvPr/>
        </p:nvGrpSpPr>
        <p:grpSpPr>
          <a:xfrm>
            <a:off x="6120000" y="720000"/>
            <a:ext cx="2696650" cy="2181498"/>
            <a:chOff x="6693886" y="2882957"/>
            <a:chExt cx="2696650" cy="2181498"/>
          </a:xfrm>
        </p:grpSpPr>
        <p:sp>
          <p:nvSpPr>
            <p:cNvPr id="15" name="Bogen 14"/>
            <p:cNvSpPr/>
            <p:nvPr/>
          </p:nvSpPr>
          <p:spPr>
            <a:xfrm>
              <a:off x="7613608" y="3324297"/>
              <a:ext cx="1449556" cy="1482322"/>
            </a:xfrm>
            <a:prstGeom prst="arc">
              <a:avLst>
                <a:gd name="adj1" fmla="val 11493675"/>
                <a:gd name="adj2" fmla="val 20883591"/>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Bogen 17"/>
            <p:cNvSpPr/>
            <p:nvPr/>
          </p:nvSpPr>
          <p:spPr>
            <a:xfrm rot="10800000">
              <a:off x="7613608" y="3324297"/>
              <a:ext cx="1449556" cy="1482322"/>
            </a:xfrm>
            <a:prstGeom prst="arc">
              <a:avLst>
                <a:gd name="adj1" fmla="val 11174409"/>
                <a:gd name="adj2" fmla="val 21237740"/>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Bogen 18"/>
            <p:cNvSpPr/>
            <p:nvPr/>
          </p:nvSpPr>
          <p:spPr>
            <a:xfrm>
              <a:off x="8670456" y="3756345"/>
              <a:ext cx="288032" cy="527091"/>
            </a:xfrm>
            <a:prstGeom prst="arc">
              <a:avLst>
                <a:gd name="adj1" fmla="val 16950599"/>
                <a:gd name="adj2" fmla="val 4263902"/>
              </a:avLst>
            </a:prstGeom>
            <a:ln w="44450">
              <a:solidFill>
                <a:srgbClr val="0000CC"/>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Bogen 19"/>
            <p:cNvSpPr/>
            <p:nvPr/>
          </p:nvSpPr>
          <p:spPr>
            <a:xfrm rot="10984616">
              <a:off x="7720413" y="3763696"/>
              <a:ext cx="288032" cy="527091"/>
            </a:xfrm>
            <a:prstGeom prst="arc">
              <a:avLst>
                <a:gd name="adj1" fmla="val 16950599"/>
                <a:gd name="adj2" fmla="val 4263902"/>
              </a:avLst>
            </a:prstGeom>
            <a:ln w="44450">
              <a:solidFill>
                <a:srgbClr val="0000CC"/>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1" name="Gerade Verbindung 20"/>
            <p:cNvCxnSpPr/>
            <p:nvPr/>
          </p:nvCxnSpPr>
          <p:spPr>
            <a:xfrm>
              <a:off x="8958488" y="4044377"/>
              <a:ext cx="432048" cy="0"/>
            </a:xfrm>
            <a:prstGeom prst="line">
              <a:avLst/>
            </a:prstGeom>
            <a:ln w="41275">
              <a:solidFill>
                <a:srgbClr val="0000CC"/>
              </a:solidFill>
            </a:ln>
            <a:effectLst/>
          </p:spPr>
          <p:style>
            <a:lnRef idx="2">
              <a:schemeClr val="accent1"/>
            </a:lnRef>
            <a:fillRef idx="0">
              <a:schemeClr val="accent1"/>
            </a:fillRef>
            <a:effectRef idx="1">
              <a:schemeClr val="accent1"/>
            </a:effectRef>
            <a:fontRef idx="minor">
              <a:schemeClr val="tx1"/>
            </a:fontRef>
          </p:style>
        </p:cxnSp>
        <p:cxnSp>
          <p:nvCxnSpPr>
            <p:cNvPr id="22" name="Gerade Verbindung 21"/>
            <p:cNvCxnSpPr/>
            <p:nvPr/>
          </p:nvCxnSpPr>
          <p:spPr>
            <a:xfrm>
              <a:off x="7274426" y="4044377"/>
              <a:ext cx="432048" cy="0"/>
            </a:xfrm>
            <a:prstGeom prst="line">
              <a:avLst/>
            </a:prstGeom>
            <a:ln w="41275">
              <a:solidFill>
                <a:srgbClr val="0000CC"/>
              </a:solidFill>
            </a:ln>
            <a:effectLst/>
          </p:spPr>
          <p:style>
            <a:lnRef idx="2">
              <a:schemeClr val="accent1"/>
            </a:lnRef>
            <a:fillRef idx="0">
              <a:schemeClr val="accent1"/>
            </a:fillRef>
            <a:effectRef idx="1">
              <a:schemeClr val="accent1"/>
            </a:effectRef>
            <a:fontRef idx="minor">
              <a:schemeClr val="tx1"/>
            </a:fontRef>
          </p:style>
        </p:cxnSp>
        <p:cxnSp>
          <p:nvCxnSpPr>
            <p:cNvPr id="23" name="Gerade Verbindung 22"/>
            <p:cNvCxnSpPr/>
            <p:nvPr/>
          </p:nvCxnSpPr>
          <p:spPr>
            <a:xfrm flipV="1">
              <a:off x="8382424" y="3602113"/>
              <a:ext cx="354342" cy="442265"/>
            </a:xfrm>
            <a:prstGeom prst="line">
              <a:avLst/>
            </a:prstGeom>
            <a:ln w="19050">
              <a:solidFill>
                <a:srgbClr val="008000"/>
              </a:solidFill>
            </a:ln>
            <a:effectLst/>
          </p:spPr>
          <p:style>
            <a:lnRef idx="2">
              <a:schemeClr val="accent1"/>
            </a:lnRef>
            <a:fillRef idx="0">
              <a:schemeClr val="accent1"/>
            </a:fillRef>
            <a:effectRef idx="1">
              <a:schemeClr val="accent1"/>
            </a:effectRef>
            <a:fontRef idx="minor">
              <a:schemeClr val="tx1"/>
            </a:fontRef>
          </p:style>
        </p:cxnSp>
        <p:sp>
          <p:nvSpPr>
            <p:cNvPr id="24" name="Bogen 23"/>
            <p:cNvSpPr/>
            <p:nvPr/>
          </p:nvSpPr>
          <p:spPr>
            <a:xfrm>
              <a:off x="8427479" y="3653285"/>
              <a:ext cx="386993" cy="747912"/>
            </a:xfrm>
            <a:prstGeom prst="arc">
              <a:avLst>
                <a:gd name="adj1" fmla="val 16758666"/>
                <a:gd name="adj2" fmla="val 319374"/>
              </a:avLst>
            </a:prstGeom>
            <a:ln>
              <a:solidFill>
                <a:srgbClr val="008000"/>
              </a:solidFill>
              <a:headEnd type="triangle"/>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5" name="Textfeld 24"/>
            <p:cNvSpPr txBox="1"/>
            <p:nvPr/>
          </p:nvSpPr>
          <p:spPr>
            <a:xfrm>
              <a:off x="8454432" y="3675045"/>
              <a:ext cx="504056" cy="369332"/>
            </a:xfrm>
            <a:prstGeom prst="rect">
              <a:avLst/>
            </a:prstGeom>
          </p:spPr>
          <p:txBody>
            <a:bodyPr vert="horz" wrap="square" lIns="91440" tIns="45720" rIns="91440" bIns="45720" rtlCol="0" anchor="t">
              <a:spAutoFit/>
            </a:bodyPr>
            <a:lstStyle/>
            <a:p>
              <a:pPr algn="l"/>
              <a:r>
                <a:rPr lang="en-US" b="1" i="1" dirty="0">
                  <a:solidFill>
                    <a:srgbClr val="008000"/>
                  </a:solidFill>
                  <a:sym typeface="Symbol"/>
                </a:rPr>
                <a:t></a:t>
              </a:r>
              <a:endParaRPr lang="en-US" b="1" i="1" dirty="0">
                <a:solidFill>
                  <a:srgbClr val="008000"/>
                </a:solidFill>
              </a:endParaRPr>
            </a:p>
          </p:txBody>
        </p:sp>
        <p:cxnSp>
          <p:nvCxnSpPr>
            <p:cNvPr id="26" name="Gerade Verbindung 25"/>
            <p:cNvCxnSpPr>
              <a:endCxn id="20" idx="2"/>
            </p:cNvCxnSpPr>
            <p:nvPr/>
          </p:nvCxnSpPr>
          <p:spPr>
            <a:xfrm flipH="1" flipV="1">
              <a:off x="7799947" y="3800247"/>
              <a:ext cx="582478" cy="253422"/>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7" name="Gerade Verbindung 26"/>
            <p:cNvCxnSpPr>
              <a:endCxn id="20" idx="0"/>
            </p:cNvCxnSpPr>
            <p:nvPr/>
          </p:nvCxnSpPr>
          <p:spPr>
            <a:xfrm flipH="1">
              <a:off x="7797221" y="4053669"/>
              <a:ext cx="585203" cy="214497"/>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28" name="Textfeld 27"/>
            <p:cNvSpPr txBox="1"/>
            <p:nvPr/>
          </p:nvSpPr>
          <p:spPr>
            <a:xfrm>
              <a:off x="7734352" y="3828353"/>
              <a:ext cx="504056" cy="369332"/>
            </a:xfrm>
            <a:prstGeom prst="rect">
              <a:avLst/>
            </a:prstGeom>
          </p:spPr>
          <p:txBody>
            <a:bodyPr vert="horz" wrap="square" lIns="91440" tIns="45720" rIns="91440" bIns="45720" rtlCol="0" anchor="t">
              <a:spAutoFit/>
            </a:bodyPr>
            <a:lstStyle/>
            <a:p>
              <a:pPr algn="l"/>
              <a:r>
                <a:rPr lang="en-US" b="1" i="1" dirty="0">
                  <a:solidFill>
                    <a:srgbClr val="0000CC"/>
                  </a:solidFill>
                  <a:sym typeface="Symbol"/>
                </a:rPr>
                <a:t></a:t>
              </a:r>
              <a:endParaRPr lang="en-US" b="1" i="1" dirty="0">
                <a:solidFill>
                  <a:srgbClr val="0000CC"/>
                </a:solidFill>
              </a:endParaRPr>
            </a:p>
          </p:txBody>
        </p:sp>
        <p:cxnSp>
          <p:nvCxnSpPr>
            <p:cNvPr id="29" name="Gerade Verbindung 28"/>
            <p:cNvCxnSpPr/>
            <p:nvPr/>
          </p:nvCxnSpPr>
          <p:spPr>
            <a:xfrm flipH="1" flipV="1">
              <a:off x="8387135" y="3067623"/>
              <a:ext cx="4711" cy="1996832"/>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30" name="Gerade Verbindung 29"/>
            <p:cNvCxnSpPr/>
            <p:nvPr/>
          </p:nvCxnSpPr>
          <p:spPr>
            <a:xfrm flipV="1">
              <a:off x="7616588" y="3067623"/>
              <a:ext cx="0" cy="976754"/>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31" name="Textfeld 30"/>
            <p:cNvSpPr txBox="1"/>
            <p:nvPr/>
          </p:nvSpPr>
          <p:spPr>
            <a:xfrm>
              <a:off x="7781422" y="2882957"/>
              <a:ext cx="504056" cy="369332"/>
            </a:xfrm>
            <a:prstGeom prst="rect">
              <a:avLst/>
            </a:prstGeom>
          </p:spPr>
          <p:txBody>
            <a:bodyPr vert="horz" wrap="square" lIns="91440" tIns="45720" rIns="91440" bIns="45720" rtlCol="0" anchor="t">
              <a:spAutoFit/>
            </a:bodyPr>
            <a:lstStyle/>
            <a:p>
              <a:r>
                <a:rPr lang="en-US" b="1" i="1" dirty="0">
                  <a:sym typeface="Symbol"/>
                </a:rPr>
                <a:t>a</a:t>
              </a:r>
              <a:endParaRPr lang="en-US" b="1" i="1" dirty="0"/>
            </a:p>
          </p:txBody>
        </p:sp>
        <p:cxnSp>
          <p:nvCxnSpPr>
            <p:cNvPr id="32" name="Gerade Verbindung 31"/>
            <p:cNvCxnSpPr/>
            <p:nvPr/>
          </p:nvCxnSpPr>
          <p:spPr>
            <a:xfrm>
              <a:off x="7616588" y="3180281"/>
              <a:ext cx="765836" cy="0"/>
            </a:xfrm>
            <a:prstGeom prst="line">
              <a:avLst/>
            </a:prstGeom>
            <a:ln w="15875">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3" name="Ellipse 32"/>
            <p:cNvSpPr/>
            <p:nvPr/>
          </p:nvSpPr>
          <p:spPr>
            <a:xfrm>
              <a:off x="8585358" y="4340987"/>
              <a:ext cx="151408" cy="164913"/>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4" name="Gerade Verbindung 33"/>
            <p:cNvCxnSpPr/>
            <p:nvPr/>
          </p:nvCxnSpPr>
          <p:spPr>
            <a:xfrm>
              <a:off x="8382424" y="4058600"/>
              <a:ext cx="238551" cy="314269"/>
            </a:xfrm>
            <a:prstGeom prst="line">
              <a:avLst/>
            </a:prstGeom>
            <a:ln w="15875">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5" name="Textfeld 34"/>
            <p:cNvSpPr txBox="1"/>
            <p:nvPr/>
          </p:nvSpPr>
          <p:spPr>
            <a:xfrm>
              <a:off x="8244408" y="4149080"/>
              <a:ext cx="504056" cy="369332"/>
            </a:xfrm>
            <a:prstGeom prst="rect">
              <a:avLst/>
            </a:prstGeom>
          </p:spPr>
          <p:txBody>
            <a:bodyPr vert="horz" wrap="square" lIns="91440" tIns="45720" rIns="91440" bIns="45720" rtlCol="0" anchor="t">
              <a:spAutoFit/>
            </a:bodyPr>
            <a:lstStyle/>
            <a:p>
              <a:r>
                <a:rPr lang="en-US" b="1" i="1" dirty="0">
                  <a:solidFill>
                    <a:srgbClr val="FF0000"/>
                  </a:solidFill>
                  <a:sym typeface="Symbol"/>
                </a:rPr>
                <a:t>r</a:t>
              </a:r>
              <a:endParaRPr lang="en-US" b="1" i="1" dirty="0">
                <a:solidFill>
                  <a:srgbClr val="FF0000"/>
                </a:solidFill>
              </a:endParaRPr>
            </a:p>
          </p:txBody>
        </p:sp>
        <p:sp>
          <p:nvSpPr>
            <p:cNvPr id="36" name="Textfeld 35"/>
            <p:cNvSpPr txBox="1"/>
            <p:nvPr/>
          </p:nvSpPr>
          <p:spPr>
            <a:xfrm>
              <a:off x="6693886" y="3684337"/>
              <a:ext cx="896450" cy="369332"/>
            </a:xfrm>
            <a:prstGeom prst="rect">
              <a:avLst/>
            </a:prstGeom>
          </p:spPr>
          <p:txBody>
            <a:bodyPr vert="horz" wrap="square" lIns="91440" tIns="45720" rIns="91440" bIns="45720" rtlCol="0" anchor="t">
              <a:spAutoFit/>
            </a:bodyPr>
            <a:lstStyle/>
            <a:p>
              <a:pPr algn="r"/>
              <a:r>
                <a:rPr lang="en-US" b="1" dirty="0">
                  <a:solidFill>
                    <a:srgbClr val="0000CC"/>
                  </a:solidFill>
                  <a:latin typeface="Calibri" panose="020F0502020204030204" pitchFamily="34" charset="0"/>
                  <a:sym typeface="Symbol"/>
                </a:rPr>
                <a:t>button</a:t>
              </a:r>
              <a:endParaRPr lang="en-US" b="1" dirty="0">
                <a:solidFill>
                  <a:srgbClr val="0000CC"/>
                </a:solidFill>
                <a:latin typeface="Calibri" panose="020F0502020204030204" pitchFamily="34" charset="0"/>
              </a:endParaRPr>
            </a:p>
          </p:txBody>
        </p:sp>
        <p:sp>
          <p:nvSpPr>
            <p:cNvPr id="37" name="Textfeld 36"/>
            <p:cNvSpPr txBox="1"/>
            <p:nvPr/>
          </p:nvSpPr>
          <p:spPr>
            <a:xfrm>
              <a:off x="8460432" y="3995772"/>
              <a:ext cx="504056" cy="369332"/>
            </a:xfrm>
            <a:prstGeom prst="rect">
              <a:avLst/>
            </a:prstGeom>
          </p:spPr>
          <p:txBody>
            <a:bodyPr vert="horz" wrap="square" lIns="91440" tIns="45720" rIns="91440" bIns="45720" rtlCol="0" anchor="t">
              <a:spAutoFit/>
            </a:bodyPr>
            <a:lstStyle/>
            <a:p>
              <a:pPr algn="l"/>
              <a:r>
                <a:rPr lang="en-US" b="1" i="1" dirty="0">
                  <a:solidFill>
                    <a:srgbClr val="FF0000"/>
                  </a:solidFill>
                  <a:sym typeface="Symbol"/>
                </a:rPr>
                <a:t></a:t>
              </a:r>
              <a:endParaRPr lang="en-US" b="1" i="1" dirty="0">
                <a:solidFill>
                  <a:srgbClr val="008000"/>
                </a:solidFill>
              </a:endParaRPr>
            </a:p>
          </p:txBody>
        </p:sp>
        <p:cxnSp>
          <p:nvCxnSpPr>
            <p:cNvPr id="38" name="Gerade Verbindung 37"/>
            <p:cNvCxnSpPr/>
            <p:nvPr/>
          </p:nvCxnSpPr>
          <p:spPr>
            <a:xfrm>
              <a:off x="8391846" y="4065458"/>
              <a:ext cx="566642" cy="0"/>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39" name="Bogen 38"/>
            <p:cNvSpPr/>
            <p:nvPr/>
          </p:nvSpPr>
          <p:spPr>
            <a:xfrm flipV="1">
              <a:off x="8432798" y="3748223"/>
              <a:ext cx="386993" cy="651403"/>
            </a:xfrm>
            <a:prstGeom prst="arc">
              <a:avLst>
                <a:gd name="adj1" fmla="val 16758666"/>
                <a:gd name="adj2" fmla="val 319374"/>
              </a:avLst>
            </a:prstGeom>
            <a:ln>
              <a:solidFill>
                <a:srgbClr val="FF0000"/>
              </a:solidFill>
              <a:headEnd type="triangle"/>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3581035638"/>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Text Box 3"/>
          <p:cNvSpPr txBox="1">
            <a:spLocks noChangeArrowheads="1"/>
          </p:cNvSpPr>
          <p:nvPr/>
        </p:nvSpPr>
        <p:spPr bwMode="auto">
          <a:xfrm>
            <a:off x="300038"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Button BPM Realization</a:t>
            </a:r>
          </a:p>
        </p:txBody>
      </p:sp>
      <p:sp>
        <p:nvSpPr>
          <p:cNvPr id="18439" name="Text Box 5"/>
          <p:cNvSpPr txBox="1">
            <a:spLocks noChangeArrowheads="1"/>
          </p:cNvSpPr>
          <p:nvPr/>
        </p:nvSpPr>
        <p:spPr bwMode="auto">
          <a:xfrm>
            <a:off x="230413" y="774195"/>
            <a:ext cx="8864600" cy="693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b="1" dirty="0">
                <a:solidFill>
                  <a:srgbClr val="0000FF"/>
                </a:solidFill>
                <a:latin typeface="Calibri" panose="020F0502020204030204" pitchFamily="34" charset="0"/>
                <a:sym typeface="Symbol" pitchFamily="18" charset="2"/>
              </a:rPr>
              <a:t>LINACs, e</a:t>
            </a:r>
            <a:r>
              <a:rPr lang="en-US" altLang="de-DE" b="1" baseline="30000" dirty="0">
                <a:solidFill>
                  <a:srgbClr val="0000FF"/>
                </a:solidFill>
                <a:latin typeface="Calibri" panose="020F0502020204030204" pitchFamily="34" charset="0"/>
                <a:sym typeface="Symbol" pitchFamily="18" charset="2"/>
              </a:rPr>
              <a:t>-</a:t>
            </a:r>
            <a:r>
              <a:rPr lang="en-US" altLang="de-DE" b="1" dirty="0">
                <a:solidFill>
                  <a:srgbClr val="0000FF"/>
                </a:solidFill>
                <a:latin typeface="Calibri" panose="020F0502020204030204" pitchFamily="34" charset="0"/>
                <a:sym typeface="Symbol" pitchFamily="18" charset="2"/>
              </a:rPr>
              <a:t>-synchrotrons</a:t>
            </a:r>
            <a:r>
              <a:rPr lang="en-US" altLang="de-DE" dirty="0">
                <a:solidFill>
                  <a:srgbClr val="0000FF"/>
                </a:solidFill>
                <a:latin typeface="Calibri" panose="020F0502020204030204" pitchFamily="34" charset="0"/>
                <a:sym typeface="Symbol" pitchFamily="18" charset="2"/>
              </a:rPr>
              <a:t>: </a:t>
            </a:r>
            <a:r>
              <a:rPr lang="en-US" altLang="de-DE" dirty="0">
                <a:latin typeface="Calibri" panose="020F0502020204030204" pitchFamily="34" charset="0"/>
                <a:sym typeface="Symbol" pitchFamily="18" charset="2"/>
              </a:rPr>
              <a:t>100 MHz &lt; </a:t>
            </a:r>
            <a:r>
              <a:rPr lang="en-US" altLang="de-DE" i="1" dirty="0" err="1">
                <a:latin typeface="Calibri" panose="020F0502020204030204" pitchFamily="34" charset="0"/>
                <a:sym typeface="Symbol" pitchFamily="18" charset="2"/>
              </a:rPr>
              <a:t>f</a:t>
            </a:r>
            <a:r>
              <a:rPr lang="en-US" altLang="de-DE" sz="2400" i="1" baseline="-25000" dirty="0" err="1">
                <a:latin typeface="Calibri" panose="020F0502020204030204" pitchFamily="34" charset="0"/>
                <a:sym typeface="Symbol" pitchFamily="18" charset="2"/>
              </a:rPr>
              <a:t>rf</a:t>
            </a:r>
            <a:r>
              <a:rPr lang="en-US" altLang="de-DE" sz="2400" dirty="0">
                <a:latin typeface="Calibri" panose="020F0502020204030204" pitchFamily="34" charset="0"/>
                <a:sym typeface="Symbol" pitchFamily="18" charset="2"/>
              </a:rPr>
              <a:t> </a:t>
            </a:r>
            <a:r>
              <a:rPr lang="en-US" altLang="de-DE" dirty="0">
                <a:latin typeface="Calibri" panose="020F0502020204030204" pitchFamily="34" charset="0"/>
                <a:sym typeface="Symbol" pitchFamily="18" charset="2"/>
              </a:rPr>
              <a:t>&lt; 3 GHz  bunch length  BPM length</a:t>
            </a:r>
          </a:p>
          <a:p>
            <a:pPr algn="l">
              <a:lnSpc>
                <a:spcPct val="70000"/>
              </a:lnSpc>
              <a:buFont typeface="Wingdings" pitchFamily="2" charset="2"/>
              <a:buNone/>
            </a:pPr>
            <a:r>
              <a:rPr lang="en-US" altLang="de-DE" dirty="0">
                <a:latin typeface="Calibri" panose="020F0502020204030204" pitchFamily="34" charset="0"/>
                <a:sym typeface="Symbol" pitchFamily="18" charset="2"/>
              </a:rPr>
              <a:t>				                50  signal path to prevent reflections</a:t>
            </a:r>
          </a:p>
        </p:txBody>
      </p:sp>
      <p:sp>
        <p:nvSpPr>
          <p:cNvPr id="323593" name="Text Box 9"/>
          <p:cNvSpPr txBox="1">
            <a:spLocks noChangeArrowheads="1"/>
          </p:cNvSpPr>
          <p:nvPr/>
        </p:nvSpPr>
        <p:spPr bwMode="auto">
          <a:xfrm>
            <a:off x="252256" y="1506033"/>
            <a:ext cx="5215731" cy="10372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80000"/>
              </a:lnSpc>
            </a:pPr>
            <a:r>
              <a:rPr lang="en-US" altLang="de-DE" b="1" dirty="0">
                <a:solidFill>
                  <a:srgbClr val="0000FF"/>
                </a:solidFill>
                <a:latin typeface="Calibri" panose="020F0502020204030204" pitchFamily="34" charset="0"/>
              </a:rPr>
              <a:t>Example: </a:t>
            </a:r>
            <a:r>
              <a:rPr lang="en-US" altLang="de-DE" dirty="0">
                <a:latin typeface="Calibri" panose="020F0502020204030204" pitchFamily="34" charset="0"/>
              </a:rPr>
              <a:t>LHC-type inside cryostat:  </a:t>
            </a:r>
          </a:p>
          <a:p>
            <a:pPr algn="l" eaLnBrk="1" hangingPunct="1">
              <a:lnSpc>
                <a:spcPct val="80000"/>
              </a:lnSpc>
              <a:buFont typeface="Symbol" pitchFamily="18" charset="2"/>
              <a:buChar char="Æ"/>
            </a:pPr>
            <a:r>
              <a:rPr lang="en-US" altLang="de-DE" dirty="0">
                <a:latin typeface="Calibri" panose="020F0502020204030204" pitchFamily="34" charset="0"/>
              </a:rPr>
              <a:t>24 mm, half aperture </a:t>
            </a:r>
            <a:r>
              <a:rPr lang="en-US" altLang="de-DE" i="1" dirty="0">
                <a:latin typeface="Calibri" panose="020F0502020204030204" pitchFamily="34" charset="0"/>
              </a:rPr>
              <a:t>a </a:t>
            </a:r>
            <a:r>
              <a:rPr lang="en-US" altLang="de-DE" dirty="0">
                <a:latin typeface="Calibri" panose="020F0502020204030204" pitchFamily="34" charset="0"/>
              </a:rPr>
              <a:t>= 25 mm, </a:t>
            </a:r>
            <a:r>
              <a:rPr lang="en-US" altLang="de-DE" i="1" dirty="0">
                <a:latin typeface="Calibri" panose="020F0502020204030204" pitchFamily="34" charset="0"/>
              </a:rPr>
              <a:t>C </a:t>
            </a:r>
            <a:r>
              <a:rPr lang="de-DE" altLang="de-DE" dirty="0">
                <a:latin typeface="Calibri" panose="020F0502020204030204" pitchFamily="34" charset="0"/>
                <a:sym typeface="Symbol" pitchFamily="18" charset="2"/>
              </a:rPr>
              <a:t>= 8</a:t>
            </a:r>
            <a:r>
              <a:rPr lang="en-US" altLang="de-DE" dirty="0">
                <a:latin typeface="Calibri" panose="020F0502020204030204" pitchFamily="34" charset="0"/>
                <a:sym typeface="Symbol" pitchFamily="18" charset="2"/>
              </a:rPr>
              <a:t> pF </a:t>
            </a:r>
          </a:p>
          <a:p>
            <a:pPr algn="l" eaLnBrk="1" hangingPunct="1">
              <a:lnSpc>
                <a:spcPct val="80000"/>
              </a:lnSpc>
              <a:buFont typeface="Symbol" pitchFamily="18" charset="2"/>
              <a:buNone/>
            </a:pPr>
            <a:r>
              <a:rPr lang="en-US" altLang="de-DE" dirty="0">
                <a:latin typeface="Calibri" panose="020F0502020204030204" pitchFamily="34" charset="0"/>
                <a:sym typeface="Symbol" pitchFamily="18" charset="2"/>
              </a:rPr>
              <a:t> </a:t>
            </a:r>
            <a:r>
              <a:rPr lang="en-US" altLang="de-DE" i="1" dirty="0" err="1">
                <a:latin typeface="Calibri" panose="020F0502020204030204" pitchFamily="34" charset="0"/>
                <a:sym typeface="Symbol" pitchFamily="18" charset="2"/>
              </a:rPr>
              <a:t>f</a:t>
            </a:r>
            <a:r>
              <a:rPr lang="en-US" altLang="de-DE" i="1" baseline="-25000" dirty="0" err="1">
                <a:latin typeface="Calibri" panose="020F0502020204030204" pitchFamily="34" charset="0"/>
                <a:sym typeface="Symbol" pitchFamily="18" charset="2"/>
              </a:rPr>
              <a:t>cut</a:t>
            </a:r>
            <a:r>
              <a:rPr lang="en-US" altLang="de-DE" dirty="0">
                <a:latin typeface="Calibri" panose="020F0502020204030204" pitchFamily="34" charset="0"/>
                <a:sym typeface="Symbol" pitchFamily="18" charset="2"/>
              </a:rPr>
              <a:t>= 400 MHz, </a:t>
            </a:r>
            <a:r>
              <a:rPr lang="en-US" altLang="de-DE" i="1" dirty="0" err="1">
                <a:latin typeface="Calibri" panose="020F0502020204030204" pitchFamily="34" charset="0"/>
                <a:sym typeface="Symbol" pitchFamily="18" charset="2"/>
              </a:rPr>
              <a:t>Z</a:t>
            </a:r>
            <a:r>
              <a:rPr lang="en-US" altLang="de-DE" sz="2400" i="1" baseline="-25000" dirty="0" err="1">
                <a:latin typeface="Calibri" panose="020F0502020204030204" pitchFamily="34" charset="0"/>
                <a:sym typeface="Symbol" pitchFamily="18" charset="2"/>
              </a:rPr>
              <a:t>t</a:t>
            </a:r>
            <a:r>
              <a:rPr lang="en-US" altLang="de-DE" dirty="0">
                <a:latin typeface="Calibri" panose="020F0502020204030204" pitchFamily="34" charset="0"/>
                <a:sym typeface="Symbol" pitchFamily="18" charset="2"/>
              </a:rPr>
              <a:t> = 1.3  above </a:t>
            </a:r>
            <a:r>
              <a:rPr lang="en-US" altLang="de-DE" i="1" dirty="0" err="1">
                <a:latin typeface="Calibri" panose="020F0502020204030204" pitchFamily="34" charset="0"/>
                <a:sym typeface="Symbol" pitchFamily="18" charset="2"/>
              </a:rPr>
              <a:t>f</a:t>
            </a:r>
            <a:r>
              <a:rPr lang="en-US" altLang="de-DE" sz="2400" i="1" baseline="-25000" dirty="0" err="1">
                <a:latin typeface="Calibri" panose="020F0502020204030204" pitchFamily="34" charset="0"/>
                <a:sym typeface="Symbol" pitchFamily="18" charset="2"/>
              </a:rPr>
              <a:t>cut</a:t>
            </a:r>
            <a:r>
              <a:rPr lang="en-US" altLang="de-DE" dirty="0">
                <a:latin typeface="Calibri" panose="020F0502020204030204" pitchFamily="34" charset="0"/>
                <a:sym typeface="Symbol" pitchFamily="18" charset="2"/>
              </a:rPr>
              <a:t>  </a:t>
            </a:r>
            <a:endParaRPr lang="en-US" altLang="de-DE" dirty="0">
              <a:latin typeface="Calibri" panose="020F0502020204030204" pitchFamily="34" charset="0"/>
            </a:endParaRPr>
          </a:p>
        </p:txBody>
      </p:sp>
      <p:grpSp>
        <p:nvGrpSpPr>
          <p:cNvPr id="5" name="Gruppieren 4"/>
          <p:cNvGrpSpPr/>
          <p:nvPr/>
        </p:nvGrpSpPr>
        <p:grpSpPr>
          <a:xfrm>
            <a:off x="4527550" y="3655733"/>
            <a:ext cx="4319588" cy="2505075"/>
            <a:chOff x="4527550" y="3844925"/>
            <a:chExt cx="4319588" cy="2505075"/>
          </a:xfrm>
        </p:grpSpPr>
        <p:pic>
          <p:nvPicPr>
            <p:cNvPr id="323592" name="Picture 8" descr="136-3677_IMG"/>
            <p:cNvPicPr>
              <a:picLocks noChangeAspect="1" noChangeArrowheads="1"/>
            </p:cNvPicPr>
            <p:nvPr/>
          </p:nvPicPr>
          <p:blipFill>
            <a:blip r:embed="rId3">
              <a:extLst>
                <a:ext uri="{28A0092B-C50C-407E-A947-70E740481C1C}">
                  <a14:useLocalDpi xmlns:a14="http://schemas.microsoft.com/office/drawing/2010/main" val="0"/>
                </a:ext>
              </a:extLst>
            </a:blip>
            <a:srcRect l="8214" t="21823" r="9535" b="14548"/>
            <a:stretch>
              <a:fillRect/>
            </a:stretch>
          </p:blipFill>
          <p:spPr bwMode="auto">
            <a:xfrm>
              <a:off x="4527550" y="3844925"/>
              <a:ext cx="4319588"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3595" name="Text Box 11"/>
            <p:cNvSpPr txBox="1">
              <a:spLocks noChangeArrowheads="1"/>
            </p:cNvSpPr>
            <p:nvPr/>
          </p:nvSpPr>
          <p:spPr bwMode="auto">
            <a:xfrm>
              <a:off x="4787900" y="3860800"/>
              <a:ext cx="1871663"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000" b="1">
                  <a:latin typeface="Calibri" panose="020F0502020204030204" pitchFamily="34" charset="0"/>
                </a:rPr>
                <a:t>Ø24 mm</a:t>
              </a:r>
            </a:p>
          </p:txBody>
        </p:sp>
      </p:grpSp>
      <p:grpSp>
        <p:nvGrpSpPr>
          <p:cNvPr id="3" name="Gruppieren 2"/>
          <p:cNvGrpSpPr/>
          <p:nvPr/>
        </p:nvGrpSpPr>
        <p:grpSpPr>
          <a:xfrm>
            <a:off x="-108858" y="2552531"/>
            <a:ext cx="4787900" cy="3586963"/>
            <a:chOff x="-108858" y="2741723"/>
            <a:chExt cx="4787900" cy="3586963"/>
          </a:xfrm>
        </p:grpSpPr>
        <p:graphicFrame>
          <p:nvGraphicFramePr>
            <p:cNvPr id="323596" name="Object 12"/>
            <p:cNvGraphicFramePr>
              <a:graphicFrameLocks noChangeAspect="1"/>
            </p:cNvGraphicFramePr>
            <p:nvPr>
              <p:extLst>
                <p:ext uri="{D42A27DB-BD31-4B8C-83A1-F6EECF244321}">
                  <p14:modId xmlns:p14="http://schemas.microsoft.com/office/powerpoint/2010/main" val="2464827547"/>
                </p:ext>
              </p:extLst>
            </p:nvPr>
          </p:nvGraphicFramePr>
          <p:xfrm>
            <a:off x="-108858" y="2741723"/>
            <a:ext cx="4787900" cy="3586963"/>
          </p:xfrm>
          <a:graphic>
            <a:graphicData uri="http://schemas.openxmlformats.org/presentationml/2006/ole">
              <mc:AlternateContent xmlns:mc="http://schemas.openxmlformats.org/markup-compatibility/2006">
                <mc:Choice xmlns:v="urn:schemas-microsoft-com:vml" Requires="v">
                  <p:oleObj name="Bitmap Image" r:id="rId4" imgW="9563549" imgH="7182692" progId="Paint.Picture">
                    <p:embed/>
                  </p:oleObj>
                </mc:Choice>
                <mc:Fallback>
                  <p:oleObj name="Bitmap Image" r:id="rId4" imgW="9563549" imgH="7182692"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858" y="2741723"/>
                          <a:ext cx="4787900" cy="3586963"/>
                        </a:xfrm>
                        <a:prstGeom prst="rect">
                          <a:avLst/>
                        </a:prstGeom>
                        <a:noFill/>
                        <a:ln>
                          <a:noFill/>
                        </a:ln>
                        <a:effectLst/>
                      </p:spPr>
                    </p:pic>
                  </p:oleObj>
                </mc:Fallback>
              </mc:AlternateContent>
            </a:graphicData>
          </a:graphic>
        </p:graphicFrame>
        <p:sp>
          <p:nvSpPr>
            <p:cNvPr id="2" name="Textfeld 1"/>
            <p:cNvSpPr txBox="1"/>
            <p:nvPr/>
          </p:nvSpPr>
          <p:spPr>
            <a:xfrm>
              <a:off x="889687" y="4121512"/>
              <a:ext cx="1294899" cy="584775"/>
            </a:xfrm>
            <a:prstGeom prst="rect">
              <a:avLst/>
            </a:prstGeom>
            <a:noFill/>
          </p:spPr>
          <p:txBody>
            <a:bodyPr wrap="square" rtlCol="0">
              <a:spAutoFit/>
            </a:bodyPr>
            <a:lstStyle/>
            <a:p>
              <a:r>
                <a:rPr lang="en-US" sz="1600" b="1" dirty="0">
                  <a:solidFill>
                    <a:srgbClr val="FF9900"/>
                  </a:solidFill>
                  <a:latin typeface="+mj-lt"/>
                  <a:cs typeface="Arial" panose="020B0604020202020204" pitchFamily="34" charset="0"/>
                  <a:sym typeface="Symbol"/>
                </a:rPr>
                <a:t></a:t>
              </a:r>
            </a:p>
            <a:p>
              <a:pPr>
                <a:spcBef>
                  <a:spcPts val="0"/>
                </a:spcBef>
              </a:pPr>
              <a:r>
                <a:rPr lang="en-US" sz="1600" b="1" dirty="0">
                  <a:solidFill>
                    <a:srgbClr val="FF9900"/>
                  </a:solidFill>
                  <a:latin typeface="+mj-lt"/>
                  <a:cs typeface="Arial" panose="020B0604020202020204" pitchFamily="34" charset="0"/>
                </a:rPr>
                <a:t>5cm</a:t>
              </a:r>
            </a:p>
          </p:txBody>
        </p:sp>
      </p:grpSp>
      <p:grpSp>
        <p:nvGrpSpPr>
          <p:cNvPr id="4" name="Gruppieren 3"/>
          <p:cNvGrpSpPr/>
          <p:nvPr/>
        </p:nvGrpSpPr>
        <p:grpSpPr>
          <a:xfrm>
            <a:off x="6020104" y="1510072"/>
            <a:ext cx="2808907" cy="2276104"/>
            <a:chOff x="8770711" y="2244725"/>
            <a:chExt cx="2808907" cy="2276104"/>
          </a:xfrm>
        </p:grpSpPr>
        <p:pic>
          <p:nvPicPr>
            <p:cNvPr id="323597" name="Picture 13" descr="Button BPM Schnitt"/>
            <p:cNvPicPr>
              <a:picLocks noChangeAspect="1" noChangeArrowheads="1"/>
            </p:cNvPicPr>
            <p:nvPr/>
          </p:nvPicPr>
          <p:blipFill>
            <a:blip r:embed="rId6">
              <a:extLst>
                <a:ext uri="{BEBA8EAE-BF5A-486C-A8C5-ECC9F3942E4B}">
                  <a14:imgProps xmlns:a14="http://schemas.microsoft.com/office/drawing/2010/main">
                    <a14:imgLayer r:embed="rId7">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8847138" y="2244725"/>
              <a:ext cx="2732480" cy="227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feld 13"/>
            <p:cNvSpPr txBox="1"/>
            <p:nvPr/>
          </p:nvSpPr>
          <p:spPr>
            <a:xfrm>
              <a:off x="8893175" y="2260475"/>
              <a:ext cx="1753054" cy="353943"/>
            </a:xfrm>
            <a:prstGeom prst="rect">
              <a:avLst/>
            </a:prstGeom>
            <a:noFill/>
          </p:spPr>
          <p:txBody>
            <a:bodyPr wrap="square" rtlCol="0">
              <a:spAutoFit/>
            </a:bodyPr>
            <a:lstStyle/>
            <a:p>
              <a:r>
                <a:rPr lang="en-US" sz="1700" b="1" dirty="0">
                  <a:latin typeface="Calibri" panose="020F0502020204030204" pitchFamily="34" charset="0"/>
                  <a:cs typeface="Arial" panose="020B0604020202020204" pitchFamily="34" charset="0"/>
                  <a:sym typeface="Symbol"/>
                </a:rPr>
                <a:t>N-Connector</a:t>
              </a:r>
              <a:endParaRPr lang="en-US" sz="1700" b="1" dirty="0">
                <a:latin typeface="Calibri" panose="020F0502020204030204" pitchFamily="34" charset="0"/>
                <a:cs typeface="Arial" panose="020B0604020202020204" pitchFamily="34" charset="0"/>
              </a:endParaRPr>
            </a:p>
          </p:txBody>
        </p:sp>
        <p:sp>
          <p:nvSpPr>
            <p:cNvPr id="16" name="Textfeld 15"/>
            <p:cNvSpPr txBox="1"/>
            <p:nvPr/>
          </p:nvSpPr>
          <p:spPr>
            <a:xfrm>
              <a:off x="8847138" y="4124553"/>
              <a:ext cx="2517548" cy="353943"/>
            </a:xfrm>
            <a:prstGeom prst="rect">
              <a:avLst/>
            </a:prstGeom>
            <a:noFill/>
          </p:spPr>
          <p:txBody>
            <a:bodyPr wrap="square" rtlCol="0">
              <a:spAutoFit/>
            </a:bodyPr>
            <a:lstStyle/>
            <a:p>
              <a:r>
                <a:rPr lang="en-US" sz="1700" b="1" dirty="0">
                  <a:latin typeface="Calibri" panose="020F0502020204030204" pitchFamily="34" charset="0"/>
                  <a:cs typeface="Arial" panose="020B0604020202020204" pitchFamily="34" charset="0"/>
                  <a:sym typeface="Symbol"/>
                </a:rPr>
                <a:t>Button electrode</a:t>
              </a:r>
              <a:endParaRPr lang="en-US" sz="1700" b="1" dirty="0">
                <a:latin typeface="Calibri" panose="020F0502020204030204" pitchFamily="34" charset="0"/>
                <a:cs typeface="Arial" panose="020B0604020202020204" pitchFamily="34" charset="0"/>
              </a:endParaRPr>
            </a:p>
          </p:txBody>
        </p:sp>
        <p:sp>
          <p:nvSpPr>
            <p:cNvPr id="17" name="Textfeld 16"/>
            <p:cNvSpPr txBox="1"/>
            <p:nvPr/>
          </p:nvSpPr>
          <p:spPr>
            <a:xfrm>
              <a:off x="8770711" y="2837715"/>
              <a:ext cx="1366240" cy="877163"/>
            </a:xfrm>
            <a:prstGeom prst="rect">
              <a:avLst/>
            </a:prstGeom>
            <a:noFill/>
          </p:spPr>
          <p:txBody>
            <a:bodyPr wrap="square" rtlCol="0">
              <a:spAutoFit/>
            </a:bodyPr>
            <a:lstStyle/>
            <a:p>
              <a:pPr algn="l"/>
              <a:r>
                <a:rPr lang="en-US" sz="1700" b="1" dirty="0">
                  <a:latin typeface="Calibri" panose="020F0502020204030204" pitchFamily="34" charset="0"/>
                  <a:cs typeface="Arial" panose="020B0604020202020204" pitchFamily="34" charset="0"/>
                  <a:sym typeface="Symbol"/>
                </a:rPr>
                <a:t>Ceramic vacuum insulation</a:t>
              </a:r>
              <a:endParaRPr lang="en-US" sz="1700" b="1" dirty="0">
                <a:latin typeface="Calibri" panose="020F0502020204030204" pitchFamily="34" charset="0"/>
                <a:cs typeface="Arial" panose="020B0604020202020204" pitchFamily="34" charset="0"/>
              </a:endParaRPr>
            </a:p>
          </p:txBody>
        </p:sp>
      </p:grpSp>
      <p:sp>
        <p:nvSpPr>
          <p:cNvPr id="323594" name="Text Box 10"/>
          <p:cNvSpPr txBox="1">
            <a:spLocks noChangeArrowheads="1"/>
          </p:cNvSpPr>
          <p:nvPr/>
        </p:nvSpPr>
        <p:spPr bwMode="auto">
          <a:xfrm>
            <a:off x="502157" y="5992533"/>
            <a:ext cx="298450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1600" dirty="0">
                <a:latin typeface="Calibri" panose="020F0502020204030204" pitchFamily="34" charset="0"/>
              </a:rPr>
              <a:t>Courtesy  C. </a:t>
            </a:r>
            <a:r>
              <a:rPr lang="en-US" altLang="de-DE" sz="1600" dirty="0" err="1">
                <a:latin typeface="Calibri" panose="020F0502020204030204" pitchFamily="34" charset="0"/>
              </a:rPr>
              <a:t>Boccard</a:t>
            </a:r>
            <a:r>
              <a:rPr lang="en-US" altLang="de-DE" sz="1600" dirty="0">
                <a:latin typeface="Calibri" panose="020F0502020204030204" pitchFamily="34" charset="0"/>
              </a:rPr>
              <a:t> (CERN)</a:t>
            </a:r>
          </a:p>
        </p:txBody>
      </p:sp>
      <p:sp>
        <p:nvSpPr>
          <p:cNvPr id="18" name="Text Box 10">
            <a:extLst>
              <a:ext uri="{FF2B5EF4-FFF2-40B4-BE49-F238E27FC236}">
                <a16:creationId xmlns:a16="http://schemas.microsoft.com/office/drawing/2014/main" id="{CE64CB6C-E6AF-4790-8C93-0799BF393032}"/>
              </a:ext>
            </a:extLst>
          </p:cNvPr>
          <p:cNvSpPr txBox="1">
            <a:spLocks noChangeArrowheads="1"/>
          </p:cNvSpPr>
          <p:nvPr/>
        </p:nvSpPr>
        <p:spPr bwMode="auto">
          <a:xfrm>
            <a:off x="4750962" y="6550223"/>
            <a:ext cx="1318968"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1400" b="1" dirty="0">
                <a:latin typeface="Calibri" panose="020F0502020204030204" pitchFamily="34" charset="0"/>
                <a:sym typeface="Symbol" panose="05050102010706020507" pitchFamily="18" charset="2"/>
                <a:hlinkClick r:id="rId8" action="ppaction://hlinksldjump"/>
              </a:rPr>
              <a:t> Electronics </a:t>
            </a:r>
            <a:endParaRPr lang="en-US" altLang="de-DE" sz="1400" b="1" dirty="0">
              <a:latin typeface="Calibri" panose="020F0502020204030204" pitchFamily="34" charset="0"/>
            </a:endParaRPr>
          </a:p>
        </p:txBody>
      </p:sp>
    </p:spTree>
    <p:extLst>
      <p:ext uri="{BB962C8B-B14F-4D97-AF65-F5344CB8AC3E}">
        <p14:creationId xmlns:p14="http://schemas.microsoft.com/office/powerpoint/2010/main" val="34075753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15365" name="Text Box 5"/>
          <p:cNvSpPr txBox="1">
            <a:spLocks noChangeArrowheads="1"/>
          </p:cNvSpPr>
          <p:nvPr/>
        </p:nvSpPr>
        <p:spPr bwMode="auto">
          <a:xfrm>
            <a:off x="323850" y="1484313"/>
            <a:ext cx="8550275" cy="3921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rgbClr val="0000FF"/>
                </a:solidFill>
                <a:latin typeface="Calibri" panose="020F0502020204030204" pitchFamily="34" charset="0"/>
              </a:rPr>
              <a:t>Outline:</a:t>
            </a:r>
            <a:r>
              <a:rPr lang="en-US" altLang="de-DE" sz="2000" b="1" dirty="0">
                <a:solidFill>
                  <a:srgbClr val="0000FF"/>
                </a:solidFill>
                <a:latin typeface="Calibri" panose="020F0502020204030204" pitchFamily="34" charset="0"/>
              </a:rPr>
              <a:t>     </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Signal generation </a:t>
            </a:r>
            <a:r>
              <a:rPr lang="en-US" altLang="de-DE" sz="2000" b="1" dirty="0">
                <a:solidFill>
                  <a:srgbClr val="5F5F5F"/>
                </a:solidFill>
                <a:latin typeface="Calibri" panose="020F0502020204030204" pitchFamily="34" charset="0"/>
                <a:sym typeface="Symbol" pitchFamily="18" charset="2"/>
              </a:rPr>
              <a:t>  </a:t>
            </a:r>
            <a:r>
              <a:rPr lang="en-US" altLang="de-DE" sz="2000" b="1" dirty="0">
                <a:solidFill>
                  <a:schemeClr val="tx1">
                    <a:lumMod val="50000"/>
                    <a:lumOff val="50000"/>
                  </a:schemeClr>
                </a:solidFill>
                <a:latin typeface="Calibri" panose="020F0502020204030204" pitchFamily="34" charset="0"/>
                <a:sym typeface="Symbol" pitchFamily="18" charset="2"/>
              </a:rPr>
              <a:t>transfer impedance   </a:t>
            </a:r>
          </a:p>
          <a:p>
            <a:pPr algn="l">
              <a:lnSpc>
                <a:spcPct val="80000"/>
              </a:lnSpc>
              <a:buFont typeface="Wingdings" pitchFamily="2" charset="2"/>
              <a:buChar char="Ø"/>
            </a:pPr>
            <a:r>
              <a:rPr lang="en-US" altLang="de-DE" sz="2000" b="1" dirty="0">
                <a:solidFill>
                  <a:schemeClr val="tx1">
                    <a:lumMod val="50000"/>
                    <a:lumOff val="50000"/>
                  </a:schemeClr>
                </a:solidFill>
                <a:latin typeface="Calibri" panose="020F0502020204030204" pitchFamily="34" charset="0"/>
              </a:rPr>
              <a:t> Capacitive </a:t>
            </a:r>
            <a:r>
              <a:rPr lang="en-US" altLang="de-DE" sz="2000" b="1" i="1" u="sng" dirty="0">
                <a:solidFill>
                  <a:schemeClr val="tx1">
                    <a:lumMod val="50000"/>
                    <a:lumOff val="50000"/>
                  </a:schemeClr>
                </a:solidFill>
                <a:latin typeface="Calibri" panose="020F0502020204030204" pitchFamily="34" charset="0"/>
              </a:rPr>
              <a:t>button</a:t>
            </a:r>
            <a:r>
              <a:rPr lang="en-US" altLang="de-DE" sz="2000" b="1" i="1" dirty="0">
                <a:solidFill>
                  <a:schemeClr val="tx1">
                    <a:lumMod val="50000"/>
                    <a:lumOff val="50000"/>
                  </a:schemeClr>
                </a:solidFill>
                <a:latin typeface="Calibri" panose="020F0502020204030204" pitchFamily="34" charset="0"/>
              </a:rPr>
              <a:t> </a:t>
            </a:r>
            <a:r>
              <a:rPr lang="en-US" altLang="de-DE" sz="2000" b="1" dirty="0">
                <a:solidFill>
                  <a:schemeClr val="tx1">
                    <a:lumMod val="50000"/>
                    <a:lumOff val="50000"/>
                  </a:schemeClr>
                </a:solidFill>
                <a:latin typeface="Calibri" panose="020F0502020204030204" pitchFamily="34" charset="0"/>
              </a:rPr>
              <a:t>BPM for high frequencies</a:t>
            </a:r>
            <a:endParaRPr lang="en-US" altLang="de-DE" sz="2000" b="1" dirty="0">
              <a:solidFill>
                <a:schemeClr val="tx1">
                  <a:lumMod val="50000"/>
                  <a:lumOff val="50000"/>
                </a:schemeClr>
              </a:solidFill>
              <a:latin typeface="Calibri" panose="020F0502020204030204" pitchFamily="34" charset="0"/>
              <a:sym typeface="Symbol" pitchFamily="18" charset="2"/>
            </a:endParaRPr>
          </a:p>
          <a:p>
            <a:pPr algn="l">
              <a:lnSpc>
                <a:spcPct val="80000"/>
              </a:lnSpc>
              <a:buFont typeface="Wingdings" pitchFamily="2" charset="2"/>
              <a:buNone/>
            </a:pPr>
            <a:r>
              <a:rPr lang="en-US" altLang="de-DE" sz="2000" b="1" dirty="0">
                <a:solidFill>
                  <a:schemeClr val="tx1">
                    <a:lumMod val="50000"/>
                    <a:lumOff val="50000"/>
                  </a:schemeClr>
                </a:solidFill>
                <a:latin typeface="Calibri" panose="020F0502020204030204" pitchFamily="34" charset="0"/>
              </a:rPr>
              <a:t>    used at most proton LINACs</a:t>
            </a:r>
          </a:p>
          <a:p>
            <a:pPr marL="266700" indent="-266700" algn="l">
              <a:lnSpc>
                <a:spcPct val="80000"/>
              </a:lnSpc>
              <a:buFont typeface="Wingdings" panose="05000000000000000000" pitchFamily="2" charset="2"/>
              <a:buChar char="Ø"/>
            </a:pPr>
            <a:r>
              <a:rPr lang="en-US" altLang="de-DE" sz="2000" b="1" dirty="0">
                <a:solidFill>
                  <a:srgbClr val="3333CC"/>
                </a:solidFill>
                <a:latin typeface="Calibri" panose="020F0502020204030204" pitchFamily="34" charset="0"/>
              </a:rPr>
              <a:t>Capacitive </a:t>
            </a:r>
            <a:r>
              <a:rPr lang="en-US" altLang="de-DE" sz="2000" b="1" i="1" u="sng" dirty="0">
                <a:solidFill>
                  <a:srgbClr val="3333CC"/>
                </a:solidFill>
                <a:latin typeface="Calibri" panose="020F0502020204030204" pitchFamily="34" charset="0"/>
              </a:rPr>
              <a:t>linear-cut</a:t>
            </a:r>
            <a:r>
              <a:rPr lang="en-US" altLang="de-DE" sz="2000" b="1" i="1" dirty="0">
                <a:solidFill>
                  <a:srgbClr val="3333CC"/>
                </a:solidFill>
                <a:latin typeface="Calibri" panose="020F0502020204030204" pitchFamily="34" charset="0"/>
              </a:rPr>
              <a:t> </a:t>
            </a:r>
            <a:r>
              <a:rPr lang="en-US" altLang="de-DE" sz="2000" b="1" dirty="0">
                <a:solidFill>
                  <a:srgbClr val="3333CC"/>
                </a:solidFill>
                <a:latin typeface="Calibri" panose="020F0502020204030204" pitchFamily="34" charset="0"/>
              </a:rPr>
              <a:t>BPM for low frequencies </a:t>
            </a:r>
          </a:p>
          <a:p>
            <a:pPr algn="l">
              <a:lnSpc>
                <a:spcPct val="80000"/>
              </a:lnSpc>
            </a:pPr>
            <a:r>
              <a:rPr lang="en-US" altLang="de-DE" sz="2000" b="1" dirty="0">
                <a:solidFill>
                  <a:srgbClr val="3333CC"/>
                </a:solidFill>
                <a:latin typeface="Calibri" panose="020F0502020204030204" pitchFamily="34" charset="0"/>
              </a:rPr>
              <a:t>     </a:t>
            </a:r>
            <a:r>
              <a:rPr lang="en-US" altLang="de-DE" sz="2000" b="1" dirty="0">
                <a:latin typeface="Calibri" panose="020F0502020204030204" pitchFamily="34" charset="0"/>
              </a:rPr>
              <a:t>used at most synchrotrons</a:t>
            </a:r>
          </a:p>
          <a:p>
            <a:pPr marL="266700" indent="-266700" algn="l">
              <a:lnSpc>
                <a:spcPct val="80000"/>
              </a:lnSpc>
              <a:buFont typeface="Wingdings" panose="05000000000000000000" pitchFamily="2" charset="2"/>
              <a:buChar char="Ø"/>
            </a:pPr>
            <a:r>
              <a:rPr lang="en-US" altLang="de-DE" sz="2000" b="1" dirty="0">
                <a:solidFill>
                  <a:srgbClr val="3333CC"/>
                </a:solidFill>
                <a:latin typeface="Calibri" panose="020F0502020204030204" pitchFamily="34" charset="0"/>
              </a:rPr>
              <a:t>Electronics for position evaluation</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BPMs for measurement of closed orbit, tune and further lattice functions</a:t>
            </a:r>
          </a:p>
          <a:p>
            <a:pPr algn="l">
              <a:lnSpc>
                <a:spcPct val="80000"/>
              </a:lnSpc>
            </a:pPr>
            <a:r>
              <a:rPr lang="en-US" altLang="de-DE" sz="2000" b="1" dirty="0">
                <a:solidFill>
                  <a:srgbClr val="3333CC"/>
                </a:solidFill>
                <a:latin typeface="Calibri" panose="020F0502020204030204" pitchFamily="34" charset="0"/>
              </a:rPr>
              <a:t>    </a:t>
            </a:r>
            <a:r>
              <a:rPr lang="en-US" altLang="de-DE" sz="2000" i="1" dirty="0">
                <a:latin typeface="Calibri" panose="020F0502020204030204" pitchFamily="34" charset="0"/>
              </a:rPr>
              <a:t>High-current example 4 </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Summary</a:t>
            </a:r>
          </a:p>
        </p:txBody>
      </p:sp>
      <p:sp>
        <p:nvSpPr>
          <p:cNvPr id="7"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Pick-Ups for bunched Beams</a:t>
            </a:r>
          </a:p>
        </p:txBody>
      </p:sp>
    </p:spTree>
    <p:extLst>
      <p:ext uri="{BB962C8B-B14F-4D97-AF65-F5344CB8AC3E}">
        <p14:creationId xmlns:p14="http://schemas.microsoft.com/office/powerpoint/2010/main" val="392832253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a:solidFill>
                  <a:srgbClr val="000000"/>
                </a:solidFill>
                <a:latin typeface="Calibri" panose="020F0502020204030204" pitchFamily="34" charset="0"/>
                <a:cs typeface="Calibri" panose="020F0502020204030204" pitchFamily="34" charset="0"/>
              </a:rPr>
              <a:t>Outline for the Lecture Beam Diagnostics</a:t>
            </a:r>
          </a:p>
        </p:txBody>
      </p:sp>
      <p:sp>
        <p:nvSpPr>
          <p:cNvPr id="3077" name="Rectangle 5"/>
          <p:cNvSpPr>
            <a:spLocks noChangeArrowheads="1"/>
          </p:cNvSpPr>
          <p:nvPr/>
        </p:nvSpPr>
        <p:spPr bwMode="auto">
          <a:xfrm>
            <a:off x="252000" y="877431"/>
            <a:ext cx="8459381"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sz="2400" b="1" dirty="0">
                <a:solidFill>
                  <a:srgbClr val="0000FF"/>
                </a:solidFill>
                <a:latin typeface="Calibri" panose="020F0502020204030204" pitchFamily="34" charset="0"/>
              </a:rPr>
              <a:t>Outline</a:t>
            </a:r>
          </a:p>
          <a:p>
            <a:pPr marL="457200" indent="-457200" algn="l">
              <a:buFont typeface="Wingdings" panose="05000000000000000000" pitchFamily="2" charset="2"/>
              <a:buChar char="Ø"/>
            </a:pPr>
            <a:r>
              <a:rPr lang="en-US" sz="2000" b="1" dirty="0">
                <a:solidFill>
                  <a:schemeClr val="tx1">
                    <a:lumMod val="50000"/>
                    <a:lumOff val="50000"/>
                  </a:schemeClr>
                </a:solidFill>
                <a:latin typeface="Calibri" panose="020F0502020204030204" pitchFamily="34" charset="0"/>
              </a:rPr>
              <a:t>General remarks to beam instrumentation and diagnostics </a:t>
            </a:r>
          </a:p>
          <a:p>
            <a:pPr marL="457200" indent="-457200" algn="l">
              <a:buFont typeface="Wingdings" panose="05000000000000000000" pitchFamily="2" charset="2"/>
              <a:buChar char="Ø"/>
            </a:pPr>
            <a:r>
              <a:rPr lang="en-US" sz="2000" b="1" dirty="0">
                <a:solidFill>
                  <a:schemeClr val="tx1">
                    <a:lumMod val="50000"/>
                    <a:lumOff val="50000"/>
                  </a:schemeClr>
                </a:solidFill>
                <a:latin typeface="Calibri" panose="020F0502020204030204" pitchFamily="34" charset="0"/>
              </a:rPr>
              <a:t>Overview for beam current measurement</a:t>
            </a:r>
          </a:p>
          <a:p>
            <a:pPr marL="457200" indent="-457200" algn="l">
              <a:buFont typeface="Wingdings" panose="05000000000000000000" pitchFamily="2" charset="2"/>
              <a:buChar char="Ø"/>
            </a:pPr>
            <a:r>
              <a:rPr lang="en-US" sz="2000" b="1" dirty="0">
                <a:solidFill>
                  <a:schemeClr val="tx1">
                    <a:lumMod val="50000"/>
                    <a:lumOff val="50000"/>
                  </a:schemeClr>
                </a:solidFill>
                <a:latin typeface="Calibri" panose="020F0502020204030204" pitchFamily="34" charset="0"/>
              </a:rPr>
              <a:t>Various method for transverse profile determination</a:t>
            </a:r>
          </a:p>
          <a:p>
            <a:pPr algn="l"/>
            <a:r>
              <a:rPr lang="en-US" sz="2000" b="1" dirty="0">
                <a:solidFill>
                  <a:schemeClr val="tx1">
                    <a:lumMod val="50000"/>
                    <a:lumOff val="50000"/>
                  </a:schemeClr>
                </a:solidFill>
                <a:latin typeface="Calibri" panose="020F0502020204030204" pitchFamily="34" charset="0"/>
              </a:rPr>
              <a:t>       </a:t>
            </a:r>
            <a:r>
              <a:rPr lang="en-US" sz="2000" dirty="0">
                <a:solidFill>
                  <a:schemeClr val="tx1">
                    <a:lumMod val="50000"/>
                    <a:lumOff val="50000"/>
                  </a:schemeClr>
                </a:solidFill>
                <a:latin typeface="Calibri" panose="020F0502020204030204" pitchFamily="34" charset="0"/>
              </a:rPr>
              <a:t>High-current example 1 and 2</a:t>
            </a:r>
          </a:p>
          <a:p>
            <a:pPr marL="457200" indent="-457200" algn="l">
              <a:buFont typeface="Wingdings" panose="05000000000000000000" pitchFamily="2" charset="2"/>
              <a:buChar char="Ø"/>
            </a:pPr>
            <a:r>
              <a:rPr lang="en-US" sz="2000" b="1" dirty="0">
                <a:solidFill>
                  <a:schemeClr val="tx1">
                    <a:lumMod val="50000"/>
                    <a:lumOff val="50000"/>
                  </a:schemeClr>
                </a:solidFill>
                <a:latin typeface="Calibri" panose="020F0502020204030204" pitchFamily="34" charset="0"/>
              </a:rPr>
              <a:t>Emittance determination</a:t>
            </a:r>
          </a:p>
          <a:p>
            <a:pPr algn="l"/>
            <a:r>
              <a:rPr lang="en-US" sz="2000" b="1" dirty="0">
                <a:solidFill>
                  <a:schemeClr val="tx1">
                    <a:lumMod val="50000"/>
                    <a:lumOff val="50000"/>
                  </a:schemeClr>
                </a:solidFill>
                <a:latin typeface="Calibri" panose="020F0502020204030204" pitchFamily="34" charset="0"/>
              </a:rPr>
              <a:t>       </a:t>
            </a:r>
            <a:r>
              <a:rPr lang="en-US" sz="2000" dirty="0">
                <a:solidFill>
                  <a:schemeClr val="tx1">
                    <a:lumMod val="50000"/>
                    <a:lumOff val="50000"/>
                  </a:schemeClr>
                </a:solidFill>
                <a:latin typeface="Calibri" panose="020F0502020204030204" pitchFamily="34" charset="0"/>
              </a:rPr>
              <a:t>High-current example 3</a:t>
            </a:r>
          </a:p>
          <a:p>
            <a:pPr marL="457200" indent="-457200" algn="l">
              <a:buFont typeface="Wingdings" panose="05000000000000000000" pitchFamily="2" charset="2"/>
              <a:buChar char="Ø"/>
            </a:pPr>
            <a:r>
              <a:rPr lang="en-US" sz="2000" b="1" dirty="0">
                <a:solidFill>
                  <a:srgbClr val="0000FF"/>
                </a:solidFill>
                <a:latin typeface="Calibri" panose="020F0502020204030204" pitchFamily="34" charset="0"/>
              </a:rPr>
              <a:t>Usage of Beam Position Monitors</a:t>
            </a:r>
          </a:p>
          <a:p>
            <a:pPr algn="l"/>
            <a:r>
              <a:rPr lang="en-US" sz="2000" dirty="0">
                <a:latin typeface="Calibri" panose="020F0502020204030204" pitchFamily="34" charset="0"/>
              </a:rPr>
              <a:t>        High-current example 4</a:t>
            </a:r>
          </a:p>
          <a:p>
            <a:pPr marL="342900" indent="-342900" algn="l">
              <a:buFont typeface="Wingdings" panose="05000000000000000000" pitchFamily="2" charset="2"/>
              <a:buChar char="Ø"/>
            </a:pPr>
            <a:r>
              <a:rPr lang="en-US" sz="2000" b="1" dirty="0">
                <a:solidFill>
                  <a:srgbClr val="0000FF"/>
                </a:solidFill>
                <a:latin typeface="Calibri" panose="020F0502020204030204" pitchFamily="34" charset="0"/>
              </a:rPr>
              <a:t> Longitudinal Measurements</a:t>
            </a:r>
          </a:p>
          <a:p>
            <a:pPr marL="457200" indent="-457200" algn="l">
              <a:buFont typeface="Wingdings" panose="05000000000000000000" pitchFamily="2" charset="2"/>
              <a:buChar char="Ø"/>
            </a:pPr>
            <a:r>
              <a:rPr lang="en-US" sz="2000" b="1" dirty="0">
                <a:solidFill>
                  <a:srgbClr val="0000FF"/>
                </a:solidFill>
                <a:latin typeface="Calibri" panose="020F0502020204030204" pitchFamily="34" charset="0"/>
              </a:rPr>
              <a:t>Beam Loss Monitors</a:t>
            </a:r>
          </a:p>
        </p:txBody>
      </p:sp>
    </p:spTree>
    <p:extLst>
      <p:ext uri="{BB962C8B-B14F-4D97-AF65-F5344CB8AC3E}">
        <p14:creationId xmlns:p14="http://schemas.microsoft.com/office/powerpoint/2010/main" val="1718953746"/>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3929001"/>
            <a:ext cx="3213100" cy="2347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533" name="Picture 4" descr="BPM-ESR-bunt-xfig"/>
          <p:cNvPicPr>
            <a:picLocks noChangeAspect="1" noChangeArrowheads="1"/>
          </p:cNvPicPr>
          <p:nvPr/>
        </p:nvPicPr>
        <p:blipFill>
          <a:blip r:embed="rId4">
            <a:lum bright="-24000" contrast="42000"/>
            <a:extLst>
              <a:ext uri="{28A0092B-C50C-407E-A947-70E740481C1C}">
                <a14:useLocalDpi xmlns:a14="http://schemas.microsoft.com/office/drawing/2010/main" val="0"/>
              </a:ext>
            </a:extLst>
          </a:blip>
          <a:srcRect/>
          <a:stretch>
            <a:fillRect/>
          </a:stretch>
        </p:blipFill>
        <p:spPr bwMode="auto">
          <a:xfrm>
            <a:off x="5795963" y="1690626"/>
            <a:ext cx="3429000" cy="291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Text Box 5"/>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Linear-cut BPM for Proton Synchrotrons</a:t>
            </a:r>
          </a:p>
        </p:txBody>
      </p:sp>
      <p:sp>
        <p:nvSpPr>
          <p:cNvPr id="22535" name="Text Box 6"/>
          <p:cNvSpPr txBox="1">
            <a:spLocks noChangeArrowheads="1"/>
          </p:cNvSpPr>
          <p:nvPr/>
        </p:nvSpPr>
        <p:spPr bwMode="auto">
          <a:xfrm>
            <a:off x="125413" y="1122301"/>
            <a:ext cx="5105400"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22536" name="Text Box 7"/>
          <p:cNvSpPr txBox="1">
            <a:spLocks noChangeArrowheads="1"/>
          </p:cNvSpPr>
          <p:nvPr/>
        </p:nvSpPr>
        <p:spPr bwMode="auto">
          <a:xfrm>
            <a:off x="68201" y="800039"/>
            <a:ext cx="8509000" cy="318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CC"/>
                </a:solidFill>
                <a:latin typeface="Calibri" panose="020F0502020204030204" pitchFamily="34" charset="0"/>
                <a:sym typeface="Symbol" pitchFamily="18" charset="2"/>
              </a:rPr>
              <a:t>Frequency range: </a:t>
            </a:r>
            <a:r>
              <a:rPr lang="en-US" altLang="de-DE" sz="2000" dirty="0">
                <a:latin typeface="Calibri" panose="020F0502020204030204" pitchFamily="34" charset="0"/>
                <a:sym typeface="Symbol" pitchFamily="18" charset="2"/>
              </a:rPr>
              <a:t>1 MHz &lt; </a:t>
            </a:r>
            <a:r>
              <a:rPr lang="en-US" altLang="de-DE" sz="2000" b="1" i="1" dirty="0" err="1">
                <a:latin typeface="Calibri" panose="020F0502020204030204" pitchFamily="34" charset="0"/>
                <a:sym typeface="Symbol" pitchFamily="18" charset="2"/>
              </a:rPr>
              <a:t>f</a:t>
            </a:r>
            <a:r>
              <a:rPr lang="en-US" altLang="de-DE" sz="2400" b="1" i="1" baseline="-25000" dirty="0" err="1">
                <a:latin typeface="Calibri" panose="020F0502020204030204" pitchFamily="34" charset="0"/>
                <a:sym typeface="Symbol" pitchFamily="18" charset="2"/>
              </a:rPr>
              <a:t>rf</a:t>
            </a:r>
            <a:r>
              <a:rPr lang="en-US" altLang="de-DE" sz="2400" b="1" i="1" baseline="-25000"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&lt; 100 MHz  bunch-length &gt;&gt; BPM length</a:t>
            </a:r>
            <a:r>
              <a:rPr lang="en-US" altLang="de-DE" sz="2000" dirty="0">
                <a:solidFill>
                  <a:schemeClr val="accent2"/>
                </a:solidFill>
                <a:latin typeface="Calibri" panose="020F0502020204030204" pitchFamily="34" charset="0"/>
                <a:sym typeface="Symbol" pitchFamily="18" charset="2"/>
              </a:rPr>
              <a:t>.</a:t>
            </a:r>
          </a:p>
        </p:txBody>
      </p:sp>
      <p:sp>
        <p:nvSpPr>
          <p:cNvPr id="22537" name="Text Box 8"/>
          <p:cNvSpPr txBox="1">
            <a:spLocks noChangeArrowheads="1"/>
          </p:cNvSpPr>
          <p:nvPr/>
        </p:nvSpPr>
        <p:spPr bwMode="auto">
          <a:xfrm>
            <a:off x="0" y="1253457"/>
            <a:ext cx="4659313" cy="3024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dirty="0">
                <a:solidFill>
                  <a:schemeClr val="tx2"/>
                </a:solidFill>
                <a:latin typeface="Calibri" panose="020F0502020204030204" pitchFamily="34" charset="0"/>
              </a:rPr>
              <a:t>Signal is proportional to actual plate length</a:t>
            </a:r>
            <a:r>
              <a:rPr lang="de-DE" altLang="de-DE" dirty="0">
                <a:solidFill>
                  <a:schemeClr val="tx2"/>
                </a:solidFill>
                <a:latin typeface="Calibri" panose="020F0502020204030204" pitchFamily="34" charset="0"/>
              </a:rPr>
              <a:t>:</a:t>
            </a:r>
            <a:r>
              <a:rPr lang="de-DE" altLang="de-DE" sz="1600" dirty="0">
                <a:solidFill>
                  <a:schemeClr val="tx2"/>
                </a:solidFill>
                <a:latin typeface="Calibri" panose="020F0502020204030204" pitchFamily="34" charset="0"/>
              </a:rPr>
              <a:t> </a:t>
            </a:r>
          </a:p>
          <a:p>
            <a:pPr algn="l" eaLnBrk="1" hangingPunct="1"/>
            <a:endParaRPr lang="de-DE" altLang="de-DE" sz="1600" dirty="0">
              <a:solidFill>
                <a:schemeClr val="tx2"/>
              </a:solidFill>
              <a:latin typeface="Calibri" panose="020F0502020204030204" pitchFamily="34" charset="0"/>
            </a:endParaRPr>
          </a:p>
          <a:p>
            <a:pPr algn="l" eaLnBrk="1" hangingPunct="1"/>
            <a:endParaRPr lang="de-DE" altLang="de-DE" sz="1600" dirty="0">
              <a:solidFill>
                <a:schemeClr val="tx2"/>
              </a:solidFill>
              <a:latin typeface="Calibri" panose="020F0502020204030204" pitchFamily="34" charset="0"/>
            </a:endParaRPr>
          </a:p>
          <a:p>
            <a:pPr algn="l" eaLnBrk="1" hangingPunct="1"/>
            <a:r>
              <a:rPr lang="en-US" altLang="de-DE" sz="1600" dirty="0">
                <a:solidFill>
                  <a:schemeClr val="tx2"/>
                </a:solidFill>
                <a:latin typeface="Calibri" panose="020F0502020204030204" pitchFamily="34" charset="0"/>
              </a:rPr>
              <a:t> </a:t>
            </a:r>
          </a:p>
          <a:p>
            <a:pPr algn="l" eaLnBrk="1" hangingPunct="1">
              <a:buFont typeface="Symbol" pitchFamily="18" charset="2"/>
              <a:buNone/>
            </a:pPr>
            <a:r>
              <a:rPr lang="en-US" altLang="de-DE" sz="2000" b="1" dirty="0">
                <a:latin typeface="Calibri" panose="020F0502020204030204" pitchFamily="34" charset="0"/>
              </a:rPr>
              <a:t>In ideal case: linear reading </a:t>
            </a:r>
          </a:p>
          <a:p>
            <a:pPr algn="l" eaLnBrk="1" hangingPunct="1">
              <a:buFont typeface="Symbol" pitchFamily="18" charset="2"/>
              <a:buNone/>
            </a:pPr>
            <a:endParaRPr lang="en-US" altLang="de-DE" sz="1600" b="1" dirty="0">
              <a:solidFill>
                <a:schemeClr val="accent2"/>
              </a:solidFill>
              <a:latin typeface="Calibri" panose="020F0502020204030204" pitchFamily="34" charset="0"/>
            </a:endParaRPr>
          </a:p>
          <a:p>
            <a:pPr algn="l" eaLnBrk="1" hangingPunct="1">
              <a:buFont typeface="Symbol" pitchFamily="18" charset="2"/>
              <a:buChar char="Þ"/>
            </a:pPr>
            <a:endParaRPr lang="en-US" altLang="de-DE" sz="1600" dirty="0">
              <a:solidFill>
                <a:schemeClr val="tx2"/>
              </a:solidFill>
              <a:latin typeface="Calibri" panose="020F0502020204030204" pitchFamily="34" charset="0"/>
            </a:endParaRPr>
          </a:p>
          <a:p>
            <a:pPr algn="l" eaLnBrk="1" hangingPunct="1">
              <a:buFont typeface="Symbol" pitchFamily="18" charset="2"/>
              <a:buChar char="Þ"/>
            </a:pPr>
            <a:endParaRPr lang="en-US" altLang="de-DE" sz="1600" dirty="0">
              <a:solidFill>
                <a:schemeClr val="tx2"/>
              </a:solidFill>
              <a:latin typeface="Calibri" panose="020F0502020204030204" pitchFamily="34" charset="0"/>
            </a:endParaRPr>
          </a:p>
        </p:txBody>
      </p:sp>
      <p:graphicFrame>
        <p:nvGraphicFramePr>
          <p:cNvPr id="22538" name="Object 9"/>
          <p:cNvGraphicFramePr>
            <a:graphicFrameLocks noChangeAspect="1"/>
          </p:cNvGraphicFramePr>
          <p:nvPr/>
        </p:nvGraphicFramePr>
        <p:xfrm>
          <a:off x="141288" y="3260664"/>
          <a:ext cx="3132137" cy="836612"/>
        </p:xfrm>
        <a:graphic>
          <a:graphicData uri="http://schemas.openxmlformats.org/presentationml/2006/ole">
            <mc:AlternateContent xmlns:mc="http://schemas.openxmlformats.org/markup-compatibility/2006">
              <mc:Choice xmlns:v="urn:schemas-microsoft-com:vml" Requires="v">
                <p:oleObj name="Equation" r:id="rId5" imgW="1714500" imgH="457200" progId="Equation.3">
                  <p:embed/>
                </p:oleObj>
              </mc:Choice>
              <mc:Fallback>
                <p:oleObj name="Equation" r:id="rId5" imgW="1714500" imgH="457200" progId="Equation.3">
                  <p:embed/>
                  <p:pic>
                    <p:nvPicPr>
                      <p:cNvPr id="22538"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1288" y="3260664"/>
                        <a:ext cx="3132137"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7690" name="Text Box 10"/>
          <p:cNvSpPr txBox="1">
            <a:spLocks noChangeArrowheads="1"/>
          </p:cNvSpPr>
          <p:nvPr/>
        </p:nvSpPr>
        <p:spPr bwMode="auto">
          <a:xfrm>
            <a:off x="3924300" y="4616607"/>
            <a:ext cx="5219700" cy="1615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a:latin typeface="Calibri" panose="020F0502020204030204" pitchFamily="34" charset="0"/>
              </a:rPr>
              <a:t>Linear-cut BPM:</a:t>
            </a:r>
          </a:p>
          <a:p>
            <a:pPr algn="l" eaLnBrk="1" hangingPunct="1">
              <a:lnSpc>
                <a:spcPct val="70000"/>
              </a:lnSpc>
            </a:pPr>
            <a:r>
              <a:rPr lang="en-US" altLang="de-DE" b="1" dirty="0">
                <a:solidFill>
                  <a:srgbClr val="008000"/>
                </a:solidFill>
                <a:latin typeface="Calibri" panose="020F0502020204030204" pitchFamily="34" charset="0"/>
              </a:rPr>
              <a:t>Advantage:</a:t>
            </a:r>
            <a:r>
              <a:rPr lang="en-US" altLang="de-DE" dirty="0">
                <a:solidFill>
                  <a:srgbClr val="008000"/>
                </a:solidFill>
                <a:latin typeface="Calibri" panose="020F0502020204030204" pitchFamily="34" charset="0"/>
              </a:rPr>
              <a:t> </a:t>
            </a:r>
            <a:r>
              <a:rPr lang="en-US" altLang="de-DE" dirty="0">
                <a:latin typeface="Calibri" panose="020F0502020204030204" pitchFamily="34" charset="0"/>
              </a:rPr>
              <a:t>Linear, i.e. constant position sensitivity </a:t>
            </a:r>
            <a:r>
              <a:rPr lang="en-US" altLang="de-DE" b="1" i="1" dirty="0">
                <a:latin typeface="Calibri" panose="020F0502020204030204" pitchFamily="34" charset="0"/>
              </a:rPr>
              <a:t>S</a:t>
            </a:r>
          </a:p>
          <a:p>
            <a:pPr algn="l" eaLnBrk="1" hangingPunct="1">
              <a:lnSpc>
                <a:spcPct val="70000"/>
              </a:lnSpc>
            </a:pPr>
            <a:r>
              <a:rPr lang="en-US" altLang="de-DE" b="1" i="1" dirty="0">
                <a:latin typeface="Calibri" panose="020F0502020204030204" pitchFamily="34" charset="0"/>
              </a:rPr>
              <a:t>	      </a:t>
            </a:r>
            <a:r>
              <a:rPr lang="en-US" altLang="de-DE" dirty="0">
                <a:latin typeface="Calibri" panose="020F0502020204030204" pitchFamily="34" charset="0"/>
                <a:sym typeface="Symbol"/>
              </a:rPr>
              <a:t> </a:t>
            </a:r>
            <a:r>
              <a:rPr lang="en-US" altLang="de-DE" dirty="0">
                <a:latin typeface="Calibri" panose="020F0502020204030204" pitchFamily="34" charset="0"/>
              </a:rPr>
              <a:t>no beam size dependence </a:t>
            </a:r>
          </a:p>
          <a:p>
            <a:pPr algn="l" eaLnBrk="1" hangingPunct="1">
              <a:lnSpc>
                <a:spcPct val="70000"/>
              </a:lnSpc>
            </a:pPr>
            <a:r>
              <a:rPr lang="en-US" altLang="de-DE" b="1" dirty="0">
                <a:solidFill>
                  <a:srgbClr val="FF0000"/>
                </a:solidFill>
                <a:latin typeface="Calibri" panose="020F0502020204030204" pitchFamily="34" charset="0"/>
              </a:rPr>
              <a:t>Disadvantage:</a:t>
            </a:r>
            <a:r>
              <a:rPr lang="en-US" altLang="de-DE" dirty="0">
                <a:solidFill>
                  <a:srgbClr val="FF0000"/>
                </a:solidFill>
                <a:latin typeface="Calibri" panose="020F0502020204030204" pitchFamily="34" charset="0"/>
              </a:rPr>
              <a:t> </a:t>
            </a:r>
            <a:r>
              <a:rPr lang="en-US" altLang="de-DE" dirty="0">
                <a:latin typeface="Calibri" panose="020F0502020204030204" pitchFamily="34" charset="0"/>
              </a:rPr>
              <a:t>Large size, complex mechanics</a:t>
            </a:r>
          </a:p>
          <a:p>
            <a:pPr algn="l" eaLnBrk="1" hangingPunct="1">
              <a:lnSpc>
                <a:spcPct val="70000"/>
              </a:lnSpc>
            </a:pPr>
            <a:r>
              <a:rPr lang="en-US" altLang="de-DE" dirty="0">
                <a:latin typeface="Calibri" panose="020F0502020204030204" pitchFamily="34" charset="0"/>
              </a:rPr>
              <a:t>                         high capacitance</a:t>
            </a:r>
          </a:p>
        </p:txBody>
      </p:sp>
      <p:sp>
        <p:nvSpPr>
          <p:cNvPr id="22540" name="Text Box 11"/>
          <p:cNvSpPr txBox="1">
            <a:spLocks noChangeArrowheads="1"/>
          </p:cNvSpPr>
          <p:nvPr/>
        </p:nvSpPr>
        <p:spPr bwMode="auto">
          <a:xfrm>
            <a:off x="5230813" y="1344551"/>
            <a:ext cx="1830387"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1600">
                <a:solidFill>
                  <a:schemeClr val="tx2"/>
                </a:solidFill>
                <a:latin typeface="Calibri" panose="020F0502020204030204" pitchFamily="34" charset="0"/>
              </a:rPr>
              <a:t>Size:</a:t>
            </a:r>
            <a:r>
              <a:rPr lang="en-US" altLang="de-DE" sz="2000">
                <a:solidFill>
                  <a:schemeClr val="tx2"/>
                </a:solidFill>
                <a:latin typeface="Calibri" panose="020F0502020204030204" pitchFamily="34" charset="0"/>
              </a:rPr>
              <a:t> </a:t>
            </a:r>
            <a:r>
              <a:rPr lang="en-US" altLang="de-DE" sz="1600">
                <a:solidFill>
                  <a:schemeClr val="tx2"/>
                </a:solidFill>
                <a:latin typeface="Calibri" panose="020F0502020204030204" pitchFamily="34" charset="0"/>
              </a:rPr>
              <a:t>200x70 mm</a:t>
            </a:r>
            <a:r>
              <a:rPr lang="en-US" altLang="de-DE" baseline="30000">
                <a:solidFill>
                  <a:schemeClr val="tx2"/>
                </a:solidFill>
                <a:latin typeface="Calibri" panose="020F0502020204030204" pitchFamily="34" charset="0"/>
              </a:rPr>
              <a:t>2</a:t>
            </a:r>
          </a:p>
        </p:txBody>
      </p:sp>
      <p:graphicFrame>
        <p:nvGraphicFramePr>
          <p:cNvPr id="22541" name="Object 12"/>
          <p:cNvGraphicFramePr>
            <a:graphicFrameLocks noChangeAspect="1"/>
          </p:cNvGraphicFramePr>
          <p:nvPr/>
        </p:nvGraphicFramePr>
        <p:xfrm>
          <a:off x="179388" y="1629259"/>
          <a:ext cx="3814762" cy="1082675"/>
        </p:xfrm>
        <a:graphic>
          <a:graphicData uri="http://schemas.openxmlformats.org/presentationml/2006/ole">
            <mc:AlternateContent xmlns:mc="http://schemas.openxmlformats.org/markup-compatibility/2006">
              <mc:Choice xmlns:v="urn:schemas-microsoft-com:vml" Requires="v">
                <p:oleObj name="Equation" r:id="rId7" imgW="2501900" imgH="711200" progId="Equation.3">
                  <p:embed/>
                </p:oleObj>
              </mc:Choice>
              <mc:Fallback>
                <p:oleObj name="Equation" r:id="rId7" imgW="2501900" imgH="711200" progId="Equation.3">
                  <p:embed/>
                  <p:pic>
                    <p:nvPicPr>
                      <p:cNvPr id="22541"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9388" y="1629259"/>
                        <a:ext cx="3814762" cy="1082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35188" name="Picture 20"/>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77433" y="1344551"/>
            <a:ext cx="3114704" cy="2678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126419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768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6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9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Technical Realization of a linear-cut BPM</a:t>
            </a:r>
          </a:p>
        </p:txBody>
      </p:sp>
      <p:sp>
        <p:nvSpPr>
          <p:cNvPr id="23556" name="Text Box 3"/>
          <p:cNvSpPr txBox="1">
            <a:spLocks noChangeArrowheads="1"/>
          </p:cNvSpPr>
          <p:nvPr/>
        </p:nvSpPr>
        <p:spPr bwMode="auto">
          <a:xfrm>
            <a:off x="125413" y="115383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grpSp>
        <p:nvGrpSpPr>
          <p:cNvPr id="2" name="Gruppieren 1"/>
          <p:cNvGrpSpPr/>
          <p:nvPr/>
        </p:nvGrpSpPr>
        <p:grpSpPr>
          <a:xfrm>
            <a:off x="596278" y="1584046"/>
            <a:ext cx="3550272" cy="4616450"/>
            <a:chOff x="596278" y="1773238"/>
            <a:chExt cx="3550272" cy="4616450"/>
          </a:xfrm>
        </p:grpSpPr>
        <p:pic>
          <p:nvPicPr>
            <p:cNvPr id="23557" name="Picture 4" descr="IMG_5606"/>
            <p:cNvPicPr>
              <a:picLocks noChangeAspect="1" noChangeArrowheads="1"/>
            </p:cNvPicPr>
            <p:nvPr/>
          </p:nvPicPr>
          <p:blipFill>
            <a:blip r:embed="rId3">
              <a:lum bright="-24000" contrast="18000"/>
              <a:extLst>
                <a:ext uri="{28A0092B-C50C-407E-A947-70E740481C1C}">
                  <a14:useLocalDpi xmlns:a14="http://schemas.microsoft.com/office/drawing/2010/main" val="0"/>
                </a:ext>
              </a:extLst>
            </a:blip>
            <a:srcRect/>
            <a:stretch>
              <a:fillRect/>
            </a:stretch>
          </p:blipFill>
          <p:spPr bwMode="auto">
            <a:xfrm>
              <a:off x="684213" y="1773238"/>
              <a:ext cx="3462337" cy="461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Text Box 5"/>
            <p:cNvSpPr txBox="1">
              <a:spLocks noChangeArrowheads="1"/>
            </p:cNvSpPr>
            <p:nvPr/>
          </p:nvSpPr>
          <p:spPr bwMode="auto">
            <a:xfrm>
              <a:off x="1547813" y="1773238"/>
              <a:ext cx="1441450" cy="376237"/>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a:latin typeface="Calibri" panose="020F0502020204030204" pitchFamily="34" charset="0"/>
                </a:rPr>
                <a:t>Quadrupole</a:t>
              </a:r>
            </a:p>
          </p:txBody>
        </p:sp>
        <p:sp>
          <p:nvSpPr>
            <p:cNvPr id="23559" name="Text Box 6"/>
            <p:cNvSpPr txBox="1">
              <a:spLocks noChangeArrowheads="1"/>
            </p:cNvSpPr>
            <p:nvPr/>
          </p:nvSpPr>
          <p:spPr bwMode="auto">
            <a:xfrm>
              <a:off x="1547813" y="2276475"/>
              <a:ext cx="1441450" cy="376238"/>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a:latin typeface="Calibri" panose="020F0502020204030204" pitchFamily="34" charset="0"/>
                </a:rPr>
                <a:t>Linear Ampl. </a:t>
              </a:r>
            </a:p>
          </p:txBody>
        </p:sp>
        <p:sp>
          <p:nvSpPr>
            <p:cNvPr id="23560" name="Line 7"/>
            <p:cNvSpPr>
              <a:spLocks noChangeShapeType="1"/>
            </p:cNvSpPr>
            <p:nvPr/>
          </p:nvSpPr>
          <p:spPr bwMode="auto">
            <a:xfrm>
              <a:off x="2987675" y="2133600"/>
              <a:ext cx="288925" cy="287338"/>
            </a:xfrm>
            <a:prstGeom prst="line">
              <a:avLst/>
            </a:prstGeom>
            <a:noFill/>
            <a:ln w="31750">
              <a:solidFill>
                <a:srgbClr val="99CC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23561" name="Line 8"/>
            <p:cNvSpPr>
              <a:spLocks noChangeShapeType="1"/>
            </p:cNvSpPr>
            <p:nvPr/>
          </p:nvSpPr>
          <p:spPr bwMode="auto">
            <a:xfrm>
              <a:off x="2627313" y="2636838"/>
              <a:ext cx="144462" cy="936625"/>
            </a:xfrm>
            <a:prstGeom prst="line">
              <a:avLst/>
            </a:prstGeom>
            <a:noFill/>
            <a:ln w="31750">
              <a:solidFill>
                <a:srgbClr val="99CC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23562" name="Line 9"/>
            <p:cNvSpPr>
              <a:spLocks noChangeShapeType="1"/>
            </p:cNvSpPr>
            <p:nvPr/>
          </p:nvSpPr>
          <p:spPr bwMode="auto">
            <a:xfrm flipV="1">
              <a:off x="596278" y="4714625"/>
              <a:ext cx="1008062" cy="165600"/>
            </a:xfrm>
            <a:prstGeom prst="line">
              <a:avLst/>
            </a:prstGeom>
            <a:noFill/>
            <a:ln w="476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23563" name="Text Box 10"/>
            <p:cNvSpPr txBox="1">
              <a:spLocks noChangeArrowheads="1"/>
            </p:cNvSpPr>
            <p:nvPr/>
          </p:nvSpPr>
          <p:spPr bwMode="auto">
            <a:xfrm rot="21204177">
              <a:off x="652856" y="4335377"/>
              <a:ext cx="841416" cy="396875"/>
            </a:xfrm>
            <a:prstGeom prst="rect">
              <a:avLst/>
            </a:prstGeom>
            <a:solidFill>
              <a:srgbClr val="FFFFFF">
                <a:alpha val="61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000" b="1" dirty="0">
                  <a:solidFill>
                    <a:srgbClr val="FF0000"/>
                  </a:solidFill>
                  <a:latin typeface="Calibri" panose="020F0502020204030204" pitchFamily="34" charset="0"/>
                </a:rPr>
                <a:t>Beam</a:t>
              </a:r>
            </a:p>
          </p:txBody>
        </p:sp>
      </p:grpSp>
      <p:sp>
        <p:nvSpPr>
          <p:cNvPr id="23565" name="Text Box 22"/>
          <p:cNvSpPr txBox="1">
            <a:spLocks noChangeArrowheads="1"/>
          </p:cNvSpPr>
          <p:nvPr/>
        </p:nvSpPr>
        <p:spPr bwMode="auto">
          <a:xfrm>
            <a:off x="279400" y="791883"/>
            <a:ext cx="8864600"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a:latin typeface="Calibri" panose="020F0502020204030204" pitchFamily="34" charset="0"/>
                <a:sym typeface="Symbol" pitchFamily="18" charset="2"/>
              </a:rPr>
              <a:t>Technical realization at HIT synchrotron of 46 m length for 7 MeV/u 440 MeV/u</a:t>
            </a:r>
          </a:p>
          <a:p>
            <a:pPr algn="l">
              <a:lnSpc>
                <a:spcPct val="70000"/>
              </a:lnSpc>
              <a:buFont typeface="Wingdings" pitchFamily="2" charset="2"/>
              <a:buNone/>
            </a:pPr>
            <a:r>
              <a:rPr lang="en-US" altLang="de-DE" sz="2000">
                <a:latin typeface="Calibri" panose="020F0502020204030204" pitchFamily="34" charset="0"/>
                <a:sym typeface="Symbol" pitchFamily="18" charset="2"/>
              </a:rPr>
              <a:t>BPM clearance: 180x70 mm</a:t>
            </a:r>
            <a:r>
              <a:rPr lang="en-US" altLang="de-DE" sz="2400" baseline="30000">
                <a:latin typeface="Calibri" panose="020F0502020204030204" pitchFamily="34" charset="0"/>
                <a:sym typeface="Symbol" pitchFamily="18" charset="2"/>
              </a:rPr>
              <a:t>2</a:t>
            </a:r>
            <a:r>
              <a:rPr lang="en-US" altLang="de-DE" sz="2000">
                <a:latin typeface="Calibri" panose="020F0502020204030204" pitchFamily="34" charset="0"/>
                <a:sym typeface="Symbol" pitchFamily="18" charset="2"/>
              </a:rPr>
              <a:t>, standard beam pipe diameter: 200 mm.</a:t>
            </a:r>
          </a:p>
        </p:txBody>
      </p:sp>
      <p:grpSp>
        <p:nvGrpSpPr>
          <p:cNvPr id="24" name="Group 11"/>
          <p:cNvGrpSpPr>
            <a:grpSpLocks/>
          </p:cNvGrpSpPr>
          <p:nvPr/>
        </p:nvGrpSpPr>
        <p:grpSpPr bwMode="auto">
          <a:xfrm>
            <a:off x="3479459" y="1500281"/>
            <a:ext cx="5651500" cy="4771468"/>
            <a:chOff x="2381" y="991"/>
            <a:chExt cx="3583" cy="2964"/>
          </a:xfrm>
        </p:grpSpPr>
        <p:sp>
          <p:nvSpPr>
            <p:cNvPr id="25" name="Rectangle 12"/>
            <p:cNvSpPr>
              <a:spLocks noChangeArrowheads="1"/>
            </p:cNvSpPr>
            <p:nvPr/>
          </p:nvSpPr>
          <p:spPr bwMode="auto">
            <a:xfrm>
              <a:off x="2918" y="1066"/>
              <a:ext cx="2631" cy="2862"/>
            </a:xfrm>
            <a:prstGeom prst="rect">
              <a:avLst/>
            </a:prstGeom>
            <a:solidFill>
              <a:srgbClr val="99CCFF"/>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pic>
          <p:nvPicPr>
            <p:cNvPr id="26" name="Picture 13" descr="bpm"/>
            <p:cNvPicPr>
              <a:picLocks noChangeAspect="1" noChangeArrowheads="1"/>
            </p:cNvPicPr>
            <p:nvPr/>
          </p:nvPicPr>
          <p:blipFill>
            <a:blip r:embed="rId4">
              <a:clrChange>
                <a:clrFrom>
                  <a:srgbClr val="383838"/>
                </a:clrFrom>
                <a:clrTo>
                  <a:srgbClr val="383838">
                    <a:alpha val="0"/>
                  </a:srgbClr>
                </a:clrTo>
              </a:clrChange>
              <a:extLst>
                <a:ext uri="{28A0092B-C50C-407E-A947-70E740481C1C}">
                  <a14:useLocalDpi xmlns:a14="http://schemas.microsoft.com/office/drawing/2010/main" val="0"/>
                </a:ext>
              </a:extLst>
            </a:blip>
            <a:srcRect/>
            <a:stretch>
              <a:fillRect/>
            </a:stretch>
          </p:blipFill>
          <p:spPr bwMode="auto">
            <a:xfrm>
              <a:off x="2381" y="991"/>
              <a:ext cx="3583" cy="2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Line 14"/>
            <p:cNvSpPr>
              <a:spLocks noChangeShapeType="1"/>
            </p:cNvSpPr>
            <p:nvPr/>
          </p:nvSpPr>
          <p:spPr bwMode="auto">
            <a:xfrm>
              <a:off x="4401" y="2427"/>
              <a:ext cx="1043"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8" name="Line 15"/>
            <p:cNvSpPr>
              <a:spLocks noChangeShapeType="1"/>
            </p:cNvSpPr>
            <p:nvPr/>
          </p:nvSpPr>
          <p:spPr bwMode="auto">
            <a:xfrm>
              <a:off x="4390" y="2782"/>
              <a:ext cx="964" cy="1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9" name="Text Box 16"/>
            <p:cNvSpPr txBox="1">
              <a:spLocks noChangeArrowheads="1"/>
            </p:cNvSpPr>
            <p:nvPr/>
          </p:nvSpPr>
          <p:spPr bwMode="auto">
            <a:xfrm>
              <a:off x="4987" y="2481"/>
              <a:ext cx="577" cy="247"/>
            </a:xfrm>
            <a:prstGeom prst="rect">
              <a:avLst/>
            </a:prstGeom>
            <a:solidFill>
              <a:srgbClr val="FFFFFF">
                <a:alpha val="70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dirty="0">
                  <a:solidFill>
                    <a:schemeClr val="tx2"/>
                  </a:solidFill>
                  <a:latin typeface="Arial" panose="020B0604020202020204" pitchFamily="34" charset="0"/>
                  <a:cs typeface="Arial" panose="020B0604020202020204" pitchFamily="34" charset="0"/>
                </a:rPr>
                <a:t>70mm</a:t>
              </a:r>
            </a:p>
          </p:txBody>
        </p:sp>
        <p:sp>
          <p:nvSpPr>
            <p:cNvPr id="30" name="Line 17"/>
            <p:cNvSpPr>
              <a:spLocks noChangeShapeType="1"/>
            </p:cNvSpPr>
            <p:nvPr/>
          </p:nvSpPr>
          <p:spPr bwMode="auto">
            <a:xfrm>
              <a:off x="3623" y="2736"/>
              <a:ext cx="1" cy="115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31" name="Line 18"/>
            <p:cNvSpPr>
              <a:spLocks noChangeShapeType="1"/>
            </p:cNvSpPr>
            <p:nvPr/>
          </p:nvSpPr>
          <p:spPr bwMode="auto">
            <a:xfrm>
              <a:off x="4394" y="2781"/>
              <a:ext cx="0" cy="108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32" name="Text Box 19"/>
            <p:cNvSpPr txBox="1">
              <a:spLocks noChangeArrowheads="1"/>
            </p:cNvSpPr>
            <p:nvPr/>
          </p:nvSpPr>
          <p:spPr bwMode="auto">
            <a:xfrm>
              <a:off x="3680" y="3693"/>
              <a:ext cx="667" cy="249"/>
            </a:xfrm>
            <a:prstGeom prst="rect">
              <a:avLst/>
            </a:prstGeom>
            <a:solidFill>
              <a:srgbClr val="FFFFFF">
                <a:alpha val="70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r>
                <a:rPr lang="en-US" altLang="de-DE" sz="2000" dirty="0">
                  <a:solidFill>
                    <a:schemeClr val="tx2"/>
                  </a:solidFill>
                  <a:latin typeface="Arial" panose="020B0604020202020204" pitchFamily="34" charset="0"/>
                  <a:cs typeface="Arial" panose="020B0604020202020204" pitchFamily="34" charset="0"/>
                </a:rPr>
                <a:t>180mm</a:t>
              </a:r>
            </a:p>
          </p:txBody>
        </p:sp>
        <p:sp>
          <p:nvSpPr>
            <p:cNvPr id="33" name="Text Box 20"/>
            <p:cNvSpPr txBox="1">
              <a:spLocks noChangeArrowheads="1"/>
            </p:cNvSpPr>
            <p:nvPr/>
          </p:nvSpPr>
          <p:spPr bwMode="auto">
            <a:xfrm rot="16200000">
              <a:off x="4657" y="1721"/>
              <a:ext cx="976" cy="2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1700" dirty="0">
                  <a:latin typeface="Arial" panose="020B0604020202020204" pitchFamily="34" charset="0"/>
                  <a:cs typeface="Arial" panose="020B0604020202020204" pitchFamily="34" charset="0"/>
                </a:rPr>
                <a:t>Linear </a:t>
              </a:r>
              <a:r>
                <a:rPr lang="en-US" altLang="de-DE" sz="1700" dirty="0" err="1">
                  <a:latin typeface="Arial" panose="020B0604020202020204" pitchFamily="34" charset="0"/>
                  <a:cs typeface="Arial" panose="020B0604020202020204" pitchFamily="34" charset="0"/>
                </a:rPr>
                <a:t>Ampl</a:t>
              </a:r>
              <a:r>
                <a:rPr lang="en-US" altLang="de-DE" sz="1700" dirty="0">
                  <a:latin typeface="Arial" panose="020B0604020202020204" pitchFamily="34" charset="0"/>
                  <a:cs typeface="Arial" panose="020B0604020202020204" pitchFamily="34" charset="0"/>
                </a:rPr>
                <a:t>.</a:t>
              </a:r>
            </a:p>
          </p:txBody>
        </p:sp>
        <p:sp>
          <p:nvSpPr>
            <p:cNvPr id="34" name="Text Box 21"/>
            <p:cNvSpPr txBox="1">
              <a:spLocks noChangeArrowheads="1"/>
            </p:cNvSpPr>
            <p:nvPr/>
          </p:nvSpPr>
          <p:spPr bwMode="auto">
            <a:xfrm>
              <a:off x="4815" y="2818"/>
              <a:ext cx="765" cy="669"/>
            </a:xfrm>
            <a:prstGeom prst="rect">
              <a:avLst/>
            </a:prstGeom>
            <a:solidFill>
              <a:srgbClr val="FFFFFF">
                <a:alpha val="70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Horizontal</a:t>
              </a:r>
            </a:p>
            <a:p>
              <a:pPr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  electrode</a:t>
              </a:r>
            </a:p>
            <a:p>
              <a:pPr marL="0"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Right</a:t>
              </a:r>
            </a:p>
            <a:p>
              <a:pPr marL="0"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   channel</a:t>
              </a:r>
            </a:p>
          </p:txBody>
        </p:sp>
      </p:grpSp>
    </p:spTree>
    <p:extLst>
      <p:ext uri="{BB962C8B-B14F-4D97-AF65-F5344CB8AC3E}">
        <p14:creationId xmlns:p14="http://schemas.microsoft.com/office/powerpoint/2010/main" val="1998560885"/>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1"/>
          <p:cNvGrpSpPr>
            <a:grpSpLocks/>
          </p:cNvGrpSpPr>
          <p:nvPr/>
        </p:nvGrpSpPr>
        <p:grpSpPr bwMode="auto">
          <a:xfrm>
            <a:off x="3479459" y="1500281"/>
            <a:ext cx="5651500" cy="4771468"/>
            <a:chOff x="2381" y="991"/>
            <a:chExt cx="3583" cy="2964"/>
          </a:xfrm>
        </p:grpSpPr>
        <p:sp>
          <p:nvSpPr>
            <p:cNvPr id="19" name="Rectangle 12"/>
            <p:cNvSpPr>
              <a:spLocks noChangeArrowheads="1"/>
            </p:cNvSpPr>
            <p:nvPr/>
          </p:nvSpPr>
          <p:spPr bwMode="auto">
            <a:xfrm>
              <a:off x="2918" y="1066"/>
              <a:ext cx="2631" cy="2862"/>
            </a:xfrm>
            <a:prstGeom prst="rect">
              <a:avLst/>
            </a:prstGeom>
            <a:solidFill>
              <a:srgbClr val="99CCFF"/>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pic>
          <p:nvPicPr>
            <p:cNvPr id="20" name="Picture 13" descr="bpm"/>
            <p:cNvPicPr>
              <a:picLocks noChangeAspect="1" noChangeArrowheads="1"/>
            </p:cNvPicPr>
            <p:nvPr/>
          </p:nvPicPr>
          <p:blipFill>
            <a:blip r:embed="rId3">
              <a:clrChange>
                <a:clrFrom>
                  <a:srgbClr val="383838"/>
                </a:clrFrom>
                <a:clrTo>
                  <a:srgbClr val="383838">
                    <a:alpha val="0"/>
                  </a:srgbClr>
                </a:clrTo>
              </a:clrChange>
              <a:extLst>
                <a:ext uri="{28A0092B-C50C-407E-A947-70E740481C1C}">
                  <a14:useLocalDpi xmlns:a14="http://schemas.microsoft.com/office/drawing/2010/main" val="0"/>
                </a:ext>
              </a:extLst>
            </a:blip>
            <a:srcRect/>
            <a:stretch>
              <a:fillRect/>
            </a:stretch>
          </p:blipFill>
          <p:spPr bwMode="auto">
            <a:xfrm>
              <a:off x="2381" y="991"/>
              <a:ext cx="3583" cy="2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Line 14"/>
            <p:cNvSpPr>
              <a:spLocks noChangeShapeType="1"/>
            </p:cNvSpPr>
            <p:nvPr/>
          </p:nvSpPr>
          <p:spPr bwMode="auto">
            <a:xfrm>
              <a:off x="4401" y="2427"/>
              <a:ext cx="1043"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2" name="Line 15"/>
            <p:cNvSpPr>
              <a:spLocks noChangeShapeType="1"/>
            </p:cNvSpPr>
            <p:nvPr/>
          </p:nvSpPr>
          <p:spPr bwMode="auto">
            <a:xfrm>
              <a:off x="4390" y="2782"/>
              <a:ext cx="964" cy="1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3" name="Text Box 16"/>
            <p:cNvSpPr txBox="1">
              <a:spLocks noChangeArrowheads="1"/>
            </p:cNvSpPr>
            <p:nvPr/>
          </p:nvSpPr>
          <p:spPr bwMode="auto">
            <a:xfrm>
              <a:off x="4987" y="2481"/>
              <a:ext cx="577" cy="247"/>
            </a:xfrm>
            <a:prstGeom prst="rect">
              <a:avLst/>
            </a:prstGeom>
            <a:solidFill>
              <a:srgbClr val="FFFFFF">
                <a:alpha val="70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dirty="0">
                  <a:solidFill>
                    <a:schemeClr val="tx2"/>
                  </a:solidFill>
                  <a:latin typeface="Arial" panose="020B0604020202020204" pitchFamily="34" charset="0"/>
                  <a:cs typeface="Arial" panose="020B0604020202020204" pitchFamily="34" charset="0"/>
                </a:rPr>
                <a:t>70mm</a:t>
              </a:r>
            </a:p>
          </p:txBody>
        </p:sp>
        <p:sp>
          <p:nvSpPr>
            <p:cNvPr id="26" name="Line 17"/>
            <p:cNvSpPr>
              <a:spLocks noChangeShapeType="1"/>
            </p:cNvSpPr>
            <p:nvPr/>
          </p:nvSpPr>
          <p:spPr bwMode="auto">
            <a:xfrm>
              <a:off x="3623" y="2736"/>
              <a:ext cx="1" cy="115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7" name="Line 18"/>
            <p:cNvSpPr>
              <a:spLocks noChangeShapeType="1"/>
            </p:cNvSpPr>
            <p:nvPr/>
          </p:nvSpPr>
          <p:spPr bwMode="auto">
            <a:xfrm>
              <a:off x="4394" y="2781"/>
              <a:ext cx="0" cy="108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8" name="Text Box 19"/>
            <p:cNvSpPr txBox="1">
              <a:spLocks noChangeArrowheads="1"/>
            </p:cNvSpPr>
            <p:nvPr/>
          </p:nvSpPr>
          <p:spPr bwMode="auto">
            <a:xfrm>
              <a:off x="3680" y="3693"/>
              <a:ext cx="667" cy="249"/>
            </a:xfrm>
            <a:prstGeom prst="rect">
              <a:avLst/>
            </a:prstGeom>
            <a:solidFill>
              <a:srgbClr val="FFFFFF">
                <a:alpha val="70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r>
                <a:rPr lang="en-US" altLang="de-DE" sz="2000" dirty="0">
                  <a:solidFill>
                    <a:schemeClr val="tx2"/>
                  </a:solidFill>
                  <a:latin typeface="Arial" panose="020B0604020202020204" pitchFamily="34" charset="0"/>
                  <a:cs typeface="Arial" panose="020B0604020202020204" pitchFamily="34" charset="0"/>
                </a:rPr>
                <a:t>180mm</a:t>
              </a:r>
            </a:p>
          </p:txBody>
        </p:sp>
        <p:sp>
          <p:nvSpPr>
            <p:cNvPr id="29" name="Text Box 20"/>
            <p:cNvSpPr txBox="1">
              <a:spLocks noChangeArrowheads="1"/>
            </p:cNvSpPr>
            <p:nvPr/>
          </p:nvSpPr>
          <p:spPr bwMode="auto">
            <a:xfrm rot="16200000">
              <a:off x="4657" y="1721"/>
              <a:ext cx="976" cy="2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1700" dirty="0">
                  <a:latin typeface="Arial" panose="020B0604020202020204" pitchFamily="34" charset="0"/>
                  <a:cs typeface="Arial" panose="020B0604020202020204" pitchFamily="34" charset="0"/>
                </a:rPr>
                <a:t>Linear </a:t>
              </a:r>
              <a:r>
                <a:rPr lang="en-US" altLang="de-DE" sz="1700" dirty="0" err="1">
                  <a:latin typeface="Arial" panose="020B0604020202020204" pitchFamily="34" charset="0"/>
                  <a:cs typeface="Arial" panose="020B0604020202020204" pitchFamily="34" charset="0"/>
                </a:rPr>
                <a:t>Ampl</a:t>
              </a:r>
              <a:r>
                <a:rPr lang="en-US" altLang="de-DE" sz="1700" dirty="0">
                  <a:latin typeface="Arial" panose="020B0604020202020204" pitchFamily="34" charset="0"/>
                  <a:cs typeface="Arial" panose="020B0604020202020204" pitchFamily="34" charset="0"/>
                </a:rPr>
                <a:t>.</a:t>
              </a:r>
            </a:p>
          </p:txBody>
        </p:sp>
        <p:sp>
          <p:nvSpPr>
            <p:cNvPr id="30" name="Text Box 21"/>
            <p:cNvSpPr txBox="1">
              <a:spLocks noChangeArrowheads="1"/>
            </p:cNvSpPr>
            <p:nvPr/>
          </p:nvSpPr>
          <p:spPr bwMode="auto">
            <a:xfrm>
              <a:off x="4815" y="2818"/>
              <a:ext cx="765" cy="669"/>
            </a:xfrm>
            <a:prstGeom prst="rect">
              <a:avLst/>
            </a:prstGeom>
            <a:solidFill>
              <a:srgbClr val="FFFFFF">
                <a:alpha val="70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Horizontal</a:t>
              </a:r>
            </a:p>
            <a:p>
              <a:pPr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  electrode</a:t>
              </a:r>
            </a:p>
            <a:p>
              <a:pPr marL="0"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Right</a:t>
              </a:r>
            </a:p>
            <a:p>
              <a:pPr marL="0"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   channel</a:t>
              </a:r>
            </a:p>
          </p:txBody>
        </p:sp>
      </p:grpSp>
      <p:sp>
        <p:nvSpPr>
          <p:cNvPr id="23555"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Technical Realization of a linear-cut BPM</a:t>
            </a:r>
          </a:p>
        </p:txBody>
      </p:sp>
      <p:sp>
        <p:nvSpPr>
          <p:cNvPr id="23556" name="Text Box 3"/>
          <p:cNvSpPr txBox="1">
            <a:spLocks noChangeArrowheads="1"/>
          </p:cNvSpPr>
          <p:nvPr/>
        </p:nvSpPr>
        <p:spPr bwMode="auto">
          <a:xfrm>
            <a:off x="125413" y="115383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23565" name="Text Box 22"/>
          <p:cNvSpPr txBox="1">
            <a:spLocks noChangeArrowheads="1"/>
          </p:cNvSpPr>
          <p:nvPr/>
        </p:nvSpPr>
        <p:spPr bwMode="auto">
          <a:xfrm>
            <a:off x="279400" y="791883"/>
            <a:ext cx="8864600"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a:latin typeface="Calibri" panose="020F0502020204030204" pitchFamily="34" charset="0"/>
                <a:sym typeface="Symbol" pitchFamily="18" charset="2"/>
              </a:rPr>
              <a:t>Technical realization at HIT synchrotron of 46 m length for 7 MeV/u 440 MeV/u</a:t>
            </a:r>
          </a:p>
          <a:p>
            <a:pPr algn="l">
              <a:lnSpc>
                <a:spcPct val="70000"/>
              </a:lnSpc>
              <a:buFont typeface="Wingdings" pitchFamily="2" charset="2"/>
              <a:buNone/>
            </a:pPr>
            <a:r>
              <a:rPr lang="en-US" altLang="de-DE" sz="2000">
                <a:latin typeface="Calibri" panose="020F0502020204030204" pitchFamily="34" charset="0"/>
                <a:sym typeface="Symbol" pitchFamily="18" charset="2"/>
              </a:rPr>
              <a:t>BPM clearance: 180x70 mm</a:t>
            </a:r>
            <a:r>
              <a:rPr lang="en-US" altLang="de-DE" sz="2400" baseline="30000">
                <a:latin typeface="Calibri" panose="020F0502020204030204" pitchFamily="34" charset="0"/>
                <a:sym typeface="Symbol" pitchFamily="18" charset="2"/>
              </a:rPr>
              <a:t>2</a:t>
            </a:r>
            <a:r>
              <a:rPr lang="en-US" altLang="de-DE" sz="2000">
                <a:latin typeface="Calibri" panose="020F0502020204030204" pitchFamily="34" charset="0"/>
                <a:sym typeface="Symbol" pitchFamily="18" charset="2"/>
              </a:rPr>
              <a:t>, standard beam pipe diameter: 200 mm.</a:t>
            </a:r>
          </a:p>
        </p:txBody>
      </p:sp>
      <p:pic>
        <p:nvPicPr>
          <p:cNvPr id="24" name="Picture 16" descr="RC28760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925" y="1560319"/>
            <a:ext cx="3800475" cy="422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17" descr="RC287617"/>
          <p:cNvPicPr>
            <a:picLocks noChangeAspect="1" noChangeArrowheads="1"/>
          </p:cNvPicPr>
          <p:nvPr/>
        </p:nvPicPr>
        <p:blipFill>
          <a:blip r:embed="rId5">
            <a:lum contrast="42000"/>
            <a:extLst>
              <a:ext uri="{28A0092B-C50C-407E-A947-70E740481C1C}">
                <a14:useLocalDpi xmlns:a14="http://schemas.microsoft.com/office/drawing/2010/main" val="0"/>
              </a:ext>
            </a:extLst>
          </a:blip>
          <a:srcRect/>
          <a:stretch>
            <a:fillRect/>
          </a:stretch>
        </p:blipFill>
        <p:spPr bwMode="auto">
          <a:xfrm>
            <a:off x="3101975" y="3942501"/>
            <a:ext cx="3216275" cy="247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0516360"/>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Comparison linear-cut and Button BPM</a:t>
            </a:r>
          </a:p>
        </p:txBody>
      </p:sp>
      <p:sp>
        <p:nvSpPr>
          <p:cNvPr id="25605" name="Text Box 4"/>
          <p:cNvSpPr txBox="1">
            <a:spLocks noChangeArrowheads="1"/>
          </p:cNvSpPr>
          <p:nvPr/>
        </p:nvSpPr>
        <p:spPr bwMode="auto">
          <a:xfrm>
            <a:off x="279400" y="940781"/>
            <a:ext cx="8509000" cy="321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a:solidFill>
                  <a:schemeClr val="accent2"/>
                </a:solidFill>
                <a:latin typeface="Calibri" panose="020F0502020204030204" pitchFamily="34" charset="0"/>
                <a:sym typeface="Symbol" pitchFamily="18" charset="2"/>
              </a:rPr>
              <a:t>  </a:t>
            </a:r>
          </a:p>
        </p:txBody>
      </p:sp>
      <p:graphicFrame>
        <p:nvGraphicFramePr>
          <p:cNvPr id="355333" name="Group 5"/>
          <p:cNvGraphicFramePr>
            <a:graphicFrameLocks noGrp="1"/>
          </p:cNvGraphicFramePr>
          <p:nvPr/>
        </p:nvGraphicFramePr>
        <p:xfrm>
          <a:off x="465138" y="874106"/>
          <a:ext cx="8369300" cy="3876677"/>
        </p:xfrm>
        <a:graphic>
          <a:graphicData uri="http://schemas.openxmlformats.org/drawingml/2006/table">
            <a:tbl>
              <a:tblPr/>
              <a:tblGrid>
                <a:gridCol w="2498725">
                  <a:extLst>
                    <a:ext uri="{9D8B030D-6E8A-4147-A177-3AD203B41FA5}">
                      <a16:colId xmlns:a16="http://schemas.microsoft.com/office/drawing/2014/main" val="20000"/>
                    </a:ext>
                  </a:extLst>
                </a:gridCol>
                <a:gridCol w="2832100">
                  <a:extLst>
                    <a:ext uri="{9D8B030D-6E8A-4147-A177-3AD203B41FA5}">
                      <a16:colId xmlns:a16="http://schemas.microsoft.com/office/drawing/2014/main" val="20001"/>
                    </a:ext>
                  </a:extLst>
                </a:gridCol>
                <a:gridCol w="3038475">
                  <a:extLst>
                    <a:ext uri="{9D8B030D-6E8A-4147-A177-3AD203B41FA5}">
                      <a16:colId xmlns:a16="http://schemas.microsoft.com/office/drawing/2014/main" val="20002"/>
                    </a:ext>
                  </a:extLst>
                </a:gridCol>
              </a:tblGrid>
              <a:tr h="36577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600" b="0" i="0" u="none" strike="noStrike" cap="none" normalizeH="0" baseline="0" dirty="0">
                        <a:ln>
                          <a:noFill/>
                        </a:ln>
                        <a:solidFill>
                          <a:schemeClr val="tx1"/>
                        </a:solidFill>
                        <a:effectLst/>
                        <a:latin typeface="Times" pitchFamily="18" charset="0"/>
                      </a:endParaRP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Linear-cut BPM</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Button BPM</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extLst>
                  <a:ext uri="{0D108BD9-81ED-4DB2-BD59-A6C34878D82A}">
                    <a16:rowId xmlns:a16="http://schemas.microsoft.com/office/drawing/2014/main" val="10000"/>
                  </a:ext>
                </a:extLst>
              </a:tr>
              <a:tr h="35402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rPr>
                        <a:t>Precaution</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rPr>
                        <a:t>Bunches longer than BPM</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rPr>
                        <a:t>Bunch length comparable to BPM</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1"/>
                  </a:ext>
                </a:extLst>
              </a:tr>
              <a:tr h="3619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rPr>
                        <a:t>BPM length (typical)</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10 to 20 cm length per plane</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sym typeface="Symbol" pitchFamily="18" charset="2"/>
                        </a:rPr>
                        <a:t></a:t>
                      </a:r>
                      <a:r>
                        <a:rPr kumimoji="0" lang="en-US" sz="1600" b="0" i="0" u="none" strike="noStrike" cap="none" normalizeH="0" baseline="0">
                          <a:ln>
                            <a:noFill/>
                          </a:ln>
                          <a:solidFill>
                            <a:schemeClr val="tx1"/>
                          </a:solidFill>
                          <a:effectLst/>
                          <a:latin typeface="Calibri" panose="020F0502020204030204" pitchFamily="34" charset="0"/>
                        </a:rPr>
                        <a:t>1 to 5 cm per button</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2"/>
                  </a:ext>
                </a:extLst>
              </a:tr>
              <a:tr h="3619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rPr>
                        <a:t>Shape</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Rectangular or  cut cylinder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rPr>
                        <a:t>Orthogonal or planar orientation</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3"/>
                  </a:ext>
                </a:extLst>
              </a:tr>
              <a:tr h="3619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rPr>
                        <a:t>Bandwidth (typical)</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0.1 to 100 MHz</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rPr>
                        <a:t>100 MHz to 5 GHz</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4"/>
                  </a:ext>
                </a:extLst>
              </a:tr>
              <a:tr h="3619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rPr>
                        <a:t>Coupling </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sym typeface="Symbol" pitchFamily="18" charset="2"/>
                        </a:rPr>
                        <a:t>1 M  or   1 k (transformer)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rPr>
                        <a:t>50 </a:t>
                      </a:r>
                      <a:r>
                        <a:rPr kumimoji="0" lang="en-US" sz="1600" b="0" i="0" u="none" strike="noStrike" cap="none" normalizeH="0" baseline="0">
                          <a:ln>
                            <a:noFill/>
                          </a:ln>
                          <a:solidFill>
                            <a:schemeClr val="tx1"/>
                          </a:solidFill>
                          <a:effectLst/>
                          <a:latin typeface="Calibri" panose="020F0502020204030204" pitchFamily="34" charset="0"/>
                          <a:sym typeface="Symbol" pitchFamily="18" charset="2"/>
                        </a:rPr>
                        <a:t></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5"/>
                  </a:ext>
                </a:extLst>
              </a:tr>
              <a:tr h="360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rPr>
                        <a:t>Cutoff frequency (typical)</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0.01… 10 MHz (</a:t>
                      </a:r>
                      <a:r>
                        <a:rPr kumimoji="0" lang="en-US" sz="1600" b="0" i="1" u="none" strike="noStrike" cap="none" normalizeH="0" baseline="0" dirty="0">
                          <a:ln>
                            <a:noFill/>
                          </a:ln>
                          <a:solidFill>
                            <a:schemeClr val="tx1"/>
                          </a:solidFill>
                          <a:effectLst/>
                          <a:latin typeface="Calibri" panose="020F0502020204030204" pitchFamily="34" charset="0"/>
                        </a:rPr>
                        <a:t>C</a:t>
                      </a:r>
                      <a:r>
                        <a:rPr kumimoji="0" lang="en-US" sz="1600" b="0" i="0" u="none" strike="noStrike" cap="none" normalizeH="0" baseline="0" dirty="0">
                          <a:ln>
                            <a:noFill/>
                          </a:ln>
                          <a:solidFill>
                            <a:schemeClr val="tx1"/>
                          </a:solidFill>
                          <a:effectLst/>
                          <a:latin typeface="Calibri" panose="020F0502020204030204" pitchFamily="34" charset="0"/>
                        </a:rPr>
                        <a:t>=30…100pF)</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rPr>
                        <a:t>0.3… 1 GHz (</a:t>
                      </a:r>
                      <a:r>
                        <a:rPr kumimoji="0" lang="en-US" sz="1600" b="0" i="1" u="none" strike="noStrike" cap="none" normalizeH="0" baseline="0">
                          <a:ln>
                            <a:noFill/>
                          </a:ln>
                          <a:solidFill>
                            <a:schemeClr val="tx1"/>
                          </a:solidFill>
                          <a:effectLst/>
                          <a:latin typeface="Calibri" panose="020F0502020204030204" pitchFamily="34" charset="0"/>
                        </a:rPr>
                        <a:t>C</a:t>
                      </a:r>
                      <a:r>
                        <a:rPr kumimoji="0" lang="en-US" sz="1600" b="0" i="0" u="none" strike="noStrike" cap="none" normalizeH="0" baseline="0">
                          <a:ln>
                            <a:noFill/>
                          </a:ln>
                          <a:solidFill>
                            <a:schemeClr val="tx1"/>
                          </a:solidFill>
                          <a:effectLst/>
                          <a:latin typeface="Calibri" panose="020F0502020204030204" pitchFamily="34" charset="0"/>
                        </a:rPr>
                        <a:t>=2…10pF)</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6"/>
                  </a:ext>
                </a:extLst>
              </a:tr>
              <a:tr h="360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rPr>
                        <a:t>Linearity</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Very good, no x-y coupling</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Non-linear, x-y coupling</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7"/>
                  </a:ext>
                </a:extLst>
              </a:tr>
              <a:tr h="360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rPr>
                        <a:t>Sensitivity</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rPr>
                        <a:t>Good, care: plate cross talk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Good, care: signal matching</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8"/>
                  </a:ext>
                </a:extLst>
              </a:tr>
              <a:tr h="6279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rPr>
                        <a:t>Usage</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rPr>
                        <a:t>At proton synchrotrons,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1" u="none" strike="noStrike" cap="none" normalizeH="0" baseline="0">
                          <a:ln>
                            <a:noFill/>
                          </a:ln>
                          <a:solidFill>
                            <a:schemeClr val="tx1"/>
                          </a:solidFill>
                          <a:effectLst/>
                          <a:latin typeface="Calibri" panose="020F0502020204030204" pitchFamily="34" charset="0"/>
                        </a:rPr>
                        <a:t>f</a:t>
                      </a:r>
                      <a:r>
                        <a:rPr kumimoji="0" lang="en-US" sz="2000" b="0" i="1" u="none" strike="noStrike" cap="none" normalizeH="0" baseline="-25000">
                          <a:ln>
                            <a:noFill/>
                          </a:ln>
                          <a:solidFill>
                            <a:schemeClr val="tx1"/>
                          </a:solidFill>
                          <a:effectLst/>
                          <a:latin typeface="Calibri" panose="020F0502020204030204" pitchFamily="34" charset="0"/>
                        </a:rPr>
                        <a:t>rf </a:t>
                      </a:r>
                      <a:r>
                        <a:rPr kumimoji="0" lang="en-US" sz="1600" b="0" i="0" u="none" strike="noStrike" cap="none" normalizeH="0" baseline="0">
                          <a:ln>
                            <a:noFill/>
                          </a:ln>
                          <a:solidFill>
                            <a:schemeClr val="tx1"/>
                          </a:solidFill>
                          <a:effectLst/>
                          <a:latin typeface="Calibri" panose="020F0502020204030204" pitchFamily="34" charset="0"/>
                        </a:rPr>
                        <a:t>&lt; 10 MHz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All electron acc., proton </a:t>
                      </a:r>
                      <a:r>
                        <a:rPr kumimoji="0" lang="en-US" sz="1600" b="0" i="0" u="none" strike="noStrike" cap="none" normalizeH="0" baseline="0" dirty="0" err="1">
                          <a:ln>
                            <a:noFill/>
                          </a:ln>
                          <a:solidFill>
                            <a:schemeClr val="tx1"/>
                          </a:solidFill>
                          <a:effectLst/>
                          <a:latin typeface="Calibri" panose="020F0502020204030204" pitchFamily="34" charset="0"/>
                        </a:rPr>
                        <a:t>Linacs</a:t>
                      </a:r>
                      <a:r>
                        <a:rPr kumimoji="0" lang="en-US" sz="1600" b="0" i="0" u="none" strike="noStrike" cap="none" normalizeH="0" baseline="0" dirty="0">
                          <a:ln>
                            <a:noFill/>
                          </a:ln>
                          <a:solidFill>
                            <a:schemeClr val="tx1"/>
                          </a:solidFill>
                          <a:effectLst/>
                          <a:latin typeface="Calibri" panose="020F0502020204030204" pitchFamily="34" charset="0"/>
                        </a:rPr>
                        <a:t>,  </a:t>
                      </a:r>
                      <a:r>
                        <a:rPr kumimoji="0" lang="en-US" sz="1600" b="0" i="1" u="none" strike="noStrike" cap="none" normalizeH="0" baseline="0" dirty="0" err="1">
                          <a:ln>
                            <a:noFill/>
                          </a:ln>
                          <a:solidFill>
                            <a:schemeClr val="tx1"/>
                          </a:solidFill>
                          <a:effectLst/>
                          <a:latin typeface="Calibri" panose="020F0502020204030204" pitchFamily="34" charset="0"/>
                        </a:rPr>
                        <a:t>f</a:t>
                      </a:r>
                      <a:r>
                        <a:rPr kumimoji="0" lang="en-US" sz="2000" b="0" i="1" u="none" strike="noStrike" cap="none" normalizeH="0" baseline="-25000" dirty="0" err="1">
                          <a:ln>
                            <a:noFill/>
                          </a:ln>
                          <a:solidFill>
                            <a:schemeClr val="tx1"/>
                          </a:solidFill>
                          <a:effectLst/>
                          <a:latin typeface="Calibri" panose="020F0502020204030204" pitchFamily="34" charset="0"/>
                        </a:rPr>
                        <a:t>rf</a:t>
                      </a:r>
                      <a:r>
                        <a:rPr kumimoji="0" lang="en-US" sz="2000" b="0" i="1" u="none" strike="noStrike" cap="none" normalizeH="0" baseline="-25000" dirty="0">
                          <a:ln>
                            <a:noFill/>
                          </a:ln>
                          <a:solidFill>
                            <a:schemeClr val="tx1"/>
                          </a:solidFill>
                          <a:effectLst/>
                          <a:latin typeface="Calibri" panose="020F0502020204030204" pitchFamily="34" charset="0"/>
                        </a:rPr>
                        <a:t> </a:t>
                      </a:r>
                      <a:r>
                        <a:rPr kumimoji="0" lang="en-US" sz="1600" b="0" i="0" u="none" strike="noStrike" cap="none" normalizeH="0" baseline="0" dirty="0">
                          <a:ln>
                            <a:noFill/>
                          </a:ln>
                          <a:solidFill>
                            <a:schemeClr val="tx1"/>
                          </a:solidFill>
                          <a:effectLst/>
                          <a:latin typeface="Calibri" panose="020F0502020204030204" pitchFamily="34" charset="0"/>
                        </a:rPr>
                        <a:t>&gt; 100 MHz </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9"/>
                  </a:ext>
                </a:extLst>
              </a:tr>
            </a:tbl>
          </a:graphicData>
        </a:graphic>
      </p:graphicFrame>
      <p:pic>
        <p:nvPicPr>
          <p:cNvPr id="25652" name="Picture 51" descr="BPM-ESR-bunt-xfi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40405" y="4470299"/>
            <a:ext cx="1588988" cy="1351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5653" name="Object 52"/>
          <p:cNvGraphicFramePr>
            <a:graphicFrameLocks noChangeAspect="1"/>
          </p:cNvGraphicFramePr>
          <p:nvPr/>
        </p:nvGraphicFramePr>
        <p:xfrm>
          <a:off x="6897044" y="4473105"/>
          <a:ext cx="1701834" cy="1274551"/>
        </p:xfrm>
        <a:graphic>
          <a:graphicData uri="http://schemas.openxmlformats.org/presentationml/2006/ole">
            <mc:AlternateContent xmlns:mc="http://schemas.openxmlformats.org/markup-compatibility/2006">
              <mc:Choice xmlns:v="urn:schemas-microsoft-com:vml" Requires="v">
                <p:oleObj name="Bitmap Image" r:id="rId4" imgW="9563549" imgH="7182692" progId="Paint.Picture">
                  <p:embed/>
                </p:oleObj>
              </mc:Choice>
              <mc:Fallback>
                <p:oleObj name="Bitmap Image" r:id="rId4" imgW="9563549" imgH="7182692" progId="Paint.Picture">
                  <p:embed/>
                  <p:pic>
                    <p:nvPicPr>
                      <p:cNvPr id="25653" name="Object 5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97044" y="4473105"/>
                        <a:ext cx="1701834" cy="1274551"/>
                      </a:xfrm>
                      <a:prstGeom prst="rect">
                        <a:avLst/>
                      </a:prstGeom>
                      <a:noFill/>
                      <a:ln>
                        <a:noFill/>
                      </a:ln>
                      <a:effectLst/>
                    </p:spPr>
                  </p:pic>
                </p:oleObj>
              </mc:Fallback>
            </mc:AlternateContent>
          </a:graphicData>
        </a:graphic>
      </p:graphicFrame>
      <p:sp>
        <p:nvSpPr>
          <p:cNvPr id="10" name="Text Box 4"/>
          <p:cNvSpPr txBox="1">
            <a:spLocks noChangeArrowheads="1"/>
          </p:cNvSpPr>
          <p:nvPr/>
        </p:nvSpPr>
        <p:spPr bwMode="auto">
          <a:xfrm>
            <a:off x="199484" y="5860143"/>
            <a:ext cx="8785225" cy="72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90000"/>
              </a:lnSpc>
              <a:buFont typeface="Wingdings" pitchFamily="2" charset="2"/>
              <a:buNone/>
            </a:pPr>
            <a:r>
              <a:rPr lang="en-US" b="1" dirty="0">
                <a:solidFill>
                  <a:srgbClr val="0000CC"/>
                </a:solidFill>
                <a:latin typeface="Calibri" panose="020F0502020204030204" pitchFamily="34" charset="0"/>
                <a:sym typeface="Symbol" pitchFamily="18" charset="2"/>
              </a:rPr>
              <a:t>Remark:</a:t>
            </a:r>
            <a:r>
              <a:rPr lang="en-US" dirty="0">
                <a:solidFill>
                  <a:srgbClr val="0000CC"/>
                </a:solidFill>
                <a:latin typeface="Calibri" panose="020F0502020204030204" pitchFamily="34" charset="0"/>
                <a:sym typeface="Symbol" pitchFamily="18" charset="2"/>
              </a:rPr>
              <a:t> </a:t>
            </a:r>
            <a:r>
              <a:rPr lang="en-US" dirty="0">
                <a:latin typeface="Calibri" panose="020F0502020204030204" pitchFamily="34" charset="0"/>
                <a:sym typeface="Symbol" pitchFamily="18" charset="2"/>
              </a:rPr>
              <a:t>Other types are also some time used: e.g. strip-line, wall current monitors, </a:t>
            </a:r>
          </a:p>
          <a:p>
            <a:pPr algn="l">
              <a:lnSpc>
                <a:spcPct val="90000"/>
              </a:lnSpc>
              <a:buFont typeface="Wingdings" pitchFamily="2" charset="2"/>
              <a:buNone/>
            </a:pPr>
            <a:r>
              <a:rPr lang="en-US" dirty="0">
                <a:latin typeface="Calibri" panose="020F0502020204030204" pitchFamily="34" charset="0"/>
                <a:sym typeface="Symbol" pitchFamily="18" charset="2"/>
              </a:rPr>
              <a:t>inductive antenna, BPMs with external resonator, cavity BPM, slotted wave</a:t>
            </a:r>
            <a:r>
              <a:rPr lang="de-DE" dirty="0">
                <a:latin typeface="Calibri" panose="020F0502020204030204" pitchFamily="34" charset="0"/>
                <a:sym typeface="Symbol" pitchFamily="18" charset="2"/>
              </a:rPr>
              <a:t>-</a:t>
            </a:r>
            <a:r>
              <a:rPr lang="en-US" dirty="0">
                <a:latin typeface="Calibri" panose="020F0502020204030204" pitchFamily="34" charset="0"/>
                <a:sym typeface="Symbol" pitchFamily="18" charset="2"/>
              </a:rPr>
              <a:t>guides etc.  </a:t>
            </a:r>
          </a:p>
        </p:txBody>
      </p:sp>
    </p:spTree>
    <p:extLst>
      <p:ext uri="{BB962C8B-B14F-4D97-AF65-F5344CB8AC3E}">
        <p14:creationId xmlns:p14="http://schemas.microsoft.com/office/powerpoint/2010/main" val="3102007712"/>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26628"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600" baseline="30000">
              <a:solidFill>
                <a:srgbClr val="006600"/>
              </a:solidFill>
              <a:latin typeface="Calibri" panose="020F0502020204030204" pitchFamily="34" charset="0"/>
            </a:endParaRPr>
          </a:p>
        </p:txBody>
      </p:sp>
      <p:sp>
        <p:nvSpPr>
          <p:cNvPr id="26629" name="Text Box 4"/>
          <p:cNvSpPr txBox="1">
            <a:spLocks noChangeArrowheads="1"/>
          </p:cNvSpPr>
          <p:nvPr/>
        </p:nvSpPr>
        <p:spPr bwMode="auto">
          <a:xfrm>
            <a:off x="323850" y="1484313"/>
            <a:ext cx="8550275" cy="4321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rgbClr val="0000FF"/>
                </a:solidFill>
                <a:latin typeface="Calibri" panose="020F0502020204030204" pitchFamily="34" charset="0"/>
              </a:rPr>
              <a:t>Outline:</a:t>
            </a:r>
            <a:r>
              <a:rPr lang="en-US" altLang="de-DE" sz="2000" b="1" dirty="0">
                <a:solidFill>
                  <a:srgbClr val="0000FF"/>
                </a:solidFill>
                <a:latin typeface="Calibri" panose="020F0502020204030204" pitchFamily="34" charset="0"/>
              </a:rPr>
              <a:t>     </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Signal generation </a:t>
            </a:r>
            <a:r>
              <a:rPr lang="en-US" altLang="de-DE" sz="2000" b="1" dirty="0">
                <a:solidFill>
                  <a:srgbClr val="5F5F5F"/>
                </a:solidFill>
                <a:latin typeface="Calibri" panose="020F0502020204030204" pitchFamily="34" charset="0"/>
                <a:sym typeface="Symbol" pitchFamily="18" charset="2"/>
              </a:rPr>
              <a:t>  transfer impedance</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Capacitive </a:t>
            </a:r>
            <a:r>
              <a:rPr lang="en-US" altLang="de-DE" sz="2000" b="1" i="1" u="sng" dirty="0">
                <a:solidFill>
                  <a:srgbClr val="5F5F5F"/>
                </a:solidFill>
                <a:latin typeface="Calibri" panose="020F0502020204030204" pitchFamily="34" charset="0"/>
              </a:rPr>
              <a:t>button</a:t>
            </a:r>
            <a:r>
              <a:rPr lang="en-US" altLang="de-DE" sz="2000" b="1" i="1" dirty="0">
                <a:solidFill>
                  <a:srgbClr val="5F5F5F"/>
                </a:solidFill>
                <a:latin typeface="Calibri" panose="020F0502020204030204" pitchFamily="34" charset="0"/>
              </a:rPr>
              <a:t> </a:t>
            </a:r>
            <a:r>
              <a:rPr lang="en-US" altLang="de-DE" sz="2000" b="1" dirty="0">
                <a:solidFill>
                  <a:srgbClr val="5F5F5F"/>
                </a:solidFill>
                <a:latin typeface="Calibri" panose="020F0502020204030204" pitchFamily="34" charset="0"/>
              </a:rPr>
              <a:t>BPM for high frequencies</a:t>
            </a:r>
            <a:endParaRPr lang="en-US" altLang="de-DE" sz="2000" b="1" dirty="0">
              <a:solidFill>
                <a:srgbClr val="5F5F5F"/>
              </a:solidFill>
              <a:latin typeface="Calibri" panose="020F0502020204030204" pitchFamily="34" charset="0"/>
              <a:sym typeface="Symbol" pitchFamily="18" charset="2"/>
            </a:endParaRPr>
          </a:p>
          <a:p>
            <a:pPr algn="l">
              <a:lnSpc>
                <a:spcPct val="80000"/>
              </a:lnSpc>
              <a:buFont typeface="Wingdings" pitchFamily="2" charset="2"/>
              <a:buNone/>
            </a:pPr>
            <a:r>
              <a:rPr lang="en-US" altLang="de-DE" sz="2000" b="1" dirty="0">
                <a:solidFill>
                  <a:srgbClr val="5F5F5F"/>
                </a:solidFill>
                <a:latin typeface="Calibri" panose="020F0502020204030204" pitchFamily="34" charset="0"/>
              </a:rPr>
              <a:t>    used at most proton LINACs</a:t>
            </a:r>
            <a:endParaRPr lang="en-US" altLang="de-DE" sz="2000" b="1" dirty="0">
              <a:solidFill>
                <a:schemeClr val="tx1">
                  <a:lumMod val="50000"/>
                  <a:lumOff val="50000"/>
                </a:schemeClr>
              </a:solidFill>
              <a:latin typeface="Calibri" panose="020F0502020204030204" pitchFamily="34" charset="0"/>
            </a:endParaRPr>
          </a:p>
          <a:p>
            <a:pPr marL="266700" indent="-266700" algn="l">
              <a:lnSpc>
                <a:spcPct val="80000"/>
              </a:lnSpc>
              <a:buFont typeface="Wingdings" panose="05000000000000000000" pitchFamily="2" charset="2"/>
              <a:buChar char="Ø"/>
            </a:pPr>
            <a:r>
              <a:rPr lang="en-US" altLang="de-DE" sz="2000" b="1" dirty="0">
                <a:solidFill>
                  <a:schemeClr val="tx1">
                    <a:lumMod val="50000"/>
                    <a:lumOff val="50000"/>
                  </a:schemeClr>
                </a:solidFill>
                <a:latin typeface="Calibri" panose="020F0502020204030204" pitchFamily="34" charset="0"/>
              </a:rPr>
              <a:t>Capacitive </a:t>
            </a:r>
            <a:r>
              <a:rPr lang="en-US" altLang="de-DE" sz="2000" b="1" i="1" u="sng" dirty="0">
                <a:solidFill>
                  <a:schemeClr val="tx1">
                    <a:lumMod val="50000"/>
                    <a:lumOff val="50000"/>
                  </a:schemeClr>
                </a:solidFill>
                <a:latin typeface="Calibri" panose="020F0502020204030204" pitchFamily="34" charset="0"/>
              </a:rPr>
              <a:t>linear-cut</a:t>
            </a:r>
            <a:r>
              <a:rPr lang="en-US" altLang="de-DE" sz="2000" b="1" i="1" dirty="0">
                <a:solidFill>
                  <a:schemeClr val="tx1">
                    <a:lumMod val="50000"/>
                    <a:lumOff val="50000"/>
                  </a:schemeClr>
                </a:solidFill>
                <a:latin typeface="Calibri" panose="020F0502020204030204" pitchFamily="34" charset="0"/>
              </a:rPr>
              <a:t> </a:t>
            </a:r>
            <a:r>
              <a:rPr lang="en-US" altLang="de-DE" sz="2000" b="1" dirty="0">
                <a:solidFill>
                  <a:schemeClr val="tx1">
                    <a:lumMod val="50000"/>
                    <a:lumOff val="50000"/>
                  </a:schemeClr>
                </a:solidFill>
                <a:latin typeface="Calibri" panose="020F0502020204030204" pitchFamily="34" charset="0"/>
              </a:rPr>
              <a:t>BPM for low frequencies </a:t>
            </a:r>
          </a:p>
          <a:p>
            <a:pPr algn="l">
              <a:lnSpc>
                <a:spcPct val="80000"/>
              </a:lnSpc>
            </a:pPr>
            <a:r>
              <a:rPr lang="en-US" altLang="de-DE" sz="2000" b="1" dirty="0">
                <a:solidFill>
                  <a:schemeClr val="tx1">
                    <a:lumMod val="50000"/>
                    <a:lumOff val="50000"/>
                  </a:schemeClr>
                </a:solidFill>
                <a:latin typeface="Calibri" panose="020F0502020204030204" pitchFamily="34" charset="0"/>
              </a:rPr>
              <a:t>     used at most synchrotrons</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Electronics for position evaluation</a:t>
            </a:r>
          </a:p>
          <a:p>
            <a:pPr algn="l">
              <a:lnSpc>
                <a:spcPct val="80000"/>
              </a:lnSpc>
              <a:buFont typeface="Wingdings" pitchFamily="2" charset="2"/>
              <a:buNone/>
            </a:pPr>
            <a:r>
              <a:rPr lang="en-US" altLang="de-DE" sz="2000" b="1" dirty="0">
                <a:latin typeface="Calibri" panose="020F0502020204030204" pitchFamily="34" charset="0"/>
              </a:rPr>
              <a:t>    analog &amp; digital signal conditioning to achieve small signal processing</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BPMs for measurement of closed orbit, tune and further lattice functions</a:t>
            </a:r>
          </a:p>
          <a:p>
            <a:pPr algn="l">
              <a:lnSpc>
                <a:spcPct val="80000"/>
              </a:lnSpc>
            </a:pPr>
            <a:r>
              <a:rPr lang="en-US" altLang="de-DE" sz="2000" b="1" dirty="0">
                <a:solidFill>
                  <a:srgbClr val="3333CC"/>
                </a:solidFill>
                <a:latin typeface="Calibri" panose="020F0502020204030204" pitchFamily="34" charset="0"/>
              </a:rPr>
              <a:t>    </a:t>
            </a:r>
            <a:r>
              <a:rPr lang="en-US" altLang="de-DE" sz="2000" i="1" dirty="0">
                <a:latin typeface="Calibri" panose="020F0502020204030204" pitchFamily="34" charset="0"/>
              </a:rPr>
              <a:t>High-current example 4</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Summary</a:t>
            </a:r>
          </a:p>
        </p:txBody>
      </p:sp>
      <p:sp>
        <p:nvSpPr>
          <p:cNvPr id="6"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Pick-Ups for bunched Beams</a:t>
            </a:r>
          </a:p>
        </p:txBody>
      </p:sp>
    </p:spTree>
    <p:extLst>
      <p:ext uri="{BB962C8B-B14F-4D97-AF65-F5344CB8AC3E}">
        <p14:creationId xmlns:p14="http://schemas.microsoft.com/office/powerpoint/2010/main" val="446210662"/>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Broadband Signal Processing</a:t>
            </a:r>
          </a:p>
        </p:txBody>
      </p:sp>
      <p:sp>
        <p:nvSpPr>
          <p:cNvPr id="29700" name="Text Box 3"/>
          <p:cNvSpPr txBox="1">
            <a:spLocks noChangeArrowheads="1"/>
          </p:cNvSpPr>
          <p:nvPr/>
        </p:nvSpPr>
        <p:spPr bwMode="auto">
          <a:xfrm>
            <a:off x="406400" y="700026"/>
            <a:ext cx="8509000" cy="690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endParaRPr lang="en-US" altLang="de-DE" sz="2000">
              <a:solidFill>
                <a:schemeClr val="accent2"/>
              </a:solidFill>
              <a:latin typeface="Calibri" panose="020F0502020204030204" pitchFamily="34" charset="0"/>
              <a:sym typeface="Symbol" pitchFamily="18" charset="2"/>
            </a:endParaRPr>
          </a:p>
          <a:p>
            <a:pPr algn="l">
              <a:lnSpc>
                <a:spcPct val="70000"/>
              </a:lnSpc>
              <a:buFont typeface="Wingdings" pitchFamily="2" charset="2"/>
              <a:buNone/>
            </a:pPr>
            <a:endParaRPr lang="en-US" altLang="de-DE" sz="2000">
              <a:solidFill>
                <a:schemeClr val="accent2"/>
              </a:solidFill>
              <a:latin typeface="Calibri" panose="020F0502020204030204" pitchFamily="34" charset="0"/>
              <a:sym typeface="Symbol" pitchFamily="18" charset="2"/>
            </a:endParaRPr>
          </a:p>
        </p:txBody>
      </p:sp>
      <p:sp>
        <p:nvSpPr>
          <p:cNvPr id="29701" name="Rectangle 4"/>
          <p:cNvSpPr>
            <a:spLocks noChangeArrowheads="1"/>
          </p:cNvSpPr>
          <p:nvPr/>
        </p:nvSpPr>
        <p:spPr bwMode="auto">
          <a:xfrm>
            <a:off x="46038" y="3384171"/>
            <a:ext cx="9097962"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Char char="Ø"/>
            </a:pPr>
            <a:r>
              <a:rPr lang="en-US" altLang="de-DE" dirty="0">
                <a:solidFill>
                  <a:schemeClr val="tx2"/>
                </a:solidFill>
                <a:latin typeface="Calibri" panose="020F0502020204030204" pitchFamily="34" charset="0"/>
              </a:rPr>
              <a:t> </a:t>
            </a:r>
            <a:r>
              <a:rPr lang="en-US" altLang="de-DE" dirty="0">
                <a:latin typeface="Calibri" panose="020F0502020204030204" pitchFamily="34" charset="0"/>
              </a:rPr>
              <a:t>Hybrid or transformer close to beam pipe for analog </a:t>
            </a:r>
            <a:r>
              <a:rPr lang="el-GR" altLang="de-DE" b="1" i="1" dirty="0">
                <a:latin typeface="Calibri" panose="020F0502020204030204" pitchFamily="34" charset="0"/>
              </a:rPr>
              <a:t>Δ</a:t>
            </a:r>
            <a:r>
              <a:rPr lang="en-US" altLang="de-DE" b="1" i="1" dirty="0">
                <a:latin typeface="Calibri" panose="020F0502020204030204" pitchFamily="34" charset="0"/>
              </a:rPr>
              <a:t>U</a:t>
            </a:r>
            <a:r>
              <a:rPr lang="en-US" altLang="de-DE" dirty="0">
                <a:latin typeface="Calibri" panose="020F0502020204030204" pitchFamily="34" charset="0"/>
                <a:cs typeface="Times New Roman" pitchFamily="18" charset="0"/>
              </a:rPr>
              <a:t> &amp; </a:t>
            </a:r>
            <a:r>
              <a:rPr lang="el-GR" altLang="de-DE" b="1" i="1" dirty="0">
                <a:latin typeface="Calibri" panose="020F0502020204030204" pitchFamily="34" charset="0"/>
                <a:cs typeface="Times New Roman" pitchFamily="18" charset="0"/>
              </a:rPr>
              <a:t>Σ</a:t>
            </a:r>
            <a:r>
              <a:rPr lang="en-US" altLang="de-DE" b="1" i="1" dirty="0">
                <a:latin typeface="Calibri" panose="020F0502020204030204" pitchFamily="34" charset="0"/>
                <a:cs typeface="Times New Roman" pitchFamily="18" charset="0"/>
              </a:rPr>
              <a:t>U</a:t>
            </a:r>
            <a:r>
              <a:rPr lang="en-US" altLang="de-DE" dirty="0">
                <a:latin typeface="Calibri" panose="020F0502020204030204" pitchFamily="34" charset="0"/>
                <a:cs typeface="Times New Roman" pitchFamily="18" charset="0"/>
              </a:rPr>
              <a:t> generation</a:t>
            </a:r>
            <a:r>
              <a:rPr lang="en-US" altLang="de-DE" sz="2000" dirty="0">
                <a:latin typeface="Calibri" panose="020F0502020204030204" pitchFamily="34" charset="0"/>
                <a:cs typeface="Times New Roman" pitchFamily="18" charset="0"/>
              </a:rPr>
              <a:t> or </a:t>
            </a:r>
            <a:r>
              <a:rPr lang="en-US" altLang="de-DE" b="1" i="1" dirty="0" err="1">
                <a:latin typeface="Calibri" panose="020F0502020204030204" pitchFamily="34" charset="0"/>
                <a:cs typeface="Times New Roman" pitchFamily="18" charset="0"/>
              </a:rPr>
              <a:t>U</a:t>
            </a:r>
            <a:r>
              <a:rPr lang="en-US" altLang="de-DE" sz="2400" b="1" i="1" baseline="-25000" dirty="0" err="1">
                <a:latin typeface="Calibri" panose="020F0502020204030204" pitchFamily="34" charset="0"/>
                <a:cs typeface="Times New Roman" pitchFamily="18" charset="0"/>
              </a:rPr>
              <a:t>left</a:t>
            </a:r>
            <a:r>
              <a:rPr lang="en-US" altLang="de-DE" dirty="0">
                <a:latin typeface="Calibri" panose="020F0502020204030204" pitchFamily="34" charset="0"/>
                <a:cs typeface="Times New Roman" pitchFamily="18" charset="0"/>
              </a:rPr>
              <a:t> &amp;</a:t>
            </a:r>
            <a:r>
              <a:rPr lang="en-US" altLang="de-DE" dirty="0">
                <a:latin typeface="Calibri" panose="020F0502020204030204" pitchFamily="34" charset="0"/>
              </a:rPr>
              <a:t> </a:t>
            </a:r>
            <a:r>
              <a:rPr lang="en-US" altLang="de-DE" b="1" i="1" dirty="0" err="1">
                <a:latin typeface="Calibri" panose="020F0502020204030204" pitchFamily="34" charset="0"/>
              </a:rPr>
              <a:t>U</a:t>
            </a:r>
            <a:r>
              <a:rPr lang="en-US" altLang="de-DE" sz="2400" b="1" i="1" baseline="-25000" dirty="0" err="1">
                <a:latin typeface="Calibri" panose="020F0502020204030204" pitchFamily="34" charset="0"/>
              </a:rPr>
              <a:t>right</a:t>
            </a:r>
            <a:endParaRPr lang="en-US" altLang="de-DE" sz="2400" b="1" i="1" baseline="-25000" dirty="0">
              <a:latin typeface="Calibri" panose="020F0502020204030204" pitchFamily="34" charset="0"/>
            </a:endParaRPr>
          </a:p>
          <a:p>
            <a:pPr algn="l" eaLnBrk="1" hangingPunct="1">
              <a:spcBef>
                <a:spcPct val="20000"/>
              </a:spcBef>
              <a:buFont typeface="Wingdings" pitchFamily="2" charset="2"/>
              <a:buChar char="Ø"/>
            </a:pPr>
            <a:r>
              <a:rPr lang="en-US" altLang="de-DE" dirty="0">
                <a:latin typeface="Calibri" panose="020F0502020204030204" pitchFamily="34" charset="0"/>
              </a:rPr>
              <a:t> Attenuator/amplifier</a:t>
            </a:r>
          </a:p>
          <a:p>
            <a:pPr algn="l" eaLnBrk="1" hangingPunct="1">
              <a:spcBef>
                <a:spcPct val="20000"/>
              </a:spcBef>
              <a:buFont typeface="Wingdings" pitchFamily="2" charset="2"/>
              <a:buChar char="Ø"/>
            </a:pPr>
            <a:r>
              <a:rPr lang="en-US" altLang="de-DE" dirty="0">
                <a:latin typeface="Calibri" panose="020F0502020204030204" pitchFamily="34" charset="0"/>
              </a:rPr>
              <a:t> Filter to get the wanted harmonics and to suppress stray signals</a:t>
            </a:r>
          </a:p>
          <a:p>
            <a:pPr algn="l" eaLnBrk="1" hangingPunct="1">
              <a:lnSpc>
                <a:spcPct val="80000"/>
              </a:lnSpc>
              <a:spcBef>
                <a:spcPct val="20000"/>
              </a:spcBef>
              <a:buFont typeface="Wingdings" pitchFamily="2" charset="2"/>
              <a:buChar char="Ø"/>
            </a:pPr>
            <a:r>
              <a:rPr lang="en-US" altLang="de-DE" dirty="0">
                <a:latin typeface="Calibri" panose="020F0502020204030204" pitchFamily="34" charset="0"/>
              </a:rPr>
              <a:t> ADC: digitalization </a:t>
            </a:r>
            <a:r>
              <a:rPr lang="en-US" altLang="de-DE" sz="2000" dirty="0">
                <a:latin typeface="Calibri" panose="020F0502020204030204" pitchFamily="34" charset="0"/>
                <a:sym typeface="Symbol" panose="05050102010706020507" pitchFamily="18" charset="2"/>
              </a:rPr>
              <a:t></a:t>
            </a:r>
            <a:r>
              <a:rPr lang="en-US" altLang="de-DE" sz="2400" dirty="0">
                <a:latin typeface="Calibri" panose="020F0502020204030204" pitchFamily="34" charset="0"/>
              </a:rPr>
              <a:t> </a:t>
            </a:r>
            <a:r>
              <a:rPr lang="en-US" altLang="de-DE" dirty="0">
                <a:latin typeface="Calibri" panose="020F0502020204030204" pitchFamily="34" charset="0"/>
              </a:rPr>
              <a:t>followed by calculation of </a:t>
            </a:r>
            <a:r>
              <a:rPr lang="en-US" altLang="de-DE" dirty="0" err="1">
                <a:latin typeface="Calibri" panose="020F0502020204030204" pitchFamily="34" charset="0"/>
              </a:rPr>
              <a:t>of</a:t>
            </a:r>
            <a:r>
              <a:rPr lang="en-US" altLang="de-DE" dirty="0">
                <a:latin typeface="Calibri" panose="020F0502020204030204" pitchFamily="34" charset="0"/>
              </a:rPr>
              <a:t> </a:t>
            </a:r>
            <a:r>
              <a:rPr lang="el-GR" altLang="de-DE" b="1" i="1" dirty="0">
                <a:latin typeface="Calibri" panose="020F0502020204030204" pitchFamily="34" charset="0"/>
              </a:rPr>
              <a:t>Δ</a:t>
            </a:r>
            <a:r>
              <a:rPr lang="en-US" altLang="de-DE" b="1" i="1" dirty="0">
                <a:latin typeface="Calibri" panose="020F0502020204030204" pitchFamily="34" charset="0"/>
              </a:rPr>
              <a:t>U /</a:t>
            </a:r>
            <a:r>
              <a:rPr lang="el-GR" altLang="de-DE" b="1" i="1" dirty="0">
                <a:latin typeface="Calibri" panose="020F0502020204030204" pitchFamily="34" charset="0"/>
              </a:rPr>
              <a:t>Σ</a:t>
            </a:r>
            <a:r>
              <a:rPr lang="en-US" altLang="de-DE" b="1" i="1" dirty="0">
                <a:latin typeface="Calibri" panose="020F0502020204030204" pitchFamily="34" charset="0"/>
              </a:rPr>
              <a:t>U</a:t>
            </a:r>
            <a:r>
              <a:rPr lang="en-US" altLang="de-DE" sz="2400" baseline="-25000" dirty="0">
                <a:latin typeface="Calibri" panose="020F0502020204030204" pitchFamily="34" charset="0"/>
              </a:rPr>
              <a:t> </a:t>
            </a:r>
            <a:endParaRPr lang="en-US" altLang="de-DE" i="1" dirty="0">
              <a:latin typeface="Calibri" panose="020F0502020204030204" pitchFamily="34" charset="0"/>
            </a:endParaRPr>
          </a:p>
          <a:p>
            <a:pPr algn="l" eaLnBrk="1" hangingPunct="1">
              <a:spcBef>
                <a:spcPct val="20000"/>
              </a:spcBef>
            </a:pPr>
            <a:r>
              <a:rPr lang="en-US" altLang="de-DE" dirty="0">
                <a:solidFill>
                  <a:schemeClr val="tx2"/>
                </a:solidFill>
                <a:latin typeface="Calibri" panose="020F0502020204030204" pitchFamily="34" charset="0"/>
              </a:rPr>
              <a:t>.</a:t>
            </a:r>
          </a:p>
        </p:txBody>
      </p:sp>
      <p:sp>
        <p:nvSpPr>
          <p:cNvPr id="337926" name="Text Box 6"/>
          <p:cNvSpPr txBox="1">
            <a:spLocks noChangeArrowheads="1"/>
          </p:cNvSpPr>
          <p:nvPr/>
        </p:nvSpPr>
        <p:spPr bwMode="auto">
          <a:xfrm>
            <a:off x="34925" y="4831971"/>
            <a:ext cx="8785225" cy="14496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8000"/>
                </a:solidFill>
                <a:latin typeface="Calibri" panose="020F0502020204030204" pitchFamily="34" charset="0"/>
              </a:rPr>
              <a:t>Advantage:</a:t>
            </a:r>
            <a:r>
              <a:rPr lang="en-US" altLang="de-DE" dirty="0">
                <a:solidFill>
                  <a:schemeClr val="tx2"/>
                </a:solidFill>
                <a:latin typeface="Calibri" panose="020F0502020204030204" pitchFamily="34" charset="0"/>
              </a:rPr>
              <a:t> </a:t>
            </a:r>
            <a:r>
              <a:rPr lang="en-US" altLang="de-DE" dirty="0">
                <a:latin typeface="Calibri" panose="020F0502020204030204" pitchFamily="34" charset="0"/>
              </a:rPr>
              <a:t>Bunch-by-bunch observation possible, versatile post-processing possible  </a:t>
            </a:r>
          </a:p>
          <a:p>
            <a:pPr algn="l" eaLnBrk="1" hangingPunct="1">
              <a:lnSpc>
                <a:spcPct val="80000"/>
              </a:lnSpc>
              <a:buFont typeface="Wingdings" pitchFamily="2" charset="2"/>
              <a:buNone/>
            </a:pPr>
            <a:r>
              <a:rPr lang="en-US" altLang="de-DE" b="1" dirty="0">
                <a:solidFill>
                  <a:srgbClr val="FF0000"/>
                </a:solidFill>
                <a:latin typeface="Calibri" panose="020F0502020204030204" pitchFamily="34" charset="0"/>
              </a:rPr>
              <a:t>Disadvantage:</a:t>
            </a:r>
            <a:r>
              <a:rPr lang="en-US" altLang="de-DE" dirty="0">
                <a:solidFill>
                  <a:schemeClr val="tx2"/>
                </a:solidFill>
                <a:latin typeface="Calibri" panose="020F0502020204030204" pitchFamily="34" charset="0"/>
              </a:rPr>
              <a:t> </a:t>
            </a:r>
            <a:r>
              <a:rPr lang="en-US" altLang="de-DE" dirty="0">
                <a:latin typeface="Calibri" panose="020F0502020204030204" pitchFamily="34" charset="0"/>
              </a:rPr>
              <a:t>Resolution down to </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100 µm for large aperture, i.e. </a:t>
            </a:r>
            <a:r>
              <a:rPr lang="en-US" altLang="de-DE" dirty="0">
                <a:latin typeface="Calibri" panose="020F0502020204030204" pitchFamily="34" charset="0"/>
                <a:sym typeface="Symbol" pitchFamily="18" charset="2"/>
              </a:rPr>
              <a:t>0.1% of aperture</a:t>
            </a:r>
            <a:r>
              <a:rPr lang="en-US" altLang="de-DE" dirty="0">
                <a:latin typeface="Calibri" panose="020F0502020204030204" pitchFamily="34" charset="0"/>
              </a:rPr>
              <a:t>, </a:t>
            </a:r>
          </a:p>
          <a:p>
            <a:pPr algn="l" eaLnBrk="1" hangingPunct="1">
              <a:lnSpc>
                <a:spcPct val="80000"/>
              </a:lnSpc>
              <a:buFont typeface="Wingdings" pitchFamily="2" charset="2"/>
              <a:buNone/>
            </a:pPr>
            <a:r>
              <a:rPr lang="en-US" altLang="de-DE" dirty="0">
                <a:latin typeface="Calibri" panose="020F0502020204030204" pitchFamily="34" charset="0"/>
              </a:rPr>
              <a:t>                          resolution is worse than narrowband processing, see below</a:t>
            </a:r>
          </a:p>
          <a:p>
            <a:pPr algn="l" eaLnBrk="1" hangingPunct="1">
              <a:lnSpc>
                <a:spcPct val="80000"/>
              </a:lnSpc>
              <a:buFont typeface="Wingdings" pitchFamily="2" charset="2"/>
              <a:buNone/>
            </a:pPr>
            <a:r>
              <a:rPr lang="en-US" altLang="de-DE" b="1" dirty="0">
                <a:solidFill>
                  <a:srgbClr val="0000FF"/>
                </a:solidFill>
                <a:latin typeface="Calibri" panose="020F0502020204030204" pitchFamily="34" charset="0"/>
              </a:rPr>
              <a:t>Challenge</a:t>
            </a:r>
            <a:r>
              <a:rPr lang="en-US" altLang="de-DE" dirty="0">
                <a:solidFill>
                  <a:schemeClr val="tx2"/>
                </a:solidFill>
                <a:latin typeface="Calibri" panose="020F0502020204030204" pitchFamily="34" charset="0"/>
              </a:rPr>
              <a:t>: </a:t>
            </a:r>
            <a:r>
              <a:rPr lang="en-US" altLang="de-DE" dirty="0">
                <a:latin typeface="Calibri" panose="020F0502020204030204" pitchFamily="34" charset="0"/>
              </a:rPr>
              <a:t>Precise analog electronics with very low drift of amplification</a:t>
            </a:r>
          </a:p>
        </p:txBody>
      </p:sp>
      <p:pic>
        <p:nvPicPr>
          <p:cNvPr id="29703" name="Picture 7"/>
          <p:cNvPicPr>
            <a:picLocks noChangeAspect="1" noChangeArrowheads="1"/>
          </p:cNvPicPr>
          <p:nvPr/>
        </p:nvPicPr>
        <p:blipFill>
          <a:blip r:embed="rId3">
            <a:lum bright="-6000" contrast="24000"/>
            <a:extLst>
              <a:ext uri="{28A0092B-C50C-407E-A947-70E740481C1C}">
                <a14:useLocalDpi xmlns:a14="http://schemas.microsoft.com/office/drawing/2010/main" val="0"/>
              </a:ext>
            </a:extLst>
          </a:blip>
          <a:srcRect/>
          <a:stretch>
            <a:fillRect/>
          </a:stretch>
        </p:blipFill>
        <p:spPr bwMode="auto">
          <a:xfrm>
            <a:off x="882650" y="806686"/>
            <a:ext cx="6605588" cy="2595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99572810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078918"/>
            <a:ext cx="4104902" cy="30461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7652" name="Text Box 3"/>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General: Noise Consideration</a:t>
            </a:r>
          </a:p>
        </p:txBody>
      </p:sp>
      <p:sp>
        <p:nvSpPr>
          <p:cNvPr id="27653" name="Text Box 4"/>
          <p:cNvSpPr txBox="1">
            <a:spLocks noChangeArrowheads="1"/>
          </p:cNvSpPr>
          <p:nvPr/>
        </p:nvSpPr>
        <p:spPr bwMode="auto">
          <a:xfrm>
            <a:off x="125413" y="115383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27654" name="Text Box 5"/>
              <p:cNvSpPr txBox="1">
                <a:spLocks noChangeArrowheads="1"/>
              </p:cNvSpPr>
              <p:nvPr/>
            </p:nvSpPr>
            <p:spPr bwMode="auto">
              <a:xfrm>
                <a:off x="207629" y="863321"/>
                <a:ext cx="7748748" cy="84061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latin typeface="Calibri" panose="020F0502020204030204" pitchFamily="34" charset="0"/>
                    <a:sym typeface="Symbol" pitchFamily="18" charset="2"/>
                  </a:rPr>
                  <a:t>1. Signal voltage given by: </a:t>
                </a:r>
                <a14:m>
                  <m:oMath xmlns:m="http://schemas.openxmlformats.org/officeDocument/2006/math">
                    <m:sSub>
                      <m:sSubPr>
                        <m:ctrlPr>
                          <a:rPr lang="en-GB" sz="2000" i="1" smtClean="0">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𝑈</m:t>
                        </m:r>
                      </m:e>
                      <m:sub>
                        <m:r>
                          <a:rPr lang="en-GB" sz="2000" i="1">
                            <a:solidFill>
                              <a:srgbClr val="000000"/>
                            </a:solidFill>
                            <a:latin typeface="Cambria Math" panose="02040503050406030204" pitchFamily="18" charset="0"/>
                          </a:rPr>
                          <m:t>𝑖𝑚</m:t>
                        </m:r>
                      </m:sub>
                    </m:sSub>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𝑓</m:t>
                    </m:r>
                    <m:r>
                      <a:rPr lang="en-GB" sz="2000" i="1">
                        <a:solidFill>
                          <a:srgbClr val="000000"/>
                        </a:solidFill>
                        <a:latin typeface="Cambria Math" panose="02040503050406030204" pitchFamily="18" charset="0"/>
                      </a:rPr>
                      <m:t>)=</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𝑍</m:t>
                        </m:r>
                      </m:e>
                      <m:sub>
                        <m:r>
                          <a:rPr lang="en-GB" sz="2000" i="1">
                            <a:solidFill>
                              <a:srgbClr val="000000"/>
                            </a:solidFill>
                            <a:latin typeface="Cambria Math" panose="02040503050406030204" pitchFamily="18" charset="0"/>
                          </a:rPr>
                          <m:t>𝑡</m:t>
                        </m:r>
                      </m:sub>
                    </m:sSub>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𝑓</m:t>
                    </m:r>
                    <m:r>
                      <a:rPr lang="en-GB" sz="2000" i="1">
                        <a:solidFill>
                          <a:srgbClr val="000000"/>
                        </a:solidFill>
                        <a:latin typeface="Cambria Math" panose="02040503050406030204" pitchFamily="18" charset="0"/>
                      </a:rPr>
                      <m:t>)⋅</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𝐼</m:t>
                        </m:r>
                      </m:e>
                      <m:sub>
                        <m:r>
                          <a:rPr lang="en-GB" sz="2000" i="1">
                            <a:solidFill>
                              <a:srgbClr val="000000"/>
                            </a:solidFill>
                            <a:latin typeface="Cambria Math" panose="02040503050406030204" pitchFamily="18" charset="0"/>
                          </a:rPr>
                          <m:t>𝑏𝑒𝑎𝑚</m:t>
                        </m:r>
                      </m:sub>
                    </m:sSub>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𝑓</m:t>
                    </m:r>
                    <m:r>
                      <a:rPr lang="en-GB" sz="2000" i="1">
                        <a:solidFill>
                          <a:srgbClr val="000000"/>
                        </a:solidFill>
                        <a:latin typeface="Cambria Math" panose="02040503050406030204" pitchFamily="18" charset="0"/>
                      </a:rPr>
                      <m:t>)</m:t>
                    </m:r>
                  </m:oMath>
                </a14:m>
                <a:endParaRPr lang="en-US" altLang="de-DE" sz="2000" dirty="0">
                  <a:latin typeface="Calibri" panose="020F0502020204030204" pitchFamily="34" charset="0"/>
                  <a:sym typeface="Symbol" pitchFamily="18" charset="2"/>
                </a:endParaRPr>
              </a:p>
              <a:p>
                <a:pPr algn="l">
                  <a:lnSpc>
                    <a:spcPct val="70000"/>
                  </a:lnSpc>
                  <a:spcBef>
                    <a:spcPts val="2000"/>
                  </a:spcBef>
                  <a:buFont typeface="Wingdings" pitchFamily="2" charset="2"/>
                  <a:buNone/>
                </a:pPr>
                <a:r>
                  <a:rPr lang="en-US" altLang="de-DE" sz="2000" dirty="0">
                    <a:latin typeface="Calibri" panose="020F0502020204030204" pitchFamily="34" charset="0"/>
                    <a:sym typeface="Symbol" pitchFamily="18" charset="2"/>
                  </a:rPr>
                  <a:t>2. Thermal noise voltage given by:</a:t>
                </a:r>
                <a:r>
                  <a:rPr lang="en-GB" sz="2000" dirty="0">
                    <a:solidFill>
                      <a:srgbClr val="000000"/>
                    </a:solidFill>
                  </a:rPr>
                  <a:t> </a:t>
                </a:r>
                <a14:m>
                  <m:oMath xmlns:m="http://schemas.openxmlformats.org/officeDocument/2006/math">
                    <m:sSub>
                      <m:sSubPr>
                        <m:ctrlPr>
                          <a:rPr lang="en-GB" sz="2000" i="1">
                            <a:solidFill>
                              <a:srgbClr val="000000"/>
                            </a:solidFill>
                            <a:latin typeface="Cambria Math" panose="02040503050406030204" pitchFamily="18" charset="0"/>
                          </a:rPr>
                        </m:ctrlPr>
                      </m:sSubPr>
                      <m:e>
                        <m:r>
                          <a:rPr lang="de-DE" sz="2000" b="0" i="1" smtClean="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𝑈</m:t>
                        </m:r>
                      </m:e>
                      <m:sub>
                        <m:r>
                          <a:rPr lang="en-GB" sz="2000" i="1">
                            <a:solidFill>
                              <a:srgbClr val="000000"/>
                            </a:solidFill>
                            <a:latin typeface="Cambria Math" panose="02040503050406030204" pitchFamily="18" charset="0"/>
                          </a:rPr>
                          <m:t>𝑛𝑜𝑖𝑠𝑒</m:t>
                        </m:r>
                      </m:sub>
                    </m:sSub>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𝑅</m:t>
                    </m:r>
                    <m:r>
                      <a:rPr lang="en-GB" sz="2000" i="1">
                        <a:solidFill>
                          <a:srgbClr val="000000"/>
                        </a:solidFill>
                        <a:latin typeface="Cambria Math" panose="02040503050406030204" pitchFamily="18" charset="0"/>
                      </a:rPr>
                      <m:t>,</m:t>
                    </m:r>
                    <m:r>
                      <m:rPr>
                        <m:sty m:val="p"/>
                      </m:rPr>
                      <a:rPr lang="en-GB" sz="2000" i="1">
                        <a:solidFill>
                          <a:srgbClr val="000000"/>
                        </a:solidFill>
                        <a:latin typeface="Cambria Math" panose="02040503050406030204" pitchFamily="18" charset="0"/>
                      </a:rPr>
                      <m:t>Δ</m:t>
                    </m:r>
                    <m:r>
                      <a:rPr lang="en-GB" sz="2000" i="1">
                        <a:solidFill>
                          <a:srgbClr val="000000"/>
                        </a:solidFill>
                        <a:latin typeface="Cambria Math" panose="02040503050406030204" pitchFamily="18" charset="0"/>
                      </a:rPr>
                      <m:t>𝑓</m:t>
                    </m:r>
                    <m:r>
                      <a:rPr lang="en-GB" sz="2000" i="1">
                        <a:solidFill>
                          <a:srgbClr val="000000"/>
                        </a:solidFill>
                        <a:latin typeface="Cambria Math" panose="02040503050406030204" pitchFamily="18" charset="0"/>
                      </a:rPr>
                      <m:t>)=</m:t>
                    </m:r>
                    <m:rad>
                      <m:radPr>
                        <m:degHide m:val="on"/>
                        <m:ctrlPr>
                          <a:rPr lang="en-GB" sz="2000" i="1">
                            <a:solidFill>
                              <a:srgbClr val="000000"/>
                            </a:solidFill>
                            <a:latin typeface="Cambria Math" panose="02040503050406030204" pitchFamily="18" charset="0"/>
                          </a:rPr>
                        </m:ctrlPr>
                      </m:radPr>
                      <m:deg/>
                      <m:e>
                        <m:r>
                          <a:rPr lang="en-GB" sz="2000" i="1">
                            <a:solidFill>
                              <a:srgbClr val="000000"/>
                            </a:solidFill>
                            <a:latin typeface="Cambria Math" panose="02040503050406030204" pitchFamily="18" charset="0"/>
                          </a:rPr>
                          <m:t>4</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𝑘</m:t>
                            </m:r>
                          </m:e>
                          <m:sub>
                            <m:r>
                              <a:rPr lang="en-GB" sz="2000" i="1">
                                <a:solidFill>
                                  <a:srgbClr val="000000"/>
                                </a:solidFill>
                                <a:latin typeface="Cambria Math" panose="02040503050406030204" pitchFamily="18" charset="0"/>
                              </a:rPr>
                              <m:t>𝐵</m:t>
                            </m:r>
                          </m:sub>
                        </m:sSub>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𝑇</m:t>
                        </m:r>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𝑅</m:t>
                        </m:r>
                        <m:r>
                          <a:rPr lang="en-GB" sz="2000" i="1">
                            <a:solidFill>
                              <a:srgbClr val="000000"/>
                            </a:solidFill>
                            <a:latin typeface="Cambria Math" panose="02040503050406030204" pitchFamily="18" charset="0"/>
                          </a:rPr>
                          <m:t>⋅</m:t>
                        </m:r>
                        <m:r>
                          <m:rPr>
                            <m:sty m:val="p"/>
                          </m:rPr>
                          <a:rPr lang="en-GB" sz="2000" i="1">
                            <a:solidFill>
                              <a:srgbClr val="000000"/>
                            </a:solidFill>
                            <a:latin typeface="Cambria Math" panose="02040503050406030204" pitchFamily="18" charset="0"/>
                          </a:rPr>
                          <m:t>Δ</m:t>
                        </m:r>
                        <m:r>
                          <a:rPr lang="en-GB" sz="2000" i="1">
                            <a:solidFill>
                              <a:srgbClr val="000000"/>
                            </a:solidFill>
                            <a:latin typeface="Cambria Math" panose="02040503050406030204" pitchFamily="18" charset="0"/>
                          </a:rPr>
                          <m:t>𝑓</m:t>
                        </m:r>
                      </m:e>
                    </m:rad>
                  </m:oMath>
                </a14:m>
                <a:endParaRPr lang="en-US" altLang="de-DE" sz="2000" dirty="0">
                  <a:latin typeface="Calibri" panose="020F0502020204030204" pitchFamily="34" charset="0"/>
                  <a:sym typeface="Symbol" pitchFamily="18" charset="2"/>
                </a:endParaRPr>
              </a:p>
            </p:txBody>
          </p:sp>
        </mc:Choice>
        <mc:Fallback xmlns="">
          <p:sp>
            <p:nvSpPr>
              <p:cNvPr id="27654" name="Text Box 5"/>
              <p:cNvSpPr txBox="1">
                <a:spLocks noRot="1" noChangeAspect="1" noMove="1" noResize="1" noEditPoints="1" noAdjustHandles="1" noChangeArrowheads="1" noChangeShapeType="1" noTextEdit="1"/>
              </p:cNvSpPr>
              <p:nvPr/>
            </p:nvSpPr>
            <p:spPr bwMode="auto">
              <a:xfrm>
                <a:off x="207629" y="863321"/>
                <a:ext cx="7748748" cy="840615"/>
              </a:xfrm>
              <a:prstGeom prst="rect">
                <a:avLst/>
              </a:prstGeom>
              <a:blipFill>
                <a:blip r:embed="rId4"/>
                <a:stretch>
                  <a:fillRect l="-787" t="-13768" b="-1014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27658" name="Text Box 9"/>
          <p:cNvSpPr txBox="1">
            <a:spLocks noChangeArrowheads="1"/>
          </p:cNvSpPr>
          <p:nvPr/>
        </p:nvSpPr>
        <p:spPr bwMode="auto">
          <a:xfrm>
            <a:off x="4944456" y="1834442"/>
            <a:ext cx="381000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1600" b="1" i="1" dirty="0">
                <a:latin typeface="Calibri" panose="020F0502020204030204" pitchFamily="34" charset="0"/>
              </a:rPr>
              <a:t>Example</a:t>
            </a:r>
            <a:r>
              <a:rPr lang="en-US" altLang="de-DE" sz="1600" i="1" dirty="0">
                <a:latin typeface="Calibri" panose="020F0502020204030204" pitchFamily="34" charset="0"/>
              </a:rPr>
              <a:t>:</a:t>
            </a:r>
            <a:r>
              <a:rPr lang="en-US" altLang="de-DE" sz="1600" dirty="0">
                <a:latin typeface="Calibri" panose="020F0502020204030204" pitchFamily="34" charset="0"/>
              </a:rPr>
              <a:t> GSI-LINAC with </a:t>
            </a:r>
            <a:r>
              <a:rPr lang="en-US" altLang="de-DE" sz="1600" i="1" dirty="0" err="1">
                <a:latin typeface="Calibri" panose="020F0502020204030204" pitchFamily="34" charset="0"/>
              </a:rPr>
              <a:t>f</a:t>
            </a:r>
            <a:r>
              <a:rPr lang="en-US" altLang="de-DE" sz="2000" i="1" baseline="-25000" dirty="0" err="1">
                <a:latin typeface="Calibri" panose="020F0502020204030204" pitchFamily="34" charset="0"/>
              </a:rPr>
              <a:t>rf</a:t>
            </a:r>
            <a:r>
              <a:rPr lang="en-US" altLang="de-DE" sz="2000" i="1" baseline="-25000" dirty="0">
                <a:latin typeface="Calibri" panose="020F0502020204030204" pitchFamily="34" charset="0"/>
              </a:rPr>
              <a:t> </a:t>
            </a:r>
            <a:r>
              <a:rPr lang="en-US" altLang="de-DE" sz="1600" dirty="0">
                <a:latin typeface="Calibri" panose="020F0502020204030204" pitchFamily="34" charset="0"/>
              </a:rPr>
              <a:t>= 36 MHz</a:t>
            </a:r>
          </a:p>
        </p:txBody>
      </p:sp>
      <p:sp>
        <p:nvSpPr>
          <p:cNvPr id="12" name="Text Box 5"/>
          <p:cNvSpPr txBox="1">
            <a:spLocks noChangeArrowheads="1"/>
          </p:cNvSpPr>
          <p:nvPr/>
        </p:nvSpPr>
        <p:spPr bwMode="auto">
          <a:xfrm>
            <a:off x="252000" y="1937134"/>
            <a:ext cx="5434362" cy="2215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dirty="0">
                <a:solidFill>
                  <a:srgbClr val="0000CC"/>
                </a:solidFill>
                <a:latin typeface="Calibri" panose="020F0502020204030204" pitchFamily="34" charset="0"/>
                <a:sym typeface="Symbol" pitchFamily="18" charset="2"/>
              </a:rPr>
              <a:t>Signal-to-noise </a:t>
            </a:r>
            <a:r>
              <a:rPr lang="el-GR" altLang="de-DE" b="1" dirty="0">
                <a:solidFill>
                  <a:srgbClr val="0000CC"/>
                </a:solidFill>
                <a:latin typeface="Calibri" panose="020F0502020204030204" pitchFamily="34" charset="0"/>
                <a:cs typeface="Times New Roman" pitchFamily="18" charset="0"/>
                <a:sym typeface="Symbol" pitchFamily="18" charset="2"/>
              </a:rPr>
              <a:t>Δ</a:t>
            </a:r>
            <a:r>
              <a:rPr lang="en-US" altLang="de-DE" b="1" i="1" dirty="0" err="1">
                <a:solidFill>
                  <a:srgbClr val="0000CC"/>
                </a:solidFill>
                <a:latin typeface="Calibri" panose="020F0502020204030204" pitchFamily="34" charset="0"/>
                <a:sym typeface="Symbol" pitchFamily="18" charset="2"/>
              </a:rPr>
              <a:t>U</a:t>
            </a:r>
            <a:r>
              <a:rPr lang="en-US" altLang="de-DE" sz="2400" b="1" i="1" baseline="-25000" dirty="0" err="1">
                <a:solidFill>
                  <a:srgbClr val="0000CC"/>
                </a:solidFill>
                <a:latin typeface="Calibri" panose="020F0502020204030204" pitchFamily="34" charset="0"/>
                <a:sym typeface="Symbol" pitchFamily="18" charset="2"/>
              </a:rPr>
              <a:t>im</a:t>
            </a:r>
            <a:r>
              <a:rPr lang="en-US" altLang="de-DE" b="1" i="1" dirty="0">
                <a:solidFill>
                  <a:srgbClr val="0000CC"/>
                </a:solidFill>
                <a:latin typeface="Calibri" panose="020F0502020204030204" pitchFamily="34" charset="0"/>
                <a:sym typeface="Symbol" pitchFamily="18" charset="2"/>
              </a:rPr>
              <a:t>/</a:t>
            </a:r>
            <a:r>
              <a:rPr lang="en-US" altLang="de-DE" b="1" i="1" dirty="0" err="1">
                <a:solidFill>
                  <a:srgbClr val="0000CC"/>
                </a:solidFill>
                <a:latin typeface="Calibri" panose="020F0502020204030204" pitchFamily="34" charset="0"/>
                <a:sym typeface="Symbol" pitchFamily="18" charset="2"/>
              </a:rPr>
              <a:t>U</a:t>
            </a:r>
            <a:r>
              <a:rPr lang="en-US" altLang="de-DE" sz="2400" b="1" i="1" baseline="-25000" dirty="0" err="1">
                <a:solidFill>
                  <a:srgbClr val="0000CC"/>
                </a:solidFill>
                <a:latin typeface="Calibri" panose="020F0502020204030204" pitchFamily="34" charset="0"/>
                <a:sym typeface="Symbol" pitchFamily="18" charset="2"/>
              </a:rPr>
              <a:t>noise</a:t>
            </a:r>
            <a:r>
              <a:rPr lang="en-US" altLang="de-DE" sz="2400" baseline="-25000" dirty="0">
                <a:solidFill>
                  <a:srgbClr val="0000CC"/>
                </a:solidFill>
                <a:latin typeface="Calibri" panose="020F0502020204030204" pitchFamily="34" charset="0"/>
                <a:sym typeface="Symbol" pitchFamily="18" charset="2"/>
              </a:rPr>
              <a:t> </a:t>
            </a:r>
            <a:r>
              <a:rPr lang="en-US" altLang="de-DE" dirty="0">
                <a:solidFill>
                  <a:srgbClr val="0000CC"/>
                </a:solidFill>
                <a:latin typeface="Calibri" panose="020F0502020204030204" pitchFamily="34" charset="0"/>
                <a:sym typeface="Symbol" pitchFamily="18" charset="2"/>
              </a:rPr>
              <a:t>is influenced by: </a:t>
            </a:r>
          </a:p>
          <a:p>
            <a:pPr algn="l">
              <a:lnSpc>
                <a:spcPct val="60000"/>
              </a:lnSpc>
              <a:buFont typeface="Wingdings" pitchFamily="2" charset="2"/>
              <a:buChar char="Ø"/>
            </a:pPr>
            <a:r>
              <a:rPr lang="en-US" altLang="de-DE" dirty="0">
                <a:latin typeface="Calibri" panose="020F0502020204030204" pitchFamily="34" charset="0"/>
                <a:sym typeface="Symbol" pitchFamily="18" charset="2"/>
              </a:rPr>
              <a:t> Input signal amplitude </a:t>
            </a:r>
          </a:p>
          <a:p>
            <a:pPr marL="285750" indent="-285750" algn="l">
              <a:lnSpc>
                <a:spcPct val="60000"/>
              </a:lnSpc>
              <a:buFont typeface="Wingdings" panose="05000000000000000000" pitchFamily="2" charset="2"/>
              <a:buChar char="Ø"/>
            </a:pPr>
            <a:r>
              <a:rPr lang="en-US" altLang="de-DE" dirty="0">
                <a:latin typeface="Calibri" panose="020F0502020204030204" pitchFamily="34" charset="0"/>
                <a:sym typeface="Symbol" pitchFamily="18" charset="2"/>
              </a:rPr>
              <a:t>Thermal noise from amplifiers etc.</a:t>
            </a:r>
          </a:p>
          <a:p>
            <a:pPr algn="l">
              <a:lnSpc>
                <a:spcPct val="60000"/>
              </a:lnSpc>
              <a:buFont typeface="Wingdings" pitchFamily="2" charset="2"/>
              <a:buChar char="Ø"/>
            </a:pPr>
            <a:r>
              <a:rPr lang="en-US" altLang="de-DE" dirty="0">
                <a:latin typeface="Calibri" panose="020F0502020204030204" pitchFamily="34" charset="0"/>
                <a:sym typeface="Symbol" pitchFamily="18" charset="2"/>
              </a:rPr>
              <a:t> Bandwidth </a:t>
            </a:r>
            <a:r>
              <a:rPr lang="el-GR" altLang="de-DE" b="1" i="1" dirty="0">
                <a:latin typeface="Calibri" panose="020F0502020204030204" pitchFamily="34" charset="0"/>
                <a:cs typeface="Times New Roman" pitchFamily="18" charset="0"/>
                <a:sym typeface="Symbol" pitchFamily="18" charset="2"/>
              </a:rPr>
              <a:t>Δ</a:t>
            </a:r>
            <a:r>
              <a:rPr lang="de-DE" altLang="de-DE" b="1" i="1" dirty="0">
                <a:latin typeface="Calibri" panose="020F0502020204030204" pitchFamily="34" charset="0"/>
                <a:cs typeface="Times New Roman" pitchFamily="18" charset="0"/>
                <a:sym typeface="Symbol" pitchFamily="18" charset="2"/>
              </a:rPr>
              <a:t>f</a:t>
            </a:r>
            <a:endParaRPr lang="el-GR" altLang="de-DE" b="1" i="1" dirty="0">
              <a:latin typeface="Calibri" panose="020F0502020204030204" pitchFamily="34" charset="0"/>
              <a:cs typeface="Times New Roman" pitchFamily="18" charset="0"/>
              <a:sym typeface="Symbol" pitchFamily="18" charset="2"/>
            </a:endParaRPr>
          </a:p>
          <a:p>
            <a:pPr algn="l">
              <a:lnSpc>
                <a:spcPct val="60000"/>
              </a:lnSpc>
              <a:buFont typeface="Wingdings" pitchFamily="2" charset="2"/>
              <a:buNone/>
            </a:pPr>
            <a:r>
              <a:rPr lang="en-US" altLang="de-DE"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Restriction of frequency width</a:t>
            </a:r>
          </a:p>
          <a:p>
            <a:pPr algn="l">
              <a:lnSpc>
                <a:spcPct val="60000"/>
              </a:lnSpc>
              <a:buFont typeface="Wingdings" pitchFamily="2" charset="2"/>
              <a:buNone/>
            </a:pPr>
            <a:r>
              <a:rPr lang="en-US" altLang="de-DE" sz="2000" dirty="0">
                <a:latin typeface="Calibri" panose="020F0502020204030204" pitchFamily="34" charset="0"/>
                <a:sym typeface="Symbol" pitchFamily="18" charset="2"/>
              </a:rPr>
              <a:t>     as the power is </a:t>
            </a:r>
          </a:p>
          <a:p>
            <a:pPr algn="l">
              <a:lnSpc>
                <a:spcPct val="60000"/>
              </a:lnSpc>
              <a:buFont typeface="Wingdings" pitchFamily="2" charset="2"/>
              <a:buNone/>
            </a:pPr>
            <a:r>
              <a:rPr lang="en-US" altLang="de-DE" sz="2000" dirty="0">
                <a:latin typeface="Calibri" panose="020F0502020204030204" pitchFamily="34" charset="0"/>
                <a:sym typeface="Symbol" pitchFamily="18" charset="2"/>
              </a:rPr>
              <a:t>     concentrated at  harmonics </a:t>
            </a:r>
            <a:r>
              <a:rPr lang="en-US" altLang="de-DE" sz="2000" b="1" i="1" dirty="0">
                <a:latin typeface="Calibri" panose="020F0502020204030204" pitchFamily="34" charset="0"/>
                <a:sym typeface="Symbol" pitchFamily="18" charset="2"/>
              </a:rPr>
              <a:t>n </a:t>
            </a:r>
            <a:r>
              <a:rPr lang="en-US" altLang="de-DE" sz="2000" b="1" i="1" dirty="0" err="1">
                <a:latin typeface="Calibri" panose="020F0502020204030204" pitchFamily="34" charset="0"/>
                <a:sym typeface="Symbol" pitchFamily="18" charset="2"/>
              </a:rPr>
              <a:t>f</a:t>
            </a:r>
            <a:r>
              <a:rPr lang="en-US" altLang="de-DE" sz="2000" b="1" i="1" baseline="-25000" dirty="0" err="1">
                <a:latin typeface="Calibri" panose="020F0502020204030204" pitchFamily="34" charset="0"/>
                <a:sym typeface="Symbol" pitchFamily="18" charset="2"/>
              </a:rPr>
              <a:t>rf</a:t>
            </a:r>
            <a:r>
              <a:rPr lang="en-US" altLang="de-DE" sz="2000" b="1" i="1" baseline="-25000" dirty="0">
                <a:latin typeface="Calibri" panose="020F0502020204030204" pitchFamily="34" charset="0"/>
                <a:sym typeface="Symbol" pitchFamily="18" charset="2"/>
              </a:rPr>
              <a:t> </a:t>
            </a:r>
          </a:p>
        </p:txBody>
      </p:sp>
    </p:spTree>
    <p:extLst>
      <p:ext uri="{BB962C8B-B14F-4D97-AF65-F5344CB8AC3E}">
        <p14:creationId xmlns:p14="http://schemas.microsoft.com/office/powerpoint/2010/main" val="3448574626"/>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Narrowband Processing for improved Signal-to-Noise</a:t>
            </a:r>
          </a:p>
        </p:txBody>
      </p:sp>
      <p:sp>
        <p:nvSpPr>
          <p:cNvPr id="30724" name="Text Box 3"/>
          <p:cNvSpPr txBox="1">
            <a:spLocks noChangeArrowheads="1"/>
          </p:cNvSpPr>
          <p:nvPr/>
        </p:nvSpPr>
        <p:spPr bwMode="auto">
          <a:xfrm>
            <a:off x="125413" y="1138067"/>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30725" name="Rectangle 4"/>
          <p:cNvSpPr>
            <a:spLocks noChangeArrowheads="1"/>
          </p:cNvSpPr>
          <p:nvPr/>
        </p:nvSpPr>
        <p:spPr bwMode="auto">
          <a:xfrm>
            <a:off x="97164" y="3314795"/>
            <a:ext cx="8958345" cy="23083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ts val="500"/>
              </a:spcBef>
              <a:buFont typeface="Wingdings" pitchFamily="2" charset="2"/>
              <a:buNone/>
            </a:pPr>
            <a:r>
              <a:rPr lang="en-US" altLang="de-DE" sz="1700" dirty="0">
                <a:solidFill>
                  <a:srgbClr val="0000FF"/>
                </a:solidFill>
                <a:latin typeface="Calibri" panose="020F0502020204030204" pitchFamily="34" charset="0"/>
                <a:cs typeface="Times New Roman" panose="02020603050405020304" pitchFamily="18" charset="0"/>
              </a:rPr>
              <a:t>Narrowband processing equals heterodyne receiver (e.g. AM-radio or analog spectrum analyzer)</a:t>
            </a:r>
          </a:p>
          <a:p>
            <a:pPr algn="l" eaLnBrk="1" hangingPunct="1">
              <a:spcBef>
                <a:spcPts val="500"/>
              </a:spcBef>
              <a:buFont typeface="Wingdings" pitchFamily="2" charset="2"/>
              <a:buChar char="Ø"/>
            </a:pPr>
            <a:r>
              <a:rPr lang="en-US" altLang="de-DE" sz="1700" dirty="0">
                <a:solidFill>
                  <a:schemeClr val="tx2"/>
                </a:solidFill>
                <a:latin typeface="Calibri" panose="020F0502020204030204" pitchFamily="34" charset="0"/>
                <a:cs typeface="Times New Roman" panose="02020603050405020304" pitchFamily="18" charset="0"/>
              </a:rPr>
              <a:t> </a:t>
            </a:r>
            <a:r>
              <a:rPr lang="en-US" altLang="de-DE" sz="1700" dirty="0">
                <a:latin typeface="Calibri" panose="020F0502020204030204" pitchFamily="34" charset="0"/>
                <a:cs typeface="Times New Roman" panose="02020603050405020304" pitchFamily="18" charset="0"/>
              </a:rPr>
              <a:t>Attenuator/amplifier</a:t>
            </a:r>
          </a:p>
          <a:p>
            <a:pPr algn="l" eaLnBrk="1" hangingPunct="1">
              <a:spcBef>
                <a:spcPts val="500"/>
              </a:spcBef>
              <a:buFont typeface="Wingdings" pitchFamily="2" charset="2"/>
              <a:buChar char="Ø"/>
            </a:pPr>
            <a:r>
              <a:rPr lang="en-US" altLang="de-DE" sz="1700" dirty="0">
                <a:latin typeface="Calibri" panose="020F0502020204030204" pitchFamily="34" charset="0"/>
                <a:cs typeface="Times New Roman" panose="02020603050405020304" pitchFamily="18" charset="0"/>
              </a:rPr>
              <a:t> Mixing with accelerating frequency </a:t>
            </a:r>
            <a:r>
              <a:rPr lang="en-US" altLang="de-DE" sz="1700" b="1" i="1" dirty="0" err="1">
                <a:latin typeface="Calibri" panose="020F0502020204030204" pitchFamily="34" charset="0"/>
                <a:cs typeface="Times New Roman" panose="02020603050405020304" pitchFamily="18" charset="0"/>
              </a:rPr>
              <a:t>f</a:t>
            </a:r>
            <a:r>
              <a:rPr lang="en-US" altLang="de-DE" sz="1700" b="1" i="1" baseline="-25000" dirty="0" err="1">
                <a:latin typeface="Calibri" panose="020F0502020204030204" pitchFamily="34" charset="0"/>
                <a:cs typeface="Times New Roman" panose="02020603050405020304" pitchFamily="18" charset="0"/>
              </a:rPr>
              <a:t>LO</a:t>
            </a:r>
            <a:r>
              <a:rPr lang="en-US" altLang="de-DE" sz="1700" b="1" baseline="-25000" dirty="0">
                <a:latin typeface="Calibri" panose="020F0502020204030204" pitchFamily="34" charset="0"/>
                <a:cs typeface="Times New Roman" panose="02020603050405020304" pitchFamily="18" charset="0"/>
              </a:rPr>
              <a:t> </a:t>
            </a:r>
          </a:p>
          <a:p>
            <a:pPr algn="l" eaLnBrk="1" hangingPunct="1">
              <a:spcBef>
                <a:spcPts val="500"/>
              </a:spcBef>
            </a:pPr>
            <a:r>
              <a:rPr lang="en-US" altLang="de-DE" sz="1700" b="1" baseline="-25000" dirty="0">
                <a:latin typeface="Calibri" panose="020F0502020204030204" pitchFamily="34" charset="0"/>
                <a:cs typeface="Times New Roman" panose="02020603050405020304" pitchFamily="18" charset="0"/>
                <a:sym typeface="Symbol" pitchFamily="18" charset="2"/>
              </a:rPr>
              <a:t> </a:t>
            </a:r>
            <a:r>
              <a:rPr lang="en-US" altLang="de-DE" sz="1700" b="1" dirty="0">
                <a:latin typeface="Calibri" panose="020F0502020204030204" pitchFamily="34" charset="0"/>
                <a:cs typeface="Times New Roman" panose="02020603050405020304" pitchFamily="18" charset="0"/>
                <a:sym typeface="Symbol" pitchFamily="18" charset="2"/>
              </a:rPr>
              <a:t>    </a:t>
            </a:r>
            <a:r>
              <a:rPr lang="en-US" altLang="de-DE" sz="1700" dirty="0">
                <a:latin typeface="Calibri" panose="020F0502020204030204" pitchFamily="34" charset="0"/>
                <a:cs typeface="Times New Roman" panose="02020603050405020304" pitchFamily="18" charset="0"/>
                <a:sym typeface="Symbol" pitchFamily="18" charset="2"/>
              </a:rPr>
              <a:t> IF-output: signal with difference frequency </a:t>
            </a:r>
            <a:r>
              <a:rPr lang="en-US" altLang="de-DE" sz="1700" b="1" i="1" dirty="0" err="1">
                <a:latin typeface="Calibri" panose="020F0502020204030204" pitchFamily="34" charset="0"/>
                <a:cs typeface="Times New Roman" panose="02020603050405020304" pitchFamily="18" charset="0"/>
                <a:sym typeface="Symbol" pitchFamily="18" charset="2"/>
              </a:rPr>
              <a:t>f</a:t>
            </a:r>
            <a:r>
              <a:rPr lang="en-US" altLang="de-DE" sz="1700" b="1" i="1" baseline="-25000" dirty="0" err="1">
                <a:latin typeface="Calibri" panose="020F0502020204030204" pitchFamily="34" charset="0"/>
                <a:cs typeface="Times New Roman" panose="02020603050405020304" pitchFamily="18" charset="0"/>
                <a:sym typeface="Symbol" pitchFamily="18" charset="2"/>
              </a:rPr>
              <a:t>IF</a:t>
            </a:r>
            <a:r>
              <a:rPr lang="en-US" altLang="de-DE" sz="1700" b="1" i="1" dirty="0">
                <a:latin typeface="Calibri" panose="020F0502020204030204" pitchFamily="34" charset="0"/>
                <a:cs typeface="Times New Roman" panose="02020603050405020304" pitchFamily="18" charset="0"/>
                <a:sym typeface="Symbol" pitchFamily="18" charset="2"/>
              </a:rPr>
              <a:t> = </a:t>
            </a:r>
            <a:r>
              <a:rPr lang="en-US" altLang="de-DE" sz="1700" b="1" i="1" dirty="0" err="1">
                <a:latin typeface="Calibri" panose="020F0502020204030204" pitchFamily="34" charset="0"/>
                <a:cs typeface="Times New Roman" panose="02020603050405020304" pitchFamily="18" charset="0"/>
                <a:sym typeface="Symbol" pitchFamily="18" charset="2"/>
              </a:rPr>
              <a:t>f</a:t>
            </a:r>
            <a:r>
              <a:rPr lang="en-US" altLang="de-DE" sz="1700" b="1" i="1" baseline="-25000" dirty="0" err="1">
                <a:latin typeface="Calibri" panose="020F0502020204030204" pitchFamily="34" charset="0"/>
                <a:cs typeface="Times New Roman" panose="02020603050405020304" pitchFamily="18" charset="0"/>
                <a:sym typeface="Symbol" pitchFamily="18" charset="2"/>
              </a:rPr>
              <a:t>LO</a:t>
            </a:r>
            <a:r>
              <a:rPr lang="en-US" altLang="de-DE" sz="1700" b="1" i="1" dirty="0">
                <a:latin typeface="Calibri" panose="020F0502020204030204" pitchFamily="34" charset="0"/>
                <a:cs typeface="Times New Roman" panose="02020603050405020304" pitchFamily="18" charset="0"/>
                <a:sym typeface="Symbol" pitchFamily="18" charset="2"/>
              </a:rPr>
              <a:t> – </a:t>
            </a:r>
            <a:r>
              <a:rPr lang="en-US" altLang="de-DE" sz="1700" b="1" i="1" dirty="0" err="1">
                <a:latin typeface="Calibri" panose="020F0502020204030204" pitchFamily="34" charset="0"/>
                <a:cs typeface="Times New Roman" panose="02020603050405020304" pitchFamily="18" charset="0"/>
                <a:sym typeface="Symbol" pitchFamily="18" charset="2"/>
              </a:rPr>
              <a:t>f</a:t>
            </a:r>
            <a:r>
              <a:rPr lang="en-US" altLang="de-DE" sz="1700" b="1" i="1" baseline="-25000" dirty="0" err="1">
                <a:latin typeface="Calibri" panose="020F0502020204030204" pitchFamily="34" charset="0"/>
                <a:cs typeface="Times New Roman" panose="02020603050405020304" pitchFamily="18" charset="0"/>
                <a:sym typeface="Symbol" pitchFamily="18" charset="2"/>
              </a:rPr>
              <a:t>RF</a:t>
            </a:r>
            <a:r>
              <a:rPr lang="en-US" altLang="de-DE" sz="1700" b="1" i="1" dirty="0">
                <a:latin typeface="Calibri" panose="020F0502020204030204" pitchFamily="34" charset="0"/>
                <a:cs typeface="Times New Roman" panose="02020603050405020304" pitchFamily="18" charset="0"/>
                <a:sym typeface="Symbol" pitchFamily="18" charset="2"/>
              </a:rPr>
              <a:t>  </a:t>
            </a:r>
            <a:endParaRPr lang="en-US" altLang="de-DE" sz="1700" dirty="0">
              <a:latin typeface="Calibri" panose="020F0502020204030204" pitchFamily="34" charset="0"/>
              <a:cs typeface="Times New Roman" panose="02020603050405020304" pitchFamily="18" charset="0"/>
              <a:sym typeface="Symbol" pitchFamily="18" charset="2"/>
            </a:endParaRPr>
          </a:p>
          <a:p>
            <a:pPr algn="l" eaLnBrk="1" hangingPunct="1">
              <a:spcBef>
                <a:spcPts val="500"/>
              </a:spcBef>
              <a:buFont typeface="Wingdings" pitchFamily="2" charset="2"/>
              <a:buChar char="Ø"/>
            </a:pPr>
            <a:r>
              <a:rPr lang="en-US" altLang="de-DE" sz="1700" dirty="0">
                <a:latin typeface="Calibri" panose="020F0502020204030204" pitchFamily="34" charset="0"/>
                <a:cs typeface="Times New Roman" panose="02020603050405020304" pitchFamily="18" charset="0"/>
              </a:rPr>
              <a:t> Bandpass filter of the mixed signal (</a:t>
            </a:r>
            <a:r>
              <a:rPr lang="en-US" altLang="de-DE" sz="1700" dirty="0" err="1">
                <a:latin typeface="Calibri" panose="020F0502020204030204" pitchFamily="34" charset="0"/>
                <a:cs typeface="Times New Roman" panose="02020603050405020304" pitchFamily="18" charset="0"/>
              </a:rPr>
              <a:t>e.g</a:t>
            </a:r>
            <a:r>
              <a:rPr lang="en-US" altLang="de-DE" sz="1700" dirty="0">
                <a:latin typeface="Calibri" panose="020F0502020204030204" pitchFamily="34" charset="0"/>
                <a:cs typeface="Times New Roman" panose="02020603050405020304" pitchFamily="18" charset="0"/>
              </a:rPr>
              <a:t> at 10.7 MHz)</a:t>
            </a:r>
          </a:p>
          <a:p>
            <a:pPr algn="l" eaLnBrk="1" hangingPunct="1">
              <a:spcBef>
                <a:spcPts val="500"/>
              </a:spcBef>
              <a:buFont typeface="Wingdings" pitchFamily="2" charset="2"/>
              <a:buChar char="Ø"/>
            </a:pPr>
            <a:r>
              <a:rPr lang="en-US" altLang="de-DE" sz="1700" dirty="0">
                <a:latin typeface="Calibri" panose="020F0502020204030204" pitchFamily="34" charset="0"/>
                <a:cs typeface="Times New Roman" panose="02020603050405020304" pitchFamily="18" charset="0"/>
              </a:rPr>
              <a:t> Rectifier: synchronous detector</a:t>
            </a:r>
          </a:p>
          <a:p>
            <a:pPr algn="l" eaLnBrk="1" hangingPunct="1">
              <a:spcBef>
                <a:spcPts val="500"/>
              </a:spcBef>
              <a:buFont typeface="Wingdings" pitchFamily="2" charset="2"/>
              <a:buChar char="Ø"/>
            </a:pPr>
            <a:r>
              <a:rPr lang="en-US" altLang="de-DE" sz="1700" dirty="0">
                <a:latin typeface="Calibri" panose="020F0502020204030204" pitchFamily="34" charset="0"/>
                <a:cs typeface="Times New Roman" panose="02020603050405020304" pitchFamily="18" charset="0"/>
              </a:rPr>
              <a:t> ADC: digitalization → followed calculation of </a:t>
            </a:r>
            <a:r>
              <a:rPr lang="el-GR" altLang="de-DE" sz="1700" b="1" dirty="0">
                <a:latin typeface="Calibri" panose="020F0502020204030204" pitchFamily="34" charset="0"/>
                <a:cs typeface="Times New Roman" panose="02020603050405020304" pitchFamily="18" charset="0"/>
              </a:rPr>
              <a:t>Δ</a:t>
            </a:r>
            <a:r>
              <a:rPr lang="de-DE" altLang="de-DE" sz="1700" b="1" i="1" dirty="0">
                <a:latin typeface="Calibri" panose="020F0502020204030204" pitchFamily="34" charset="0"/>
                <a:cs typeface="Times New Roman" panose="02020603050405020304" pitchFamily="18" charset="0"/>
              </a:rPr>
              <a:t>U</a:t>
            </a:r>
            <a:r>
              <a:rPr lang="en-US" altLang="de-DE" sz="1700" b="1" i="1" dirty="0">
                <a:latin typeface="Calibri" panose="020F0502020204030204" pitchFamily="34" charset="0"/>
                <a:cs typeface="Times New Roman" panose="02020603050405020304" pitchFamily="18" charset="0"/>
              </a:rPr>
              <a:t>/</a:t>
            </a:r>
            <a:r>
              <a:rPr lang="el-GR" altLang="de-DE" sz="1700" b="1" dirty="0">
                <a:latin typeface="Calibri" panose="020F0502020204030204" pitchFamily="34" charset="0"/>
                <a:cs typeface="Times New Roman" panose="02020603050405020304" pitchFamily="18" charset="0"/>
              </a:rPr>
              <a:t>Σ</a:t>
            </a:r>
            <a:r>
              <a:rPr lang="en-US" altLang="de-DE" sz="1700" b="1" i="1" dirty="0">
                <a:latin typeface="Calibri" panose="020F0502020204030204" pitchFamily="34" charset="0"/>
                <a:cs typeface="Times New Roman" panose="02020603050405020304" pitchFamily="18" charset="0"/>
              </a:rPr>
              <a:t>U</a:t>
            </a:r>
          </a:p>
        </p:txBody>
      </p:sp>
      <p:sp>
        <p:nvSpPr>
          <p:cNvPr id="339974" name="Text Box 6"/>
          <p:cNvSpPr txBox="1">
            <a:spLocks noChangeArrowheads="1"/>
          </p:cNvSpPr>
          <p:nvPr/>
        </p:nvSpPr>
        <p:spPr bwMode="auto">
          <a:xfrm>
            <a:off x="186609" y="5700747"/>
            <a:ext cx="9036050" cy="6155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spcBef>
                <a:spcPct val="20000"/>
              </a:spcBef>
              <a:buFont typeface="Wingdings" pitchFamily="2" charset="2"/>
              <a:buNone/>
            </a:pPr>
            <a:r>
              <a:rPr lang="en-US" altLang="de-DE" sz="1700" b="1" dirty="0">
                <a:solidFill>
                  <a:srgbClr val="008000"/>
                </a:solidFill>
                <a:latin typeface="Calibri" panose="020F0502020204030204" pitchFamily="34" charset="0"/>
              </a:rPr>
              <a:t>Advantage:</a:t>
            </a:r>
            <a:r>
              <a:rPr lang="en-US" altLang="de-DE" sz="1700" dirty="0">
                <a:solidFill>
                  <a:schemeClr val="tx2"/>
                </a:solidFill>
                <a:latin typeface="Calibri" panose="020F0502020204030204" pitchFamily="34" charset="0"/>
              </a:rPr>
              <a:t> </a:t>
            </a:r>
            <a:r>
              <a:rPr lang="en-US" altLang="de-DE" sz="1700" dirty="0">
                <a:latin typeface="Calibri" panose="020F0502020204030204" pitchFamily="34" charset="0"/>
              </a:rPr>
              <a:t>Spatial resolution about 100 time better than broadband processing</a:t>
            </a:r>
          </a:p>
          <a:p>
            <a:pPr algn="l" eaLnBrk="1" hangingPunct="1">
              <a:lnSpc>
                <a:spcPct val="90000"/>
              </a:lnSpc>
              <a:spcBef>
                <a:spcPct val="20000"/>
              </a:spcBef>
              <a:buFont typeface="Wingdings" pitchFamily="2" charset="2"/>
              <a:buNone/>
            </a:pPr>
            <a:r>
              <a:rPr lang="en-US" altLang="de-DE" sz="1700" b="1" dirty="0">
                <a:solidFill>
                  <a:srgbClr val="FF0000"/>
                </a:solidFill>
                <a:latin typeface="Calibri" panose="020F0502020204030204" pitchFamily="34" charset="0"/>
              </a:rPr>
              <a:t>Disadvantage:</a:t>
            </a:r>
            <a:r>
              <a:rPr lang="en-US" altLang="de-DE" sz="1700" dirty="0">
                <a:solidFill>
                  <a:schemeClr val="tx2"/>
                </a:solidFill>
                <a:latin typeface="Calibri" panose="020F0502020204030204" pitchFamily="34" charset="0"/>
              </a:rPr>
              <a:t> </a:t>
            </a:r>
            <a:r>
              <a:rPr lang="en-US" altLang="de-DE" sz="1700" dirty="0">
                <a:latin typeface="Calibri" panose="020F0502020204030204" pitchFamily="34" charset="0"/>
              </a:rPr>
              <a:t>No turn-by-turn diagnosis, due to mixing  = ’long averaging time’</a:t>
            </a:r>
          </a:p>
        </p:txBody>
      </p:sp>
      <p:pic>
        <p:nvPicPr>
          <p:cNvPr id="30727" name="Picture 7"/>
          <p:cNvPicPr>
            <a:picLocks noChangeAspect="1" noChangeArrowheads="1"/>
          </p:cNvPicPr>
          <p:nvPr/>
        </p:nvPicPr>
        <p:blipFill>
          <a:blip r:embed="rId3">
            <a:lum bright="-12000" contrast="24000"/>
            <a:extLst>
              <a:ext uri="{28A0092B-C50C-407E-A947-70E740481C1C}">
                <a14:useLocalDpi xmlns:a14="http://schemas.microsoft.com/office/drawing/2010/main" val="0"/>
              </a:ext>
            </a:extLst>
          </a:blip>
          <a:srcRect/>
          <a:stretch>
            <a:fillRect/>
          </a:stretch>
        </p:blipFill>
        <p:spPr bwMode="auto">
          <a:xfrm>
            <a:off x="1237171" y="810666"/>
            <a:ext cx="6249933" cy="25843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Geschweifte Klammer rechts 1"/>
          <p:cNvSpPr/>
          <p:nvPr/>
        </p:nvSpPr>
        <p:spPr bwMode="auto">
          <a:xfrm>
            <a:off x="6263148" y="3975689"/>
            <a:ext cx="299890" cy="1225576"/>
          </a:xfrm>
          <a:prstGeom prst="rightBrace">
            <a:avLst/>
          </a:prstGeom>
          <a:noFill/>
          <a:ln w="317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ndParaRPr>
          </a:p>
        </p:txBody>
      </p:sp>
      <p:sp>
        <p:nvSpPr>
          <p:cNvPr id="3" name="Textfeld 2"/>
          <p:cNvSpPr txBox="1"/>
          <p:nvPr/>
        </p:nvSpPr>
        <p:spPr>
          <a:xfrm>
            <a:off x="6735098" y="4126555"/>
            <a:ext cx="1996392" cy="923330"/>
          </a:xfrm>
          <a:prstGeom prst="rect">
            <a:avLst/>
          </a:prstGeom>
          <a:noFill/>
        </p:spPr>
        <p:txBody>
          <a:bodyPr wrap="square" rtlCol="0">
            <a:spAutoFit/>
          </a:bodyPr>
          <a:lstStyle/>
          <a:p>
            <a:pPr algn="l">
              <a:spcBef>
                <a:spcPts val="0"/>
              </a:spcBef>
            </a:pPr>
            <a:r>
              <a:rPr lang="en-US" dirty="0">
                <a:solidFill>
                  <a:srgbClr val="0000FF"/>
                </a:solidFill>
                <a:latin typeface="Calibri" panose="020F0502020204030204" pitchFamily="34" charset="0"/>
              </a:rPr>
              <a:t>Digital</a:t>
            </a:r>
          </a:p>
          <a:p>
            <a:pPr algn="l">
              <a:spcBef>
                <a:spcPts val="0"/>
              </a:spcBef>
            </a:pPr>
            <a:r>
              <a:rPr lang="en-US" dirty="0">
                <a:solidFill>
                  <a:srgbClr val="0000FF"/>
                </a:solidFill>
                <a:latin typeface="Calibri" panose="020F0502020204030204" pitchFamily="34" charset="0"/>
              </a:rPr>
              <a:t>correspondence:</a:t>
            </a:r>
          </a:p>
          <a:p>
            <a:pPr algn="l">
              <a:spcBef>
                <a:spcPts val="0"/>
              </a:spcBef>
            </a:pPr>
            <a:r>
              <a:rPr lang="en-US" dirty="0">
                <a:solidFill>
                  <a:srgbClr val="0000FF"/>
                </a:solidFill>
                <a:latin typeface="Calibri" panose="020F0502020204030204" pitchFamily="34" charset="0"/>
              </a:rPr>
              <a:t>I/Q demodulation</a:t>
            </a:r>
          </a:p>
        </p:txBody>
      </p:sp>
    </p:spTree>
    <p:extLst>
      <p:ext uri="{BB962C8B-B14F-4D97-AF65-F5344CB8AC3E}">
        <p14:creationId xmlns:p14="http://schemas.microsoft.com/office/powerpoint/2010/main" val="550243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399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4" grpId="0"/>
      <p:bldP spid="2" grpId="0" animBg="1"/>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Analog versus Digital Signal Processing</a:t>
            </a:r>
          </a:p>
        </p:txBody>
      </p:sp>
      <p:sp>
        <p:nvSpPr>
          <p:cNvPr id="32772" name="Rectangle 3"/>
          <p:cNvSpPr>
            <a:spLocks noChangeArrowheads="1"/>
          </p:cNvSpPr>
          <p:nvPr/>
        </p:nvSpPr>
        <p:spPr bwMode="auto">
          <a:xfrm>
            <a:off x="172213" y="4071876"/>
            <a:ext cx="8305800" cy="135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b="1">
                <a:solidFill>
                  <a:srgbClr val="006600"/>
                </a:solidFill>
                <a:latin typeface="Calibri" panose="020F0502020204030204" pitchFamily="34" charset="0"/>
                <a:cs typeface="Times New Roman" pitchFamily="18" charset="0"/>
              </a:rPr>
              <a:t>Digital receiver as modern  successor of super heterodyne receiver</a:t>
            </a:r>
          </a:p>
          <a:p>
            <a:pPr algn="l" eaLnBrk="1" hangingPunct="1">
              <a:spcBef>
                <a:spcPct val="20000"/>
              </a:spcBef>
              <a:buFont typeface="Wingdings" pitchFamily="2" charset="2"/>
              <a:buChar char="Ø"/>
            </a:pPr>
            <a:r>
              <a:rPr lang="en-US" altLang="de-DE">
                <a:latin typeface="Calibri" panose="020F0502020204030204" pitchFamily="34" charset="0"/>
                <a:cs typeface="Times New Roman" pitchFamily="18" charset="0"/>
              </a:rPr>
              <a:t> Basic functionality is preserved but implementation is very different</a:t>
            </a:r>
          </a:p>
          <a:p>
            <a:pPr algn="l" eaLnBrk="1" hangingPunct="1">
              <a:spcBef>
                <a:spcPct val="20000"/>
              </a:spcBef>
              <a:buFont typeface="Wingdings" pitchFamily="2" charset="2"/>
              <a:buChar char="Ø"/>
            </a:pPr>
            <a:r>
              <a:rPr lang="en-US" altLang="de-DE">
                <a:latin typeface="Calibri" panose="020F0502020204030204" pitchFamily="34" charset="0"/>
                <a:cs typeface="Times New Roman" pitchFamily="18" charset="0"/>
              </a:rPr>
              <a:t> Digital transition just after the amplifier &amp; filter or mixing unit </a:t>
            </a:r>
          </a:p>
          <a:p>
            <a:pPr algn="l" eaLnBrk="1" hangingPunct="1">
              <a:spcBef>
                <a:spcPct val="20000"/>
              </a:spcBef>
              <a:buFont typeface="Wingdings" pitchFamily="2" charset="2"/>
              <a:buChar char="Ø"/>
            </a:pPr>
            <a:r>
              <a:rPr lang="en-US" altLang="de-DE">
                <a:latin typeface="Calibri" panose="020F0502020204030204" pitchFamily="34" charset="0"/>
                <a:cs typeface="Times New Roman" pitchFamily="18" charset="0"/>
              </a:rPr>
              <a:t> Signal conditioning (filter, decimation, averaging) on FPGA</a:t>
            </a:r>
          </a:p>
        </p:txBody>
      </p:sp>
      <p:sp>
        <p:nvSpPr>
          <p:cNvPr id="414724" name="Text Box 4"/>
          <p:cNvSpPr txBox="1">
            <a:spLocks noChangeArrowheads="1"/>
          </p:cNvSpPr>
          <p:nvPr/>
        </p:nvSpPr>
        <p:spPr bwMode="auto">
          <a:xfrm>
            <a:off x="169038" y="5418076"/>
            <a:ext cx="8656638"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a:solidFill>
                  <a:srgbClr val="008000"/>
                </a:solidFill>
                <a:latin typeface="Calibri" panose="020F0502020204030204" pitchFamily="34" charset="0"/>
                <a:cs typeface="Times New Roman" pitchFamily="18" charset="0"/>
              </a:rPr>
              <a:t>Advantage of DSP:</a:t>
            </a:r>
            <a:r>
              <a:rPr lang="en-US" altLang="de-DE">
                <a:latin typeface="Calibri" panose="020F0502020204030204" pitchFamily="34" charset="0"/>
                <a:cs typeface="Times New Roman" pitchFamily="18" charset="0"/>
              </a:rPr>
              <a:t> Versatile operation, flexible adoption without hardware modification</a:t>
            </a:r>
          </a:p>
          <a:p>
            <a:pPr algn="l" eaLnBrk="1" hangingPunct="1">
              <a:lnSpc>
                <a:spcPct val="60000"/>
              </a:lnSpc>
              <a:buFont typeface="Wingdings" pitchFamily="2" charset="2"/>
              <a:buNone/>
            </a:pPr>
            <a:r>
              <a:rPr lang="en-US" altLang="de-DE" b="1">
                <a:solidFill>
                  <a:srgbClr val="FF0000"/>
                </a:solidFill>
                <a:latin typeface="Calibri" panose="020F0502020204030204" pitchFamily="34" charset="0"/>
                <a:cs typeface="Times New Roman" pitchFamily="18" charset="0"/>
              </a:rPr>
              <a:t>Disadvantage of DSP:</a:t>
            </a:r>
            <a:r>
              <a:rPr lang="en-US" altLang="de-DE" b="1">
                <a:latin typeface="Calibri" panose="020F0502020204030204" pitchFamily="34" charset="0"/>
                <a:cs typeface="Times New Roman" pitchFamily="18" charset="0"/>
              </a:rPr>
              <a:t> non</a:t>
            </a:r>
            <a:r>
              <a:rPr lang="en-US" altLang="de-DE">
                <a:latin typeface="Calibri" panose="020F0502020204030204" pitchFamily="34" charset="0"/>
                <a:cs typeface="Times New Roman" pitchFamily="18" charset="0"/>
              </a:rPr>
              <a:t>, good engineering skill requires for development, expensive</a:t>
            </a:r>
          </a:p>
        </p:txBody>
      </p:sp>
      <p:grpSp>
        <p:nvGrpSpPr>
          <p:cNvPr id="32774" name="Group 5"/>
          <p:cNvGrpSpPr>
            <a:grpSpLocks/>
          </p:cNvGrpSpPr>
          <p:nvPr/>
        </p:nvGrpSpPr>
        <p:grpSpPr bwMode="auto">
          <a:xfrm>
            <a:off x="140463" y="1263589"/>
            <a:ext cx="9145588" cy="2747962"/>
            <a:chOff x="113" y="523"/>
            <a:chExt cx="5761" cy="1731"/>
          </a:xfrm>
        </p:grpSpPr>
        <p:sp>
          <p:nvSpPr>
            <p:cNvPr id="32776" name="Line 6"/>
            <p:cNvSpPr>
              <a:spLocks noChangeShapeType="1"/>
            </p:cNvSpPr>
            <p:nvPr/>
          </p:nvSpPr>
          <p:spPr bwMode="auto">
            <a:xfrm>
              <a:off x="431" y="981"/>
              <a:ext cx="635" cy="0"/>
            </a:xfrm>
            <a:prstGeom prst="line">
              <a:avLst/>
            </a:prstGeom>
            <a:noFill/>
            <a:ln w="31750">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77" name="Text Box 7"/>
            <p:cNvSpPr txBox="1">
              <a:spLocks noChangeArrowheads="1"/>
            </p:cNvSpPr>
            <p:nvPr/>
          </p:nvSpPr>
          <p:spPr bwMode="auto">
            <a:xfrm>
              <a:off x="1066" y="754"/>
              <a:ext cx="1164" cy="451"/>
            </a:xfrm>
            <a:prstGeom prst="rect">
              <a:avLst/>
            </a:prstGeom>
            <a:solidFill>
              <a:srgbClr val="CCECFF"/>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Analog frequency</a:t>
              </a:r>
            </a:p>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translator</a:t>
              </a:r>
            </a:p>
          </p:txBody>
        </p:sp>
        <p:sp>
          <p:nvSpPr>
            <p:cNvPr id="32778" name="Text Box 8"/>
            <p:cNvSpPr txBox="1">
              <a:spLocks noChangeArrowheads="1"/>
            </p:cNvSpPr>
            <p:nvPr/>
          </p:nvSpPr>
          <p:spPr bwMode="auto">
            <a:xfrm>
              <a:off x="2428" y="754"/>
              <a:ext cx="1330" cy="442"/>
            </a:xfrm>
            <a:prstGeom prst="rect">
              <a:avLst/>
            </a:prstGeom>
            <a:solidFill>
              <a:srgbClr val="CCECFF"/>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Analog demodulator</a:t>
              </a:r>
            </a:p>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and filter</a:t>
              </a:r>
            </a:p>
          </p:txBody>
        </p:sp>
        <p:grpSp>
          <p:nvGrpSpPr>
            <p:cNvPr id="32779" name="Group 9"/>
            <p:cNvGrpSpPr>
              <a:grpSpLocks/>
            </p:cNvGrpSpPr>
            <p:nvPr/>
          </p:nvGrpSpPr>
          <p:grpSpPr bwMode="auto">
            <a:xfrm>
              <a:off x="3923" y="754"/>
              <a:ext cx="953" cy="453"/>
              <a:chOff x="3923" y="754"/>
              <a:chExt cx="953" cy="453"/>
            </a:xfrm>
          </p:grpSpPr>
          <p:sp>
            <p:nvSpPr>
              <p:cNvPr id="32803" name="Text Box 10"/>
              <p:cNvSpPr txBox="1">
                <a:spLocks noChangeArrowheads="1"/>
              </p:cNvSpPr>
              <p:nvPr/>
            </p:nvSpPr>
            <p:spPr bwMode="auto">
              <a:xfrm>
                <a:off x="3923" y="754"/>
                <a:ext cx="953" cy="451"/>
              </a:xfrm>
              <a:prstGeom prst="rect">
                <a:avLst/>
              </a:prstGeom>
              <a:solidFill>
                <a:srgbClr val="CCECFF"/>
              </a:solidFill>
              <a:ln w="19050" algn="ctr">
                <a:solidFill>
                  <a:schemeClr val="tx1"/>
                </a:solidFill>
                <a:miter lim="800000"/>
                <a:headEnd/>
                <a:tailEnd/>
              </a:ln>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endParaRPr lang="en-US" altLang="de-DE">
                  <a:latin typeface="Calibri" panose="020F0502020204030204" pitchFamily="34" charset="0"/>
                  <a:cs typeface="Times New Roman" pitchFamily="18" charset="0"/>
                </a:endParaRPr>
              </a:p>
              <a:p>
                <a:pPr algn="l" eaLnBrk="1" hangingPunct="1">
                  <a:spcBef>
                    <a:spcPct val="20000"/>
                  </a:spcBef>
                  <a:buFont typeface="Wingdings" pitchFamily="2" charset="2"/>
                  <a:buNone/>
                </a:pPr>
                <a:endParaRPr lang="en-US" altLang="de-DE">
                  <a:latin typeface="Calibri" panose="020F0502020204030204" pitchFamily="34" charset="0"/>
                  <a:cs typeface="Times New Roman" pitchFamily="18" charset="0"/>
                </a:endParaRPr>
              </a:p>
            </p:txBody>
          </p:sp>
          <p:sp>
            <p:nvSpPr>
              <p:cNvPr id="32804" name="AutoShape 11"/>
              <p:cNvSpPr>
                <a:spLocks noChangeArrowheads="1"/>
              </p:cNvSpPr>
              <p:nvPr/>
            </p:nvSpPr>
            <p:spPr bwMode="auto">
              <a:xfrm rot="5400000" flipH="1" flipV="1">
                <a:off x="4173" y="504"/>
                <a:ext cx="453" cy="953"/>
              </a:xfrm>
              <a:prstGeom prst="rtTriangle">
                <a:avLst/>
              </a:prstGeom>
              <a:solidFill>
                <a:srgbClr val="66FF66"/>
              </a:solidFill>
              <a:ln w="1587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Times New Roman" pitchFamily="18" charset="0"/>
                </a:endParaRPr>
              </a:p>
            </p:txBody>
          </p:sp>
          <p:sp>
            <p:nvSpPr>
              <p:cNvPr id="32805" name="Text Box 12"/>
              <p:cNvSpPr txBox="1">
                <a:spLocks noChangeArrowheads="1"/>
              </p:cNvSpPr>
              <p:nvPr/>
            </p:nvSpPr>
            <p:spPr bwMode="auto">
              <a:xfrm>
                <a:off x="4150" y="829"/>
                <a:ext cx="5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400">
                    <a:latin typeface="Calibri" panose="020F0502020204030204" pitchFamily="34" charset="0"/>
                    <a:cs typeface="Times New Roman" pitchFamily="18" charset="0"/>
                  </a:rPr>
                  <a:t>ADC</a:t>
                </a:r>
              </a:p>
            </p:txBody>
          </p:sp>
        </p:grpSp>
        <p:sp>
          <p:nvSpPr>
            <p:cNvPr id="32780" name="Text Box 13"/>
            <p:cNvSpPr txBox="1">
              <a:spLocks noChangeArrowheads="1"/>
            </p:cNvSpPr>
            <p:nvPr/>
          </p:nvSpPr>
          <p:spPr bwMode="auto">
            <a:xfrm>
              <a:off x="113" y="754"/>
              <a:ext cx="90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buFont typeface="Wingdings" pitchFamily="2" charset="2"/>
                <a:buNone/>
              </a:pPr>
              <a:r>
                <a:rPr lang="en-US" altLang="de-DE" b="1" dirty="0">
                  <a:solidFill>
                    <a:srgbClr val="0000CC"/>
                  </a:solidFill>
                  <a:latin typeface="Calibri" panose="020F0502020204030204" pitchFamily="34" charset="0"/>
                  <a:cs typeface="Times New Roman" pitchFamily="18" charset="0"/>
                </a:rPr>
                <a:t>BPM analog</a:t>
              </a:r>
            </a:p>
            <a:p>
              <a:pPr algn="l" eaLnBrk="1" hangingPunct="1">
                <a:lnSpc>
                  <a:spcPct val="90000"/>
                </a:lnSpc>
                <a:buFont typeface="Wingdings" pitchFamily="2" charset="2"/>
                <a:buNone/>
              </a:pPr>
              <a:r>
                <a:rPr lang="en-US" altLang="de-DE" b="1" dirty="0">
                  <a:solidFill>
                    <a:srgbClr val="0000CC"/>
                  </a:solidFill>
                  <a:latin typeface="Calibri" panose="020F0502020204030204" pitchFamily="34" charset="0"/>
                  <a:cs typeface="Times New Roman" pitchFamily="18" charset="0"/>
                </a:rPr>
                <a:t>signal</a:t>
              </a:r>
            </a:p>
          </p:txBody>
        </p:sp>
        <p:sp>
          <p:nvSpPr>
            <p:cNvPr id="32781" name="Line 14"/>
            <p:cNvSpPr>
              <a:spLocks noChangeShapeType="1"/>
            </p:cNvSpPr>
            <p:nvPr/>
          </p:nvSpPr>
          <p:spPr bwMode="auto">
            <a:xfrm>
              <a:off x="4876" y="981"/>
              <a:ext cx="635" cy="0"/>
            </a:xfrm>
            <a:prstGeom prst="line">
              <a:avLst/>
            </a:prstGeom>
            <a:noFill/>
            <a:ln w="31750">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82" name="Text Box 15"/>
            <p:cNvSpPr txBox="1">
              <a:spLocks noChangeArrowheads="1"/>
            </p:cNvSpPr>
            <p:nvPr/>
          </p:nvSpPr>
          <p:spPr bwMode="auto">
            <a:xfrm>
              <a:off x="4921" y="754"/>
              <a:ext cx="90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buFont typeface="Wingdings" pitchFamily="2" charset="2"/>
                <a:buNone/>
              </a:pPr>
              <a:r>
                <a:rPr lang="en-US" altLang="de-DE" b="1">
                  <a:solidFill>
                    <a:srgbClr val="006600"/>
                  </a:solidFill>
                  <a:latin typeface="Calibri" panose="020F0502020204030204" pitchFamily="34" charset="0"/>
                  <a:cs typeface="Times New Roman" pitchFamily="18" charset="0"/>
                </a:rPr>
                <a:t>digital</a:t>
              </a:r>
            </a:p>
            <a:p>
              <a:pPr algn="l" eaLnBrk="1" hangingPunct="1">
                <a:lnSpc>
                  <a:spcPct val="90000"/>
                </a:lnSpc>
                <a:buFont typeface="Wingdings" pitchFamily="2" charset="2"/>
                <a:buNone/>
              </a:pPr>
              <a:r>
                <a:rPr lang="en-US" altLang="de-DE" b="1">
                  <a:solidFill>
                    <a:srgbClr val="006600"/>
                  </a:solidFill>
                  <a:latin typeface="Calibri" panose="020F0502020204030204" pitchFamily="34" charset="0"/>
                  <a:cs typeface="Times New Roman" pitchFamily="18" charset="0"/>
                </a:rPr>
                <a:t>output</a:t>
              </a:r>
            </a:p>
          </p:txBody>
        </p:sp>
        <p:sp>
          <p:nvSpPr>
            <p:cNvPr id="32783" name="Line 16"/>
            <p:cNvSpPr>
              <a:spLocks noChangeShapeType="1"/>
            </p:cNvSpPr>
            <p:nvPr/>
          </p:nvSpPr>
          <p:spPr bwMode="auto">
            <a:xfrm>
              <a:off x="4876" y="2024"/>
              <a:ext cx="635" cy="0"/>
            </a:xfrm>
            <a:prstGeom prst="line">
              <a:avLst/>
            </a:prstGeom>
            <a:noFill/>
            <a:ln w="31750">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84" name="Line 17"/>
            <p:cNvSpPr>
              <a:spLocks noChangeShapeType="1"/>
            </p:cNvSpPr>
            <p:nvPr/>
          </p:nvSpPr>
          <p:spPr bwMode="auto">
            <a:xfrm>
              <a:off x="431" y="2024"/>
              <a:ext cx="635" cy="0"/>
            </a:xfrm>
            <a:prstGeom prst="line">
              <a:avLst/>
            </a:prstGeom>
            <a:noFill/>
            <a:ln w="31750">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85" name="Text Box 18"/>
            <p:cNvSpPr txBox="1">
              <a:spLocks noChangeArrowheads="1"/>
            </p:cNvSpPr>
            <p:nvPr/>
          </p:nvSpPr>
          <p:spPr bwMode="auto">
            <a:xfrm>
              <a:off x="1066" y="1797"/>
              <a:ext cx="1164" cy="451"/>
            </a:xfrm>
            <a:prstGeom prst="rect">
              <a:avLst/>
            </a:prstGeom>
            <a:solidFill>
              <a:srgbClr val="CCECFF"/>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dirty="0">
                  <a:latin typeface="Calibri" panose="020F0502020204030204" pitchFamily="34" charset="0"/>
                  <a:cs typeface="Times New Roman" pitchFamily="18" charset="0"/>
                </a:rPr>
                <a:t>Analog frequency</a:t>
              </a:r>
            </a:p>
            <a:p>
              <a:pPr algn="l" eaLnBrk="1" hangingPunct="1">
                <a:spcBef>
                  <a:spcPct val="20000"/>
                </a:spcBef>
                <a:buFont typeface="Wingdings" pitchFamily="2" charset="2"/>
                <a:buNone/>
              </a:pPr>
              <a:r>
                <a:rPr lang="en-US" altLang="de-DE" dirty="0">
                  <a:latin typeface="Calibri" panose="020F0502020204030204" pitchFamily="34" charset="0"/>
                  <a:cs typeface="Times New Roman" pitchFamily="18" charset="0"/>
                </a:rPr>
                <a:t>translator</a:t>
              </a:r>
            </a:p>
          </p:txBody>
        </p:sp>
        <p:grpSp>
          <p:nvGrpSpPr>
            <p:cNvPr id="32786" name="Group 19"/>
            <p:cNvGrpSpPr>
              <a:grpSpLocks/>
            </p:cNvGrpSpPr>
            <p:nvPr/>
          </p:nvGrpSpPr>
          <p:grpSpPr bwMode="auto">
            <a:xfrm>
              <a:off x="2336" y="1797"/>
              <a:ext cx="953" cy="453"/>
              <a:chOff x="3923" y="754"/>
              <a:chExt cx="953" cy="453"/>
            </a:xfrm>
          </p:grpSpPr>
          <p:sp>
            <p:nvSpPr>
              <p:cNvPr id="32800" name="Text Box 20"/>
              <p:cNvSpPr txBox="1">
                <a:spLocks noChangeArrowheads="1"/>
              </p:cNvSpPr>
              <p:nvPr/>
            </p:nvSpPr>
            <p:spPr bwMode="auto">
              <a:xfrm>
                <a:off x="3923" y="754"/>
                <a:ext cx="953" cy="451"/>
              </a:xfrm>
              <a:prstGeom prst="rect">
                <a:avLst/>
              </a:prstGeom>
              <a:solidFill>
                <a:srgbClr val="CCECFF"/>
              </a:solidFill>
              <a:ln w="19050" algn="ctr">
                <a:solidFill>
                  <a:schemeClr val="tx1"/>
                </a:solidFill>
                <a:miter lim="800000"/>
                <a:headEnd/>
                <a:tailEnd/>
              </a:ln>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endParaRPr lang="en-US" altLang="de-DE">
                  <a:latin typeface="Calibri" panose="020F0502020204030204" pitchFamily="34" charset="0"/>
                  <a:cs typeface="Times New Roman" pitchFamily="18" charset="0"/>
                </a:endParaRPr>
              </a:p>
              <a:p>
                <a:pPr algn="l" eaLnBrk="1" hangingPunct="1">
                  <a:spcBef>
                    <a:spcPct val="20000"/>
                  </a:spcBef>
                  <a:buFont typeface="Wingdings" pitchFamily="2" charset="2"/>
                  <a:buNone/>
                </a:pPr>
                <a:endParaRPr lang="en-US" altLang="de-DE">
                  <a:latin typeface="Calibri" panose="020F0502020204030204" pitchFamily="34" charset="0"/>
                  <a:cs typeface="Times New Roman" pitchFamily="18" charset="0"/>
                </a:endParaRPr>
              </a:p>
            </p:txBody>
          </p:sp>
          <p:sp>
            <p:nvSpPr>
              <p:cNvPr id="32801" name="AutoShape 21"/>
              <p:cNvSpPr>
                <a:spLocks noChangeArrowheads="1"/>
              </p:cNvSpPr>
              <p:nvPr/>
            </p:nvSpPr>
            <p:spPr bwMode="auto">
              <a:xfrm rot="5400000" flipH="1" flipV="1">
                <a:off x="4173" y="504"/>
                <a:ext cx="453" cy="953"/>
              </a:xfrm>
              <a:prstGeom prst="rtTriangle">
                <a:avLst/>
              </a:prstGeom>
              <a:solidFill>
                <a:srgbClr val="66FF66"/>
              </a:solidFill>
              <a:ln w="1587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Times New Roman" pitchFamily="18" charset="0"/>
                </a:endParaRPr>
              </a:p>
            </p:txBody>
          </p:sp>
          <p:sp>
            <p:nvSpPr>
              <p:cNvPr id="32802" name="Text Box 22"/>
              <p:cNvSpPr txBox="1">
                <a:spLocks noChangeArrowheads="1"/>
              </p:cNvSpPr>
              <p:nvPr/>
            </p:nvSpPr>
            <p:spPr bwMode="auto">
              <a:xfrm>
                <a:off x="4150" y="829"/>
                <a:ext cx="5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400">
                    <a:latin typeface="Calibri" panose="020F0502020204030204" pitchFamily="34" charset="0"/>
                    <a:cs typeface="Times New Roman" pitchFamily="18" charset="0"/>
                  </a:rPr>
                  <a:t>ADC</a:t>
                </a:r>
              </a:p>
            </p:txBody>
          </p:sp>
        </p:grpSp>
        <p:sp>
          <p:nvSpPr>
            <p:cNvPr id="32787" name="Text Box 23"/>
            <p:cNvSpPr txBox="1">
              <a:spLocks noChangeArrowheads="1"/>
            </p:cNvSpPr>
            <p:nvPr/>
          </p:nvSpPr>
          <p:spPr bwMode="auto">
            <a:xfrm>
              <a:off x="3395" y="1797"/>
              <a:ext cx="491" cy="442"/>
            </a:xfrm>
            <a:prstGeom prst="rect">
              <a:avLst/>
            </a:prstGeom>
            <a:solidFill>
              <a:srgbClr val="66FF66"/>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Digital</a:t>
              </a:r>
            </a:p>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filter</a:t>
              </a:r>
            </a:p>
          </p:txBody>
        </p:sp>
        <p:sp>
          <p:nvSpPr>
            <p:cNvPr id="32788" name="Text Box 24"/>
            <p:cNvSpPr txBox="1">
              <a:spLocks noChangeArrowheads="1"/>
            </p:cNvSpPr>
            <p:nvPr/>
          </p:nvSpPr>
          <p:spPr bwMode="auto">
            <a:xfrm>
              <a:off x="4059" y="1797"/>
              <a:ext cx="796" cy="442"/>
            </a:xfrm>
            <a:prstGeom prst="rect">
              <a:avLst/>
            </a:prstGeom>
            <a:solidFill>
              <a:srgbClr val="66FF66"/>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Digital</a:t>
              </a:r>
            </a:p>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Signal Proc.</a:t>
              </a:r>
            </a:p>
          </p:txBody>
        </p:sp>
        <p:sp>
          <p:nvSpPr>
            <p:cNvPr id="32789" name="Text Box 25"/>
            <p:cNvSpPr txBox="1">
              <a:spLocks noChangeArrowheads="1"/>
            </p:cNvSpPr>
            <p:nvPr/>
          </p:nvSpPr>
          <p:spPr bwMode="auto">
            <a:xfrm>
              <a:off x="4967" y="1797"/>
              <a:ext cx="90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buFont typeface="Wingdings" pitchFamily="2" charset="2"/>
                <a:buNone/>
              </a:pPr>
              <a:r>
                <a:rPr lang="en-US" altLang="de-DE" b="1">
                  <a:solidFill>
                    <a:srgbClr val="006600"/>
                  </a:solidFill>
                  <a:latin typeface="Calibri" panose="020F0502020204030204" pitchFamily="34" charset="0"/>
                  <a:cs typeface="Times New Roman" pitchFamily="18" charset="0"/>
                </a:rPr>
                <a:t>digital</a:t>
              </a:r>
            </a:p>
            <a:p>
              <a:pPr algn="l" eaLnBrk="1" hangingPunct="1">
                <a:lnSpc>
                  <a:spcPct val="90000"/>
                </a:lnSpc>
                <a:buFont typeface="Wingdings" pitchFamily="2" charset="2"/>
                <a:buNone/>
              </a:pPr>
              <a:r>
                <a:rPr lang="en-US" altLang="de-DE" b="1">
                  <a:solidFill>
                    <a:srgbClr val="006600"/>
                  </a:solidFill>
                  <a:latin typeface="Calibri" panose="020F0502020204030204" pitchFamily="34" charset="0"/>
                  <a:cs typeface="Times New Roman" pitchFamily="18" charset="0"/>
                </a:rPr>
                <a:t>output</a:t>
              </a:r>
            </a:p>
          </p:txBody>
        </p:sp>
        <p:sp>
          <p:nvSpPr>
            <p:cNvPr id="32790" name="Line 26"/>
            <p:cNvSpPr>
              <a:spLocks noChangeShapeType="1"/>
            </p:cNvSpPr>
            <p:nvPr/>
          </p:nvSpPr>
          <p:spPr bwMode="auto">
            <a:xfrm>
              <a:off x="2245" y="981"/>
              <a:ext cx="181"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91" name="Line 27"/>
            <p:cNvSpPr>
              <a:spLocks noChangeShapeType="1"/>
            </p:cNvSpPr>
            <p:nvPr/>
          </p:nvSpPr>
          <p:spPr bwMode="auto">
            <a:xfrm>
              <a:off x="3742" y="981"/>
              <a:ext cx="181"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92" name="Line 28"/>
            <p:cNvSpPr>
              <a:spLocks noChangeShapeType="1"/>
            </p:cNvSpPr>
            <p:nvPr/>
          </p:nvSpPr>
          <p:spPr bwMode="auto">
            <a:xfrm>
              <a:off x="2245" y="2024"/>
              <a:ext cx="91"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93" name="Line 29"/>
            <p:cNvSpPr>
              <a:spLocks noChangeShapeType="1"/>
            </p:cNvSpPr>
            <p:nvPr/>
          </p:nvSpPr>
          <p:spPr bwMode="auto">
            <a:xfrm>
              <a:off x="3288" y="2024"/>
              <a:ext cx="91"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94" name="Line 30"/>
            <p:cNvSpPr>
              <a:spLocks noChangeShapeType="1"/>
            </p:cNvSpPr>
            <p:nvPr/>
          </p:nvSpPr>
          <p:spPr bwMode="auto">
            <a:xfrm>
              <a:off x="3923" y="2024"/>
              <a:ext cx="136"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95" name="Text Box 31"/>
            <p:cNvSpPr txBox="1">
              <a:spLocks noChangeArrowheads="1"/>
            </p:cNvSpPr>
            <p:nvPr/>
          </p:nvSpPr>
          <p:spPr bwMode="auto">
            <a:xfrm>
              <a:off x="158" y="1797"/>
              <a:ext cx="90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buFont typeface="Wingdings" pitchFamily="2" charset="2"/>
                <a:buNone/>
              </a:pPr>
              <a:r>
                <a:rPr lang="en-US" altLang="de-DE" b="1" dirty="0">
                  <a:solidFill>
                    <a:srgbClr val="0000CC"/>
                  </a:solidFill>
                  <a:latin typeface="Calibri" panose="020F0502020204030204" pitchFamily="34" charset="0"/>
                  <a:cs typeface="Times New Roman" pitchFamily="18" charset="0"/>
                </a:rPr>
                <a:t>BPM analog</a:t>
              </a:r>
            </a:p>
            <a:p>
              <a:pPr algn="l" eaLnBrk="1" hangingPunct="1">
                <a:lnSpc>
                  <a:spcPct val="90000"/>
                </a:lnSpc>
                <a:buFont typeface="Wingdings" pitchFamily="2" charset="2"/>
                <a:buNone/>
              </a:pPr>
              <a:r>
                <a:rPr lang="en-US" altLang="de-DE" b="1" dirty="0">
                  <a:solidFill>
                    <a:srgbClr val="0000CC"/>
                  </a:solidFill>
                  <a:latin typeface="Calibri" panose="020F0502020204030204" pitchFamily="34" charset="0"/>
                  <a:cs typeface="Times New Roman" pitchFamily="18" charset="0"/>
                </a:rPr>
                <a:t>signal</a:t>
              </a:r>
            </a:p>
          </p:txBody>
        </p:sp>
        <p:sp>
          <p:nvSpPr>
            <p:cNvPr id="32796" name="Text Box 32"/>
            <p:cNvSpPr txBox="1">
              <a:spLocks noChangeArrowheads="1"/>
            </p:cNvSpPr>
            <p:nvPr/>
          </p:nvSpPr>
          <p:spPr bwMode="auto">
            <a:xfrm>
              <a:off x="1066" y="1525"/>
              <a:ext cx="417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6600"/>
                  </a:solidFill>
                  <a:latin typeface="Calibri" panose="020F0502020204030204" pitchFamily="34" charset="0"/>
                  <a:cs typeface="Times New Roman" pitchFamily="18" charset="0"/>
                </a:rPr>
                <a:t>Modern digital processing </a:t>
              </a:r>
            </a:p>
          </p:txBody>
        </p:sp>
        <p:sp>
          <p:nvSpPr>
            <p:cNvPr id="32797" name="Text Box 33"/>
            <p:cNvSpPr txBox="1">
              <a:spLocks noChangeArrowheads="1"/>
            </p:cNvSpPr>
            <p:nvPr/>
          </p:nvSpPr>
          <p:spPr bwMode="auto">
            <a:xfrm>
              <a:off x="1063" y="523"/>
              <a:ext cx="213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00CC"/>
                  </a:solidFill>
                  <a:latin typeface="Calibri" panose="020F0502020204030204" pitchFamily="34" charset="0"/>
                  <a:cs typeface="Times New Roman" pitchFamily="18" charset="0"/>
                </a:rPr>
                <a:t>Traditional analog processing</a:t>
              </a:r>
            </a:p>
          </p:txBody>
        </p:sp>
        <p:sp>
          <p:nvSpPr>
            <p:cNvPr id="32798" name="Text Box 34"/>
            <p:cNvSpPr txBox="1">
              <a:spLocks noChangeArrowheads="1"/>
            </p:cNvSpPr>
            <p:nvPr/>
          </p:nvSpPr>
          <p:spPr bwMode="auto">
            <a:xfrm>
              <a:off x="113" y="1222"/>
              <a:ext cx="497" cy="213"/>
            </a:xfrm>
            <a:prstGeom prst="rect">
              <a:avLst/>
            </a:prstGeom>
            <a:solidFill>
              <a:srgbClr val="CCECFF"/>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sz="1600">
                  <a:latin typeface="Calibri" panose="020F0502020204030204" pitchFamily="34" charset="0"/>
                  <a:cs typeface="Times New Roman" pitchFamily="18" charset="0"/>
                </a:rPr>
                <a:t>Analog</a:t>
              </a:r>
            </a:p>
          </p:txBody>
        </p:sp>
        <p:sp>
          <p:nvSpPr>
            <p:cNvPr id="32799" name="Text Box 35"/>
            <p:cNvSpPr txBox="1">
              <a:spLocks noChangeArrowheads="1"/>
            </p:cNvSpPr>
            <p:nvPr/>
          </p:nvSpPr>
          <p:spPr bwMode="auto">
            <a:xfrm>
              <a:off x="113" y="1525"/>
              <a:ext cx="500" cy="213"/>
            </a:xfrm>
            <a:prstGeom prst="rect">
              <a:avLst/>
            </a:prstGeom>
            <a:solidFill>
              <a:srgbClr val="66FF66"/>
            </a:solidFill>
            <a:ln w="19050" algn="ctr">
              <a:solidFill>
                <a:schemeClr val="tx1"/>
              </a:solidFill>
              <a:miter lim="800000"/>
              <a:headEnd/>
              <a:tailEnd/>
            </a:ln>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spcBef>
                  <a:spcPct val="20000"/>
                </a:spcBef>
                <a:buFont typeface="Wingdings" pitchFamily="2" charset="2"/>
                <a:buNone/>
              </a:pPr>
              <a:r>
                <a:rPr lang="en-US" altLang="de-DE" sz="1600" dirty="0">
                  <a:latin typeface="Calibri" panose="020F0502020204030204" pitchFamily="34" charset="0"/>
                  <a:cs typeface="Times New Roman" pitchFamily="18" charset="0"/>
                </a:rPr>
                <a:t>Digital</a:t>
              </a:r>
            </a:p>
          </p:txBody>
        </p:sp>
      </p:grpSp>
      <p:sp>
        <p:nvSpPr>
          <p:cNvPr id="32775" name="Text Box 36"/>
          <p:cNvSpPr txBox="1">
            <a:spLocks noChangeArrowheads="1"/>
          </p:cNvSpPr>
          <p:nvPr/>
        </p:nvSpPr>
        <p:spPr bwMode="auto">
          <a:xfrm>
            <a:off x="158130" y="769876"/>
            <a:ext cx="8351837" cy="402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120000"/>
              </a:lnSpc>
              <a:buFont typeface="Wingdings" pitchFamily="2" charset="2"/>
              <a:buNone/>
            </a:pPr>
            <a:r>
              <a:rPr lang="en-US" altLang="de-DE" dirty="0">
                <a:solidFill>
                  <a:srgbClr val="0000CC"/>
                </a:solidFill>
                <a:latin typeface="Calibri" panose="020F0502020204030204" pitchFamily="34" charset="0"/>
                <a:cs typeface="Times New Roman" pitchFamily="18" charset="0"/>
                <a:sym typeface="Symbol" pitchFamily="18" charset="2"/>
              </a:rPr>
              <a:t>Modern instrumentation uses </a:t>
            </a:r>
            <a:r>
              <a:rPr lang="en-US" altLang="de-DE" b="1" dirty="0">
                <a:solidFill>
                  <a:srgbClr val="0000CC"/>
                </a:solidFill>
                <a:latin typeface="Calibri" panose="020F0502020204030204" pitchFamily="34" charset="0"/>
                <a:cs typeface="Times New Roman" pitchFamily="18" charset="0"/>
                <a:sym typeface="Symbol" pitchFamily="18" charset="2"/>
              </a:rPr>
              <a:t>digital</a:t>
            </a:r>
            <a:r>
              <a:rPr lang="en-US" altLang="de-DE" dirty="0">
                <a:solidFill>
                  <a:srgbClr val="0000CC"/>
                </a:solidFill>
                <a:latin typeface="Calibri" panose="020F0502020204030204" pitchFamily="34" charset="0"/>
                <a:cs typeface="Times New Roman" pitchFamily="18" charset="0"/>
                <a:sym typeface="Symbol" pitchFamily="18" charset="2"/>
              </a:rPr>
              <a:t> techniques with extended functionality.</a:t>
            </a:r>
          </a:p>
        </p:txBody>
      </p:sp>
    </p:spTree>
    <p:extLst>
      <p:ext uri="{BB962C8B-B14F-4D97-AF65-F5344CB8AC3E}">
        <p14:creationId xmlns:p14="http://schemas.microsoft.com/office/powerpoint/2010/main" val="307042923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47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72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Comparison of BPM Readout Electronics (simplified)</a:t>
            </a:r>
          </a:p>
        </p:txBody>
      </p:sp>
      <p:sp>
        <p:nvSpPr>
          <p:cNvPr id="33796"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graphicFrame>
        <p:nvGraphicFramePr>
          <p:cNvPr id="422916" name="Group 4"/>
          <p:cNvGraphicFramePr>
            <a:graphicFrameLocks noGrp="1"/>
          </p:cNvGraphicFramePr>
          <p:nvPr>
            <p:extLst>
              <p:ext uri="{D42A27DB-BD31-4B8C-83A1-F6EECF244321}">
                <p14:modId xmlns:p14="http://schemas.microsoft.com/office/powerpoint/2010/main" val="1250206094"/>
              </p:ext>
            </p:extLst>
          </p:nvPr>
        </p:nvGraphicFramePr>
        <p:xfrm>
          <a:off x="149225" y="1194720"/>
          <a:ext cx="8816975" cy="3478688"/>
        </p:xfrm>
        <a:graphic>
          <a:graphicData uri="http://schemas.openxmlformats.org/drawingml/2006/table">
            <a:tbl>
              <a:tblPr/>
              <a:tblGrid>
                <a:gridCol w="1489075">
                  <a:extLst>
                    <a:ext uri="{9D8B030D-6E8A-4147-A177-3AD203B41FA5}">
                      <a16:colId xmlns:a16="http://schemas.microsoft.com/office/drawing/2014/main" val="20000"/>
                    </a:ext>
                  </a:extLst>
                </a:gridCol>
                <a:gridCol w="889000">
                  <a:extLst>
                    <a:ext uri="{9D8B030D-6E8A-4147-A177-3AD203B41FA5}">
                      <a16:colId xmlns:a16="http://schemas.microsoft.com/office/drawing/2014/main" val="20001"/>
                    </a:ext>
                  </a:extLst>
                </a:gridCol>
                <a:gridCol w="1536700">
                  <a:extLst>
                    <a:ext uri="{9D8B030D-6E8A-4147-A177-3AD203B41FA5}">
                      <a16:colId xmlns:a16="http://schemas.microsoft.com/office/drawing/2014/main" val="20002"/>
                    </a:ext>
                  </a:extLst>
                </a:gridCol>
                <a:gridCol w="2451100">
                  <a:extLst>
                    <a:ext uri="{9D8B030D-6E8A-4147-A177-3AD203B41FA5}">
                      <a16:colId xmlns:a16="http://schemas.microsoft.com/office/drawing/2014/main" val="20003"/>
                    </a:ext>
                  </a:extLst>
                </a:gridCol>
                <a:gridCol w="2451100">
                  <a:extLst>
                    <a:ext uri="{9D8B030D-6E8A-4147-A177-3AD203B41FA5}">
                      <a16:colId xmlns:a16="http://schemas.microsoft.com/office/drawing/2014/main" val="20004"/>
                    </a:ext>
                  </a:extLst>
                </a:gridCol>
              </a:tblGrid>
              <a:tr h="50184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tx1"/>
                          </a:solidFill>
                          <a:effectLst/>
                          <a:latin typeface="Calibri" panose="020F0502020204030204" pitchFamily="34" charset="0"/>
                          <a:cs typeface="Times New Roman" pitchFamily="18" charset="0"/>
                        </a:rPr>
                        <a:t>Type</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chemeClr val="tx1"/>
                          </a:solidFill>
                          <a:effectLst/>
                          <a:latin typeface="Calibri" panose="020F0502020204030204" pitchFamily="34" charset="0"/>
                          <a:cs typeface="Times New Roman" pitchFamily="18" charset="0"/>
                        </a:rPr>
                        <a:t>Usage</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chemeClr val="tx1"/>
                          </a:solidFill>
                          <a:effectLst/>
                          <a:latin typeface="Calibri" panose="020F0502020204030204" pitchFamily="34" charset="0"/>
                          <a:cs typeface="Times New Roman" pitchFamily="18" charset="0"/>
                        </a:rPr>
                        <a:t>Precaution</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tx1"/>
                          </a:solidFill>
                          <a:effectLst/>
                          <a:latin typeface="Calibri" panose="020F0502020204030204" pitchFamily="34" charset="0"/>
                          <a:cs typeface="Times New Roman" pitchFamily="18" charset="0"/>
                        </a:rPr>
                        <a:t>Advantage</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chemeClr val="tx1"/>
                          </a:solidFill>
                          <a:effectLst/>
                          <a:latin typeface="Calibri" panose="020F0502020204030204" pitchFamily="34" charset="0"/>
                          <a:cs typeface="Times New Roman" pitchFamily="18" charset="0"/>
                        </a:rPr>
                        <a:t>Disadvantage</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extLst>
                  <a:ext uri="{0D108BD9-81ED-4DB2-BD59-A6C34878D82A}">
                    <a16:rowId xmlns:a16="http://schemas.microsoft.com/office/drawing/2014/main" val="10000"/>
                  </a:ext>
                </a:extLst>
              </a:tr>
              <a:tr h="9598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cs typeface="Times New Roman" pitchFamily="18" charset="0"/>
                        </a:rPr>
                        <a:t>Broadband</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p-</a:t>
                      </a:r>
                      <a:r>
                        <a:rPr kumimoji="0" lang="en-US" sz="1600" b="0" i="0" u="none" strike="noStrike" cap="none" normalizeH="0" baseline="0" dirty="0" err="1">
                          <a:ln>
                            <a:noFill/>
                          </a:ln>
                          <a:solidFill>
                            <a:schemeClr val="tx1"/>
                          </a:solidFill>
                          <a:effectLst/>
                          <a:latin typeface="Calibri" panose="020F0502020204030204" pitchFamily="34" charset="0"/>
                          <a:cs typeface="Times New Roman" pitchFamily="18" charset="0"/>
                        </a:rPr>
                        <a:t>sychr</a:t>
                      </a: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Times New Roman" pitchFamily="18" charset="0"/>
                        </a:rPr>
                        <a:t>Long bunches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Bunch structure signal </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Post-processing possible</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Times New Roman" pitchFamily="18" charset="0"/>
                        </a:rPr>
                        <a:t>Required for transfer lines with few bunches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Times New Roman" pitchFamily="18" charset="0"/>
                        </a:rPr>
                        <a:t>Resolution limited by noise</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a:ln>
                          <a:noFill/>
                        </a:ln>
                        <a:solidFill>
                          <a:schemeClr val="tx1"/>
                        </a:solidFill>
                        <a:effectLst/>
                        <a:latin typeface="Calibri" panose="020F0502020204030204" pitchFamily="34" charset="0"/>
                        <a:cs typeface="Times New Roman" pitchFamily="18" charset="0"/>
                      </a:endParaRP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1"/>
                  </a:ext>
                </a:extLst>
              </a:tr>
              <a:tr h="75471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cs typeface="Times New Roman" pitchFamily="18" charset="0"/>
                        </a:rPr>
                        <a:t>Narrowband </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Times New Roman" pitchFamily="18" charset="0"/>
                        </a:rPr>
                        <a:t>all synchr.</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Times New Roman" pitchFamily="18" charset="0"/>
                        </a:rPr>
                        <a:t>Stable beams</a:t>
                      </a:r>
                    </a:p>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Times New Roman" pitchFamily="18" charset="0"/>
                        </a:rPr>
                        <a:t> &gt;100 rf-periods</a:t>
                      </a:r>
                      <a:endParaRPr kumimoji="0" lang="el-GR" sz="1600" b="0" i="0" u="none" strike="noStrike" cap="none" normalizeH="0" baseline="0">
                        <a:ln>
                          <a:noFill/>
                        </a:ln>
                        <a:solidFill>
                          <a:schemeClr val="tx1"/>
                        </a:solidFill>
                        <a:effectLst/>
                        <a:latin typeface="Calibri" panose="020F0502020204030204" pitchFamily="34" charset="0"/>
                        <a:cs typeface="Times New Roman" pitchFamily="18"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High resolution</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No turn-by-turn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Complex electronics</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2"/>
                  </a:ext>
                </a:extLst>
              </a:tr>
              <a:tr h="12236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cs typeface="Times New Roman" pitchFamily="18" charset="0"/>
                        </a:rPr>
                        <a:t>Digital Signal Processing</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Times New Roman" pitchFamily="18" charset="0"/>
                        </a:rPr>
                        <a:t>all</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ADC sample</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typ. 250 MS/s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Very flexible &amp; versatile</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High resolution</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Times New Roman" pitchFamily="18" charset="0"/>
                        </a:rPr>
                        <a:t>Trendsetting technology for future demands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Times New Roman" pitchFamily="18" charset="0"/>
                        </a:rPr>
                        <a:t>Basically non!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Limited time resolution   by ADC </a:t>
                      </a: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sym typeface="Symbol" pitchFamily="18" charset="2"/>
                        </a:rPr>
                        <a:t> under-sampling</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Man-power intensive</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3"/>
                  </a:ext>
                </a:extLst>
              </a:tr>
            </a:tbl>
          </a:graphicData>
        </a:graphic>
      </p:graphicFrame>
      <p:sp>
        <p:nvSpPr>
          <p:cNvPr id="5" name="Textfeld 4">
            <a:hlinkClick r:id="" action="ppaction://noaction"/>
          </p:cNvPr>
          <p:cNvSpPr txBox="1"/>
          <p:nvPr/>
        </p:nvSpPr>
        <p:spPr>
          <a:xfrm>
            <a:off x="4639747" y="6493334"/>
            <a:ext cx="1624163" cy="369332"/>
          </a:xfrm>
          <a:prstGeom prst="rect">
            <a:avLst/>
          </a:prstGeom>
          <a:noFill/>
        </p:spPr>
        <p:txBody>
          <a:bodyPr wrap="none" rtlCol="0">
            <a:spAutoFit/>
          </a:bodyPr>
          <a:lstStyle/>
          <a:p>
            <a:r>
              <a:rPr lang="en-US" b="1" dirty="0">
                <a:solidFill>
                  <a:srgbClr val="3333CC"/>
                </a:solidFill>
                <a:sym typeface="Symbol"/>
                <a:hlinkClick r:id="rId3" action="ppaction://hlinksldjump"/>
              </a:rPr>
              <a:t></a:t>
            </a:r>
            <a:r>
              <a:rPr lang="en-US" sz="1600" b="1" dirty="0">
                <a:solidFill>
                  <a:srgbClr val="3333CC"/>
                </a:solidFill>
                <a:latin typeface="Calibri" panose="020F0502020204030204" pitchFamily="34" charset="0"/>
                <a:cs typeface="Calibri" panose="020F0502020204030204" pitchFamily="34" charset="0"/>
                <a:sym typeface="Symbol"/>
                <a:hlinkClick r:id="rId3" action="ppaction://hlinksldjump"/>
              </a:rPr>
              <a:t> </a:t>
            </a:r>
            <a:r>
              <a:rPr lang="en-US" sz="1600" b="1" dirty="0" err="1">
                <a:solidFill>
                  <a:srgbClr val="3333CC"/>
                </a:solidFill>
                <a:latin typeface="Calibri" panose="020F0502020204030204" pitchFamily="34" charset="0"/>
                <a:cs typeface="Calibri" panose="020F0502020204030204" pitchFamily="34" charset="0"/>
                <a:sym typeface="Symbol"/>
                <a:hlinkClick r:id="rId3" action="ppaction://hlinksldjump"/>
              </a:rPr>
              <a:t>Stripline</a:t>
            </a:r>
            <a:r>
              <a:rPr lang="en-US" sz="1600" b="1" dirty="0">
                <a:solidFill>
                  <a:srgbClr val="3333CC"/>
                </a:solidFill>
                <a:latin typeface="Calibri" panose="020F0502020204030204" pitchFamily="34" charset="0"/>
                <a:cs typeface="Calibri" panose="020F0502020204030204" pitchFamily="34" charset="0"/>
                <a:sym typeface="Symbol"/>
                <a:hlinkClick r:id="rId3" action="ppaction://hlinksldjump"/>
              </a:rPr>
              <a:t> BPM</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74465973"/>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ext Box 2"/>
          <p:cNvSpPr txBox="1">
            <a:spLocks noChangeArrowheads="1"/>
          </p:cNvSpPr>
          <p:nvPr/>
        </p:nvSpPr>
        <p:spPr bwMode="auto">
          <a:xfrm>
            <a:off x="203200" y="361950"/>
            <a:ext cx="8229600" cy="366713"/>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b="1">
              <a:solidFill>
                <a:srgbClr val="4D4D4D"/>
              </a:solidFill>
              <a:latin typeface="Comic Sans MS" pitchFamily="66" charset="0"/>
            </a:endParaRPr>
          </a:p>
        </p:txBody>
      </p:sp>
      <p:sp>
        <p:nvSpPr>
          <p:cNvPr id="36868" name="Text Box 3"/>
          <p:cNvSpPr txBox="1">
            <a:spLocks noChangeArrowheads="1"/>
          </p:cNvSpPr>
          <p:nvPr/>
        </p:nvSpPr>
        <p:spPr bwMode="auto">
          <a:xfrm>
            <a:off x="6108700" y="4762500"/>
            <a:ext cx="28575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sz="1600" baseline="30000">
              <a:solidFill>
                <a:srgbClr val="006600"/>
              </a:solidFill>
              <a:latin typeface="Calibri" panose="020F0502020204030204" pitchFamily="34" charset="0"/>
            </a:endParaRPr>
          </a:p>
        </p:txBody>
      </p:sp>
      <p:sp>
        <p:nvSpPr>
          <p:cNvPr id="36869" name="Text Box 4"/>
          <p:cNvSpPr txBox="1">
            <a:spLocks noChangeArrowheads="1"/>
          </p:cNvSpPr>
          <p:nvPr/>
        </p:nvSpPr>
        <p:spPr bwMode="auto">
          <a:xfrm>
            <a:off x="323850" y="908720"/>
            <a:ext cx="8550275" cy="2720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sz="2400" b="1" dirty="0">
                <a:solidFill>
                  <a:srgbClr val="0000FF"/>
                </a:solidFill>
                <a:latin typeface="Calibri" panose="020F0502020204030204" pitchFamily="34" charset="0"/>
              </a:rPr>
              <a:t>Outline:</a:t>
            </a:r>
            <a:r>
              <a:rPr lang="en-US" sz="2000" b="1" dirty="0">
                <a:solidFill>
                  <a:srgbClr val="0000FF"/>
                </a:solidFill>
                <a:latin typeface="Calibri" panose="020F0502020204030204" pitchFamily="34" charset="0"/>
              </a:rPr>
              <a:t>     </a:t>
            </a:r>
          </a:p>
          <a:p>
            <a:pPr algn="l">
              <a:lnSpc>
                <a:spcPct val="80000"/>
              </a:lnSpc>
              <a:buFont typeface="Wingdings" pitchFamily="2" charset="2"/>
              <a:buChar char="Ø"/>
            </a:pPr>
            <a:r>
              <a:rPr lang="en-US" sz="2000" b="1" dirty="0">
                <a:solidFill>
                  <a:srgbClr val="5F5F5F"/>
                </a:solidFill>
                <a:latin typeface="Calibri" panose="020F0502020204030204" pitchFamily="34" charset="0"/>
              </a:rPr>
              <a:t> </a:t>
            </a:r>
            <a:r>
              <a:rPr lang="en-US" sz="2000" b="1" dirty="0">
                <a:latin typeface="Calibri" panose="020F0502020204030204" pitchFamily="34" charset="0"/>
              </a:rPr>
              <a:t>Signal generation </a:t>
            </a:r>
            <a:r>
              <a:rPr lang="en-US" sz="2000" b="1" dirty="0">
                <a:latin typeface="Calibri" panose="020F0502020204030204" pitchFamily="34" charset="0"/>
                <a:sym typeface="Symbol" pitchFamily="18" charset="2"/>
              </a:rPr>
              <a:t>  transfer impedance</a:t>
            </a:r>
          </a:p>
          <a:p>
            <a:pPr algn="l">
              <a:lnSpc>
                <a:spcPct val="80000"/>
              </a:lnSpc>
              <a:buFont typeface="Wingdings" pitchFamily="2" charset="2"/>
              <a:buChar char="Ø"/>
            </a:pPr>
            <a:r>
              <a:rPr lang="en-US" sz="2000" b="1" dirty="0">
                <a:latin typeface="Calibri" panose="020F0502020204030204" pitchFamily="34" charset="0"/>
              </a:rPr>
              <a:t> Capacitive </a:t>
            </a:r>
            <a:r>
              <a:rPr lang="en-US" sz="2000" b="1" i="1" dirty="0">
                <a:latin typeface="Calibri" panose="020F0502020204030204" pitchFamily="34" charset="0"/>
              </a:rPr>
              <a:t>button </a:t>
            </a:r>
            <a:r>
              <a:rPr lang="en-US" sz="2000" b="1" dirty="0">
                <a:latin typeface="Calibri" panose="020F0502020204030204" pitchFamily="34" charset="0"/>
              </a:rPr>
              <a:t>and</a:t>
            </a:r>
            <a:r>
              <a:rPr lang="en-US" sz="2000" b="1" i="1" dirty="0">
                <a:latin typeface="Calibri" panose="020F0502020204030204" pitchFamily="34" charset="0"/>
              </a:rPr>
              <a:t> linear-cut </a:t>
            </a:r>
            <a:r>
              <a:rPr lang="en-US" sz="2000" b="1" dirty="0">
                <a:latin typeface="Calibri" panose="020F0502020204030204" pitchFamily="34" charset="0"/>
              </a:rPr>
              <a:t>BPM for high frequencies</a:t>
            </a:r>
            <a:endParaRPr lang="en-US" sz="2000" b="1" dirty="0">
              <a:latin typeface="Calibri" panose="020F0502020204030204" pitchFamily="34" charset="0"/>
              <a:sym typeface="Symbol" pitchFamily="18" charset="2"/>
            </a:endParaRPr>
          </a:p>
          <a:p>
            <a:pPr algn="l">
              <a:lnSpc>
                <a:spcPct val="80000"/>
              </a:lnSpc>
              <a:buFont typeface="Wingdings" pitchFamily="2" charset="2"/>
              <a:buChar char="Ø"/>
            </a:pPr>
            <a:r>
              <a:rPr lang="en-US" sz="2000" b="1" dirty="0">
                <a:latin typeface="Calibri" panose="020F0502020204030204" pitchFamily="34" charset="0"/>
              </a:rPr>
              <a:t> Electronics for position evaluation</a:t>
            </a:r>
          </a:p>
          <a:p>
            <a:pPr algn="l">
              <a:lnSpc>
                <a:spcPct val="80000"/>
              </a:lnSpc>
              <a:buFont typeface="Wingdings" pitchFamily="2" charset="2"/>
              <a:buChar char="Ø"/>
            </a:pPr>
            <a:r>
              <a:rPr lang="en-US" sz="2000" b="1" dirty="0">
                <a:latin typeface="Calibri" panose="020F0502020204030204" pitchFamily="34" charset="0"/>
              </a:rPr>
              <a:t> BPMs for measurement such as </a:t>
            </a:r>
            <a:r>
              <a:rPr lang="en-US" sz="2000" b="1" i="1" dirty="0">
                <a:latin typeface="Calibri" panose="020F0502020204030204" pitchFamily="34" charset="0"/>
              </a:rPr>
              <a:t>closed-orbit, tune</a:t>
            </a:r>
            <a:r>
              <a:rPr lang="en-US" sz="2000" b="1" dirty="0">
                <a:latin typeface="Calibri" panose="020F0502020204030204" pitchFamily="34" charset="0"/>
              </a:rPr>
              <a:t> and </a:t>
            </a:r>
            <a:r>
              <a:rPr lang="en-US" sz="2000" b="1" i="1" dirty="0">
                <a:latin typeface="Calibri" panose="020F0502020204030204" pitchFamily="34" charset="0"/>
              </a:rPr>
              <a:t>chromaticity</a:t>
            </a:r>
          </a:p>
          <a:p>
            <a:pPr algn="l">
              <a:lnSpc>
                <a:spcPct val="80000"/>
              </a:lnSpc>
              <a:buFont typeface="Wingdings" pitchFamily="2" charset="2"/>
              <a:buChar char="Ø"/>
            </a:pPr>
            <a:r>
              <a:rPr lang="en-US" sz="2000" b="1" i="1" dirty="0">
                <a:latin typeface="Calibri" panose="020F0502020204030204" pitchFamily="34" charset="0"/>
              </a:rPr>
              <a:t> </a:t>
            </a:r>
            <a:r>
              <a:rPr lang="en-US" sz="2000" b="1" dirty="0">
                <a:latin typeface="Calibri" panose="020F0502020204030204" pitchFamily="34" charset="0"/>
              </a:rPr>
              <a:t>High current example 4 </a:t>
            </a:r>
            <a:r>
              <a:rPr lang="en-US" sz="2000" b="1" i="1" dirty="0">
                <a:latin typeface="Calibri" panose="020F0502020204030204" pitchFamily="34" charset="0"/>
              </a:rPr>
              <a:t>(tune measurement for high currents)</a:t>
            </a:r>
          </a:p>
          <a:p>
            <a:pPr algn="l">
              <a:lnSpc>
                <a:spcPct val="80000"/>
              </a:lnSpc>
              <a:buFont typeface="Wingdings" pitchFamily="2" charset="2"/>
              <a:buChar char="Ø"/>
            </a:pPr>
            <a:r>
              <a:rPr lang="en-US" sz="2000" b="1" dirty="0">
                <a:latin typeface="Calibri" panose="020F0502020204030204" pitchFamily="34" charset="0"/>
              </a:rPr>
              <a:t> Summary</a:t>
            </a:r>
          </a:p>
        </p:txBody>
      </p:sp>
      <p:sp>
        <p:nvSpPr>
          <p:cNvPr id="6" name="Text Box 2"/>
          <p:cNvSpPr txBox="1">
            <a:spLocks noChangeArrowheads="1"/>
          </p:cNvSpPr>
          <p:nvPr/>
        </p:nvSpPr>
        <p:spPr bwMode="auto">
          <a:xfrm>
            <a:off x="180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Pick-Ups for bunched Beams</a:t>
            </a:r>
          </a:p>
        </p:txBody>
      </p:sp>
      <p:sp>
        <p:nvSpPr>
          <p:cNvPr id="7" name="Text Box 4"/>
          <p:cNvSpPr txBox="1">
            <a:spLocks noChangeArrowheads="1"/>
          </p:cNvSpPr>
          <p:nvPr/>
        </p:nvSpPr>
        <p:spPr bwMode="auto">
          <a:xfrm>
            <a:off x="323850" y="3653874"/>
            <a:ext cx="9388152" cy="247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sym typeface="Symbol" pitchFamily="18" charset="2"/>
              </a:rPr>
              <a:t>A Beam Position Monitor is an non-destructive device for bunched beams</a:t>
            </a:r>
            <a:r>
              <a:rPr lang="en-US" sz="2000" dirty="0">
                <a:solidFill>
                  <a:srgbClr val="0000FF"/>
                </a:solidFill>
                <a:latin typeface="Calibri" panose="020F0502020204030204" pitchFamily="34" charset="0"/>
                <a:sym typeface="Symbol" pitchFamily="18" charset="2"/>
              </a:rPr>
              <a:t> </a:t>
            </a:r>
          </a:p>
          <a:p>
            <a:pPr algn="l">
              <a:lnSpc>
                <a:spcPct val="70000"/>
              </a:lnSpc>
              <a:buFont typeface="Symbol" pitchFamily="18" charset="2"/>
              <a:buNone/>
            </a:pPr>
            <a:r>
              <a:rPr lang="en-US" sz="2000" b="1" dirty="0">
                <a:solidFill>
                  <a:srgbClr val="0000FF"/>
                </a:solidFill>
                <a:latin typeface="Calibri" panose="020F0502020204030204" pitchFamily="34" charset="0"/>
                <a:sym typeface="Symbol" pitchFamily="18" charset="2"/>
              </a:rPr>
              <a:t>It delivers information about the transverse center of the beam:</a:t>
            </a:r>
            <a:r>
              <a:rPr lang="en-US" sz="2000" dirty="0">
                <a:solidFill>
                  <a:srgbClr val="0000FF"/>
                </a:solidFill>
                <a:latin typeface="Calibri" panose="020F0502020204030204" pitchFamily="34" charset="0"/>
                <a:sym typeface="Symbol" pitchFamily="18" charset="2"/>
              </a:rPr>
              <a:t> </a:t>
            </a:r>
          </a:p>
          <a:p>
            <a:pPr marL="268288" indent="-268288" algn="l">
              <a:lnSpc>
                <a:spcPct val="70000"/>
              </a:lnSpc>
              <a:buFont typeface="Wingdings" pitchFamily="2" charset="2"/>
              <a:buChar char="Ø"/>
            </a:pPr>
            <a:r>
              <a:rPr lang="en-US" b="1" i="1" dirty="0">
                <a:latin typeface="Calibri" panose="020F0502020204030204" pitchFamily="34" charset="0"/>
                <a:sym typeface="Symbol" pitchFamily="18" charset="2"/>
              </a:rPr>
              <a:t>Trajectory:</a:t>
            </a:r>
            <a:r>
              <a:rPr lang="en-US" dirty="0">
                <a:latin typeface="Calibri" panose="020F0502020204030204" pitchFamily="34" charset="0"/>
                <a:sym typeface="Symbol" pitchFamily="18" charset="2"/>
              </a:rPr>
              <a:t> Position of an individual bunch within a transfer line or synchrotron</a:t>
            </a:r>
          </a:p>
          <a:p>
            <a:pPr marL="268288" indent="-268288" algn="l">
              <a:lnSpc>
                <a:spcPct val="60000"/>
              </a:lnSpc>
              <a:buFont typeface="Wingdings" pitchFamily="2" charset="2"/>
              <a:buChar char="Ø"/>
            </a:pPr>
            <a:r>
              <a:rPr lang="en-US" b="1" i="1" dirty="0">
                <a:latin typeface="Calibri" panose="020F0502020204030204" pitchFamily="34" charset="0"/>
                <a:sym typeface="Symbol" pitchFamily="18" charset="2"/>
              </a:rPr>
              <a:t>Closed orbit</a:t>
            </a:r>
            <a:r>
              <a:rPr lang="en-US" dirty="0">
                <a:latin typeface="Calibri" panose="020F0502020204030204" pitchFamily="34" charset="0"/>
                <a:sym typeface="Symbol" pitchFamily="18" charset="2"/>
              </a:rPr>
              <a:t>: Central orbit averaged over a period much longer than  a </a:t>
            </a:r>
            <a:r>
              <a:rPr lang="en-US" dirty="0" err="1">
                <a:latin typeface="Calibri" panose="020F0502020204030204" pitchFamily="34" charset="0"/>
                <a:sym typeface="Symbol" pitchFamily="18" charset="2"/>
              </a:rPr>
              <a:t>betatron</a:t>
            </a:r>
            <a:r>
              <a:rPr lang="en-US" dirty="0">
                <a:latin typeface="Calibri" panose="020F0502020204030204" pitchFamily="34" charset="0"/>
                <a:sym typeface="Symbol" pitchFamily="18" charset="2"/>
              </a:rPr>
              <a:t> oscillation</a:t>
            </a:r>
          </a:p>
          <a:p>
            <a:pPr marL="268288" indent="-268288" algn="l">
              <a:lnSpc>
                <a:spcPct val="60000"/>
              </a:lnSpc>
              <a:buFont typeface="Wingdings" pitchFamily="2" charset="2"/>
              <a:buChar char="Ø"/>
            </a:pPr>
            <a:r>
              <a:rPr lang="en-US" b="1" i="1" dirty="0">
                <a:latin typeface="Calibri" panose="020F0502020204030204" pitchFamily="34" charset="0"/>
                <a:sym typeface="Symbol" pitchFamily="18" charset="2"/>
              </a:rPr>
              <a:t>Single bunch position:</a:t>
            </a:r>
            <a:r>
              <a:rPr lang="en-US" dirty="0">
                <a:latin typeface="Calibri" panose="020F0502020204030204" pitchFamily="34" charset="0"/>
                <a:sym typeface="Symbol" pitchFamily="18" charset="2"/>
              </a:rPr>
              <a:t> Determination of parameters like tune, chromaticity, </a:t>
            </a:r>
            <a:r>
              <a:rPr lang="el-GR" b="1" i="1" dirty="0">
                <a:latin typeface="Calibri" panose="020F0502020204030204" pitchFamily="34" charset="0"/>
                <a:cs typeface="Times New Roman" pitchFamily="18" charset="0"/>
                <a:sym typeface="Symbol"/>
              </a:rPr>
              <a:t></a:t>
            </a:r>
            <a:r>
              <a:rPr lang="en-US" dirty="0">
                <a:latin typeface="Calibri" panose="020F0502020204030204" pitchFamily="34" charset="0"/>
                <a:sym typeface="Symbol" pitchFamily="18" charset="2"/>
              </a:rPr>
              <a:t>-function</a:t>
            </a:r>
          </a:p>
          <a:p>
            <a:pPr algn="l">
              <a:spcBef>
                <a:spcPts val="1800"/>
              </a:spcBef>
              <a:buFont typeface="Wingdings" pitchFamily="2" charset="2"/>
              <a:buNone/>
            </a:pPr>
            <a:r>
              <a:rPr lang="en-US" b="1" dirty="0">
                <a:solidFill>
                  <a:srgbClr val="0000FF"/>
                </a:solidFill>
                <a:latin typeface="Calibri" panose="020F0502020204030204" pitchFamily="34" charset="0"/>
                <a:sym typeface="Symbol" pitchFamily="18" charset="2"/>
              </a:rPr>
              <a:t>Remarks: </a:t>
            </a:r>
            <a:r>
              <a:rPr lang="en-US" dirty="0">
                <a:latin typeface="Calibri" panose="020F0502020204030204" pitchFamily="34" charset="0"/>
                <a:sym typeface="Symbol" pitchFamily="18" charset="2"/>
              </a:rPr>
              <a:t>- BPMs have a low cut-off frequency </a:t>
            </a:r>
            <a:r>
              <a:rPr lang="en-US" dirty="0">
                <a:latin typeface="Calibri" panose="020F0502020204030204" pitchFamily="34" charset="0"/>
                <a:sym typeface="Symbol"/>
              </a:rPr>
              <a:t></a:t>
            </a:r>
            <a:r>
              <a:rPr lang="en-US" dirty="0">
                <a:latin typeface="Calibri" panose="020F0502020204030204" pitchFamily="34" charset="0"/>
                <a:sym typeface="Symbol" pitchFamily="18" charset="2"/>
              </a:rPr>
              <a:t> dc-beam can’t be monitored</a:t>
            </a:r>
          </a:p>
          <a:p>
            <a:pPr algn="l">
              <a:lnSpc>
                <a:spcPct val="40000"/>
              </a:lnSpc>
              <a:buFont typeface="Wingdings" pitchFamily="2" charset="2"/>
              <a:buNone/>
            </a:pPr>
            <a:r>
              <a:rPr lang="en-US" dirty="0">
                <a:latin typeface="Calibri" panose="020F0502020204030204" pitchFamily="34" charset="0"/>
                <a:sym typeface="Symbol" pitchFamily="18" charset="2"/>
              </a:rPr>
              <a:t>                  - The abbreviation </a:t>
            </a:r>
            <a:r>
              <a:rPr lang="en-US" b="1" dirty="0">
                <a:latin typeface="Calibri" panose="020F0502020204030204" pitchFamily="34" charset="0"/>
                <a:sym typeface="Symbol" pitchFamily="18" charset="2"/>
              </a:rPr>
              <a:t>BPM</a:t>
            </a:r>
            <a:r>
              <a:rPr lang="en-US" dirty="0">
                <a:latin typeface="Calibri" panose="020F0502020204030204" pitchFamily="34" charset="0"/>
                <a:sym typeface="Symbol" pitchFamily="18" charset="2"/>
              </a:rPr>
              <a:t> and  pick-up </a:t>
            </a:r>
            <a:r>
              <a:rPr lang="en-US" b="1" dirty="0">
                <a:latin typeface="Calibri" panose="020F0502020204030204" pitchFamily="34" charset="0"/>
                <a:sym typeface="Symbol" pitchFamily="18" charset="2"/>
              </a:rPr>
              <a:t>PU</a:t>
            </a:r>
            <a:r>
              <a:rPr lang="en-US" dirty="0">
                <a:latin typeface="Calibri" panose="020F0502020204030204" pitchFamily="34" charset="0"/>
                <a:sym typeface="Symbol" pitchFamily="18" charset="2"/>
              </a:rPr>
              <a:t> are synonyms</a:t>
            </a:r>
          </a:p>
        </p:txBody>
      </p:sp>
    </p:spTree>
    <p:extLst>
      <p:ext uri="{BB962C8B-B14F-4D97-AF65-F5344CB8AC3E}">
        <p14:creationId xmlns:p14="http://schemas.microsoft.com/office/powerpoint/2010/main" val="18050972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34820"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600" baseline="30000">
              <a:solidFill>
                <a:srgbClr val="006600"/>
              </a:solidFill>
              <a:latin typeface="Calibri" panose="020F0502020204030204" pitchFamily="34" charset="0"/>
            </a:endParaRPr>
          </a:p>
        </p:txBody>
      </p:sp>
      <p:sp>
        <p:nvSpPr>
          <p:cNvPr id="34821" name="Text Box 4"/>
          <p:cNvSpPr txBox="1">
            <a:spLocks noChangeArrowheads="1"/>
          </p:cNvSpPr>
          <p:nvPr/>
        </p:nvSpPr>
        <p:spPr bwMode="auto">
          <a:xfrm>
            <a:off x="323850" y="1484313"/>
            <a:ext cx="8550275" cy="4721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rgbClr val="0000CC"/>
                </a:solidFill>
                <a:latin typeface="Calibri" panose="020F0502020204030204" pitchFamily="34" charset="0"/>
              </a:rPr>
              <a:t>Outline:</a:t>
            </a:r>
            <a:r>
              <a:rPr lang="en-US" altLang="de-DE" sz="2000" b="1" dirty="0">
                <a:solidFill>
                  <a:srgbClr val="0000CC"/>
                </a:solidFill>
                <a:latin typeface="Calibri" panose="020F0502020204030204" pitchFamily="34" charset="0"/>
              </a:rPr>
              <a:t>     </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Signal generation </a:t>
            </a:r>
            <a:r>
              <a:rPr lang="en-US" altLang="de-DE" sz="2000" b="1" dirty="0">
                <a:solidFill>
                  <a:srgbClr val="5F5F5F"/>
                </a:solidFill>
                <a:latin typeface="Calibri" panose="020F0502020204030204" pitchFamily="34" charset="0"/>
                <a:sym typeface="Symbol" pitchFamily="18" charset="2"/>
              </a:rPr>
              <a:t>  transfer impedance</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Capacitive </a:t>
            </a:r>
            <a:r>
              <a:rPr lang="en-US" altLang="de-DE" sz="2000" b="1" i="1" dirty="0">
                <a:solidFill>
                  <a:srgbClr val="5F5F5F"/>
                </a:solidFill>
                <a:latin typeface="Calibri" panose="020F0502020204030204" pitchFamily="34" charset="0"/>
              </a:rPr>
              <a:t>button </a:t>
            </a:r>
            <a:r>
              <a:rPr lang="en-US" altLang="de-DE" sz="2000" b="1" dirty="0">
                <a:solidFill>
                  <a:srgbClr val="5F5F5F"/>
                </a:solidFill>
                <a:latin typeface="Calibri" panose="020F0502020204030204" pitchFamily="34" charset="0"/>
              </a:rPr>
              <a:t>BPM for high frequencies</a:t>
            </a:r>
            <a:endParaRPr lang="en-US" altLang="de-DE" sz="2000" b="1" dirty="0">
              <a:solidFill>
                <a:srgbClr val="5F5F5F"/>
              </a:solidFill>
              <a:latin typeface="Calibri" panose="020F0502020204030204" pitchFamily="34" charset="0"/>
              <a:sym typeface="Symbol" pitchFamily="18" charset="2"/>
            </a:endParaRPr>
          </a:p>
          <a:p>
            <a:pPr algn="l">
              <a:lnSpc>
                <a:spcPct val="80000"/>
              </a:lnSpc>
              <a:buFont typeface="Wingdings" pitchFamily="2" charset="2"/>
              <a:buNone/>
            </a:pPr>
            <a:r>
              <a:rPr lang="en-US" altLang="de-DE" sz="2000" b="1" dirty="0">
                <a:solidFill>
                  <a:srgbClr val="5F5F5F"/>
                </a:solidFill>
                <a:latin typeface="Calibri" panose="020F0502020204030204" pitchFamily="34" charset="0"/>
              </a:rPr>
              <a:t>    used at most proton LINACs</a:t>
            </a:r>
          </a:p>
          <a:p>
            <a:pPr marL="266700" indent="-266700" algn="l">
              <a:lnSpc>
                <a:spcPct val="80000"/>
              </a:lnSpc>
              <a:buFont typeface="Wingdings" panose="05000000000000000000" pitchFamily="2" charset="2"/>
              <a:buChar char="Ø"/>
            </a:pPr>
            <a:r>
              <a:rPr lang="en-US" altLang="de-DE" sz="2000" b="1" dirty="0">
                <a:solidFill>
                  <a:schemeClr val="tx1">
                    <a:lumMod val="50000"/>
                    <a:lumOff val="50000"/>
                  </a:schemeClr>
                </a:solidFill>
                <a:latin typeface="Calibri" panose="020F0502020204030204" pitchFamily="34" charset="0"/>
              </a:rPr>
              <a:t>Capacitive </a:t>
            </a:r>
            <a:r>
              <a:rPr lang="en-US" altLang="de-DE" sz="2000" b="1" i="1" u="sng" dirty="0">
                <a:solidFill>
                  <a:schemeClr val="tx1">
                    <a:lumMod val="50000"/>
                    <a:lumOff val="50000"/>
                  </a:schemeClr>
                </a:solidFill>
                <a:latin typeface="Calibri" panose="020F0502020204030204" pitchFamily="34" charset="0"/>
              </a:rPr>
              <a:t>linear-cut</a:t>
            </a:r>
            <a:r>
              <a:rPr lang="en-US" altLang="de-DE" sz="2000" b="1" i="1" dirty="0">
                <a:solidFill>
                  <a:schemeClr val="tx1">
                    <a:lumMod val="50000"/>
                    <a:lumOff val="50000"/>
                  </a:schemeClr>
                </a:solidFill>
                <a:latin typeface="Calibri" panose="020F0502020204030204" pitchFamily="34" charset="0"/>
              </a:rPr>
              <a:t> </a:t>
            </a:r>
            <a:r>
              <a:rPr lang="en-US" altLang="de-DE" sz="2000" b="1" dirty="0">
                <a:solidFill>
                  <a:schemeClr val="tx1">
                    <a:lumMod val="50000"/>
                    <a:lumOff val="50000"/>
                  </a:schemeClr>
                </a:solidFill>
                <a:latin typeface="Calibri" panose="020F0502020204030204" pitchFamily="34" charset="0"/>
              </a:rPr>
              <a:t>BPM for low frequencies </a:t>
            </a:r>
          </a:p>
          <a:p>
            <a:pPr algn="l">
              <a:lnSpc>
                <a:spcPct val="80000"/>
              </a:lnSpc>
            </a:pPr>
            <a:r>
              <a:rPr lang="en-US" altLang="de-DE" sz="2000" b="1" dirty="0">
                <a:solidFill>
                  <a:schemeClr val="tx1">
                    <a:lumMod val="50000"/>
                    <a:lumOff val="50000"/>
                  </a:schemeClr>
                </a:solidFill>
                <a:latin typeface="Calibri" panose="020F0502020204030204" pitchFamily="34" charset="0"/>
              </a:rPr>
              <a:t>     used at most synchrotrons</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Electronics for position evaluation</a:t>
            </a:r>
          </a:p>
          <a:p>
            <a:pPr algn="l">
              <a:lnSpc>
                <a:spcPct val="80000"/>
              </a:lnSpc>
              <a:buFont typeface="Wingdings" pitchFamily="2" charset="2"/>
              <a:buNone/>
            </a:pPr>
            <a:r>
              <a:rPr lang="en-US" altLang="de-DE" sz="2000" b="1" dirty="0">
                <a:solidFill>
                  <a:srgbClr val="5F5F5F"/>
                </a:solidFill>
                <a:latin typeface="Calibri" panose="020F0502020204030204" pitchFamily="34" charset="0"/>
              </a:rPr>
              <a:t>    analog &amp; digital signal conditioning to achieve small signal processing  </a:t>
            </a:r>
            <a:endParaRPr lang="en-US" altLang="de-DE" sz="2000" b="1" dirty="0">
              <a:solidFill>
                <a:srgbClr val="3333CC"/>
              </a:solidFill>
              <a:latin typeface="Calibri" panose="020F0502020204030204" pitchFamily="34" charset="0"/>
            </a:endParaRP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BPMs for measurement of closed orbit, tune and further lattice functions</a:t>
            </a:r>
          </a:p>
          <a:p>
            <a:pPr algn="l">
              <a:lnSpc>
                <a:spcPct val="80000"/>
              </a:lnSpc>
              <a:buFont typeface="Wingdings" pitchFamily="2" charset="2"/>
              <a:buNone/>
            </a:pPr>
            <a:r>
              <a:rPr lang="en-US" altLang="de-DE" sz="2000" b="1" dirty="0">
                <a:latin typeface="Calibri" panose="020F0502020204030204" pitchFamily="34" charset="0"/>
              </a:rPr>
              <a:t>    frequent application of BPMs</a:t>
            </a:r>
          </a:p>
          <a:p>
            <a:pPr algn="l">
              <a:lnSpc>
                <a:spcPct val="80000"/>
              </a:lnSpc>
              <a:buFont typeface="Wingdings" pitchFamily="2" charset="2"/>
              <a:buNone/>
            </a:pPr>
            <a:r>
              <a:rPr lang="en-US" altLang="de-DE" sz="2000" b="1" dirty="0">
                <a:latin typeface="Calibri" panose="020F0502020204030204" pitchFamily="34" charset="0"/>
              </a:rPr>
              <a:t>    </a:t>
            </a:r>
            <a:r>
              <a:rPr lang="en-US" altLang="de-DE" sz="2000" b="1" i="1" dirty="0">
                <a:latin typeface="Calibri" panose="020F0502020204030204" pitchFamily="34" charset="0"/>
              </a:rPr>
              <a:t>High-current example 4</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Summary</a:t>
            </a:r>
          </a:p>
        </p:txBody>
      </p:sp>
      <p:sp>
        <p:nvSpPr>
          <p:cNvPr id="6"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Pick-Ups for bunched Beams</a:t>
            </a:r>
          </a:p>
        </p:txBody>
      </p:sp>
    </p:spTree>
    <p:extLst>
      <p:ext uri="{BB962C8B-B14F-4D97-AF65-F5344CB8AC3E}">
        <p14:creationId xmlns:p14="http://schemas.microsoft.com/office/powerpoint/2010/main" val="3839838809"/>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2" name="Text Box 3"/>
          <p:cNvSpPr txBox="1">
            <a:spLocks noChangeArrowheads="1"/>
          </p:cNvSpPr>
          <p:nvPr/>
        </p:nvSpPr>
        <p:spPr bwMode="auto">
          <a:xfrm>
            <a:off x="125413" y="1053658"/>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73733" name="Text Box 4"/>
          <p:cNvSpPr txBox="1">
            <a:spLocks noChangeArrowheads="1"/>
          </p:cNvSpPr>
          <p:nvPr/>
        </p:nvSpPr>
        <p:spPr bwMode="auto">
          <a:xfrm>
            <a:off x="152400" y="691708"/>
            <a:ext cx="8991600" cy="150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3525" indent="-26352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Symbol" pitchFamily="18" charset="2"/>
              <a:buNone/>
            </a:pPr>
            <a:r>
              <a:rPr lang="en-US" altLang="de-DE" sz="2000" b="1" dirty="0">
                <a:solidFill>
                  <a:srgbClr val="0000FF"/>
                </a:solidFill>
                <a:latin typeface="Calibri" panose="020F0502020204030204" pitchFamily="34" charset="0"/>
                <a:cs typeface="Calibri" panose="020F0502020204030204" pitchFamily="34" charset="0"/>
                <a:sym typeface="Symbol" pitchFamily="18" charset="2"/>
              </a:rPr>
              <a:t>Trajectory:</a:t>
            </a:r>
            <a:r>
              <a:rPr lang="en-US" altLang="de-DE" sz="2000" dirty="0">
                <a:solidFill>
                  <a:srgbClr val="0000FF"/>
                </a:solidFill>
                <a:latin typeface="Calibri" panose="020F0502020204030204" pitchFamily="34" charset="0"/>
                <a:cs typeface="Calibri" panose="020F0502020204030204" pitchFamily="34" charset="0"/>
                <a:sym typeface="Symbol" pitchFamily="18" charset="2"/>
              </a:rPr>
              <a:t> </a:t>
            </a:r>
          </a:p>
          <a:p>
            <a:pPr algn="l">
              <a:lnSpc>
                <a:spcPct val="80000"/>
              </a:lnSpc>
              <a:buFont typeface="Symbol" pitchFamily="18"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The position delivered by an </a:t>
            </a:r>
            <a:r>
              <a:rPr lang="en-US" altLang="de-DE" sz="2000" b="1" dirty="0">
                <a:solidFill>
                  <a:srgbClr val="0000FF"/>
                </a:solidFill>
                <a:latin typeface="Calibri" panose="020F0502020204030204" pitchFamily="34" charset="0"/>
                <a:cs typeface="Calibri" panose="020F0502020204030204" pitchFamily="34" charset="0"/>
                <a:sym typeface="Symbol" pitchFamily="18" charset="2"/>
              </a:rPr>
              <a:t>individual bunch</a:t>
            </a:r>
            <a:r>
              <a:rPr lang="en-US" altLang="de-DE" sz="2000" dirty="0">
                <a:solidFill>
                  <a:srgbClr val="0000FF"/>
                </a:solidFill>
                <a:latin typeface="Calibri" panose="020F0502020204030204" pitchFamily="34" charset="0"/>
                <a:cs typeface="Calibri" panose="020F0502020204030204" pitchFamily="34" charset="0"/>
                <a:sym typeface="Symbol" pitchFamily="18" charset="2"/>
              </a:rPr>
              <a:t> within a transfer line or a synchrotron</a:t>
            </a:r>
            <a:r>
              <a:rPr lang="en-US" altLang="de-DE" sz="2000" dirty="0">
                <a:solidFill>
                  <a:schemeClr val="accent2"/>
                </a:solidFill>
                <a:latin typeface="Calibri" panose="020F0502020204030204" pitchFamily="34" charset="0"/>
                <a:cs typeface="Calibri" panose="020F0502020204030204" pitchFamily="34" charset="0"/>
                <a:sym typeface="Symbol" pitchFamily="18" charset="2"/>
              </a:rPr>
              <a:t>.  </a:t>
            </a:r>
          </a:p>
          <a:p>
            <a:pPr algn="l">
              <a:lnSpc>
                <a:spcPct val="70000"/>
              </a:lnSpc>
              <a:buFont typeface="Symbol" pitchFamily="18" charset="2"/>
              <a:buNone/>
            </a:pPr>
            <a:r>
              <a:rPr lang="en-US" altLang="de-DE" dirty="0">
                <a:latin typeface="Calibri" panose="020F0502020204030204" pitchFamily="34" charset="0"/>
                <a:cs typeface="Calibri" panose="020F0502020204030204" pitchFamily="34" charset="0"/>
                <a:sym typeface="Symbol" pitchFamily="18" charset="2"/>
              </a:rPr>
              <a:t>Main task: Control of matching (center and angle), first-turn diagnostics</a:t>
            </a:r>
          </a:p>
          <a:p>
            <a:pPr algn="l">
              <a:lnSpc>
                <a:spcPct val="90000"/>
              </a:lnSpc>
              <a:buFont typeface="Symbol" pitchFamily="18" charset="2"/>
              <a:buNone/>
            </a:pPr>
            <a:r>
              <a:rPr lang="en-US" altLang="de-DE" b="1" i="1" dirty="0">
                <a:latin typeface="Calibri" panose="020F0502020204030204" pitchFamily="34" charset="0"/>
                <a:cs typeface="Calibri" panose="020F0502020204030204" pitchFamily="34" charset="0"/>
                <a:sym typeface="Symbol" pitchFamily="18" charset="2"/>
              </a:rPr>
              <a:t>Example:</a:t>
            </a:r>
            <a:r>
              <a:rPr lang="en-US" altLang="de-DE" dirty="0">
                <a:latin typeface="Calibri" panose="020F0502020204030204" pitchFamily="34" charset="0"/>
                <a:cs typeface="Calibri" panose="020F0502020204030204" pitchFamily="34" charset="0"/>
                <a:sym typeface="Symbol" pitchFamily="18" charset="2"/>
              </a:rPr>
              <a:t> LHC injection 10/09/08 i.e. first day of operation !</a:t>
            </a:r>
          </a:p>
        </p:txBody>
      </p:sp>
      <p:sp>
        <p:nvSpPr>
          <p:cNvPr id="73738" name="Text Box 6"/>
          <p:cNvSpPr txBox="1">
            <a:spLocks noChangeArrowheads="1"/>
          </p:cNvSpPr>
          <p:nvPr/>
        </p:nvSpPr>
        <p:spPr bwMode="auto">
          <a:xfrm>
            <a:off x="209431" y="5854418"/>
            <a:ext cx="2883171" cy="336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GB" altLang="de-DE" sz="1600" dirty="0">
                <a:latin typeface="Calibri" panose="020F0502020204030204" pitchFamily="34" charset="0"/>
                <a:cs typeface="Calibri" panose="020F0502020204030204" pitchFamily="34" charset="0"/>
              </a:rPr>
              <a:t>Courtesy R</a:t>
            </a:r>
            <a:r>
              <a:rPr lang="de-DE" altLang="de-DE" sz="1600" dirty="0">
                <a:latin typeface="Calibri" panose="020F0502020204030204" pitchFamily="34" charset="0"/>
                <a:cs typeface="Calibri" panose="020F0502020204030204" pitchFamily="34" charset="0"/>
              </a:rPr>
              <a:t>. Jones (CERN)</a:t>
            </a:r>
            <a:endParaRPr lang="en-US" altLang="de-DE" sz="1600" dirty="0">
              <a:latin typeface="Calibri" panose="020F0502020204030204" pitchFamily="34" charset="0"/>
              <a:cs typeface="Calibri" panose="020F0502020204030204" pitchFamily="34" charset="0"/>
            </a:endParaRPr>
          </a:p>
        </p:txBody>
      </p:sp>
      <p:sp>
        <p:nvSpPr>
          <p:cNvPr id="73735" name="Text Box 20"/>
          <p:cNvSpPr txBox="1">
            <a:spLocks noChangeArrowheads="1"/>
          </p:cNvSpPr>
          <p:nvPr/>
        </p:nvSpPr>
        <p:spPr bwMode="auto">
          <a:xfrm>
            <a:off x="3903663" y="640238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grpSp>
        <p:nvGrpSpPr>
          <p:cNvPr id="5" name="Gruppieren 4"/>
          <p:cNvGrpSpPr/>
          <p:nvPr/>
        </p:nvGrpSpPr>
        <p:grpSpPr>
          <a:xfrm>
            <a:off x="-36513" y="2152208"/>
            <a:ext cx="9072563" cy="3859213"/>
            <a:chOff x="-36513" y="2441575"/>
            <a:chExt cx="9072563" cy="3859213"/>
          </a:xfrm>
        </p:grpSpPr>
        <p:sp>
          <p:nvSpPr>
            <p:cNvPr id="73740" name="Text Box 8"/>
            <p:cNvSpPr txBox="1">
              <a:spLocks noChangeArrowheads="1"/>
            </p:cNvSpPr>
            <p:nvPr/>
          </p:nvSpPr>
          <p:spPr bwMode="auto">
            <a:xfrm>
              <a:off x="-36513" y="3949327"/>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a:latin typeface="Arial" charset="0"/>
                </a:rPr>
                <a:t>-10</a:t>
              </a:r>
            </a:p>
          </p:txBody>
        </p:sp>
        <p:sp>
          <p:nvSpPr>
            <p:cNvPr id="73742" name="Text Box 10"/>
            <p:cNvSpPr txBox="1">
              <a:spLocks noChangeArrowheads="1"/>
            </p:cNvSpPr>
            <p:nvPr/>
          </p:nvSpPr>
          <p:spPr bwMode="auto">
            <a:xfrm>
              <a:off x="-36513" y="5541285"/>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a:latin typeface="Arial" charset="0"/>
                </a:rPr>
                <a:t>-10</a:t>
              </a:r>
            </a:p>
          </p:txBody>
        </p:sp>
        <p:sp>
          <p:nvSpPr>
            <p:cNvPr id="3" name="Rechteck 2"/>
            <p:cNvSpPr/>
            <p:nvPr/>
          </p:nvSpPr>
          <p:spPr bwMode="auto">
            <a:xfrm>
              <a:off x="218696" y="3018302"/>
              <a:ext cx="299660" cy="1413998"/>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pic>
          <p:nvPicPr>
            <p:cNvPr id="7373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946" y="2441575"/>
              <a:ext cx="8864104" cy="3663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pic>
        <p:sp>
          <p:nvSpPr>
            <p:cNvPr id="73743" name="Text Box 11"/>
            <p:cNvSpPr txBox="1">
              <a:spLocks noChangeArrowheads="1"/>
            </p:cNvSpPr>
            <p:nvPr/>
          </p:nvSpPr>
          <p:spPr bwMode="auto">
            <a:xfrm>
              <a:off x="3787789" y="3018302"/>
              <a:ext cx="1598696"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a:latin typeface="Arial" charset="0"/>
                </a:rPr>
                <a:t>horizontal</a:t>
              </a:r>
            </a:p>
          </p:txBody>
        </p:sp>
        <p:sp>
          <p:nvSpPr>
            <p:cNvPr id="73744" name="Text Box 12"/>
            <p:cNvSpPr txBox="1">
              <a:spLocks noChangeArrowheads="1"/>
            </p:cNvSpPr>
            <p:nvPr/>
          </p:nvSpPr>
          <p:spPr bwMode="auto">
            <a:xfrm>
              <a:off x="3925740" y="4597550"/>
              <a:ext cx="1598696"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a:latin typeface="Arial" charset="0"/>
                </a:rPr>
                <a:t>vertical</a:t>
              </a:r>
            </a:p>
          </p:txBody>
        </p:sp>
        <p:sp>
          <p:nvSpPr>
            <p:cNvPr id="73736" name="Text Box 13"/>
            <p:cNvSpPr txBox="1">
              <a:spLocks noChangeArrowheads="1"/>
            </p:cNvSpPr>
            <p:nvPr/>
          </p:nvSpPr>
          <p:spPr bwMode="auto">
            <a:xfrm>
              <a:off x="2627313" y="5949950"/>
              <a:ext cx="4032250" cy="350838"/>
            </a:xfrm>
            <a:prstGeom prst="rect">
              <a:avLst/>
            </a:prstGeom>
            <a:solidFill>
              <a:schemeClr val="bg1"/>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a:latin typeface="Calibri" panose="020F0502020204030204" pitchFamily="34" charset="0"/>
                  <a:cs typeface="Calibri" panose="020F0502020204030204" pitchFamily="34" charset="0"/>
                </a:rPr>
                <a:t>Monitor number (530 BPMs on 27 km)</a:t>
              </a:r>
            </a:p>
          </p:txBody>
        </p:sp>
        <p:sp>
          <p:nvSpPr>
            <p:cNvPr id="4" name="Rechteck 3"/>
            <p:cNvSpPr/>
            <p:nvPr/>
          </p:nvSpPr>
          <p:spPr bwMode="auto">
            <a:xfrm>
              <a:off x="219192" y="3005602"/>
              <a:ext cx="345958" cy="1426698"/>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73739" name="Text Box 7"/>
            <p:cNvSpPr txBox="1">
              <a:spLocks noChangeArrowheads="1"/>
            </p:cNvSpPr>
            <p:nvPr/>
          </p:nvSpPr>
          <p:spPr bwMode="auto">
            <a:xfrm>
              <a:off x="21125" y="2884952"/>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dirty="0">
                  <a:latin typeface="Arial" charset="0"/>
                </a:rPr>
                <a:t>10</a:t>
              </a:r>
            </a:p>
          </p:txBody>
        </p:sp>
        <p:sp>
          <p:nvSpPr>
            <p:cNvPr id="21" name="Text Box 7"/>
            <p:cNvSpPr txBox="1">
              <a:spLocks noChangeArrowheads="1"/>
            </p:cNvSpPr>
            <p:nvPr/>
          </p:nvSpPr>
          <p:spPr bwMode="auto">
            <a:xfrm>
              <a:off x="-10797" y="3944502"/>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dirty="0">
                  <a:latin typeface="Arial" charset="0"/>
                </a:rPr>
                <a:t>-10</a:t>
              </a:r>
            </a:p>
          </p:txBody>
        </p:sp>
        <p:sp>
          <p:nvSpPr>
            <p:cNvPr id="24" name="Text Box 7"/>
            <p:cNvSpPr txBox="1">
              <a:spLocks noChangeArrowheads="1"/>
            </p:cNvSpPr>
            <p:nvPr/>
          </p:nvSpPr>
          <p:spPr bwMode="auto">
            <a:xfrm>
              <a:off x="246180" y="3412320"/>
              <a:ext cx="406406"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buFont typeface="Wingdings" pitchFamily="2" charset="2"/>
                <a:buNone/>
              </a:pPr>
              <a:r>
                <a:rPr lang="en-US" altLang="de-DE" b="1" dirty="0">
                  <a:latin typeface="Arial" charset="0"/>
                </a:rPr>
                <a:t>0</a:t>
              </a:r>
            </a:p>
          </p:txBody>
        </p:sp>
        <p:sp>
          <p:nvSpPr>
            <p:cNvPr id="73748" name="Text Box 17"/>
            <p:cNvSpPr txBox="1">
              <a:spLocks noChangeArrowheads="1"/>
            </p:cNvSpPr>
            <p:nvPr/>
          </p:nvSpPr>
          <p:spPr bwMode="auto">
            <a:xfrm rot="16200000">
              <a:off x="-199613" y="3463814"/>
              <a:ext cx="984093"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a:latin typeface="Arial" panose="020B0604020202020204" pitchFamily="34" charset="0"/>
                  <a:cs typeface="Arial" panose="020B0604020202020204" pitchFamily="34" charset="0"/>
                </a:rPr>
                <a:t>x [mm</a:t>
              </a:r>
              <a:r>
                <a:rPr lang="en-US" altLang="de-DE" sz="1700" b="1" dirty="0"/>
                <a:t>]</a:t>
              </a:r>
            </a:p>
          </p:txBody>
        </p:sp>
        <p:sp>
          <p:nvSpPr>
            <p:cNvPr id="25" name="Rechteck 24"/>
            <p:cNvSpPr/>
            <p:nvPr/>
          </p:nvSpPr>
          <p:spPr bwMode="auto">
            <a:xfrm>
              <a:off x="207206" y="4616107"/>
              <a:ext cx="345958" cy="1426698"/>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73741" name="Text Box 9"/>
            <p:cNvSpPr txBox="1">
              <a:spLocks noChangeArrowheads="1"/>
            </p:cNvSpPr>
            <p:nvPr/>
          </p:nvSpPr>
          <p:spPr bwMode="auto">
            <a:xfrm>
              <a:off x="28341" y="4502568"/>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dirty="0">
                  <a:latin typeface="Arial" charset="0"/>
                </a:rPr>
                <a:t>10</a:t>
              </a:r>
            </a:p>
          </p:txBody>
        </p:sp>
        <p:sp>
          <p:nvSpPr>
            <p:cNvPr id="26" name="Text Box 9"/>
            <p:cNvSpPr txBox="1">
              <a:spLocks noChangeArrowheads="1"/>
            </p:cNvSpPr>
            <p:nvPr/>
          </p:nvSpPr>
          <p:spPr bwMode="auto">
            <a:xfrm>
              <a:off x="54191" y="5557960"/>
              <a:ext cx="562473"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buFont typeface="Wingdings" pitchFamily="2" charset="2"/>
                <a:buNone/>
              </a:pPr>
              <a:r>
                <a:rPr lang="en-US" altLang="de-DE" b="1" dirty="0">
                  <a:latin typeface="Arial" charset="0"/>
                </a:rPr>
                <a:t>-10</a:t>
              </a:r>
            </a:p>
          </p:txBody>
        </p:sp>
        <p:sp>
          <p:nvSpPr>
            <p:cNvPr id="27" name="Text Box 9"/>
            <p:cNvSpPr txBox="1">
              <a:spLocks noChangeArrowheads="1"/>
            </p:cNvSpPr>
            <p:nvPr/>
          </p:nvSpPr>
          <p:spPr bwMode="auto">
            <a:xfrm>
              <a:off x="82550" y="5018210"/>
              <a:ext cx="562473"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buFont typeface="Wingdings" pitchFamily="2" charset="2"/>
                <a:buNone/>
              </a:pPr>
              <a:r>
                <a:rPr lang="en-US" altLang="de-DE" b="1" dirty="0">
                  <a:latin typeface="Arial" charset="0"/>
                </a:rPr>
                <a:t>0</a:t>
              </a:r>
            </a:p>
          </p:txBody>
        </p:sp>
        <p:sp>
          <p:nvSpPr>
            <p:cNvPr id="73746" name="Text Box 14"/>
            <p:cNvSpPr txBox="1">
              <a:spLocks noChangeArrowheads="1"/>
            </p:cNvSpPr>
            <p:nvPr/>
          </p:nvSpPr>
          <p:spPr bwMode="auto">
            <a:xfrm rot="16200000">
              <a:off x="-193990" y="5081246"/>
              <a:ext cx="966491"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a:latin typeface="Arial" panose="020B0604020202020204" pitchFamily="34" charset="0"/>
                  <a:cs typeface="Arial" panose="020B0604020202020204" pitchFamily="34" charset="0"/>
                </a:rPr>
                <a:t>y [mm]</a:t>
              </a:r>
            </a:p>
          </p:txBody>
        </p:sp>
      </p:grpSp>
      <p:sp>
        <p:nvSpPr>
          <p:cNvPr id="28" name="Text Box 6"/>
          <p:cNvSpPr txBox="1">
            <a:spLocks noChangeArrowheads="1"/>
          </p:cNvSpPr>
          <p:nvPr/>
        </p:nvSpPr>
        <p:spPr bwMode="auto">
          <a:xfrm>
            <a:off x="5166751" y="5952500"/>
            <a:ext cx="395159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de-DE" altLang="de-DE" sz="1600" dirty="0">
                <a:latin typeface="Calibri" panose="020F0502020204030204" pitchFamily="34" charset="0"/>
                <a:cs typeface="Calibri" panose="020F0502020204030204" pitchFamily="34" charset="0"/>
              </a:rPr>
              <a:t>Tune </a:t>
            </a:r>
            <a:r>
              <a:rPr lang="de-DE" altLang="de-DE" sz="1600" dirty="0" err="1">
                <a:latin typeface="Calibri" panose="020F0502020204030204" pitchFamily="34" charset="0"/>
                <a:cs typeface="Calibri" panose="020F0502020204030204" pitchFamily="34" charset="0"/>
              </a:rPr>
              <a:t>values</a:t>
            </a:r>
            <a:r>
              <a:rPr lang="de-DE" altLang="de-DE" sz="1600" dirty="0">
                <a:latin typeface="Calibri" panose="020F0502020204030204" pitchFamily="34" charset="0"/>
                <a:cs typeface="Calibri" panose="020F0502020204030204" pitchFamily="34" charset="0"/>
              </a:rPr>
              <a:t> at LHC: </a:t>
            </a:r>
            <a:r>
              <a:rPr lang="de-DE" altLang="de-DE" sz="1600" b="1" i="1" dirty="0" err="1">
                <a:latin typeface="Calibri" panose="020F0502020204030204" pitchFamily="34" charset="0"/>
                <a:cs typeface="Calibri" panose="020F0502020204030204" pitchFamily="34" charset="0"/>
              </a:rPr>
              <a:t>Q</a:t>
            </a:r>
            <a:r>
              <a:rPr lang="de-DE" altLang="de-DE" sz="1600" b="1" i="1" baseline="-25000" dirty="0" err="1">
                <a:latin typeface="Calibri" panose="020F0502020204030204" pitchFamily="34" charset="0"/>
                <a:cs typeface="Calibri" panose="020F0502020204030204" pitchFamily="34" charset="0"/>
              </a:rPr>
              <a:t>h</a:t>
            </a:r>
            <a:r>
              <a:rPr lang="de-DE" altLang="de-DE" sz="1600" b="1" i="1" dirty="0">
                <a:latin typeface="Calibri" panose="020F0502020204030204" pitchFamily="34" charset="0"/>
                <a:cs typeface="Calibri" panose="020F0502020204030204" pitchFamily="34" charset="0"/>
              </a:rPr>
              <a:t> </a:t>
            </a:r>
            <a:r>
              <a:rPr lang="de-DE" altLang="de-DE" sz="1600" dirty="0">
                <a:latin typeface="Calibri" panose="020F0502020204030204" pitchFamily="34" charset="0"/>
                <a:cs typeface="Calibri" panose="020F0502020204030204" pitchFamily="34" charset="0"/>
              </a:rPr>
              <a:t>= 64.3, </a:t>
            </a:r>
            <a:r>
              <a:rPr lang="de-DE" altLang="de-DE" sz="1600" b="1" i="1" dirty="0" err="1">
                <a:latin typeface="Calibri" panose="020F0502020204030204" pitchFamily="34" charset="0"/>
                <a:cs typeface="Calibri" panose="020F0502020204030204" pitchFamily="34" charset="0"/>
              </a:rPr>
              <a:t>Q</a:t>
            </a:r>
            <a:r>
              <a:rPr lang="de-DE" altLang="de-DE" sz="1600" b="1" i="1" baseline="-25000" dirty="0" err="1">
                <a:latin typeface="Calibri" panose="020F0502020204030204" pitchFamily="34" charset="0"/>
                <a:cs typeface="Calibri" panose="020F0502020204030204" pitchFamily="34" charset="0"/>
              </a:rPr>
              <a:t>v</a:t>
            </a:r>
            <a:r>
              <a:rPr lang="de-DE" altLang="de-DE" sz="1600" dirty="0">
                <a:latin typeface="Calibri" panose="020F0502020204030204" pitchFamily="34" charset="0"/>
                <a:cs typeface="Calibri" panose="020F0502020204030204" pitchFamily="34" charset="0"/>
              </a:rPr>
              <a:t> = 59.3 </a:t>
            </a:r>
            <a:endParaRPr lang="en-US" altLang="de-DE" sz="1600" dirty="0">
              <a:latin typeface="Calibri" panose="020F0502020204030204" pitchFamily="34" charset="0"/>
              <a:cs typeface="Calibri" panose="020F0502020204030204" pitchFamily="34" charset="0"/>
            </a:endParaRPr>
          </a:p>
        </p:txBody>
      </p:sp>
      <p:sp>
        <p:nvSpPr>
          <p:cNvPr id="29" name="Text Box 8"/>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solidFill>
                  <a:srgbClr val="000000"/>
                </a:solidFill>
                <a:latin typeface="+mj-lt"/>
                <a:cs typeface="Times New Roman" panose="02020603050405020304" pitchFamily="18" charset="0"/>
              </a:rPr>
              <a:t>Trajectory Measurement with BPMs</a:t>
            </a:r>
          </a:p>
        </p:txBody>
      </p:sp>
    </p:spTree>
    <p:extLst>
      <p:ext uri="{BB962C8B-B14F-4D97-AF65-F5344CB8AC3E}">
        <p14:creationId xmlns:p14="http://schemas.microsoft.com/office/powerpoint/2010/main" val="3053628544"/>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Close Orbit Measurement with BPMs</a:t>
            </a:r>
          </a:p>
        </p:txBody>
      </p:sp>
      <p:sp>
        <p:nvSpPr>
          <p:cNvPr id="35844" name="Text Box 3"/>
          <p:cNvSpPr txBox="1">
            <a:spLocks noChangeArrowheads="1"/>
          </p:cNvSpPr>
          <p:nvPr/>
        </p:nvSpPr>
        <p:spPr bwMode="auto">
          <a:xfrm>
            <a:off x="125413" y="119255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5845" name="Text Box 4"/>
          <p:cNvSpPr txBox="1">
            <a:spLocks noChangeArrowheads="1"/>
          </p:cNvSpPr>
          <p:nvPr/>
        </p:nvSpPr>
        <p:spPr bwMode="auto">
          <a:xfrm>
            <a:off x="107504" y="872551"/>
            <a:ext cx="9144000" cy="798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dirty="0">
                <a:solidFill>
                  <a:srgbClr val="0000FF"/>
                </a:solidFill>
                <a:latin typeface="Calibri" panose="020F0502020204030204" pitchFamily="34" charset="0"/>
                <a:cs typeface="Calibri" panose="020F0502020204030204" pitchFamily="34" charset="0"/>
                <a:sym typeface="Symbol" pitchFamily="18" charset="2"/>
              </a:rPr>
              <a:t>Single bunch position averaged over 1000 bunches  closed orbit with </a:t>
            </a:r>
            <a:r>
              <a:rPr lang="en-US" altLang="de-DE" dirty="0" err="1">
                <a:solidFill>
                  <a:srgbClr val="0000FF"/>
                </a:solidFill>
                <a:latin typeface="Calibri" panose="020F0502020204030204" pitchFamily="34" charset="0"/>
                <a:cs typeface="Calibri" panose="020F0502020204030204" pitchFamily="34" charset="0"/>
                <a:sym typeface="Symbol" pitchFamily="18" charset="2"/>
              </a:rPr>
              <a:t>ms</a:t>
            </a:r>
            <a:r>
              <a:rPr lang="en-US" altLang="de-DE" dirty="0">
                <a:solidFill>
                  <a:srgbClr val="0000FF"/>
                </a:solidFill>
                <a:latin typeface="Calibri" panose="020F0502020204030204" pitchFamily="34" charset="0"/>
                <a:cs typeface="Calibri" panose="020F0502020204030204" pitchFamily="34" charset="0"/>
                <a:sym typeface="Symbol" pitchFamily="18" charset="2"/>
              </a:rPr>
              <a:t> time steps.</a:t>
            </a:r>
          </a:p>
          <a:p>
            <a:pPr algn="l">
              <a:lnSpc>
                <a:spcPct val="70000"/>
              </a:lnSpc>
              <a:spcBef>
                <a:spcPts val="600"/>
              </a:spcBef>
              <a:buFont typeface="Wingdings" pitchFamily="2" charset="2"/>
              <a:buNone/>
            </a:pPr>
            <a:r>
              <a:rPr lang="en-US" altLang="de-DE" dirty="0">
                <a:solidFill>
                  <a:srgbClr val="0000FF"/>
                </a:solidFill>
                <a:latin typeface="Calibri" panose="020F0502020204030204" pitchFamily="34" charset="0"/>
                <a:cs typeface="Calibri" panose="020F0502020204030204" pitchFamily="34" charset="0"/>
                <a:sym typeface="Symbol" pitchFamily="18" charset="2"/>
              </a:rPr>
              <a:t>It differs from ideal orbit by misalignments of the beam or components.</a:t>
            </a:r>
          </a:p>
          <a:p>
            <a:pPr algn="l">
              <a:lnSpc>
                <a:spcPct val="50000"/>
              </a:lnSpc>
              <a:spcBef>
                <a:spcPts val="600"/>
              </a:spcBef>
              <a:buFont typeface="Wingdings" pitchFamily="2" charset="2"/>
              <a:buNone/>
            </a:pPr>
            <a:r>
              <a:rPr lang="en-US" altLang="de-DE" i="1" dirty="0">
                <a:latin typeface="Calibri" panose="020F0502020204030204" pitchFamily="34" charset="0"/>
                <a:cs typeface="Calibri" panose="020F0502020204030204" pitchFamily="34" charset="0"/>
                <a:sym typeface="Symbol" pitchFamily="18" charset="2"/>
              </a:rPr>
              <a:t>Example: GSI-synchrotron at two BPM locations, 1000 turn average during acceleration:</a:t>
            </a:r>
            <a:r>
              <a:rPr lang="en-US" altLang="de-DE" dirty="0">
                <a:solidFill>
                  <a:schemeClr val="accent2"/>
                </a:solidFill>
                <a:latin typeface="Calibri" panose="020F0502020204030204" pitchFamily="34" charset="0"/>
                <a:cs typeface="Calibri" panose="020F0502020204030204" pitchFamily="34" charset="0"/>
                <a:sym typeface="Symbol" pitchFamily="18" charset="2"/>
              </a:rPr>
              <a:t> </a:t>
            </a:r>
          </a:p>
        </p:txBody>
      </p:sp>
      <p:sp>
        <p:nvSpPr>
          <p:cNvPr id="35847" name="Text Box 6"/>
          <p:cNvSpPr txBox="1">
            <a:spLocks noChangeArrowheads="1"/>
          </p:cNvSpPr>
          <p:nvPr/>
        </p:nvSpPr>
        <p:spPr bwMode="auto">
          <a:xfrm>
            <a:off x="6516688" y="1983128"/>
            <a:ext cx="2447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endParaRPr lang="de-DE" altLang="de-DE">
              <a:latin typeface="Times" pitchFamily="18" charset="0"/>
            </a:endParaRPr>
          </a:p>
        </p:txBody>
      </p:sp>
      <p:sp>
        <p:nvSpPr>
          <p:cNvPr id="35848" name="Text Box 7"/>
          <p:cNvSpPr txBox="1">
            <a:spLocks noChangeArrowheads="1"/>
          </p:cNvSpPr>
          <p:nvPr/>
        </p:nvSpPr>
        <p:spPr bwMode="auto">
          <a:xfrm>
            <a:off x="6188076" y="1798567"/>
            <a:ext cx="2700337" cy="1710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00FF"/>
                </a:solidFill>
                <a:latin typeface="Calibri" panose="020F0502020204030204" pitchFamily="34" charset="0"/>
                <a:cs typeface="Calibri" panose="020F0502020204030204" pitchFamily="34" charset="0"/>
              </a:rPr>
              <a:t>Closed orbit:</a:t>
            </a:r>
          </a:p>
          <a:p>
            <a:pPr algn="l" eaLnBrk="1" hangingPunct="1">
              <a:lnSpc>
                <a:spcPct val="50000"/>
              </a:lnSpc>
              <a:buFont typeface="Wingdings" pitchFamily="2" charset="2"/>
              <a:buNone/>
            </a:pPr>
            <a:r>
              <a:rPr lang="en-US" altLang="de-DE" dirty="0">
                <a:latin typeface="Calibri" panose="020F0502020204030204" pitchFamily="34" charset="0"/>
                <a:cs typeface="Calibri" panose="020F0502020204030204" pitchFamily="34" charset="0"/>
              </a:rPr>
              <a:t>Beam position</a:t>
            </a:r>
          </a:p>
          <a:p>
            <a:pPr algn="l" eaLnBrk="1" hangingPunct="1">
              <a:lnSpc>
                <a:spcPct val="50000"/>
              </a:lnSpc>
              <a:buFont typeface="Wingdings" pitchFamily="2" charset="2"/>
              <a:buNone/>
            </a:pPr>
            <a:r>
              <a:rPr lang="en-US" altLang="de-DE" dirty="0">
                <a:latin typeface="Calibri" panose="020F0502020204030204" pitchFamily="34" charset="0"/>
                <a:cs typeface="Calibri" panose="020F0502020204030204" pitchFamily="34" charset="0"/>
              </a:rPr>
              <a:t>averaged over many turns</a:t>
            </a:r>
          </a:p>
          <a:p>
            <a:pPr algn="l" eaLnBrk="1" hangingPunct="1">
              <a:lnSpc>
                <a:spcPct val="50000"/>
              </a:lnSpc>
              <a:buFont typeface="Wingdings" pitchFamily="2" charset="2"/>
              <a:buNone/>
            </a:pPr>
            <a:r>
              <a:rPr lang="en-US" altLang="de-DE" dirty="0">
                <a:latin typeface="Calibri" panose="020F0502020204030204" pitchFamily="34" charset="0"/>
                <a:cs typeface="Calibri" panose="020F0502020204030204" pitchFamily="34" charset="0"/>
              </a:rPr>
              <a:t>(i.e. </a:t>
            </a:r>
            <a:r>
              <a:rPr lang="en-US" altLang="de-DE" dirty="0" err="1">
                <a:latin typeface="Calibri" panose="020F0502020204030204" pitchFamily="34" charset="0"/>
                <a:cs typeface="Calibri" panose="020F0502020204030204" pitchFamily="34" charset="0"/>
              </a:rPr>
              <a:t>betatron</a:t>
            </a:r>
            <a:r>
              <a:rPr lang="en-US" altLang="de-DE" dirty="0">
                <a:latin typeface="Calibri" panose="020F0502020204030204" pitchFamily="34" charset="0"/>
                <a:cs typeface="Calibri" panose="020F0502020204030204" pitchFamily="34" charset="0"/>
              </a:rPr>
              <a:t> oscillations). </a:t>
            </a:r>
          </a:p>
          <a:p>
            <a:pPr algn="l" eaLnBrk="1" hangingPunct="1">
              <a:lnSpc>
                <a:spcPct val="50000"/>
              </a:lnSpc>
              <a:buFont typeface="Wingdings" pitchFamily="2" charset="2"/>
              <a:buNone/>
            </a:pPr>
            <a:r>
              <a:rPr lang="en-US" sz="1600" dirty="0">
                <a:latin typeface="Calibri" panose="020F0502020204030204" pitchFamily="34" charset="0"/>
                <a:cs typeface="Calibri" panose="020F0502020204030204" pitchFamily="34" charset="0"/>
              </a:rPr>
              <a:t>The result is the basic tool</a:t>
            </a:r>
          </a:p>
          <a:p>
            <a:pPr algn="l" eaLnBrk="1" hangingPunct="1">
              <a:lnSpc>
                <a:spcPct val="50000"/>
              </a:lnSpc>
              <a:buFont typeface="Wingdings" pitchFamily="2" charset="2"/>
              <a:buNone/>
            </a:pPr>
            <a:r>
              <a:rPr lang="en-US" sz="1600" dirty="0">
                <a:latin typeface="Calibri" panose="020F0502020204030204" pitchFamily="34" charset="0"/>
                <a:cs typeface="Calibri" panose="020F0502020204030204" pitchFamily="34" charset="0"/>
              </a:rPr>
              <a:t>for alignment &amp; stabilization </a:t>
            </a:r>
            <a:endParaRPr lang="en-US" altLang="de-DE" sz="1600" dirty="0">
              <a:latin typeface="Calibri" panose="020F0502020204030204" pitchFamily="34" charset="0"/>
              <a:cs typeface="Calibri" panose="020F0502020204030204" pitchFamily="34" charset="0"/>
            </a:endParaRPr>
          </a:p>
        </p:txBody>
      </p:sp>
      <p:grpSp>
        <p:nvGrpSpPr>
          <p:cNvPr id="5" name="Gruppieren 4"/>
          <p:cNvGrpSpPr/>
          <p:nvPr/>
        </p:nvGrpSpPr>
        <p:grpSpPr>
          <a:xfrm>
            <a:off x="13855" y="1679048"/>
            <a:ext cx="6105731" cy="4613140"/>
            <a:chOff x="115455" y="1829520"/>
            <a:chExt cx="6105731" cy="4613140"/>
          </a:xfrm>
        </p:grpSpPr>
        <p:pic>
          <p:nvPicPr>
            <p:cNvPr id="18434"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316367" y="1829520"/>
              <a:ext cx="5904819" cy="4613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feld 2"/>
            <p:cNvSpPr txBox="1"/>
            <p:nvPr/>
          </p:nvSpPr>
          <p:spPr>
            <a:xfrm>
              <a:off x="3588531" y="3579970"/>
              <a:ext cx="2495459" cy="307777"/>
            </a:xfrm>
            <a:prstGeom prst="rect">
              <a:avLst/>
            </a:prstGeom>
            <a:noFill/>
          </p:spPr>
          <p:txBody>
            <a:bodyPr wrap="square" rtlCol="0">
              <a:spAutoFit/>
            </a:bodyPr>
            <a:lstStyle/>
            <a:p>
              <a:r>
                <a:rPr lang="en-US" sz="1400" dirty="0"/>
                <a:t>horizontal position at 2 BPMs</a:t>
              </a:r>
            </a:p>
          </p:txBody>
        </p:sp>
        <p:sp>
          <p:nvSpPr>
            <p:cNvPr id="22" name="Textfeld 21"/>
            <p:cNvSpPr txBox="1"/>
            <p:nvPr/>
          </p:nvSpPr>
          <p:spPr>
            <a:xfrm>
              <a:off x="3714644" y="4714460"/>
              <a:ext cx="2473883" cy="307777"/>
            </a:xfrm>
            <a:prstGeom prst="rect">
              <a:avLst/>
            </a:prstGeom>
            <a:noFill/>
          </p:spPr>
          <p:txBody>
            <a:bodyPr wrap="square" rtlCol="0">
              <a:spAutoFit/>
            </a:bodyPr>
            <a:lstStyle/>
            <a:p>
              <a:r>
                <a:rPr lang="en-US" sz="1400" dirty="0"/>
                <a:t>vertical position at 2 BPMs</a:t>
              </a:r>
            </a:p>
          </p:txBody>
        </p:sp>
        <p:cxnSp>
          <p:nvCxnSpPr>
            <p:cNvPr id="23" name="Gerade Verbindung mit Pfeil 22"/>
            <p:cNvCxnSpPr/>
            <p:nvPr/>
          </p:nvCxnSpPr>
          <p:spPr bwMode="auto">
            <a:xfrm>
              <a:off x="3531146" y="5631037"/>
              <a:ext cx="2457358" cy="0"/>
            </a:xfrm>
            <a:prstGeom prst="straightConnector1">
              <a:avLst/>
            </a:prstGeom>
            <a:solidFill>
              <a:schemeClr val="accent1"/>
            </a:solidFill>
            <a:ln w="38100" cap="flat" cmpd="sng" algn="ctr">
              <a:solidFill>
                <a:srgbClr val="008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feld 23"/>
            <p:cNvSpPr txBox="1"/>
            <p:nvPr/>
          </p:nvSpPr>
          <p:spPr>
            <a:xfrm>
              <a:off x="4278767" y="5323260"/>
              <a:ext cx="1805223" cy="307777"/>
            </a:xfrm>
            <a:prstGeom prst="rect">
              <a:avLst/>
            </a:prstGeom>
            <a:noFill/>
          </p:spPr>
          <p:txBody>
            <a:bodyPr wrap="square" rtlCol="0">
              <a:spAutoFit/>
            </a:bodyPr>
            <a:lstStyle/>
            <a:p>
              <a:r>
                <a:rPr lang="en-US" sz="1400" dirty="0">
                  <a:solidFill>
                    <a:srgbClr val="008000"/>
                  </a:solidFill>
                </a:rPr>
                <a:t>time</a:t>
              </a:r>
              <a:r>
                <a:rPr lang="en-US" sz="1400" b="1" i="1" dirty="0">
                  <a:solidFill>
                    <a:srgbClr val="008000"/>
                  </a:solidFill>
                </a:rPr>
                <a:t> t </a:t>
              </a:r>
              <a:r>
                <a:rPr lang="en-US" sz="1400" dirty="0">
                  <a:solidFill>
                    <a:srgbClr val="008000"/>
                  </a:solidFill>
                </a:rPr>
                <a:t>= 0 ... 600 </a:t>
              </a:r>
              <a:r>
                <a:rPr lang="en-US" sz="1400" dirty="0" err="1">
                  <a:solidFill>
                    <a:srgbClr val="008000"/>
                  </a:solidFill>
                </a:rPr>
                <a:t>ms</a:t>
              </a:r>
              <a:r>
                <a:rPr lang="en-US" sz="1400" dirty="0">
                  <a:solidFill>
                    <a:srgbClr val="008000"/>
                  </a:solidFill>
                </a:rPr>
                <a:t> </a:t>
              </a:r>
            </a:p>
          </p:txBody>
        </p:sp>
        <p:sp>
          <p:nvSpPr>
            <p:cNvPr id="4" name="Textfeld 3"/>
            <p:cNvSpPr txBox="1"/>
            <p:nvPr/>
          </p:nvSpPr>
          <p:spPr>
            <a:xfrm>
              <a:off x="3301865" y="3546932"/>
              <a:ext cx="238806" cy="307777"/>
            </a:xfrm>
            <a:prstGeom prst="rect">
              <a:avLst/>
            </a:prstGeom>
            <a:solidFill>
              <a:schemeClr val="bg1"/>
            </a:solidFill>
          </p:spPr>
          <p:txBody>
            <a:bodyPr wrap="square" rtlCol="0">
              <a:spAutoFit/>
            </a:bodyPr>
            <a:lstStyle/>
            <a:p>
              <a:r>
                <a:rPr lang="en-US" sz="1400" dirty="0"/>
                <a:t>0</a:t>
              </a:r>
            </a:p>
          </p:txBody>
        </p:sp>
        <p:sp>
          <p:nvSpPr>
            <p:cNvPr id="26" name="Textfeld 25"/>
            <p:cNvSpPr txBox="1"/>
            <p:nvPr/>
          </p:nvSpPr>
          <p:spPr>
            <a:xfrm>
              <a:off x="3334862" y="3288939"/>
              <a:ext cx="238806" cy="307777"/>
            </a:xfrm>
            <a:prstGeom prst="rect">
              <a:avLst/>
            </a:prstGeom>
            <a:solidFill>
              <a:schemeClr val="bg1"/>
            </a:solidFill>
          </p:spPr>
          <p:txBody>
            <a:bodyPr wrap="square" rtlCol="0">
              <a:spAutoFit/>
            </a:bodyPr>
            <a:lstStyle/>
            <a:p>
              <a:r>
                <a:rPr lang="en-US" sz="1400" dirty="0"/>
                <a:t>5</a:t>
              </a:r>
            </a:p>
          </p:txBody>
        </p:sp>
        <p:sp>
          <p:nvSpPr>
            <p:cNvPr id="27" name="Textfeld 26"/>
            <p:cNvSpPr txBox="1"/>
            <p:nvPr/>
          </p:nvSpPr>
          <p:spPr>
            <a:xfrm>
              <a:off x="3211626" y="3826233"/>
              <a:ext cx="357855" cy="307777"/>
            </a:xfrm>
            <a:prstGeom prst="rect">
              <a:avLst/>
            </a:prstGeom>
            <a:solidFill>
              <a:schemeClr val="bg1"/>
            </a:solidFill>
          </p:spPr>
          <p:txBody>
            <a:bodyPr wrap="square" rtlCol="0">
              <a:spAutoFit/>
            </a:bodyPr>
            <a:lstStyle/>
            <a:p>
              <a:pPr algn="r"/>
              <a:r>
                <a:rPr lang="en-US" sz="1400" dirty="0"/>
                <a:t>-5</a:t>
              </a:r>
            </a:p>
          </p:txBody>
        </p:sp>
        <p:sp>
          <p:nvSpPr>
            <p:cNvPr id="28" name="Textfeld 27"/>
            <p:cNvSpPr txBox="1"/>
            <p:nvPr/>
          </p:nvSpPr>
          <p:spPr>
            <a:xfrm>
              <a:off x="3185909" y="4134123"/>
              <a:ext cx="386686" cy="276999"/>
            </a:xfrm>
            <a:prstGeom prst="rect">
              <a:avLst/>
            </a:prstGeom>
            <a:solidFill>
              <a:schemeClr val="bg1"/>
            </a:solidFill>
          </p:spPr>
          <p:txBody>
            <a:bodyPr wrap="square" rtlCol="0">
              <a:spAutoFit/>
            </a:bodyPr>
            <a:lstStyle/>
            <a:p>
              <a:pPr algn="r"/>
              <a:r>
                <a:rPr lang="en-US" sz="1200" dirty="0"/>
                <a:t>-10</a:t>
              </a:r>
            </a:p>
          </p:txBody>
        </p:sp>
        <p:sp>
          <p:nvSpPr>
            <p:cNvPr id="29" name="Textfeld 28"/>
            <p:cNvSpPr txBox="1"/>
            <p:nvPr/>
          </p:nvSpPr>
          <p:spPr>
            <a:xfrm>
              <a:off x="3201416" y="3826233"/>
              <a:ext cx="357855" cy="307777"/>
            </a:xfrm>
            <a:prstGeom prst="rect">
              <a:avLst/>
            </a:prstGeom>
            <a:solidFill>
              <a:schemeClr val="bg1"/>
            </a:solidFill>
          </p:spPr>
          <p:txBody>
            <a:bodyPr wrap="square" rtlCol="0">
              <a:spAutoFit/>
            </a:bodyPr>
            <a:lstStyle/>
            <a:p>
              <a:pPr algn="r"/>
              <a:r>
                <a:rPr lang="en-US" sz="1400" dirty="0"/>
                <a:t>-5</a:t>
              </a:r>
            </a:p>
          </p:txBody>
        </p:sp>
        <p:sp>
          <p:nvSpPr>
            <p:cNvPr id="30" name="Textfeld 29"/>
            <p:cNvSpPr txBox="1"/>
            <p:nvPr/>
          </p:nvSpPr>
          <p:spPr>
            <a:xfrm>
              <a:off x="3278300" y="5264725"/>
              <a:ext cx="272457" cy="276999"/>
            </a:xfrm>
            <a:prstGeom prst="rect">
              <a:avLst/>
            </a:prstGeom>
            <a:solidFill>
              <a:schemeClr val="bg1"/>
            </a:solidFill>
          </p:spPr>
          <p:txBody>
            <a:bodyPr wrap="square" rtlCol="0">
              <a:spAutoFit/>
            </a:bodyPr>
            <a:lstStyle/>
            <a:p>
              <a:pPr algn="r"/>
              <a:r>
                <a:rPr lang="en-US" sz="1200" dirty="0"/>
                <a:t>0</a:t>
              </a:r>
            </a:p>
          </p:txBody>
        </p:sp>
        <p:sp>
          <p:nvSpPr>
            <p:cNvPr id="33" name="Textfeld 32"/>
            <p:cNvSpPr txBox="1"/>
            <p:nvPr/>
          </p:nvSpPr>
          <p:spPr>
            <a:xfrm>
              <a:off x="3275749" y="4968676"/>
              <a:ext cx="272457" cy="276999"/>
            </a:xfrm>
            <a:prstGeom prst="rect">
              <a:avLst/>
            </a:prstGeom>
            <a:solidFill>
              <a:schemeClr val="bg1"/>
            </a:solidFill>
          </p:spPr>
          <p:txBody>
            <a:bodyPr wrap="square" rtlCol="0">
              <a:spAutoFit/>
            </a:bodyPr>
            <a:lstStyle/>
            <a:p>
              <a:pPr algn="r"/>
              <a:r>
                <a:rPr lang="en-US" sz="1200" dirty="0"/>
                <a:t>2</a:t>
              </a:r>
            </a:p>
          </p:txBody>
        </p:sp>
        <p:sp>
          <p:nvSpPr>
            <p:cNvPr id="34" name="Textfeld 33"/>
            <p:cNvSpPr txBox="1"/>
            <p:nvPr/>
          </p:nvSpPr>
          <p:spPr>
            <a:xfrm>
              <a:off x="3297351" y="4717424"/>
              <a:ext cx="272457" cy="276999"/>
            </a:xfrm>
            <a:prstGeom prst="rect">
              <a:avLst/>
            </a:prstGeom>
            <a:solidFill>
              <a:schemeClr val="bg1"/>
            </a:solidFill>
          </p:spPr>
          <p:txBody>
            <a:bodyPr wrap="square" rtlCol="0">
              <a:spAutoFit/>
            </a:bodyPr>
            <a:lstStyle/>
            <a:p>
              <a:pPr algn="r"/>
              <a:r>
                <a:rPr lang="en-US" sz="1200" dirty="0"/>
                <a:t>4</a:t>
              </a:r>
            </a:p>
          </p:txBody>
        </p:sp>
        <p:sp>
          <p:nvSpPr>
            <p:cNvPr id="35" name="Textfeld 34"/>
            <p:cNvSpPr txBox="1"/>
            <p:nvPr/>
          </p:nvSpPr>
          <p:spPr>
            <a:xfrm>
              <a:off x="3181106" y="5621630"/>
              <a:ext cx="356979" cy="276999"/>
            </a:xfrm>
            <a:prstGeom prst="rect">
              <a:avLst/>
            </a:prstGeom>
            <a:solidFill>
              <a:schemeClr val="bg1"/>
            </a:solidFill>
          </p:spPr>
          <p:txBody>
            <a:bodyPr wrap="square" rtlCol="0">
              <a:spAutoFit/>
            </a:bodyPr>
            <a:lstStyle/>
            <a:p>
              <a:pPr algn="r"/>
              <a:r>
                <a:rPr lang="en-US" sz="1200" dirty="0"/>
                <a:t>-2</a:t>
              </a:r>
            </a:p>
          </p:txBody>
        </p:sp>
        <p:sp>
          <p:nvSpPr>
            <p:cNvPr id="37" name="Textfeld 36"/>
            <p:cNvSpPr txBox="1"/>
            <p:nvPr/>
          </p:nvSpPr>
          <p:spPr>
            <a:xfrm>
              <a:off x="4383305" y="4004430"/>
              <a:ext cx="1805223" cy="307777"/>
            </a:xfrm>
            <a:prstGeom prst="rect">
              <a:avLst/>
            </a:prstGeom>
            <a:noFill/>
          </p:spPr>
          <p:txBody>
            <a:bodyPr wrap="square" rtlCol="0">
              <a:spAutoFit/>
            </a:bodyPr>
            <a:lstStyle/>
            <a:p>
              <a:r>
                <a:rPr lang="en-US" sz="1400" dirty="0">
                  <a:solidFill>
                    <a:srgbClr val="008000"/>
                  </a:solidFill>
                </a:rPr>
                <a:t>time</a:t>
              </a:r>
              <a:r>
                <a:rPr lang="en-US" sz="1400" b="1" i="1" dirty="0">
                  <a:solidFill>
                    <a:srgbClr val="008000"/>
                  </a:solidFill>
                </a:rPr>
                <a:t> t </a:t>
              </a:r>
              <a:r>
                <a:rPr lang="en-US" sz="1400" dirty="0">
                  <a:solidFill>
                    <a:srgbClr val="008000"/>
                  </a:solidFill>
                </a:rPr>
                <a:t>= 0 ... 600 </a:t>
              </a:r>
              <a:r>
                <a:rPr lang="en-US" sz="1400" dirty="0" err="1">
                  <a:solidFill>
                    <a:srgbClr val="008000"/>
                  </a:solidFill>
                </a:rPr>
                <a:t>ms</a:t>
              </a:r>
              <a:r>
                <a:rPr lang="en-US" sz="1400" dirty="0">
                  <a:solidFill>
                    <a:srgbClr val="008000"/>
                  </a:solidFill>
                </a:rPr>
                <a:t> </a:t>
              </a:r>
            </a:p>
          </p:txBody>
        </p:sp>
        <p:cxnSp>
          <p:nvCxnSpPr>
            <p:cNvPr id="39" name="Gerade Verbindung mit Pfeil 38"/>
            <p:cNvCxnSpPr/>
            <p:nvPr/>
          </p:nvCxnSpPr>
          <p:spPr bwMode="auto">
            <a:xfrm>
              <a:off x="3569481" y="4312207"/>
              <a:ext cx="2457358" cy="0"/>
            </a:xfrm>
            <a:prstGeom prst="straightConnector1">
              <a:avLst/>
            </a:prstGeom>
            <a:solidFill>
              <a:schemeClr val="accent1"/>
            </a:solidFill>
            <a:ln w="38100" cap="flat" cmpd="sng" algn="ctr">
              <a:solidFill>
                <a:srgbClr val="008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Textfeld 24"/>
            <p:cNvSpPr txBox="1"/>
            <p:nvPr/>
          </p:nvSpPr>
          <p:spPr>
            <a:xfrm>
              <a:off x="393013" y="3551629"/>
              <a:ext cx="238806" cy="307777"/>
            </a:xfrm>
            <a:prstGeom prst="rect">
              <a:avLst/>
            </a:prstGeom>
            <a:solidFill>
              <a:schemeClr val="bg1"/>
            </a:solidFill>
          </p:spPr>
          <p:txBody>
            <a:bodyPr wrap="square" rtlCol="0">
              <a:spAutoFit/>
            </a:bodyPr>
            <a:lstStyle/>
            <a:p>
              <a:r>
                <a:rPr lang="en-US" sz="1400" dirty="0"/>
                <a:t>0</a:t>
              </a:r>
            </a:p>
          </p:txBody>
        </p:sp>
        <p:sp>
          <p:nvSpPr>
            <p:cNvPr id="31" name="Textfeld 30"/>
            <p:cNvSpPr txBox="1"/>
            <p:nvPr/>
          </p:nvSpPr>
          <p:spPr>
            <a:xfrm>
              <a:off x="393013" y="3152801"/>
              <a:ext cx="238806" cy="307777"/>
            </a:xfrm>
            <a:prstGeom prst="rect">
              <a:avLst/>
            </a:prstGeom>
            <a:solidFill>
              <a:schemeClr val="bg1"/>
            </a:solidFill>
          </p:spPr>
          <p:txBody>
            <a:bodyPr wrap="square" rtlCol="0">
              <a:spAutoFit/>
            </a:bodyPr>
            <a:lstStyle/>
            <a:p>
              <a:r>
                <a:rPr lang="en-US" sz="1400" dirty="0"/>
                <a:t>6</a:t>
              </a:r>
            </a:p>
          </p:txBody>
        </p:sp>
        <p:sp>
          <p:nvSpPr>
            <p:cNvPr id="32" name="Textfeld 31"/>
            <p:cNvSpPr txBox="1"/>
            <p:nvPr/>
          </p:nvSpPr>
          <p:spPr>
            <a:xfrm>
              <a:off x="206735" y="3925090"/>
              <a:ext cx="405484" cy="307777"/>
            </a:xfrm>
            <a:prstGeom prst="rect">
              <a:avLst/>
            </a:prstGeom>
            <a:solidFill>
              <a:schemeClr val="bg1"/>
            </a:solidFill>
          </p:spPr>
          <p:txBody>
            <a:bodyPr wrap="square" rtlCol="0">
              <a:spAutoFit/>
            </a:bodyPr>
            <a:lstStyle/>
            <a:p>
              <a:pPr algn="r"/>
              <a:r>
                <a:rPr lang="en-US" sz="1400" dirty="0"/>
                <a:t>-6</a:t>
              </a:r>
            </a:p>
          </p:txBody>
        </p:sp>
        <p:sp>
          <p:nvSpPr>
            <p:cNvPr id="36" name="Textfeld 35"/>
            <p:cNvSpPr txBox="1"/>
            <p:nvPr/>
          </p:nvSpPr>
          <p:spPr>
            <a:xfrm>
              <a:off x="115455" y="4286779"/>
              <a:ext cx="504715" cy="307777"/>
            </a:xfrm>
            <a:prstGeom prst="rect">
              <a:avLst/>
            </a:prstGeom>
            <a:solidFill>
              <a:schemeClr val="bg1"/>
            </a:solidFill>
          </p:spPr>
          <p:txBody>
            <a:bodyPr wrap="square" rtlCol="0">
              <a:spAutoFit/>
            </a:bodyPr>
            <a:lstStyle/>
            <a:p>
              <a:pPr algn="r"/>
              <a:r>
                <a:rPr lang="en-US" sz="1400" dirty="0"/>
                <a:t>-12</a:t>
              </a:r>
            </a:p>
          </p:txBody>
        </p:sp>
        <p:sp>
          <p:nvSpPr>
            <p:cNvPr id="38" name="Textfeld 37"/>
            <p:cNvSpPr txBox="1"/>
            <p:nvPr/>
          </p:nvSpPr>
          <p:spPr>
            <a:xfrm rot="16200000">
              <a:off x="2658108" y="3666031"/>
              <a:ext cx="1079301" cy="276999"/>
            </a:xfrm>
            <a:prstGeom prst="rect">
              <a:avLst/>
            </a:prstGeom>
            <a:solidFill>
              <a:schemeClr val="bg1"/>
            </a:solidFill>
          </p:spPr>
          <p:txBody>
            <a:bodyPr wrap="square" rtlCol="0">
              <a:spAutoFit/>
            </a:bodyPr>
            <a:lstStyle/>
            <a:p>
              <a:r>
                <a:rPr lang="en-US" sz="1200" dirty="0"/>
                <a:t>position [mm]</a:t>
              </a:r>
            </a:p>
          </p:txBody>
        </p:sp>
        <p:sp>
          <p:nvSpPr>
            <p:cNvPr id="40" name="Textfeld 39"/>
            <p:cNvSpPr txBox="1"/>
            <p:nvPr/>
          </p:nvSpPr>
          <p:spPr>
            <a:xfrm rot="16200000">
              <a:off x="2641455" y="5269499"/>
              <a:ext cx="1079301" cy="276999"/>
            </a:xfrm>
            <a:prstGeom prst="rect">
              <a:avLst/>
            </a:prstGeom>
            <a:solidFill>
              <a:schemeClr val="bg1"/>
            </a:solidFill>
          </p:spPr>
          <p:txBody>
            <a:bodyPr wrap="square" rtlCol="0">
              <a:spAutoFit/>
            </a:bodyPr>
            <a:lstStyle/>
            <a:p>
              <a:r>
                <a:rPr lang="en-US" sz="1200" dirty="0"/>
                <a:t>position [mm]</a:t>
              </a:r>
            </a:p>
          </p:txBody>
        </p:sp>
        <p:sp>
          <p:nvSpPr>
            <p:cNvPr id="41" name="Textfeld 40"/>
            <p:cNvSpPr txBox="1"/>
            <p:nvPr/>
          </p:nvSpPr>
          <p:spPr>
            <a:xfrm rot="16200000">
              <a:off x="-285137" y="3647140"/>
              <a:ext cx="1079301" cy="276999"/>
            </a:xfrm>
            <a:prstGeom prst="rect">
              <a:avLst/>
            </a:prstGeom>
            <a:solidFill>
              <a:schemeClr val="bg1"/>
            </a:solidFill>
          </p:spPr>
          <p:txBody>
            <a:bodyPr wrap="square" rtlCol="0">
              <a:spAutoFit/>
            </a:bodyPr>
            <a:lstStyle/>
            <a:p>
              <a:r>
                <a:rPr lang="en-US" sz="1200" dirty="0"/>
                <a:t>position [mm]</a:t>
              </a:r>
            </a:p>
          </p:txBody>
        </p:sp>
        <p:cxnSp>
          <p:nvCxnSpPr>
            <p:cNvPr id="43" name="Gerade Verbindung mit Pfeil 42"/>
            <p:cNvCxnSpPr/>
            <p:nvPr/>
          </p:nvCxnSpPr>
          <p:spPr bwMode="auto">
            <a:xfrm>
              <a:off x="631819" y="4272622"/>
              <a:ext cx="2457358" cy="0"/>
            </a:xfrm>
            <a:prstGeom prst="straightConnector1">
              <a:avLst/>
            </a:prstGeom>
            <a:solidFill>
              <a:schemeClr val="accent1"/>
            </a:solidFill>
            <a:ln w="38100" cap="flat" cmpd="sng" algn="ctr">
              <a:solidFill>
                <a:srgbClr val="000099"/>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Textfeld 43"/>
            <p:cNvSpPr txBox="1"/>
            <p:nvPr/>
          </p:nvSpPr>
          <p:spPr>
            <a:xfrm>
              <a:off x="1375882" y="3956680"/>
              <a:ext cx="1805223" cy="307777"/>
            </a:xfrm>
            <a:prstGeom prst="rect">
              <a:avLst/>
            </a:prstGeom>
            <a:noFill/>
          </p:spPr>
          <p:txBody>
            <a:bodyPr wrap="square" rtlCol="0">
              <a:spAutoFit/>
            </a:bodyPr>
            <a:lstStyle/>
            <a:p>
              <a:r>
                <a:rPr lang="en-US" sz="1400" dirty="0">
                  <a:solidFill>
                    <a:srgbClr val="000099"/>
                  </a:solidFill>
                </a:rPr>
                <a:t>along synchrotron</a:t>
              </a:r>
            </a:p>
          </p:txBody>
        </p:sp>
        <p:sp>
          <p:nvSpPr>
            <p:cNvPr id="45" name="Textfeld 44"/>
            <p:cNvSpPr txBox="1"/>
            <p:nvPr/>
          </p:nvSpPr>
          <p:spPr>
            <a:xfrm>
              <a:off x="1395167" y="5343457"/>
              <a:ext cx="1805223" cy="307777"/>
            </a:xfrm>
            <a:prstGeom prst="rect">
              <a:avLst/>
            </a:prstGeom>
            <a:noFill/>
          </p:spPr>
          <p:txBody>
            <a:bodyPr wrap="square" rtlCol="0">
              <a:spAutoFit/>
            </a:bodyPr>
            <a:lstStyle/>
            <a:p>
              <a:r>
                <a:rPr lang="en-US" sz="1400" dirty="0">
                  <a:solidFill>
                    <a:srgbClr val="008000"/>
                  </a:solidFill>
                </a:rPr>
                <a:t>time</a:t>
              </a:r>
              <a:r>
                <a:rPr lang="en-US" sz="1400" b="1" i="1" dirty="0">
                  <a:solidFill>
                    <a:srgbClr val="008000"/>
                  </a:solidFill>
                </a:rPr>
                <a:t> t </a:t>
              </a:r>
              <a:r>
                <a:rPr lang="en-US" sz="1400" dirty="0">
                  <a:solidFill>
                    <a:srgbClr val="008000"/>
                  </a:solidFill>
                </a:rPr>
                <a:t>= 0 ... 600 </a:t>
              </a:r>
              <a:r>
                <a:rPr lang="en-US" sz="1400" dirty="0" err="1">
                  <a:solidFill>
                    <a:srgbClr val="008000"/>
                  </a:solidFill>
                </a:rPr>
                <a:t>ms</a:t>
              </a:r>
              <a:r>
                <a:rPr lang="en-US" sz="1400" dirty="0">
                  <a:solidFill>
                    <a:srgbClr val="008000"/>
                  </a:solidFill>
                </a:rPr>
                <a:t> </a:t>
              </a:r>
            </a:p>
          </p:txBody>
        </p:sp>
        <p:cxnSp>
          <p:nvCxnSpPr>
            <p:cNvPr id="46" name="Gerade Verbindung mit Pfeil 45"/>
            <p:cNvCxnSpPr/>
            <p:nvPr/>
          </p:nvCxnSpPr>
          <p:spPr bwMode="auto">
            <a:xfrm>
              <a:off x="620170" y="5663591"/>
              <a:ext cx="2457358" cy="0"/>
            </a:xfrm>
            <a:prstGeom prst="straightConnector1">
              <a:avLst/>
            </a:prstGeom>
            <a:solidFill>
              <a:schemeClr val="accent1"/>
            </a:solidFill>
            <a:ln w="38100" cap="flat" cmpd="sng" algn="ctr">
              <a:solidFill>
                <a:srgbClr val="008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Textfeld 46"/>
            <p:cNvSpPr txBox="1"/>
            <p:nvPr/>
          </p:nvSpPr>
          <p:spPr>
            <a:xfrm>
              <a:off x="612219" y="4953286"/>
              <a:ext cx="1809750" cy="307777"/>
            </a:xfrm>
            <a:prstGeom prst="rect">
              <a:avLst/>
            </a:prstGeom>
            <a:noFill/>
          </p:spPr>
          <p:txBody>
            <a:bodyPr wrap="square" rtlCol="0">
              <a:spAutoFit/>
            </a:bodyPr>
            <a:lstStyle/>
            <a:p>
              <a:r>
                <a:rPr lang="en-US" sz="1400" dirty="0"/>
                <a:t>signal strength</a:t>
              </a:r>
            </a:p>
          </p:txBody>
        </p:sp>
        <p:sp>
          <p:nvSpPr>
            <p:cNvPr id="48" name="Textfeld 47"/>
            <p:cNvSpPr txBox="1"/>
            <p:nvPr/>
          </p:nvSpPr>
          <p:spPr>
            <a:xfrm>
              <a:off x="1124786" y="3152400"/>
              <a:ext cx="1027641" cy="307777"/>
            </a:xfrm>
            <a:prstGeom prst="rect">
              <a:avLst/>
            </a:prstGeom>
            <a:noFill/>
          </p:spPr>
          <p:txBody>
            <a:bodyPr wrap="square" rtlCol="0">
              <a:spAutoFit/>
            </a:bodyPr>
            <a:lstStyle/>
            <a:p>
              <a:r>
                <a:rPr lang="en-US" sz="1400" dirty="0">
                  <a:solidFill>
                    <a:srgbClr val="000099"/>
                  </a:solidFill>
                </a:rPr>
                <a:t>horizontal</a:t>
              </a:r>
            </a:p>
          </p:txBody>
        </p:sp>
        <p:sp>
          <p:nvSpPr>
            <p:cNvPr id="49" name="Textfeld 48"/>
            <p:cNvSpPr txBox="1"/>
            <p:nvPr/>
          </p:nvSpPr>
          <p:spPr>
            <a:xfrm>
              <a:off x="763365" y="3672344"/>
              <a:ext cx="753729" cy="307777"/>
            </a:xfrm>
            <a:prstGeom prst="rect">
              <a:avLst/>
            </a:prstGeom>
            <a:noFill/>
          </p:spPr>
          <p:txBody>
            <a:bodyPr wrap="square" rtlCol="0">
              <a:spAutoFit/>
            </a:bodyPr>
            <a:lstStyle/>
            <a:p>
              <a:r>
                <a:rPr lang="en-US" sz="1400" dirty="0">
                  <a:solidFill>
                    <a:srgbClr val="C00000"/>
                  </a:solidFill>
                </a:rPr>
                <a:t>vertical</a:t>
              </a:r>
            </a:p>
          </p:txBody>
        </p:sp>
        <p:sp>
          <p:nvSpPr>
            <p:cNvPr id="2" name="Rechteck 1"/>
            <p:cNvSpPr/>
            <p:nvPr/>
          </p:nvSpPr>
          <p:spPr bwMode="auto">
            <a:xfrm>
              <a:off x="3319605" y="5245675"/>
              <a:ext cx="211541" cy="45719"/>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50" name="Rechteck 49"/>
            <p:cNvSpPr/>
            <p:nvPr/>
          </p:nvSpPr>
          <p:spPr bwMode="auto">
            <a:xfrm>
              <a:off x="3318459" y="5562572"/>
              <a:ext cx="211541" cy="45719"/>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4060427075"/>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Closed Orbit Feedback: Typical Noise Sources</a:t>
            </a:r>
          </a:p>
        </p:txBody>
      </p:sp>
      <p:sp>
        <p:nvSpPr>
          <p:cNvPr id="78852" name="Text Box 3"/>
          <p:cNvSpPr txBox="1">
            <a:spLocks noChangeArrowheads="1"/>
          </p:cNvSpPr>
          <p:nvPr/>
        </p:nvSpPr>
        <p:spPr bwMode="auto">
          <a:xfrm>
            <a:off x="125413" y="118536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p:txBody>
      </p:sp>
      <p:sp>
        <p:nvSpPr>
          <p:cNvPr id="78854" name="Text Box 8"/>
          <p:cNvSpPr txBox="1">
            <a:spLocks noChangeArrowheads="1"/>
          </p:cNvSpPr>
          <p:nvPr/>
        </p:nvSpPr>
        <p:spPr bwMode="auto">
          <a:xfrm>
            <a:off x="179388" y="6151065"/>
            <a:ext cx="316865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50000"/>
              </a:lnSpc>
              <a:buFont typeface="Wingdings" pitchFamily="2" charset="2"/>
              <a:buNone/>
            </a:pPr>
            <a:r>
              <a:rPr lang="en-US" altLang="de-DE" sz="1400" dirty="0">
                <a:latin typeface="Calibri" panose="020F0502020204030204" pitchFamily="34" charset="0"/>
                <a:cs typeface="Times New Roman" pitchFamily="18" charset="0"/>
              </a:rPr>
              <a:t>Courtesy M. </a:t>
            </a:r>
            <a:r>
              <a:rPr lang="en-US" altLang="de-DE" sz="1400" dirty="0" err="1">
                <a:latin typeface="Calibri" panose="020F0502020204030204" pitchFamily="34" charset="0"/>
                <a:cs typeface="Times New Roman" pitchFamily="18" charset="0"/>
              </a:rPr>
              <a:t>Böge</a:t>
            </a:r>
            <a:r>
              <a:rPr lang="en-US" altLang="de-DE" sz="1400" dirty="0">
                <a:latin typeface="Calibri" panose="020F0502020204030204" pitchFamily="34" charset="0"/>
                <a:cs typeface="Times New Roman" pitchFamily="18" charset="0"/>
              </a:rPr>
              <a:t>, PSI, N. Hubert, Soleil</a:t>
            </a:r>
          </a:p>
        </p:txBody>
      </p:sp>
      <p:grpSp>
        <p:nvGrpSpPr>
          <p:cNvPr id="3" name="Gruppieren 2"/>
          <p:cNvGrpSpPr/>
          <p:nvPr/>
        </p:nvGrpSpPr>
        <p:grpSpPr>
          <a:xfrm>
            <a:off x="2514376" y="523151"/>
            <a:ext cx="6723655" cy="1957388"/>
            <a:chOff x="3059832" y="610539"/>
            <a:chExt cx="6723655" cy="1957388"/>
          </a:xfrm>
        </p:grpSpPr>
        <p:pic>
          <p:nvPicPr>
            <p:cNvPr id="78856" name="Picture 22"/>
            <p:cNvPicPr>
              <a:picLocks noChangeAspect="1" noChangeArrowheads="1"/>
            </p:cNvPicPr>
            <p:nvPr/>
          </p:nvPicPr>
          <p:blipFill rotWithShape="1">
            <a:blip r:embed="rId3">
              <a:extLst>
                <a:ext uri="{28A0092B-C50C-407E-A947-70E740481C1C}">
                  <a14:useLocalDpi xmlns:a14="http://schemas.microsoft.com/office/drawing/2010/main" val="0"/>
                </a:ext>
              </a:extLst>
            </a:blip>
            <a:srcRect l="7641"/>
            <a:stretch/>
          </p:blipFill>
          <p:spPr bwMode="auto">
            <a:xfrm>
              <a:off x="3152182" y="610539"/>
              <a:ext cx="6631305"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pic>
        <p:sp>
          <p:nvSpPr>
            <p:cNvPr id="2" name="Rechteck 1"/>
            <p:cNvSpPr/>
            <p:nvPr/>
          </p:nvSpPr>
          <p:spPr bwMode="auto">
            <a:xfrm>
              <a:off x="3059832" y="672094"/>
              <a:ext cx="194708" cy="1100722"/>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a:ln>
                  <a:noFill/>
                </a:ln>
                <a:solidFill>
                  <a:schemeClr val="tx1"/>
                </a:solidFill>
                <a:effectLst/>
                <a:latin typeface="Calibri" panose="020F0502020204030204" pitchFamily="34" charset="0"/>
              </a:endParaRPr>
            </a:p>
          </p:txBody>
        </p:sp>
      </p:grpSp>
      <p:sp>
        <p:nvSpPr>
          <p:cNvPr id="78853" name="Text Box 4"/>
          <p:cNvSpPr txBox="1">
            <a:spLocks noChangeArrowheads="1"/>
          </p:cNvSpPr>
          <p:nvPr/>
        </p:nvSpPr>
        <p:spPr bwMode="auto">
          <a:xfrm>
            <a:off x="63183" y="822145"/>
            <a:ext cx="3518991" cy="5367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b="1" dirty="0">
                <a:solidFill>
                  <a:srgbClr val="0000FF"/>
                </a:solidFill>
                <a:latin typeface="Calibri" panose="020F0502020204030204" pitchFamily="34" charset="0"/>
                <a:cs typeface="Times New Roman" pitchFamily="18" charset="0"/>
                <a:sym typeface="Symbol" pitchFamily="18" charset="2"/>
              </a:rPr>
              <a:t>Beam movement:</a:t>
            </a:r>
          </a:p>
          <a:p>
            <a:pPr algn="l">
              <a:lnSpc>
                <a:spcPct val="70000"/>
              </a:lnSpc>
              <a:buFont typeface="Wingdings" pitchFamily="2" charset="2"/>
              <a:buNone/>
            </a:pPr>
            <a:r>
              <a:rPr lang="en-US" altLang="de-DE" b="1" dirty="0">
                <a:solidFill>
                  <a:srgbClr val="0000FF"/>
                </a:solidFill>
                <a:latin typeface="Calibri" panose="020F0502020204030204" pitchFamily="34" charset="0"/>
                <a:cs typeface="Times New Roman" pitchFamily="18" charset="0"/>
                <a:sym typeface="Symbol" pitchFamily="18" charset="2"/>
              </a:rPr>
              <a:t>Short term (min to 10 </a:t>
            </a:r>
            <a:r>
              <a:rPr lang="en-US" altLang="de-DE" b="1" dirty="0" err="1">
                <a:solidFill>
                  <a:srgbClr val="0000FF"/>
                </a:solidFill>
                <a:latin typeface="Calibri" panose="020F0502020204030204" pitchFamily="34" charset="0"/>
                <a:cs typeface="Times New Roman" pitchFamily="18" charset="0"/>
                <a:sym typeface="Symbol" pitchFamily="18" charset="2"/>
              </a:rPr>
              <a:t>ms</a:t>
            </a:r>
            <a:r>
              <a:rPr lang="en-US" altLang="de-DE" b="1" dirty="0">
                <a:solidFill>
                  <a:srgbClr val="0000FF"/>
                </a:solidFill>
                <a:latin typeface="Calibri" panose="020F0502020204030204" pitchFamily="34" charset="0"/>
                <a:cs typeface="Times New Roman" pitchFamily="18" charset="0"/>
                <a:sym typeface="Symbol" pitchFamily="18" charset="2"/>
              </a:rPr>
              <a:t>):</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Traffic</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Machine (crane) movements</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Water &amp; vacuum pumps</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 50 Hz main power net</a:t>
            </a:r>
          </a:p>
          <a:p>
            <a:pPr algn="l">
              <a:lnSpc>
                <a:spcPct val="70000"/>
              </a:lnSpc>
              <a:buFont typeface="Wingdings" pitchFamily="2" charset="2"/>
              <a:buNone/>
            </a:pPr>
            <a:r>
              <a:rPr lang="en-US" altLang="de-DE" b="1" dirty="0">
                <a:solidFill>
                  <a:srgbClr val="0000FF"/>
                </a:solidFill>
                <a:latin typeface="Calibri" panose="020F0502020204030204" pitchFamily="34" charset="0"/>
                <a:cs typeface="Times New Roman" pitchFamily="18" charset="0"/>
                <a:sym typeface="Symbol" pitchFamily="18" charset="2"/>
              </a:rPr>
              <a:t>Medium term (day to min):</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Movement of chambers </a:t>
            </a:r>
          </a:p>
          <a:p>
            <a:pPr algn="l">
              <a:lnSpc>
                <a:spcPct val="70000"/>
              </a:lnSpc>
              <a:buFont typeface="Wingdings" pitchFamily="2" charset="2"/>
              <a:buNone/>
            </a:pPr>
            <a:r>
              <a:rPr lang="en-US" altLang="de-DE" dirty="0">
                <a:latin typeface="Calibri" panose="020F0502020204030204" pitchFamily="34" charset="0"/>
                <a:cs typeface="Times New Roman" pitchFamily="18" charset="0"/>
                <a:sym typeface="Symbol" pitchFamily="18" charset="2"/>
              </a:rPr>
              <a:t>   due to heating by radiation</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Day-night variation</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 Tide, moon cycle</a:t>
            </a:r>
          </a:p>
          <a:p>
            <a:pPr algn="l">
              <a:lnSpc>
                <a:spcPct val="70000"/>
              </a:lnSpc>
              <a:buFont typeface="Wingdings" pitchFamily="2" charset="2"/>
              <a:buNone/>
            </a:pPr>
            <a:r>
              <a:rPr lang="en-US" altLang="de-DE" b="1" dirty="0">
                <a:solidFill>
                  <a:srgbClr val="0000FF"/>
                </a:solidFill>
                <a:latin typeface="Calibri" panose="020F0502020204030204" pitchFamily="34" charset="0"/>
                <a:cs typeface="Times New Roman" pitchFamily="18" charset="0"/>
                <a:sym typeface="Symbol" pitchFamily="18" charset="2"/>
              </a:rPr>
              <a:t>Long term ( &gt; days):</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Ground settlement</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Seasons, temperature variation</a:t>
            </a:r>
          </a:p>
          <a:p>
            <a:pPr algn="l">
              <a:lnSpc>
                <a:spcPct val="70000"/>
              </a:lnSpc>
              <a:buFont typeface="Wingdings" pitchFamily="2" charset="2"/>
              <a:buNone/>
            </a:pPr>
            <a:r>
              <a:rPr lang="en-US" altLang="de-DE" sz="2000" dirty="0">
                <a:solidFill>
                  <a:schemeClr val="accent2"/>
                </a:solidFill>
                <a:latin typeface="Calibri" panose="020F0502020204030204" pitchFamily="34" charset="0"/>
                <a:cs typeface="Times New Roman" pitchFamily="18" charset="0"/>
                <a:sym typeface="Symbol" pitchFamily="18" charset="2"/>
              </a:rPr>
              <a:t> </a:t>
            </a:r>
          </a:p>
          <a:p>
            <a:pPr algn="l">
              <a:lnSpc>
                <a:spcPct val="70000"/>
              </a:lnSpc>
              <a:buFont typeface="Wingdings" pitchFamily="2" charset="2"/>
              <a:buNone/>
            </a:pPr>
            <a:endParaRPr lang="en-US" altLang="de-DE" sz="2000" dirty="0">
              <a:solidFill>
                <a:schemeClr val="accent2"/>
              </a:solidFill>
              <a:latin typeface="Calibri" panose="020F0502020204030204" pitchFamily="34" charset="0"/>
              <a:cs typeface="Times New Roman" pitchFamily="18" charset="0"/>
              <a:sym typeface="Symbol" pitchFamily="18" charset="2"/>
            </a:endParaRPr>
          </a:p>
        </p:txBody>
      </p:sp>
      <p:grpSp>
        <p:nvGrpSpPr>
          <p:cNvPr id="5" name="Gruppieren 4"/>
          <p:cNvGrpSpPr/>
          <p:nvPr/>
        </p:nvGrpSpPr>
        <p:grpSpPr>
          <a:xfrm>
            <a:off x="3442339" y="2352607"/>
            <a:ext cx="5291874" cy="3992005"/>
            <a:chOff x="3491768" y="2290824"/>
            <a:chExt cx="5291874" cy="3992005"/>
          </a:xfrm>
        </p:grpSpPr>
        <p:sp>
          <p:nvSpPr>
            <p:cNvPr id="78857" name="Text Box 5"/>
            <p:cNvSpPr txBox="1">
              <a:spLocks noChangeArrowheads="1"/>
            </p:cNvSpPr>
            <p:nvPr/>
          </p:nvSpPr>
          <p:spPr bwMode="auto">
            <a:xfrm>
              <a:off x="6626605" y="2921545"/>
              <a:ext cx="2157037" cy="36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endParaRPr lang="de-DE" altLang="de-DE">
                <a:latin typeface="Calibri" panose="020F0502020204030204" pitchFamily="34" charset="0"/>
                <a:cs typeface="Times New Roman" pitchFamily="18" charset="0"/>
              </a:endParaRPr>
            </a:p>
          </p:txBody>
        </p:sp>
        <p:pic>
          <p:nvPicPr>
            <p:cNvPr id="78858" name="Picture 10"/>
            <p:cNvPicPr>
              <a:picLocks noChangeAspect="1" noChangeArrowheads="1"/>
            </p:cNvPicPr>
            <p:nvPr/>
          </p:nvPicPr>
          <p:blipFill>
            <a:blip r:embed="rId4">
              <a:lum bright="-42000" contrast="60000"/>
              <a:extLst>
                <a:ext uri="{28A0092B-C50C-407E-A947-70E740481C1C}">
                  <a14:useLocalDpi xmlns:a14="http://schemas.microsoft.com/office/drawing/2010/main" val="0"/>
                </a:ext>
              </a:extLst>
            </a:blip>
            <a:srcRect/>
            <a:stretch>
              <a:fillRect/>
            </a:stretch>
          </p:blipFill>
          <p:spPr bwMode="auto">
            <a:xfrm>
              <a:off x="3616266" y="2360050"/>
              <a:ext cx="4844240" cy="3584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pic>
        <p:sp>
          <p:nvSpPr>
            <p:cNvPr id="78859" name="Rectangle 11"/>
            <p:cNvSpPr>
              <a:spLocks noChangeArrowheads="1"/>
            </p:cNvSpPr>
            <p:nvPr/>
          </p:nvSpPr>
          <p:spPr bwMode="auto">
            <a:xfrm>
              <a:off x="4214977" y="5653390"/>
              <a:ext cx="4505717" cy="369203"/>
            </a:xfrm>
            <a:prstGeom prst="rect">
              <a:avLst/>
            </a:prstGeom>
            <a:solidFill>
              <a:schemeClr val="bg1"/>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Times New Roman" pitchFamily="18" charset="0"/>
              </a:endParaRPr>
            </a:p>
          </p:txBody>
        </p:sp>
        <p:sp>
          <p:nvSpPr>
            <p:cNvPr id="78861" name="Text Box 13"/>
            <p:cNvSpPr txBox="1">
              <a:spLocks noChangeArrowheads="1"/>
            </p:cNvSpPr>
            <p:nvPr/>
          </p:nvSpPr>
          <p:spPr bwMode="auto">
            <a:xfrm>
              <a:off x="5450167" y="5607239"/>
              <a:ext cx="633682" cy="36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Times New Roman" pitchFamily="18" charset="0"/>
                </a:rPr>
                <a:t>1</a:t>
              </a:r>
            </a:p>
          </p:txBody>
        </p:sp>
        <p:sp>
          <p:nvSpPr>
            <p:cNvPr id="78862" name="Text Box 14"/>
            <p:cNvSpPr txBox="1">
              <a:spLocks noChangeArrowheads="1"/>
            </p:cNvSpPr>
            <p:nvPr/>
          </p:nvSpPr>
          <p:spPr bwMode="auto">
            <a:xfrm>
              <a:off x="4587073" y="5566217"/>
              <a:ext cx="633682" cy="36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Times New Roman" pitchFamily="18" charset="0"/>
                </a:rPr>
                <a:t>0.1</a:t>
              </a:r>
            </a:p>
          </p:txBody>
        </p:sp>
        <p:sp>
          <p:nvSpPr>
            <p:cNvPr id="78863" name="Text Box 15"/>
            <p:cNvSpPr txBox="1">
              <a:spLocks noChangeArrowheads="1"/>
            </p:cNvSpPr>
            <p:nvPr/>
          </p:nvSpPr>
          <p:spPr bwMode="auto">
            <a:xfrm>
              <a:off x="7163766" y="5611085"/>
              <a:ext cx="633682" cy="36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Times New Roman" pitchFamily="18" charset="0"/>
                </a:rPr>
                <a:t>100</a:t>
              </a:r>
            </a:p>
          </p:txBody>
        </p:sp>
        <p:sp>
          <p:nvSpPr>
            <p:cNvPr id="78864" name="Text Box 16"/>
            <p:cNvSpPr txBox="1">
              <a:spLocks noChangeArrowheads="1"/>
            </p:cNvSpPr>
            <p:nvPr/>
          </p:nvSpPr>
          <p:spPr bwMode="auto">
            <a:xfrm>
              <a:off x="6304868" y="5613649"/>
              <a:ext cx="633682" cy="36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Times New Roman" pitchFamily="18" charset="0"/>
                </a:rPr>
                <a:t>10</a:t>
              </a:r>
            </a:p>
          </p:txBody>
        </p:sp>
        <p:sp>
          <p:nvSpPr>
            <p:cNvPr id="78865" name="Text Box 17"/>
            <p:cNvSpPr txBox="1">
              <a:spLocks noChangeArrowheads="1"/>
            </p:cNvSpPr>
            <p:nvPr/>
          </p:nvSpPr>
          <p:spPr bwMode="auto">
            <a:xfrm>
              <a:off x="8014271" y="5631596"/>
              <a:ext cx="633682" cy="3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a:latin typeface="Calibri" panose="020F0502020204030204" pitchFamily="34" charset="0"/>
                  <a:cs typeface="Times New Roman" pitchFamily="18" charset="0"/>
                </a:rPr>
                <a:t>1000</a:t>
              </a:r>
            </a:p>
          </p:txBody>
        </p:sp>
        <p:sp>
          <p:nvSpPr>
            <p:cNvPr id="78866" name="Text Box 18"/>
            <p:cNvSpPr txBox="1">
              <a:spLocks noChangeArrowheads="1"/>
            </p:cNvSpPr>
            <p:nvPr/>
          </p:nvSpPr>
          <p:spPr bwMode="auto">
            <a:xfrm>
              <a:off x="5292096" y="5885423"/>
              <a:ext cx="2666220" cy="397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dirty="0">
                  <a:latin typeface="Calibri" panose="020F0502020204030204" pitchFamily="34" charset="0"/>
                  <a:cs typeface="Times New Roman" pitchFamily="18" charset="0"/>
                </a:rPr>
                <a:t>Frequency [Hz]</a:t>
              </a:r>
            </a:p>
          </p:txBody>
        </p:sp>
        <p:sp>
          <p:nvSpPr>
            <p:cNvPr id="78867" name="Rectangle 20"/>
            <p:cNvSpPr>
              <a:spLocks noChangeArrowheads="1"/>
            </p:cNvSpPr>
            <p:nvPr/>
          </p:nvSpPr>
          <p:spPr bwMode="auto">
            <a:xfrm>
              <a:off x="3669423" y="3735586"/>
              <a:ext cx="254592" cy="369203"/>
            </a:xfrm>
            <a:prstGeom prst="rect">
              <a:avLst/>
            </a:prstGeom>
            <a:solidFill>
              <a:schemeClr val="bg1"/>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Times New Roman" pitchFamily="18" charset="0"/>
              </a:endParaRPr>
            </a:p>
          </p:txBody>
        </p:sp>
        <p:sp>
          <p:nvSpPr>
            <p:cNvPr id="78868" name="Text Box 19"/>
            <p:cNvSpPr txBox="1">
              <a:spLocks noChangeArrowheads="1"/>
            </p:cNvSpPr>
            <p:nvPr/>
          </p:nvSpPr>
          <p:spPr bwMode="auto">
            <a:xfrm rot="16200000">
              <a:off x="2032948" y="3749644"/>
              <a:ext cx="3256163" cy="338523"/>
            </a:xfrm>
            <a:prstGeom prst="rect">
              <a:avLst/>
            </a:prstGeom>
            <a:solidFill>
              <a:srgbClr val="FFFFFF"/>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latin typeface="Calibri" panose="020F0502020204030204" pitchFamily="34" charset="0"/>
                  <a:cs typeface="Times New Roman" pitchFamily="18" charset="0"/>
                </a:rPr>
                <a:t>Power spectral density [mm</a:t>
              </a:r>
              <a:r>
                <a:rPr lang="en-US" altLang="de-DE" sz="1600" b="1" baseline="30000" dirty="0">
                  <a:latin typeface="Calibri" panose="020F0502020204030204" pitchFamily="34" charset="0"/>
                  <a:cs typeface="Times New Roman" pitchFamily="18" charset="0"/>
                </a:rPr>
                <a:t>2</a:t>
              </a:r>
              <a:r>
                <a:rPr lang="en-US" altLang="de-DE" sz="1600" b="1" dirty="0">
                  <a:latin typeface="Calibri" panose="020F0502020204030204" pitchFamily="34" charset="0"/>
                  <a:cs typeface="Times New Roman" pitchFamily="18" charset="0"/>
                </a:rPr>
                <a:t>/Hz]</a:t>
              </a:r>
            </a:p>
          </p:txBody>
        </p:sp>
        <p:sp>
          <p:nvSpPr>
            <p:cNvPr id="4" name="Rechteck 3"/>
            <p:cNvSpPr/>
            <p:nvPr/>
          </p:nvSpPr>
          <p:spPr>
            <a:xfrm>
              <a:off x="3935392" y="5654233"/>
              <a:ext cx="254643" cy="15047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860" name="Text Box 12"/>
            <p:cNvSpPr txBox="1">
              <a:spLocks noChangeArrowheads="1"/>
            </p:cNvSpPr>
            <p:nvPr/>
          </p:nvSpPr>
          <p:spPr bwMode="auto">
            <a:xfrm>
              <a:off x="3750507" y="5564605"/>
              <a:ext cx="6533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Times New Roman" pitchFamily="18" charset="0"/>
                </a:rPr>
                <a:t>0.01</a:t>
              </a:r>
            </a:p>
          </p:txBody>
        </p:sp>
      </p:grpSp>
    </p:spTree>
    <p:extLst>
      <p:ext uri="{BB962C8B-B14F-4D97-AF65-F5344CB8AC3E}">
        <p14:creationId xmlns:p14="http://schemas.microsoft.com/office/powerpoint/2010/main" val="1040121056"/>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Text Box 2"/>
          <p:cNvSpPr txBox="1">
            <a:spLocks noChangeArrowheads="1"/>
          </p:cNvSpPr>
          <p:nvPr/>
        </p:nvSpPr>
        <p:spPr bwMode="auto">
          <a:xfrm>
            <a:off x="252000" y="180000"/>
            <a:ext cx="8306752"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50" b="1" dirty="0">
                <a:latin typeface="+mj-lt"/>
                <a:cs typeface="Times New Roman" panose="02020603050405020304" pitchFamily="18" charset="0"/>
              </a:rPr>
              <a:t>Close Orbit Feedback: BPMs and magnetic Corrector Hardware</a:t>
            </a:r>
          </a:p>
        </p:txBody>
      </p:sp>
      <p:sp>
        <p:nvSpPr>
          <p:cNvPr id="76804" name="Text Box 3"/>
          <p:cNvSpPr txBox="1">
            <a:spLocks noChangeArrowheads="1"/>
          </p:cNvSpPr>
          <p:nvPr/>
        </p:nvSpPr>
        <p:spPr bwMode="auto">
          <a:xfrm>
            <a:off x="125413" y="1190128"/>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p:txBody>
      </p:sp>
      <p:sp>
        <p:nvSpPr>
          <p:cNvPr id="76805" name="Text Box 4"/>
          <p:cNvSpPr txBox="1">
            <a:spLocks noChangeArrowheads="1"/>
          </p:cNvSpPr>
          <p:nvPr/>
        </p:nvSpPr>
        <p:spPr bwMode="auto">
          <a:xfrm>
            <a:off x="188913" y="838338"/>
            <a:ext cx="9144000" cy="690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b="1" dirty="0">
                <a:solidFill>
                  <a:srgbClr val="0000FF"/>
                </a:solidFill>
                <a:latin typeface="Calibri" panose="020F0502020204030204" pitchFamily="34" charset="0"/>
                <a:cs typeface="Times New Roman" pitchFamily="18" charset="0"/>
                <a:sym typeface="Symbol" pitchFamily="18" charset="2"/>
              </a:rPr>
              <a:t>Orbit feedback: </a:t>
            </a:r>
            <a:r>
              <a:rPr lang="en-US" altLang="de-DE" sz="2000" dirty="0">
                <a:solidFill>
                  <a:srgbClr val="0000FF"/>
                </a:solidFill>
                <a:latin typeface="Calibri" panose="020F0502020204030204" pitchFamily="34" charset="0"/>
                <a:cs typeface="Times New Roman" pitchFamily="18" charset="0"/>
                <a:sym typeface="Symbol" pitchFamily="18" charset="2"/>
              </a:rPr>
              <a:t>Synchrotron light source  spatial stability of light beam</a:t>
            </a:r>
          </a:p>
          <a:p>
            <a:pPr algn="l">
              <a:lnSpc>
                <a:spcPct val="70000"/>
              </a:lnSpc>
              <a:buFont typeface="Wingdings" pitchFamily="2" charset="2"/>
              <a:buNone/>
            </a:pPr>
            <a:r>
              <a:rPr lang="en-US" altLang="de-DE" sz="2000" i="1" dirty="0">
                <a:latin typeface="Calibri" panose="020F0502020204030204" pitchFamily="34" charset="0"/>
                <a:cs typeface="Times New Roman" pitchFamily="18" charset="0"/>
                <a:sym typeface="Symbol" pitchFamily="18" charset="2"/>
              </a:rPr>
              <a:t>Example: </a:t>
            </a:r>
            <a:r>
              <a:rPr lang="en-US" altLang="de-DE" sz="2000" dirty="0">
                <a:latin typeface="Calibri" panose="020F0502020204030204" pitchFamily="34" charset="0"/>
                <a:cs typeface="Times New Roman" pitchFamily="18" charset="0"/>
                <a:sym typeface="Symbol" pitchFamily="18" charset="2"/>
              </a:rPr>
              <a:t>SLS-Synchrotron at </a:t>
            </a:r>
            <a:r>
              <a:rPr lang="en-US" altLang="de-DE" sz="2000" dirty="0" err="1">
                <a:latin typeface="Calibri" panose="020F0502020204030204" pitchFamily="34" charset="0"/>
                <a:cs typeface="Times New Roman" pitchFamily="18" charset="0"/>
                <a:sym typeface="Symbol" pitchFamily="18" charset="2"/>
              </a:rPr>
              <a:t>Villigen</a:t>
            </a:r>
            <a:r>
              <a:rPr lang="en-US" altLang="de-DE" sz="2000" dirty="0">
                <a:latin typeface="Calibri" panose="020F0502020204030204" pitchFamily="34" charset="0"/>
                <a:cs typeface="Times New Roman" pitchFamily="18" charset="0"/>
                <a:sym typeface="Symbol" pitchFamily="18" charset="2"/>
              </a:rPr>
              <a:t>, Switzerland</a:t>
            </a:r>
            <a:endParaRPr lang="en-US" altLang="de-DE" sz="2000" dirty="0">
              <a:solidFill>
                <a:schemeClr val="accent2"/>
              </a:solidFill>
              <a:latin typeface="Calibri" panose="020F0502020204030204" pitchFamily="34" charset="0"/>
              <a:cs typeface="Times New Roman" pitchFamily="18" charset="0"/>
              <a:sym typeface="Symbol" pitchFamily="18" charset="2"/>
            </a:endParaRPr>
          </a:p>
        </p:txBody>
      </p:sp>
      <p:sp>
        <p:nvSpPr>
          <p:cNvPr id="76807" name="Text Box 6"/>
          <p:cNvSpPr txBox="1">
            <a:spLocks noChangeArrowheads="1"/>
          </p:cNvSpPr>
          <p:nvPr/>
        </p:nvSpPr>
        <p:spPr bwMode="auto">
          <a:xfrm>
            <a:off x="-106390" y="2795532"/>
            <a:ext cx="5976664" cy="233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3333CC"/>
                </a:solidFill>
                <a:latin typeface="Calibri" panose="020F0502020204030204" pitchFamily="34" charset="0"/>
                <a:cs typeface="Times New Roman" pitchFamily="18" charset="0"/>
              </a:rPr>
              <a:t>   F</a:t>
            </a:r>
            <a:r>
              <a:rPr lang="en-US" altLang="de-DE" b="1" dirty="0">
                <a:solidFill>
                  <a:srgbClr val="0000FF"/>
                </a:solidFill>
                <a:latin typeface="Calibri" panose="020F0502020204030204" pitchFamily="34" charset="0"/>
                <a:cs typeface="Times New Roman" pitchFamily="18" charset="0"/>
              </a:rPr>
              <a:t>eedback loop: </a:t>
            </a:r>
          </a:p>
          <a:p>
            <a:pPr marL="0" indent="228600" algn="l" eaLnBrk="1" hangingPunct="1">
              <a:spcBef>
                <a:spcPts val="400"/>
              </a:spcBef>
              <a:buFont typeface="Wingdings" pitchFamily="2" charset="2"/>
              <a:buNone/>
            </a:pPr>
            <a:r>
              <a:rPr lang="en-US" altLang="de-DE" b="1" dirty="0">
                <a:latin typeface="Calibri" panose="020F0502020204030204" pitchFamily="34" charset="0"/>
                <a:cs typeface="Times New Roman" pitchFamily="18" charset="0"/>
              </a:rPr>
              <a:t>1. </a:t>
            </a:r>
            <a:r>
              <a:rPr lang="en-US" altLang="de-DE" dirty="0">
                <a:latin typeface="Calibri" panose="020F0502020204030204" pitchFamily="34" charset="0"/>
                <a:cs typeface="Times New Roman" pitchFamily="18" charset="0"/>
              </a:rPr>
              <a:t>Position from all BPMs </a:t>
            </a:r>
          </a:p>
          <a:p>
            <a:pPr indent="0" algn="l" eaLnBrk="1" hangingPunct="1">
              <a:spcBef>
                <a:spcPts val="400"/>
              </a:spcBef>
              <a:buFont typeface="Wingdings" pitchFamily="2" charset="2"/>
              <a:buNone/>
            </a:pPr>
            <a:r>
              <a:rPr lang="en-US" altLang="de-DE" b="1" dirty="0">
                <a:latin typeface="Calibri" panose="020F0502020204030204" pitchFamily="34" charset="0"/>
                <a:cs typeface="Times New Roman" pitchFamily="18" charset="0"/>
              </a:rPr>
              <a:t>2. </a:t>
            </a:r>
            <a:r>
              <a:rPr lang="en-US" altLang="de-DE" dirty="0">
                <a:latin typeface="Calibri" panose="020F0502020204030204" pitchFamily="34" charset="0"/>
                <a:cs typeface="Times New Roman" pitchFamily="18" charset="0"/>
              </a:rPr>
              <a:t>Calculation of corrector setting via </a:t>
            </a:r>
          </a:p>
          <a:p>
            <a:pPr indent="0" algn="l" eaLnBrk="1" hangingPunct="1">
              <a:spcBef>
                <a:spcPts val="400"/>
              </a:spcBef>
              <a:buFont typeface="Wingdings" pitchFamily="2" charset="2"/>
              <a:buNone/>
            </a:pPr>
            <a:r>
              <a:rPr lang="en-US" altLang="de-DE" dirty="0">
                <a:latin typeface="Calibri" panose="020F0502020204030204" pitchFamily="34" charset="0"/>
                <a:cs typeface="Times New Roman" pitchFamily="18" charset="0"/>
              </a:rPr>
              <a:t>    Orbit Response Matrix</a:t>
            </a:r>
          </a:p>
          <a:p>
            <a:pPr indent="0" algn="l" eaLnBrk="1" hangingPunct="1">
              <a:spcBef>
                <a:spcPts val="400"/>
              </a:spcBef>
              <a:buFont typeface="Wingdings" pitchFamily="2" charset="2"/>
              <a:buNone/>
            </a:pPr>
            <a:r>
              <a:rPr lang="en-US" altLang="de-DE" b="1" dirty="0">
                <a:latin typeface="Calibri" panose="020F0502020204030204" pitchFamily="34" charset="0"/>
                <a:cs typeface="Times New Roman" pitchFamily="18" charset="0"/>
              </a:rPr>
              <a:t>3.</a:t>
            </a:r>
            <a:r>
              <a:rPr lang="en-US" altLang="de-DE" dirty="0">
                <a:latin typeface="Calibri" panose="020F0502020204030204" pitchFamily="34" charset="0"/>
                <a:cs typeface="Times New Roman" pitchFamily="18" charset="0"/>
              </a:rPr>
              <a:t> Change of magnet setting</a:t>
            </a:r>
          </a:p>
          <a:p>
            <a:pPr indent="0" algn="l" eaLnBrk="1" hangingPunct="1">
              <a:spcBef>
                <a:spcPts val="400"/>
              </a:spcBef>
              <a:buFont typeface="Wingdings" pitchFamily="2" charset="2"/>
              <a:buNone/>
            </a:pPr>
            <a:r>
              <a:rPr lang="en-US" altLang="de-DE" b="1" dirty="0">
                <a:latin typeface="Calibri" panose="020F0502020204030204" pitchFamily="34" charset="0"/>
                <a:cs typeface="Times New Roman" pitchFamily="18" charset="0"/>
              </a:rPr>
              <a:t>1.’ </a:t>
            </a:r>
            <a:r>
              <a:rPr lang="en-US" altLang="de-DE" dirty="0">
                <a:latin typeface="Calibri" panose="020F0502020204030204" pitchFamily="34" charset="0"/>
                <a:cs typeface="Times New Roman" pitchFamily="18" charset="0"/>
              </a:rPr>
              <a:t>New positon measurement  …..</a:t>
            </a:r>
          </a:p>
          <a:p>
            <a:pPr indent="0" algn="l" eaLnBrk="1" hangingPunct="1">
              <a:spcBef>
                <a:spcPts val="400"/>
              </a:spcBef>
              <a:buFont typeface="Wingdings" pitchFamily="2" charset="2"/>
              <a:buNone/>
            </a:pPr>
            <a:r>
              <a:rPr lang="en-US" altLang="de-DE" dirty="0">
                <a:latin typeface="Calibri" panose="020F0502020204030204" pitchFamily="34" charset="0"/>
                <a:cs typeface="Times New Roman" pitchFamily="18" charset="0"/>
                <a:sym typeface="Symbol" pitchFamily="18" charset="2"/>
              </a:rPr>
              <a:t> </a:t>
            </a:r>
            <a:r>
              <a:rPr lang="en-US" altLang="de-DE" dirty="0">
                <a:latin typeface="Calibri" panose="020F0502020204030204" pitchFamily="34" charset="0"/>
                <a:cs typeface="Times New Roman" pitchFamily="18" charset="0"/>
              </a:rPr>
              <a:t>regulation time down to 10 </a:t>
            </a:r>
            <a:r>
              <a:rPr lang="en-US" altLang="de-DE" dirty="0" err="1">
                <a:latin typeface="Calibri" panose="020F0502020204030204" pitchFamily="34" charset="0"/>
                <a:cs typeface="Times New Roman" pitchFamily="18" charset="0"/>
              </a:rPr>
              <a:t>ms</a:t>
            </a:r>
            <a:endParaRPr lang="en-US" altLang="de-DE" dirty="0">
              <a:latin typeface="Calibri" panose="020F0502020204030204" pitchFamily="34" charset="0"/>
              <a:cs typeface="Times New Roman" pitchFamily="18" charset="0"/>
            </a:endParaRPr>
          </a:p>
        </p:txBody>
      </p:sp>
      <p:sp>
        <p:nvSpPr>
          <p:cNvPr id="76809" name="Text Box 27"/>
          <p:cNvSpPr txBox="1">
            <a:spLocks noChangeArrowheads="1"/>
          </p:cNvSpPr>
          <p:nvPr/>
        </p:nvSpPr>
        <p:spPr bwMode="auto">
          <a:xfrm>
            <a:off x="7230076" y="1674389"/>
            <a:ext cx="171450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50000"/>
              </a:lnSpc>
              <a:buFont typeface="Wingdings" pitchFamily="2" charset="2"/>
              <a:buNone/>
            </a:pPr>
            <a:r>
              <a:rPr lang="en-US" altLang="de-DE" sz="1400" dirty="0">
                <a:latin typeface="Calibri" panose="020F0502020204030204" pitchFamily="34" charset="0"/>
                <a:cs typeface="Times New Roman" pitchFamily="18" charset="0"/>
              </a:rPr>
              <a:t>From M. </a:t>
            </a:r>
            <a:r>
              <a:rPr lang="en-US" altLang="de-DE" sz="1400" dirty="0" err="1">
                <a:latin typeface="Calibri" panose="020F0502020204030204" pitchFamily="34" charset="0"/>
                <a:cs typeface="Times New Roman" pitchFamily="18" charset="0"/>
              </a:rPr>
              <a:t>Böge</a:t>
            </a:r>
            <a:r>
              <a:rPr lang="en-US" altLang="de-DE" sz="1400" dirty="0">
                <a:latin typeface="Calibri" panose="020F0502020204030204" pitchFamily="34" charset="0"/>
                <a:cs typeface="Times New Roman" pitchFamily="18" charset="0"/>
              </a:rPr>
              <a:t>, PSI</a:t>
            </a:r>
          </a:p>
        </p:txBody>
      </p:sp>
      <p:grpSp>
        <p:nvGrpSpPr>
          <p:cNvPr id="10" name="Gruppieren 9"/>
          <p:cNvGrpSpPr/>
          <p:nvPr/>
        </p:nvGrpSpPr>
        <p:grpSpPr>
          <a:xfrm>
            <a:off x="2273653" y="1230608"/>
            <a:ext cx="7245312" cy="2752212"/>
            <a:chOff x="1320817" y="1670857"/>
            <a:chExt cx="7643796" cy="2984108"/>
          </a:xfrm>
        </p:grpSpPr>
        <p:sp>
          <p:nvSpPr>
            <p:cNvPr id="76806" name="Text Box 5"/>
            <p:cNvSpPr txBox="1">
              <a:spLocks noChangeArrowheads="1"/>
            </p:cNvSpPr>
            <p:nvPr/>
          </p:nvSpPr>
          <p:spPr bwMode="auto">
            <a:xfrm>
              <a:off x="6516688" y="2138363"/>
              <a:ext cx="2447925" cy="400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endParaRPr lang="de-DE" altLang="de-DE">
                <a:latin typeface="Calibri" panose="020F0502020204030204" pitchFamily="34" charset="0"/>
                <a:cs typeface="Times New Roman" pitchFamily="18" charset="0"/>
              </a:endParaRPr>
            </a:p>
          </p:txBody>
        </p:sp>
        <p:pic>
          <p:nvPicPr>
            <p:cNvPr id="76808" name="Picture 26"/>
            <p:cNvPicPr>
              <a:picLocks noChangeAspect="1" noChangeArrowheads="1"/>
            </p:cNvPicPr>
            <p:nvPr/>
          </p:nvPicPr>
          <p:blipFill rotWithShape="1">
            <a:blip r:embed="rId3">
              <a:clrChange>
                <a:clrFrom>
                  <a:srgbClr val="FFFFFF"/>
                </a:clrFrom>
                <a:clrTo>
                  <a:srgbClr val="FFFFFF">
                    <a:alpha val="0"/>
                  </a:srgbClr>
                </a:clrTo>
              </a:clrChange>
              <a:lum bright="-54000" contrast="72000"/>
              <a:extLst>
                <a:ext uri="{28A0092B-C50C-407E-A947-70E740481C1C}">
                  <a14:useLocalDpi xmlns:a14="http://schemas.microsoft.com/office/drawing/2010/main" val="0"/>
                </a:ext>
              </a:extLst>
            </a:blip>
            <a:srcRect l="38656"/>
            <a:stretch/>
          </p:blipFill>
          <p:spPr bwMode="auto">
            <a:xfrm>
              <a:off x="3563816" y="1670857"/>
              <a:ext cx="4771292" cy="2984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pic>
        <p:pic>
          <p:nvPicPr>
            <p:cNvPr id="17" name="Picture 26"/>
            <p:cNvPicPr>
              <a:picLocks noChangeAspect="1" noChangeArrowheads="1"/>
            </p:cNvPicPr>
            <p:nvPr/>
          </p:nvPicPr>
          <p:blipFill rotWithShape="1">
            <a:blip r:embed="rId3">
              <a:clrChange>
                <a:clrFrom>
                  <a:srgbClr val="FFFFFF"/>
                </a:clrFrom>
                <a:clrTo>
                  <a:srgbClr val="FFFFFF">
                    <a:alpha val="0"/>
                  </a:srgbClr>
                </a:clrTo>
              </a:clrChange>
              <a:lum bright="-54000" contrast="72000"/>
              <a:extLst>
                <a:ext uri="{28A0092B-C50C-407E-A947-70E740481C1C}">
                  <a14:useLocalDpi xmlns:a14="http://schemas.microsoft.com/office/drawing/2010/main" val="0"/>
                </a:ext>
              </a:extLst>
            </a:blip>
            <a:srcRect r="61394"/>
            <a:stretch/>
          </p:blipFill>
          <p:spPr bwMode="auto">
            <a:xfrm>
              <a:off x="1320817" y="1818054"/>
              <a:ext cx="2266445" cy="2252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pic>
      </p:grpSp>
      <mc:AlternateContent xmlns:mc="http://schemas.openxmlformats.org/markup-compatibility/2006">
        <mc:Choice xmlns:a14="http://schemas.microsoft.com/office/drawing/2010/main" Requires="a14">
          <p:sp>
            <p:nvSpPr>
              <p:cNvPr id="25" name="Text Box 10"/>
              <p:cNvSpPr txBox="1">
                <a:spLocks noChangeArrowheads="1"/>
              </p:cNvSpPr>
              <p:nvPr/>
            </p:nvSpPr>
            <p:spPr bwMode="auto">
              <a:xfrm>
                <a:off x="109336" y="5124622"/>
                <a:ext cx="6468083" cy="723275"/>
              </a:xfrm>
              <a:prstGeom prst="rect">
                <a:avLst/>
              </a:prstGeom>
              <a:noFill/>
              <a:ln>
                <a:noFill/>
              </a:ln>
              <a:extLst>
                <a:ext uri="{909E8E84-426E-40DD-AFC4-6F175D3DCCD1}">
                  <a14:hiddenFill>
                    <a:solidFill>
                      <a:srgbClr val="FFFFFF"/>
                    </a:solidFill>
                  </a14:hiddenFill>
                </a:ext>
                <a:ext uri="{91240B29-F687-4F45-9708-019B960494DF}">
                  <a14:hiddenLine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C00000"/>
                    </a:solidFill>
                    <a:latin typeface="Calibri" panose="020F0502020204030204" pitchFamily="34" charset="0"/>
                    <a:cs typeface="Times New Roman" pitchFamily="18" charset="0"/>
                  </a:rPr>
                  <a:t>Uncorrected orbit:</a:t>
                </a:r>
                <a:r>
                  <a:rPr lang="en-US" altLang="de-DE" dirty="0">
                    <a:solidFill>
                      <a:srgbClr val="C00000"/>
                    </a:solidFill>
                    <a:latin typeface="Calibri" panose="020F0502020204030204" pitchFamily="34" charset="0"/>
                    <a:cs typeface="Times New Roman" pitchFamily="18" charset="0"/>
                  </a:rPr>
                  <a:t> </a:t>
                </a:r>
                <a:r>
                  <a:rPr lang="en-US" altLang="de-DE" dirty="0">
                    <a:latin typeface="Calibri" panose="020F0502020204030204" pitchFamily="34" charset="0"/>
                    <a:cs typeface="Times New Roman" pitchFamily="18" charset="0"/>
                  </a:rPr>
                  <a:t>typ. </a:t>
                </a:r>
                <a14:m>
                  <m:oMath xmlns:m="http://schemas.openxmlformats.org/officeDocument/2006/math">
                    <m:sSub>
                      <m:sSubPr>
                        <m:ctrlPr>
                          <a:rPr lang="en-US" altLang="de-DE" i="1" smtClean="0">
                            <a:latin typeface="Cambria Math" panose="02040503050406030204" pitchFamily="18" charset="0"/>
                            <a:cs typeface="Times New Roman" pitchFamily="18" charset="0"/>
                          </a:rPr>
                        </m:ctrlPr>
                      </m:sSubPr>
                      <m:e>
                        <m:d>
                          <m:dPr>
                            <m:begChr m:val="⟨"/>
                            <m:endChr m:val="⟩"/>
                            <m:ctrlPr>
                              <a:rPr lang="en-US" altLang="de-DE" i="1" smtClean="0">
                                <a:latin typeface="Cambria Math" panose="02040503050406030204" pitchFamily="18" charset="0"/>
                                <a:cs typeface="Times New Roman" pitchFamily="18" charset="0"/>
                              </a:rPr>
                            </m:ctrlPr>
                          </m:dPr>
                          <m:e>
                            <m:r>
                              <a:rPr lang="de-DE" altLang="de-DE" b="0" i="1" smtClean="0">
                                <a:latin typeface="Cambria Math" panose="02040503050406030204" pitchFamily="18" charset="0"/>
                                <a:cs typeface="Times New Roman" pitchFamily="18" charset="0"/>
                              </a:rPr>
                              <m:t>𝑥</m:t>
                            </m:r>
                          </m:e>
                        </m:d>
                      </m:e>
                      <m:sub>
                        <m:r>
                          <a:rPr lang="de-DE" altLang="de-DE" b="0" i="1" smtClean="0">
                            <a:latin typeface="Cambria Math" panose="02040503050406030204" pitchFamily="18" charset="0"/>
                            <a:cs typeface="Times New Roman" pitchFamily="18" charset="0"/>
                          </a:rPr>
                          <m:t>𝑟𝑚𝑠</m:t>
                        </m:r>
                        <m:r>
                          <a:rPr lang="de-DE" altLang="de-DE" b="0" i="1" smtClean="0">
                            <a:latin typeface="Cambria Math" panose="02040503050406030204" pitchFamily="18" charset="0"/>
                            <a:cs typeface="Times New Roman" pitchFamily="18" charset="0"/>
                          </a:rPr>
                          <m:t> </m:t>
                        </m:r>
                      </m:sub>
                    </m:sSub>
                    <m:r>
                      <a:rPr lang="en-US" altLang="de-DE" i="1" smtClean="0">
                        <a:latin typeface="Cambria Math" panose="02040503050406030204" pitchFamily="18" charset="0"/>
                        <a:ea typeface="Cambria Math" panose="02040503050406030204" pitchFamily="18" charset="0"/>
                        <a:cs typeface="Times New Roman" pitchFamily="18" charset="0"/>
                      </a:rPr>
                      <m:t>≈</m:t>
                    </m:r>
                    <m:r>
                      <a:rPr lang="de-DE" altLang="de-DE" b="0" i="1" smtClean="0">
                        <a:latin typeface="Cambria Math" panose="02040503050406030204" pitchFamily="18" charset="0"/>
                        <a:ea typeface="Cambria Math" panose="02040503050406030204" pitchFamily="18" charset="0"/>
                        <a:cs typeface="Times New Roman" pitchFamily="18" charset="0"/>
                      </a:rPr>
                      <m:t>1 </m:t>
                    </m:r>
                    <m:r>
                      <m:rPr>
                        <m:sty m:val="p"/>
                      </m:rPr>
                      <a:rPr lang="de-DE" altLang="de-DE" b="0" i="0" smtClean="0">
                        <a:latin typeface="Cambria Math" panose="02040503050406030204" pitchFamily="18" charset="0"/>
                        <a:ea typeface="Cambria Math" panose="02040503050406030204" pitchFamily="18" charset="0"/>
                        <a:cs typeface="Times New Roman" pitchFamily="18" charset="0"/>
                      </a:rPr>
                      <m:t>mm</m:t>
                    </m:r>
                    <m:r>
                      <a:rPr lang="de-DE" altLang="de-DE" b="0" i="1" smtClean="0">
                        <a:latin typeface="Cambria Math" panose="02040503050406030204" pitchFamily="18" charset="0"/>
                        <a:ea typeface="Cambria Math" panose="02040503050406030204" pitchFamily="18" charset="0"/>
                        <a:cs typeface="Times New Roman" pitchFamily="18" charset="0"/>
                      </a:rPr>
                      <m:t> </m:t>
                    </m:r>
                  </m:oMath>
                </a14:m>
                <a:endParaRPr lang="de-DE" altLang="de-DE" b="0" dirty="0">
                  <a:latin typeface="Calibri" panose="020F0502020204030204" pitchFamily="34" charset="0"/>
                  <a:ea typeface="Cambria Math" panose="02040503050406030204" pitchFamily="18" charset="0"/>
                  <a:cs typeface="Times New Roman" pitchFamily="18" charset="0"/>
                </a:endParaRPr>
              </a:p>
              <a:p>
                <a:pPr algn="l" eaLnBrk="1" hangingPunct="1">
                  <a:spcBef>
                    <a:spcPts val="600"/>
                  </a:spcBef>
                </a:pPr>
                <a:r>
                  <a:rPr lang="en-US" altLang="de-DE" b="1" dirty="0">
                    <a:solidFill>
                      <a:srgbClr val="008000"/>
                    </a:solidFill>
                    <a:latin typeface="Calibri" panose="020F0502020204030204" pitchFamily="34" charset="0"/>
                    <a:cs typeface="Times New Roman" pitchFamily="18" charset="0"/>
                  </a:rPr>
                  <a:t>Corrected orbit:      </a:t>
                </a:r>
                <a:r>
                  <a:rPr lang="en-US" altLang="de-DE" dirty="0">
                    <a:latin typeface="Calibri" panose="020F0502020204030204" pitchFamily="34" charset="0"/>
                    <a:cs typeface="Times New Roman" pitchFamily="18" charset="0"/>
                  </a:rPr>
                  <a:t>typ.</a:t>
                </a:r>
                <a:r>
                  <a:rPr lang="en-US" altLang="de-DE" b="1" dirty="0">
                    <a:solidFill>
                      <a:schemeClr val="accent2"/>
                    </a:solidFill>
                    <a:latin typeface="Calibri" panose="020F0502020204030204" pitchFamily="34" charset="0"/>
                    <a:cs typeface="Times New Roman" pitchFamily="18" charset="0"/>
                  </a:rPr>
                  <a:t> </a:t>
                </a:r>
                <a14:m>
                  <m:oMath xmlns:m="http://schemas.openxmlformats.org/officeDocument/2006/math">
                    <m:sSub>
                      <m:sSubPr>
                        <m:ctrlPr>
                          <a:rPr lang="en-US" altLang="de-DE" i="1">
                            <a:latin typeface="Cambria Math" panose="02040503050406030204" pitchFamily="18" charset="0"/>
                            <a:cs typeface="Times New Roman" pitchFamily="18" charset="0"/>
                          </a:rPr>
                        </m:ctrlPr>
                      </m:sSubPr>
                      <m:e>
                        <m:d>
                          <m:dPr>
                            <m:begChr m:val="⟨"/>
                            <m:endChr m:val="⟩"/>
                            <m:ctrlPr>
                              <a:rPr lang="en-US" altLang="de-DE" i="1">
                                <a:latin typeface="Cambria Math" panose="02040503050406030204" pitchFamily="18" charset="0"/>
                                <a:cs typeface="Times New Roman" pitchFamily="18" charset="0"/>
                              </a:rPr>
                            </m:ctrlPr>
                          </m:dPr>
                          <m:e>
                            <m:r>
                              <a:rPr lang="de-DE" altLang="de-DE" i="1">
                                <a:latin typeface="Cambria Math" panose="02040503050406030204" pitchFamily="18" charset="0"/>
                                <a:cs typeface="Times New Roman" pitchFamily="18" charset="0"/>
                              </a:rPr>
                              <m:t>𝑥</m:t>
                            </m:r>
                          </m:e>
                        </m:d>
                      </m:e>
                      <m:sub>
                        <m:r>
                          <a:rPr lang="de-DE" altLang="de-DE" i="1">
                            <a:latin typeface="Cambria Math" panose="02040503050406030204" pitchFamily="18" charset="0"/>
                            <a:cs typeface="Times New Roman" pitchFamily="18" charset="0"/>
                          </a:rPr>
                          <m:t>𝑟𝑚𝑠</m:t>
                        </m:r>
                        <m:r>
                          <a:rPr lang="de-DE" altLang="de-DE" i="1">
                            <a:latin typeface="Cambria Math" panose="02040503050406030204" pitchFamily="18" charset="0"/>
                            <a:cs typeface="Times New Roman" pitchFamily="18" charset="0"/>
                          </a:rPr>
                          <m:t> </m:t>
                        </m:r>
                      </m:sub>
                    </m:sSub>
                    <m:r>
                      <a:rPr lang="en-US" altLang="de-DE" i="1">
                        <a:latin typeface="Cambria Math" panose="02040503050406030204" pitchFamily="18" charset="0"/>
                        <a:ea typeface="Cambria Math" panose="02040503050406030204" pitchFamily="18" charset="0"/>
                        <a:cs typeface="Times New Roman" pitchFamily="18" charset="0"/>
                      </a:rPr>
                      <m:t>≈</m:t>
                    </m:r>
                    <m:r>
                      <a:rPr lang="de-DE" altLang="de-DE" i="1">
                        <a:latin typeface="Cambria Math" panose="02040503050406030204" pitchFamily="18" charset="0"/>
                        <a:ea typeface="Cambria Math" panose="02040503050406030204" pitchFamily="18" charset="0"/>
                        <a:cs typeface="Times New Roman" pitchFamily="18" charset="0"/>
                      </a:rPr>
                      <m:t>1 </m:t>
                    </m:r>
                    <m:r>
                      <a:rPr lang="de-DE" altLang="de-DE" b="0" i="0" smtClean="0">
                        <a:latin typeface="Cambria Math" panose="02040503050406030204" pitchFamily="18" charset="0"/>
                        <a:ea typeface="Cambria Math" panose="02040503050406030204" pitchFamily="18" charset="0"/>
                        <a:cs typeface="Times New Roman" pitchFamily="18" charset="0"/>
                      </a:rPr>
                      <m:t>µ</m:t>
                    </m:r>
                    <m:r>
                      <m:rPr>
                        <m:sty m:val="p"/>
                      </m:rPr>
                      <a:rPr lang="de-DE" altLang="de-DE">
                        <a:latin typeface="Cambria Math" panose="02040503050406030204" pitchFamily="18" charset="0"/>
                        <a:ea typeface="Cambria Math" panose="02040503050406030204" pitchFamily="18" charset="0"/>
                        <a:cs typeface="Times New Roman" pitchFamily="18" charset="0"/>
                      </a:rPr>
                      <m:t>m</m:t>
                    </m:r>
                    <m:r>
                      <a:rPr lang="de-DE" altLang="de-DE" i="1">
                        <a:latin typeface="Cambria Math" panose="02040503050406030204" pitchFamily="18" charset="0"/>
                        <a:ea typeface="Cambria Math" panose="02040503050406030204" pitchFamily="18" charset="0"/>
                        <a:cs typeface="Times New Roman" pitchFamily="18" charset="0"/>
                      </a:rPr>
                      <m:t> </m:t>
                    </m:r>
                  </m:oMath>
                </a14:m>
                <a:r>
                  <a:rPr lang="en-US" altLang="de-DE" dirty="0">
                    <a:latin typeface="Calibri" panose="020F0502020204030204" pitchFamily="34" charset="0"/>
                    <a:cs typeface="Times New Roman" pitchFamily="18" charset="0"/>
                  </a:rPr>
                  <a:t>up to </a:t>
                </a:r>
                <a:r>
                  <a:rPr lang="en-US" altLang="de-DE" dirty="0">
                    <a:latin typeface="Calibri" panose="020F0502020204030204" pitchFamily="34" charset="0"/>
                    <a:cs typeface="Times New Roman" pitchFamily="18" charset="0"/>
                    <a:sym typeface="Symbol"/>
                  </a:rPr>
                  <a:t></a:t>
                </a:r>
                <a:r>
                  <a:rPr lang="en-US" altLang="de-DE" dirty="0">
                    <a:latin typeface="Calibri" panose="020F0502020204030204" pitchFamily="34" charset="0"/>
                    <a:cs typeface="Times New Roman" pitchFamily="18" charset="0"/>
                  </a:rPr>
                  <a:t> 100 Hz bandwidth! </a:t>
                </a:r>
              </a:p>
            </p:txBody>
          </p:sp>
        </mc:Choice>
        <mc:Fallback>
          <p:sp>
            <p:nvSpPr>
              <p:cNvPr id="25" name="Text Box 10"/>
              <p:cNvSpPr txBox="1">
                <a:spLocks noRot="1" noChangeAspect="1" noMove="1" noResize="1" noEditPoints="1" noAdjustHandles="1" noChangeArrowheads="1" noChangeShapeType="1" noTextEdit="1"/>
              </p:cNvSpPr>
              <p:nvPr/>
            </p:nvSpPr>
            <p:spPr bwMode="auto">
              <a:xfrm>
                <a:off x="109336" y="5124622"/>
                <a:ext cx="6468083" cy="723275"/>
              </a:xfrm>
              <a:prstGeom prst="rect">
                <a:avLst/>
              </a:prstGeom>
              <a:blipFill>
                <a:blip r:embed="rId4"/>
                <a:stretch>
                  <a:fillRect l="-848" t="-5085" r="-471" b="-1355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lstStyle/>
              <a:p>
                <a:r>
                  <a:rPr lang="en-GB">
                    <a:noFill/>
                  </a:rPr>
                  <a:t> </a:t>
                </a:r>
              </a:p>
            </p:txBody>
          </p:sp>
        </mc:Fallback>
      </mc:AlternateContent>
      <p:grpSp>
        <p:nvGrpSpPr>
          <p:cNvPr id="26" name="Gruppieren 25"/>
          <p:cNvGrpSpPr/>
          <p:nvPr/>
        </p:nvGrpSpPr>
        <p:grpSpPr>
          <a:xfrm>
            <a:off x="3837721" y="3798213"/>
            <a:ext cx="5315867" cy="1688995"/>
            <a:chOff x="2068327" y="4745084"/>
            <a:chExt cx="5315867" cy="1688995"/>
          </a:xfrm>
        </p:grpSpPr>
        <p:sp>
          <p:nvSpPr>
            <p:cNvPr id="27" name="Text Box 6"/>
            <p:cNvSpPr txBox="1">
              <a:spLocks noChangeArrowheads="1"/>
            </p:cNvSpPr>
            <p:nvPr/>
          </p:nvSpPr>
          <p:spPr bwMode="auto">
            <a:xfrm>
              <a:off x="3690327" y="4939607"/>
              <a:ext cx="2644775" cy="338554"/>
            </a:xfrm>
            <a:prstGeom prst="rect">
              <a:avLst/>
            </a:prstGeom>
            <a:noFill/>
            <a:ln w="31750" algn="ctr">
              <a:solidFill>
                <a:srgbClr val="FF0000"/>
              </a:solidFill>
              <a:miter lim="800000"/>
              <a:headEnd/>
              <a:tailEnd/>
            </a:ln>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1600" b="1" dirty="0">
                  <a:solidFill>
                    <a:srgbClr val="FF0000"/>
                  </a:solidFill>
                  <a:latin typeface="Arial" panose="020B0604020202020204" pitchFamily="34" charset="0"/>
                  <a:cs typeface="Arial" panose="020B0604020202020204" pitchFamily="34" charset="0"/>
                </a:rPr>
                <a:t>Position from all BPMs</a:t>
              </a:r>
              <a:endParaRPr lang="en-US" altLang="de-DE" sz="1600" dirty="0">
                <a:solidFill>
                  <a:srgbClr val="FF0000"/>
                </a:solidFill>
                <a:latin typeface="Arial" panose="020B0604020202020204" pitchFamily="34" charset="0"/>
                <a:cs typeface="Arial" panose="020B0604020202020204" pitchFamily="34" charset="0"/>
              </a:endParaRPr>
            </a:p>
          </p:txBody>
        </p:sp>
        <p:sp>
          <p:nvSpPr>
            <p:cNvPr id="30" name="Text Box 6"/>
            <p:cNvSpPr txBox="1">
              <a:spLocks noChangeArrowheads="1"/>
            </p:cNvSpPr>
            <p:nvPr/>
          </p:nvSpPr>
          <p:spPr bwMode="auto">
            <a:xfrm>
              <a:off x="3307677" y="5528949"/>
              <a:ext cx="3410073" cy="338554"/>
            </a:xfrm>
            <a:prstGeom prst="rect">
              <a:avLst/>
            </a:prstGeom>
            <a:noFill/>
            <a:ln w="25400" algn="ctr">
              <a:solidFill>
                <a:schemeClr val="tx1"/>
              </a:solidFill>
              <a:miter lim="800000"/>
              <a:headEnd/>
              <a:tailEnd/>
            </a:ln>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1600" b="1" dirty="0">
                  <a:latin typeface="Arial" panose="020B0604020202020204" pitchFamily="34" charset="0"/>
                  <a:cs typeface="Arial" panose="020B0604020202020204" pitchFamily="34" charset="0"/>
                </a:rPr>
                <a:t>Calculation of corrector strength</a:t>
              </a:r>
              <a:endParaRPr lang="en-US" altLang="de-DE" sz="1600" dirty="0">
                <a:latin typeface="Arial" panose="020B0604020202020204" pitchFamily="34" charset="0"/>
                <a:cs typeface="Arial" panose="020B0604020202020204" pitchFamily="34" charset="0"/>
              </a:endParaRPr>
            </a:p>
          </p:txBody>
        </p:sp>
        <p:sp>
          <p:nvSpPr>
            <p:cNvPr id="31" name="Text Box 6"/>
            <p:cNvSpPr txBox="1">
              <a:spLocks noChangeArrowheads="1"/>
            </p:cNvSpPr>
            <p:nvPr/>
          </p:nvSpPr>
          <p:spPr bwMode="auto">
            <a:xfrm>
              <a:off x="3906226" y="6095525"/>
              <a:ext cx="2212975" cy="338554"/>
            </a:xfrm>
            <a:prstGeom prst="rect">
              <a:avLst/>
            </a:prstGeom>
            <a:noFill/>
            <a:ln w="25400" algn="ctr">
              <a:solidFill>
                <a:srgbClr val="3333CC"/>
              </a:solidFill>
              <a:miter lim="800000"/>
              <a:headEnd/>
              <a:tailEnd/>
            </a:ln>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1600" b="1" dirty="0">
                  <a:solidFill>
                    <a:srgbClr val="3333CC"/>
                  </a:solidFill>
                  <a:latin typeface="Arial" panose="020B0604020202020204" pitchFamily="34" charset="0"/>
                  <a:cs typeface="Arial" panose="020B0604020202020204" pitchFamily="34" charset="0"/>
                </a:rPr>
                <a:t>Setting of correctors</a:t>
              </a:r>
              <a:endParaRPr lang="en-US" altLang="de-DE" sz="1600" dirty="0">
                <a:solidFill>
                  <a:srgbClr val="3333CC"/>
                </a:solidFill>
                <a:latin typeface="Arial" panose="020B0604020202020204" pitchFamily="34" charset="0"/>
                <a:cs typeface="Arial" panose="020B0604020202020204" pitchFamily="34" charset="0"/>
              </a:endParaRPr>
            </a:p>
          </p:txBody>
        </p:sp>
        <p:cxnSp>
          <p:nvCxnSpPr>
            <p:cNvPr id="32" name="Gerade Verbindung mit Pfeil 31"/>
            <p:cNvCxnSpPr/>
            <p:nvPr/>
          </p:nvCxnSpPr>
          <p:spPr bwMode="auto">
            <a:xfrm flipH="1">
              <a:off x="5043120" y="5278161"/>
              <a:ext cx="1" cy="250788"/>
            </a:xfrm>
            <a:prstGeom prst="straightConnector1">
              <a:avLst/>
            </a:prstGeom>
            <a:solidFill>
              <a:schemeClr val="accent1"/>
            </a:solidFill>
            <a:ln w="31750" cap="flat" cmpd="sng" algn="ctr">
              <a:solidFill>
                <a:srgbClr val="3333CC"/>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Gerade Verbindung mit Pfeil 34"/>
            <p:cNvCxnSpPr/>
            <p:nvPr/>
          </p:nvCxnSpPr>
          <p:spPr bwMode="auto">
            <a:xfrm flipH="1">
              <a:off x="5038356" y="5843954"/>
              <a:ext cx="1" cy="250788"/>
            </a:xfrm>
            <a:prstGeom prst="straightConnector1">
              <a:avLst/>
            </a:prstGeom>
            <a:solidFill>
              <a:schemeClr val="accent1"/>
            </a:solidFill>
            <a:ln w="31750" cap="flat" cmpd="sng" algn="ctr">
              <a:solidFill>
                <a:srgbClr val="3333CC"/>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Gerade Verbindung 5"/>
            <p:cNvCxnSpPr>
              <a:stCxn id="31" idx="3"/>
            </p:cNvCxnSpPr>
            <p:nvPr/>
          </p:nvCxnSpPr>
          <p:spPr bwMode="auto">
            <a:xfrm>
              <a:off x="6119201" y="6264802"/>
              <a:ext cx="1136835" cy="0"/>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Gerade Verbindung 20"/>
            <p:cNvCxnSpPr/>
            <p:nvPr/>
          </p:nvCxnSpPr>
          <p:spPr bwMode="auto">
            <a:xfrm flipV="1">
              <a:off x="7256036" y="5089266"/>
              <a:ext cx="0" cy="1183372"/>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Gerade Verbindung 23"/>
            <p:cNvCxnSpPr/>
            <p:nvPr/>
          </p:nvCxnSpPr>
          <p:spPr bwMode="auto">
            <a:xfrm>
              <a:off x="6330094" y="5108886"/>
              <a:ext cx="925942" cy="0"/>
            </a:xfrm>
            <a:prstGeom prst="line">
              <a:avLst/>
            </a:prstGeom>
            <a:solidFill>
              <a:schemeClr val="accent1"/>
            </a:solidFill>
            <a:ln w="31750" cap="flat" cmpd="sng" algn="ctr">
              <a:solidFill>
                <a:srgbClr val="3333CC"/>
              </a:solidFill>
              <a:prstDash val="solid"/>
              <a:round/>
              <a:headEnd type="stealth" w="lg" len="lg"/>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Text Box 6"/>
            <p:cNvSpPr txBox="1">
              <a:spLocks noChangeArrowheads="1"/>
            </p:cNvSpPr>
            <p:nvPr/>
          </p:nvSpPr>
          <p:spPr bwMode="auto">
            <a:xfrm>
              <a:off x="6277707" y="4745084"/>
              <a:ext cx="1106487" cy="338554"/>
            </a:xfrm>
            <a:prstGeom prst="rect">
              <a:avLst/>
            </a:prstGeom>
            <a:noFill/>
            <a:ln w="25400" algn="ctr">
              <a:noFill/>
              <a:miter lim="800000"/>
              <a:headEnd/>
              <a:tailEnd/>
            </a:ln>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1600" b="1" dirty="0">
                  <a:solidFill>
                    <a:srgbClr val="3333CC"/>
                  </a:solidFill>
                  <a:latin typeface="Arial" panose="020B0604020202020204" pitchFamily="34" charset="0"/>
                  <a:cs typeface="Arial" panose="020B0604020202020204" pitchFamily="34" charset="0"/>
                </a:rPr>
                <a:t>feedback</a:t>
              </a:r>
              <a:endParaRPr lang="en-US" altLang="de-DE" sz="1600" dirty="0">
                <a:solidFill>
                  <a:srgbClr val="3333CC"/>
                </a:solidFill>
                <a:latin typeface="Arial" panose="020B0604020202020204" pitchFamily="34" charset="0"/>
                <a:cs typeface="Arial" panose="020B0604020202020204" pitchFamily="34" charset="0"/>
              </a:endParaRPr>
            </a:p>
          </p:txBody>
        </p:sp>
        <p:sp>
          <p:nvSpPr>
            <p:cNvPr id="40" name="Text Box 6"/>
            <p:cNvSpPr txBox="1">
              <a:spLocks noChangeArrowheads="1"/>
            </p:cNvSpPr>
            <p:nvPr/>
          </p:nvSpPr>
          <p:spPr bwMode="auto">
            <a:xfrm>
              <a:off x="2068327" y="4939607"/>
              <a:ext cx="1462088" cy="338554"/>
            </a:xfrm>
            <a:prstGeom prst="rect">
              <a:avLst/>
            </a:prstGeom>
            <a:noFill/>
            <a:ln w="31750" algn="ctr">
              <a:solidFill>
                <a:srgbClr val="008000"/>
              </a:solidFill>
              <a:miter lim="800000"/>
              <a:headEnd/>
              <a:tailEnd/>
            </a:ln>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1600" b="1" dirty="0">
                  <a:solidFill>
                    <a:srgbClr val="008000"/>
                  </a:solidFill>
                  <a:latin typeface="Arial" panose="020B0604020202020204" pitchFamily="34" charset="0"/>
                  <a:cs typeface="Arial" panose="020B0604020202020204" pitchFamily="34" charset="0"/>
                </a:rPr>
                <a:t>Acc. optics</a:t>
              </a:r>
              <a:endParaRPr lang="en-US" altLang="de-DE" sz="1600" dirty="0">
                <a:solidFill>
                  <a:srgbClr val="008000"/>
                </a:solidFill>
                <a:latin typeface="Arial" panose="020B0604020202020204" pitchFamily="34" charset="0"/>
                <a:cs typeface="Arial" panose="020B0604020202020204" pitchFamily="34" charset="0"/>
              </a:endParaRPr>
            </a:p>
          </p:txBody>
        </p:sp>
        <p:cxnSp>
          <p:nvCxnSpPr>
            <p:cNvPr id="41" name="Gerade Verbindung mit Pfeil 40"/>
            <p:cNvCxnSpPr>
              <a:endCxn id="30" idx="1"/>
            </p:cNvCxnSpPr>
            <p:nvPr/>
          </p:nvCxnSpPr>
          <p:spPr bwMode="auto">
            <a:xfrm>
              <a:off x="2799371" y="5698226"/>
              <a:ext cx="508306" cy="0"/>
            </a:xfrm>
            <a:prstGeom prst="straightConnector1">
              <a:avLst/>
            </a:prstGeom>
            <a:solidFill>
              <a:schemeClr val="accent1"/>
            </a:solidFill>
            <a:ln w="3175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Gerade Verbindung 36"/>
            <p:cNvCxnSpPr/>
            <p:nvPr/>
          </p:nvCxnSpPr>
          <p:spPr bwMode="auto">
            <a:xfrm flipH="1" flipV="1">
              <a:off x="2796440" y="5261285"/>
              <a:ext cx="2931" cy="436941"/>
            </a:xfrm>
            <a:prstGeom prst="line">
              <a:avLst/>
            </a:prstGeom>
            <a:solidFill>
              <a:schemeClr val="accent1"/>
            </a:solidFill>
            <a:ln w="3175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 name="Text Box 6">
            <a:extLst>
              <a:ext uri="{FF2B5EF4-FFF2-40B4-BE49-F238E27FC236}">
                <a16:creationId xmlns:a16="http://schemas.microsoft.com/office/drawing/2014/main" id="{AD16593F-A5F6-C47E-1E21-1A48514ADBD5}"/>
              </a:ext>
            </a:extLst>
          </p:cNvPr>
          <p:cNvSpPr txBox="1">
            <a:spLocks noChangeArrowheads="1"/>
          </p:cNvSpPr>
          <p:nvPr/>
        </p:nvSpPr>
        <p:spPr bwMode="auto">
          <a:xfrm>
            <a:off x="151443" y="5918549"/>
            <a:ext cx="8914140" cy="67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0" indent="0" algn="l" eaLnBrk="1" hangingPunct="1">
              <a:spcBef>
                <a:spcPts val="200"/>
              </a:spcBef>
              <a:buFont typeface="Wingdings" pitchFamily="2" charset="2"/>
              <a:buNone/>
            </a:pPr>
            <a:r>
              <a:rPr lang="en-US" altLang="de-DE" b="1" dirty="0">
                <a:solidFill>
                  <a:srgbClr val="3333CC"/>
                </a:solidFill>
                <a:latin typeface="Calibri" panose="020F0502020204030204" pitchFamily="34" charset="0"/>
                <a:cs typeface="Calibri" panose="020F0502020204030204" pitchFamily="34" charset="0"/>
              </a:rPr>
              <a:t>Rule of thumb: </a:t>
            </a:r>
            <a:r>
              <a:rPr lang="en-US" altLang="de-DE" dirty="0">
                <a:latin typeface="Calibri" panose="020F0502020204030204" pitchFamily="34" charset="0"/>
                <a:cs typeface="Calibri" panose="020F0502020204030204" pitchFamily="34" charset="0"/>
              </a:rPr>
              <a:t>To determine the ‘sine-like’  </a:t>
            </a:r>
            <a:r>
              <a:rPr lang="en-US" altLang="de-DE" dirty="0" err="1">
                <a:latin typeface="Calibri" panose="020F0502020204030204" pitchFamily="34" charset="0"/>
                <a:cs typeface="Calibri" panose="020F0502020204030204" pitchFamily="34" charset="0"/>
              </a:rPr>
              <a:t>betatron</a:t>
            </a:r>
            <a:r>
              <a:rPr lang="en-US" altLang="de-DE" dirty="0">
                <a:latin typeface="Calibri" panose="020F0502020204030204" pitchFamily="34" charset="0"/>
                <a:cs typeface="Calibri" panose="020F0502020204030204" pitchFamily="34" charset="0"/>
              </a:rPr>
              <a:t> oscillation, 4 BPMs per period required</a:t>
            </a:r>
          </a:p>
          <a:p>
            <a:pPr marL="0" indent="0" algn="l" eaLnBrk="1" hangingPunct="1">
              <a:spcBef>
                <a:spcPts val="200"/>
              </a:spcBef>
              <a:buFont typeface="Wingdings" pitchFamily="2" charset="2"/>
              <a:buNone/>
            </a:pPr>
            <a:r>
              <a:rPr lang="en-US" altLang="de-DE" dirty="0">
                <a:latin typeface="Calibri" panose="020F0502020204030204" pitchFamily="34" charset="0"/>
                <a:cs typeface="Calibri" panose="020F0502020204030204" pitchFamily="34" charset="0"/>
                <a:sym typeface="Symbol"/>
              </a:rPr>
              <a:t> 4 BPMs per tune value (but detailed investigation required to determine the # of BPMs)</a:t>
            </a:r>
            <a:endParaRPr lang="en-US" altLang="de-DE"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7268295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5616" y="2456664"/>
            <a:ext cx="5898672" cy="3368604"/>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9632" y="2456664"/>
            <a:ext cx="5898672" cy="3368604"/>
          </a:xfrm>
          <a:prstGeom prst="rect">
            <a:avLst/>
          </a:prstGeom>
        </p:spPr>
      </p:pic>
      <p:sp>
        <p:nvSpPr>
          <p:cNvPr id="5" name="Rectangle 4"/>
          <p:cNvSpPr/>
          <p:nvPr/>
        </p:nvSpPr>
        <p:spPr>
          <a:xfrm rot="19759714">
            <a:off x="7621533" y="5153394"/>
            <a:ext cx="1390124" cy="900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4283968" y="2168632"/>
            <a:ext cx="0" cy="4176464"/>
          </a:xfrm>
          <a:prstGeom prst="line">
            <a:avLst/>
          </a:prstGeom>
          <a:ln>
            <a:prstDash val="dashDot"/>
          </a:ln>
        </p:spPr>
        <p:style>
          <a:lnRef idx="3">
            <a:schemeClr val="accent2"/>
          </a:lnRef>
          <a:fillRef idx="0">
            <a:schemeClr val="accent2"/>
          </a:fillRef>
          <a:effectRef idx="2">
            <a:schemeClr val="accent2"/>
          </a:effectRef>
          <a:fontRef idx="minor">
            <a:schemeClr val="tx1"/>
          </a:fontRef>
        </p:style>
      </p:cxnSp>
      <p:sp>
        <p:nvSpPr>
          <p:cNvPr id="11" name="Text Box 13"/>
          <p:cNvSpPr txBox="1">
            <a:spLocks noChangeArrowheads="1"/>
          </p:cNvSpPr>
          <p:nvPr/>
        </p:nvSpPr>
        <p:spPr bwMode="auto">
          <a:xfrm>
            <a:off x="365125" y="6001404"/>
            <a:ext cx="33385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1600" dirty="0">
                <a:latin typeface="Calibri" panose="020F0502020204030204" pitchFamily="34" charset="0"/>
                <a:cs typeface="Calibri" panose="020F0502020204030204" pitchFamily="34" charset="0"/>
              </a:rPr>
              <a:t>Graphics by R. Singh, GSI</a:t>
            </a:r>
          </a:p>
        </p:txBody>
      </p:sp>
      <p:sp>
        <p:nvSpPr>
          <p:cNvPr id="12" name="Text Box 8"/>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solidFill>
                  <a:srgbClr val="000000"/>
                </a:solidFill>
                <a:latin typeface="+mj-lt"/>
                <a:cs typeface="Times New Roman" panose="02020603050405020304" pitchFamily="18" charset="0"/>
              </a:rPr>
              <a:t>Tune Measurement: General Considerations</a:t>
            </a:r>
          </a:p>
        </p:txBody>
      </p:sp>
      <p:sp>
        <p:nvSpPr>
          <p:cNvPr id="14" name="Text Box 10"/>
          <p:cNvSpPr txBox="1">
            <a:spLocks noChangeArrowheads="1"/>
          </p:cNvSpPr>
          <p:nvPr/>
        </p:nvSpPr>
        <p:spPr bwMode="auto">
          <a:xfrm>
            <a:off x="251520" y="1016504"/>
            <a:ext cx="760769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dirty="0">
                <a:latin typeface="Calibri" panose="020F0502020204030204" pitchFamily="34" charset="0"/>
                <a:cs typeface="Calibri" panose="020F0502020204030204" pitchFamily="34" charset="0"/>
              </a:rPr>
              <a:t>Beam particle’s </a:t>
            </a:r>
            <a:r>
              <a:rPr lang="en-US" sz="2000" b="1" i="1" dirty="0">
                <a:latin typeface="Calibri" panose="020F0502020204030204" pitchFamily="34" charset="0"/>
                <a:cs typeface="Calibri" panose="020F0502020204030204" pitchFamily="34" charset="0"/>
              </a:rPr>
              <a:t>in-coherent </a:t>
            </a:r>
            <a:r>
              <a:rPr lang="en-US" sz="2000" dirty="0">
                <a:latin typeface="Calibri" panose="020F0502020204030204" pitchFamily="34" charset="0"/>
                <a:cs typeface="Calibri" panose="020F0502020204030204" pitchFamily="34" charset="0"/>
              </a:rPr>
              <a:t>motion </a:t>
            </a:r>
            <a:r>
              <a:rPr lang="en-US" sz="2000" dirty="0">
                <a:latin typeface="Calibri" panose="020F0502020204030204" pitchFamily="34" charset="0"/>
                <a:cs typeface="Calibri" panose="020F0502020204030204" pitchFamily="34" charset="0"/>
                <a:sym typeface="Symbol" pitchFamily="18" charset="2"/>
              </a:rPr>
              <a:t> center-of-mass stays constant</a:t>
            </a:r>
          </a:p>
        </p:txBody>
      </p:sp>
      <p:sp>
        <p:nvSpPr>
          <p:cNvPr id="16" name="Text Box 9"/>
          <p:cNvSpPr txBox="1">
            <a:spLocks noChangeArrowheads="1"/>
          </p:cNvSpPr>
          <p:nvPr/>
        </p:nvSpPr>
        <p:spPr bwMode="auto">
          <a:xfrm>
            <a:off x="234330" y="728472"/>
            <a:ext cx="78660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1900" b="1" dirty="0">
                <a:solidFill>
                  <a:srgbClr val="0000FF"/>
                </a:solidFill>
                <a:latin typeface="Calibri" panose="020F0502020204030204" pitchFamily="34" charset="0"/>
                <a:cs typeface="Calibri" panose="020F0502020204030204" pitchFamily="34" charset="0"/>
              </a:rPr>
              <a:t>Coherent excitations are required for the detection by a BPM </a:t>
            </a:r>
          </a:p>
        </p:txBody>
      </p:sp>
      <p:sp>
        <p:nvSpPr>
          <p:cNvPr id="18" name="Text Box 11"/>
          <p:cNvSpPr txBox="1">
            <a:spLocks noChangeArrowheads="1"/>
          </p:cNvSpPr>
          <p:nvPr/>
        </p:nvSpPr>
        <p:spPr bwMode="auto">
          <a:xfrm>
            <a:off x="251520" y="1376544"/>
            <a:ext cx="8402637" cy="757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dirty="0">
                <a:latin typeface="Calibri" panose="020F0502020204030204" pitchFamily="34" charset="0"/>
                <a:cs typeface="Calibri" panose="020F0502020204030204" pitchFamily="34" charset="0"/>
              </a:rPr>
              <a:t>Excitation of </a:t>
            </a:r>
            <a:r>
              <a:rPr lang="en-US" sz="2000" b="1" dirty="0">
                <a:latin typeface="Calibri" panose="020F0502020204030204" pitchFamily="34" charset="0"/>
                <a:cs typeface="Calibri" panose="020F0502020204030204" pitchFamily="34" charset="0"/>
              </a:rPr>
              <a:t>all</a:t>
            </a:r>
            <a:r>
              <a:rPr lang="en-US" sz="2000" dirty="0">
                <a:latin typeface="Calibri" panose="020F0502020204030204" pitchFamily="34" charset="0"/>
                <a:cs typeface="Calibri" panose="020F0502020204030204" pitchFamily="34" charset="0"/>
              </a:rPr>
              <a:t> particles by </a:t>
            </a:r>
            <a:r>
              <a:rPr lang="en-US" sz="2000" dirty="0" err="1">
                <a:latin typeface="Calibri" panose="020F0502020204030204" pitchFamily="34" charset="0"/>
                <a:cs typeface="Calibri" panose="020F0502020204030204" pitchFamily="34" charset="0"/>
              </a:rPr>
              <a:t>rf</a:t>
            </a:r>
            <a:r>
              <a:rPr lang="en-US" sz="2000" dirty="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sym typeface="Symbol" pitchFamily="18" charset="2"/>
              </a:rPr>
              <a:t> </a:t>
            </a:r>
            <a:r>
              <a:rPr lang="en-US" sz="2000" b="1" i="1" dirty="0">
                <a:latin typeface="Calibri" panose="020F0502020204030204" pitchFamily="34" charset="0"/>
                <a:cs typeface="Calibri" panose="020F0502020204030204" pitchFamily="34" charset="0"/>
                <a:sym typeface="Symbol" pitchFamily="18" charset="2"/>
              </a:rPr>
              <a:t>coherent</a:t>
            </a:r>
            <a:r>
              <a:rPr lang="en-US" sz="2000" dirty="0">
                <a:latin typeface="Calibri" panose="020F0502020204030204" pitchFamily="34" charset="0"/>
                <a:cs typeface="Calibri" panose="020F0502020204030204" pitchFamily="34" charset="0"/>
                <a:sym typeface="Symbol" pitchFamily="18" charset="2"/>
              </a:rPr>
              <a:t> motion</a:t>
            </a:r>
          </a:p>
          <a:p>
            <a:pPr algn="l">
              <a:lnSpc>
                <a:spcPct val="60000"/>
              </a:lnSpc>
            </a:pPr>
            <a:r>
              <a:rPr lang="en-US" sz="2000" dirty="0">
                <a:latin typeface="Calibri" panose="020F0502020204030204" pitchFamily="34" charset="0"/>
                <a:cs typeface="Calibri" panose="020F0502020204030204" pitchFamily="34" charset="0"/>
                <a:sym typeface="Symbol" pitchFamily="18" charset="2"/>
              </a:rPr>
              <a:t> center-of-mass variation turn-by-turn i.e. center acts as </a:t>
            </a:r>
            <a:r>
              <a:rPr lang="en-US" sz="2000" b="1" dirty="0">
                <a:latin typeface="Calibri" panose="020F0502020204030204" pitchFamily="34" charset="0"/>
                <a:cs typeface="Calibri" panose="020F0502020204030204" pitchFamily="34" charset="0"/>
                <a:sym typeface="Symbol" pitchFamily="18" charset="2"/>
              </a:rPr>
              <a:t>one</a:t>
            </a:r>
            <a:r>
              <a:rPr lang="en-US" sz="2000" dirty="0">
                <a:latin typeface="Calibri" panose="020F0502020204030204" pitchFamily="34" charset="0"/>
                <a:cs typeface="Calibri" panose="020F0502020204030204" pitchFamily="34" charset="0"/>
                <a:sym typeface="Symbol" pitchFamily="18" charset="2"/>
              </a:rPr>
              <a:t> macro-particle</a:t>
            </a:r>
          </a:p>
        </p:txBody>
      </p:sp>
    </p:spTree>
    <p:extLst>
      <p:ext uri="{BB962C8B-B14F-4D97-AF65-F5344CB8AC3E}">
        <p14:creationId xmlns:p14="http://schemas.microsoft.com/office/powerpoint/2010/main" val="22175385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Tune Measurement: The Kick-Method in Time Domain </a:t>
            </a:r>
          </a:p>
        </p:txBody>
      </p:sp>
      <p:sp>
        <p:nvSpPr>
          <p:cNvPr id="38919" name="Rectangle 6"/>
          <p:cNvSpPr>
            <a:spLocks noChangeArrowheads="1"/>
          </p:cNvSpPr>
          <p:nvPr/>
        </p:nvSpPr>
        <p:spPr bwMode="auto">
          <a:xfrm>
            <a:off x="157163" y="707637"/>
            <a:ext cx="4699000" cy="1680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dirty="0">
                <a:solidFill>
                  <a:srgbClr val="0000FF"/>
                </a:solidFill>
                <a:latin typeface="Calibri" panose="020F0502020204030204" pitchFamily="34" charset="0"/>
              </a:rPr>
              <a:t>The beam is excited to</a:t>
            </a:r>
          </a:p>
          <a:p>
            <a:pPr algn="l">
              <a:lnSpc>
                <a:spcPct val="40000"/>
              </a:lnSpc>
            </a:pPr>
            <a:r>
              <a:rPr lang="en-US" altLang="de-DE" sz="1700" b="1" dirty="0">
                <a:solidFill>
                  <a:srgbClr val="0000FF"/>
                </a:solidFill>
                <a:latin typeface="Calibri" panose="020F0502020204030204" pitchFamily="34" charset="0"/>
              </a:rPr>
              <a:t>coherent</a:t>
            </a:r>
            <a:r>
              <a:rPr lang="en-US" altLang="de-DE" sz="1700" dirty="0">
                <a:solidFill>
                  <a:srgbClr val="0000FF"/>
                </a:solidFill>
                <a:latin typeface="Calibri" panose="020F0502020204030204" pitchFamily="34" charset="0"/>
              </a:rPr>
              <a:t> </a:t>
            </a:r>
            <a:r>
              <a:rPr lang="en-US" altLang="de-DE" sz="1700" dirty="0" err="1">
                <a:solidFill>
                  <a:srgbClr val="0000FF"/>
                </a:solidFill>
                <a:latin typeface="Calibri" panose="020F0502020204030204" pitchFamily="34" charset="0"/>
              </a:rPr>
              <a:t>betatron</a:t>
            </a:r>
            <a:r>
              <a:rPr lang="en-US" altLang="de-DE" sz="1700" dirty="0">
                <a:solidFill>
                  <a:srgbClr val="0000FF"/>
                </a:solidFill>
                <a:latin typeface="Calibri" panose="020F0502020204030204" pitchFamily="34" charset="0"/>
              </a:rPr>
              <a:t> oscillation:</a:t>
            </a:r>
          </a:p>
          <a:p>
            <a:pPr algn="l">
              <a:lnSpc>
                <a:spcPct val="50000"/>
              </a:lnSpc>
            </a:pPr>
            <a:r>
              <a:rPr lang="en-US" altLang="de-DE" sz="1700" dirty="0">
                <a:latin typeface="Calibri" panose="020F0502020204030204" pitchFamily="34" charset="0"/>
                <a:sym typeface="Symbol" panose="05050102010706020507" pitchFamily="18" charset="2"/>
              </a:rPr>
              <a:t> </a:t>
            </a:r>
            <a:r>
              <a:rPr lang="en-US" altLang="de-DE" sz="1700" dirty="0">
                <a:latin typeface="Calibri" panose="020F0502020204030204" pitchFamily="34" charset="0"/>
              </a:rPr>
              <a:t>Beam position measured</a:t>
            </a:r>
          </a:p>
          <a:p>
            <a:pPr algn="l">
              <a:lnSpc>
                <a:spcPct val="50000"/>
              </a:lnSpc>
            </a:pPr>
            <a:r>
              <a:rPr lang="en-US" altLang="de-DE" sz="1700" dirty="0">
                <a:latin typeface="Calibri" panose="020F0502020204030204" pitchFamily="34" charset="0"/>
              </a:rPr>
              <a:t>      each revolution (’turn-by-turn’)</a:t>
            </a:r>
          </a:p>
          <a:p>
            <a:pPr algn="l">
              <a:lnSpc>
                <a:spcPct val="50000"/>
              </a:lnSpc>
            </a:pPr>
            <a:r>
              <a:rPr lang="en-US" altLang="de-DE" sz="1700" dirty="0">
                <a:latin typeface="Calibri" panose="020F0502020204030204" pitchFamily="34" charset="0"/>
                <a:sym typeface="Symbol" panose="05050102010706020507" pitchFamily="18" charset="2"/>
              </a:rPr>
              <a:t></a:t>
            </a:r>
            <a:r>
              <a:rPr lang="en-US" altLang="de-DE" sz="1700" dirty="0">
                <a:latin typeface="Calibri" panose="020F0502020204030204" pitchFamily="34" charset="0"/>
              </a:rPr>
              <a:t> Fourier Trans. gives non-integer tune </a:t>
            </a:r>
            <a:r>
              <a:rPr lang="en-US" altLang="de-DE" sz="1700" b="1" i="1" dirty="0">
                <a:latin typeface="Calibri" panose="020F0502020204030204" pitchFamily="34" charset="0"/>
              </a:rPr>
              <a:t>q</a:t>
            </a:r>
            <a:r>
              <a:rPr lang="en-US" altLang="de-DE" sz="1700" dirty="0">
                <a:latin typeface="Calibri" panose="020F0502020204030204" pitchFamily="34" charset="0"/>
              </a:rPr>
              <a:t>.</a:t>
            </a:r>
          </a:p>
          <a:p>
            <a:pPr algn="l">
              <a:lnSpc>
                <a:spcPct val="60000"/>
              </a:lnSpc>
            </a:pPr>
            <a:r>
              <a:rPr lang="en-US" altLang="de-DE" sz="1700" dirty="0">
                <a:latin typeface="Calibri" panose="020F0502020204030204" pitchFamily="34" charset="0"/>
              </a:rPr>
              <a:t>Short kick compared to revolution.</a:t>
            </a:r>
          </a:p>
        </p:txBody>
      </p:sp>
      <p:sp>
        <p:nvSpPr>
          <p:cNvPr id="307207" name="Rectangle 7"/>
          <p:cNvSpPr>
            <a:spLocks noChangeArrowheads="1"/>
          </p:cNvSpPr>
          <p:nvPr/>
        </p:nvSpPr>
        <p:spPr bwMode="auto">
          <a:xfrm>
            <a:off x="157163" y="5591375"/>
            <a:ext cx="3973403" cy="649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rPr>
              <a:t>Here: </a:t>
            </a:r>
            <a:r>
              <a:rPr lang="en-US" altLang="de-DE" b="1" i="1" dirty="0">
                <a:latin typeface="Calibri" panose="020F0502020204030204" pitchFamily="34" charset="0"/>
              </a:rPr>
              <a:t>N </a:t>
            </a:r>
            <a:r>
              <a:rPr lang="en-US" altLang="de-DE" dirty="0">
                <a:latin typeface="Calibri" panose="020F0502020204030204" pitchFamily="34" charset="0"/>
              </a:rPr>
              <a:t>= 200 turn </a:t>
            </a:r>
            <a:r>
              <a:rPr lang="en-US" altLang="de-DE" dirty="0">
                <a:latin typeface="Calibri" panose="020F0502020204030204" pitchFamily="34" charset="0"/>
                <a:sym typeface="Symbol" pitchFamily="18" charset="2"/>
              </a:rPr>
              <a:t></a:t>
            </a:r>
            <a:r>
              <a:rPr lang="en-US" altLang="de-DE" b="1" dirty="0">
                <a:latin typeface="Calibri" panose="020F0502020204030204" pitchFamily="34" charset="0"/>
              </a:rPr>
              <a:t> </a:t>
            </a:r>
            <a:r>
              <a:rPr lang="en-US" altLang="de-DE" b="1" dirty="0">
                <a:latin typeface="Calibri" panose="020F0502020204030204" pitchFamily="34" charset="0"/>
                <a:sym typeface="Symbol" pitchFamily="18" charset="2"/>
              </a:rPr>
              <a:t></a:t>
            </a:r>
            <a:r>
              <a:rPr lang="en-US" altLang="de-DE" b="1" i="1" dirty="0">
                <a:latin typeface="Calibri" panose="020F0502020204030204" pitchFamily="34" charset="0"/>
              </a:rPr>
              <a:t>q </a:t>
            </a:r>
            <a:r>
              <a:rPr lang="en-US" altLang="de-DE" dirty="0">
                <a:latin typeface="Calibri" panose="020F0502020204030204" pitchFamily="34" charset="0"/>
              </a:rPr>
              <a:t>&gt; 0.003</a:t>
            </a:r>
          </a:p>
          <a:p>
            <a:pPr algn="l">
              <a:lnSpc>
                <a:spcPct val="40000"/>
              </a:lnSpc>
            </a:pPr>
            <a:r>
              <a:rPr lang="en-US" altLang="de-DE" dirty="0">
                <a:latin typeface="Calibri" panose="020F0502020204030204" pitchFamily="34" charset="0"/>
              </a:rPr>
              <a:t>(tune spreads can be </a:t>
            </a:r>
            <a:r>
              <a:rPr lang="en-US" altLang="de-DE" b="1" dirty="0">
                <a:latin typeface="Calibri" panose="020F0502020204030204" pitchFamily="34" charset="0"/>
                <a:sym typeface="Symbol" pitchFamily="18" charset="2"/>
              </a:rPr>
              <a:t></a:t>
            </a:r>
            <a:r>
              <a:rPr lang="en-US" altLang="de-DE" b="1" i="1" dirty="0">
                <a:latin typeface="Calibri" panose="020F0502020204030204" pitchFamily="34" charset="0"/>
              </a:rPr>
              <a:t>q</a:t>
            </a:r>
            <a:r>
              <a:rPr lang="en-US" altLang="de-DE" dirty="0">
                <a:latin typeface="Calibri" panose="020F0502020204030204" pitchFamily="34" charset="0"/>
              </a:rPr>
              <a:t> </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0.001!)</a:t>
            </a:r>
          </a:p>
        </p:txBody>
      </p:sp>
      <p:sp>
        <p:nvSpPr>
          <p:cNvPr id="307208" name="Rectangle 8"/>
          <p:cNvSpPr>
            <a:spLocks noChangeArrowheads="1"/>
          </p:cNvSpPr>
          <p:nvPr/>
        </p:nvSpPr>
        <p:spPr bwMode="auto">
          <a:xfrm>
            <a:off x="61913" y="4640282"/>
            <a:ext cx="5648325" cy="89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dirty="0">
                <a:latin typeface="Calibri" panose="020F0502020204030204" pitchFamily="34" charset="0"/>
              </a:rPr>
              <a:t>The de-coherence time limits the</a:t>
            </a:r>
            <a:r>
              <a:rPr lang="en-US" altLang="de-DE" sz="1700" b="1" dirty="0">
                <a:solidFill>
                  <a:schemeClr val="accent2"/>
                </a:solidFill>
                <a:latin typeface="Calibri" panose="020F0502020204030204" pitchFamily="34" charset="0"/>
              </a:rPr>
              <a:t> </a:t>
            </a:r>
            <a:r>
              <a:rPr lang="en-US" altLang="de-DE" sz="1700" b="1" dirty="0">
                <a:solidFill>
                  <a:srgbClr val="0000FF"/>
                </a:solidFill>
                <a:latin typeface="Calibri" panose="020F0502020204030204" pitchFamily="34" charset="0"/>
              </a:rPr>
              <a:t>resolution</a:t>
            </a:r>
            <a:r>
              <a:rPr lang="en-US" altLang="de-DE" sz="1700" dirty="0">
                <a:solidFill>
                  <a:srgbClr val="0000FF"/>
                </a:solidFill>
                <a:latin typeface="Calibri" panose="020F0502020204030204" pitchFamily="34" charset="0"/>
              </a:rPr>
              <a:t>:</a:t>
            </a:r>
          </a:p>
          <a:p>
            <a:pPr algn="l">
              <a:lnSpc>
                <a:spcPct val="50000"/>
              </a:lnSpc>
            </a:pPr>
            <a:r>
              <a:rPr lang="en-US" altLang="de-DE" sz="1700" b="1" i="1" dirty="0">
                <a:latin typeface="Calibri" panose="020F0502020204030204" pitchFamily="34" charset="0"/>
              </a:rPr>
              <a:t>N</a:t>
            </a:r>
            <a:r>
              <a:rPr lang="en-US" altLang="de-DE" sz="1700" dirty="0">
                <a:latin typeface="Calibri" panose="020F0502020204030204" pitchFamily="34" charset="0"/>
              </a:rPr>
              <a:t> non-zero samples</a:t>
            </a:r>
          </a:p>
          <a:p>
            <a:pPr algn="l">
              <a:lnSpc>
                <a:spcPct val="50000"/>
              </a:lnSpc>
            </a:pPr>
            <a:r>
              <a:rPr lang="en-US" altLang="de-DE" sz="1700" dirty="0">
                <a:latin typeface="Calibri" panose="020F0502020204030204" pitchFamily="34" charset="0"/>
                <a:sym typeface="Symbol" pitchFamily="18" charset="2"/>
              </a:rPr>
              <a:t></a:t>
            </a:r>
            <a:r>
              <a:rPr lang="en-US" altLang="de-DE" sz="1700" dirty="0">
                <a:latin typeface="Calibri" panose="020F0502020204030204" pitchFamily="34" charset="0"/>
              </a:rPr>
              <a:t> General limit of discrete FFT:</a:t>
            </a:r>
          </a:p>
        </p:txBody>
      </p:sp>
      <p:graphicFrame>
        <p:nvGraphicFramePr>
          <p:cNvPr id="307209" name="Object 9"/>
          <p:cNvGraphicFramePr>
            <a:graphicFrameLocks noChangeAspect="1"/>
          </p:cNvGraphicFramePr>
          <p:nvPr>
            <p:extLst>
              <p:ext uri="{D42A27DB-BD31-4B8C-83A1-F6EECF244321}">
                <p14:modId xmlns:p14="http://schemas.microsoft.com/office/powerpoint/2010/main" val="2193602014"/>
              </p:ext>
            </p:extLst>
          </p:nvPr>
        </p:nvGraphicFramePr>
        <p:xfrm>
          <a:off x="3021999" y="5039321"/>
          <a:ext cx="972740" cy="628080"/>
        </p:xfrm>
        <a:graphic>
          <a:graphicData uri="http://schemas.openxmlformats.org/presentationml/2006/ole">
            <mc:AlternateContent xmlns:mc="http://schemas.openxmlformats.org/markup-compatibility/2006">
              <mc:Choice xmlns:v="urn:schemas-microsoft-com:vml" Requires="v">
                <p:oleObj name="Equation" r:id="rId2" imgW="609336" imgH="393529" progId="Equation.3">
                  <p:embed/>
                </p:oleObj>
              </mc:Choice>
              <mc:Fallback>
                <p:oleObj name="Equation" r:id="rId2" imgW="609336" imgH="393529"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1999" y="5039321"/>
                        <a:ext cx="972740" cy="628080"/>
                      </a:xfrm>
                      <a:prstGeom prst="rect">
                        <a:avLst/>
                      </a:prstGeom>
                      <a:noFill/>
                      <a:ln>
                        <a:noFill/>
                      </a:ln>
                      <a:effectLst/>
                    </p:spPr>
                  </p:pic>
                </p:oleObj>
              </mc:Fallback>
            </mc:AlternateContent>
          </a:graphicData>
        </a:graphic>
      </p:graphicFrame>
      <p:sp>
        <p:nvSpPr>
          <p:cNvPr id="12" name="Rectangle 7"/>
          <p:cNvSpPr>
            <a:spLocks noChangeArrowheads="1"/>
          </p:cNvSpPr>
          <p:nvPr/>
        </p:nvSpPr>
        <p:spPr bwMode="auto">
          <a:xfrm>
            <a:off x="7289077" y="4617125"/>
            <a:ext cx="1854923" cy="1246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sz="1500" dirty="0">
                <a:latin typeface="Calibri" panose="020F0502020204030204" pitchFamily="34" charset="0"/>
              </a:rPr>
              <a:t>Decay is caused by de-phasing, </a:t>
            </a:r>
          </a:p>
          <a:p>
            <a:pPr algn="l">
              <a:spcBef>
                <a:spcPts val="0"/>
              </a:spcBef>
            </a:pPr>
            <a:r>
              <a:rPr lang="en-US" altLang="de-DE" sz="1500" b="1" dirty="0">
                <a:latin typeface="Calibri" panose="020F0502020204030204" pitchFamily="34" charset="0"/>
              </a:rPr>
              <a:t>not</a:t>
            </a:r>
            <a:r>
              <a:rPr lang="en-US" altLang="de-DE" sz="1500" dirty="0">
                <a:latin typeface="Calibri" panose="020F0502020204030204" pitchFamily="34" charset="0"/>
              </a:rPr>
              <a:t> by decreasing </a:t>
            </a:r>
          </a:p>
          <a:p>
            <a:pPr algn="l">
              <a:spcBef>
                <a:spcPts val="0"/>
              </a:spcBef>
            </a:pPr>
            <a:r>
              <a:rPr lang="en-US" altLang="de-DE" sz="1500" dirty="0">
                <a:latin typeface="Calibri" panose="020F0502020204030204" pitchFamily="34" charset="0"/>
              </a:rPr>
              <a:t>single particle amplitude.</a:t>
            </a:r>
          </a:p>
        </p:txBody>
      </p:sp>
      <p:pic>
        <p:nvPicPr>
          <p:cNvPr id="138252" name="Picture 1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5354" y="2262746"/>
            <a:ext cx="2770765" cy="2374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8253" name="Picture 13"/>
          <p:cNvPicPr>
            <a:picLocks noChangeAspect="1" noChangeArrowheads="1"/>
          </p:cNvPicPr>
          <p:nvPr/>
        </p:nvPicPr>
        <p:blipFill>
          <a:blip r:embed="rId5">
            <a:clrChange>
              <a:clrFrom>
                <a:srgbClr val="FFFFFF"/>
              </a:clrFrom>
              <a:clrTo>
                <a:srgbClr val="FFFFFF">
                  <a:alpha val="0"/>
                </a:srgbClr>
              </a:clrTo>
            </a:clrChange>
            <a:extLst>
              <a:ext uri="{BEBA8EAE-BF5A-486C-A8C5-ECC9F3942E4B}">
                <a14:imgProps xmlns:a14="http://schemas.microsoft.com/office/drawing/2010/main">
                  <a14:imgLayer r:embed="rId6">
                    <a14:imgEffect>
                      <a14:sharpenSoften amount="37000"/>
                    </a14:imgEffect>
                  </a14:imgLayer>
                </a14:imgProps>
              </a:ext>
              <a:ext uri="{28A0092B-C50C-407E-A947-70E740481C1C}">
                <a14:useLocalDpi xmlns:a14="http://schemas.microsoft.com/office/drawing/2010/main" val="0"/>
              </a:ext>
            </a:extLst>
          </a:blip>
          <a:srcRect/>
          <a:stretch>
            <a:fillRect/>
          </a:stretch>
        </p:blipFill>
        <p:spPr bwMode="auto">
          <a:xfrm>
            <a:off x="4049367" y="875318"/>
            <a:ext cx="3453456" cy="3560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8271" name="Picture 31"/>
          <p:cNvPicPr>
            <a:picLocks noChangeAspect="1" noChangeArrowheads="1"/>
          </p:cNvPicPr>
          <p:nvPr/>
        </p:nvPicPr>
        <p:blipFill>
          <a:blip r:embed="rId7" cstate="print">
            <a:extLst>
              <a:ext uri="{BEBA8EAE-BF5A-486C-A8C5-ECC9F3942E4B}">
                <a14:imgProps xmlns:a14="http://schemas.microsoft.com/office/drawing/2010/main">
                  <a14:imgLayer r:embed="rId8">
                    <a14:imgEffect>
                      <a14:sharpenSoften amount="58000"/>
                    </a14:imgEffect>
                  </a14:imgLayer>
                </a14:imgProps>
              </a:ext>
              <a:ext uri="{28A0092B-C50C-407E-A947-70E740481C1C}">
                <a14:useLocalDpi xmlns:a14="http://schemas.microsoft.com/office/drawing/2010/main" val="0"/>
              </a:ext>
            </a:extLst>
          </a:blip>
          <a:srcRect/>
          <a:stretch>
            <a:fillRect/>
          </a:stretch>
        </p:blipFill>
        <p:spPr bwMode="auto">
          <a:xfrm>
            <a:off x="4558999" y="4533290"/>
            <a:ext cx="2768983" cy="16106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0339177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0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20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720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82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07" grpId="0"/>
      <p:bldP spid="307208" grpId="0"/>
      <p:bldP spid="1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Tune Measurement: Frequency Chirp Measurement</a:t>
            </a:r>
          </a:p>
        </p:txBody>
      </p:sp>
      <p:sp>
        <p:nvSpPr>
          <p:cNvPr id="41990" name="Text Box 3"/>
          <p:cNvSpPr txBox="1">
            <a:spLocks noChangeArrowheads="1"/>
          </p:cNvSpPr>
          <p:nvPr/>
        </p:nvSpPr>
        <p:spPr bwMode="auto">
          <a:xfrm>
            <a:off x="88492" y="1680066"/>
            <a:ext cx="8729663"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41992" name="Rectangle 5"/>
          <p:cNvSpPr>
            <a:spLocks noChangeArrowheads="1"/>
          </p:cNvSpPr>
          <p:nvPr/>
        </p:nvSpPr>
        <p:spPr bwMode="auto">
          <a:xfrm>
            <a:off x="591729" y="1584816"/>
            <a:ext cx="4560375" cy="671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200"/>
              </a:spcBef>
            </a:pPr>
            <a:r>
              <a:rPr lang="en-US" altLang="de-DE" i="1" dirty="0">
                <a:latin typeface="Calibri" panose="020F0502020204030204" pitchFamily="34" charset="0"/>
                <a:cs typeface="Calibri" panose="020F0502020204030204" pitchFamily="34" charset="0"/>
              </a:rPr>
              <a:t>SIS-synchrotron: A wide scan with </a:t>
            </a:r>
          </a:p>
          <a:p>
            <a:pPr algn="l">
              <a:spcBef>
                <a:spcPts val="200"/>
              </a:spcBef>
            </a:pPr>
            <a:r>
              <a:rPr lang="en-US" altLang="de-DE" i="1" dirty="0">
                <a:latin typeface="Calibri" panose="020F0502020204030204" pitchFamily="34" charset="0"/>
                <a:cs typeface="Calibri" panose="020F0502020204030204" pitchFamily="34" charset="0"/>
              </a:rPr>
              <a:t>both sidebands at h=25</a:t>
            </a:r>
            <a:r>
              <a:rPr lang="en-US" altLang="de-DE" i="1" baseline="30000" dirty="0">
                <a:latin typeface="Calibri" panose="020F0502020204030204" pitchFamily="34" charset="0"/>
                <a:cs typeface="Calibri" panose="020F0502020204030204" pitchFamily="34" charset="0"/>
              </a:rPr>
              <a:t>th</a:t>
            </a:r>
            <a:r>
              <a:rPr lang="en-US" altLang="de-DE" i="1" dirty="0">
                <a:latin typeface="Calibri" panose="020F0502020204030204" pitchFamily="34" charset="0"/>
                <a:cs typeface="Calibri" panose="020F0502020204030204" pitchFamily="34" charset="0"/>
              </a:rPr>
              <a:t>-harmonics:</a:t>
            </a:r>
          </a:p>
        </p:txBody>
      </p:sp>
      <p:sp>
        <p:nvSpPr>
          <p:cNvPr id="41993" name="Rectangle 7"/>
          <p:cNvSpPr>
            <a:spLocks noChangeArrowheads="1"/>
          </p:cNvSpPr>
          <p:nvPr/>
        </p:nvSpPr>
        <p:spPr bwMode="auto">
          <a:xfrm>
            <a:off x="610780" y="5223366"/>
            <a:ext cx="88376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From the position of the sidebands </a:t>
            </a:r>
            <a:r>
              <a:rPr lang="en-US" altLang="de-DE" b="1" i="1" dirty="0">
                <a:latin typeface="Calibri" panose="020F0502020204030204" pitchFamily="34" charset="0"/>
                <a:cs typeface="Calibri" panose="020F0502020204030204" pitchFamily="34" charset="0"/>
              </a:rPr>
              <a:t>q </a:t>
            </a:r>
            <a:r>
              <a:rPr lang="en-US" altLang="de-DE" dirty="0">
                <a:latin typeface="Calibri" panose="020F0502020204030204" pitchFamily="34" charset="0"/>
                <a:cs typeface="Calibri" panose="020F0502020204030204" pitchFamily="34" charset="0"/>
              </a:rPr>
              <a:t>= 0.306 is determined. </a:t>
            </a:r>
          </a:p>
        </p:txBody>
      </p:sp>
      <p:sp>
        <p:nvSpPr>
          <p:cNvPr id="310280" name="Rectangle 8"/>
          <p:cNvSpPr>
            <a:spLocks noChangeArrowheads="1"/>
          </p:cNvSpPr>
          <p:nvPr/>
        </p:nvSpPr>
        <p:spPr bwMode="auto">
          <a:xfrm>
            <a:off x="340492" y="5639553"/>
            <a:ext cx="8612187"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a:solidFill>
                  <a:srgbClr val="008000"/>
                </a:solidFill>
                <a:latin typeface="Calibri" panose="020F0502020204030204" pitchFamily="34" charset="0"/>
                <a:cs typeface="Calibri" panose="020F0502020204030204" pitchFamily="34" charset="0"/>
              </a:rPr>
              <a:t>Advantage:</a:t>
            </a:r>
            <a:r>
              <a:rPr lang="en-US" altLang="de-DE">
                <a:latin typeface="Calibri" panose="020F0502020204030204" pitchFamily="34" charset="0"/>
                <a:cs typeface="Calibri" panose="020F0502020204030204" pitchFamily="34" charset="0"/>
              </a:rPr>
              <a:t> High resolution for tune and tune spread (also for de-bunched beams)</a:t>
            </a:r>
          </a:p>
          <a:p>
            <a:pPr algn="l">
              <a:lnSpc>
                <a:spcPct val="60000"/>
              </a:lnSpc>
            </a:pPr>
            <a:r>
              <a:rPr lang="en-US" altLang="de-DE" b="1">
                <a:solidFill>
                  <a:srgbClr val="FF0000"/>
                </a:solidFill>
                <a:latin typeface="Calibri" panose="020F0502020204030204" pitchFamily="34" charset="0"/>
                <a:cs typeface="Calibri" panose="020F0502020204030204" pitchFamily="34" charset="0"/>
              </a:rPr>
              <a:t>Disadvantage:</a:t>
            </a:r>
            <a:r>
              <a:rPr lang="en-US" altLang="de-DE">
                <a:latin typeface="Calibri" panose="020F0502020204030204" pitchFamily="34" charset="0"/>
                <a:cs typeface="Calibri" panose="020F0502020204030204" pitchFamily="34" charset="0"/>
              </a:rPr>
              <a:t> Long sweep time (up to several seconds).</a:t>
            </a:r>
          </a:p>
        </p:txBody>
      </p:sp>
      <p:sp>
        <p:nvSpPr>
          <p:cNvPr id="41996" name="Rectangle 12"/>
          <p:cNvSpPr>
            <a:spLocks noChangeArrowheads="1"/>
          </p:cNvSpPr>
          <p:nvPr/>
        </p:nvSpPr>
        <p:spPr bwMode="auto">
          <a:xfrm>
            <a:off x="5101817" y="1618154"/>
            <a:ext cx="3971925" cy="58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dirty="0">
                <a:latin typeface="Calibri" panose="020F0502020204030204" pitchFamily="34" charset="0"/>
                <a:cs typeface="Calibri" panose="020F0502020204030204" pitchFamily="34" charset="0"/>
              </a:rPr>
              <a:t>A detailed scan for the </a:t>
            </a:r>
            <a:r>
              <a:rPr lang="en-US" altLang="de-DE" b="1" i="1" dirty="0">
                <a:latin typeface="Calibri" panose="020F0502020204030204" pitchFamily="34" charset="0"/>
                <a:cs typeface="Calibri" panose="020F0502020204030204" pitchFamily="34" charset="0"/>
              </a:rPr>
              <a:t>lower</a:t>
            </a:r>
            <a:r>
              <a:rPr lang="en-US" altLang="de-DE" i="1" dirty="0">
                <a:latin typeface="Calibri" panose="020F0502020204030204" pitchFamily="34" charset="0"/>
                <a:cs typeface="Calibri" panose="020F0502020204030204" pitchFamily="34" charset="0"/>
              </a:rPr>
              <a:t> sideband</a:t>
            </a:r>
          </a:p>
          <a:p>
            <a:pPr algn="l">
              <a:lnSpc>
                <a:spcPct val="30000"/>
              </a:lnSpc>
            </a:pPr>
            <a:r>
              <a:rPr lang="en-US" altLang="de-DE" i="1" dirty="0">
                <a:latin typeface="Calibri" panose="020F0502020204030204" pitchFamily="34" charset="0"/>
                <a:cs typeface="Calibri" panose="020F0502020204030204" pitchFamily="34" charset="0"/>
                <a:sym typeface="Symbol" pitchFamily="18" charset="2"/>
              </a:rPr>
              <a:t> </a:t>
            </a:r>
            <a:r>
              <a:rPr lang="en-US" altLang="de-DE" i="1" dirty="0">
                <a:latin typeface="Calibri" panose="020F0502020204030204" pitchFamily="34" charset="0"/>
                <a:cs typeface="Calibri" panose="020F0502020204030204" pitchFamily="34" charset="0"/>
              </a:rPr>
              <a:t>beam acts like a driven oscillator:</a:t>
            </a:r>
          </a:p>
        </p:txBody>
      </p:sp>
      <p:pic>
        <p:nvPicPr>
          <p:cNvPr id="42039" name="Picture 55" descr="F:\JUAS 2017\temp\btf-sis-2sidebands.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1730" y="2202158"/>
            <a:ext cx="3792276" cy="2943323"/>
          </a:xfrm>
          <a:prstGeom prst="rect">
            <a:avLst/>
          </a:prstGeom>
          <a:noFill/>
          <a:extLst>
            <a:ext uri="{909E8E84-426E-40DD-AFC4-6F175D3DCCD1}">
              <a14:hiddenFill xmlns:a14="http://schemas.microsoft.com/office/drawing/2010/main">
                <a:solidFill>
                  <a:srgbClr val="FFFFFF"/>
                </a:solidFill>
              </a14:hiddenFill>
            </a:ext>
          </a:extLst>
        </p:spPr>
      </p:pic>
      <p:pic>
        <p:nvPicPr>
          <p:cNvPr id="42040" name="Picture 56" descr="F:\JUAS 2017\temp\btf-sis-25harm_sideband.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29586" y="2227754"/>
            <a:ext cx="3508644" cy="2917727"/>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6"/>
          <p:cNvSpPr>
            <a:spLocks noChangeArrowheads="1"/>
          </p:cNvSpPr>
          <p:nvPr/>
        </p:nvSpPr>
        <p:spPr bwMode="auto">
          <a:xfrm>
            <a:off x="236998" y="809961"/>
            <a:ext cx="9093816" cy="746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FF"/>
                </a:solidFill>
                <a:latin typeface="Calibri" panose="020F0502020204030204" pitchFamily="34" charset="0"/>
                <a:cs typeface="Calibri" panose="020F0502020204030204" pitchFamily="34" charset="0"/>
              </a:rPr>
              <a:t>Principle: </a:t>
            </a:r>
            <a:r>
              <a:rPr lang="en-US" altLang="de-DE" sz="2000" dirty="0">
                <a:latin typeface="Calibri" panose="020F0502020204030204" pitchFamily="34" charset="0"/>
                <a:cs typeface="Calibri" panose="020F0502020204030204" pitchFamily="34" charset="0"/>
              </a:rPr>
              <a:t>Slowly scan of the excitation frequency  </a:t>
            </a:r>
            <a:r>
              <a:rPr lang="en-US" altLang="de-DE" sz="2000" dirty="0">
                <a:latin typeface="Calibri" panose="020F0502020204030204" pitchFamily="34" charset="0"/>
                <a:cs typeface="Calibri" panose="020F0502020204030204" pitchFamily="34" charset="0"/>
                <a:sym typeface="Symbol" panose="05050102010706020507" pitchFamily="18" charset="2"/>
              </a:rPr>
              <a:t> b</a:t>
            </a:r>
            <a:r>
              <a:rPr lang="en-US" altLang="de-DE" sz="2000" dirty="0">
                <a:latin typeface="Calibri" panose="020F0502020204030204" pitchFamily="34" charset="0"/>
                <a:cs typeface="Calibri" panose="020F0502020204030204" pitchFamily="34" charset="0"/>
              </a:rPr>
              <a:t>eam acts as driven oscillator!</a:t>
            </a:r>
          </a:p>
          <a:p>
            <a:pPr algn="l">
              <a:spcBef>
                <a:spcPts val="300"/>
              </a:spcBef>
            </a:pPr>
            <a:r>
              <a:rPr lang="en-US" altLang="de-DE" sz="2000" dirty="0">
                <a:latin typeface="Calibri" panose="020F0502020204030204" pitchFamily="34" charset="0"/>
                <a:cs typeface="Calibri" panose="020F0502020204030204" pitchFamily="34" charset="0"/>
              </a:rPr>
              <a:t>(sometimes refer to as </a:t>
            </a:r>
            <a:r>
              <a:rPr lang="en-US" altLang="de-DE" sz="2000" b="1" dirty="0">
                <a:latin typeface="Calibri" panose="020F0502020204030204" pitchFamily="34" charset="0"/>
                <a:cs typeface="Calibri" panose="020F0502020204030204" pitchFamily="34" charset="0"/>
              </a:rPr>
              <a:t>B</a:t>
            </a:r>
            <a:r>
              <a:rPr lang="en-US" altLang="de-DE" sz="2000" dirty="0">
                <a:latin typeface="Calibri" panose="020F0502020204030204" pitchFamily="34" charset="0"/>
                <a:cs typeface="Calibri" panose="020F0502020204030204" pitchFamily="34" charset="0"/>
              </a:rPr>
              <a:t>eam </a:t>
            </a:r>
            <a:r>
              <a:rPr lang="en-US" altLang="de-DE" sz="2000" b="1" dirty="0">
                <a:latin typeface="Calibri" panose="020F0502020204030204" pitchFamily="34" charset="0"/>
                <a:cs typeface="Calibri" panose="020F0502020204030204" pitchFamily="34" charset="0"/>
              </a:rPr>
              <a:t>T</a:t>
            </a:r>
            <a:r>
              <a:rPr lang="en-US" altLang="de-DE" sz="2000" dirty="0">
                <a:latin typeface="Calibri" panose="020F0502020204030204" pitchFamily="34" charset="0"/>
                <a:cs typeface="Calibri" panose="020F0502020204030204" pitchFamily="34" charset="0"/>
              </a:rPr>
              <a:t>ransfer </a:t>
            </a:r>
            <a:r>
              <a:rPr lang="en-US" altLang="de-DE" sz="2000" b="1" dirty="0">
                <a:latin typeface="Calibri" panose="020F0502020204030204" pitchFamily="34" charset="0"/>
                <a:cs typeface="Calibri" panose="020F0502020204030204" pitchFamily="34" charset="0"/>
              </a:rPr>
              <a:t>F</a:t>
            </a:r>
            <a:r>
              <a:rPr lang="en-US" altLang="de-DE" sz="2000" dirty="0">
                <a:latin typeface="Calibri" panose="020F0502020204030204" pitchFamily="34" charset="0"/>
                <a:cs typeface="Calibri" panose="020F0502020204030204" pitchFamily="34" charset="0"/>
              </a:rPr>
              <a:t>unction </a:t>
            </a:r>
            <a:r>
              <a:rPr lang="en-US" altLang="de-DE" sz="2000" b="1" dirty="0">
                <a:latin typeface="Calibri" panose="020F0502020204030204" pitchFamily="34" charset="0"/>
                <a:cs typeface="Calibri" panose="020F0502020204030204" pitchFamily="34" charset="0"/>
              </a:rPr>
              <a:t>BTF</a:t>
            </a:r>
            <a:r>
              <a:rPr lang="en-US" altLang="de-DE" sz="2000" dirty="0">
                <a:latin typeface="Calibri" panose="020F0502020204030204" pitchFamily="34" charset="0"/>
                <a:cs typeface="Calibri" panose="020F0502020204030204" pitchFamily="34" charset="0"/>
              </a:rPr>
              <a:t> measurement) </a:t>
            </a:r>
          </a:p>
        </p:txBody>
      </p:sp>
      <p:sp>
        <p:nvSpPr>
          <p:cNvPr id="2" name="Textfeld 1"/>
          <p:cNvSpPr txBox="1"/>
          <p:nvPr/>
        </p:nvSpPr>
        <p:spPr>
          <a:xfrm>
            <a:off x="10618839" y="1622323"/>
            <a:ext cx="412292" cy="369332"/>
          </a:xfrm>
          <a:prstGeom prst="rect">
            <a:avLst/>
          </a:prstGeom>
        </p:spPr>
        <p:txBody>
          <a:bodyPr vert="horz" wrap="none" lIns="91440" tIns="45720" rIns="91440" bIns="45720" rtlCol="0" anchor="t">
            <a:spAutoFit/>
          </a:bodyPr>
          <a:lstStyle/>
          <a:p>
            <a:pPr algn="l"/>
            <a:r>
              <a:rPr lang="en-US" dirty="0">
                <a:sym typeface="Symbol" panose="05050102010706020507" pitchFamily="18" charset="2"/>
              </a:rPr>
              <a:t></a:t>
            </a:r>
            <a:endParaRPr lang="en-US" dirty="0"/>
          </a:p>
        </p:txBody>
      </p:sp>
    </p:spTree>
    <p:extLst>
      <p:ext uri="{BB962C8B-B14F-4D97-AF65-F5344CB8AC3E}">
        <p14:creationId xmlns:p14="http://schemas.microsoft.com/office/powerpoint/2010/main" val="296802486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02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28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Tune Measurement: G</a:t>
            </a:r>
            <a:r>
              <a:rPr lang="en-US" altLang="de-DE" sz="2100" b="1" i="1" dirty="0">
                <a:latin typeface="+mj-lt"/>
                <a:cs typeface="Times New Roman" panose="02020603050405020304" pitchFamily="18" charset="0"/>
              </a:rPr>
              <a:t>entle</a:t>
            </a:r>
            <a:r>
              <a:rPr lang="en-US" altLang="de-DE" sz="2100" b="1" dirty="0">
                <a:latin typeface="+mj-lt"/>
                <a:cs typeface="Times New Roman" panose="02020603050405020304" pitchFamily="18" charset="0"/>
              </a:rPr>
              <a:t> Excitation with Wideband Noise    </a:t>
            </a:r>
          </a:p>
        </p:txBody>
      </p:sp>
      <p:sp>
        <p:nvSpPr>
          <p:cNvPr id="43013" name="Rectangle 6"/>
          <p:cNvSpPr>
            <a:spLocks noChangeArrowheads="1"/>
          </p:cNvSpPr>
          <p:nvPr/>
        </p:nvSpPr>
        <p:spPr bwMode="auto">
          <a:xfrm>
            <a:off x="8172450" y="1547377"/>
            <a:ext cx="647700" cy="4321175"/>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endParaRPr>
          </a:p>
        </p:txBody>
      </p:sp>
      <p:sp>
        <p:nvSpPr>
          <p:cNvPr id="43016" name="Rectangle 9"/>
          <p:cNvSpPr>
            <a:spLocks noChangeArrowheads="1"/>
          </p:cNvSpPr>
          <p:nvPr/>
        </p:nvSpPr>
        <p:spPr bwMode="auto">
          <a:xfrm>
            <a:off x="7812088" y="2339539"/>
            <a:ext cx="431800" cy="338455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endParaRPr>
          </a:p>
        </p:txBody>
      </p:sp>
      <p:sp>
        <p:nvSpPr>
          <p:cNvPr id="43021" name="Line 14"/>
          <p:cNvSpPr>
            <a:spLocks noChangeShapeType="1"/>
          </p:cNvSpPr>
          <p:nvPr/>
        </p:nvSpPr>
        <p:spPr bwMode="auto">
          <a:xfrm flipV="1">
            <a:off x="2051050" y="2576342"/>
            <a:ext cx="0" cy="8636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en-US">
              <a:latin typeface="Calibri" panose="020F0502020204030204" pitchFamily="34" charset="0"/>
            </a:endParaRPr>
          </a:p>
        </p:txBody>
      </p:sp>
      <p:sp>
        <p:nvSpPr>
          <p:cNvPr id="43022" name="Rectangle 15"/>
          <p:cNvSpPr>
            <a:spLocks noChangeArrowheads="1"/>
          </p:cNvSpPr>
          <p:nvPr/>
        </p:nvSpPr>
        <p:spPr bwMode="auto">
          <a:xfrm>
            <a:off x="663284" y="4983270"/>
            <a:ext cx="184731"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endParaRPr>
          </a:p>
        </p:txBody>
      </p:sp>
      <p:sp>
        <p:nvSpPr>
          <p:cNvPr id="43023" name="Rectangle 27"/>
          <p:cNvSpPr>
            <a:spLocks noChangeArrowheads="1"/>
          </p:cNvSpPr>
          <p:nvPr/>
        </p:nvSpPr>
        <p:spPr bwMode="auto">
          <a:xfrm>
            <a:off x="107504" y="703762"/>
            <a:ext cx="7297382" cy="724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dirty="0">
                <a:solidFill>
                  <a:srgbClr val="0000FF"/>
                </a:solidFill>
                <a:latin typeface="Calibri" panose="020F0502020204030204" pitchFamily="34" charset="0"/>
              </a:rPr>
              <a:t>Instead of a sine wave, </a:t>
            </a:r>
            <a:r>
              <a:rPr lang="en-US" altLang="de-DE" sz="1900" b="1" dirty="0">
                <a:solidFill>
                  <a:srgbClr val="0000FF"/>
                </a:solidFill>
                <a:latin typeface="Calibri" panose="020F0502020204030204" pitchFamily="34" charset="0"/>
              </a:rPr>
              <a:t>noise </a:t>
            </a:r>
            <a:r>
              <a:rPr lang="en-US" altLang="de-DE" sz="1900" dirty="0">
                <a:solidFill>
                  <a:srgbClr val="0000FF"/>
                </a:solidFill>
                <a:latin typeface="Calibri" panose="020F0502020204030204" pitchFamily="34" charset="0"/>
              </a:rPr>
              <a:t>with adequate bandwidth can be applied</a:t>
            </a:r>
          </a:p>
          <a:p>
            <a:pPr algn="l">
              <a:lnSpc>
                <a:spcPct val="60000"/>
              </a:lnSpc>
            </a:pPr>
            <a:r>
              <a:rPr lang="en-US" altLang="de-DE" sz="1900" b="1" dirty="0">
                <a:solidFill>
                  <a:srgbClr val="0000FF"/>
                </a:solidFill>
                <a:latin typeface="Calibri" panose="020F0502020204030204" pitchFamily="34" charset="0"/>
                <a:sym typeface="Symbol" pitchFamily="18" charset="2"/>
              </a:rPr>
              <a:t> </a:t>
            </a:r>
            <a:r>
              <a:rPr lang="en-US" altLang="de-DE" sz="1900" b="1" dirty="0">
                <a:solidFill>
                  <a:srgbClr val="0000FF"/>
                </a:solidFill>
                <a:latin typeface="Calibri" panose="020F0502020204030204" pitchFamily="34" charset="0"/>
              </a:rPr>
              <a:t>beam picks out its resonance frequency:</a:t>
            </a:r>
          </a:p>
        </p:txBody>
      </p:sp>
      <p:sp>
        <p:nvSpPr>
          <p:cNvPr id="43024" name="Rectangle 28"/>
          <p:cNvSpPr>
            <a:spLocks noChangeArrowheads="1"/>
          </p:cNvSpPr>
          <p:nvPr/>
        </p:nvSpPr>
        <p:spPr bwMode="auto">
          <a:xfrm>
            <a:off x="35496" y="1423842"/>
            <a:ext cx="5108407" cy="1643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Wingdings" pitchFamily="2" charset="2"/>
              <a:buChar char="Ø"/>
            </a:pPr>
            <a:r>
              <a:rPr lang="en-US" altLang="de-DE" dirty="0">
                <a:latin typeface="Calibri" panose="020F0502020204030204" pitchFamily="34" charset="0"/>
              </a:rPr>
              <a:t> Broadband excitation with white noise </a:t>
            </a:r>
          </a:p>
          <a:p>
            <a:pPr algn="l">
              <a:lnSpc>
                <a:spcPct val="50000"/>
              </a:lnSpc>
            </a:pPr>
            <a:r>
              <a:rPr lang="en-US" altLang="de-DE" dirty="0">
                <a:latin typeface="Calibri" panose="020F0502020204030204" pitchFamily="34" charset="0"/>
              </a:rPr>
              <a:t>    of </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10 kHz bandwidth</a:t>
            </a:r>
          </a:p>
          <a:p>
            <a:pPr algn="l">
              <a:lnSpc>
                <a:spcPct val="70000"/>
              </a:lnSpc>
              <a:buFont typeface="Wingdings" pitchFamily="2" charset="2"/>
              <a:buChar char="Ø"/>
            </a:pPr>
            <a:r>
              <a:rPr lang="en-US" altLang="de-DE" dirty="0">
                <a:latin typeface="Calibri" panose="020F0502020204030204" pitchFamily="34" charset="0"/>
              </a:rPr>
              <a:t> Turn-by-turn position measurement </a:t>
            </a:r>
          </a:p>
          <a:p>
            <a:pPr algn="l">
              <a:lnSpc>
                <a:spcPct val="70000"/>
              </a:lnSpc>
              <a:buFont typeface="Wingdings" pitchFamily="2" charset="2"/>
              <a:buChar char="Ø"/>
            </a:pPr>
            <a:r>
              <a:rPr lang="en-US" altLang="de-DE" dirty="0">
                <a:latin typeface="Calibri" panose="020F0502020204030204" pitchFamily="34" charset="0"/>
              </a:rPr>
              <a:t> Fourier transformation of the recorded data</a:t>
            </a:r>
          </a:p>
          <a:p>
            <a:pPr algn="l">
              <a:lnSpc>
                <a:spcPct val="70000"/>
              </a:lnSpc>
            </a:pPr>
            <a:r>
              <a:rPr lang="en-US" altLang="de-DE" dirty="0">
                <a:latin typeface="Calibri" panose="020F0502020204030204" pitchFamily="34" charset="0"/>
                <a:sym typeface="Symbol" pitchFamily="18" charset="2"/>
              </a:rPr>
              <a:t> </a:t>
            </a:r>
            <a:r>
              <a:rPr lang="en-US" altLang="de-DE" dirty="0">
                <a:latin typeface="Calibri" panose="020F0502020204030204" pitchFamily="34" charset="0"/>
              </a:rPr>
              <a:t>Continues monitoring with low disturbance </a:t>
            </a:r>
          </a:p>
        </p:txBody>
      </p:sp>
      <p:sp>
        <p:nvSpPr>
          <p:cNvPr id="43025" name="Rectangle 29"/>
          <p:cNvSpPr>
            <a:spLocks noChangeArrowheads="1"/>
          </p:cNvSpPr>
          <p:nvPr/>
        </p:nvSpPr>
        <p:spPr bwMode="auto">
          <a:xfrm>
            <a:off x="4644008" y="1331824"/>
            <a:ext cx="4499992" cy="895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latin typeface="Calibri" panose="020F0502020204030204" pitchFamily="34" charset="0"/>
              </a:rPr>
              <a:t>Example:</a:t>
            </a:r>
            <a:r>
              <a:rPr lang="en-US" altLang="de-DE" dirty="0">
                <a:latin typeface="Calibri" panose="020F0502020204030204" pitchFamily="34" charset="0"/>
              </a:rPr>
              <a:t> Vertical tune within 4096 turn </a:t>
            </a:r>
          </a:p>
          <a:p>
            <a:pPr algn="l">
              <a:spcBef>
                <a:spcPts val="0"/>
              </a:spcBef>
            </a:pPr>
            <a:r>
              <a:rPr lang="en-US" altLang="de-DE" dirty="0">
                <a:latin typeface="Calibri" panose="020F0502020204030204" pitchFamily="34" charset="0"/>
              </a:rPr>
              <a:t>duration ≃ 15 </a:t>
            </a:r>
            <a:r>
              <a:rPr lang="en-US" altLang="de-DE" dirty="0" err="1">
                <a:latin typeface="Calibri" panose="020F0502020204030204" pitchFamily="34" charset="0"/>
              </a:rPr>
              <a:t>ms</a:t>
            </a:r>
            <a:endParaRPr lang="en-US" altLang="de-DE" dirty="0">
              <a:latin typeface="Calibri" panose="020F0502020204030204" pitchFamily="34" charset="0"/>
            </a:endParaRPr>
          </a:p>
          <a:p>
            <a:pPr algn="l">
              <a:lnSpc>
                <a:spcPct val="40000"/>
              </a:lnSpc>
            </a:pPr>
            <a:r>
              <a:rPr lang="en-US" altLang="de-DE" dirty="0">
                <a:latin typeface="Calibri" panose="020F0502020204030204" pitchFamily="34" charset="0"/>
              </a:rPr>
              <a:t>at GSI synchrotron 11 → 300 MeV/u in 0.7 s </a:t>
            </a:r>
          </a:p>
        </p:txBody>
      </p:sp>
      <p:sp>
        <p:nvSpPr>
          <p:cNvPr id="344094" name="Text Box 30"/>
          <p:cNvSpPr txBox="1">
            <a:spLocks noChangeArrowheads="1"/>
          </p:cNvSpPr>
          <p:nvPr/>
        </p:nvSpPr>
        <p:spPr bwMode="auto">
          <a:xfrm>
            <a:off x="301625" y="5168258"/>
            <a:ext cx="420211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8000"/>
                </a:solidFill>
                <a:latin typeface="Calibri" panose="020F0502020204030204" pitchFamily="34" charset="0"/>
              </a:rPr>
              <a:t>Advantage:</a:t>
            </a:r>
            <a:r>
              <a:rPr lang="en-US" altLang="de-DE" dirty="0">
                <a:latin typeface="Calibri" panose="020F0502020204030204" pitchFamily="34" charset="0"/>
              </a:rPr>
              <a:t> </a:t>
            </a:r>
          </a:p>
          <a:p>
            <a:pPr algn="l">
              <a:lnSpc>
                <a:spcPct val="50000"/>
              </a:lnSpc>
            </a:pPr>
            <a:r>
              <a:rPr lang="en-US" altLang="de-DE" dirty="0">
                <a:latin typeface="Calibri" panose="020F0502020204030204" pitchFamily="34" charset="0"/>
              </a:rPr>
              <a:t>Fast scan with good time resolution</a:t>
            </a:r>
          </a:p>
          <a:p>
            <a:pPr algn="l">
              <a:lnSpc>
                <a:spcPct val="50000"/>
              </a:lnSpc>
            </a:pPr>
            <a:r>
              <a:rPr lang="en-US" altLang="de-DE" b="1" dirty="0">
                <a:solidFill>
                  <a:srgbClr val="FF0000"/>
                </a:solidFill>
                <a:latin typeface="Calibri" panose="020F0502020204030204" pitchFamily="34" charset="0"/>
                <a:cs typeface="Calibri" panose="020F0502020204030204" pitchFamily="34" charset="0"/>
              </a:rPr>
              <a:t>Disadvantage:</a:t>
            </a:r>
            <a:r>
              <a:rPr lang="en-US" altLang="de-DE" dirty="0">
                <a:latin typeface="Calibri" panose="020F0502020204030204" pitchFamily="34" charset="0"/>
                <a:cs typeface="Calibri" panose="020F0502020204030204" pitchFamily="34" charset="0"/>
              </a:rPr>
              <a:t> Lower tune resolution</a:t>
            </a:r>
          </a:p>
        </p:txBody>
      </p:sp>
      <p:grpSp>
        <p:nvGrpSpPr>
          <p:cNvPr id="19" name="Gruppieren 18"/>
          <p:cNvGrpSpPr/>
          <p:nvPr/>
        </p:nvGrpSpPr>
        <p:grpSpPr>
          <a:xfrm>
            <a:off x="4488695" y="2101113"/>
            <a:ext cx="4694001" cy="4293643"/>
            <a:chOff x="3390713" y="1615405"/>
            <a:chExt cx="4694001" cy="4293643"/>
          </a:xfrm>
        </p:grpSpPr>
        <p:pic>
          <p:nvPicPr>
            <p:cNvPr id="20" name="Picture 8" descr="axp348-20110404-194410"/>
            <p:cNvPicPr>
              <a:picLocks noChangeAspect="1" noChangeArrowheads="1"/>
            </p:cNvPicPr>
            <p:nvPr/>
          </p:nvPicPr>
          <p:blipFill rotWithShape="1">
            <a:blip r:embed="rId3">
              <a:extLst>
                <a:ext uri="{28A0092B-C50C-407E-A947-70E740481C1C}">
                  <a14:useLocalDpi xmlns:a14="http://schemas.microsoft.com/office/drawing/2010/main" val="0"/>
                </a:ext>
              </a:extLst>
            </a:blip>
            <a:srcRect l="36662" t="56815" r="41861" b="5164"/>
            <a:stretch/>
          </p:blipFill>
          <p:spPr bwMode="auto">
            <a:xfrm>
              <a:off x="4333030" y="1926663"/>
              <a:ext cx="2366846" cy="3292106"/>
            </a:xfrm>
            <a:prstGeom prst="rect">
              <a:avLst/>
            </a:prstGeom>
            <a:noFill/>
            <a:extLst>
              <a:ext uri="{909E8E84-426E-40DD-AFC4-6F175D3DCCD1}">
                <a14:hiddenFill xmlns:a14="http://schemas.microsoft.com/office/drawing/2010/main">
                  <a:solidFill>
                    <a:srgbClr val="FFFFFF"/>
                  </a:solidFill>
                </a14:hiddenFill>
              </a:ext>
            </a:extLst>
          </p:spPr>
        </p:pic>
        <p:sp>
          <p:nvSpPr>
            <p:cNvPr id="21" name="Text Box 9"/>
            <p:cNvSpPr txBox="1">
              <a:spLocks noChangeArrowheads="1"/>
            </p:cNvSpPr>
            <p:nvPr/>
          </p:nvSpPr>
          <p:spPr bwMode="auto">
            <a:xfrm>
              <a:off x="4037519" y="1615405"/>
              <a:ext cx="300293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600" b="1" dirty="0">
                  <a:latin typeface="Calibri" panose="020F0502020204030204" pitchFamily="34" charset="0"/>
                </a:rPr>
                <a:t>vertical tune versus time</a:t>
              </a:r>
            </a:p>
          </p:txBody>
        </p:sp>
        <p:sp>
          <p:nvSpPr>
            <p:cNvPr id="22" name="Line 19"/>
            <p:cNvSpPr>
              <a:spLocks noChangeShapeType="1"/>
            </p:cNvSpPr>
            <p:nvPr/>
          </p:nvSpPr>
          <p:spPr bwMode="auto">
            <a:xfrm>
              <a:off x="4376524" y="3043961"/>
              <a:ext cx="2745943" cy="0"/>
            </a:xfrm>
            <a:prstGeom prst="line">
              <a:avLst/>
            </a:prstGeom>
            <a:noFill/>
            <a:ln w="38100">
              <a:solidFill>
                <a:srgbClr val="FFFF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latin typeface="Calibri" panose="020F0502020204030204" pitchFamily="34" charset="0"/>
              </a:endParaRPr>
            </a:p>
          </p:txBody>
        </p:sp>
        <p:sp>
          <p:nvSpPr>
            <p:cNvPr id="23" name="Line 20"/>
            <p:cNvSpPr>
              <a:spLocks noChangeShapeType="1"/>
            </p:cNvSpPr>
            <p:nvPr/>
          </p:nvSpPr>
          <p:spPr bwMode="auto">
            <a:xfrm flipV="1">
              <a:off x="4390080" y="3475935"/>
              <a:ext cx="2650374" cy="9906"/>
            </a:xfrm>
            <a:prstGeom prst="line">
              <a:avLst/>
            </a:prstGeom>
            <a:noFill/>
            <a:ln w="38100">
              <a:solidFill>
                <a:srgbClr val="FFFF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latin typeface="Calibri" panose="020F0502020204030204" pitchFamily="34" charset="0"/>
              </a:endParaRPr>
            </a:p>
          </p:txBody>
        </p:sp>
        <p:sp>
          <p:nvSpPr>
            <p:cNvPr id="24" name="Text Box 21"/>
            <p:cNvSpPr txBox="1">
              <a:spLocks noChangeArrowheads="1"/>
            </p:cNvSpPr>
            <p:nvPr/>
          </p:nvSpPr>
          <p:spPr bwMode="auto">
            <a:xfrm>
              <a:off x="6834435" y="3086551"/>
              <a:ext cx="125027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600" b="1" i="1" dirty="0">
                  <a:latin typeface="Calibri" panose="020F0502020204030204" pitchFamily="34" charset="0"/>
                  <a:ea typeface="Cambria Math" panose="02040503050406030204" pitchFamily="18" charset="0"/>
                  <a:sym typeface="Symbol"/>
                </a:rPr>
                <a:t></a:t>
              </a:r>
              <a:r>
                <a:rPr lang="en-US" altLang="de-DE" sz="1600" b="1" i="1" dirty="0" err="1">
                  <a:latin typeface="Calibri" panose="020F0502020204030204" pitchFamily="34" charset="0"/>
                  <a:ea typeface="Cambria Math" panose="02040503050406030204" pitchFamily="18" charset="0"/>
                  <a:sym typeface="Symbol" pitchFamily="18" charset="2"/>
                </a:rPr>
                <a:t>Q</a:t>
              </a:r>
              <a:r>
                <a:rPr lang="en-US" altLang="de-DE" sz="2000" b="1" i="1" baseline="-25000" dirty="0" err="1">
                  <a:latin typeface="Calibri" panose="020F0502020204030204" pitchFamily="34" charset="0"/>
                  <a:ea typeface="Cambria Math" panose="02040503050406030204" pitchFamily="18" charset="0"/>
                  <a:sym typeface="Symbol" pitchFamily="18" charset="2"/>
                </a:rPr>
                <a:t>y</a:t>
              </a:r>
              <a:r>
                <a:rPr lang="en-US" altLang="de-DE" sz="2000" b="1" i="1" baseline="-25000" dirty="0">
                  <a:latin typeface="Calibri" panose="020F0502020204030204" pitchFamily="34" charset="0"/>
                  <a:ea typeface="Cambria Math" panose="02040503050406030204" pitchFamily="18" charset="0"/>
                  <a:sym typeface="Symbol" pitchFamily="18" charset="2"/>
                </a:rPr>
                <a:t>  </a:t>
              </a:r>
              <a:r>
                <a:rPr lang="en-US" altLang="de-DE" sz="1600" b="1" dirty="0">
                  <a:latin typeface="Calibri" panose="020F0502020204030204" pitchFamily="34" charset="0"/>
                  <a:sym typeface="Symbol" pitchFamily="18" charset="2"/>
                </a:rPr>
                <a:t> 0.02</a:t>
              </a:r>
            </a:p>
          </p:txBody>
        </p:sp>
        <p:sp>
          <p:nvSpPr>
            <p:cNvPr id="25" name="Text Box 16"/>
            <p:cNvSpPr txBox="1">
              <a:spLocks noChangeArrowheads="1"/>
            </p:cNvSpPr>
            <p:nvPr/>
          </p:nvSpPr>
          <p:spPr bwMode="auto">
            <a:xfrm>
              <a:off x="4839560" y="5508937"/>
              <a:ext cx="1455013" cy="400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2000" b="1" dirty="0">
                  <a:latin typeface="Calibri" panose="020F0502020204030204" pitchFamily="34" charset="0"/>
                </a:rPr>
                <a:t>time [</a:t>
              </a:r>
              <a:r>
                <a:rPr lang="en-US" altLang="de-DE" sz="2000" b="1" dirty="0" err="1">
                  <a:latin typeface="Calibri" panose="020F0502020204030204" pitchFamily="34" charset="0"/>
                </a:rPr>
                <a:t>ms</a:t>
              </a:r>
              <a:r>
                <a:rPr lang="en-US" altLang="de-DE" sz="2000" b="1" dirty="0">
                  <a:latin typeface="Calibri" panose="020F0502020204030204" pitchFamily="34" charset="0"/>
                </a:rPr>
                <a:t>]</a:t>
              </a:r>
            </a:p>
          </p:txBody>
        </p:sp>
        <p:sp>
          <p:nvSpPr>
            <p:cNvPr id="26" name="Text Box 16"/>
            <p:cNvSpPr txBox="1">
              <a:spLocks noChangeArrowheads="1"/>
            </p:cNvSpPr>
            <p:nvPr/>
          </p:nvSpPr>
          <p:spPr bwMode="auto">
            <a:xfrm rot="16200000">
              <a:off x="2202625" y="3449377"/>
              <a:ext cx="277628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2000" b="1" dirty="0">
                  <a:latin typeface="Calibri" panose="020F0502020204030204" pitchFamily="34" charset="0"/>
                </a:rPr>
                <a:t>vert. fractional tune </a:t>
              </a:r>
              <a:r>
                <a:rPr lang="en-US" altLang="de-DE" sz="2000" b="1" i="1" dirty="0" err="1">
                  <a:latin typeface="Calibri" panose="020F0502020204030204" pitchFamily="34" charset="0"/>
                </a:rPr>
                <a:t>q</a:t>
              </a:r>
              <a:r>
                <a:rPr lang="en-US" altLang="de-DE" sz="2000" b="1" i="1" baseline="-25000" dirty="0" err="1">
                  <a:latin typeface="Calibri" panose="020F0502020204030204" pitchFamily="34" charset="0"/>
                </a:rPr>
                <a:t>y</a:t>
              </a:r>
              <a:endParaRPr lang="en-US" altLang="de-DE" sz="2000" b="1" i="1" dirty="0">
                <a:latin typeface="Calibri" panose="020F0502020204030204" pitchFamily="34" charset="0"/>
              </a:endParaRPr>
            </a:p>
          </p:txBody>
        </p:sp>
        <p:sp>
          <p:nvSpPr>
            <p:cNvPr id="27" name="Text Box 16"/>
            <p:cNvSpPr txBox="1">
              <a:spLocks noChangeArrowheads="1"/>
            </p:cNvSpPr>
            <p:nvPr/>
          </p:nvSpPr>
          <p:spPr bwMode="auto">
            <a:xfrm>
              <a:off x="6414541" y="5241965"/>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rPr>
                <a:t>750</a:t>
              </a:r>
            </a:p>
          </p:txBody>
        </p:sp>
        <p:cxnSp>
          <p:nvCxnSpPr>
            <p:cNvPr id="28" name="Gerade Verbindung 27"/>
            <p:cNvCxnSpPr/>
            <p:nvPr/>
          </p:nvCxnSpPr>
          <p:spPr bwMode="auto">
            <a:xfrm>
              <a:off x="4216984" y="4663184"/>
              <a:ext cx="97054" cy="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Gerade Verbindung 28"/>
            <p:cNvCxnSpPr/>
            <p:nvPr/>
          </p:nvCxnSpPr>
          <p:spPr bwMode="auto">
            <a:xfrm>
              <a:off x="4213911" y="3770555"/>
              <a:ext cx="97054" cy="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29"/>
            <p:cNvCxnSpPr/>
            <p:nvPr/>
          </p:nvCxnSpPr>
          <p:spPr bwMode="auto">
            <a:xfrm>
              <a:off x="4232003" y="2871228"/>
              <a:ext cx="97054" cy="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Gerade Verbindung 30"/>
            <p:cNvCxnSpPr/>
            <p:nvPr/>
          </p:nvCxnSpPr>
          <p:spPr bwMode="auto">
            <a:xfrm>
              <a:off x="4922157" y="5208470"/>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31"/>
            <p:cNvCxnSpPr/>
            <p:nvPr/>
          </p:nvCxnSpPr>
          <p:spPr bwMode="auto">
            <a:xfrm>
              <a:off x="6198770" y="5204332"/>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32"/>
            <p:cNvCxnSpPr/>
            <p:nvPr/>
          </p:nvCxnSpPr>
          <p:spPr bwMode="auto">
            <a:xfrm>
              <a:off x="5572900" y="5208470"/>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33"/>
            <p:cNvCxnSpPr/>
            <p:nvPr/>
          </p:nvCxnSpPr>
          <p:spPr bwMode="auto">
            <a:xfrm>
              <a:off x="6677811" y="5212251"/>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 Box 16"/>
            <p:cNvSpPr txBox="1">
              <a:spLocks noChangeArrowheads="1"/>
            </p:cNvSpPr>
            <p:nvPr/>
          </p:nvSpPr>
          <p:spPr bwMode="auto">
            <a:xfrm>
              <a:off x="5950972" y="5241965"/>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rPr>
                <a:t>600</a:t>
              </a:r>
            </a:p>
          </p:txBody>
        </p:sp>
        <p:sp>
          <p:nvSpPr>
            <p:cNvPr id="36" name="Text Box 16"/>
            <p:cNvSpPr txBox="1">
              <a:spLocks noChangeArrowheads="1"/>
            </p:cNvSpPr>
            <p:nvPr/>
          </p:nvSpPr>
          <p:spPr bwMode="auto">
            <a:xfrm>
              <a:off x="5331797" y="5251061"/>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rPr>
                <a:t>400</a:t>
              </a:r>
            </a:p>
          </p:txBody>
        </p:sp>
        <p:sp>
          <p:nvSpPr>
            <p:cNvPr id="37" name="Text Box 16"/>
            <p:cNvSpPr txBox="1">
              <a:spLocks noChangeArrowheads="1"/>
            </p:cNvSpPr>
            <p:nvPr/>
          </p:nvSpPr>
          <p:spPr bwMode="auto">
            <a:xfrm>
              <a:off x="4078323" y="5262437"/>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rPr>
                <a:t>0</a:t>
              </a:r>
            </a:p>
          </p:txBody>
        </p:sp>
        <p:sp>
          <p:nvSpPr>
            <p:cNvPr id="38" name="Text Box 16"/>
            <p:cNvSpPr txBox="1">
              <a:spLocks noChangeArrowheads="1"/>
            </p:cNvSpPr>
            <p:nvPr/>
          </p:nvSpPr>
          <p:spPr bwMode="auto">
            <a:xfrm>
              <a:off x="4680010" y="5260502"/>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rPr>
                <a:t>200</a:t>
              </a:r>
            </a:p>
          </p:txBody>
        </p:sp>
        <p:sp>
          <p:nvSpPr>
            <p:cNvPr id="39" name="Text Box 16"/>
            <p:cNvSpPr txBox="1">
              <a:spLocks noChangeArrowheads="1"/>
            </p:cNvSpPr>
            <p:nvPr/>
          </p:nvSpPr>
          <p:spPr bwMode="auto">
            <a:xfrm>
              <a:off x="3734422" y="4470703"/>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r">
                <a:spcBef>
                  <a:spcPct val="50000"/>
                </a:spcBef>
              </a:pPr>
              <a:r>
                <a:rPr lang="en-US" altLang="de-DE" b="1" dirty="0">
                  <a:latin typeface="Calibri" panose="020F0502020204030204" pitchFamily="34" charset="0"/>
                </a:rPr>
                <a:t>0.2</a:t>
              </a:r>
            </a:p>
          </p:txBody>
        </p:sp>
        <p:sp>
          <p:nvSpPr>
            <p:cNvPr id="40" name="Text Box 16"/>
            <p:cNvSpPr txBox="1">
              <a:spLocks noChangeArrowheads="1"/>
            </p:cNvSpPr>
            <p:nvPr/>
          </p:nvSpPr>
          <p:spPr bwMode="auto">
            <a:xfrm>
              <a:off x="3650776" y="3592679"/>
              <a:ext cx="61999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r">
                <a:spcBef>
                  <a:spcPct val="50000"/>
                </a:spcBef>
              </a:pPr>
              <a:r>
                <a:rPr lang="en-US" altLang="de-DE" b="1" dirty="0">
                  <a:latin typeface="Calibri" panose="020F0502020204030204" pitchFamily="34" charset="0"/>
                </a:rPr>
                <a:t>0.25</a:t>
              </a:r>
            </a:p>
          </p:txBody>
        </p:sp>
        <p:sp>
          <p:nvSpPr>
            <p:cNvPr id="41" name="Text Box 16"/>
            <p:cNvSpPr txBox="1">
              <a:spLocks noChangeArrowheads="1"/>
            </p:cNvSpPr>
            <p:nvPr/>
          </p:nvSpPr>
          <p:spPr bwMode="auto">
            <a:xfrm>
              <a:off x="3739625" y="2700663"/>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r">
                <a:spcBef>
                  <a:spcPct val="50000"/>
                </a:spcBef>
              </a:pPr>
              <a:r>
                <a:rPr lang="en-US" altLang="de-DE" b="1" dirty="0">
                  <a:latin typeface="Calibri" panose="020F0502020204030204" pitchFamily="34" charset="0"/>
                </a:rPr>
                <a:t>0.3</a:t>
              </a:r>
            </a:p>
          </p:txBody>
        </p:sp>
        <p:cxnSp>
          <p:nvCxnSpPr>
            <p:cNvPr id="42" name="Gerade Verbindung 41"/>
            <p:cNvCxnSpPr/>
            <p:nvPr/>
          </p:nvCxnSpPr>
          <p:spPr bwMode="auto">
            <a:xfrm>
              <a:off x="4346449" y="5225135"/>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Line 19"/>
            <p:cNvSpPr>
              <a:spLocks noChangeShapeType="1"/>
            </p:cNvSpPr>
            <p:nvPr/>
          </p:nvSpPr>
          <p:spPr bwMode="auto">
            <a:xfrm flipV="1">
              <a:off x="4423443" y="2591663"/>
              <a:ext cx="2699024" cy="11574"/>
            </a:xfrm>
            <a:prstGeom prst="line">
              <a:avLst/>
            </a:prstGeom>
            <a:noFill/>
            <a:ln w="44450">
              <a:solidFill>
                <a:srgbClr val="FF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latin typeface="Calibri" panose="020F0502020204030204" pitchFamily="34" charset="0"/>
              </a:endParaRPr>
            </a:p>
          </p:txBody>
        </p:sp>
        <p:sp>
          <p:nvSpPr>
            <p:cNvPr id="44" name="Line 19"/>
            <p:cNvSpPr>
              <a:spLocks noChangeShapeType="1"/>
            </p:cNvSpPr>
            <p:nvPr/>
          </p:nvSpPr>
          <p:spPr bwMode="auto">
            <a:xfrm flipV="1">
              <a:off x="4376524" y="4137461"/>
              <a:ext cx="2817951" cy="26373"/>
            </a:xfrm>
            <a:prstGeom prst="line">
              <a:avLst/>
            </a:prstGeom>
            <a:noFill/>
            <a:ln w="44450">
              <a:solidFill>
                <a:srgbClr val="FF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latin typeface="Calibri" panose="020F0502020204030204" pitchFamily="34" charset="0"/>
              </a:endParaRPr>
            </a:p>
          </p:txBody>
        </p:sp>
        <p:cxnSp>
          <p:nvCxnSpPr>
            <p:cNvPr id="45" name="Gerade Verbindung mit Pfeil 44"/>
            <p:cNvCxnSpPr/>
            <p:nvPr/>
          </p:nvCxnSpPr>
          <p:spPr bwMode="auto">
            <a:xfrm flipV="1">
              <a:off x="6906443" y="3043961"/>
              <a:ext cx="0" cy="441880"/>
            </a:xfrm>
            <a:prstGeom prst="straightConnector1">
              <a:avLst/>
            </a:prstGeom>
            <a:solidFill>
              <a:schemeClr val="accent1"/>
            </a:solidFill>
            <a:ln w="25400" cap="flat" cmpd="sng" algn="ctr">
              <a:solidFill>
                <a:srgbClr val="000000"/>
              </a:solidFill>
              <a:prstDash val="solid"/>
              <a:round/>
              <a:headEnd type="triangle" w="lg" len="med"/>
              <a:tailEnd type="triangle"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Text Box 21"/>
            <p:cNvSpPr txBox="1">
              <a:spLocks noChangeArrowheads="1"/>
            </p:cNvSpPr>
            <p:nvPr/>
          </p:nvSpPr>
          <p:spPr bwMode="auto">
            <a:xfrm>
              <a:off x="6775776" y="3410617"/>
              <a:ext cx="123693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l">
                <a:spcBef>
                  <a:spcPct val="50000"/>
                </a:spcBef>
              </a:pPr>
              <a:r>
                <a:rPr lang="en-US" altLang="de-DE" sz="1600" b="1" dirty="0">
                  <a:latin typeface="Calibri" panose="020F0502020204030204" pitchFamily="34" charset="0"/>
                  <a:ea typeface="Cambria Math" panose="02040503050406030204" pitchFamily="18" charset="0"/>
                  <a:sym typeface="Symbol"/>
                </a:rPr>
                <a:t>excitation</a:t>
              </a:r>
            </a:p>
            <a:p>
              <a:pPr algn="l">
                <a:spcBef>
                  <a:spcPts val="0"/>
                </a:spcBef>
              </a:pPr>
              <a:r>
                <a:rPr lang="en-US" altLang="de-DE" sz="1600" b="1" dirty="0">
                  <a:latin typeface="Calibri" panose="020F0502020204030204" pitchFamily="34" charset="0"/>
                  <a:ea typeface="Cambria Math" panose="02040503050406030204" pitchFamily="18" charset="0"/>
                  <a:sym typeface="Symbol"/>
                </a:rPr>
                <a:t>noise band</a:t>
              </a:r>
            </a:p>
            <a:p>
              <a:pPr algn="l">
                <a:spcBef>
                  <a:spcPts val="0"/>
                </a:spcBef>
              </a:pPr>
              <a:r>
                <a:rPr lang="en-US" altLang="de-DE" sz="1600" b="1" i="1" dirty="0">
                  <a:latin typeface="Calibri" panose="020F0502020204030204" pitchFamily="34" charset="0"/>
                  <a:ea typeface="Cambria Math" panose="02040503050406030204" pitchFamily="18" charset="0"/>
                  <a:sym typeface="Symbol"/>
                </a:rPr>
                <a:t></a:t>
              </a:r>
              <a:r>
                <a:rPr lang="en-US" altLang="de-DE" sz="1600" b="1" i="1" dirty="0">
                  <a:latin typeface="Calibri" panose="020F0502020204030204" pitchFamily="34" charset="0"/>
                  <a:ea typeface="Cambria Math" panose="02040503050406030204" pitchFamily="18" charset="0"/>
                  <a:sym typeface="Symbol" pitchFamily="18" charset="2"/>
                </a:rPr>
                <a:t>Q</a:t>
              </a:r>
              <a:r>
                <a:rPr lang="en-US" altLang="de-DE" sz="2000" b="1" i="1" baseline="-25000" dirty="0">
                  <a:latin typeface="Calibri" panose="020F0502020204030204" pitchFamily="34" charset="0"/>
                  <a:ea typeface="Cambria Math" panose="02040503050406030204" pitchFamily="18" charset="0"/>
                  <a:sym typeface="Symbol" pitchFamily="18" charset="2"/>
                </a:rPr>
                <a:t>  </a:t>
              </a:r>
              <a:r>
                <a:rPr lang="en-US" altLang="de-DE" sz="1600" b="1" dirty="0">
                  <a:latin typeface="Calibri" panose="020F0502020204030204" pitchFamily="34" charset="0"/>
                  <a:sym typeface="Symbol" pitchFamily="18" charset="2"/>
                </a:rPr>
                <a:t> 0.05</a:t>
              </a:r>
            </a:p>
          </p:txBody>
        </p:sp>
        <p:cxnSp>
          <p:nvCxnSpPr>
            <p:cNvPr id="47" name="Gerade Verbindung mit Pfeil 46"/>
            <p:cNvCxnSpPr/>
            <p:nvPr/>
          </p:nvCxnSpPr>
          <p:spPr bwMode="auto">
            <a:xfrm flipH="1" flipV="1">
              <a:off x="6762427" y="2591663"/>
              <a:ext cx="1" cy="1545798"/>
            </a:xfrm>
            <a:prstGeom prst="straightConnector1">
              <a:avLst/>
            </a:prstGeom>
            <a:solidFill>
              <a:schemeClr val="accent1"/>
            </a:solidFill>
            <a:ln w="25400" cap="flat" cmpd="sng" algn="ctr">
              <a:solidFill>
                <a:srgbClr val="000000"/>
              </a:solidFill>
              <a:prstDash val="solid"/>
              <a:round/>
              <a:headEnd type="triangle" w="lg" len="med"/>
              <a:tailEnd type="triangle"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8" name="Gruppieren 47"/>
          <p:cNvGrpSpPr/>
          <p:nvPr/>
        </p:nvGrpSpPr>
        <p:grpSpPr>
          <a:xfrm>
            <a:off x="1031631" y="3008017"/>
            <a:ext cx="3116136" cy="2165215"/>
            <a:chOff x="2492733" y="2178912"/>
            <a:chExt cx="2529049" cy="1757286"/>
          </a:xfrm>
        </p:grpSpPr>
        <p:pic>
          <p:nvPicPr>
            <p:cNvPr id="49" name="Picture 8" descr="axp348-20110404-194410"/>
            <p:cNvPicPr>
              <a:picLocks noChangeAspect="1" noChangeArrowheads="1"/>
            </p:cNvPicPr>
            <p:nvPr/>
          </p:nvPicPr>
          <p:blipFill rotWithShape="1">
            <a:blip r:embed="rId3">
              <a:extLst>
                <a:ext uri="{28A0092B-C50C-407E-A947-70E740481C1C}">
                  <a14:useLocalDpi xmlns:a14="http://schemas.microsoft.com/office/drawing/2010/main" val="0"/>
                </a:ext>
              </a:extLst>
            </a:blip>
            <a:srcRect l="53849" t="33525" r="1303" b="52274"/>
            <a:stretch/>
          </p:blipFill>
          <p:spPr bwMode="auto">
            <a:xfrm>
              <a:off x="2788051" y="2457244"/>
              <a:ext cx="2233731" cy="1151162"/>
            </a:xfrm>
            <a:prstGeom prst="rect">
              <a:avLst/>
            </a:prstGeom>
            <a:noFill/>
            <a:extLst>
              <a:ext uri="{909E8E84-426E-40DD-AFC4-6F175D3DCCD1}">
                <a14:hiddenFill xmlns:a14="http://schemas.microsoft.com/office/drawing/2010/main">
                  <a:solidFill>
                    <a:srgbClr val="FFFFFF"/>
                  </a:solidFill>
                </a14:hiddenFill>
              </a:ext>
            </a:extLst>
          </p:spPr>
        </p:pic>
        <p:sp>
          <p:nvSpPr>
            <p:cNvPr id="50" name="Text Box 13"/>
            <p:cNvSpPr txBox="1">
              <a:spLocks noChangeArrowheads="1"/>
            </p:cNvSpPr>
            <p:nvPr/>
          </p:nvSpPr>
          <p:spPr bwMode="auto">
            <a:xfrm>
              <a:off x="2647772" y="2178912"/>
              <a:ext cx="2367668" cy="262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500" b="1" dirty="0">
                  <a:latin typeface="Calibri" panose="020F0502020204030204" pitchFamily="34" charset="0"/>
                </a:rPr>
                <a:t>vertical tune at fixed time </a:t>
              </a:r>
              <a:r>
                <a:rPr lang="en-US" altLang="de-DE" sz="1500" b="1" dirty="0">
                  <a:latin typeface="Calibri" panose="020F0502020204030204" pitchFamily="34" charset="0"/>
                  <a:sym typeface="Symbol"/>
                </a:rPr>
                <a:t> 15ms</a:t>
              </a:r>
              <a:endParaRPr lang="en-US" altLang="de-DE" sz="1500" b="1" dirty="0">
                <a:latin typeface="Calibri" panose="020F0502020204030204" pitchFamily="34" charset="0"/>
              </a:endParaRPr>
            </a:p>
          </p:txBody>
        </p:sp>
        <p:sp>
          <p:nvSpPr>
            <p:cNvPr id="51" name="Text Box 16"/>
            <p:cNvSpPr txBox="1">
              <a:spLocks noChangeArrowheads="1"/>
            </p:cNvSpPr>
            <p:nvPr/>
          </p:nvSpPr>
          <p:spPr bwMode="auto">
            <a:xfrm>
              <a:off x="2857582" y="3686407"/>
              <a:ext cx="1906300" cy="249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400" b="1" dirty="0">
                  <a:latin typeface="Calibri" panose="020F0502020204030204" pitchFamily="34" charset="0"/>
                </a:rPr>
                <a:t>vertical fractional tune </a:t>
              </a:r>
              <a:r>
                <a:rPr lang="en-US" altLang="de-DE" sz="1400" b="1" i="1" dirty="0" err="1">
                  <a:latin typeface="Calibri" panose="020F0502020204030204" pitchFamily="34" charset="0"/>
                </a:rPr>
                <a:t>q</a:t>
              </a:r>
              <a:r>
                <a:rPr lang="en-US" altLang="de-DE" sz="1400" b="1" i="1" baseline="-25000" dirty="0" err="1">
                  <a:latin typeface="Calibri" panose="020F0502020204030204" pitchFamily="34" charset="0"/>
                </a:rPr>
                <a:t>y</a:t>
              </a:r>
              <a:r>
                <a:rPr lang="en-US" altLang="de-DE" sz="1400" b="1" dirty="0">
                  <a:latin typeface="Calibri" panose="020F0502020204030204" pitchFamily="34" charset="0"/>
                </a:rPr>
                <a:t>  </a:t>
              </a:r>
            </a:p>
          </p:txBody>
        </p:sp>
        <p:sp>
          <p:nvSpPr>
            <p:cNvPr id="52" name="Text Box 16"/>
            <p:cNvSpPr txBox="1">
              <a:spLocks noChangeArrowheads="1"/>
            </p:cNvSpPr>
            <p:nvPr/>
          </p:nvSpPr>
          <p:spPr bwMode="auto">
            <a:xfrm>
              <a:off x="2635961" y="3536142"/>
              <a:ext cx="447733" cy="237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1300" b="1" dirty="0">
                  <a:solidFill>
                    <a:schemeClr val="tx2"/>
                  </a:solidFill>
                  <a:latin typeface="Calibri" panose="020F0502020204030204" pitchFamily="34" charset="0"/>
                </a:rPr>
                <a:t>0.2</a:t>
              </a:r>
            </a:p>
          </p:txBody>
        </p:sp>
        <p:sp>
          <p:nvSpPr>
            <p:cNvPr id="53" name="Text Box 16"/>
            <p:cNvSpPr txBox="1">
              <a:spLocks noChangeArrowheads="1"/>
            </p:cNvSpPr>
            <p:nvPr/>
          </p:nvSpPr>
          <p:spPr bwMode="auto">
            <a:xfrm>
              <a:off x="3259653" y="3541880"/>
              <a:ext cx="429753" cy="246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1300" b="1" dirty="0">
                  <a:solidFill>
                    <a:schemeClr val="tx2"/>
                  </a:solidFill>
                  <a:latin typeface="Calibri" panose="020F0502020204030204" pitchFamily="34" charset="0"/>
                </a:rPr>
                <a:t>0.25</a:t>
              </a:r>
            </a:p>
          </p:txBody>
        </p:sp>
        <p:sp>
          <p:nvSpPr>
            <p:cNvPr id="54" name="Text Box 16"/>
            <p:cNvSpPr txBox="1">
              <a:spLocks noChangeArrowheads="1"/>
            </p:cNvSpPr>
            <p:nvPr/>
          </p:nvSpPr>
          <p:spPr bwMode="auto">
            <a:xfrm>
              <a:off x="4469514" y="3527130"/>
              <a:ext cx="496611" cy="246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1300" b="1" dirty="0">
                  <a:solidFill>
                    <a:schemeClr val="tx2"/>
                  </a:solidFill>
                  <a:latin typeface="Calibri" panose="020F0502020204030204" pitchFamily="34" charset="0"/>
                </a:rPr>
                <a:t>0.35</a:t>
              </a:r>
            </a:p>
          </p:txBody>
        </p:sp>
        <p:sp>
          <p:nvSpPr>
            <p:cNvPr id="55" name="Text Box 16"/>
            <p:cNvSpPr txBox="1">
              <a:spLocks noChangeArrowheads="1"/>
            </p:cNvSpPr>
            <p:nvPr/>
          </p:nvSpPr>
          <p:spPr bwMode="auto">
            <a:xfrm>
              <a:off x="3931047" y="3521622"/>
              <a:ext cx="353645" cy="246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1300" b="1" dirty="0">
                  <a:solidFill>
                    <a:schemeClr val="tx2"/>
                  </a:solidFill>
                  <a:latin typeface="Calibri" panose="020F0502020204030204" pitchFamily="34" charset="0"/>
                </a:rPr>
                <a:t>0.3</a:t>
              </a:r>
            </a:p>
          </p:txBody>
        </p:sp>
        <p:sp>
          <p:nvSpPr>
            <p:cNvPr id="56" name="Text Box 16"/>
            <p:cNvSpPr txBox="1">
              <a:spLocks noChangeArrowheads="1"/>
            </p:cNvSpPr>
            <p:nvPr/>
          </p:nvSpPr>
          <p:spPr bwMode="auto">
            <a:xfrm rot="16200000">
              <a:off x="1989649" y="2904163"/>
              <a:ext cx="1255959" cy="249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400" b="1" dirty="0">
                  <a:latin typeface="Calibri" panose="020F0502020204030204" pitchFamily="34" charset="0"/>
                </a:rPr>
                <a:t>amplitude [</a:t>
              </a:r>
              <a:r>
                <a:rPr lang="en-US" altLang="de-DE" sz="1400" b="1" dirty="0" err="1">
                  <a:latin typeface="Calibri" panose="020F0502020204030204" pitchFamily="34" charset="0"/>
                </a:rPr>
                <a:t>a.u</a:t>
              </a:r>
              <a:r>
                <a:rPr lang="en-US" altLang="de-DE" sz="1400" b="1" dirty="0">
                  <a:latin typeface="Calibri" panose="020F0502020204030204" pitchFamily="34" charset="0"/>
                </a:rPr>
                <a:t>.]</a:t>
              </a:r>
            </a:p>
          </p:txBody>
        </p:sp>
      </p:grpSp>
      <p:sp>
        <p:nvSpPr>
          <p:cNvPr id="57" name="Rectangle 15"/>
          <p:cNvSpPr>
            <a:spLocks noChangeArrowheads="1"/>
          </p:cNvSpPr>
          <p:nvPr/>
        </p:nvSpPr>
        <p:spPr bwMode="auto">
          <a:xfrm>
            <a:off x="125959" y="6279485"/>
            <a:ext cx="2628446" cy="307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200"/>
              </a:spcBef>
            </a:pPr>
            <a:r>
              <a:rPr lang="en-US" altLang="de-DE" sz="1400" dirty="0">
                <a:latin typeface="Calibri" panose="020F0502020204030204" pitchFamily="34" charset="0"/>
              </a:rPr>
              <a:t>U. Rauch et al., DIPAC 2009  </a:t>
            </a:r>
          </a:p>
        </p:txBody>
      </p:sp>
    </p:spTree>
    <p:extLst>
      <p:ext uri="{BB962C8B-B14F-4D97-AF65-F5344CB8AC3E}">
        <p14:creationId xmlns:p14="http://schemas.microsoft.com/office/powerpoint/2010/main" val="214697295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40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409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5068" name="Rectangle 7"/>
              <p:cNvSpPr>
                <a:spLocks noChangeArrowheads="1"/>
              </p:cNvSpPr>
              <p:nvPr/>
            </p:nvSpPr>
            <p:spPr bwMode="auto">
              <a:xfrm>
                <a:off x="200025" y="904020"/>
                <a:ext cx="8124825" cy="2655214"/>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i="1" dirty="0">
                    <a:solidFill>
                      <a:srgbClr val="0000CC"/>
                    </a:solidFill>
                    <a:latin typeface="Calibri" panose="020F0502020204030204" pitchFamily="34" charset="0"/>
                  </a:rPr>
                  <a:t>Chromaticity ξ:</a:t>
                </a:r>
                <a:r>
                  <a:rPr lang="en-US" altLang="de-DE" sz="2000" dirty="0">
                    <a:latin typeface="Calibri" panose="020F0502020204030204" pitchFamily="34" charset="0"/>
                  </a:rPr>
                  <a:t> Change of tune for off-momentum particle</a:t>
                </a:r>
              </a:p>
              <a:p>
                <a:pPr algn="l">
                  <a:spcBef>
                    <a:spcPts val="1000"/>
                  </a:spcBef>
                </a:pPr>
                <a:r>
                  <a:rPr lang="en-US" altLang="de-DE" sz="2000" dirty="0">
                    <a:latin typeface="Calibri" panose="020F0502020204030204" pitchFamily="34" charset="0"/>
                    <a:cs typeface="Times New Roman" panose="02020603050405020304" pitchFamily="18" charset="0"/>
                  </a:rPr>
                  <a:t>Two step measurement procedure:</a:t>
                </a:r>
              </a:p>
              <a:p>
                <a:pPr algn="l">
                  <a:spcBef>
                    <a:spcPts val="1000"/>
                  </a:spcBef>
                </a:pPr>
                <a:r>
                  <a:rPr lang="en-US" altLang="de-DE" sz="2000" dirty="0">
                    <a:latin typeface="Calibri" panose="020F0502020204030204" pitchFamily="34" charset="0"/>
                    <a:cs typeface="Times New Roman" panose="02020603050405020304" pitchFamily="18" charset="0"/>
                  </a:rPr>
                  <a:t>1. Change of momentum</a:t>
                </a:r>
                <a:r>
                  <a:rPr lang="en-US" altLang="de-DE" sz="2000" b="1" i="1" dirty="0">
                    <a:latin typeface="Calibri" panose="020F0502020204030204" pitchFamily="34" charset="0"/>
                    <a:cs typeface="Times New Roman" panose="02020603050405020304" pitchFamily="18" charset="0"/>
                  </a:rPr>
                  <a:t> p</a:t>
                </a:r>
                <a:r>
                  <a:rPr lang="en-US" altLang="de-DE" sz="2000" dirty="0">
                    <a:latin typeface="Calibri" panose="020F0502020204030204" pitchFamily="34" charset="0"/>
                    <a:cs typeface="Times New Roman" panose="02020603050405020304" pitchFamily="18" charset="0"/>
                  </a:rPr>
                  <a:t> by detuned </a:t>
                </a:r>
                <a:r>
                  <a:rPr lang="en-US" altLang="de-DE" sz="2000" dirty="0" err="1">
                    <a:latin typeface="Calibri" panose="020F0502020204030204" pitchFamily="34" charset="0"/>
                    <a:cs typeface="Times New Roman" panose="02020603050405020304" pitchFamily="18" charset="0"/>
                  </a:rPr>
                  <a:t>rf</a:t>
                </a:r>
                <a:r>
                  <a:rPr lang="en-US" altLang="de-DE" sz="2000" dirty="0">
                    <a:latin typeface="Calibri" panose="020F0502020204030204" pitchFamily="34" charset="0"/>
                    <a:cs typeface="Times New Roman" panose="02020603050405020304" pitchFamily="18" charset="0"/>
                  </a:rPr>
                  <a:t>-frequency   </a:t>
                </a:r>
                <a14:m>
                  <m:oMath xmlns:m="http://schemas.openxmlformats.org/officeDocument/2006/math">
                    <m:box>
                      <m:boxPr>
                        <m:ctrlPr>
                          <a:rPr lang="en-US" altLang="de-DE" sz="2800" i="1">
                            <a:latin typeface="Cambria Math" panose="02040503050406030204" pitchFamily="18" charset="0"/>
                          </a:rPr>
                        </m:ctrlPr>
                      </m:boxPr>
                      <m:e>
                        <m:argPr>
                          <m:argSz m:val="-1"/>
                        </m:argPr>
                        <m:f>
                          <m:fPr>
                            <m:ctrlPr>
                              <a:rPr lang="en-US" altLang="de-DE" sz="2800" i="1">
                                <a:latin typeface="Cambria Math" panose="02040503050406030204" pitchFamily="18" charset="0"/>
                              </a:rPr>
                            </m:ctrlPr>
                          </m:fPr>
                          <m:num>
                            <m:r>
                              <a:rPr lang="en-US" altLang="de-DE" sz="2800" i="1">
                                <a:latin typeface="Cambria Math"/>
                                <a:ea typeface="Cambria Math"/>
                              </a:rPr>
                              <m:t>∆</m:t>
                            </m:r>
                            <m:r>
                              <a:rPr lang="de-DE" altLang="de-DE" sz="2800" i="1">
                                <a:latin typeface="Cambria Math"/>
                                <a:ea typeface="Cambria Math"/>
                              </a:rPr>
                              <m:t>𝑝</m:t>
                            </m:r>
                          </m:num>
                          <m:den>
                            <m:r>
                              <a:rPr lang="de-DE" altLang="de-DE" sz="2800" i="1">
                                <a:latin typeface="Cambria Math"/>
                              </a:rPr>
                              <m:t>𝑝</m:t>
                            </m:r>
                          </m:den>
                        </m:f>
                      </m:e>
                    </m:box>
                    <m:r>
                      <a:rPr lang="de-DE" altLang="de-DE" sz="2800" i="1">
                        <a:latin typeface="Cambria Math"/>
                      </a:rPr>
                      <m:t>=</m:t>
                    </m:r>
                    <m:sSup>
                      <m:sSupPr>
                        <m:ctrlPr>
                          <a:rPr lang="de-DE" altLang="de-DE" sz="2800" i="1">
                            <a:latin typeface="Cambria Math" panose="02040503050406030204" pitchFamily="18" charset="0"/>
                          </a:rPr>
                        </m:ctrlPr>
                      </m:sSupPr>
                      <m:e>
                        <m:r>
                          <a:rPr lang="de-DE" altLang="de-DE" sz="2800" i="1">
                            <a:latin typeface="Cambria Math"/>
                            <a:ea typeface="Cambria Math"/>
                          </a:rPr>
                          <m:t>𝜂</m:t>
                        </m:r>
                      </m:e>
                      <m:sup>
                        <m:r>
                          <a:rPr lang="de-DE" altLang="de-DE" sz="2800" i="1">
                            <a:latin typeface="Cambria Math"/>
                          </a:rPr>
                          <m:t>−1</m:t>
                        </m:r>
                      </m:sup>
                    </m:sSup>
                    <m:r>
                      <a:rPr lang="de-DE" altLang="de-DE" sz="2800" i="1">
                        <a:latin typeface="Cambria Math"/>
                        <a:ea typeface="Cambria Math"/>
                      </a:rPr>
                      <m:t>∙</m:t>
                    </m:r>
                    <m:box>
                      <m:boxPr>
                        <m:ctrlPr>
                          <a:rPr lang="de-DE" altLang="de-DE" sz="2800" i="1">
                            <a:latin typeface="Cambria Math" panose="02040503050406030204" pitchFamily="18" charset="0"/>
                            <a:ea typeface="Cambria Math"/>
                          </a:rPr>
                        </m:ctrlPr>
                      </m:boxPr>
                      <m:e>
                        <m:argPr>
                          <m:argSz m:val="-1"/>
                        </m:argPr>
                        <m:f>
                          <m:fPr>
                            <m:ctrlPr>
                              <a:rPr lang="de-DE" altLang="de-DE" sz="2800" i="1">
                                <a:latin typeface="Cambria Math" panose="02040503050406030204" pitchFamily="18" charset="0"/>
                                <a:ea typeface="Cambria Math"/>
                              </a:rPr>
                            </m:ctrlPr>
                          </m:fPr>
                          <m:num>
                            <m:r>
                              <a:rPr lang="de-DE" altLang="de-DE" sz="2800" i="1">
                                <a:latin typeface="Cambria Math"/>
                                <a:ea typeface="Cambria Math"/>
                              </a:rPr>
                              <m:t>∆</m:t>
                            </m:r>
                            <m:sSub>
                              <m:sSubPr>
                                <m:ctrlPr>
                                  <a:rPr lang="de-DE" altLang="de-DE" sz="2800" i="1">
                                    <a:latin typeface="Cambria Math" panose="02040503050406030204" pitchFamily="18" charset="0"/>
                                    <a:ea typeface="Cambria Math"/>
                                  </a:rPr>
                                </m:ctrlPr>
                              </m:sSubPr>
                              <m:e>
                                <m:r>
                                  <a:rPr lang="de-DE" altLang="de-DE" sz="2800" i="1">
                                    <a:latin typeface="Cambria Math"/>
                                    <a:ea typeface="Cambria Math"/>
                                  </a:rPr>
                                  <m:t>𝑓</m:t>
                                </m:r>
                              </m:e>
                              <m:sub>
                                <m:r>
                                  <a:rPr lang="de-DE" altLang="de-DE" sz="2800" i="1">
                                    <a:latin typeface="Cambria Math"/>
                                    <a:ea typeface="Cambria Math"/>
                                  </a:rPr>
                                  <m:t>𝑎𝑐𝑐</m:t>
                                </m:r>
                              </m:sub>
                            </m:sSub>
                          </m:num>
                          <m:den>
                            <m:r>
                              <a:rPr lang="de-DE" altLang="de-DE" sz="2800" i="1">
                                <a:latin typeface="Cambria Math"/>
                                <a:ea typeface="Cambria Math"/>
                              </a:rPr>
                              <m:t>  </m:t>
                            </m:r>
                            <m:sSub>
                              <m:sSubPr>
                                <m:ctrlPr>
                                  <a:rPr lang="de-DE" altLang="de-DE" sz="2800" i="1">
                                    <a:latin typeface="Cambria Math" panose="02040503050406030204" pitchFamily="18" charset="0"/>
                                    <a:ea typeface="Cambria Math"/>
                                  </a:rPr>
                                </m:ctrlPr>
                              </m:sSubPr>
                              <m:e>
                                <m:r>
                                  <a:rPr lang="de-DE" altLang="de-DE" sz="2800" i="1">
                                    <a:latin typeface="Cambria Math"/>
                                    <a:ea typeface="Cambria Math"/>
                                  </a:rPr>
                                  <m:t>𝑓</m:t>
                                </m:r>
                              </m:e>
                              <m:sub>
                                <m:r>
                                  <a:rPr lang="de-DE" altLang="de-DE" sz="2800" i="1">
                                    <a:latin typeface="Cambria Math"/>
                                    <a:ea typeface="Cambria Math"/>
                                  </a:rPr>
                                  <m:t>𝑎𝑐𝑐</m:t>
                                </m:r>
                              </m:sub>
                            </m:sSub>
                            <m:r>
                              <a:rPr lang="de-DE" altLang="de-DE" sz="2800" i="1">
                                <a:latin typeface="Cambria Math"/>
                                <a:ea typeface="Cambria Math"/>
                              </a:rPr>
                              <m:t> </m:t>
                            </m:r>
                          </m:den>
                        </m:f>
                      </m:e>
                    </m:box>
                    <m:r>
                      <a:rPr lang="de-DE" altLang="de-DE" sz="2800" i="1">
                        <a:latin typeface="Cambria Math"/>
                      </a:rPr>
                      <m:t> </m:t>
                    </m:r>
                  </m:oMath>
                </a14:m>
                <a:r>
                  <a:rPr lang="en-US" altLang="de-DE" sz="2800" dirty="0">
                    <a:latin typeface="Calibri" panose="020F0502020204030204" pitchFamily="34" charset="0"/>
                    <a:cs typeface="Times New Roman" panose="02020603050405020304" pitchFamily="18" charset="0"/>
                  </a:rPr>
                  <a:t> </a:t>
                </a:r>
              </a:p>
              <a:p>
                <a:pPr algn="l">
                  <a:spcBef>
                    <a:spcPts val="600"/>
                  </a:spcBef>
                </a:pPr>
                <a:r>
                  <a:rPr lang="en-US" altLang="de-DE" sz="2000" dirty="0">
                    <a:latin typeface="Calibri" panose="020F0502020204030204" pitchFamily="34" charset="0"/>
                  </a:rPr>
                  <a:t>2. Excitation of coherent </a:t>
                </a:r>
                <a:r>
                  <a:rPr lang="en-US" altLang="de-DE" sz="2000" dirty="0" err="1">
                    <a:latin typeface="Calibri" panose="020F0502020204030204" pitchFamily="34" charset="0"/>
                  </a:rPr>
                  <a:t>betatron</a:t>
                </a:r>
                <a:r>
                  <a:rPr lang="en-US" altLang="de-DE" sz="2000" dirty="0">
                    <a:latin typeface="Calibri" panose="020F0502020204030204" pitchFamily="34" charset="0"/>
                  </a:rPr>
                  <a:t> oscillations</a:t>
                </a:r>
              </a:p>
              <a:p>
                <a:pPr algn="l">
                  <a:spcBef>
                    <a:spcPts val="600"/>
                  </a:spcBef>
                </a:pPr>
                <a:r>
                  <a:rPr lang="en-US" altLang="de-DE" sz="2000" dirty="0">
                    <a:latin typeface="Calibri" panose="020F0502020204030204" pitchFamily="34" charset="0"/>
                  </a:rPr>
                  <a:t>    and  tune measurement</a:t>
                </a:r>
              </a:p>
              <a:p>
                <a:pPr algn="l">
                  <a:spcBef>
                    <a:spcPts val="600"/>
                  </a:spcBef>
                </a:pPr>
                <a:r>
                  <a:rPr lang="en-US" altLang="de-DE" sz="2000" dirty="0">
                    <a:latin typeface="Calibri" panose="020F0502020204030204" pitchFamily="34" charset="0"/>
                  </a:rPr>
                  <a:t>(kick-method, BTF, noise excitation):</a:t>
                </a:r>
              </a:p>
            </p:txBody>
          </p:sp>
        </mc:Choice>
        <mc:Fallback xmlns="">
          <p:sp>
            <p:nvSpPr>
              <p:cNvPr id="45068" name="Rectangle 7"/>
              <p:cNvSpPr>
                <a:spLocks noRot="1" noChangeAspect="1" noMove="1" noResize="1" noEditPoints="1" noAdjustHandles="1" noChangeArrowheads="1" noChangeShapeType="1" noTextEdit="1"/>
              </p:cNvSpPr>
              <p:nvPr/>
            </p:nvSpPr>
            <p:spPr bwMode="auto">
              <a:xfrm>
                <a:off x="200025" y="904020"/>
                <a:ext cx="8124825" cy="2655214"/>
              </a:xfrm>
              <a:prstGeom prst="rect">
                <a:avLst/>
              </a:prstGeom>
              <a:blipFill rotWithShape="1">
                <a:blip r:embed="rId3"/>
                <a:stretch>
                  <a:fillRect l="-825" t="-1147" b="-298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45059"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Chromaticity Measurement from Closed Orbit Data </a:t>
            </a:r>
          </a:p>
        </p:txBody>
      </p:sp>
      <p:graphicFrame>
        <p:nvGraphicFramePr>
          <p:cNvPr id="45064" name="Object 8"/>
          <p:cNvGraphicFramePr>
            <a:graphicFrameLocks noChangeAspect="1"/>
          </p:cNvGraphicFramePr>
          <p:nvPr>
            <p:extLst>
              <p:ext uri="{D42A27DB-BD31-4B8C-83A1-F6EECF244321}">
                <p14:modId xmlns:p14="http://schemas.microsoft.com/office/powerpoint/2010/main" val="1287653989"/>
              </p:ext>
            </p:extLst>
          </p:nvPr>
        </p:nvGraphicFramePr>
        <p:xfrm>
          <a:off x="6459411" y="768288"/>
          <a:ext cx="1350962" cy="708025"/>
        </p:xfrm>
        <a:graphic>
          <a:graphicData uri="http://schemas.openxmlformats.org/presentationml/2006/ole">
            <mc:AlternateContent xmlns:mc="http://schemas.openxmlformats.org/markup-compatibility/2006">
              <mc:Choice xmlns:v="urn:schemas-microsoft-com:vml" Requires="v">
                <p:oleObj name="Equation" r:id="rId4" imgW="800100" imgH="419100" progId="Equation.3">
                  <p:embed/>
                </p:oleObj>
              </mc:Choice>
              <mc:Fallback>
                <p:oleObj name="Equation" r:id="rId4" imgW="800100" imgH="4191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59411" y="768288"/>
                        <a:ext cx="1350962" cy="708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65" name="Rectangle 9"/>
          <p:cNvSpPr>
            <a:spLocks noChangeArrowheads="1"/>
          </p:cNvSpPr>
          <p:nvPr/>
        </p:nvSpPr>
        <p:spPr bwMode="auto">
          <a:xfrm>
            <a:off x="200025" y="3773447"/>
            <a:ext cx="4572000"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latin typeface="Calibri" panose="020F0502020204030204" pitchFamily="34" charset="0"/>
              </a:rPr>
              <a:t>Plot of </a:t>
            </a:r>
            <a:r>
              <a:rPr lang="el-GR" altLang="de-DE" sz="2000" i="1" dirty="0">
                <a:latin typeface="Calibri" panose="020F0502020204030204" pitchFamily="34" charset="0"/>
                <a:cs typeface="Times New Roman" pitchFamily="18" charset="0"/>
              </a:rPr>
              <a:t>Δ</a:t>
            </a:r>
            <a:r>
              <a:rPr lang="en-US" altLang="de-DE" sz="2000" b="1" i="1" dirty="0">
                <a:latin typeface="Calibri" panose="020F0502020204030204" pitchFamily="34" charset="0"/>
              </a:rPr>
              <a:t>Q/Q</a:t>
            </a:r>
            <a:r>
              <a:rPr lang="en-US" altLang="de-DE" sz="2000" dirty="0">
                <a:latin typeface="Calibri" panose="020F0502020204030204" pitchFamily="34" charset="0"/>
              </a:rPr>
              <a:t> as a function of </a:t>
            </a:r>
            <a:r>
              <a:rPr lang="el-GR" altLang="de-DE" sz="2000" b="1" i="1" dirty="0">
                <a:latin typeface="Calibri" panose="020F0502020204030204" pitchFamily="34" charset="0"/>
                <a:cs typeface="Times New Roman" pitchFamily="18" charset="0"/>
              </a:rPr>
              <a:t>Δ</a:t>
            </a:r>
            <a:r>
              <a:rPr lang="en-US" altLang="de-DE" sz="2000" b="1" i="1" dirty="0">
                <a:latin typeface="Calibri" panose="020F0502020204030204" pitchFamily="34" charset="0"/>
              </a:rPr>
              <a:t>p/p</a:t>
            </a:r>
          </a:p>
          <a:p>
            <a:pPr algn="l"/>
            <a:r>
              <a:rPr lang="en-US" altLang="de-DE" sz="2000" dirty="0">
                <a:latin typeface="Calibri" panose="020F0502020204030204" pitchFamily="34" charset="0"/>
                <a:sym typeface="Symbol" pitchFamily="18" charset="2"/>
              </a:rPr>
              <a:t></a:t>
            </a:r>
            <a:r>
              <a:rPr lang="en-US" altLang="de-DE" sz="2000" dirty="0">
                <a:latin typeface="Calibri" panose="020F0502020204030204" pitchFamily="34" charset="0"/>
              </a:rPr>
              <a:t> slope is dispersion </a:t>
            </a:r>
            <a:r>
              <a:rPr lang="en-US" altLang="de-DE" sz="2000" b="1" i="1" dirty="0">
                <a:latin typeface="Calibri" panose="020F0502020204030204" pitchFamily="34" charset="0"/>
              </a:rPr>
              <a:t>ξ</a:t>
            </a:r>
            <a:r>
              <a:rPr lang="en-US" altLang="de-DE" sz="2000" dirty="0">
                <a:latin typeface="Calibri" panose="020F0502020204030204" pitchFamily="34" charset="0"/>
              </a:rPr>
              <a:t>.</a:t>
            </a:r>
          </a:p>
        </p:txBody>
      </p:sp>
      <p:pic>
        <p:nvPicPr>
          <p:cNvPr id="45066" name="Picture 10"/>
          <p:cNvPicPr>
            <a:picLocks noChangeAspect="1" noChangeArrowheads="1"/>
          </p:cNvPicPr>
          <p:nvPr/>
        </p:nvPicPr>
        <p:blipFill>
          <a:blip r:embed="rId6">
            <a:lum bright="-36000" contrast="54000"/>
            <a:extLst>
              <a:ext uri="{28A0092B-C50C-407E-A947-70E740481C1C}">
                <a14:useLocalDpi xmlns:a14="http://schemas.microsoft.com/office/drawing/2010/main" val="0"/>
              </a:ext>
            </a:extLst>
          </a:blip>
          <a:srcRect/>
          <a:stretch>
            <a:fillRect/>
          </a:stretch>
        </p:blipFill>
        <p:spPr bwMode="auto">
          <a:xfrm>
            <a:off x="4905829" y="2881537"/>
            <a:ext cx="4025900" cy="325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067" name="Text Box 11"/>
          <p:cNvSpPr txBox="1">
            <a:spLocks noChangeArrowheads="1"/>
          </p:cNvSpPr>
          <p:nvPr/>
        </p:nvSpPr>
        <p:spPr bwMode="auto">
          <a:xfrm>
            <a:off x="5664561" y="2512205"/>
            <a:ext cx="347943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rPr>
              <a:t>Example: Measurement at LEP:</a:t>
            </a:r>
          </a:p>
        </p:txBody>
      </p:sp>
      <p:sp>
        <p:nvSpPr>
          <p:cNvPr id="10" name="Textfeld 9"/>
          <p:cNvSpPr txBox="1"/>
          <p:nvPr/>
        </p:nvSpPr>
        <p:spPr>
          <a:xfrm>
            <a:off x="92324" y="5760188"/>
            <a:ext cx="4292066" cy="738664"/>
          </a:xfrm>
          <a:prstGeom prst="rect">
            <a:avLst/>
          </a:prstGeom>
          <a:noFill/>
        </p:spPr>
        <p:txBody>
          <a:bodyPr wrap="square" rtlCol="0">
            <a:spAutoFit/>
          </a:bodyPr>
          <a:lstStyle/>
          <a:p>
            <a:pPr algn="l">
              <a:spcBef>
                <a:spcPts val="0"/>
              </a:spcBef>
            </a:pPr>
            <a:r>
              <a:rPr lang="en-US" sz="1400" dirty="0">
                <a:latin typeface="Calibri" panose="020F0502020204030204" pitchFamily="34" charset="0"/>
              </a:rPr>
              <a:t>From M Minty, F. Zimmermann, </a:t>
            </a:r>
          </a:p>
          <a:p>
            <a:pPr algn="l">
              <a:spcBef>
                <a:spcPts val="0"/>
              </a:spcBef>
            </a:pPr>
            <a:r>
              <a:rPr lang="en-US" sz="1400" dirty="0">
                <a:latin typeface="Calibri" panose="020F0502020204030204" pitchFamily="34" charset="0"/>
              </a:rPr>
              <a:t>Measurement and Control of charged Particle Beam, </a:t>
            </a:r>
          </a:p>
          <a:p>
            <a:pPr algn="l">
              <a:spcBef>
                <a:spcPts val="0"/>
              </a:spcBef>
            </a:pPr>
            <a:r>
              <a:rPr lang="en-US" sz="1400" dirty="0">
                <a:latin typeface="Calibri" panose="020F0502020204030204" pitchFamily="34" charset="0"/>
              </a:rPr>
              <a:t>Springer </a:t>
            </a:r>
            <a:r>
              <a:rPr lang="en-US" sz="1400" dirty="0" err="1">
                <a:latin typeface="Calibri" panose="020F0502020204030204" pitchFamily="34" charset="0"/>
              </a:rPr>
              <a:t>Verlag</a:t>
            </a:r>
            <a:r>
              <a:rPr lang="en-US" sz="1400" dirty="0">
                <a:latin typeface="Calibri" panose="020F0502020204030204" pitchFamily="34" charset="0"/>
              </a:rPr>
              <a:t> 2003</a:t>
            </a:r>
          </a:p>
        </p:txBody>
      </p:sp>
      <p:sp>
        <p:nvSpPr>
          <p:cNvPr id="9" name="Textfeld 8">
            <a:hlinkClick r:id="" action="ppaction://noaction"/>
          </p:cNvPr>
          <p:cNvSpPr txBox="1"/>
          <p:nvPr/>
        </p:nvSpPr>
        <p:spPr>
          <a:xfrm>
            <a:off x="4858182" y="6556206"/>
            <a:ext cx="1342034" cy="369332"/>
          </a:xfrm>
          <a:prstGeom prst="rect">
            <a:avLst/>
          </a:prstGeom>
          <a:noFill/>
        </p:spPr>
        <p:txBody>
          <a:bodyPr wrap="none" rtlCol="0">
            <a:spAutoFit/>
          </a:bodyPr>
          <a:lstStyle/>
          <a:p>
            <a:r>
              <a:rPr lang="en-US" b="1" dirty="0">
                <a:solidFill>
                  <a:srgbClr val="3333CC"/>
                </a:solidFill>
                <a:sym typeface="Symbol"/>
                <a:hlinkClick r:id="rId7" action="ppaction://hlinksldjump"/>
              </a:rPr>
              <a:t> </a:t>
            </a:r>
            <a:r>
              <a:rPr lang="en-US" sz="1600" b="1" dirty="0">
                <a:solidFill>
                  <a:srgbClr val="3333CC"/>
                </a:solidFill>
                <a:latin typeface="Calibri" panose="020F0502020204030204" pitchFamily="34" charset="0"/>
                <a:cs typeface="Calibri" panose="020F0502020204030204" pitchFamily="34" charset="0"/>
                <a:sym typeface="Symbol"/>
                <a:hlinkClick r:id="rId7" action="ppaction://hlinksldjump"/>
              </a:rPr>
              <a:t>Example 4</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6407636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Pick-Ups for bunched Beams</a:t>
            </a:r>
          </a:p>
        </p:txBody>
      </p:sp>
      <p:sp>
        <p:nvSpPr>
          <p:cNvPr id="205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2053" name="Text Box 4"/>
          <p:cNvSpPr txBox="1">
            <a:spLocks noChangeArrowheads="1"/>
          </p:cNvSpPr>
          <p:nvPr/>
        </p:nvSpPr>
        <p:spPr bwMode="auto">
          <a:xfrm>
            <a:off x="279400" y="836712"/>
            <a:ext cx="8509000" cy="690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sym typeface="Symbol" pitchFamily="18" charset="2"/>
              </a:rPr>
              <a:t>The image current at the beam pipe is monitored on a high frequency basis</a:t>
            </a:r>
          </a:p>
          <a:p>
            <a:pPr algn="l">
              <a:lnSpc>
                <a:spcPct val="70000"/>
              </a:lnSpc>
              <a:buFont typeface="Wingdings" pitchFamily="2" charset="2"/>
              <a:buNone/>
            </a:pPr>
            <a:r>
              <a:rPr lang="en-US" altLang="de-DE" sz="2000" dirty="0">
                <a:solidFill>
                  <a:srgbClr val="0000FF"/>
                </a:solidFill>
                <a:latin typeface="Calibri" panose="020F0502020204030204" pitchFamily="34" charset="0"/>
                <a:sym typeface="Symbol" pitchFamily="18" charset="2"/>
              </a:rPr>
              <a:t>i.e. the ac-part given by the bunched beam.</a:t>
            </a:r>
          </a:p>
        </p:txBody>
      </p:sp>
      <p:pic>
        <p:nvPicPr>
          <p:cNvPr id="205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556792"/>
            <a:ext cx="5283200" cy="2659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55" name="Text Box 7"/>
          <p:cNvSpPr txBox="1">
            <a:spLocks noChangeArrowheads="1"/>
          </p:cNvSpPr>
          <p:nvPr/>
        </p:nvSpPr>
        <p:spPr bwMode="auto">
          <a:xfrm>
            <a:off x="5053914" y="1737198"/>
            <a:ext cx="4270848" cy="7078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dirty="0">
                <a:solidFill>
                  <a:srgbClr val="0000FF"/>
                </a:solidFill>
                <a:latin typeface="Calibri" panose="020F0502020204030204" pitchFamily="34" charset="0"/>
              </a:rPr>
              <a:t>Beam Position Monitor </a:t>
            </a:r>
            <a:r>
              <a:rPr lang="en-US" altLang="de-DE" sz="2000" b="1" dirty="0">
                <a:solidFill>
                  <a:srgbClr val="0000FF"/>
                </a:solidFill>
                <a:latin typeface="Calibri" panose="020F0502020204030204" pitchFamily="34" charset="0"/>
              </a:rPr>
              <a:t>BPM </a:t>
            </a:r>
            <a:r>
              <a:rPr lang="en-US" altLang="de-DE" sz="2000" dirty="0">
                <a:solidFill>
                  <a:srgbClr val="0000FF"/>
                </a:solidFill>
                <a:latin typeface="Calibri" panose="020F0502020204030204" pitchFamily="34" charset="0"/>
              </a:rPr>
              <a:t>is the most frequently used instrument</a:t>
            </a:r>
            <a:r>
              <a:rPr lang="en-US" altLang="de-DE" sz="2000" dirty="0">
                <a:solidFill>
                  <a:srgbClr val="0000CC"/>
                </a:solidFill>
                <a:latin typeface="Calibri" panose="020F0502020204030204" pitchFamily="34" charset="0"/>
              </a:rPr>
              <a:t>!</a:t>
            </a:r>
          </a:p>
        </p:txBody>
      </p:sp>
      <p:sp>
        <p:nvSpPr>
          <p:cNvPr id="2057" name="Text Box 11"/>
          <p:cNvSpPr txBox="1">
            <a:spLocks noChangeArrowheads="1"/>
          </p:cNvSpPr>
          <p:nvPr/>
        </p:nvSpPr>
        <p:spPr bwMode="auto">
          <a:xfrm>
            <a:off x="5894388" y="3140968"/>
            <a:ext cx="3252787" cy="6518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dirty="0">
                <a:latin typeface="Calibri" panose="020F0502020204030204" pitchFamily="34" charset="0"/>
              </a:rPr>
              <a:t>For relativistic velocities, </a:t>
            </a:r>
          </a:p>
          <a:p>
            <a:pPr algn="l" eaLnBrk="1" hangingPunct="1">
              <a:lnSpc>
                <a:spcPct val="40000"/>
              </a:lnSpc>
            </a:pPr>
            <a:r>
              <a:rPr lang="en-US" altLang="de-DE" dirty="0">
                <a:latin typeface="Calibri" panose="020F0502020204030204" pitchFamily="34" charset="0"/>
              </a:rPr>
              <a:t>the electric field is transversal:</a:t>
            </a:r>
            <a:r>
              <a:rPr lang="en-US" altLang="de-DE" sz="1600" dirty="0">
                <a:latin typeface="Calibri" panose="020F0502020204030204" pitchFamily="34" charset="0"/>
              </a:rPr>
              <a:t> </a:t>
            </a:r>
            <a:endParaRPr lang="el-GR" altLang="de-DE" sz="1600" baseline="-25000" dirty="0">
              <a:latin typeface="Calibri" panose="020F0502020204030204" pitchFamily="34" charset="0"/>
            </a:endParaRPr>
          </a:p>
        </p:txBody>
      </p:sp>
      <p:graphicFrame>
        <p:nvGraphicFramePr>
          <p:cNvPr id="2058" name="Object 12"/>
          <p:cNvGraphicFramePr>
            <a:graphicFrameLocks noChangeAspect="1"/>
          </p:cNvGraphicFramePr>
          <p:nvPr>
            <p:extLst>
              <p:ext uri="{D42A27DB-BD31-4B8C-83A1-F6EECF244321}">
                <p14:modId xmlns:p14="http://schemas.microsoft.com/office/powerpoint/2010/main" val="3611660721"/>
              </p:ext>
            </p:extLst>
          </p:nvPr>
        </p:nvGraphicFramePr>
        <p:xfrm>
          <a:off x="5911850" y="4077072"/>
          <a:ext cx="2965450" cy="477837"/>
        </p:xfrm>
        <a:graphic>
          <a:graphicData uri="http://schemas.openxmlformats.org/presentationml/2006/ole">
            <mc:AlternateContent xmlns:mc="http://schemas.openxmlformats.org/markup-compatibility/2006">
              <mc:Choice xmlns:v="urn:schemas-microsoft-com:vml" Requires="v">
                <p:oleObj name="Equation" r:id="rId4" imgW="1497950" imgH="241195" progId="Equation.3">
                  <p:embed/>
                </p:oleObj>
              </mc:Choice>
              <mc:Fallback>
                <p:oleObj name="Equation" r:id="rId4" imgW="1497950" imgH="241195"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11850" y="4077072"/>
                        <a:ext cx="2965450" cy="477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413713506"/>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l"/>
            <a:endParaRPr lang="de-DE" altLang="de-DE" b="1">
              <a:solidFill>
                <a:srgbClr val="4D4D4D"/>
              </a:solidFill>
              <a:latin typeface="Comic Sans MS" pitchFamily="66" charset="0"/>
            </a:endParaRPr>
          </a:p>
        </p:txBody>
      </p:sp>
      <p:sp>
        <p:nvSpPr>
          <p:cNvPr id="12292"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sz="1600" baseline="30000">
              <a:solidFill>
                <a:srgbClr val="006600"/>
              </a:solidFill>
              <a:latin typeface="Calibri" panose="020F0502020204030204" pitchFamily="34" charset="0"/>
            </a:endParaRPr>
          </a:p>
        </p:txBody>
      </p:sp>
      <p:sp>
        <p:nvSpPr>
          <p:cNvPr id="12293" name="Text Box 4"/>
          <p:cNvSpPr txBox="1">
            <a:spLocks noChangeArrowheads="1"/>
          </p:cNvSpPr>
          <p:nvPr/>
        </p:nvSpPr>
        <p:spPr bwMode="auto">
          <a:xfrm>
            <a:off x="203200" y="988895"/>
            <a:ext cx="8591793" cy="2800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spcBef>
                <a:spcPts val="600"/>
              </a:spcBef>
            </a:pPr>
            <a:r>
              <a:rPr lang="en-US" sz="2400" b="1" dirty="0">
                <a:solidFill>
                  <a:srgbClr val="008000"/>
                </a:solidFill>
                <a:latin typeface="Calibri" panose="020F0502020204030204" pitchFamily="34" charset="0"/>
                <a:cs typeface="Arial" panose="020B0604020202020204" pitchFamily="34" charset="0"/>
              </a:rPr>
              <a:t>Example for high-intensity effects</a:t>
            </a:r>
          </a:p>
          <a:p>
            <a:pPr algn="l">
              <a:spcBef>
                <a:spcPts val="600"/>
              </a:spcBef>
            </a:pPr>
            <a:r>
              <a:rPr lang="en-US" sz="2000" b="1" dirty="0">
                <a:solidFill>
                  <a:srgbClr val="0000FF"/>
                </a:solidFill>
                <a:latin typeface="Calibri" panose="020F0502020204030204" pitchFamily="34" charset="0"/>
                <a:cs typeface="Arial" panose="020B0604020202020204" pitchFamily="34" charset="0"/>
              </a:rPr>
              <a:t> Tune spectrum measurement:</a:t>
            </a:r>
          </a:p>
          <a:p>
            <a:pPr marL="285750" indent="-285750" algn="l">
              <a:spcBef>
                <a:spcPts val="600"/>
              </a:spcBef>
              <a:buFont typeface="Wingdings" panose="05000000000000000000" pitchFamily="2" charset="2"/>
              <a:buChar char="Ø"/>
            </a:pPr>
            <a:r>
              <a:rPr lang="en-US" b="1" dirty="0">
                <a:solidFill>
                  <a:srgbClr val="0000FF"/>
                </a:solidFill>
                <a:latin typeface="Calibri" panose="020F0502020204030204" pitchFamily="34" charset="0"/>
                <a:cs typeface="Arial" panose="020B0604020202020204" pitchFamily="34" charset="0"/>
              </a:rPr>
              <a:t>High intensity leads to non-linear oscillations</a:t>
            </a:r>
          </a:p>
          <a:p>
            <a:pPr marL="285750" indent="-285750" algn="l">
              <a:spcBef>
                <a:spcPts val="600"/>
              </a:spcBef>
              <a:buFont typeface="Wingdings" panose="05000000000000000000" pitchFamily="2" charset="2"/>
              <a:buChar char="Ø"/>
            </a:pPr>
            <a:r>
              <a:rPr lang="en-US" b="1" dirty="0">
                <a:solidFill>
                  <a:srgbClr val="0000FF"/>
                </a:solidFill>
                <a:latin typeface="Calibri" panose="020F0502020204030204" pitchFamily="34" charset="0"/>
                <a:cs typeface="Arial" panose="020B0604020202020204" pitchFamily="34" charset="0"/>
                <a:sym typeface="Symbol" panose="05050102010706020507" pitchFamily="18" charset="2"/>
              </a:rPr>
              <a:t>Tune spectra are modified</a:t>
            </a:r>
          </a:p>
          <a:p>
            <a:pPr marL="285750" indent="-285750" algn="l">
              <a:spcBef>
                <a:spcPts val="600"/>
              </a:spcBef>
              <a:buFont typeface="Wingdings" panose="05000000000000000000" pitchFamily="2" charset="2"/>
              <a:buChar char="Ø"/>
            </a:pPr>
            <a:r>
              <a:rPr lang="en-US" b="1" dirty="0">
                <a:solidFill>
                  <a:srgbClr val="0000FF"/>
                </a:solidFill>
                <a:latin typeface="Calibri" panose="020F0502020204030204" pitchFamily="34" charset="0"/>
                <a:cs typeface="Arial" panose="020B0604020202020204" pitchFamily="34" charset="0"/>
                <a:sym typeface="Symbol" panose="05050102010706020507" pitchFamily="18" charset="2"/>
              </a:rPr>
              <a:t>Coherent tune shift and incoherent tune spread can be determined </a:t>
            </a:r>
          </a:p>
          <a:p>
            <a:pPr algn="l">
              <a:spcBef>
                <a:spcPts val="600"/>
              </a:spcBef>
            </a:pPr>
            <a:r>
              <a:rPr lang="en-US" sz="2400" b="1" dirty="0">
                <a:solidFill>
                  <a:srgbClr val="008000"/>
                </a:solidFill>
                <a:latin typeface="Calibri" panose="020F0502020204030204" pitchFamily="34" charset="0"/>
                <a:cs typeface="Arial" panose="020B0604020202020204" pitchFamily="34" charset="0"/>
              </a:rPr>
              <a:t>Beam parameters are significantly modified </a:t>
            </a:r>
          </a:p>
          <a:p>
            <a:pPr marL="342900" indent="-342900" algn="l">
              <a:spcBef>
                <a:spcPts val="600"/>
              </a:spcBef>
              <a:buFont typeface="Symbol" panose="05050102010706020507" pitchFamily="18" charset="2"/>
              <a:buChar char="Þ"/>
            </a:pPr>
            <a:r>
              <a:rPr lang="en-US" sz="2400" b="1" dirty="0">
                <a:solidFill>
                  <a:srgbClr val="008000"/>
                </a:solidFill>
                <a:latin typeface="Calibri" panose="020F0502020204030204" pitchFamily="34" charset="0"/>
                <a:cs typeface="Arial" panose="020B0604020202020204" pitchFamily="34" charset="0"/>
                <a:sym typeface="Symbol" panose="05050102010706020507" pitchFamily="18" charset="2"/>
              </a:rPr>
              <a:t>Measurements must be interpreted in an appropriate manner</a:t>
            </a:r>
          </a:p>
        </p:txBody>
      </p:sp>
      <p:sp>
        <p:nvSpPr>
          <p:cNvPr id="6"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Arial" panose="020B0604020202020204" pitchFamily="34" charset="0"/>
                <a:cs typeface="Arial" panose="020B0604020202020204" pitchFamily="34" charset="0"/>
              </a:rPr>
              <a:t>Tune Spectrum Modification for intense Beams </a:t>
            </a:r>
          </a:p>
        </p:txBody>
      </p:sp>
    </p:spTree>
    <p:extLst>
      <p:ext uri="{BB962C8B-B14F-4D97-AF65-F5344CB8AC3E}">
        <p14:creationId xmlns:p14="http://schemas.microsoft.com/office/powerpoint/2010/main" val="51762287"/>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3" name="Content Placeholder 2"/>
              <p:cNvGraphicFramePr>
                <a:graphicFrameLocks noGrp="1"/>
              </p:cNvGraphicFramePr>
              <p:nvPr>
                <p:ph idx="1"/>
                <p:extLst>
                  <p:ext uri="{D42A27DB-BD31-4B8C-83A1-F6EECF244321}">
                    <p14:modId xmlns:p14="http://schemas.microsoft.com/office/powerpoint/2010/main" val="926317883"/>
                  </p:ext>
                </p:extLst>
              </p:nvPr>
            </p:nvGraphicFramePr>
            <p:xfrm>
              <a:off x="4574193" y="1113847"/>
              <a:ext cx="4354005" cy="2396681"/>
            </p:xfrm>
            <a:graphic>
              <a:graphicData uri="http://schemas.openxmlformats.org/drawingml/2006/table">
                <a:tbl>
                  <a:tblPr firstRow="1" bandRow="1">
                    <a:tableStyleId>{5C22544A-7EE6-4342-B048-85BDC9FD1C3A}</a:tableStyleId>
                  </a:tblPr>
                  <a:tblGrid>
                    <a:gridCol w="2085150">
                      <a:extLst>
                        <a:ext uri="{9D8B030D-6E8A-4147-A177-3AD203B41FA5}">
                          <a16:colId xmlns:a16="http://schemas.microsoft.com/office/drawing/2014/main" val="20000"/>
                        </a:ext>
                      </a:extLst>
                    </a:gridCol>
                    <a:gridCol w="2268855">
                      <a:extLst>
                        <a:ext uri="{9D8B030D-6E8A-4147-A177-3AD203B41FA5}">
                          <a16:colId xmlns:a16="http://schemas.microsoft.com/office/drawing/2014/main" val="20001"/>
                        </a:ext>
                      </a:extLst>
                    </a:gridCol>
                  </a:tblGrid>
                  <a:tr h="332313">
                    <a:tc>
                      <a:txBody>
                        <a:bodyPr/>
                        <a:lstStyle/>
                        <a:p>
                          <a:pPr algn="ctr"/>
                          <a:r>
                            <a:rPr lang="de-DE" dirty="0"/>
                            <a:t>Parameter</a:t>
                          </a:r>
                          <a:endParaRPr lang="en-U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70C0"/>
                        </a:solidFill>
                      </a:tcPr>
                    </a:tc>
                    <a:tc>
                      <a:txBody>
                        <a:bodyPr/>
                        <a:lstStyle/>
                        <a:p>
                          <a:pPr algn="ctr"/>
                          <a:r>
                            <a:rPr lang="de-DE" dirty="0" err="1"/>
                            <a:t>Typical</a:t>
                          </a:r>
                          <a:r>
                            <a:rPr lang="de-DE" baseline="0" dirty="0"/>
                            <a:t> </a:t>
                          </a:r>
                          <a:r>
                            <a:rPr lang="de-DE" dirty="0"/>
                            <a:t>Value</a:t>
                          </a:r>
                          <a:endParaRPr lang="en-U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0"/>
                      </a:ext>
                    </a:extLst>
                  </a:tr>
                  <a:tr h="304621">
                    <a:tc>
                      <a:txBody>
                        <a:bodyPr/>
                        <a:lstStyle/>
                        <a:p>
                          <a:r>
                            <a:rPr lang="de-DE" sz="1600" dirty="0" err="1"/>
                            <a:t>Circumference</a:t>
                          </a:r>
                          <a:endParaRPr lang="en-US" sz="1600" dirty="0"/>
                        </a:p>
                      </a:txBody>
                      <a:tcPr>
                        <a:lnT w="38100" cmpd="sng">
                          <a:noFill/>
                        </a:lnT>
                      </a:tcPr>
                    </a:tc>
                    <a:tc>
                      <a:txBody>
                        <a:bodyPr/>
                        <a:lstStyle/>
                        <a:p>
                          <a14:m>
                            <m:oMath xmlns:m="http://schemas.openxmlformats.org/officeDocument/2006/math">
                              <m:r>
                                <a:rPr lang="de-DE" sz="1600" i="1" dirty="0" smtClean="0">
                                  <a:latin typeface="Cambria Math"/>
                                </a:rPr>
                                <m:t>216</m:t>
                              </m:r>
                            </m:oMath>
                          </a14:m>
                          <a:r>
                            <a:rPr lang="de-DE" sz="1600" dirty="0"/>
                            <a:t> m</a:t>
                          </a:r>
                          <a:endParaRPr lang="en-US" sz="1600" dirty="0"/>
                        </a:p>
                      </a:txBody>
                      <a:tcPr>
                        <a:lnT w="38100" cmpd="sng">
                          <a:noFill/>
                        </a:lnT>
                      </a:tcPr>
                    </a:tc>
                    <a:extLst>
                      <a:ext uri="{0D108BD9-81ED-4DB2-BD59-A6C34878D82A}">
                        <a16:rowId xmlns:a16="http://schemas.microsoft.com/office/drawing/2014/main" val="10001"/>
                      </a:ext>
                    </a:extLst>
                  </a:tr>
                  <a:tr h="304621">
                    <a:tc>
                      <a:txBody>
                        <a:bodyPr/>
                        <a:lstStyle/>
                        <a:p>
                          <a:r>
                            <a:rPr lang="de-DE" sz="1600" dirty="0"/>
                            <a:t>Beam </a:t>
                          </a:r>
                          <a:r>
                            <a:rPr lang="de-DE" sz="1600" dirty="0" err="1"/>
                            <a:t>current</a:t>
                          </a:r>
                          <a:r>
                            <a:rPr lang="de-DE" sz="1600" dirty="0"/>
                            <a:t> </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p>
                                <m:sSupPr>
                                  <m:ctrlPr>
                                    <a:rPr lang="en-US" sz="1600" i="1" smtClean="0">
                                      <a:latin typeface="Cambria Math" panose="02040503050406030204" pitchFamily="18" charset="0"/>
                                      <a:ea typeface="Cambria Math"/>
                                    </a:rPr>
                                  </m:ctrlPr>
                                </m:sSupPr>
                                <m:e>
                                  <m:sSup>
                                    <m:sSupPr>
                                      <m:ctrlPr>
                                        <a:rPr lang="en-US" sz="1600" i="1" smtClean="0">
                                          <a:latin typeface="Cambria Math" panose="02040503050406030204" pitchFamily="18" charset="0"/>
                                          <a:ea typeface="Cambria Math"/>
                                        </a:rPr>
                                      </m:ctrlPr>
                                    </m:sSupPr>
                                    <m:e>
                                      <m:r>
                                        <a:rPr lang="de-DE" sz="1600" b="0" i="1" smtClean="0">
                                          <a:latin typeface="Cambria Math"/>
                                          <a:ea typeface="Cambria Math"/>
                                        </a:rPr>
                                        <m:t>10</m:t>
                                      </m:r>
                                    </m:e>
                                    <m:sup>
                                      <m:r>
                                        <a:rPr lang="de-DE" sz="1600" b="0" i="1" smtClean="0">
                                          <a:latin typeface="Cambria Math"/>
                                          <a:ea typeface="Cambria Math"/>
                                        </a:rPr>
                                        <m:t>7</m:t>
                                      </m:r>
                                    </m:sup>
                                  </m:sSup>
                                  <m:r>
                                    <a:rPr lang="de-DE" sz="1600" b="0" i="1" smtClean="0">
                                      <a:latin typeface="Cambria Math"/>
                                      <a:ea typeface="Cambria Math"/>
                                    </a:rPr>
                                    <m:t>−10</m:t>
                                  </m:r>
                                </m:e>
                                <m:sup>
                                  <m:r>
                                    <a:rPr lang="de-DE" sz="1600" b="0" i="1" smtClean="0">
                                      <a:latin typeface="Cambria Math"/>
                                      <a:ea typeface="Cambria Math"/>
                                    </a:rPr>
                                    <m:t>13</m:t>
                                  </m:r>
                                </m:sup>
                              </m:sSup>
                              <m:r>
                                <a:rPr lang="de-DE" sz="1600" b="0" i="1" smtClean="0">
                                  <a:latin typeface="Cambria Math"/>
                                  <a:ea typeface="Cambria Math"/>
                                </a:rPr>
                                <m:t> </m:t>
                              </m:r>
                            </m:oMath>
                          </a14:m>
                          <a:r>
                            <a:rPr lang="en-US" sz="1600" dirty="0"/>
                            <a:t>charges</a:t>
                          </a:r>
                        </a:p>
                      </a:txBody>
                      <a:tcPr/>
                    </a:tc>
                    <a:extLst>
                      <a:ext uri="{0D108BD9-81ED-4DB2-BD59-A6C34878D82A}">
                        <a16:rowId xmlns:a16="http://schemas.microsoft.com/office/drawing/2014/main" val="10002"/>
                      </a:ext>
                    </a:extLst>
                  </a:tr>
                  <a:tr h="304621">
                    <a:tc>
                      <a:txBody>
                        <a:bodyPr/>
                        <a:lstStyle/>
                        <a:p>
                          <a:r>
                            <a:rPr lang="de-DE" sz="1600" dirty="0" err="1"/>
                            <a:t>Injection</a:t>
                          </a:r>
                          <a:r>
                            <a:rPr lang="de-DE" sz="1600" dirty="0"/>
                            <a:t> </a:t>
                          </a:r>
                          <a:r>
                            <a:rPr lang="de-DE" sz="1600" dirty="0" err="1"/>
                            <a:t>energy</a:t>
                          </a:r>
                          <a:endParaRPr lang="en-US" sz="1600" dirty="0"/>
                        </a:p>
                      </a:txBody>
                      <a:tcPr/>
                    </a:tc>
                    <a:tc>
                      <a:txBody>
                        <a:bodyPr/>
                        <a:lstStyle/>
                        <a:p>
                          <a14:m>
                            <m:oMath xmlns:m="http://schemas.openxmlformats.org/officeDocument/2006/math">
                              <m:r>
                                <a:rPr lang="de-DE" sz="1600" i="1" dirty="0" smtClean="0">
                                  <a:latin typeface="Cambria Math"/>
                                </a:rPr>
                                <m:t>11.4</m:t>
                              </m:r>
                            </m:oMath>
                          </a14:m>
                          <a:r>
                            <a:rPr lang="de-DE" sz="1600" dirty="0"/>
                            <a:t> </a:t>
                          </a:r>
                          <a:r>
                            <a:rPr lang="de-DE" sz="1600" dirty="0" err="1"/>
                            <a:t>MeV</a:t>
                          </a:r>
                          <a:r>
                            <a:rPr lang="de-DE" sz="1600" dirty="0"/>
                            <a:t>/u ( </a:t>
                          </a:r>
                          <a14:m>
                            <m:oMath xmlns:m="http://schemas.openxmlformats.org/officeDocument/2006/math">
                              <m:r>
                                <a:rPr lang="de-DE" sz="1600" i="1" smtClean="0">
                                  <a:latin typeface="Cambria Math"/>
                                  <a:ea typeface="Cambria Math"/>
                                </a:rPr>
                                <m:t>𝛽</m:t>
                              </m:r>
                              <m:r>
                                <a:rPr lang="de-DE" sz="1600" b="0" i="1" smtClean="0">
                                  <a:latin typeface="Cambria Math"/>
                                  <a:ea typeface="Cambria Math"/>
                                </a:rPr>
                                <m:t>=0.15)</m:t>
                              </m:r>
                            </m:oMath>
                          </a14:m>
                          <a:endParaRPr lang="en-US" sz="1600" dirty="0"/>
                        </a:p>
                      </a:txBody>
                      <a:tcPr/>
                    </a:tc>
                    <a:extLst>
                      <a:ext uri="{0D108BD9-81ED-4DB2-BD59-A6C34878D82A}">
                        <a16:rowId xmlns:a16="http://schemas.microsoft.com/office/drawing/2014/main" val="10003"/>
                      </a:ext>
                    </a:extLst>
                  </a:tr>
                  <a:tr h="322102">
                    <a:tc>
                      <a:txBody>
                        <a:bodyPr/>
                        <a:lstStyle/>
                        <a:p>
                          <a:r>
                            <a:rPr lang="de-DE" sz="1600" dirty="0"/>
                            <a:t>Betatron </a:t>
                          </a:r>
                          <a:r>
                            <a:rPr lang="de-DE" sz="1600" dirty="0" err="1"/>
                            <a:t>tunes</a:t>
                          </a:r>
                          <a:endParaRPr lang="en-US" sz="1600" dirty="0"/>
                        </a:p>
                      </a:txBody>
                      <a:tcPr/>
                    </a:tc>
                    <a:tc>
                      <a:txBody>
                        <a:bodyPr/>
                        <a:lstStyle/>
                        <a:p>
                          <a14:m>
                            <m:oMath xmlns:m="http://schemas.openxmlformats.org/officeDocument/2006/math">
                              <m:sSub>
                                <m:sSubPr>
                                  <m:ctrlPr>
                                    <a:rPr lang="de-DE" sz="1600" i="1" smtClean="0">
                                      <a:latin typeface="Cambria Math" panose="02040503050406030204" pitchFamily="18" charset="0"/>
                                    </a:rPr>
                                  </m:ctrlPr>
                                </m:sSubPr>
                                <m:e>
                                  <m:r>
                                    <a:rPr lang="de-DE" sz="1600" b="0" i="1" smtClean="0">
                                      <a:latin typeface="Cambria Math"/>
                                    </a:rPr>
                                    <m:t>𝑄</m:t>
                                  </m:r>
                                </m:e>
                                <m:sub>
                                  <m:r>
                                    <a:rPr lang="de-DE" sz="1600" b="0" i="1" smtClean="0">
                                      <a:latin typeface="Cambria Math"/>
                                    </a:rPr>
                                    <m:t>𝑥</m:t>
                                  </m:r>
                                </m:sub>
                              </m:sSub>
                              <m:r>
                                <a:rPr lang="en-US" sz="1600" b="0" i="1" smtClean="0">
                                  <a:latin typeface="Cambria Math" panose="02040503050406030204" pitchFamily="18" charset="0"/>
                                </a:rPr>
                                <m:t>=</m:t>
                              </m:r>
                            </m:oMath>
                          </a14:m>
                          <a:r>
                            <a:rPr lang="en-US" sz="1600" dirty="0"/>
                            <a:t>4.31 </a:t>
                          </a:r>
                          <a:r>
                            <a:rPr lang="en-US" sz="1600" baseline="0" dirty="0"/>
                            <a:t>&amp; </a:t>
                          </a:r>
                          <a:r>
                            <a:rPr lang="en-US" sz="1600" dirty="0"/>
                            <a:t> </a:t>
                          </a:r>
                          <a14:m>
                            <m:oMath xmlns:m="http://schemas.openxmlformats.org/officeDocument/2006/math">
                              <m:sSub>
                                <m:sSubPr>
                                  <m:ctrlPr>
                                    <a:rPr lang="de-DE" sz="1600" i="1" smtClean="0">
                                      <a:latin typeface="Cambria Math" panose="02040503050406030204" pitchFamily="18" charset="0"/>
                                    </a:rPr>
                                  </m:ctrlPr>
                                </m:sSubPr>
                                <m:e>
                                  <m:r>
                                    <a:rPr lang="de-DE" sz="1600" b="0" i="1" smtClean="0">
                                      <a:latin typeface="Cambria Math"/>
                                    </a:rPr>
                                    <m:t>𝑄</m:t>
                                  </m:r>
                                </m:e>
                                <m:sub>
                                  <m:r>
                                    <a:rPr lang="de-DE" sz="1600" b="0" i="1" smtClean="0">
                                      <a:latin typeface="Cambria Math" panose="02040503050406030204" pitchFamily="18" charset="0"/>
                                    </a:rPr>
                                    <m:t>𝑦</m:t>
                                  </m:r>
                                </m:sub>
                              </m:sSub>
                              <m:r>
                                <a:rPr lang="de-DE" sz="1600" b="0" i="1" smtClean="0">
                                  <a:latin typeface="Cambria Math" panose="02040503050406030204" pitchFamily="18" charset="0"/>
                                </a:rPr>
                                <m:t>=</m:t>
                              </m:r>
                            </m:oMath>
                          </a14:m>
                          <a:r>
                            <a:rPr lang="en-US" sz="1600" dirty="0"/>
                            <a:t>3.28 </a:t>
                          </a:r>
                        </a:p>
                      </a:txBody>
                      <a:tcPr/>
                    </a:tc>
                    <a:extLst>
                      <a:ext uri="{0D108BD9-81ED-4DB2-BD59-A6C34878D82A}">
                        <a16:rowId xmlns:a16="http://schemas.microsoft.com/office/drawing/2014/main" val="10004"/>
                      </a:ext>
                    </a:extLst>
                  </a:tr>
                  <a:tr h="304621">
                    <a:tc>
                      <a:txBody>
                        <a:bodyPr/>
                        <a:lstStyle/>
                        <a:p>
                          <a:r>
                            <a:rPr lang="de-DE" sz="1600" dirty="0"/>
                            <a:t>Synchrotron tune </a:t>
                          </a:r>
                          <a14:m>
                            <m:oMath xmlns:m="http://schemas.openxmlformats.org/officeDocument/2006/math">
                              <m:sSub>
                                <m:sSubPr>
                                  <m:ctrlPr>
                                    <a:rPr lang="de-DE" sz="1600" i="1" smtClean="0">
                                      <a:latin typeface="Cambria Math" panose="02040503050406030204" pitchFamily="18" charset="0"/>
                                    </a:rPr>
                                  </m:ctrlPr>
                                </m:sSubPr>
                                <m:e>
                                  <m:r>
                                    <a:rPr lang="de-DE" sz="1600" b="0" i="1" smtClean="0">
                                      <a:latin typeface="Cambria Math"/>
                                    </a:rPr>
                                    <m:t>𝑄</m:t>
                                  </m:r>
                                </m:e>
                                <m:sub>
                                  <m:r>
                                    <a:rPr lang="de-DE" sz="1600" b="0" i="1" smtClean="0">
                                      <a:latin typeface="Cambria Math"/>
                                    </a:rPr>
                                    <m:t>𝑠</m:t>
                                  </m:r>
                                </m:sub>
                              </m:sSub>
                            </m:oMath>
                          </a14:m>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de-DE" sz="1600" b="0" i="1" smtClean="0">
                                  <a:latin typeface="Cambria Math"/>
                                  <a:ea typeface="Cambria Math"/>
                                </a:rPr>
                                <m:t>0.007</m:t>
                              </m:r>
                            </m:oMath>
                          </a14:m>
                          <a:r>
                            <a:rPr lang="en-US" sz="1600" dirty="0"/>
                            <a:t>  (</a:t>
                          </a:r>
                          <a14:m>
                            <m:oMath xmlns:m="http://schemas.openxmlformats.org/officeDocument/2006/math">
                              <m:r>
                                <a:rPr lang="en-US" sz="1600" i="1" smtClean="0">
                                  <a:latin typeface="Cambria Math"/>
                                  <a:ea typeface="Cambria Math"/>
                                </a:rPr>
                                <m:t>~</m:t>
                              </m:r>
                              <m:r>
                                <a:rPr lang="de-DE" sz="1600" b="0" i="1" smtClean="0">
                                  <a:latin typeface="Cambria Math"/>
                                  <a:ea typeface="Cambria Math"/>
                                </a:rPr>
                                <m:t> </m:t>
                              </m:r>
                              <m:r>
                                <a:rPr lang="de-DE" sz="1600" i="1" smtClean="0">
                                  <a:latin typeface="Cambria Math"/>
                                </a:rPr>
                                <m:t>1</m:t>
                              </m:r>
                              <m:r>
                                <a:rPr lang="de-DE" sz="1600" b="0" i="1" smtClean="0">
                                  <a:latin typeface="Cambria Math"/>
                                </a:rPr>
                                <m:t>.4</m:t>
                              </m:r>
                            </m:oMath>
                          </a14:m>
                          <a:r>
                            <a:rPr lang="en-US" sz="1600" dirty="0"/>
                            <a:t> kHz)</a:t>
                          </a:r>
                        </a:p>
                      </a:txBody>
                      <a:tcPr/>
                    </a:tc>
                    <a:extLst>
                      <a:ext uri="{0D108BD9-81ED-4DB2-BD59-A6C34878D82A}">
                        <a16:rowId xmlns:a16="http://schemas.microsoft.com/office/drawing/2014/main" val="10005"/>
                      </a:ext>
                    </a:extLst>
                  </a:tr>
                  <a:tr h="304621">
                    <a:tc>
                      <a:txBody>
                        <a:bodyPr/>
                        <a:lstStyle/>
                        <a:p>
                          <a:r>
                            <a:rPr lang="de-DE" sz="1600" dirty="0"/>
                            <a:t>Trans.</a:t>
                          </a:r>
                          <a:r>
                            <a:rPr lang="de-DE" sz="1600" baseline="0" dirty="0"/>
                            <a:t> </a:t>
                          </a:r>
                          <a:r>
                            <a:rPr lang="de-DE" sz="1600" baseline="0" dirty="0" err="1"/>
                            <a:t>size</a:t>
                          </a:r>
                          <a:r>
                            <a:rPr lang="de-DE" sz="1600" baseline="0" dirty="0"/>
                            <a:t> </a:t>
                          </a:r>
                          <a:r>
                            <a:rPr lang="de-DE" sz="1600" dirty="0"/>
                            <a:t> </a:t>
                          </a:r>
                          <a:r>
                            <a:rPr lang="de-DE" sz="1600" b="0" i="1" dirty="0">
                              <a:latin typeface="Cambria Math" panose="02040503050406030204" pitchFamily="18" charset="0"/>
                              <a:ea typeface="Cambria Math" panose="02040503050406030204" pitchFamily="18" charset="0"/>
                              <a:sym typeface="Symbol"/>
                            </a:rPr>
                            <a:t></a:t>
                          </a:r>
                          <a:r>
                            <a:rPr lang="de-DE" sz="1600" b="0" i="1" baseline="-25000" dirty="0">
                              <a:latin typeface="Cambria Math" panose="02040503050406030204" pitchFamily="18" charset="0"/>
                              <a:ea typeface="Cambria Math" panose="02040503050406030204" pitchFamily="18" charset="0"/>
                              <a:sym typeface="Symbol"/>
                            </a:rPr>
                            <a:t>x</a:t>
                          </a:r>
                          <a:r>
                            <a:rPr lang="de-DE" sz="1600" b="0" i="1" dirty="0">
                              <a:latin typeface="Cambria Math" panose="02040503050406030204" pitchFamily="18" charset="0"/>
                              <a:ea typeface="Cambria Math" panose="02040503050406030204" pitchFamily="18" charset="0"/>
                              <a:sym typeface="Symbol"/>
                            </a:rPr>
                            <a:t> </a:t>
                          </a:r>
                          <a:r>
                            <a:rPr lang="de-DE" sz="1600" b="0" i="1" baseline="0" dirty="0">
                              <a:latin typeface="Cambria Math" panose="02040503050406030204" pitchFamily="18" charset="0"/>
                              <a:ea typeface="Cambria Math" panose="02040503050406030204" pitchFamily="18" charset="0"/>
                              <a:sym typeface="Symbol"/>
                            </a:rPr>
                            <a:t> </a:t>
                          </a:r>
                          <a:r>
                            <a:rPr lang="de-DE" sz="1600" b="0" i="0" baseline="0" dirty="0">
                              <a:latin typeface="Cambria Math" panose="02040503050406030204" pitchFamily="18" charset="0"/>
                              <a:ea typeface="Cambria Math" panose="02040503050406030204" pitchFamily="18" charset="0"/>
                              <a:sym typeface="Symbol"/>
                            </a:rPr>
                            <a:t>&amp;</a:t>
                          </a:r>
                          <a:r>
                            <a:rPr lang="de-DE" sz="1600" b="0" i="1" baseline="0" dirty="0">
                              <a:latin typeface="Cambria Math" panose="02040503050406030204" pitchFamily="18" charset="0"/>
                              <a:ea typeface="Cambria Math" panose="02040503050406030204" pitchFamily="18" charset="0"/>
                              <a:sym typeface="Symbol"/>
                            </a:rPr>
                            <a:t>  </a:t>
                          </a:r>
                          <a:r>
                            <a:rPr lang="de-DE" sz="1600" b="0" i="1" dirty="0">
                              <a:latin typeface="Cambria Math" panose="02040503050406030204" pitchFamily="18" charset="0"/>
                              <a:ea typeface="Cambria Math" panose="02040503050406030204" pitchFamily="18" charset="0"/>
                              <a:sym typeface="Symbol"/>
                            </a:rPr>
                            <a:t></a:t>
                          </a:r>
                          <a:r>
                            <a:rPr lang="de-DE" sz="1600" b="0" i="1" baseline="-25000" dirty="0">
                              <a:latin typeface="Cambria Math" panose="02040503050406030204" pitchFamily="18" charset="0"/>
                              <a:ea typeface="Cambria Math" panose="02040503050406030204" pitchFamily="18" charset="0"/>
                              <a:sym typeface="Symbol"/>
                            </a:rPr>
                            <a:t>y</a:t>
                          </a:r>
                          <a:endParaRPr lang="en-US" sz="1600" b="0" i="1" dirty="0">
                            <a:latin typeface="Cambria Math" panose="02040503050406030204" pitchFamily="18" charset="0"/>
                            <a:ea typeface="Cambria Math" panose="020405030504060302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6...10 </a:t>
                          </a:r>
                          <a:r>
                            <a:rPr lang="en-US" sz="1600" baseline="0" dirty="0"/>
                            <a:t> &amp; </a:t>
                          </a:r>
                          <a:r>
                            <a:rPr lang="en-US" sz="1600" dirty="0"/>
                            <a:t> 3...5 mm</a:t>
                          </a:r>
                        </a:p>
                      </a:txBody>
                      <a:tcPr/>
                    </a:tc>
                    <a:extLst>
                      <a:ext uri="{0D108BD9-81ED-4DB2-BD59-A6C34878D82A}">
                        <a16:rowId xmlns:a16="http://schemas.microsoft.com/office/drawing/2014/main" val="10006"/>
                      </a:ext>
                    </a:extLst>
                  </a:tr>
                </a:tbl>
              </a:graphicData>
            </a:graphic>
          </p:graphicFrame>
        </mc:Choice>
        <mc:Fallback>
          <p:graphicFrame>
            <p:nvGraphicFramePr>
              <p:cNvPr id="3" name="Content Placeholder 2"/>
              <p:cNvGraphicFramePr>
                <a:graphicFrameLocks noGrp="1"/>
              </p:cNvGraphicFramePr>
              <p:nvPr>
                <p:ph idx="1"/>
                <p:extLst>
                  <p:ext uri="{D42A27DB-BD31-4B8C-83A1-F6EECF244321}">
                    <p14:modId xmlns:p14="http://schemas.microsoft.com/office/powerpoint/2010/main" val="926317883"/>
                  </p:ext>
                </p:extLst>
              </p:nvPr>
            </p:nvGraphicFramePr>
            <p:xfrm>
              <a:off x="4574193" y="1113847"/>
              <a:ext cx="4354005" cy="2396681"/>
            </p:xfrm>
            <a:graphic>
              <a:graphicData uri="http://schemas.openxmlformats.org/drawingml/2006/table">
                <a:tbl>
                  <a:tblPr firstRow="1" bandRow="1">
                    <a:tableStyleId>{5C22544A-7EE6-4342-B048-85BDC9FD1C3A}</a:tableStyleId>
                  </a:tblPr>
                  <a:tblGrid>
                    <a:gridCol w="2085150">
                      <a:extLst>
                        <a:ext uri="{9D8B030D-6E8A-4147-A177-3AD203B41FA5}">
                          <a16:colId xmlns:a16="http://schemas.microsoft.com/office/drawing/2014/main" val="20000"/>
                        </a:ext>
                      </a:extLst>
                    </a:gridCol>
                    <a:gridCol w="2268855">
                      <a:extLst>
                        <a:ext uri="{9D8B030D-6E8A-4147-A177-3AD203B41FA5}">
                          <a16:colId xmlns:a16="http://schemas.microsoft.com/office/drawing/2014/main" val="20001"/>
                        </a:ext>
                      </a:extLst>
                    </a:gridCol>
                  </a:tblGrid>
                  <a:tr h="365760">
                    <a:tc>
                      <a:txBody>
                        <a:bodyPr/>
                        <a:lstStyle/>
                        <a:p>
                          <a:pPr algn="ctr"/>
                          <a:r>
                            <a:rPr lang="de-DE" dirty="0"/>
                            <a:t>Parameter</a:t>
                          </a:r>
                          <a:endParaRPr lang="en-U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70C0"/>
                        </a:solidFill>
                      </a:tcPr>
                    </a:tc>
                    <a:tc>
                      <a:txBody>
                        <a:bodyPr/>
                        <a:lstStyle/>
                        <a:p>
                          <a:pPr algn="ctr"/>
                          <a:r>
                            <a:rPr lang="de-DE" dirty="0" err="1"/>
                            <a:t>Typical</a:t>
                          </a:r>
                          <a:r>
                            <a:rPr lang="de-DE" baseline="0" dirty="0"/>
                            <a:t> </a:t>
                          </a:r>
                          <a:r>
                            <a:rPr lang="de-DE" dirty="0"/>
                            <a:t>Value</a:t>
                          </a:r>
                          <a:endParaRPr lang="en-U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0"/>
                      </a:ext>
                    </a:extLst>
                  </a:tr>
                  <a:tr h="335280">
                    <a:tc>
                      <a:txBody>
                        <a:bodyPr/>
                        <a:lstStyle/>
                        <a:p>
                          <a:r>
                            <a:rPr lang="de-DE" sz="1600" dirty="0" err="1"/>
                            <a:t>Circumference</a:t>
                          </a:r>
                          <a:endParaRPr lang="en-US" sz="1600" dirty="0"/>
                        </a:p>
                      </a:txBody>
                      <a:tcPr>
                        <a:lnT w="38100" cmpd="sng">
                          <a:noFill/>
                        </a:lnT>
                      </a:tcPr>
                    </a:tc>
                    <a:tc>
                      <a:txBody>
                        <a:bodyPr/>
                        <a:lstStyle/>
                        <a:p>
                          <a:endParaRPr lang="en-US"/>
                        </a:p>
                      </a:txBody>
                      <a:tcPr>
                        <a:lnT w="38100" cmpd="sng">
                          <a:noFill/>
                        </a:lnT>
                        <a:blipFill>
                          <a:blip r:embed="rId2"/>
                          <a:stretch>
                            <a:fillRect l="-91957" t="-118182" r="-536" b="-530909"/>
                          </a:stretch>
                        </a:blipFill>
                      </a:tcPr>
                    </a:tc>
                    <a:extLst>
                      <a:ext uri="{0D108BD9-81ED-4DB2-BD59-A6C34878D82A}">
                        <a16:rowId xmlns:a16="http://schemas.microsoft.com/office/drawing/2014/main" val="10001"/>
                      </a:ext>
                    </a:extLst>
                  </a:tr>
                  <a:tr h="335280">
                    <a:tc>
                      <a:txBody>
                        <a:bodyPr/>
                        <a:lstStyle/>
                        <a:p>
                          <a:r>
                            <a:rPr lang="de-DE" sz="1600" dirty="0"/>
                            <a:t>Beam </a:t>
                          </a:r>
                          <a:r>
                            <a:rPr lang="de-DE" sz="1600" dirty="0" err="1"/>
                            <a:t>current</a:t>
                          </a:r>
                          <a:r>
                            <a:rPr lang="de-DE" sz="1600" dirty="0"/>
                            <a:t> </a:t>
                          </a:r>
                          <a:endParaRPr lang="en-US" sz="1600" dirty="0"/>
                        </a:p>
                      </a:txBody>
                      <a:tcPr/>
                    </a:tc>
                    <a:tc>
                      <a:txBody>
                        <a:bodyPr/>
                        <a:lstStyle/>
                        <a:p>
                          <a:endParaRPr lang="en-US"/>
                        </a:p>
                      </a:txBody>
                      <a:tcPr>
                        <a:blipFill>
                          <a:blip r:embed="rId2"/>
                          <a:stretch>
                            <a:fillRect l="-91957" t="-218182" r="-536" b="-430909"/>
                          </a:stretch>
                        </a:blipFill>
                      </a:tcPr>
                    </a:tc>
                    <a:extLst>
                      <a:ext uri="{0D108BD9-81ED-4DB2-BD59-A6C34878D82A}">
                        <a16:rowId xmlns:a16="http://schemas.microsoft.com/office/drawing/2014/main" val="10002"/>
                      </a:ext>
                    </a:extLst>
                  </a:tr>
                  <a:tr h="335280">
                    <a:tc>
                      <a:txBody>
                        <a:bodyPr/>
                        <a:lstStyle/>
                        <a:p>
                          <a:r>
                            <a:rPr lang="de-DE" sz="1600" dirty="0" err="1"/>
                            <a:t>Injection</a:t>
                          </a:r>
                          <a:r>
                            <a:rPr lang="de-DE" sz="1600" dirty="0"/>
                            <a:t> </a:t>
                          </a:r>
                          <a:r>
                            <a:rPr lang="de-DE" sz="1600" dirty="0" err="1"/>
                            <a:t>energy</a:t>
                          </a:r>
                          <a:endParaRPr lang="en-US" sz="1600" dirty="0"/>
                        </a:p>
                      </a:txBody>
                      <a:tcPr/>
                    </a:tc>
                    <a:tc>
                      <a:txBody>
                        <a:bodyPr/>
                        <a:lstStyle/>
                        <a:p>
                          <a:endParaRPr lang="en-US"/>
                        </a:p>
                      </a:txBody>
                      <a:tcPr>
                        <a:blipFill>
                          <a:blip r:embed="rId2"/>
                          <a:stretch>
                            <a:fillRect l="-91957" t="-318182" r="-536" b="-330909"/>
                          </a:stretch>
                        </a:blipFill>
                      </a:tcPr>
                    </a:tc>
                    <a:extLst>
                      <a:ext uri="{0D108BD9-81ED-4DB2-BD59-A6C34878D82A}">
                        <a16:rowId xmlns:a16="http://schemas.microsoft.com/office/drawing/2014/main" val="10003"/>
                      </a:ext>
                    </a:extLst>
                  </a:tr>
                  <a:tr h="354521">
                    <a:tc>
                      <a:txBody>
                        <a:bodyPr/>
                        <a:lstStyle/>
                        <a:p>
                          <a:r>
                            <a:rPr lang="de-DE" sz="1600" dirty="0"/>
                            <a:t>Betatron </a:t>
                          </a:r>
                          <a:r>
                            <a:rPr lang="de-DE" sz="1600" dirty="0" err="1"/>
                            <a:t>tunes</a:t>
                          </a:r>
                          <a:endParaRPr lang="en-US" sz="1600" dirty="0"/>
                        </a:p>
                      </a:txBody>
                      <a:tcPr/>
                    </a:tc>
                    <a:tc>
                      <a:txBody>
                        <a:bodyPr/>
                        <a:lstStyle/>
                        <a:p>
                          <a:endParaRPr lang="en-US"/>
                        </a:p>
                      </a:txBody>
                      <a:tcPr>
                        <a:blipFill>
                          <a:blip r:embed="rId2"/>
                          <a:stretch>
                            <a:fillRect l="-91957" t="-389831" r="-536" b="-208475"/>
                          </a:stretch>
                        </a:blipFill>
                      </a:tcPr>
                    </a:tc>
                    <a:extLst>
                      <a:ext uri="{0D108BD9-81ED-4DB2-BD59-A6C34878D82A}">
                        <a16:rowId xmlns:a16="http://schemas.microsoft.com/office/drawing/2014/main" val="10004"/>
                      </a:ext>
                    </a:extLst>
                  </a:tr>
                  <a:tr h="335280">
                    <a:tc>
                      <a:txBody>
                        <a:bodyPr/>
                        <a:lstStyle/>
                        <a:p>
                          <a:endParaRPr lang="en-US"/>
                        </a:p>
                      </a:txBody>
                      <a:tcPr>
                        <a:blipFill>
                          <a:blip r:embed="rId2"/>
                          <a:stretch>
                            <a:fillRect l="-292" t="-525455" r="-109649" b="-123636"/>
                          </a:stretch>
                        </a:blipFill>
                      </a:tcPr>
                    </a:tc>
                    <a:tc>
                      <a:txBody>
                        <a:bodyPr/>
                        <a:lstStyle/>
                        <a:p>
                          <a:endParaRPr lang="en-US"/>
                        </a:p>
                      </a:txBody>
                      <a:tcPr>
                        <a:blipFill>
                          <a:blip r:embed="rId2"/>
                          <a:stretch>
                            <a:fillRect l="-91957" t="-525455" r="-536" b="-123636"/>
                          </a:stretch>
                        </a:blipFill>
                      </a:tcPr>
                    </a:tc>
                    <a:extLst>
                      <a:ext uri="{0D108BD9-81ED-4DB2-BD59-A6C34878D82A}">
                        <a16:rowId xmlns:a16="http://schemas.microsoft.com/office/drawing/2014/main" val="10005"/>
                      </a:ext>
                    </a:extLst>
                  </a:tr>
                  <a:tr h="335280">
                    <a:tc>
                      <a:txBody>
                        <a:bodyPr/>
                        <a:lstStyle/>
                        <a:p>
                          <a:r>
                            <a:rPr lang="de-DE" sz="1600" dirty="0"/>
                            <a:t>Trans.</a:t>
                          </a:r>
                          <a:r>
                            <a:rPr lang="de-DE" sz="1600" baseline="0" dirty="0"/>
                            <a:t> </a:t>
                          </a:r>
                          <a:r>
                            <a:rPr lang="de-DE" sz="1600" baseline="0" dirty="0" err="1"/>
                            <a:t>size</a:t>
                          </a:r>
                          <a:r>
                            <a:rPr lang="de-DE" sz="1600" baseline="0" dirty="0"/>
                            <a:t> </a:t>
                          </a:r>
                          <a:r>
                            <a:rPr lang="de-DE" sz="1600" dirty="0"/>
                            <a:t> </a:t>
                          </a:r>
                          <a:r>
                            <a:rPr lang="de-DE" sz="1600" b="0" i="1" dirty="0">
                              <a:latin typeface="Cambria Math" panose="02040503050406030204" pitchFamily="18" charset="0"/>
                              <a:ea typeface="Cambria Math" panose="02040503050406030204" pitchFamily="18" charset="0"/>
                              <a:sym typeface="Symbol"/>
                            </a:rPr>
                            <a:t></a:t>
                          </a:r>
                          <a:r>
                            <a:rPr lang="de-DE" sz="1600" b="0" i="1" baseline="-25000" dirty="0">
                              <a:latin typeface="Cambria Math" panose="02040503050406030204" pitchFamily="18" charset="0"/>
                              <a:ea typeface="Cambria Math" panose="02040503050406030204" pitchFamily="18" charset="0"/>
                              <a:sym typeface="Symbol"/>
                            </a:rPr>
                            <a:t>x</a:t>
                          </a:r>
                          <a:r>
                            <a:rPr lang="de-DE" sz="1600" b="0" i="1" dirty="0">
                              <a:latin typeface="Cambria Math" panose="02040503050406030204" pitchFamily="18" charset="0"/>
                              <a:ea typeface="Cambria Math" panose="02040503050406030204" pitchFamily="18" charset="0"/>
                              <a:sym typeface="Symbol"/>
                            </a:rPr>
                            <a:t> </a:t>
                          </a:r>
                          <a:r>
                            <a:rPr lang="de-DE" sz="1600" b="0" i="1" baseline="0" dirty="0">
                              <a:latin typeface="Cambria Math" panose="02040503050406030204" pitchFamily="18" charset="0"/>
                              <a:ea typeface="Cambria Math" panose="02040503050406030204" pitchFamily="18" charset="0"/>
                              <a:sym typeface="Symbol"/>
                            </a:rPr>
                            <a:t> </a:t>
                          </a:r>
                          <a:r>
                            <a:rPr lang="de-DE" sz="1600" b="0" i="0" baseline="0" dirty="0">
                              <a:latin typeface="Cambria Math" panose="02040503050406030204" pitchFamily="18" charset="0"/>
                              <a:ea typeface="Cambria Math" panose="02040503050406030204" pitchFamily="18" charset="0"/>
                              <a:sym typeface="Symbol"/>
                            </a:rPr>
                            <a:t>&amp;</a:t>
                          </a:r>
                          <a:r>
                            <a:rPr lang="de-DE" sz="1600" b="0" i="1" baseline="0" dirty="0">
                              <a:latin typeface="Cambria Math" panose="02040503050406030204" pitchFamily="18" charset="0"/>
                              <a:ea typeface="Cambria Math" panose="02040503050406030204" pitchFamily="18" charset="0"/>
                              <a:sym typeface="Symbol"/>
                            </a:rPr>
                            <a:t>  </a:t>
                          </a:r>
                          <a:r>
                            <a:rPr lang="de-DE" sz="1600" b="0" i="1" dirty="0">
                              <a:latin typeface="Cambria Math" panose="02040503050406030204" pitchFamily="18" charset="0"/>
                              <a:ea typeface="Cambria Math" panose="02040503050406030204" pitchFamily="18" charset="0"/>
                              <a:sym typeface="Symbol"/>
                            </a:rPr>
                            <a:t></a:t>
                          </a:r>
                          <a:r>
                            <a:rPr lang="de-DE" sz="1600" b="0" i="1" baseline="-25000" dirty="0">
                              <a:latin typeface="Cambria Math" panose="02040503050406030204" pitchFamily="18" charset="0"/>
                              <a:ea typeface="Cambria Math" panose="02040503050406030204" pitchFamily="18" charset="0"/>
                              <a:sym typeface="Symbol"/>
                            </a:rPr>
                            <a:t>y</a:t>
                          </a:r>
                          <a:endParaRPr lang="en-US" sz="1600" b="0" i="1" dirty="0">
                            <a:latin typeface="Cambria Math" panose="02040503050406030204" pitchFamily="18" charset="0"/>
                            <a:ea typeface="Cambria Math" panose="020405030504060302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6...10 </a:t>
                          </a:r>
                          <a:r>
                            <a:rPr lang="en-US" sz="1600" baseline="0" dirty="0"/>
                            <a:t> &amp; </a:t>
                          </a:r>
                          <a:r>
                            <a:rPr lang="en-US" sz="1600" dirty="0"/>
                            <a:t> 3...5 mm</a:t>
                          </a:r>
                        </a:p>
                      </a:txBody>
                      <a:tcPr/>
                    </a:tc>
                    <a:extLst>
                      <a:ext uri="{0D108BD9-81ED-4DB2-BD59-A6C34878D82A}">
                        <a16:rowId xmlns:a16="http://schemas.microsoft.com/office/drawing/2014/main" val="10006"/>
                      </a:ext>
                    </a:extLst>
                  </a:tr>
                </a:tbl>
              </a:graphicData>
            </a:graphic>
          </p:graphicFrame>
        </mc:Fallback>
      </mc:AlternateContent>
      <p:pic>
        <p:nvPicPr>
          <p:cNvPr id="5122" name="Picture 2"/>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5748" t="62888" b="1"/>
          <a:stretch/>
        </p:blipFill>
        <p:spPr bwMode="auto">
          <a:xfrm>
            <a:off x="276345" y="2561333"/>
            <a:ext cx="4114800" cy="13094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4" name="TextBox 13"/>
              <p:cNvSpPr txBox="1"/>
              <p:nvPr/>
            </p:nvSpPr>
            <p:spPr>
              <a:xfrm>
                <a:off x="3131513" y="2732776"/>
                <a:ext cx="969313" cy="307777"/>
              </a:xfrm>
              <a:prstGeom prst="rect">
                <a:avLst/>
              </a:prstGeom>
              <a:solidFill>
                <a:schemeClr val="bg1"/>
              </a:solidFill>
            </p:spPr>
            <p:txBody>
              <a:bodyPr wrap="square" rtlCol="0">
                <a:spAutoFit/>
              </a:bodyPr>
              <a:lstStyle/>
              <a:p>
                <a:pPr algn="l"/>
                <a14:m>
                  <m:oMathPara xmlns:m="http://schemas.openxmlformats.org/officeDocument/2006/math">
                    <m:oMathParaPr>
                      <m:jc m:val="centerGroup"/>
                    </m:oMathParaPr>
                    <m:oMath xmlns:m="http://schemas.openxmlformats.org/officeDocument/2006/math">
                      <m:r>
                        <a:rPr lang="de-DE" sz="1400" i="1" dirty="0" smtClean="0">
                          <a:latin typeface="Cambria Math"/>
                        </a:rPr>
                        <m:t>𝐼</m:t>
                      </m:r>
                      <m:r>
                        <a:rPr lang="de-DE" sz="1400" i="1" dirty="0" smtClean="0">
                          <a:latin typeface="Cambria Math"/>
                        </a:rPr>
                        <m:t> =1 </m:t>
                      </m:r>
                      <m:r>
                        <a:rPr lang="de-DE" sz="1400" i="1" dirty="0" smtClean="0">
                          <a:latin typeface="Cambria Math"/>
                        </a:rPr>
                        <m:t>𝑚𝐴</m:t>
                      </m:r>
                    </m:oMath>
                  </m:oMathPara>
                </a14:m>
                <a:endParaRPr lang="en-US" sz="1400" dirty="0">
                  <a:latin typeface="Calibri" panose="020F0502020204030204" pitchFamily="34" charset="0"/>
                  <a:cs typeface="Calibri" panose="020F0502020204030204" pitchFamily="34" charset="0"/>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3131513" y="2732776"/>
                <a:ext cx="969313" cy="307777"/>
              </a:xfrm>
              <a:prstGeom prst="rect">
                <a:avLst/>
              </a:prstGeom>
              <a:blipFill>
                <a:blip r:embed="rId4"/>
                <a:stretch>
                  <a:fillRect/>
                </a:stretch>
              </a:blipFill>
            </p:spPr>
            <p:txBody>
              <a:bodyPr/>
              <a:lstStyle/>
              <a:p>
                <a:r>
                  <a:rPr lang="en-GB">
                    <a:noFill/>
                  </a:rPr>
                  <a:t> </a:t>
                </a:r>
              </a:p>
            </p:txBody>
          </p:sp>
        </mc:Fallback>
      </mc:AlternateContent>
      <p:sp>
        <p:nvSpPr>
          <p:cNvPr id="18" name="TextBox 17"/>
          <p:cNvSpPr txBox="1"/>
          <p:nvPr/>
        </p:nvSpPr>
        <p:spPr>
          <a:xfrm>
            <a:off x="24414" y="3861459"/>
            <a:ext cx="4564171" cy="584775"/>
          </a:xfrm>
          <a:prstGeom prst="rect">
            <a:avLst/>
          </a:prstGeom>
          <a:noFill/>
        </p:spPr>
        <p:txBody>
          <a:bodyPr wrap="square" rtlCol="0">
            <a:spAutoFit/>
          </a:bodyPr>
          <a:lstStyle/>
          <a:p>
            <a:pPr algn="l"/>
            <a:r>
              <a:rPr lang="en-US" sz="1600" b="1" dirty="0">
                <a:latin typeface="Calibri" panose="020F0502020204030204" pitchFamily="34" charset="0"/>
                <a:cs typeface="Calibri" panose="020F0502020204030204" pitchFamily="34" charset="0"/>
              </a:rPr>
              <a:t>Low current</a:t>
            </a:r>
            <a:r>
              <a:rPr lang="en-US" sz="1600" dirty="0">
                <a:latin typeface="Calibri" panose="020F0502020204030204" pitchFamily="34" charset="0"/>
                <a:cs typeface="Calibri" panose="020F0502020204030204" pitchFamily="34" charset="0"/>
              </a:rPr>
              <a:t>: Tune spectra has symmetric  sidebands due to synchrotron motion.</a:t>
            </a:r>
          </a:p>
        </p:txBody>
      </p:sp>
      <p:sp>
        <p:nvSpPr>
          <p:cNvPr id="20" name="TextBox 19"/>
          <p:cNvSpPr txBox="1"/>
          <p:nvPr/>
        </p:nvSpPr>
        <p:spPr>
          <a:xfrm>
            <a:off x="4964824" y="825591"/>
            <a:ext cx="3563888" cy="338554"/>
          </a:xfrm>
          <a:prstGeom prst="rect">
            <a:avLst/>
          </a:prstGeom>
          <a:noFill/>
        </p:spPr>
        <p:txBody>
          <a:bodyPr wrap="square" rtlCol="0">
            <a:spAutoFit/>
          </a:bodyPr>
          <a:lstStyle/>
          <a:p>
            <a:pPr algn="ctr"/>
            <a:r>
              <a:rPr lang="en-US" sz="1600" dirty="0">
                <a:latin typeface="Calibri" panose="020F0502020204030204" pitchFamily="34" charset="0"/>
                <a:cs typeface="Calibri" panose="020F0502020204030204" pitchFamily="34" charset="0"/>
              </a:rPr>
              <a:t>Relevant GSI SIS18 parameters:</a:t>
            </a:r>
          </a:p>
        </p:txBody>
      </p:sp>
      <p:pic>
        <p:nvPicPr>
          <p:cNvPr id="1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8973" r="94230" b="38087"/>
          <a:stretch/>
        </p:blipFill>
        <p:spPr bwMode="auto">
          <a:xfrm>
            <a:off x="24414" y="1940688"/>
            <a:ext cx="251931" cy="11622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6586" y="839136"/>
            <a:ext cx="4572000" cy="584775"/>
          </a:xfrm>
          <a:prstGeom prst="rect">
            <a:avLst/>
          </a:prstGeom>
        </p:spPr>
        <p:txBody>
          <a:bodyPr>
            <a:spAutoFit/>
          </a:bodyPr>
          <a:lstStyle/>
          <a:p>
            <a:r>
              <a:rPr lang="en-US" sz="1600" b="1" dirty="0">
                <a:latin typeface="Calibri" panose="020F0502020204030204" pitchFamily="34" charset="0"/>
                <a:cs typeface="Calibri" panose="020F0502020204030204" pitchFamily="34" charset="0"/>
              </a:rPr>
              <a:t>Higher current</a:t>
            </a:r>
            <a:r>
              <a:rPr lang="en-US" sz="1600" dirty="0">
                <a:latin typeface="Calibri" panose="020F0502020204030204" pitchFamily="34" charset="0"/>
                <a:cs typeface="Calibri" panose="020F0502020204030204" pitchFamily="34" charset="0"/>
              </a:rPr>
              <a:t>: The „global“ peak moves to the left. The symmetry of  the spectrum is broken.</a:t>
            </a:r>
          </a:p>
        </p:txBody>
      </p:sp>
      <p:sp>
        <p:nvSpPr>
          <p:cNvPr id="15" name="Text Box 7"/>
          <p:cNvSpPr txBox="1">
            <a:spLocks noChangeArrowheads="1"/>
          </p:cNvSpPr>
          <p:nvPr/>
        </p:nvSpPr>
        <p:spPr bwMode="auto">
          <a:xfrm>
            <a:off x="144000" y="252000"/>
            <a:ext cx="8086725" cy="457200"/>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lang="en-US" altLang="de-DE" sz="2400" b="1" dirty="0">
                <a:solidFill>
                  <a:schemeClr val="tx1"/>
                </a:solidFill>
                <a:latin typeface="Calibri" panose="020F0502020204030204" pitchFamily="34" charset="0"/>
                <a:cs typeface="Calibri" panose="020F0502020204030204" pitchFamily="34" charset="0"/>
              </a:rPr>
              <a:t>Tune Spectra: Beam Intensity Modification</a:t>
            </a:r>
          </a:p>
        </p:txBody>
      </p:sp>
      <p:pic>
        <p:nvPicPr>
          <p:cNvPr id="19"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748" t="28972" b="37203"/>
          <a:stretch/>
        </p:blipFill>
        <p:spPr bwMode="auto">
          <a:xfrm>
            <a:off x="285484" y="1341902"/>
            <a:ext cx="4114800" cy="1193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3" name="TextBox 12"/>
              <p:cNvSpPr txBox="1"/>
              <p:nvPr/>
            </p:nvSpPr>
            <p:spPr>
              <a:xfrm>
                <a:off x="3131513" y="1724664"/>
                <a:ext cx="969313" cy="307777"/>
              </a:xfrm>
              <a:prstGeom prst="rect">
                <a:avLst/>
              </a:prstGeom>
              <a:solidFill>
                <a:schemeClr val="bg1"/>
              </a:solidFill>
            </p:spPr>
            <p:txBody>
              <a:bodyPr wrap="square" rtlCol="0">
                <a:spAutoFit/>
              </a:bodyPr>
              <a:lstStyle/>
              <a:p>
                <a:pPr algn="l"/>
                <a14:m>
                  <m:oMathPara xmlns:m="http://schemas.openxmlformats.org/officeDocument/2006/math">
                    <m:oMathParaPr>
                      <m:jc m:val="centerGroup"/>
                    </m:oMathParaPr>
                    <m:oMath xmlns:m="http://schemas.openxmlformats.org/officeDocument/2006/math">
                      <m:r>
                        <a:rPr lang="de-DE" sz="1400" i="1" dirty="0" smtClean="0">
                          <a:latin typeface="Cambria Math"/>
                        </a:rPr>
                        <m:t>𝐼</m:t>
                      </m:r>
                      <m:r>
                        <a:rPr lang="de-DE" sz="1400" i="1" dirty="0" smtClean="0">
                          <a:latin typeface="Cambria Math"/>
                        </a:rPr>
                        <m:t> =4 </m:t>
                      </m:r>
                      <m:r>
                        <a:rPr lang="de-DE" sz="1400" i="1" dirty="0" smtClean="0">
                          <a:latin typeface="Cambria Math"/>
                        </a:rPr>
                        <m:t>𝑚𝐴</m:t>
                      </m:r>
                    </m:oMath>
                  </m:oMathPara>
                </a14:m>
                <a:endParaRPr lang="en-US" sz="1400" dirty="0">
                  <a:latin typeface="Calibri" panose="020F0502020204030204" pitchFamily="34" charset="0"/>
                  <a:cs typeface="Calibri" panose="020F0502020204030204" pitchFamily="34" charset="0"/>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3131513" y="1724664"/>
                <a:ext cx="969313" cy="307777"/>
              </a:xfrm>
              <a:prstGeom prst="rect">
                <a:avLst/>
              </a:prstGeom>
              <a:blipFill>
                <a:blip r:embed="rId5"/>
                <a:stretch>
                  <a:fillRect/>
                </a:stretch>
              </a:blipFill>
            </p:spPr>
            <p:txBody>
              <a:bodyPr/>
              <a:lstStyle/>
              <a:p>
                <a:r>
                  <a:rPr lang="en-GB">
                    <a:noFill/>
                  </a:rPr>
                  <a:t> </a:t>
                </a:r>
              </a:p>
            </p:txBody>
          </p:sp>
        </mc:Fallback>
      </mc:AlternateContent>
      <p:sp>
        <p:nvSpPr>
          <p:cNvPr id="7" name="Textfeld 6"/>
          <p:cNvSpPr txBox="1"/>
          <p:nvPr/>
        </p:nvSpPr>
        <p:spPr>
          <a:xfrm>
            <a:off x="150379" y="4518254"/>
            <a:ext cx="4564171" cy="1785104"/>
          </a:xfrm>
          <a:prstGeom prst="rect">
            <a:avLst/>
          </a:prstGeom>
          <a:noFill/>
          <a:ln>
            <a:solidFill>
              <a:srgbClr val="0000FF"/>
            </a:solidFill>
          </a:ln>
        </p:spPr>
        <p:txBody>
          <a:bodyPr wrap="square" rtlCol="0">
            <a:spAutoFit/>
          </a:bodyPr>
          <a:lstStyle/>
          <a:p>
            <a:pPr algn="l"/>
            <a:r>
              <a:rPr lang="en-US" b="1" dirty="0">
                <a:solidFill>
                  <a:srgbClr val="0000FF"/>
                </a:solidFill>
                <a:latin typeface="Calibri" panose="020F0502020204030204" pitchFamily="34" charset="0"/>
                <a:cs typeface="Calibri" panose="020F0502020204030204" pitchFamily="34" charset="0"/>
              </a:rPr>
              <a:t>General questions:</a:t>
            </a:r>
          </a:p>
          <a:p>
            <a:pPr indent="-285750" algn="l">
              <a:spcBef>
                <a:spcPts val="600"/>
              </a:spcBef>
              <a:buFont typeface="Wingdings" panose="05000000000000000000" pitchFamily="2" charset="2"/>
              <a:buChar char="Ø"/>
            </a:pPr>
            <a:r>
              <a:rPr lang="en-US" dirty="0">
                <a:latin typeface="Calibri" panose="020F0502020204030204" pitchFamily="34" charset="0"/>
                <a:cs typeface="Calibri" panose="020F0502020204030204" pitchFamily="34" charset="0"/>
              </a:rPr>
              <a:t>Why is the tune spectrum modified </a:t>
            </a:r>
          </a:p>
          <a:p>
            <a:pPr algn="l">
              <a:spcBef>
                <a:spcPts val="600"/>
              </a:spcBef>
            </a:pPr>
            <a:r>
              <a:rPr lang="en-US" dirty="0">
                <a:latin typeface="Calibri" panose="020F0502020204030204" pitchFamily="34" charset="0"/>
                <a:cs typeface="Calibri" panose="020F0502020204030204" pitchFamily="34" charset="0"/>
              </a:rPr>
              <a:t>      at increasing beam current ?</a:t>
            </a:r>
          </a:p>
          <a:p>
            <a:pPr indent="-285750" algn="l">
              <a:spcBef>
                <a:spcPts val="600"/>
              </a:spcBef>
              <a:buFont typeface="Wingdings" panose="05000000000000000000" pitchFamily="2" charset="2"/>
              <a:buChar char="Ø"/>
            </a:pPr>
            <a:r>
              <a:rPr lang="en-US" dirty="0">
                <a:latin typeface="Calibri" panose="020F0502020204030204" pitchFamily="34" charset="0"/>
                <a:cs typeface="Calibri" panose="020F0502020204030204" pitchFamily="34" charset="0"/>
              </a:rPr>
              <a:t>Very practical: </a:t>
            </a:r>
          </a:p>
          <a:p>
            <a:pPr algn="l">
              <a:spcBef>
                <a:spcPts val="600"/>
              </a:spcBef>
            </a:pPr>
            <a:r>
              <a:rPr lang="en-US" dirty="0">
                <a:latin typeface="Calibri" panose="020F0502020204030204" pitchFamily="34" charset="0"/>
                <a:cs typeface="Calibri" panose="020F0502020204030204" pitchFamily="34" charset="0"/>
              </a:rPr>
              <a:t>      Which peak is the coherently shifted tune ?  </a:t>
            </a:r>
          </a:p>
        </p:txBody>
      </p:sp>
      <p:grpSp>
        <p:nvGrpSpPr>
          <p:cNvPr id="2" name="Gruppieren 1">
            <a:extLst>
              <a:ext uri="{FF2B5EF4-FFF2-40B4-BE49-F238E27FC236}">
                <a16:creationId xmlns:a16="http://schemas.microsoft.com/office/drawing/2014/main" id="{59045D5C-7C5C-4A64-BA9F-6947BF8EA487}"/>
              </a:ext>
            </a:extLst>
          </p:cNvPr>
          <p:cNvGrpSpPr/>
          <p:nvPr/>
        </p:nvGrpSpPr>
        <p:grpSpPr>
          <a:xfrm>
            <a:off x="5152628" y="3826858"/>
            <a:ext cx="3571015" cy="2476500"/>
            <a:chOff x="5469151" y="3861459"/>
            <a:chExt cx="3571015" cy="2476500"/>
          </a:xfrm>
        </p:grpSpPr>
        <p:pic>
          <p:nvPicPr>
            <p:cNvPr id="21" name="Picture 2">
              <a:extLst>
                <a:ext uri="{FF2B5EF4-FFF2-40B4-BE49-F238E27FC236}">
                  <a16:creationId xmlns:a16="http://schemas.microsoft.com/office/drawing/2014/main" id="{8D102D18-C46A-47FD-BB9D-91704F5D06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90185" y="3933470"/>
              <a:ext cx="3398836" cy="2404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feld 13">
              <a:extLst>
                <a:ext uri="{FF2B5EF4-FFF2-40B4-BE49-F238E27FC236}">
                  <a16:creationId xmlns:a16="http://schemas.microsoft.com/office/drawing/2014/main" id="{21308813-7C45-4938-A01A-F95C48FE753F}"/>
                </a:ext>
              </a:extLst>
            </p:cNvPr>
            <p:cNvSpPr txBox="1">
              <a:spLocks noChangeArrowheads="1"/>
            </p:cNvSpPr>
            <p:nvPr/>
          </p:nvSpPr>
          <p:spPr bwMode="auto">
            <a:xfrm>
              <a:off x="5469151" y="3861459"/>
              <a:ext cx="35285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sz="2400" b="1" dirty="0">
                  <a:solidFill>
                    <a:srgbClr val="FFFF99"/>
                  </a:solidFill>
                </a:rPr>
                <a:t>rf cavity  0.8 &lt; </a:t>
              </a:r>
              <a:r>
                <a:rPr lang="en-US" altLang="de-DE" sz="2400" b="1" i="1" dirty="0">
                  <a:solidFill>
                    <a:srgbClr val="FFFF99"/>
                  </a:solidFill>
                </a:rPr>
                <a:t>f</a:t>
              </a:r>
              <a:r>
                <a:rPr lang="en-US" altLang="de-DE" sz="2400" b="1" dirty="0">
                  <a:solidFill>
                    <a:srgbClr val="FFFF99"/>
                  </a:solidFill>
                </a:rPr>
                <a:t> &lt; 5 MHz</a:t>
              </a:r>
            </a:p>
          </p:txBody>
        </p:sp>
        <p:sp>
          <p:nvSpPr>
            <p:cNvPr id="23" name="Textfeld 13">
              <a:extLst>
                <a:ext uri="{FF2B5EF4-FFF2-40B4-BE49-F238E27FC236}">
                  <a16:creationId xmlns:a16="http://schemas.microsoft.com/office/drawing/2014/main" id="{B4BE3DC8-D507-4766-B2DB-1D7AEBF9AF15}"/>
                </a:ext>
              </a:extLst>
            </p:cNvPr>
            <p:cNvSpPr txBox="1">
              <a:spLocks noChangeArrowheads="1"/>
            </p:cNvSpPr>
            <p:nvPr/>
          </p:nvSpPr>
          <p:spPr bwMode="auto">
            <a:xfrm>
              <a:off x="7983415" y="4463258"/>
              <a:ext cx="10143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400" b="1" dirty="0">
                  <a:solidFill>
                    <a:srgbClr val="FF0000"/>
                  </a:solidFill>
                </a:rPr>
                <a:t>dipole</a:t>
              </a:r>
            </a:p>
          </p:txBody>
        </p:sp>
        <p:sp>
          <p:nvSpPr>
            <p:cNvPr id="24" name="Textfeld 13">
              <a:extLst>
                <a:ext uri="{FF2B5EF4-FFF2-40B4-BE49-F238E27FC236}">
                  <a16:creationId xmlns:a16="http://schemas.microsoft.com/office/drawing/2014/main" id="{3DC47549-E421-4257-ADE9-8EC2F6AB70B3}"/>
                </a:ext>
              </a:extLst>
            </p:cNvPr>
            <p:cNvSpPr txBox="1">
              <a:spLocks noChangeArrowheads="1"/>
            </p:cNvSpPr>
            <p:nvPr/>
          </p:nvSpPr>
          <p:spPr bwMode="auto">
            <a:xfrm>
              <a:off x="7275884" y="5400608"/>
              <a:ext cx="17642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400" b="1" dirty="0">
                  <a:solidFill>
                    <a:srgbClr val="FFC000"/>
                  </a:solidFill>
                </a:rPr>
                <a:t>quadrupole</a:t>
              </a:r>
            </a:p>
          </p:txBody>
        </p:sp>
      </p:grpSp>
    </p:spTree>
    <p:extLst>
      <p:ext uri="{BB962C8B-B14F-4D97-AF65-F5344CB8AC3E}">
        <p14:creationId xmlns:p14="http://schemas.microsoft.com/office/powerpoint/2010/main" val="30616146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animBg="1"/>
      <p:bldP spid="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2" name="TextBox 21"/>
              <p:cNvSpPr txBox="1"/>
              <p:nvPr/>
            </p:nvSpPr>
            <p:spPr>
              <a:xfrm>
                <a:off x="167632" y="5223694"/>
                <a:ext cx="4241161" cy="799321"/>
              </a:xfrm>
              <a:prstGeom prst="rect">
                <a:avLst/>
              </a:prstGeom>
              <a:noFill/>
              <a:ln>
                <a:solidFill>
                  <a:srgbClr val="006600"/>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Space charge parameter </a:t>
                </a:r>
                <a14:m>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smtClean="0">
                            <a:ln>
                              <a:noFill/>
                            </a:ln>
                            <a:solidFill>
                              <a:prstClr val="black"/>
                            </a:solidFill>
                            <a:effectLst/>
                            <a:uLnTx/>
                            <a:uFillTx/>
                            <a:latin typeface="Cambria Math"/>
                            <a:ea typeface="+mn-ea"/>
                            <a:cs typeface="+mn-cs"/>
                          </a:rPr>
                          <m:t>𝑞</m:t>
                        </m:r>
                      </m:e>
                      <m:sub>
                        <m:r>
                          <a:rPr kumimoji="0" lang="de-DE" sz="1800" b="0" i="1" u="none" strike="noStrike" kern="1200" cap="none" spc="0" normalizeH="0" baseline="0" noProof="0" smtClean="0">
                            <a:ln>
                              <a:noFill/>
                            </a:ln>
                            <a:solidFill>
                              <a:prstClr val="black"/>
                            </a:solidFill>
                            <a:effectLst/>
                            <a:uLnTx/>
                            <a:uFillTx/>
                            <a:latin typeface="Cambria Math"/>
                            <a:ea typeface="+mn-ea"/>
                            <a:cs typeface="+mn-cs"/>
                          </a:rPr>
                          <m:t>𝑠𝑐</m:t>
                        </m:r>
                      </m:sub>
                    </m:sSub>
                    <m:r>
                      <a:rPr kumimoji="0" lang="de-DE" sz="1800" b="0" i="1" u="none" strike="noStrike" kern="1200" cap="none" spc="0" normalizeH="0" baseline="0" noProof="0" smtClean="0">
                        <a:ln>
                          <a:noFill/>
                        </a:ln>
                        <a:solidFill>
                          <a:prstClr val="black"/>
                        </a:solidFill>
                        <a:effectLst/>
                        <a:uLnTx/>
                        <a:uFillTx/>
                        <a:latin typeface="Cambria Math"/>
                        <a:ea typeface="+mn-ea"/>
                        <a:cs typeface="+mn-cs"/>
                      </a:rPr>
                      <m:t>=</m:t>
                    </m:r>
                    <m:f>
                      <m:f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fPr>
                      <m:num>
                        <m:d>
                          <m:dPr>
                            <m:begChr m:val="|"/>
                            <m:endChr m:val="|"/>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dPr>
                          <m:e>
                            <m:r>
                              <a:rPr kumimoji="0" lang="en-US" sz="1800" b="1" i="1" u="none" strike="noStrike" kern="1200" cap="none" spc="0" normalizeH="0" baseline="0" noProof="0" smtClean="0">
                                <a:ln>
                                  <a:noFill/>
                                </a:ln>
                                <a:solidFill>
                                  <a:srgbClr val="FF0000"/>
                                </a:solidFill>
                                <a:effectLst/>
                                <a:uLnTx/>
                                <a:uFillTx/>
                                <a:latin typeface="Cambria Math"/>
                                <a:ea typeface="Cambria Math"/>
                                <a:cs typeface="+mn-cs"/>
                              </a:rPr>
                              <m:t>∆</m:t>
                            </m:r>
                            <m:sSub>
                              <m:sSubPr>
                                <m:ctrlPr>
                                  <a:rPr kumimoji="0" lang="de-DE" sz="1800" b="1" i="1" u="none" strike="noStrike" kern="1200" cap="none" spc="0" normalizeH="0" baseline="0" noProof="0">
                                    <a:ln>
                                      <a:noFill/>
                                    </a:ln>
                                    <a:solidFill>
                                      <a:srgbClr val="FF0000"/>
                                    </a:solidFill>
                                    <a:effectLst/>
                                    <a:uLnTx/>
                                    <a:uFillTx/>
                                    <a:latin typeface="Cambria Math" panose="02040503050406030204" pitchFamily="18" charset="0"/>
                                    <a:ea typeface="Cambria Math"/>
                                    <a:cs typeface="+mn-cs"/>
                                  </a:rPr>
                                </m:ctrlPr>
                              </m:sSubPr>
                              <m:e>
                                <m:r>
                                  <a:rPr kumimoji="0" lang="de-DE" sz="1800" b="1" i="1" u="none" strike="noStrike" kern="1200" cap="none" spc="0" normalizeH="0" baseline="0" noProof="0">
                                    <a:ln>
                                      <a:noFill/>
                                    </a:ln>
                                    <a:solidFill>
                                      <a:srgbClr val="FF0000"/>
                                    </a:solidFill>
                                    <a:effectLst/>
                                    <a:uLnTx/>
                                    <a:uFillTx/>
                                    <a:latin typeface="Cambria Math"/>
                                    <a:ea typeface="Cambria Math"/>
                                    <a:cs typeface="+mn-cs"/>
                                  </a:rPr>
                                  <m:t>𝑸</m:t>
                                </m:r>
                              </m:e>
                              <m:sub>
                                <m:r>
                                  <a:rPr kumimoji="0" lang="de-DE" sz="1800" b="1" i="1" u="none" strike="noStrike" kern="1200" cap="none" spc="0" normalizeH="0" baseline="0" noProof="0">
                                    <a:ln>
                                      <a:noFill/>
                                    </a:ln>
                                    <a:solidFill>
                                      <a:srgbClr val="FF0000"/>
                                    </a:solidFill>
                                    <a:effectLst/>
                                    <a:uLnTx/>
                                    <a:uFillTx/>
                                    <a:latin typeface="Cambria Math"/>
                                    <a:ea typeface="Cambria Math"/>
                                    <a:cs typeface="+mn-cs"/>
                                  </a:rPr>
                                  <m:t>𝒔𝒄</m:t>
                                </m:r>
                              </m:sub>
                            </m:sSub>
                          </m:e>
                        </m:d>
                      </m:num>
                      <m:den>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𝑄</m:t>
                            </m:r>
                          </m:e>
                          <m: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𝑠</m:t>
                            </m:r>
                          </m:sub>
                        </m:sSub>
                      </m:den>
                    </m:f>
                  </m:oMath>
                </a14:m>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700" b="1" i="1"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q</a:t>
                </a:r>
                <a:r>
                  <a:rPr kumimoji="0" lang="en-US" sz="1700" b="1" i="1" u="none" strike="noStrike" kern="1200" cap="none" spc="0" normalizeH="0" baseline="-25000" noProof="0" dirty="0" err="1">
                    <a:ln>
                      <a:noFill/>
                    </a:ln>
                    <a:solidFill>
                      <a:prstClr val="black"/>
                    </a:solidFill>
                    <a:effectLst/>
                    <a:uLnTx/>
                    <a:uFillTx/>
                    <a:latin typeface="Calibri" panose="020F0502020204030204" pitchFamily="34" charset="0"/>
                    <a:ea typeface="+mn-ea"/>
                    <a:cs typeface="Calibri" panose="020F0502020204030204" pitchFamily="34" charset="0"/>
                  </a:rPr>
                  <a:t>sc</a:t>
                </a:r>
                <a:r>
                  <a:rPr kumimoji="0" lang="en-US" sz="17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includes effect of longitudinal oscillations </a:t>
                </a:r>
              </a:p>
            </p:txBody>
          </p:sp>
        </mc:Choice>
        <mc:Fallback>
          <p:sp>
            <p:nvSpPr>
              <p:cNvPr id="22" name="TextBox 21"/>
              <p:cNvSpPr txBox="1">
                <a:spLocks noRot="1" noChangeAspect="1" noMove="1" noResize="1" noEditPoints="1" noAdjustHandles="1" noChangeArrowheads="1" noChangeShapeType="1" noTextEdit="1"/>
              </p:cNvSpPr>
              <p:nvPr/>
            </p:nvSpPr>
            <p:spPr>
              <a:xfrm>
                <a:off x="167632" y="5223694"/>
                <a:ext cx="4241161" cy="799321"/>
              </a:xfrm>
              <a:prstGeom prst="rect">
                <a:avLst/>
              </a:prstGeom>
              <a:blipFill>
                <a:blip r:embed="rId3"/>
                <a:stretch>
                  <a:fillRect l="-1003" b="-9023"/>
                </a:stretch>
              </a:blipFill>
              <a:ln>
                <a:solidFill>
                  <a:srgbClr val="0066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TextBox 42"/>
              <p:cNvSpPr txBox="1"/>
              <p:nvPr/>
            </p:nvSpPr>
            <p:spPr>
              <a:xfrm>
                <a:off x="148799" y="3273212"/>
                <a:ext cx="4718681" cy="1170705"/>
              </a:xfrm>
              <a:prstGeom prst="rect">
                <a:avLst/>
              </a:prstGeom>
              <a:noFill/>
              <a:ln>
                <a:solidFill>
                  <a:srgbClr val="FF000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rPr>
                  <a:t>Incoh. tune spread </a:t>
                </a:r>
                <a14:m>
                  <m:oMath xmlns:m="http://schemas.openxmlformats.org/officeDocument/2006/math">
                    <m:r>
                      <a:rPr kumimoji="0" lang="en-US" sz="1800" b="1" i="1" u="none" strike="noStrike" kern="1200" cap="none" spc="0" normalizeH="0" baseline="0" noProof="0" smtClean="0">
                        <a:ln>
                          <a:noFill/>
                        </a:ln>
                        <a:solidFill>
                          <a:srgbClr val="FF0000"/>
                        </a:solidFill>
                        <a:effectLst/>
                        <a:uLnTx/>
                        <a:uFillTx/>
                        <a:latin typeface="Cambria Math"/>
                        <a:ea typeface="Cambria Math"/>
                        <a:cs typeface="+mn-cs"/>
                      </a:rPr>
                      <m:t>∆</m:t>
                    </m:r>
                    <m:sSub>
                      <m:sSubPr>
                        <m:ctrlPr>
                          <a:rPr kumimoji="0" lang="de-DE" sz="1800" b="1" i="1" u="none" strike="noStrike" kern="1200" cap="none" spc="0" normalizeH="0" baseline="0" noProof="0" smtClean="0">
                            <a:ln>
                              <a:noFill/>
                            </a:ln>
                            <a:solidFill>
                              <a:srgbClr val="FF0000"/>
                            </a:solidFill>
                            <a:effectLst/>
                            <a:uLnTx/>
                            <a:uFillTx/>
                            <a:latin typeface="Cambria Math" panose="02040503050406030204" pitchFamily="18" charset="0"/>
                            <a:ea typeface="Cambria Math"/>
                            <a:cs typeface="+mn-cs"/>
                          </a:rPr>
                        </m:ctrlPr>
                      </m:sSubPr>
                      <m:e>
                        <m:r>
                          <a:rPr kumimoji="0" lang="de-DE" sz="1800" b="1" i="1" u="none" strike="noStrike" kern="1200" cap="none" spc="0" normalizeH="0" baseline="0" noProof="0" smtClean="0">
                            <a:ln>
                              <a:noFill/>
                            </a:ln>
                            <a:solidFill>
                              <a:srgbClr val="FF0000"/>
                            </a:solidFill>
                            <a:effectLst/>
                            <a:uLnTx/>
                            <a:uFillTx/>
                            <a:latin typeface="Cambria Math"/>
                            <a:ea typeface="Cambria Math"/>
                            <a:cs typeface="+mn-cs"/>
                          </a:rPr>
                          <m:t>𝑸</m:t>
                        </m:r>
                      </m:e>
                      <m:sub>
                        <m:r>
                          <a:rPr kumimoji="0" lang="de-DE" sz="1800" b="1" i="1" u="none" strike="noStrike" kern="1200" cap="none" spc="0" normalizeH="0" baseline="0" noProof="0" smtClean="0">
                            <a:ln>
                              <a:noFill/>
                            </a:ln>
                            <a:solidFill>
                              <a:srgbClr val="FF0000"/>
                            </a:solidFill>
                            <a:effectLst/>
                            <a:uLnTx/>
                            <a:uFillTx/>
                            <a:latin typeface="Cambria Math"/>
                            <a:ea typeface="Cambria Math"/>
                            <a:cs typeface="+mn-cs"/>
                          </a:rPr>
                          <m:t>𝒔𝒄</m:t>
                        </m:r>
                      </m:sub>
                    </m:sSub>
                    <m:r>
                      <a:rPr kumimoji="0" lang="de-DE" sz="1800" b="1" i="1" u="none" strike="noStrike" kern="1200" cap="none" spc="0" normalizeH="0" baseline="0" noProof="0" smtClean="0">
                        <a:ln>
                          <a:noFill/>
                        </a:ln>
                        <a:solidFill>
                          <a:prstClr val="black"/>
                        </a:solidFill>
                        <a:effectLst/>
                        <a:uLnTx/>
                        <a:uFillTx/>
                        <a:latin typeface="Cambria Math"/>
                        <a:ea typeface="Cambria Math"/>
                        <a:cs typeface="+mn-cs"/>
                      </a:rPr>
                      <m:t>=</m:t>
                    </m:r>
                    <m:f>
                      <m:fPr>
                        <m:ctrlPr>
                          <a:rPr kumimoji="0" lang="de-DE" sz="1800" b="1"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fPr>
                      <m:num>
                        <m:r>
                          <a:rPr kumimoji="0" lang="de-DE" sz="1800" b="1" i="1" u="none" strike="noStrike" kern="1200" cap="none" spc="0" normalizeH="0" baseline="0" noProof="0" smtClean="0">
                            <a:ln>
                              <a:noFill/>
                            </a:ln>
                            <a:solidFill>
                              <a:prstClr val="black"/>
                            </a:solidFill>
                            <a:effectLst/>
                            <a:uLnTx/>
                            <a:uFillTx/>
                            <a:latin typeface="Cambria Math"/>
                            <a:ea typeface="Cambria Math"/>
                            <a:cs typeface="+mn-cs"/>
                          </a:rPr>
                          <m:t>𝟏</m:t>
                        </m:r>
                      </m:num>
                      <m:den>
                        <m:r>
                          <a:rPr kumimoji="0" lang="de-DE" sz="1800" b="0" i="1" u="none" strike="noStrike" kern="1200" cap="none" spc="0" normalizeH="0" baseline="0" noProof="0">
                            <a:ln>
                              <a:noFill/>
                            </a:ln>
                            <a:solidFill>
                              <a:prstClr val="black"/>
                            </a:solidFill>
                            <a:effectLst/>
                            <a:uLnTx/>
                            <a:uFillTx/>
                            <a:latin typeface="Cambria Math"/>
                            <a:ea typeface="Cambria Math"/>
                            <a:cs typeface="+mn-cs"/>
                          </a:rPr>
                          <m:t>4</m:t>
                        </m:r>
                        <m:r>
                          <a:rPr kumimoji="0" lang="de-DE" sz="1800" b="0" i="1" u="none" strike="noStrike" kern="1200" cap="none" spc="0" normalizeH="0" baseline="0" noProof="0">
                            <a:ln>
                              <a:noFill/>
                            </a:ln>
                            <a:solidFill>
                              <a:prstClr val="black"/>
                            </a:solidFill>
                            <a:effectLst/>
                            <a:uLnTx/>
                            <a:uFillTx/>
                            <a:latin typeface="Cambria Math"/>
                            <a:ea typeface="Cambria Math"/>
                            <a:cs typeface="+mn-cs"/>
                          </a:rPr>
                          <m:t>𝜋</m:t>
                        </m:r>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𝜖</m:t>
                            </m:r>
                          </m:e>
                          <m:sub>
                            <m:r>
                              <a:rPr kumimoji="0" lang="de-DE" sz="1800" b="0" i="1" u="none" strike="noStrike" kern="1200" cap="none" spc="0" normalizeH="0" baseline="0" noProof="0">
                                <a:ln>
                                  <a:noFill/>
                                </a:ln>
                                <a:solidFill>
                                  <a:prstClr val="black"/>
                                </a:solidFill>
                                <a:effectLst/>
                                <a:uLnTx/>
                                <a:uFillTx/>
                                <a:latin typeface="Cambria Math"/>
                                <a:ea typeface="Cambria Math"/>
                                <a:cs typeface="+mn-cs"/>
                              </a:rPr>
                              <m:t>0</m:t>
                            </m:r>
                          </m:sub>
                        </m:sSub>
                        <m:r>
                          <a:rPr kumimoji="0" lang="de-DE" sz="1800" b="0" i="1" u="none" strike="noStrike" kern="1200" cap="none" spc="0" normalizeH="0" baseline="0" noProof="0">
                            <a:ln>
                              <a:noFill/>
                            </a:ln>
                            <a:solidFill>
                              <a:prstClr val="black"/>
                            </a:solidFill>
                            <a:effectLst/>
                            <a:uLnTx/>
                            <a:uFillTx/>
                            <a:latin typeface="Cambria Math"/>
                            <a:ea typeface="Cambria Math"/>
                            <a:cs typeface="+mn-cs"/>
                          </a:rPr>
                          <m:t>𝑐</m:t>
                        </m:r>
                      </m:den>
                    </m:f>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m:t>
                    </m:r>
                    <m:f>
                      <m:f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fPr>
                      <m:num>
                        <m:sSup>
                          <m:sSup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p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𝑞</m:t>
                            </m:r>
                          </m:e>
                          <m:sup>
                            <m:r>
                              <a:rPr kumimoji="0" lang="de-DE" sz="1800" b="0" i="1" u="none" strike="noStrike" kern="1200" cap="none" spc="0" normalizeH="0" baseline="0" noProof="0">
                                <a:ln>
                                  <a:noFill/>
                                </a:ln>
                                <a:solidFill>
                                  <a:prstClr val="black"/>
                                </a:solidFill>
                                <a:effectLst/>
                                <a:uLnTx/>
                                <a:uFillTx/>
                                <a:latin typeface="Cambria Math"/>
                                <a:ea typeface="Cambria Math"/>
                                <a:cs typeface="+mn-cs"/>
                              </a:rPr>
                              <m:t>2</m:t>
                            </m:r>
                          </m:sup>
                        </m:sSup>
                      </m:num>
                      <m:den>
                        <m:r>
                          <a:rPr kumimoji="0" lang="de-DE" sz="1800" b="0" i="1" u="none" strike="noStrike" kern="1200" cap="none" spc="0" normalizeH="0" baseline="0" noProof="0">
                            <a:ln>
                              <a:noFill/>
                            </a:ln>
                            <a:solidFill>
                              <a:prstClr val="black"/>
                            </a:solidFill>
                            <a:effectLst/>
                            <a:uLnTx/>
                            <a:uFillTx/>
                            <a:latin typeface="Cambria Math"/>
                            <a:ea typeface="Cambria Math"/>
                            <a:cs typeface="+mn-cs"/>
                          </a:rPr>
                          <m:t>𝐴</m:t>
                        </m:r>
                      </m:den>
                    </m:f>
                    <m:r>
                      <a:rPr kumimoji="0" lang="de-DE" sz="1800" b="0" i="1" u="none" strike="noStrike" kern="1200" cap="none" spc="0" normalizeH="0" baseline="0" noProof="0">
                        <a:ln>
                          <a:noFill/>
                        </a:ln>
                        <a:solidFill>
                          <a:prstClr val="black"/>
                        </a:solidFill>
                        <a:effectLst/>
                        <a:uLnTx/>
                        <a:uFillTx/>
                        <a:latin typeface="Cambria Math"/>
                        <a:ea typeface="Cambria Math"/>
                        <a:cs typeface="+mn-cs"/>
                      </a:rPr>
                      <m:t>∙</m:t>
                    </m:r>
                    <m:f>
                      <m:f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fPr>
                      <m:num>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𝑁</m:t>
                        </m:r>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𝐵</m:t>
                            </m:r>
                          </m:e>
                          <m:sub>
                            <m:r>
                              <a:rPr kumimoji="0" lang="de-DE" sz="1800" b="0" i="1" u="none" strike="noStrike" kern="1200" cap="none" spc="0" normalizeH="0" baseline="0" noProof="0">
                                <a:ln>
                                  <a:noFill/>
                                </a:ln>
                                <a:solidFill>
                                  <a:prstClr val="black"/>
                                </a:solidFill>
                                <a:effectLst/>
                                <a:uLnTx/>
                                <a:uFillTx/>
                                <a:latin typeface="Cambria Math"/>
                                <a:ea typeface="Cambria Math"/>
                                <a:cs typeface="+mn-cs"/>
                              </a:rPr>
                              <m:t>𝑓</m:t>
                            </m:r>
                          </m:sub>
                        </m:s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𝑅</m:t>
                        </m:r>
                      </m:num>
                      <m:den>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𝑊</m:t>
                            </m:r>
                          </m:e>
                          <m: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0</m:t>
                            </m:r>
                          </m:sub>
                        </m:sSub>
                        <m:sSup>
                          <m:sSup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pPr>
                          <m:e>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𝛽</m:t>
                                </m:r>
                              </m:e>
                              <m:sub>
                                <m:r>
                                  <a:rPr kumimoji="0" lang="de-DE" sz="1800" b="0" i="1" u="none" strike="noStrike" kern="1200" cap="none" spc="0" normalizeH="0" baseline="0" noProof="0">
                                    <a:ln>
                                      <a:noFill/>
                                    </a:ln>
                                    <a:solidFill>
                                      <a:prstClr val="black"/>
                                    </a:solidFill>
                                    <a:effectLst/>
                                    <a:uLnTx/>
                                    <a:uFillTx/>
                                    <a:latin typeface="Cambria Math"/>
                                    <a:ea typeface="+mn-ea"/>
                                    <a:cs typeface="+mn-cs"/>
                                  </a:rPr>
                                  <m:t>0</m:t>
                                </m:r>
                              </m:sub>
                            </m:sSub>
                          </m:e>
                          <m:sup>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3</m:t>
                            </m:r>
                          </m:sup>
                        </m:sSup>
                        <m:sSup>
                          <m:sSup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pPr>
                          <m:e>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𝛾</m:t>
                                </m:r>
                              </m:e>
                              <m:sub>
                                <m:r>
                                  <a:rPr kumimoji="0" lang="de-DE" sz="1800" b="0" i="1" u="none" strike="noStrike" kern="1200" cap="none" spc="0" normalizeH="0" baseline="0" noProof="0">
                                    <a:ln>
                                      <a:noFill/>
                                    </a:ln>
                                    <a:solidFill>
                                      <a:prstClr val="black"/>
                                    </a:solidFill>
                                    <a:effectLst/>
                                    <a:uLnTx/>
                                    <a:uFillTx/>
                                    <a:latin typeface="Cambria Math"/>
                                    <a:ea typeface="+mn-ea"/>
                                    <a:cs typeface="+mn-cs"/>
                                  </a:rPr>
                                  <m:t>0</m:t>
                                </m:r>
                              </m:sub>
                            </m:sSub>
                          </m:e>
                          <m:sup>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2</m:t>
                            </m:r>
                          </m:sup>
                        </m:sSup>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𝜀</m:t>
                        </m:r>
                      </m:den>
                    </m:f>
                  </m:oMath>
                </a14:m>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40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caused by repulsion due to electric field and attraction due to magnetic field of moving ions  </a:t>
                </a:r>
              </a:p>
            </p:txBody>
          </p:sp>
        </mc:Choice>
        <mc:Fallback xmlns="">
          <p:sp>
            <p:nvSpPr>
              <p:cNvPr id="43" name="TextBox 42"/>
              <p:cNvSpPr txBox="1">
                <a:spLocks noRot="1" noChangeAspect="1" noMove="1" noResize="1" noEditPoints="1" noAdjustHandles="1" noChangeArrowheads="1" noChangeShapeType="1" noTextEdit="1"/>
              </p:cNvSpPr>
              <p:nvPr/>
            </p:nvSpPr>
            <p:spPr>
              <a:xfrm>
                <a:off x="148799" y="3273212"/>
                <a:ext cx="4718681" cy="1170705"/>
              </a:xfrm>
              <a:prstGeom prst="rect">
                <a:avLst/>
              </a:prstGeom>
              <a:blipFill>
                <a:blip r:embed="rId4"/>
                <a:stretch>
                  <a:fillRect l="-902" b="-6701"/>
                </a:stretch>
              </a:blipFill>
              <a:ln>
                <a:solidFill>
                  <a:srgbClr val="FF00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4" name="TextBox 43"/>
              <p:cNvSpPr txBox="1"/>
              <p:nvPr/>
            </p:nvSpPr>
            <p:spPr>
              <a:xfrm>
                <a:off x="126934" y="2276438"/>
                <a:ext cx="4517262" cy="854080"/>
              </a:xfrm>
              <a:prstGeom prst="rect">
                <a:avLst/>
              </a:prstGeom>
              <a:noFill/>
              <a:ln>
                <a:solidFill>
                  <a:srgbClr val="0070C0"/>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rPr>
                  <a:t>Coherent tune shift </a:t>
                </a:r>
                <a14:m>
                  <m:oMath xmlns:m="http://schemas.openxmlformats.org/officeDocument/2006/math">
                    <m:r>
                      <a:rPr kumimoji="0" lang="de-DE" sz="1800" b="1" i="1" u="none" strike="noStrike" kern="1200" cap="none" spc="0" normalizeH="0" baseline="0" noProof="0" smtClean="0">
                        <a:ln>
                          <a:noFill/>
                        </a:ln>
                        <a:solidFill>
                          <a:srgbClr val="3366CC"/>
                        </a:solidFill>
                        <a:effectLst/>
                        <a:uLnTx/>
                        <a:uFillTx/>
                        <a:latin typeface="Cambria Math"/>
                        <a:ea typeface="Cambria Math"/>
                        <a:cs typeface="+mn-cs"/>
                      </a:rPr>
                      <m:t>∆</m:t>
                    </m:r>
                    <m:sSub>
                      <m:sSubPr>
                        <m:ctrlPr>
                          <a:rPr kumimoji="0" lang="de-DE" sz="1800" b="1" i="1" u="none" strike="noStrike" kern="1200" cap="none" spc="0" normalizeH="0" baseline="0" noProof="0" smtClean="0">
                            <a:ln>
                              <a:noFill/>
                            </a:ln>
                            <a:solidFill>
                              <a:srgbClr val="3366CC"/>
                            </a:solidFill>
                            <a:effectLst/>
                            <a:uLnTx/>
                            <a:uFillTx/>
                            <a:latin typeface="Cambria Math" panose="02040503050406030204" pitchFamily="18" charset="0"/>
                            <a:ea typeface="Cambria Math"/>
                            <a:cs typeface="+mn-cs"/>
                          </a:rPr>
                        </m:ctrlPr>
                      </m:sSubPr>
                      <m:e>
                        <m:r>
                          <a:rPr kumimoji="0" lang="de-DE" sz="1800" b="1" i="1" u="none" strike="noStrike" kern="1200" cap="none" spc="0" normalizeH="0" baseline="0" noProof="0" smtClean="0">
                            <a:ln>
                              <a:noFill/>
                            </a:ln>
                            <a:solidFill>
                              <a:srgbClr val="3366CC"/>
                            </a:solidFill>
                            <a:effectLst/>
                            <a:uLnTx/>
                            <a:uFillTx/>
                            <a:latin typeface="Cambria Math"/>
                            <a:ea typeface="Cambria Math"/>
                            <a:cs typeface="+mn-cs"/>
                          </a:rPr>
                          <m:t>𝑸</m:t>
                        </m:r>
                      </m:e>
                      <m:sub>
                        <m:r>
                          <a:rPr kumimoji="0" lang="de-DE" sz="1800" b="1" i="1" u="none" strike="noStrike" kern="1200" cap="none" spc="0" normalizeH="0" baseline="0" noProof="0" smtClean="0">
                            <a:ln>
                              <a:noFill/>
                            </a:ln>
                            <a:solidFill>
                              <a:srgbClr val="3366CC"/>
                            </a:solidFill>
                            <a:effectLst/>
                            <a:uLnTx/>
                            <a:uFillTx/>
                            <a:latin typeface="Cambria Math"/>
                            <a:ea typeface="Cambria Math"/>
                            <a:cs typeface="+mn-cs"/>
                          </a:rPr>
                          <m:t>𝒄</m:t>
                        </m:r>
                      </m:sub>
                    </m:s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𝑖</m:t>
                    </m:r>
                    <m:f>
                      <m:f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fPr>
                      <m:num>
                        <m:sSup>
                          <m:sSup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pPr>
                          <m:e>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𝑞</m:t>
                            </m:r>
                          </m:e>
                          <m:sup>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2</m:t>
                            </m:r>
                          </m:sup>
                        </m:sSup>
                      </m:num>
                      <m:den>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𝐴</m:t>
                        </m:r>
                      </m:den>
                    </m:f>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m:t>
                    </m:r>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fPr>
                      <m:num>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𝑁</m:t>
                        </m:r>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 </m:t>
                        </m:r>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𝐵</m:t>
                            </m:r>
                          </m:e>
                          <m: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𝑓</m:t>
                            </m:r>
                          </m:sub>
                        </m:s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m:t>
                        </m:r>
                        <m:sSup>
                          <m:sSup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p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𝑅</m:t>
                            </m:r>
                          </m:e>
                          <m:sup>
                            <m:r>
                              <a:rPr kumimoji="0" lang="de-DE" sz="1800" b="0" i="1" u="none" strike="noStrike" kern="1200" cap="none" spc="0" normalizeH="0" baseline="0" noProof="0">
                                <a:ln>
                                  <a:noFill/>
                                </a:ln>
                                <a:solidFill>
                                  <a:prstClr val="black"/>
                                </a:solidFill>
                                <a:effectLst/>
                                <a:uLnTx/>
                                <a:uFillTx/>
                                <a:latin typeface="Cambria Math"/>
                                <a:ea typeface="Cambria Math"/>
                                <a:cs typeface="+mn-cs"/>
                              </a:rPr>
                              <m:t>2</m:t>
                            </m:r>
                          </m:sup>
                        </m:sSup>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𝑍</m:t>
                            </m:r>
                          </m:e>
                          <m:sub>
                            <m:r>
                              <a:rPr kumimoji="0" lang="en-US" sz="1800" b="0" i="1" u="none" strike="noStrike" kern="1200" cap="none" spc="0" normalizeH="0" baseline="0" noProof="0">
                                <a:ln>
                                  <a:noFill/>
                                </a:ln>
                                <a:solidFill>
                                  <a:prstClr val="black"/>
                                </a:solidFill>
                                <a:effectLst/>
                                <a:uLnTx/>
                                <a:uFillTx/>
                                <a:latin typeface="Cambria Math"/>
                                <a:ea typeface="Cambria Math"/>
                                <a:cs typeface="+mn-cs"/>
                              </a:rPr>
                              <m:t>⊥</m:t>
                            </m:r>
                          </m:sub>
                        </m:sSub>
                      </m:num>
                      <m:den>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2</m:t>
                        </m:r>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𝑄</m:t>
                            </m:r>
                          </m:e>
                          <m: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0</m:t>
                            </m:r>
                          </m:sub>
                        </m:sSub>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𝛽</m:t>
                            </m:r>
                          </m:e>
                          <m:sub>
                            <m:r>
                              <a:rPr kumimoji="0" lang="de-DE" sz="1800" b="0" i="1" u="none" strike="noStrike" kern="1200" cap="none" spc="0" normalizeH="0" baseline="0" noProof="0">
                                <a:ln>
                                  <a:noFill/>
                                </a:ln>
                                <a:solidFill>
                                  <a:prstClr val="black"/>
                                </a:solidFill>
                                <a:effectLst/>
                                <a:uLnTx/>
                                <a:uFillTx/>
                                <a:latin typeface="Cambria Math"/>
                                <a:ea typeface="+mn-ea"/>
                                <a:cs typeface="+mn-cs"/>
                              </a:rPr>
                              <m:t>0</m:t>
                            </m:r>
                          </m:sub>
                        </m:sSub>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𝑊</m:t>
                            </m:r>
                          </m:e>
                          <m: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0</m:t>
                            </m:r>
                          </m:sub>
                        </m:sSub>
                      </m:den>
                    </m:f>
                  </m:oMath>
                </a14:m>
                <a:endPar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caused by image current flowing at beam pipe</a:t>
                </a:r>
              </a:p>
            </p:txBody>
          </p:sp>
        </mc:Choice>
        <mc:Fallback xmlns="">
          <p:sp>
            <p:nvSpPr>
              <p:cNvPr id="44" name="TextBox 43"/>
              <p:cNvSpPr txBox="1">
                <a:spLocks noRot="1" noChangeAspect="1" noMove="1" noResize="1" noEditPoints="1" noAdjustHandles="1" noChangeArrowheads="1" noChangeShapeType="1" noTextEdit="1"/>
              </p:cNvSpPr>
              <p:nvPr/>
            </p:nvSpPr>
            <p:spPr>
              <a:xfrm>
                <a:off x="126934" y="2276438"/>
                <a:ext cx="4517262" cy="854080"/>
              </a:xfrm>
              <a:prstGeom prst="rect">
                <a:avLst/>
              </a:prstGeom>
              <a:blipFill>
                <a:blip r:embed="rId5"/>
                <a:stretch>
                  <a:fillRect l="-1077" r="-135" b="-9091"/>
                </a:stretch>
              </a:blipFill>
              <a:ln>
                <a:solidFill>
                  <a:srgbClr val="0070C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43"/>
              <p:cNvSpPr txBox="1"/>
              <p:nvPr/>
            </p:nvSpPr>
            <p:spPr>
              <a:xfrm>
                <a:off x="117823" y="1565365"/>
                <a:ext cx="3981603" cy="574068"/>
              </a:xfrm>
              <a:prstGeom prst="rect">
                <a:avLst/>
              </a:prstGeom>
              <a:noFill/>
              <a:ln>
                <a:solidFill>
                  <a:srgbClr val="0070C0"/>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rPr>
                  <a:t>Transvers impedance </a:t>
                </a:r>
                <a14:m>
                  <m:oMath xmlns:m="http://schemas.openxmlformats.org/officeDocument/2006/math">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𝑍</m:t>
                        </m:r>
                      </m:e>
                      <m:sub>
                        <m:r>
                          <a:rPr kumimoji="0" lang="en-US" sz="1800" b="0" i="1" u="none" strike="noStrike" kern="1200" cap="none" spc="0" normalizeH="0" baseline="0" noProof="0">
                            <a:ln>
                              <a:noFill/>
                            </a:ln>
                            <a:solidFill>
                              <a:prstClr val="black"/>
                            </a:solidFill>
                            <a:effectLst/>
                            <a:uLnTx/>
                            <a:uFillTx/>
                            <a:latin typeface="Cambria Math"/>
                            <a:ea typeface="Cambria Math"/>
                            <a:cs typeface="+mn-cs"/>
                          </a:rPr>
                          <m:t>⊥</m:t>
                        </m:r>
                      </m:sub>
                    </m:s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𝑖</m:t>
                    </m:r>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fPr>
                      <m:num>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𝑍</m:t>
                            </m:r>
                          </m:e>
                          <m: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0</m:t>
                            </m:r>
                          </m:sub>
                        </m:sSub>
                      </m:num>
                      <m:den>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2</m:t>
                        </m:r>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𝜋</m:t>
                            </m:r>
                            <m:sSubSup>
                              <m:sSubSup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SupPr>
                              <m:e>
                                <m:d>
                                  <m:d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dPr>
                                  <m:e>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𝛽</m:t>
                                        </m:r>
                                      </m:e>
                                      <m: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0</m:t>
                                        </m:r>
                                      </m:sub>
                                    </m:sSub>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𝛾</m:t>
                                        </m:r>
                                      </m:e>
                                      <m: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0</m:t>
                                        </m:r>
                                      </m:sub>
                                    </m:s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𝑏</m:t>
                                    </m:r>
                                  </m:e>
                                </m:d>
                              </m:e>
                              <m:sub/>
                              <m:sup>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2</m:t>
                                </m:r>
                              </m:sup>
                            </m:sSubSup>
                          </m:e>
                          <m:sub/>
                        </m:sSub>
                      </m:den>
                    </m:f>
                  </m:oMath>
                </a14:m>
                <a:endPar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19" name="TextBox 43"/>
              <p:cNvSpPr txBox="1">
                <a:spLocks noRot="1" noChangeAspect="1" noMove="1" noResize="1" noEditPoints="1" noAdjustHandles="1" noChangeArrowheads="1" noChangeShapeType="1" noTextEdit="1"/>
              </p:cNvSpPr>
              <p:nvPr/>
            </p:nvSpPr>
            <p:spPr>
              <a:xfrm>
                <a:off x="117823" y="1565365"/>
                <a:ext cx="3981603" cy="574068"/>
              </a:xfrm>
              <a:prstGeom prst="rect">
                <a:avLst/>
              </a:prstGeom>
              <a:blipFill>
                <a:blip r:embed="rId6"/>
                <a:stretch>
                  <a:fillRect l="-1069"/>
                </a:stretch>
              </a:blipFill>
              <a:ln>
                <a:solidFill>
                  <a:srgbClr val="0070C0"/>
                </a:solidFill>
              </a:ln>
            </p:spPr>
            <p:txBody>
              <a:bodyPr/>
              <a:lstStyle/>
              <a:p>
                <a:r>
                  <a:rPr lang="en-GB">
                    <a:noFill/>
                  </a:rPr>
                  <a:t> </a:t>
                </a:r>
              </a:p>
            </p:txBody>
          </p:sp>
        </mc:Fallback>
      </mc:AlternateContent>
      <p:sp>
        <p:nvSpPr>
          <p:cNvPr id="20" name="Text Box 7"/>
          <p:cNvSpPr txBox="1">
            <a:spLocks noChangeArrowheads="1"/>
          </p:cNvSpPr>
          <p:nvPr/>
        </p:nvSpPr>
        <p:spPr bwMode="auto">
          <a:xfrm>
            <a:off x="252000" y="144000"/>
            <a:ext cx="8967916" cy="46166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de-DE"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Formulas</a:t>
            </a:r>
            <a:r>
              <a:rPr lang="en-US" altLang="de-DE" sz="2400" b="1" dirty="0">
                <a:solidFill>
                  <a:prstClr val="black"/>
                </a:solidFill>
                <a:latin typeface="Calibri" panose="020F0502020204030204" pitchFamily="34" charset="0"/>
                <a:cs typeface="Calibri" panose="020F0502020204030204" pitchFamily="34" charset="0"/>
              </a:rPr>
              <a:t> for</a:t>
            </a:r>
            <a:r>
              <a:rPr kumimoji="0" lang="en-US" altLang="de-DE"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r>
              <a:rPr lang="en-US" altLang="de-DE" sz="2400" b="1" dirty="0">
                <a:solidFill>
                  <a:prstClr val="black"/>
                </a:solidFill>
                <a:latin typeface="Calibri" panose="020F0502020204030204" pitchFamily="34" charset="0"/>
                <a:cs typeface="Calibri" panose="020F0502020204030204" pitchFamily="34" charset="0"/>
              </a:rPr>
              <a:t>c</a:t>
            </a:r>
            <a:r>
              <a:rPr kumimoji="0" lang="en-US" altLang="de-DE" sz="2400" b="1"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oherent</a:t>
            </a:r>
            <a:r>
              <a:rPr kumimoji="0" lang="en-US" altLang="de-DE"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Tune Shift and </a:t>
            </a:r>
            <a:r>
              <a:rPr kumimoji="0" lang="en-US" altLang="de-DE" sz="2400" b="1"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incoh</a:t>
            </a:r>
            <a:r>
              <a:rPr kumimoji="0" lang="en-US" altLang="de-DE"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Tune Spread</a:t>
            </a:r>
          </a:p>
        </p:txBody>
      </p:sp>
      <p:sp>
        <p:nvSpPr>
          <p:cNvPr id="3" name="Textfeld 2"/>
          <p:cNvSpPr txBox="1"/>
          <p:nvPr/>
        </p:nvSpPr>
        <p:spPr>
          <a:xfrm>
            <a:off x="154996" y="851109"/>
            <a:ext cx="814305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Model assumptions: round constant beam &amp; pipe radius, constant or KV distribution, constant synchrotron tune ...</a:t>
            </a:r>
          </a:p>
        </p:txBody>
      </p:sp>
      <mc:AlternateContent xmlns:mc="http://schemas.openxmlformats.org/markup-compatibility/2006" xmlns:a14="http://schemas.microsoft.com/office/drawing/2010/main">
        <mc:Choice Requires="a14">
          <p:sp>
            <p:nvSpPr>
              <p:cNvPr id="25" name="TextBox 43"/>
              <p:cNvSpPr txBox="1"/>
              <p:nvPr/>
            </p:nvSpPr>
            <p:spPr>
              <a:xfrm>
                <a:off x="154997" y="4546077"/>
                <a:ext cx="2953434" cy="561564"/>
              </a:xfrm>
              <a:prstGeom prst="rect">
                <a:avLst/>
              </a:prstGeom>
              <a:noFill/>
              <a:ln>
                <a:solidFill>
                  <a:srgbClr val="00660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sym typeface="Symbol"/>
                  </a:rPr>
                  <a:t>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sym typeface="Symbol"/>
                  </a:rPr>
                  <a:t>r</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rPr>
                  <a:t>elation</a:t>
                </a:r>
                <a:r>
                  <a:rPr kumimoji="0" lang="de-DE" sz="1800" b="0" i="1"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rPr>
                  <a:t> </a:t>
                </a:r>
                <a14:m>
                  <m:oMath xmlns:m="http://schemas.openxmlformats.org/officeDocument/2006/math">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𝑄</m:t>
                        </m:r>
                      </m:e>
                      <m: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𝑐</m:t>
                        </m:r>
                      </m:sub>
                    </m:sSub>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m:t>
                        </m:r>
                        <m:r>
                          <a:rPr kumimoji="0" lang="de-DE" sz="18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𝑠</m:t>
                        </m:r>
                        <m:r>
                          <a:rPr kumimoji="0" lang="de-DE" sz="1800" b="0" i="1" u="none" strike="noStrike" kern="1200" cap="none" spc="0" normalizeH="0" baseline="0" noProof="0">
                            <a:ln>
                              <a:noFill/>
                            </a:ln>
                            <a:solidFill>
                              <a:prstClr val="black"/>
                            </a:solidFill>
                            <a:effectLst/>
                            <a:uLnTx/>
                            <a:uFillTx/>
                            <a:latin typeface="Cambria Math"/>
                            <a:ea typeface="Cambria Math"/>
                            <a:cs typeface="+mn-cs"/>
                          </a:rPr>
                          <m:t>𝑐</m:t>
                        </m:r>
                      </m:sub>
                    </m:s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m:t>
                    </m:r>
                    <m:sSup>
                      <m:sSup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pPr>
                      <m:e>
                        <m:d>
                          <m:d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dPr>
                          <m:e>
                            <m:f>
                              <m:f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fPr>
                              <m:num>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𝑎</m:t>
                                </m:r>
                              </m:num>
                              <m:den>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𝑏</m:t>
                                </m:r>
                              </m:den>
                            </m:f>
                          </m:e>
                        </m:d>
                      </m:e>
                      <m:sup>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2</m:t>
                        </m:r>
                      </m:sup>
                    </m:sSup>
                  </m:oMath>
                </a14:m>
                <a:endPar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25" name="TextBox 43"/>
              <p:cNvSpPr txBox="1">
                <a:spLocks noRot="1" noChangeAspect="1" noMove="1" noResize="1" noEditPoints="1" noAdjustHandles="1" noChangeArrowheads="1" noChangeShapeType="1" noTextEdit="1"/>
              </p:cNvSpPr>
              <p:nvPr/>
            </p:nvSpPr>
            <p:spPr>
              <a:xfrm>
                <a:off x="154997" y="4546077"/>
                <a:ext cx="2953434" cy="561564"/>
              </a:xfrm>
              <a:prstGeom prst="rect">
                <a:avLst/>
              </a:prstGeom>
              <a:blipFill>
                <a:blip r:embed="rId7"/>
                <a:stretch>
                  <a:fillRect l="-1437" b="-4255"/>
                </a:stretch>
              </a:blipFill>
              <a:ln>
                <a:solidFill>
                  <a:srgbClr val="006600"/>
                </a:solidFill>
              </a:ln>
            </p:spPr>
            <p:txBody>
              <a:bodyPr/>
              <a:lstStyle/>
              <a:p>
                <a:r>
                  <a:rPr lang="en-GB">
                    <a:noFill/>
                  </a:rPr>
                  <a:t> </a:t>
                </a:r>
              </a:p>
            </p:txBody>
          </p:sp>
        </mc:Fallback>
      </mc:AlternateContent>
      <p:grpSp>
        <p:nvGrpSpPr>
          <p:cNvPr id="8" name="Gruppieren 7"/>
          <p:cNvGrpSpPr/>
          <p:nvPr/>
        </p:nvGrpSpPr>
        <p:grpSpPr>
          <a:xfrm>
            <a:off x="3123867" y="4562851"/>
            <a:ext cx="1813954" cy="548247"/>
            <a:chOff x="3036577" y="4144434"/>
            <a:chExt cx="1813954" cy="548247"/>
          </a:xfrm>
        </p:grpSpPr>
        <p:sp>
          <p:nvSpPr>
            <p:cNvPr id="7" name="Textfeld 6"/>
            <p:cNvSpPr txBox="1"/>
            <p:nvPr/>
          </p:nvSpPr>
          <p:spPr>
            <a:xfrm>
              <a:off x="3331058" y="4144434"/>
              <a:ext cx="1487723" cy="3231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beam radius </a:t>
              </a:r>
            </a:p>
          </p:txBody>
        </p:sp>
        <p:sp>
          <p:nvSpPr>
            <p:cNvPr id="29" name="Textfeld 28"/>
            <p:cNvSpPr txBox="1"/>
            <p:nvPr/>
          </p:nvSpPr>
          <p:spPr>
            <a:xfrm>
              <a:off x="3362808" y="4369516"/>
              <a:ext cx="1487723" cy="3231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pipe radius </a:t>
              </a:r>
            </a:p>
          </p:txBody>
        </p:sp>
        <p:cxnSp>
          <p:nvCxnSpPr>
            <p:cNvPr id="10" name="Gerade Verbindung mit Pfeil 9"/>
            <p:cNvCxnSpPr>
              <a:stCxn id="7" idx="1"/>
            </p:cNvCxnSpPr>
            <p:nvPr/>
          </p:nvCxnSpPr>
          <p:spPr bwMode="auto">
            <a:xfrm flipH="1" flipV="1">
              <a:off x="3049277" y="4306016"/>
              <a:ext cx="281781" cy="1"/>
            </a:xfrm>
            <a:prstGeom prst="straightConnector1">
              <a:avLst/>
            </a:prstGeom>
            <a:solidFill>
              <a:schemeClr val="accent1"/>
            </a:solidFill>
            <a:ln w="1905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30" name="Gerade Verbindung mit Pfeil 29"/>
            <p:cNvCxnSpPr/>
            <p:nvPr/>
          </p:nvCxnSpPr>
          <p:spPr bwMode="auto">
            <a:xfrm flipH="1" flipV="1">
              <a:off x="3036577" y="4560016"/>
              <a:ext cx="281781" cy="1"/>
            </a:xfrm>
            <a:prstGeom prst="straightConnector1">
              <a:avLst/>
            </a:prstGeom>
            <a:solidFill>
              <a:schemeClr val="accent1"/>
            </a:solidFill>
            <a:ln w="1905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grpSp>
      <mc:AlternateContent xmlns:mc="http://schemas.openxmlformats.org/markup-compatibility/2006" xmlns:a14="http://schemas.microsoft.com/office/drawing/2010/main">
        <mc:Choice Requires="a14">
          <p:sp>
            <p:nvSpPr>
              <p:cNvPr id="14" name="Textfeld 13"/>
              <p:cNvSpPr txBox="1"/>
              <p:nvPr/>
            </p:nvSpPr>
            <p:spPr>
              <a:xfrm>
                <a:off x="4403358" y="4991556"/>
                <a:ext cx="4811982" cy="12951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b</a:t>
                </a:r>
                <a:r>
                  <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pipe radius, </a:t>
                </a:r>
                <a:r>
                  <a:rPr kumimoji="0" lang="en-US" sz="15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R</a:t>
                </a:r>
                <a:r>
                  <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synchrotron radius, </a:t>
                </a:r>
                <a14:m>
                  <m:oMath xmlns:m="http://schemas.openxmlformats.org/officeDocument/2006/math">
                    <m:sSub>
                      <m:sSubPr>
                        <m:ctrlPr>
                          <a:rPr kumimoji="0" lang="en-US"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500" b="0" i="1" u="none" strike="noStrike" kern="1200" cap="none" spc="0" normalizeH="0" baseline="0" noProof="0">
                            <a:ln>
                              <a:noFill/>
                            </a:ln>
                            <a:solidFill>
                              <a:prstClr val="black"/>
                            </a:solidFill>
                            <a:effectLst/>
                            <a:uLnTx/>
                            <a:uFillTx/>
                            <a:latin typeface="Cambria Math"/>
                            <a:ea typeface="+mn-ea"/>
                            <a:cs typeface="+mn-cs"/>
                          </a:rPr>
                          <m:t>𝑍</m:t>
                        </m:r>
                      </m:e>
                      <m:sub>
                        <m:r>
                          <a:rPr kumimoji="0" lang="de-DE" sz="1500" b="0" i="1" u="none" strike="noStrike" kern="1200" cap="none" spc="0" normalizeH="0" baseline="0" noProof="0">
                            <a:ln>
                              <a:noFill/>
                            </a:ln>
                            <a:solidFill>
                              <a:prstClr val="black"/>
                            </a:solidFill>
                            <a:effectLst/>
                            <a:uLnTx/>
                            <a:uFillTx/>
                            <a:latin typeface="Cambria Math"/>
                            <a:ea typeface="+mn-ea"/>
                            <a:cs typeface="+mn-cs"/>
                          </a:rPr>
                          <m:t>0</m:t>
                        </m:r>
                      </m:sub>
                    </m:sSub>
                    <m:r>
                      <a:rPr kumimoji="0" lang="de-DE" sz="1500" b="0" i="1" u="none" strike="noStrike" kern="1200" cap="none" spc="0" normalizeH="0" baseline="0" noProof="0">
                        <a:ln>
                          <a:noFill/>
                        </a:ln>
                        <a:solidFill>
                          <a:prstClr val="black"/>
                        </a:solidFill>
                        <a:effectLst/>
                        <a:uLnTx/>
                        <a:uFillTx/>
                        <a:latin typeface="Cambria Math"/>
                        <a:ea typeface="+mn-ea"/>
                        <a:cs typeface="+mn-cs"/>
                      </a:rPr>
                      <m:t>=</m:t>
                    </m:r>
                    <m:rad>
                      <m:radPr>
                        <m:degHide m:val="on"/>
                        <m:ctrlPr>
                          <a:rPr kumimoji="0" lang="de-DE"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radPr>
                      <m:deg/>
                      <m:e>
                        <m:sSub>
                          <m:sSubPr>
                            <m:ctrlPr>
                              <a:rPr kumimoji="0" lang="de-DE"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500" b="0" i="1" u="none" strike="noStrike" kern="1200" cap="none" spc="0" normalizeH="0" baseline="0" noProof="0">
                                <a:ln>
                                  <a:noFill/>
                                </a:ln>
                                <a:solidFill>
                                  <a:prstClr val="black"/>
                                </a:solidFill>
                                <a:effectLst/>
                                <a:uLnTx/>
                                <a:uFillTx/>
                                <a:latin typeface="Cambria Math"/>
                                <a:ea typeface="+mn-ea"/>
                                <a:cs typeface="+mn-cs"/>
                              </a:rPr>
                              <m:t>µ</m:t>
                            </m:r>
                          </m:e>
                          <m:sub>
                            <m:r>
                              <a:rPr kumimoji="0" lang="de-DE" sz="1500" b="0" i="1" u="none" strike="noStrike" kern="1200" cap="none" spc="0" normalizeH="0" baseline="0" noProof="0">
                                <a:ln>
                                  <a:noFill/>
                                </a:ln>
                                <a:solidFill>
                                  <a:prstClr val="black"/>
                                </a:solidFill>
                                <a:effectLst/>
                                <a:uLnTx/>
                                <a:uFillTx/>
                                <a:latin typeface="Cambria Math"/>
                                <a:ea typeface="+mn-ea"/>
                                <a:cs typeface="+mn-cs"/>
                              </a:rPr>
                              <m:t>0  /</m:t>
                            </m:r>
                            <m:sSub>
                              <m:sSubPr>
                                <m:ctrlPr>
                                  <a:rPr kumimoji="0" lang="de-DE"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500" b="0" i="1" u="none" strike="noStrike" kern="1200" cap="none" spc="0" normalizeH="0" baseline="0" noProof="0">
                                    <a:ln>
                                      <a:noFill/>
                                    </a:ln>
                                    <a:solidFill>
                                      <a:prstClr val="black"/>
                                    </a:solidFill>
                                    <a:effectLst/>
                                    <a:uLnTx/>
                                    <a:uFillTx/>
                                    <a:latin typeface="Cambria Math"/>
                                    <a:ea typeface="Cambria Math"/>
                                    <a:cs typeface="+mn-cs"/>
                                  </a:rPr>
                                  <m:t>𝜀</m:t>
                                </m:r>
                              </m:e>
                              <m:sub>
                                <m:r>
                                  <a:rPr kumimoji="0" lang="de-DE" sz="1500" b="0" i="1" u="none" strike="noStrike" kern="1200" cap="none" spc="0" normalizeH="0" baseline="0" noProof="0">
                                    <a:ln>
                                      <a:noFill/>
                                    </a:ln>
                                    <a:solidFill>
                                      <a:prstClr val="black"/>
                                    </a:solidFill>
                                    <a:effectLst/>
                                    <a:uLnTx/>
                                    <a:uFillTx/>
                                    <a:latin typeface="Cambria Math"/>
                                    <a:ea typeface="+mn-ea"/>
                                    <a:cs typeface="+mn-cs"/>
                                  </a:rPr>
                                  <m:t>0</m:t>
                                </m:r>
                              </m:sub>
                            </m:sSub>
                            <m:r>
                              <a:rPr kumimoji="0" lang="de-DE" sz="1500" b="0" i="1" u="none" strike="noStrike" kern="1200" cap="none" spc="0" normalizeH="0" baseline="0" noProof="0">
                                <a:ln>
                                  <a:noFill/>
                                </a:ln>
                                <a:solidFill>
                                  <a:prstClr val="black"/>
                                </a:solidFill>
                                <a:effectLst/>
                                <a:uLnTx/>
                                <a:uFillTx/>
                                <a:latin typeface="Cambria Math"/>
                                <a:ea typeface="+mn-ea"/>
                                <a:cs typeface="+mn-cs"/>
                              </a:rPr>
                              <m:t>   </m:t>
                            </m:r>
                          </m:sub>
                        </m:sSub>
                      </m:e>
                    </m:rad>
                  </m:oMath>
                </a14:m>
                <a:endParaRPr kumimoji="0" lang="en-US" sz="15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a:t>
                </a:r>
                <a:r>
                  <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ion mass, </a:t>
                </a:r>
                <a:r>
                  <a:rPr kumimoji="0" lang="en-US" sz="15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q</a:t>
                </a:r>
                <a:r>
                  <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ion charge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N</a:t>
                </a:r>
                <a:r>
                  <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number of ions, </a:t>
                </a:r>
                <a:r>
                  <a:rPr kumimoji="0" lang="en-US" sz="15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B</a:t>
                </a:r>
                <a:r>
                  <a:rPr kumimoji="0" lang="en-US" sz="1500" b="1" i="1"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rPr>
                  <a:t>f</a:t>
                </a:r>
                <a:r>
                  <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bunching factor, </a:t>
                </a:r>
                <a:r>
                  <a:rPr kumimoji="0" lang="en-US" sz="15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Q</a:t>
                </a:r>
                <a:r>
                  <a:rPr kumimoji="0" lang="en-US" sz="1500" b="1" i="1"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rPr>
                  <a:t>0</a:t>
                </a:r>
                <a:r>
                  <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bare tune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W</a:t>
                </a:r>
                <a:r>
                  <a:rPr kumimoji="0" lang="en-US" sz="1500" b="1" i="1"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0</a:t>
                </a:r>
                <a:r>
                  <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kinetic energy per nucleon, </a:t>
                </a:r>
                <a:r>
                  <a:rPr kumimoji="0" lang="en-US" sz="15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a:t>
                </a:r>
                <a:r>
                  <a:rPr kumimoji="0" lang="en-US" sz="1500" b="1" i="1"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0</a:t>
                </a:r>
                <a:r>
                  <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velocity, </a:t>
                </a:r>
                <a:r>
                  <a:rPr kumimoji="0" lang="en-US" sz="15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a:t>
                </a:r>
                <a:r>
                  <a:rPr kumimoji="0" lang="en-US" sz="1500" b="1" i="0"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0</a:t>
                </a:r>
                <a:r>
                  <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Lorentz factor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a:t>
                </a:r>
                <a:r>
                  <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beam radius, </a:t>
                </a:r>
                <a:r>
                  <a:rPr kumimoji="0" lang="en-US" sz="15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a:t>
                </a:r>
                <a:r>
                  <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 </a:t>
                </a:r>
                <a:r>
                  <a:rPr kumimoji="0" lang="en-US" sz="15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a</a:t>
                </a:r>
                <a:r>
                  <a:rPr kumimoji="0" lang="en-US" sz="1500" b="1" i="1"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2</a:t>
                </a:r>
                <a:r>
                  <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a:t>
                </a:r>
                <a:r>
                  <a:rPr kumimoji="0" lang="en-US" sz="15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/&lt;&gt;</a:t>
                </a:r>
                <a:r>
                  <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transverse emittance</a:t>
                </a:r>
                <a:endPar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14" name="Textfeld 13"/>
              <p:cNvSpPr txBox="1">
                <a:spLocks noRot="1" noChangeAspect="1" noMove="1" noResize="1" noEditPoints="1" noAdjustHandles="1" noChangeArrowheads="1" noChangeShapeType="1" noTextEdit="1"/>
              </p:cNvSpPr>
              <p:nvPr/>
            </p:nvSpPr>
            <p:spPr>
              <a:xfrm>
                <a:off x="4403358" y="4991556"/>
                <a:ext cx="4811982" cy="1295163"/>
              </a:xfrm>
              <a:prstGeom prst="rect">
                <a:avLst/>
              </a:prstGeom>
              <a:blipFill>
                <a:blip r:embed="rId8"/>
                <a:stretch>
                  <a:fillRect l="-506" t="-472" b="-4245"/>
                </a:stretch>
              </a:blipFill>
            </p:spPr>
            <p:txBody>
              <a:bodyPr/>
              <a:lstStyle/>
              <a:p>
                <a:r>
                  <a:rPr lang="en-GB">
                    <a:noFill/>
                  </a:rPr>
                  <a:t> </a:t>
                </a:r>
              </a:p>
            </p:txBody>
          </p:sp>
        </mc:Fallback>
      </mc:AlternateContent>
      <p:pic>
        <p:nvPicPr>
          <p:cNvPr id="2" name="Picture 1"/>
          <p:cNvPicPr>
            <a:picLocks noChangeAspect="1"/>
          </p:cNvPicPr>
          <p:nvPr/>
        </p:nvPicPr>
        <p:blipFill rotWithShape="1">
          <a:blip r:embed="rId9" cstate="print">
            <a:extLst>
              <a:ext uri="{28A0092B-C50C-407E-A947-70E740481C1C}">
                <a14:useLocalDpi xmlns:a14="http://schemas.microsoft.com/office/drawing/2010/main" val="0"/>
              </a:ext>
            </a:extLst>
          </a:blip>
          <a:srcRect t="36954" r="40767"/>
          <a:stretch/>
        </p:blipFill>
        <p:spPr>
          <a:xfrm>
            <a:off x="4793272" y="1394966"/>
            <a:ext cx="3713913" cy="3351816"/>
          </a:xfrm>
          <a:prstGeom prst="rect">
            <a:avLst/>
          </a:prstGeom>
        </p:spPr>
      </p:pic>
      <p:sp>
        <p:nvSpPr>
          <p:cNvPr id="4" name="Oval 3"/>
          <p:cNvSpPr/>
          <p:nvPr/>
        </p:nvSpPr>
        <p:spPr>
          <a:xfrm>
            <a:off x="7348752" y="2780158"/>
            <a:ext cx="100394" cy="10039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cxnSp>
        <p:nvCxnSpPr>
          <p:cNvPr id="23" name="Straight Arrow Connector 22"/>
          <p:cNvCxnSpPr/>
          <p:nvPr/>
        </p:nvCxnSpPr>
        <p:spPr>
          <a:xfrm>
            <a:off x="6823807" y="4162124"/>
            <a:ext cx="436413" cy="0"/>
          </a:xfrm>
          <a:prstGeom prst="straightConnector1">
            <a:avLst/>
          </a:prstGeom>
          <a:ln>
            <a:solidFill>
              <a:srgbClr val="FF0000"/>
            </a:solidFill>
            <a:headEnd type="arrow"/>
            <a:tailEnd type="arrow"/>
          </a:ln>
        </p:spPr>
        <p:style>
          <a:lnRef idx="2">
            <a:schemeClr val="dk1"/>
          </a:lnRef>
          <a:fillRef idx="0">
            <a:schemeClr val="dk1"/>
          </a:fillRef>
          <a:effectRef idx="1">
            <a:schemeClr val="dk1"/>
          </a:effectRef>
          <a:fontRef idx="minor">
            <a:schemeClr val="tx1"/>
          </a:fontRef>
        </p:style>
      </p:cxnSp>
      <p:cxnSp>
        <p:nvCxnSpPr>
          <p:cNvPr id="33" name="Straight Arrow Connector 32"/>
          <p:cNvCxnSpPr/>
          <p:nvPr/>
        </p:nvCxnSpPr>
        <p:spPr>
          <a:xfrm>
            <a:off x="5441265" y="2979949"/>
            <a:ext cx="0" cy="804149"/>
          </a:xfrm>
          <a:prstGeom prst="straightConnector1">
            <a:avLst/>
          </a:prstGeom>
          <a:ln>
            <a:solidFill>
              <a:srgbClr val="FF0000"/>
            </a:solidFill>
            <a:headEnd type="arrow"/>
            <a:tailEnd type="arrow"/>
          </a:ln>
        </p:spPr>
        <p:style>
          <a:lnRef idx="2">
            <a:schemeClr val="dk1"/>
          </a:lnRef>
          <a:fillRef idx="0">
            <a:schemeClr val="dk1"/>
          </a:fillRef>
          <a:effectRef idx="1">
            <a:schemeClr val="dk1"/>
          </a:effectRef>
          <a:fontRef idx="minor">
            <a:schemeClr val="tx1"/>
          </a:fontRef>
        </p:style>
      </p:cxnSp>
      <p:sp>
        <p:nvSpPr>
          <p:cNvPr id="36" name="Oval 35"/>
          <p:cNvSpPr/>
          <p:nvPr/>
        </p:nvSpPr>
        <p:spPr>
          <a:xfrm>
            <a:off x="7186918" y="2977275"/>
            <a:ext cx="100394" cy="10039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cxnSp>
        <p:nvCxnSpPr>
          <p:cNvPr id="32" name="Straight Arrow Connector 31"/>
          <p:cNvCxnSpPr/>
          <p:nvPr/>
        </p:nvCxnSpPr>
        <p:spPr>
          <a:xfrm>
            <a:off x="5441265" y="2679764"/>
            <a:ext cx="0" cy="347708"/>
          </a:xfrm>
          <a:prstGeom prst="straightConnector1">
            <a:avLst/>
          </a:prstGeom>
          <a:ln>
            <a:solidFill>
              <a:srgbClr val="0070C0"/>
            </a:solidFill>
            <a:headEnd type="arrow"/>
            <a:tailEnd type="arrow"/>
          </a:ln>
        </p:spPr>
        <p:style>
          <a:lnRef idx="2">
            <a:schemeClr val="dk1"/>
          </a:lnRef>
          <a:fillRef idx="0">
            <a:schemeClr val="dk1"/>
          </a:fillRef>
          <a:effectRef idx="1">
            <a:schemeClr val="dk1"/>
          </a:effectRef>
          <a:fontRef idx="minor">
            <a:schemeClr val="tx1"/>
          </a:fontRef>
        </p:style>
      </p:cxnSp>
      <p:cxnSp>
        <p:nvCxnSpPr>
          <p:cNvPr id="46" name="Straight Arrow Connector 45"/>
          <p:cNvCxnSpPr/>
          <p:nvPr/>
        </p:nvCxnSpPr>
        <p:spPr>
          <a:xfrm flipH="1">
            <a:off x="7287312" y="4162124"/>
            <a:ext cx="289493" cy="0"/>
          </a:xfrm>
          <a:prstGeom prst="straightConnector1">
            <a:avLst/>
          </a:prstGeom>
          <a:ln>
            <a:solidFill>
              <a:srgbClr val="0070C0"/>
            </a:solidFill>
            <a:headEnd type="arrow"/>
            <a:tailEnd type="arrow"/>
          </a:ln>
        </p:spPr>
        <p:style>
          <a:lnRef idx="2">
            <a:schemeClr val="dk1"/>
          </a:lnRef>
          <a:fillRef idx="0">
            <a:schemeClr val="dk1"/>
          </a:fillRef>
          <a:effectRef idx="1">
            <a:schemeClr val="dk1"/>
          </a:effectRef>
          <a:fontRef idx="minor">
            <a:schemeClr val="tx1"/>
          </a:fontRef>
        </p:style>
      </p:cxnSp>
      <p:cxnSp>
        <p:nvCxnSpPr>
          <p:cNvPr id="40" name="Straight Arrow Connector 39"/>
          <p:cNvCxnSpPr/>
          <p:nvPr/>
        </p:nvCxnSpPr>
        <p:spPr>
          <a:xfrm flipH="1">
            <a:off x="7158048" y="2764798"/>
            <a:ext cx="158825" cy="197117"/>
          </a:xfrm>
          <a:prstGeom prst="straightConnector1">
            <a:avLst/>
          </a:prstGeom>
          <a:ln>
            <a:solidFill>
              <a:srgbClr val="0070C0"/>
            </a:solidFill>
            <a:tailEnd type="arrow"/>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6" name="Rectangle 5"/>
              <p:cNvSpPr/>
              <p:nvPr/>
            </p:nvSpPr>
            <p:spPr>
              <a:xfrm>
                <a:off x="5384530" y="3068385"/>
                <a:ext cx="894346" cy="407868"/>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900" b="1" i="1" u="none" strike="noStrike" kern="1200" cap="none" spc="0" normalizeH="0" baseline="0" noProof="0" smtClean="0">
                          <a:ln>
                            <a:noFill/>
                          </a:ln>
                          <a:solidFill>
                            <a:srgbClr val="FF0000"/>
                          </a:solidFill>
                          <a:effectLst/>
                          <a:uLnTx/>
                          <a:uFillTx/>
                          <a:latin typeface="Cambria Math"/>
                          <a:ea typeface="Cambria Math"/>
                          <a:cs typeface="+mn-cs"/>
                        </a:rPr>
                        <m:t>∆</m:t>
                      </m:r>
                      <m:sSub>
                        <m:sSubPr>
                          <m:ctrlPr>
                            <a:rPr kumimoji="0" lang="de-DE" sz="1900" b="1" i="1" u="none" strike="noStrike" kern="1200" cap="none" spc="0" normalizeH="0" baseline="0" noProof="0">
                              <a:ln>
                                <a:noFill/>
                              </a:ln>
                              <a:solidFill>
                                <a:srgbClr val="FF0000"/>
                              </a:solidFill>
                              <a:effectLst/>
                              <a:uLnTx/>
                              <a:uFillTx/>
                              <a:latin typeface="Cambria Math" panose="02040503050406030204" pitchFamily="18" charset="0"/>
                              <a:ea typeface="Cambria Math"/>
                              <a:cs typeface="+mn-cs"/>
                            </a:rPr>
                          </m:ctrlPr>
                        </m:sSubPr>
                        <m:e>
                          <m:r>
                            <a:rPr kumimoji="0" lang="de-DE" sz="1900" b="1" i="1" u="none" strike="noStrike" kern="1200" cap="none" spc="0" normalizeH="0" baseline="0" noProof="0">
                              <a:ln>
                                <a:noFill/>
                              </a:ln>
                              <a:solidFill>
                                <a:srgbClr val="FF0000"/>
                              </a:solidFill>
                              <a:effectLst/>
                              <a:uLnTx/>
                              <a:uFillTx/>
                              <a:latin typeface="Cambria Math"/>
                              <a:ea typeface="Cambria Math"/>
                              <a:cs typeface="+mn-cs"/>
                            </a:rPr>
                            <m:t>𝑸</m:t>
                          </m:r>
                        </m:e>
                        <m:sub>
                          <m:r>
                            <a:rPr kumimoji="0" lang="de-DE" sz="1900" b="1" i="1" u="none" strike="noStrike" kern="1200" cap="none" spc="0" normalizeH="0" baseline="0" noProof="0">
                              <a:ln>
                                <a:noFill/>
                              </a:ln>
                              <a:solidFill>
                                <a:srgbClr val="FF0000"/>
                              </a:solidFill>
                              <a:effectLst/>
                              <a:uLnTx/>
                              <a:uFillTx/>
                              <a:latin typeface="Cambria Math"/>
                              <a:ea typeface="Cambria Math"/>
                              <a:cs typeface="+mn-cs"/>
                            </a:rPr>
                            <m:t>𝒔𝒄</m:t>
                          </m:r>
                          <m:r>
                            <a:rPr kumimoji="0" lang="de-DE" sz="1900" b="1" i="1" u="none" strike="noStrike" kern="1200" cap="none" spc="0" normalizeH="0" baseline="0" noProof="0" smtClean="0">
                              <a:ln>
                                <a:noFill/>
                              </a:ln>
                              <a:solidFill>
                                <a:srgbClr val="FF0000"/>
                              </a:solidFill>
                              <a:effectLst/>
                              <a:uLnTx/>
                              <a:uFillTx/>
                              <a:latin typeface="Cambria Math"/>
                              <a:ea typeface="Cambria Math"/>
                              <a:cs typeface="+mn-cs"/>
                            </a:rPr>
                            <m:t>,</m:t>
                          </m:r>
                          <m:r>
                            <a:rPr kumimoji="0" lang="de-DE" sz="1900" b="1" i="1" u="none" strike="noStrike" kern="1200" cap="none" spc="0" normalizeH="0" baseline="0" noProof="0" smtClean="0">
                              <a:ln>
                                <a:noFill/>
                              </a:ln>
                              <a:solidFill>
                                <a:srgbClr val="FF0000"/>
                              </a:solidFill>
                              <a:effectLst/>
                              <a:uLnTx/>
                              <a:uFillTx/>
                              <a:latin typeface="Cambria Math"/>
                              <a:ea typeface="Cambria Math"/>
                              <a:cs typeface="+mn-cs"/>
                            </a:rPr>
                            <m:t>𝒚</m:t>
                          </m:r>
                        </m:sub>
                      </m:sSub>
                    </m:oMath>
                  </m:oMathPara>
                </a14:m>
                <a:endParaRPr kumimoji="0" lang="en-US" sz="1900" b="1"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5384530" y="3068385"/>
                <a:ext cx="894346" cy="407868"/>
              </a:xfrm>
              <a:prstGeom prst="rect">
                <a:avLst/>
              </a:prstGeom>
              <a:blipFill>
                <a:blip r:embed="rId10"/>
                <a:stretch>
                  <a:fillRect b="-746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5438844" y="2579370"/>
                <a:ext cx="805541" cy="411588"/>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900" b="1" i="1" u="none" strike="noStrike" kern="1200" cap="none" spc="0" normalizeH="0" baseline="0" noProof="0" smtClean="0">
                          <a:ln>
                            <a:noFill/>
                          </a:ln>
                          <a:solidFill>
                            <a:srgbClr val="0070C0"/>
                          </a:solidFill>
                          <a:effectLst/>
                          <a:uLnTx/>
                          <a:uFillTx/>
                          <a:latin typeface="Cambria Math"/>
                          <a:ea typeface="Cambria Math"/>
                          <a:cs typeface="+mn-cs"/>
                        </a:rPr>
                        <m:t>∆</m:t>
                      </m:r>
                      <m:sSub>
                        <m:sSubPr>
                          <m:ctrlPr>
                            <a:rPr kumimoji="0" lang="de-DE" sz="1900" b="1" i="1" u="none" strike="noStrike" kern="1200" cap="none" spc="0" normalizeH="0" baseline="0" noProof="0">
                              <a:ln>
                                <a:noFill/>
                              </a:ln>
                              <a:solidFill>
                                <a:srgbClr val="0070C0"/>
                              </a:solidFill>
                              <a:effectLst/>
                              <a:uLnTx/>
                              <a:uFillTx/>
                              <a:latin typeface="Cambria Math" panose="02040503050406030204" pitchFamily="18" charset="0"/>
                              <a:ea typeface="Cambria Math"/>
                              <a:cs typeface="+mn-cs"/>
                            </a:rPr>
                          </m:ctrlPr>
                        </m:sSubPr>
                        <m:e>
                          <m:r>
                            <a:rPr kumimoji="0" lang="de-DE" sz="1900" b="1" i="1" u="none" strike="noStrike" kern="1200" cap="none" spc="0" normalizeH="0" baseline="0" noProof="0">
                              <a:ln>
                                <a:noFill/>
                              </a:ln>
                              <a:solidFill>
                                <a:srgbClr val="0070C0"/>
                              </a:solidFill>
                              <a:effectLst/>
                              <a:uLnTx/>
                              <a:uFillTx/>
                              <a:latin typeface="Cambria Math"/>
                              <a:ea typeface="Cambria Math"/>
                              <a:cs typeface="+mn-cs"/>
                            </a:rPr>
                            <m:t>𝑸</m:t>
                          </m:r>
                        </m:e>
                        <m:sub>
                          <m:r>
                            <a:rPr kumimoji="0" lang="de-DE" sz="1900" b="1" i="1" u="none" strike="noStrike" kern="1200" cap="none" spc="0" normalizeH="0" baseline="0" noProof="0">
                              <a:ln>
                                <a:noFill/>
                              </a:ln>
                              <a:solidFill>
                                <a:srgbClr val="0070C0"/>
                              </a:solidFill>
                              <a:effectLst/>
                              <a:uLnTx/>
                              <a:uFillTx/>
                              <a:latin typeface="Cambria Math"/>
                              <a:ea typeface="Cambria Math"/>
                              <a:cs typeface="+mn-cs"/>
                            </a:rPr>
                            <m:t>𝒄</m:t>
                          </m:r>
                          <m:r>
                            <a:rPr kumimoji="0" lang="de-DE" sz="1900" b="1" i="1" u="none" strike="noStrike" kern="1200" cap="none" spc="0" normalizeH="0" baseline="0" noProof="0" smtClean="0">
                              <a:ln>
                                <a:noFill/>
                              </a:ln>
                              <a:solidFill>
                                <a:srgbClr val="0070C0"/>
                              </a:solidFill>
                              <a:effectLst/>
                              <a:uLnTx/>
                              <a:uFillTx/>
                              <a:latin typeface="Cambria Math"/>
                              <a:ea typeface="Cambria Math"/>
                              <a:cs typeface="+mn-cs"/>
                            </a:rPr>
                            <m:t>,</m:t>
                          </m:r>
                          <m:r>
                            <a:rPr kumimoji="0" lang="de-DE" sz="1900" b="1" i="1" u="none" strike="noStrike" kern="1200" cap="none" spc="0" normalizeH="0" baseline="0" noProof="0" smtClean="0">
                              <a:ln>
                                <a:noFill/>
                              </a:ln>
                              <a:solidFill>
                                <a:srgbClr val="0070C0"/>
                              </a:solidFill>
                              <a:effectLst/>
                              <a:uLnTx/>
                              <a:uFillTx/>
                              <a:latin typeface="Cambria Math"/>
                              <a:ea typeface="Cambria Math"/>
                              <a:cs typeface="+mn-cs"/>
                            </a:rPr>
                            <m:t>𝒚</m:t>
                          </m:r>
                        </m:sub>
                      </m:sSub>
                    </m:oMath>
                  </m:oMathPara>
                </a14:m>
                <a:endParaRPr kumimoji="0" lang="en-US" sz="1900" b="1" i="1" u="none" strike="noStrike" kern="1200" cap="none" spc="0" normalizeH="0" baseline="0" noProof="0" dirty="0">
                  <a:ln>
                    <a:noFill/>
                  </a:ln>
                  <a:solidFill>
                    <a:srgbClr val="0070C0"/>
                  </a:solidFill>
                  <a:effectLst/>
                  <a:uLnTx/>
                  <a:uFillTx/>
                  <a:latin typeface="Calibri" panose="020F0502020204030204" pitchFamily="34" charset="0"/>
                  <a:ea typeface="+mn-ea"/>
                  <a:cs typeface="Calibri" panose="020F0502020204030204" pitchFamily="34" charset="0"/>
                </a:endParaRPr>
              </a:p>
            </p:txBody>
          </p:sp>
        </mc:Choice>
        <mc:Fallback xmlns="">
          <p:sp>
            <p:nvSpPr>
              <p:cNvPr id="21" name="Rectangle 20"/>
              <p:cNvSpPr>
                <a:spLocks noRot="1" noChangeAspect="1" noMove="1" noResize="1" noEditPoints="1" noAdjustHandles="1" noChangeArrowheads="1" noChangeShapeType="1" noTextEdit="1"/>
              </p:cNvSpPr>
              <p:nvPr/>
            </p:nvSpPr>
            <p:spPr>
              <a:xfrm>
                <a:off x="5438844" y="2579370"/>
                <a:ext cx="805541" cy="411588"/>
              </a:xfrm>
              <a:prstGeom prst="rect">
                <a:avLst/>
              </a:prstGeom>
              <a:blipFill>
                <a:blip r:embed="rId11"/>
                <a:stretch>
                  <a:fillRect b="-588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Rectangle 25"/>
              <p:cNvSpPr/>
              <p:nvPr/>
            </p:nvSpPr>
            <p:spPr>
              <a:xfrm>
                <a:off x="6404751" y="3740407"/>
                <a:ext cx="892103" cy="39760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900" b="1" i="1" u="none" strike="noStrike" kern="1200" cap="none" spc="0" normalizeH="0" baseline="0" noProof="0" smtClean="0">
                          <a:ln>
                            <a:noFill/>
                          </a:ln>
                          <a:solidFill>
                            <a:srgbClr val="FF0000"/>
                          </a:solidFill>
                          <a:effectLst/>
                          <a:uLnTx/>
                          <a:uFillTx/>
                          <a:latin typeface="Cambria Math"/>
                          <a:ea typeface="Cambria Math"/>
                          <a:cs typeface="+mn-cs"/>
                        </a:rPr>
                        <m:t>∆</m:t>
                      </m:r>
                      <m:sSub>
                        <m:sSubPr>
                          <m:ctrlPr>
                            <a:rPr kumimoji="0" lang="de-DE" sz="1900" b="1" i="1" u="none" strike="noStrike" kern="1200" cap="none" spc="0" normalizeH="0" baseline="0" noProof="0">
                              <a:ln>
                                <a:noFill/>
                              </a:ln>
                              <a:solidFill>
                                <a:srgbClr val="FF0000"/>
                              </a:solidFill>
                              <a:effectLst/>
                              <a:uLnTx/>
                              <a:uFillTx/>
                              <a:latin typeface="Cambria Math" panose="02040503050406030204" pitchFamily="18" charset="0"/>
                              <a:ea typeface="Cambria Math"/>
                              <a:cs typeface="+mn-cs"/>
                            </a:rPr>
                          </m:ctrlPr>
                        </m:sSubPr>
                        <m:e>
                          <m:r>
                            <a:rPr kumimoji="0" lang="de-DE" sz="1900" b="1" i="1" u="none" strike="noStrike" kern="1200" cap="none" spc="0" normalizeH="0" baseline="0" noProof="0">
                              <a:ln>
                                <a:noFill/>
                              </a:ln>
                              <a:solidFill>
                                <a:srgbClr val="FF0000"/>
                              </a:solidFill>
                              <a:effectLst/>
                              <a:uLnTx/>
                              <a:uFillTx/>
                              <a:latin typeface="Cambria Math"/>
                              <a:ea typeface="Cambria Math"/>
                              <a:cs typeface="+mn-cs"/>
                            </a:rPr>
                            <m:t>𝑸</m:t>
                          </m:r>
                        </m:e>
                        <m:sub>
                          <m:r>
                            <a:rPr kumimoji="0" lang="de-DE" sz="1900" b="1" i="1" u="none" strike="noStrike" kern="1200" cap="none" spc="0" normalizeH="0" baseline="0" noProof="0">
                              <a:ln>
                                <a:noFill/>
                              </a:ln>
                              <a:solidFill>
                                <a:srgbClr val="FF0000"/>
                              </a:solidFill>
                              <a:effectLst/>
                              <a:uLnTx/>
                              <a:uFillTx/>
                              <a:latin typeface="Cambria Math"/>
                              <a:ea typeface="Cambria Math"/>
                              <a:cs typeface="+mn-cs"/>
                            </a:rPr>
                            <m:t>𝒔𝒄</m:t>
                          </m:r>
                          <m:r>
                            <a:rPr kumimoji="0" lang="de-DE" sz="1900" b="1" i="1" u="none" strike="noStrike" kern="1200" cap="none" spc="0" normalizeH="0" baseline="0" noProof="0" smtClean="0">
                              <a:ln>
                                <a:noFill/>
                              </a:ln>
                              <a:solidFill>
                                <a:srgbClr val="FF0000"/>
                              </a:solidFill>
                              <a:effectLst/>
                              <a:uLnTx/>
                              <a:uFillTx/>
                              <a:latin typeface="Cambria Math"/>
                              <a:ea typeface="Cambria Math"/>
                              <a:cs typeface="+mn-cs"/>
                            </a:rPr>
                            <m:t>,</m:t>
                          </m:r>
                          <m:r>
                            <a:rPr kumimoji="0" lang="de-DE" sz="1900" b="1" i="1" u="none" strike="noStrike" kern="1200" cap="none" spc="0" normalizeH="0" baseline="0" noProof="0" smtClean="0">
                              <a:ln>
                                <a:noFill/>
                              </a:ln>
                              <a:solidFill>
                                <a:srgbClr val="FF0000"/>
                              </a:solidFill>
                              <a:effectLst/>
                              <a:uLnTx/>
                              <a:uFillTx/>
                              <a:latin typeface="Cambria Math"/>
                              <a:ea typeface="Cambria Math"/>
                              <a:cs typeface="+mn-cs"/>
                            </a:rPr>
                            <m:t>𝒙</m:t>
                          </m:r>
                        </m:sub>
                      </m:sSub>
                    </m:oMath>
                  </m:oMathPara>
                </a14:m>
                <a:endParaRPr kumimoji="0" lang="en-US" sz="1900" b="1"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endParaRPr>
              </a:p>
            </p:txBody>
          </p:sp>
        </mc:Choice>
        <mc:Fallback xmlns="">
          <p:sp>
            <p:nvSpPr>
              <p:cNvPr id="26" name="Rectangle 25"/>
              <p:cNvSpPr>
                <a:spLocks noRot="1" noChangeAspect="1" noMove="1" noResize="1" noEditPoints="1" noAdjustHandles="1" noChangeArrowheads="1" noChangeShapeType="1" noTextEdit="1"/>
              </p:cNvSpPr>
              <p:nvPr/>
            </p:nvSpPr>
            <p:spPr>
              <a:xfrm>
                <a:off x="6404751" y="3740407"/>
                <a:ext cx="892103" cy="397609"/>
              </a:xfrm>
              <a:prstGeom prst="rect">
                <a:avLst/>
              </a:prstGeom>
              <a:blipFill>
                <a:blip r:embed="rId12"/>
                <a:stretch>
                  <a:fillRect b="-9231"/>
                </a:stretch>
              </a:blipFill>
            </p:spPr>
            <p:txBody>
              <a:bodyPr/>
              <a:lstStyle/>
              <a:p>
                <a:r>
                  <a:rPr lang="en-GB">
                    <a:noFill/>
                  </a:rPr>
                  <a:t> </a:t>
                </a:r>
              </a:p>
            </p:txBody>
          </p:sp>
        </mc:Fallback>
      </mc:AlternateContent>
      <p:sp>
        <p:nvSpPr>
          <p:cNvPr id="9" name="Diamond 8"/>
          <p:cNvSpPr/>
          <p:nvPr/>
        </p:nvSpPr>
        <p:spPr>
          <a:xfrm rot="1644146">
            <a:off x="6951012" y="3011645"/>
            <a:ext cx="139156" cy="852888"/>
          </a:xfrm>
          <a:prstGeom prst="diamond">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mc:AlternateContent xmlns:mc="http://schemas.openxmlformats.org/markup-compatibility/2006" xmlns:a14="http://schemas.microsoft.com/office/drawing/2010/main">
        <mc:Choice Requires="a14">
          <p:sp>
            <p:nvSpPr>
              <p:cNvPr id="34" name="Rectangle 20"/>
              <p:cNvSpPr/>
              <p:nvPr/>
            </p:nvSpPr>
            <p:spPr>
              <a:xfrm>
                <a:off x="7262861" y="3760995"/>
                <a:ext cx="801758" cy="397608"/>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900" b="1" i="1" u="none" strike="noStrike" kern="1200" cap="none" spc="0" normalizeH="0" baseline="0" noProof="0" smtClean="0">
                          <a:ln>
                            <a:noFill/>
                          </a:ln>
                          <a:solidFill>
                            <a:srgbClr val="0070C0"/>
                          </a:solidFill>
                          <a:effectLst/>
                          <a:uLnTx/>
                          <a:uFillTx/>
                          <a:latin typeface="Cambria Math"/>
                          <a:ea typeface="Cambria Math"/>
                          <a:cs typeface="+mn-cs"/>
                        </a:rPr>
                        <m:t>∆</m:t>
                      </m:r>
                      <m:sSub>
                        <m:sSubPr>
                          <m:ctrlPr>
                            <a:rPr kumimoji="0" lang="de-DE" sz="1900" b="1" i="1" u="none" strike="noStrike" kern="1200" cap="none" spc="0" normalizeH="0" baseline="0" noProof="0">
                              <a:ln>
                                <a:noFill/>
                              </a:ln>
                              <a:solidFill>
                                <a:srgbClr val="0070C0"/>
                              </a:solidFill>
                              <a:effectLst/>
                              <a:uLnTx/>
                              <a:uFillTx/>
                              <a:latin typeface="Cambria Math" panose="02040503050406030204" pitchFamily="18" charset="0"/>
                              <a:ea typeface="Cambria Math"/>
                              <a:cs typeface="+mn-cs"/>
                            </a:rPr>
                          </m:ctrlPr>
                        </m:sSubPr>
                        <m:e>
                          <m:r>
                            <a:rPr kumimoji="0" lang="de-DE" sz="1900" b="1" i="1" u="none" strike="noStrike" kern="1200" cap="none" spc="0" normalizeH="0" baseline="0" noProof="0">
                              <a:ln>
                                <a:noFill/>
                              </a:ln>
                              <a:solidFill>
                                <a:srgbClr val="0070C0"/>
                              </a:solidFill>
                              <a:effectLst/>
                              <a:uLnTx/>
                              <a:uFillTx/>
                              <a:latin typeface="Cambria Math"/>
                              <a:ea typeface="Cambria Math"/>
                              <a:cs typeface="+mn-cs"/>
                            </a:rPr>
                            <m:t>𝑸</m:t>
                          </m:r>
                        </m:e>
                        <m:sub>
                          <m:r>
                            <a:rPr kumimoji="0" lang="de-DE" sz="1900" b="1" i="1" u="none" strike="noStrike" kern="1200" cap="none" spc="0" normalizeH="0" baseline="0" noProof="0">
                              <a:ln>
                                <a:noFill/>
                              </a:ln>
                              <a:solidFill>
                                <a:srgbClr val="0070C0"/>
                              </a:solidFill>
                              <a:effectLst/>
                              <a:uLnTx/>
                              <a:uFillTx/>
                              <a:latin typeface="Cambria Math"/>
                              <a:ea typeface="Cambria Math"/>
                              <a:cs typeface="+mn-cs"/>
                            </a:rPr>
                            <m:t>𝒄</m:t>
                          </m:r>
                          <m:r>
                            <a:rPr kumimoji="0" lang="de-DE" sz="1900" b="1" i="1" u="none" strike="noStrike" kern="1200" cap="none" spc="0" normalizeH="0" baseline="0" noProof="0" smtClean="0">
                              <a:ln>
                                <a:noFill/>
                              </a:ln>
                              <a:solidFill>
                                <a:srgbClr val="0070C0"/>
                              </a:solidFill>
                              <a:effectLst/>
                              <a:uLnTx/>
                              <a:uFillTx/>
                              <a:latin typeface="Cambria Math"/>
                              <a:ea typeface="Cambria Math"/>
                              <a:cs typeface="+mn-cs"/>
                            </a:rPr>
                            <m:t>,</m:t>
                          </m:r>
                          <m:r>
                            <a:rPr kumimoji="0" lang="de-DE" sz="1900" b="1" i="1" u="none" strike="noStrike" kern="1200" cap="none" spc="0" normalizeH="0" baseline="0" noProof="0" smtClean="0">
                              <a:ln>
                                <a:noFill/>
                              </a:ln>
                              <a:solidFill>
                                <a:srgbClr val="0070C0"/>
                              </a:solidFill>
                              <a:effectLst/>
                              <a:uLnTx/>
                              <a:uFillTx/>
                              <a:latin typeface="Cambria Math"/>
                              <a:ea typeface="Cambria Math"/>
                              <a:cs typeface="+mn-cs"/>
                            </a:rPr>
                            <m:t>𝒙</m:t>
                          </m:r>
                        </m:sub>
                      </m:sSub>
                    </m:oMath>
                  </m:oMathPara>
                </a14:m>
                <a:endParaRPr kumimoji="0" lang="en-US" sz="1900" b="1" i="0" u="none" strike="noStrike" kern="1200" cap="none" spc="0" normalizeH="0" baseline="0" noProof="0" dirty="0">
                  <a:ln>
                    <a:noFill/>
                  </a:ln>
                  <a:solidFill>
                    <a:srgbClr val="0070C0"/>
                  </a:solidFill>
                  <a:effectLst/>
                  <a:uLnTx/>
                  <a:uFillTx/>
                  <a:latin typeface="Calibri" panose="020F0502020204030204" pitchFamily="34" charset="0"/>
                  <a:ea typeface="+mn-ea"/>
                  <a:cs typeface="Calibri" panose="020F0502020204030204" pitchFamily="34" charset="0"/>
                </a:endParaRPr>
              </a:p>
            </p:txBody>
          </p:sp>
        </mc:Choice>
        <mc:Fallback xmlns="">
          <p:sp>
            <p:nvSpPr>
              <p:cNvPr id="34" name="Rectangle 20"/>
              <p:cNvSpPr>
                <a:spLocks noRot="1" noChangeAspect="1" noMove="1" noResize="1" noEditPoints="1" noAdjustHandles="1" noChangeArrowheads="1" noChangeShapeType="1" noTextEdit="1"/>
              </p:cNvSpPr>
              <p:nvPr/>
            </p:nvSpPr>
            <p:spPr>
              <a:xfrm>
                <a:off x="7262861" y="3760995"/>
                <a:ext cx="801758" cy="397608"/>
              </a:xfrm>
              <a:prstGeom prst="rect">
                <a:avLst/>
              </a:prstGeom>
              <a:blipFill>
                <a:blip r:embed="rId13"/>
                <a:stretch>
                  <a:fillRect b="-92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Rectangle 20"/>
              <p:cNvSpPr/>
              <p:nvPr/>
            </p:nvSpPr>
            <p:spPr>
              <a:xfrm>
                <a:off x="7216781" y="2422071"/>
                <a:ext cx="1083951" cy="37798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de-DE" sz="1900" b="1" i="0" u="none" strike="noStrike" kern="1200" cap="none" spc="0" normalizeH="0" baseline="0" noProof="0" smtClean="0">
                          <a:ln>
                            <a:noFill/>
                          </a:ln>
                          <a:solidFill>
                            <a:prstClr val="black"/>
                          </a:solidFill>
                          <a:effectLst/>
                          <a:uLnTx/>
                          <a:uFillTx/>
                          <a:latin typeface="Cambria Math"/>
                          <a:ea typeface="Cambria Math"/>
                          <a:cs typeface="+mn-cs"/>
                        </a:rPr>
                        <m:t>𝐛𝐚𝐫𝐞</m:t>
                      </m:r>
                      <m:r>
                        <a:rPr kumimoji="0" lang="de-DE" sz="1900" b="1" i="1" u="none" strike="noStrike" kern="1200" cap="none" spc="0" normalizeH="0" baseline="0" noProof="0" smtClean="0">
                          <a:ln>
                            <a:noFill/>
                          </a:ln>
                          <a:solidFill>
                            <a:prstClr val="black"/>
                          </a:solidFill>
                          <a:effectLst/>
                          <a:uLnTx/>
                          <a:uFillTx/>
                          <a:latin typeface="Cambria Math"/>
                          <a:ea typeface="Cambria Math"/>
                          <a:cs typeface="+mn-cs"/>
                        </a:rPr>
                        <m:t> </m:t>
                      </m:r>
                      <m:r>
                        <a:rPr kumimoji="0" lang="de-DE" sz="1900" b="1" i="1" u="none" strike="noStrike" kern="1200" cap="none" spc="0" normalizeH="0" baseline="0" noProof="0" smtClean="0">
                          <a:ln>
                            <a:noFill/>
                          </a:ln>
                          <a:solidFill>
                            <a:prstClr val="black"/>
                          </a:solidFill>
                          <a:effectLst/>
                          <a:uLnTx/>
                          <a:uFillTx/>
                          <a:latin typeface="Cambria Math"/>
                          <a:ea typeface="Cambria Math"/>
                          <a:cs typeface="+mn-cs"/>
                        </a:rPr>
                        <m:t>𝑸</m:t>
                      </m:r>
                      <m:r>
                        <a:rPr kumimoji="0" lang="de-DE" sz="1900" b="1" i="1" u="none" strike="noStrike" kern="1200" cap="none" spc="0" normalizeH="0" baseline="-25000" noProof="0" smtClean="0">
                          <a:ln>
                            <a:noFill/>
                          </a:ln>
                          <a:solidFill>
                            <a:prstClr val="black"/>
                          </a:solidFill>
                          <a:effectLst/>
                          <a:uLnTx/>
                          <a:uFillTx/>
                          <a:latin typeface="Cambria Math"/>
                          <a:ea typeface="Cambria Math"/>
                          <a:cs typeface="+mn-cs"/>
                        </a:rPr>
                        <m:t>𝟎</m:t>
                      </m:r>
                    </m:oMath>
                  </m:oMathPara>
                </a14:m>
                <a:endParaRPr kumimoji="0" lang="en-US" sz="1900" b="1" i="1"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28" name="Rectangle 20"/>
              <p:cNvSpPr>
                <a:spLocks noRot="1" noChangeAspect="1" noMove="1" noResize="1" noEditPoints="1" noAdjustHandles="1" noChangeArrowheads="1" noChangeShapeType="1" noTextEdit="1"/>
              </p:cNvSpPr>
              <p:nvPr/>
            </p:nvSpPr>
            <p:spPr>
              <a:xfrm>
                <a:off x="7216781" y="2422071"/>
                <a:ext cx="1083951" cy="377989"/>
              </a:xfrm>
              <a:prstGeom prst="rect">
                <a:avLst/>
              </a:prstGeom>
              <a:blipFill>
                <a:blip r:embed="rId14"/>
                <a:stretch>
                  <a:fillRect b="-16129"/>
                </a:stretch>
              </a:blipFill>
            </p:spPr>
            <p:txBody>
              <a:bodyPr/>
              <a:lstStyle/>
              <a:p>
                <a:r>
                  <a:rPr lang="en-GB">
                    <a:noFill/>
                  </a:rPr>
                  <a:t> </a:t>
                </a:r>
              </a:p>
            </p:txBody>
          </p:sp>
        </mc:Fallback>
      </mc:AlternateContent>
      <p:sp>
        <p:nvSpPr>
          <p:cNvPr id="5" name="Textfeld 4"/>
          <p:cNvSpPr txBox="1"/>
          <p:nvPr/>
        </p:nvSpPr>
        <p:spPr>
          <a:xfrm>
            <a:off x="7694372" y="1108959"/>
            <a:ext cx="1385244" cy="3231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here: </a:t>
            </a:r>
            <a:r>
              <a:rPr kumimoji="0" lang="en-US" sz="15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a:t>
            </a:r>
            <a:r>
              <a:rPr kumimoji="0" lang="en-US" sz="1500" b="1" i="1"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rPr>
              <a:t>x</a:t>
            </a:r>
            <a:r>
              <a:rPr kumimoji="0" lang="en-US" sz="15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r>
              <a:rPr kumimoji="0" lang="en-US" sz="15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2 a</a:t>
            </a:r>
            <a:r>
              <a:rPr kumimoji="0" lang="en-US" sz="1500" b="1" i="1"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y</a:t>
            </a:r>
            <a:endParaRPr kumimoji="0" lang="en-US" sz="1500" b="1" i="1"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1" name="Textfeld 2">
            <a:extLst>
              <a:ext uri="{FF2B5EF4-FFF2-40B4-BE49-F238E27FC236}">
                <a16:creationId xmlns:a16="http://schemas.microsoft.com/office/drawing/2014/main" id="{FB64E65D-1B42-D0FD-0D74-CF36C5FBB65C}"/>
              </a:ext>
            </a:extLst>
          </p:cNvPr>
          <p:cNvSpPr txBox="1"/>
          <p:nvPr/>
        </p:nvSpPr>
        <p:spPr>
          <a:xfrm>
            <a:off x="137820" y="6268275"/>
            <a:ext cx="5557589" cy="3231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See lecture on ‘Space Charge in circular machine’ by F. </a:t>
            </a:r>
            <a:r>
              <a:rPr kumimoji="0" lang="en-US" sz="15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Asvesta</a:t>
            </a:r>
            <a:endPar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31182327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3" grpId="0" animBg="1"/>
      <p:bldP spid="25" grpId="0" animBg="1"/>
      <p:bldP spid="6" grpId="0"/>
      <p:bldP spid="26" grpId="0"/>
      <p:bldP spid="9"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1234" y="1984798"/>
            <a:ext cx="3831870" cy="2816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2" name="Rectangle 11"/>
              <p:cNvSpPr/>
              <p:nvPr/>
            </p:nvSpPr>
            <p:spPr>
              <a:xfrm>
                <a:off x="74326" y="2589815"/>
                <a:ext cx="5143712" cy="749949"/>
              </a:xfrm>
              <a:prstGeom prst="rect">
                <a:avLst/>
              </a:prstGeom>
              <a:ln w="22225">
                <a:solidFill>
                  <a:srgbClr val="FF000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14:m>
                  <m:oMath xmlns:m="http://schemas.openxmlformats.org/officeDocument/2006/math">
                    <m:sSub>
                      <m:sSubPr>
                        <m:ctrlPr>
                          <a:rPr kumimoji="0" lang="el-GR" sz="21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m:rPr>
                            <m:sty m:val="p"/>
                          </m:rPr>
                          <a:rPr kumimoji="0" lang="el-GR" sz="2100" b="0" i="1" u="none" strike="noStrike" kern="1200" cap="none" spc="0" normalizeH="0" baseline="0" noProof="0">
                            <a:ln>
                              <a:noFill/>
                            </a:ln>
                            <a:solidFill>
                              <a:prstClr val="black"/>
                            </a:solidFill>
                            <a:effectLst/>
                            <a:uLnTx/>
                            <a:uFillTx/>
                            <a:latin typeface="Cambria Math"/>
                            <a:ea typeface="Cambria Math"/>
                            <a:cs typeface="+mn-cs"/>
                          </a:rPr>
                          <m:t>Δ</m:t>
                        </m:r>
                        <m:r>
                          <a:rPr kumimoji="0" lang="de-DE" sz="21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2100" b="0" i="1" u="none" strike="noStrike" kern="1200" cap="none" spc="0" normalizeH="0" baseline="0" noProof="0">
                            <a:ln>
                              <a:noFill/>
                            </a:ln>
                            <a:solidFill>
                              <a:prstClr val="black"/>
                            </a:solidFill>
                            <a:effectLst/>
                            <a:uLnTx/>
                            <a:uFillTx/>
                            <a:latin typeface="Cambria Math"/>
                            <a:ea typeface="Cambria Math"/>
                            <a:cs typeface="+mn-cs"/>
                          </a:rPr>
                          <m:t>±</m:t>
                        </m:r>
                        <m:r>
                          <a:rPr kumimoji="0" lang="de-DE" sz="2100" b="0" i="1" u="none" strike="noStrike" kern="1200" cap="none" spc="0" normalizeH="0" baseline="0" noProof="0">
                            <a:ln>
                              <a:noFill/>
                            </a:ln>
                            <a:solidFill>
                              <a:prstClr val="black"/>
                            </a:solidFill>
                            <a:effectLst/>
                            <a:uLnTx/>
                            <a:uFillTx/>
                            <a:latin typeface="Cambria Math"/>
                            <a:ea typeface="Cambria Math"/>
                            <a:cs typeface="+mn-cs"/>
                          </a:rPr>
                          <m:t>𝑘</m:t>
                        </m:r>
                      </m:sub>
                    </m:sSub>
                    <m:r>
                      <a:rPr kumimoji="0" lang="de-DE" sz="2100" b="0" i="1" u="none" strike="noStrike" kern="1200" cap="none" spc="0" normalizeH="0" baseline="0" noProof="0">
                        <a:ln>
                          <a:noFill/>
                        </a:ln>
                        <a:solidFill>
                          <a:prstClr val="black"/>
                        </a:solidFill>
                        <a:effectLst/>
                        <a:uLnTx/>
                        <a:uFillTx/>
                        <a:latin typeface="Cambria Math"/>
                        <a:ea typeface="Cambria Math"/>
                        <a:cs typeface="+mn-cs"/>
                      </a:rPr>
                      <m:t>=−</m:t>
                    </m:r>
                    <m:f>
                      <m:fPr>
                        <m:ctrlPr>
                          <a:rPr kumimoji="0" lang="de-DE" sz="21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fPr>
                      <m:num>
                        <m:r>
                          <a:rPr kumimoji="0" lang="de-DE" sz="2100" b="0"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de-DE" sz="21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21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2100" b="0" i="1" u="none" strike="noStrike" kern="1200" cap="none" spc="0" normalizeH="0" baseline="0" noProof="0">
                                <a:ln>
                                  <a:noFill/>
                                </a:ln>
                                <a:solidFill>
                                  <a:prstClr val="black"/>
                                </a:solidFill>
                                <a:effectLst/>
                                <a:uLnTx/>
                                <a:uFillTx/>
                                <a:latin typeface="Cambria Math"/>
                                <a:ea typeface="Cambria Math"/>
                                <a:cs typeface="+mn-cs"/>
                              </a:rPr>
                              <m:t>𝑠𝑐</m:t>
                            </m:r>
                          </m:sub>
                        </m:sSub>
                        <m:r>
                          <a:rPr kumimoji="0" lang="de-DE" sz="2100" b="0"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de-DE" sz="21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21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2100" b="0" i="1" u="none" strike="noStrike" kern="1200" cap="none" spc="0" normalizeH="0" baseline="0" noProof="0">
                                <a:ln>
                                  <a:noFill/>
                                </a:ln>
                                <a:solidFill>
                                  <a:prstClr val="black"/>
                                </a:solidFill>
                                <a:effectLst/>
                                <a:uLnTx/>
                                <a:uFillTx/>
                                <a:latin typeface="Cambria Math"/>
                                <a:ea typeface="Cambria Math"/>
                                <a:cs typeface="+mn-cs"/>
                              </a:rPr>
                              <m:t>𝑐</m:t>
                            </m:r>
                          </m:sub>
                        </m:sSub>
                      </m:num>
                      <m:den>
                        <m:r>
                          <a:rPr kumimoji="0" lang="de-DE" sz="2100" b="0" i="1" u="none" strike="noStrike" kern="1200" cap="none" spc="0" normalizeH="0" baseline="0" noProof="0">
                            <a:ln>
                              <a:noFill/>
                            </a:ln>
                            <a:solidFill>
                              <a:prstClr val="black"/>
                            </a:solidFill>
                            <a:effectLst/>
                            <a:uLnTx/>
                            <a:uFillTx/>
                            <a:latin typeface="Cambria Math"/>
                            <a:ea typeface="Cambria Math"/>
                            <a:cs typeface="+mn-cs"/>
                          </a:rPr>
                          <m:t>2</m:t>
                        </m:r>
                      </m:den>
                    </m:f>
                    <m:r>
                      <a:rPr kumimoji="0" lang="de-DE" sz="2100" b="0" i="1" u="none" strike="noStrike" kern="1200" cap="none" spc="0" normalizeH="0" baseline="0" noProof="0">
                        <a:ln>
                          <a:noFill/>
                        </a:ln>
                        <a:solidFill>
                          <a:prstClr val="black"/>
                        </a:solidFill>
                        <a:effectLst/>
                        <a:uLnTx/>
                        <a:uFillTx/>
                        <a:latin typeface="Cambria Math"/>
                        <a:ea typeface="Cambria Math"/>
                        <a:cs typeface="+mn-cs"/>
                      </a:rPr>
                      <m:t>±</m:t>
                    </m:r>
                    <m:rad>
                      <m:radPr>
                        <m:degHide m:val="on"/>
                        <m:ctrlPr>
                          <a:rPr kumimoji="0" lang="de-DE" sz="21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radPr>
                      <m:deg/>
                      <m:e>
                        <m:f>
                          <m:fPr>
                            <m:ctrlPr>
                              <a:rPr kumimoji="0" lang="de-DE" sz="21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fPr>
                          <m:num>
                            <m:r>
                              <a:rPr kumimoji="0" lang="de-DE" sz="2100" b="0"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de-DE" sz="21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21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2100" b="0" i="1" u="none" strike="noStrike" kern="1200" cap="none" spc="0" normalizeH="0" baseline="0" noProof="0">
                                    <a:ln>
                                      <a:noFill/>
                                    </a:ln>
                                    <a:solidFill>
                                      <a:prstClr val="black"/>
                                    </a:solidFill>
                                    <a:effectLst/>
                                    <a:uLnTx/>
                                    <a:uFillTx/>
                                    <a:latin typeface="Cambria Math"/>
                                    <a:ea typeface="Cambria Math"/>
                                    <a:cs typeface="+mn-cs"/>
                                  </a:rPr>
                                  <m:t>𝑠𝑐</m:t>
                                </m:r>
                              </m:sub>
                            </m:sSub>
                            <m:r>
                              <a:rPr kumimoji="0" lang="de-DE" sz="2100" b="0"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de-DE" sz="21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21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2100" b="0" i="1" u="none" strike="noStrike" kern="1200" cap="none" spc="0" normalizeH="0" baseline="0" noProof="0">
                                    <a:ln>
                                      <a:noFill/>
                                    </a:ln>
                                    <a:solidFill>
                                      <a:prstClr val="black"/>
                                    </a:solidFill>
                                    <a:effectLst/>
                                    <a:uLnTx/>
                                    <a:uFillTx/>
                                    <a:latin typeface="Cambria Math"/>
                                    <a:ea typeface="Cambria Math"/>
                                    <a:cs typeface="+mn-cs"/>
                                  </a:rPr>
                                  <m:t>𝑐</m:t>
                                </m:r>
                              </m:sub>
                            </m:sSub>
                            <m:sSup>
                              <m:sSupPr>
                                <m:ctrlPr>
                                  <a:rPr kumimoji="0" lang="de-DE" sz="21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pPr>
                              <m:e>
                                <m:r>
                                  <a:rPr kumimoji="0" lang="de-DE" sz="2100" b="0" i="1" u="none" strike="noStrike" kern="1200" cap="none" spc="0" normalizeH="0" baseline="0" noProof="0">
                                    <a:ln>
                                      <a:noFill/>
                                    </a:ln>
                                    <a:solidFill>
                                      <a:prstClr val="black"/>
                                    </a:solidFill>
                                    <a:effectLst/>
                                    <a:uLnTx/>
                                    <a:uFillTx/>
                                    <a:latin typeface="Cambria Math"/>
                                    <a:ea typeface="Cambria Math"/>
                                    <a:cs typeface="+mn-cs"/>
                                  </a:rPr>
                                  <m:t>)</m:t>
                                </m:r>
                              </m:e>
                              <m:sup>
                                <m:r>
                                  <a:rPr kumimoji="0" lang="de-DE" sz="2100" b="0" i="1" u="none" strike="noStrike" kern="1200" cap="none" spc="0" normalizeH="0" baseline="0" noProof="0">
                                    <a:ln>
                                      <a:noFill/>
                                    </a:ln>
                                    <a:solidFill>
                                      <a:prstClr val="black"/>
                                    </a:solidFill>
                                    <a:effectLst/>
                                    <a:uLnTx/>
                                    <a:uFillTx/>
                                    <a:latin typeface="Cambria Math"/>
                                    <a:ea typeface="Cambria Math"/>
                                    <a:cs typeface="+mn-cs"/>
                                  </a:rPr>
                                  <m:t>2</m:t>
                                </m:r>
                              </m:sup>
                            </m:sSup>
                          </m:num>
                          <m:den>
                            <m:r>
                              <a:rPr kumimoji="0" lang="de-DE" sz="2100" b="0" i="1" u="none" strike="noStrike" kern="1200" cap="none" spc="0" normalizeH="0" baseline="0" noProof="0">
                                <a:ln>
                                  <a:noFill/>
                                </a:ln>
                                <a:solidFill>
                                  <a:prstClr val="black"/>
                                </a:solidFill>
                                <a:effectLst/>
                                <a:uLnTx/>
                                <a:uFillTx/>
                                <a:latin typeface="Cambria Math"/>
                                <a:ea typeface="Cambria Math"/>
                                <a:cs typeface="+mn-cs"/>
                              </a:rPr>
                              <m:t>4</m:t>
                            </m:r>
                          </m:den>
                        </m:f>
                        <m:r>
                          <a:rPr kumimoji="0" lang="de-DE" sz="2100" b="0" i="1" u="none" strike="noStrike" kern="1200" cap="none" spc="0" normalizeH="0" baseline="0" noProof="0">
                            <a:ln>
                              <a:noFill/>
                            </a:ln>
                            <a:solidFill>
                              <a:prstClr val="black"/>
                            </a:solidFill>
                            <a:effectLst/>
                            <a:uLnTx/>
                            <a:uFillTx/>
                            <a:latin typeface="Cambria Math"/>
                            <a:ea typeface="Cambria Math"/>
                            <a:cs typeface="+mn-cs"/>
                          </a:rPr>
                          <m:t>+(</m:t>
                        </m:r>
                        <m:r>
                          <a:rPr kumimoji="0" lang="de-DE" sz="2100" b="0" i="1" u="none" strike="noStrike" kern="1200" cap="none" spc="0" normalizeH="0" baseline="0" noProof="0">
                            <a:ln>
                              <a:noFill/>
                            </a:ln>
                            <a:solidFill>
                              <a:prstClr val="black"/>
                            </a:solidFill>
                            <a:effectLst/>
                            <a:uLnTx/>
                            <a:uFillTx/>
                            <a:latin typeface="Cambria Math"/>
                            <a:ea typeface="Cambria Math"/>
                            <a:cs typeface="+mn-cs"/>
                          </a:rPr>
                          <m:t>𝑘</m:t>
                        </m:r>
                        <m:sSub>
                          <m:sSubPr>
                            <m:ctrlPr>
                              <a:rPr kumimoji="0" lang="de-DE" sz="21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21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2100" b="0" i="1" u="none" strike="noStrike" kern="1200" cap="none" spc="0" normalizeH="0" baseline="0" noProof="0">
                                <a:ln>
                                  <a:noFill/>
                                </a:ln>
                                <a:solidFill>
                                  <a:prstClr val="black"/>
                                </a:solidFill>
                                <a:effectLst/>
                                <a:uLnTx/>
                                <a:uFillTx/>
                                <a:latin typeface="Cambria Math"/>
                                <a:ea typeface="Cambria Math"/>
                                <a:cs typeface="+mn-cs"/>
                              </a:rPr>
                              <m:t>𝑠</m:t>
                            </m:r>
                          </m:sub>
                        </m:sSub>
                        <m:sSup>
                          <m:sSupPr>
                            <m:ctrlPr>
                              <a:rPr kumimoji="0" lang="de-DE" sz="21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pPr>
                          <m:e>
                            <m:r>
                              <a:rPr kumimoji="0" lang="de-DE" sz="2100" b="0" i="1" u="none" strike="noStrike" kern="1200" cap="none" spc="0" normalizeH="0" baseline="0" noProof="0">
                                <a:ln>
                                  <a:noFill/>
                                </a:ln>
                                <a:solidFill>
                                  <a:prstClr val="black"/>
                                </a:solidFill>
                                <a:effectLst/>
                                <a:uLnTx/>
                                <a:uFillTx/>
                                <a:latin typeface="Cambria Math"/>
                                <a:ea typeface="Cambria Math"/>
                                <a:cs typeface="+mn-cs"/>
                              </a:rPr>
                              <m:t>)</m:t>
                            </m:r>
                          </m:e>
                          <m:sup>
                            <m:r>
                              <a:rPr kumimoji="0" lang="de-DE" sz="2100" b="0" i="1" u="none" strike="noStrike" kern="1200" cap="none" spc="0" normalizeH="0" baseline="0" noProof="0">
                                <a:ln>
                                  <a:noFill/>
                                </a:ln>
                                <a:solidFill>
                                  <a:prstClr val="black"/>
                                </a:solidFill>
                                <a:effectLst/>
                                <a:uLnTx/>
                                <a:uFillTx/>
                                <a:latin typeface="Cambria Math"/>
                                <a:ea typeface="Cambria Math"/>
                                <a:cs typeface="+mn-cs"/>
                              </a:rPr>
                              <m:t>2</m:t>
                            </m:r>
                          </m:sup>
                        </m:sSup>
                      </m:e>
                    </m:rad>
                  </m:oMath>
                </a14:m>
                <a:endParaRPr kumimoji="0" lang="en-US" sz="2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12" name="Rectangle 11"/>
              <p:cNvSpPr>
                <a:spLocks noRot="1" noChangeAspect="1" noMove="1" noResize="1" noEditPoints="1" noAdjustHandles="1" noChangeArrowheads="1" noChangeShapeType="1" noTextEdit="1"/>
              </p:cNvSpPr>
              <p:nvPr/>
            </p:nvSpPr>
            <p:spPr>
              <a:xfrm>
                <a:off x="74326" y="2589815"/>
                <a:ext cx="5143712" cy="749949"/>
              </a:xfrm>
              <a:prstGeom prst="rect">
                <a:avLst/>
              </a:prstGeom>
              <a:blipFill>
                <a:blip r:embed="rId4"/>
                <a:stretch>
                  <a:fillRect/>
                </a:stretch>
              </a:blipFill>
              <a:ln w="22225">
                <a:solidFill>
                  <a:srgbClr val="FF0000"/>
                </a:solidFill>
              </a:ln>
            </p:spPr>
            <p:txBody>
              <a:bodyPr/>
              <a:lstStyle/>
              <a:p>
                <a:r>
                  <a:rPr lang="en-GB">
                    <a:noFill/>
                  </a:rPr>
                  <a:t> </a:t>
                </a:r>
              </a:p>
            </p:txBody>
          </p:sp>
        </mc:Fallback>
      </mc:AlternateContent>
      <p:sp>
        <p:nvSpPr>
          <p:cNvPr id="38" name="Rectangle 37"/>
          <p:cNvSpPr/>
          <p:nvPr/>
        </p:nvSpPr>
        <p:spPr>
          <a:xfrm>
            <a:off x="0" y="5940070"/>
            <a:ext cx="9061896"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M. </a:t>
            </a:r>
            <a:r>
              <a:rPr kumimoji="0" lang="en-US" sz="12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Blaskiewisz</a:t>
            </a: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r>
              <a:rPr kumimoji="0" lang="en-US" sz="1200"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Fast</a:t>
            </a: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h</a:t>
            </a:r>
            <a:r>
              <a:rPr kumimoji="0" lang="en-US" sz="1200"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ead-tail instabilities with space charge,</a:t>
            </a: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Phys. Rev. Acc.. Beams 1, 044201, (1998)</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 </a:t>
            </a:r>
            <a:r>
              <a:rPr kumimoji="0" lang="en-US" sz="12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Burov</a:t>
            </a: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r>
              <a:rPr kumimoji="0" lang="en-US" sz="1200"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Head-tail modes for strong space charge</a:t>
            </a: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Phys. Rev . Acc. Beams 12, 044202, (2009)</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O. </a:t>
            </a:r>
            <a:r>
              <a:rPr kumimoji="0" lang="en-US" sz="12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Boine-Frankenheim</a:t>
            </a: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et .al., </a:t>
            </a:r>
            <a:r>
              <a:rPr kumimoji="0" lang="en-US" sz="1200"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Transverse </a:t>
            </a:r>
            <a:r>
              <a:rPr kumimoji="0" lang="en-US" sz="1200" b="0" i="1"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Schottky</a:t>
            </a:r>
            <a:r>
              <a:rPr kumimoji="0" lang="en-US" sz="1200"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noise spectrum for bunches with  space charge</a:t>
            </a: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Phys. Rev .Acc.. Beams 12, 114201, (2009)</a:t>
            </a:r>
          </a:p>
        </p:txBody>
      </p:sp>
      <p:cxnSp>
        <p:nvCxnSpPr>
          <p:cNvPr id="6" name="Straight Arrow Connector 5"/>
          <p:cNvCxnSpPr/>
          <p:nvPr/>
        </p:nvCxnSpPr>
        <p:spPr>
          <a:xfrm flipV="1">
            <a:off x="905238" y="3064122"/>
            <a:ext cx="579005" cy="828700"/>
          </a:xfrm>
          <a:prstGeom prst="straightConnector1">
            <a:avLst/>
          </a:prstGeom>
          <a:ln>
            <a:solidFill>
              <a:srgbClr val="FF0000"/>
            </a:solidFill>
            <a:tailEnd type="arrow"/>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6" name="TextBox 15"/>
              <p:cNvSpPr txBox="1"/>
              <p:nvPr/>
            </p:nvSpPr>
            <p:spPr>
              <a:xfrm>
                <a:off x="244825" y="1895749"/>
                <a:ext cx="504697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rPr>
                  <a:t>Low intensity: spacing of sidebands:   </a:t>
                </a:r>
                <a14:m>
                  <m:oMath xmlns:m="http://schemas.openxmlformats.org/officeDocument/2006/math">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m:t>
                        </m:r>
                        <m:r>
                          <a:rPr kumimoji="0" lang="de-DE" sz="1800" b="0" i="1" u="none" strike="noStrike" kern="1200" cap="none" spc="0" normalizeH="0" baseline="0" noProof="0">
                            <a:ln>
                              <a:noFill/>
                            </a:ln>
                            <a:solidFill>
                              <a:prstClr val="black"/>
                            </a:solidFill>
                            <a:effectLst/>
                            <a:uLnTx/>
                            <a:uFillTx/>
                            <a:latin typeface="Cambria Math"/>
                            <a:ea typeface="+mn-ea"/>
                            <a:cs typeface="+mn-cs"/>
                          </a:rPr>
                          <m:t>𝑄</m:t>
                        </m:r>
                      </m:e>
                      <m:sub>
                        <m:r>
                          <a:rPr kumimoji="0" lang="de-DE" sz="1800" b="0" i="1" u="none" strike="noStrike" kern="1200" cap="none" spc="0" normalizeH="0" baseline="0" noProof="0">
                            <a:ln>
                              <a:noFill/>
                            </a:ln>
                            <a:solidFill>
                              <a:prstClr val="black"/>
                            </a:solidFill>
                            <a:effectLst/>
                            <a:uLnTx/>
                            <a:uFillTx/>
                            <a:latin typeface="Cambria Math"/>
                            <a:ea typeface="+mn-ea"/>
                            <a:cs typeface="+mn-cs"/>
                          </a:rPr>
                          <m:t>𝑘</m:t>
                        </m:r>
                      </m:sub>
                    </m:sSub>
                    <m:r>
                      <a:rPr kumimoji="0" lang="de-DE" sz="1800" b="0" i="1" u="none" strike="noStrike" kern="1200" cap="none" spc="0" normalizeH="0" baseline="0" noProof="0" smtClean="0">
                        <a:ln>
                          <a:noFill/>
                        </a:ln>
                        <a:solidFill>
                          <a:prstClr val="black"/>
                        </a:solidFill>
                        <a:effectLst/>
                        <a:uLnTx/>
                        <a:uFillTx/>
                        <a:latin typeface="Cambria Math"/>
                        <a:ea typeface="+mn-ea"/>
                        <a:cs typeface="+mn-cs"/>
                      </a:rPr>
                      <m:t>=</m:t>
                    </m:r>
                    <m:r>
                      <a:rPr kumimoji="0" lang="de-DE" sz="1800" b="0" i="1" u="none" strike="noStrike" kern="1200" cap="none" spc="0" normalizeH="0" baseline="0" noProof="0" smtClean="0">
                        <a:ln>
                          <a:noFill/>
                        </a:ln>
                        <a:solidFill>
                          <a:prstClr val="black"/>
                        </a:solidFill>
                        <a:effectLst/>
                        <a:uLnTx/>
                        <a:uFillTx/>
                        <a:latin typeface="Cambria Math"/>
                        <a:ea typeface="+mn-ea"/>
                        <a:cs typeface="+mn-cs"/>
                      </a:rPr>
                      <m:t>𝑘</m:t>
                    </m:r>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smtClean="0">
                            <a:ln>
                              <a:noFill/>
                            </a:ln>
                            <a:solidFill>
                              <a:prstClr val="black"/>
                            </a:solidFill>
                            <a:effectLst/>
                            <a:uLnTx/>
                            <a:uFillTx/>
                            <a:latin typeface="Cambria Math"/>
                            <a:ea typeface="+mn-ea"/>
                            <a:cs typeface="+mn-cs"/>
                          </a:rPr>
                          <m:t>𝑄</m:t>
                        </m:r>
                      </m:e>
                      <m:sub>
                        <m:r>
                          <a:rPr kumimoji="0" lang="de-DE" sz="1800" b="0" i="1" u="none" strike="noStrike" kern="1200" cap="none" spc="0" normalizeH="0" baseline="0" noProof="0" smtClean="0">
                            <a:ln>
                              <a:noFill/>
                            </a:ln>
                            <a:solidFill>
                              <a:prstClr val="black"/>
                            </a:solidFill>
                            <a:effectLst/>
                            <a:uLnTx/>
                            <a:uFillTx/>
                            <a:latin typeface="Cambria Math"/>
                            <a:ea typeface="+mn-ea"/>
                            <a:cs typeface="+mn-cs"/>
                          </a:rPr>
                          <m:t>𝑠</m:t>
                        </m:r>
                      </m:sub>
                    </m:sSub>
                  </m:oMath>
                </a14:m>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244825" y="1895749"/>
                <a:ext cx="5046979" cy="369332"/>
              </a:xfrm>
              <a:prstGeom prst="rect">
                <a:avLst/>
              </a:prstGeom>
              <a:blipFill>
                <a:blip r:embed="rId5"/>
                <a:stretch>
                  <a:fillRect l="-966" t="-9836" b="-245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3220067" y="4058869"/>
                <a:ext cx="2357312" cy="856196"/>
              </a:xfrm>
              <a:prstGeom prst="rect">
                <a:avLst/>
              </a:prstGeom>
              <a:noFill/>
              <a:ln>
                <a:solidFill>
                  <a:schemeClr val="tx1"/>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smtClean="0">
                              <a:ln>
                                <a:noFill/>
                              </a:ln>
                              <a:solidFill>
                                <a:prstClr val="black"/>
                              </a:solidFill>
                              <a:effectLst/>
                              <a:uLnTx/>
                              <a:uFillTx/>
                              <a:latin typeface="Cambria Math"/>
                              <a:ea typeface="+mn-ea"/>
                              <a:cs typeface="+mn-cs"/>
                            </a:rPr>
                            <m:t>𝑞</m:t>
                          </m:r>
                        </m:e>
                        <m:sub>
                          <m:r>
                            <a:rPr kumimoji="0" lang="de-DE" sz="1600" b="0" i="1" u="none" strike="noStrike" kern="1200" cap="none" spc="0" normalizeH="0" baseline="0" noProof="0" smtClean="0">
                              <a:ln>
                                <a:noFill/>
                              </a:ln>
                              <a:solidFill>
                                <a:prstClr val="black"/>
                              </a:solidFill>
                              <a:effectLst/>
                              <a:uLnTx/>
                              <a:uFillTx/>
                              <a:latin typeface="Cambria Math"/>
                              <a:ea typeface="+mn-ea"/>
                              <a:cs typeface="+mn-cs"/>
                            </a:rPr>
                            <m:t>𝑠𝑐</m:t>
                          </m:r>
                        </m:sub>
                      </m:sSub>
                      <m:r>
                        <a:rPr kumimoji="0" lang="de-DE" sz="1600" b="0" i="1" u="none" strike="noStrike" kern="1200" cap="none" spc="0" normalizeH="0" baseline="0" noProof="0" smtClean="0">
                          <a:ln>
                            <a:noFill/>
                          </a:ln>
                          <a:solidFill>
                            <a:prstClr val="black"/>
                          </a:solidFill>
                          <a:effectLst/>
                          <a:uLnTx/>
                          <a:uFillTx/>
                          <a:latin typeface="Cambria Math"/>
                          <a:ea typeface="+mn-ea"/>
                          <a:cs typeface="+mn-cs"/>
                        </a:rPr>
                        <m:t>=</m:t>
                      </m:r>
                      <m:f>
                        <m:f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fPr>
                        <m:num>
                          <m:d>
                            <m:dPr>
                              <m:begChr m:val="|"/>
                              <m:endChr m:val="|"/>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dPr>
                            <m:e>
                              <m:r>
                                <a:rPr kumimoji="0" lang="en-US" sz="1600" b="0"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1600" b="0" i="1" u="none" strike="noStrike" kern="1200" cap="none" spc="0" normalizeH="0" baseline="0" noProof="0">
                                      <a:ln>
                                        <a:noFill/>
                                      </a:ln>
                                      <a:solidFill>
                                        <a:prstClr val="black"/>
                                      </a:solidFill>
                                      <a:effectLst/>
                                      <a:uLnTx/>
                                      <a:uFillTx/>
                                      <a:latin typeface="Cambria Math"/>
                                      <a:ea typeface="Cambria Math"/>
                                      <a:cs typeface="+mn-cs"/>
                                    </a:rPr>
                                    <m:t>𝑠𝑐</m:t>
                                  </m:r>
                                </m:sub>
                              </m:sSub>
                            </m:e>
                          </m:d>
                        </m:num>
                        <m:den>
                          <m:sSub>
                            <m:sSub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𝑄</m:t>
                              </m:r>
                            </m:e>
                            <m:sub>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𝑠</m:t>
                              </m:r>
                            </m:sub>
                          </m:sSub>
                        </m:den>
                      </m:f>
                    </m:oMath>
                  </m:oMathPara>
                </a14:m>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rough scaling </a:t>
                </a:r>
                <a14:m>
                  <m:oMath xmlns:m="http://schemas.openxmlformats.org/officeDocument/2006/math">
                    <m:sSub>
                      <m:sSubPr>
                        <m:ctrlPr>
                          <a:rPr kumimoji="0" lang="en-US"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smtClean="0">
                            <a:ln>
                              <a:noFill/>
                            </a:ln>
                            <a:solidFill>
                              <a:prstClr val="black"/>
                            </a:solidFill>
                            <a:effectLst/>
                            <a:uLnTx/>
                            <a:uFillTx/>
                            <a:latin typeface="Cambria Math"/>
                            <a:ea typeface="+mn-ea"/>
                            <a:cs typeface="+mn-cs"/>
                          </a:rPr>
                          <m:t>𝑞</m:t>
                        </m:r>
                      </m:e>
                      <m:sub>
                        <m:r>
                          <a:rPr kumimoji="0" lang="de-DE" sz="1600" b="0" i="1" u="none" strike="noStrike" kern="1200" cap="none" spc="0" normalizeH="0" baseline="0" noProof="0" smtClean="0">
                            <a:ln>
                              <a:noFill/>
                            </a:ln>
                            <a:solidFill>
                              <a:prstClr val="black"/>
                            </a:solidFill>
                            <a:effectLst/>
                            <a:uLnTx/>
                            <a:uFillTx/>
                            <a:latin typeface="Cambria Math"/>
                            <a:ea typeface="+mn-ea"/>
                            <a:cs typeface="+mn-cs"/>
                          </a:rPr>
                          <m:t>𝑠𝑐</m:t>
                        </m:r>
                      </m:sub>
                    </m:sSub>
                    <m:r>
                      <a:rPr kumimoji="0" lang="en-US" sz="1600" b="0" i="1" u="none" strike="noStrike" kern="1200" cap="none" spc="0" normalizeH="0" baseline="0" noProof="0" smtClean="0">
                        <a:ln>
                          <a:noFill/>
                        </a:ln>
                        <a:solidFill>
                          <a:prstClr val="black"/>
                        </a:solidFill>
                        <a:effectLst/>
                        <a:uLnTx/>
                        <a:uFillTx/>
                        <a:latin typeface="Cambria Math"/>
                        <a:ea typeface="Cambria Math"/>
                        <a:cs typeface="+mn-cs"/>
                      </a:rPr>
                      <m:t>∝</m:t>
                    </m:r>
                    <m:sSub>
                      <m:sSubPr>
                        <m:ctrlPr>
                          <a:rPr kumimoji="0" lang="en-US" sz="16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𝐼</m:t>
                        </m:r>
                      </m:e>
                      <m:sub>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𝑏𝑒𝑎𝑚</m:t>
                        </m:r>
                      </m:sub>
                    </m:sSub>
                  </m:oMath>
                </a14:m>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3220067" y="4058869"/>
                <a:ext cx="2357312" cy="856196"/>
              </a:xfrm>
              <a:prstGeom prst="rect">
                <a:avLst/>
              </a:prstGeom>
              <a:blipFill>
                <a:blip r:embed="rId6"/>
                <a:stretch>
                  <a:fillRect l="-1028" b="-7746"/>
                </a:stretch>
              </a:blipFill>
              <a:ln>
                <a:solidFill>
                  <a:schemeClr val="tx1"/>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7" name="TextBox 6"/>
              <p:cNvSpPr txBox="1"/>
              <p:nvPr/>
            </p:nvSpPr>
            <p:spPr>
              <a:xfrm>
                <a:off x="82104" y="4746797"/>
                <a:ext cx="9393200"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rPr>
                  <a:t>Findings: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14:m>
                  <m:oMath xmlns:m="http://schemas.openxmlformats.org/officeDocument/2006/math">
                    <m:r>
                      <a:rPr kumimoji="0" lang="de-DE" sz="1800" b="1" i="1" u="none" strike="noStrike" kern="1200" cap="none" spc="0" normalizeH="0" baseline="0" noProof="0" smtClean="0">
                        <a:ln>
                          <a:noFill/>
                        </a:ln>
                        <a:solidFill>
                          <a:prstClr val="black"/>
                        </a:solidFill>
                        <a:effectLst/>
                        <a:uLnTx/>
                        <a:uFillTx/>
                        <a:latin typeface="Cambria Math"/>
                        <a:ea typeface="+mn-ea"/>
                        <a:cs typeface="+mn-cs"/>
                      </a:rPr>
                      <m:t>𝒌</m:t>
                    </m:r>
                    <m:r>
                      <a:rPr kumimoji="0" lang="de-DE" sz="1800" b="0" i="1" u="none" strike="noStrike" kern="1200" cap="none" spc="0" normalizeH="0" baseline="0" noProof="0" smtClean="0">
                        <a:ln>
                          <a:noFill/>
                        </a:ln>
                        <a:solidFill>
                          <a:prstClr val="black"/>
                        </a:solidFill>
                        <a:effectLst/>
                        <a:uLnTx/>
                        <a:uFillTx/>
                        <a:latin typeface="Cambria Math"/>
                        <a:ea typeface="+mn-ea"/>
                        <a:cs typeface="+mn-cs"/>
                      </a:rPr>
                      <m:t>=0</m:t>
                    </m:r>
                  </m:oMath>
                </a14:m>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it is </a:t>
                </a:r>
                <a14:m>
                  <m:oMath xmlns:m="http://schemas.openxmlformats.org/officeDocument/2006/math">
                    <m:r>
                      <a:rPr kumimoji="0" lang="de-DE" sz="1800" b="0"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1800" b="0" i="1" u="none" strike="noStrike" kern="1200" cap="none" spc="0" normalizeH="0" baseline="0" noProof="0">
                            <a:ln>
                              <a:noFill/>
                            </a:ln>
                            <a:solidFill>
                              <a:prstClr val="black"/>
                            </a:solidFill>
                            <a:effectLst/>
                            <a:uLnTx/>
                            <a:uFillTx/>
                            <a:latin typeface="Cambria Math"/>
                            <a:ea typeface="Cambria Math"/>
                            <a:cs typeface="+mn-cs"/>
                          </a:rPr>
                          <m:t>0</m:t>
                        </m:r>
                      </m:sub>
                    </m:sSub>
                    <m:r>
                      <a:rPr kumimoji="0" lang="de-DE" sz="1800" b="0" i="1" u="none" strike="noStrike" kern="1200" cap="none" spc="0" normalizeH="0" baseline="0" noProof="0">
                        <a:ln>
                          <a:noFill/>
                        </a:ln>
                        <a:solidFill>
                          <a:prstClr val="black"/>
                        </a:solidFill>
                        <a:effectLst/>
                        <a:uLnTx/>
                        <a:uFillTx/>
                        <a:latin typeface="Cambria Math"/>
                        <a:ea typeface="Cambria Math"/>
                        <a:cs typeface="+mn-cs"/>
                      </a:rPr>
                      <m:t>=</m:t>
                    </m:r>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800" b="0"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1800" b="0" i="1" u="none" strike="noStrike" kern="1200" cap="none" spc="0" normalizeH="0" baseline="0" noProof="0">
                            <a:ln>
                              <a:noFill/>
                            </a:ln>
                            <a:solidFill>
                              <a:prstClr val="black"/>
                            </a:solidFill>
                            <a:effectLst/>
                            <a:uLnTx/>
                            <a:uFillTx/>
                            <a:latin typeface="Cambria Math"/>
                            <a:ea typeface="Cambria Math"/>
                            <a:cs typeface="+mn-cs"/>
                          </a:rPr>
                          <m:t>𝑐</m:t>
                        </m:r>
                      </m:sub>
                    </m:sSub>
                  </m:oMath>
                </a14:m>
                <a:r>
                  <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i.e.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value of shifted bare tune is of importance for operating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8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k</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&gt; 0: head-tail modes come closer </a:t>
                </a:r>
                <a14:m>
                  <m:oMath xmlns:m="http://schemas.openxmlformats.org/officeDocument/2006/math">
                    <m:r>
                      <m:rPr>
                        <m:nor/>
                      </m:rPr>
                      <a:rPr kumimoji="0" lang="de-DE" sz="1800" b="0" i="0" u="none" strike="noStrike" kern="1200" cap="none" spc="0" normalizeH="0" baseline="0" noProof="0" smtClean="0">
                        <a:ln>
                          <a:noFill/>
                        </a:ln>
                        <a:solidFill>
                          <a:prstClr val="black"/>
                        </a:solidFill>
                        <a:effectLst/>
                        <a:uLnTx/>
                        <a:uFillTx/>
                        <a:latin typeface="Calibri" panose="020F0502020204030204" pitchFamily="34" charset="0"/>
                        <a:ea typeface="+mn-ea"/>
                        <a:cs typeface="Calibri" panose="020F0502020204030204" pitchFamily="34" charset="0"/>
                      </a:rPr>
                      <m:t>a</m:t>
                    </m:r>
                    <m:r>
                      <m:rPr>
                        <m:nor/>
                      </m:rPr>
                      <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m:t>s</m:t>
                    </m:r>
                    <m:r>
                      <m:rPr>
                        <m:nor/>
                      </m:rPr>
                      <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m:t> </m:t>
                    </m:r>
                    <m:sSub>
                      <m:sSub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𝑞</m:t>
                        </m:r>
                      </m:e>
                      <m:sub>
                        <m:r>
                          <a:rPr kumimoji="0" lang="de-DE" sz="1800" b="0" i="1" u="none" strike="noStrike" kern="1200" cap="none" spc="0" normalizeH="0" baseline="0" noProof="0">
                            <a:ln>
                              <a:noFill/>
                            </a:ln>
                            <a:solidFill>
                              <a:prstClr val="black"/>
                            </a:solidFill>
                            <a:effectLst/>
                            <a:uLnTx/>
                            <a:uFillTx/>
                            <a:latin typeface="Cambria Math"/>
                            <a:ea typeface="Cambria Math"/>
                            <a:cs typeface="+mn-cs"/>
                          </a:rPr>
                          <m:t>𝑠𝑐</m:t>
                        </m:r>
                      </m:sub>
                    </m:sSub>
                    <m:r>
                      <a:rPr kumimoji="0" lang="de-DE" sz="1800" b="0" i="1" u="none" strike="noStrike" kern="1200" cap="none" spc="0" normalizeH="0" baseline="0" noProof="0">
                        <a:ln>
                          <a:noFill/>
                        </a:ln>
                        <a:solidFill>
                          <a:prstClr val="black"/>
                        </a:solidFill>
                        <a:effectLst/>
                        <a:uLnTx/>
                        <a:uFillTx/>
                        <a:latin typeface="Cambria Math"/>
                        <a:ea typeface="Cambria Math"/>
                        <a:cs typeface="+mn-cs"/>
                      </a:rPr>
                      <m:t>=</m:t>
                    </m:r>
                    <m:r>
                      <a:rPr kumimoji="0" lang="en-US" sz="1800" b="0"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1800" b="0" i="1" u="none" strike="noStrike" kern="1200" cap="none" spc="0" normalizeH="0" baseline="0" noProof="0">
                            <a:ln>
                              <a:noFill/>
                            </a:ln>
                            <a:solidFill>
                              <a:prstClr val="black"/>
                            </a:solidFill>
                            <a:effectLst/>
                            <a:uLnTx/>
                            <a:uFillTx/>
                            <a:latin typeface="Cambria Math"/>
                            <a:ea typeface="Cambria Math"/>
                            <a:cs typeface="+mn-cs"/>
                          </a:rPr>
                          <m:t>𝑠𝑐</m:t>
                        </m:r>
                      </m:sub>
                    </m:sSub>
                    <m:r>
                      <m:rPr>
                        <m:nor/>
                      </m:rPr>
                      <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m:t>/</m:t>
                    </m:r>
                    <m:sSub>
                      <m:sSubPr>
                        <m:ctrlPr>
                          <a:rPr kumimoji="0" lang="de-DE" sz="1800" b="0" i="1" u="none" strike="noStrike" kern="1200" cap="none" spc="0" normalizeH="0" baseline="0" noProof="0" dirty="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dirty="0">
                            <a:ln>
                              <a:noFill/>
                            </a:ln>
                            <a:solidFill>
                              <a:prstClr val="black"/>
                            </a:solidFill>
                            <a:effectLst/>
                            <a:uLnTx/>
                            <a:uFillTx/>
                            <a:latin typeface="Cambria Math"/>
                            <a:ea typeface="+mn-ea"/>
                            <a:cs typeface="+mn-cs"/>
                          </a:rPr>
                          <m:t>𝑄</m:t>
                        </m:r>
                      </m:e>
                      <m:sub>
                        <m:r>
                          <a:rPr kumimoji="0" lang="de-DE" sz="1800" b="0" i="1" u="none" strike="noStrike" kern="1200" cap="none" spc="0" normalizeH="0" baseline="0" noProof="0" dirty="0">
                            <a:ln>
                              <a:noFill/>
                            </a:ln>
                            <a:solidFill>
                              <a:prstClr val="black"/>
                            </a:solidFill>
                            <a:effectLst/>
                            <a:uLnTx/>
                            <a:uFillTx/>
                            <a:latin typeface="Cambria Math"/>
                            <a:ea typeface="+mn-ea"/>
                            <a:cs typeface="+mn-cs"/>
                          </a:rPr>
                          <m:t>𝑠</m:t>
                        </m:r>
                      </m:sub>
                    </m:sSub>
                    <m:r>
                      <m:rPr>
                        <m:nor/>
                      </m:rPr>
                      <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m:t> </m:t>
                    </m:r>
                    <m:r>
                      <m:rPr>
                        <m:nor/>
                      </m:rPr>
                      <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m:t>increases</m:t>
                    </m:r>
                  </m:oMath>
                </a14:m>
                <a:endPar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8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k</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&lt; 0: almost constant slope (but larger Landau damping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broader and lower spectral lines)</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p>
            </p:txBody>
          </p:sp>
        </mc:Choice>
        <mc:Fallback>
          <p:sp>
            <p:nvSpPr>
              <p:cNvPr id="7" name="TextBox 6"/>
              <p:cNvSpPr txBox="1">
                <a:spLocks noRot="1" noChangeAspect="1" noMove="1" noResize="1" noEditPoints="1" noAdjustHandles="1" noChangeArrowheads="1" noChangeShapeType="1" noTextEdit="1"/>
              </p:cNvSpPr>
              <p:nvPr/>
            </p:nvSpPr>
            <p:spPr>
              <a:xfrm>
                <a:off x="82104" y="4746797"/>
                <a:ext cx="9393200" cy="1200329"/>
              </a:xfrm>
              <a:prstGeom prst="rect">
                <a:avLst/>
              </a:prstGeom>
              <a:blipFill>
                <a:blip r:embed="rId7"/>
                <a:stretch>
                  <a:fillRect l="-519" t="-3046" b="-7107"/>
                </a:stretch>
              </a:blipFill>
            </p:spPr>
            <p:txBody>
              <a:bodyPr/>
              <a:lstStyle/>
              <a:p>
                <a:r>
                  <a:rPr lang="en-GB">
                    <a:noFill/>
                  </a:rPr>
                  <a:t> </a:t>
                </a:r>
              </a:p>
            </p:txBody>
          </p:sp>
        </mc:Fallback>
      </mc:AlternateContent>
      <p:sp>
        <p:nvSpPr>
          <p:cNvPr id="4" name="Textfeld 3"/>
          <p:cNvSpPr txBox="1"/>
          <p:nvPr/>
        </p:nvSpPr>
        <p:spPr>
          <a:xfrm>
            <a:off x="0" y="787849"/>
            <a:ext cx="9475304"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rPr>
              <a:t>Assumption of analytical description of head-tail modes by M. </a:t>
            </a:r>
            <a:r>
              <a:rPr kumimoji="0" lang="en-US" sz="1800" b="0" i="0" u="none" strike="noStrike" kern="1200" cap="none" spc="0" normalizeH="0" baseline="0" noProof="0" dirty="0" err="1">
                <a:ln>
                  <a:noFill/>
                </a:ln>
                <a:solidFill>
                  <a:srgbClr val="0000FF"/>
                </a:solidFill>
                <a:effectLst/>
                <a:uLnTx/>
                <a:uFillTx/>
                <a:latin typeface="Calibri" panose="020F0502020204030204" pitchFamily="34" charset="0"/>
                <a:ea typeface="+mn-ea"/>
                <a:cs typeface="Calibri" panose="020F0502020204030204" pitchFamily="34" charset="0"/>
              </a:rPr>
              <a:t>Blaskiewicz</a:t>
            </a:r>
            <a:r>
              <a:rPr kumimoji="0" lang="en-US" sz="1800" b="0"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rPr>
              <a:t> (1998):</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Transverse phase space: KV-distribution (i.e. idealized, suited for space charged calculations)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Longitudinal ‘airbag’ phase space: phase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constant momentum only two velocities </a:t>
            </a:r>
            <a:r>
              <a:rPr kumimoji="0" lang="en-US" sz="1800" b="1" i="0"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v</a:t>
            </a:r>
            <a:r>
              <a:rPr kumimoji="0" lang="en-US" sz="1800" b="1" i="1" u="none" strike="noStrike" kern="1200" cap="none" spc="0" normalizeH="0" baseline="-2500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s</a:t>
            </a:r>
            <a:r>
              <a:rPr kumimoji="0" lang="en-US" sz="1800" b="1"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 = </a:t>
            </a:r>
            <a:r>
              <a:rPr kumimoji="0" lang="en-US" sz="1800" b="1" i="0"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a:t>
            </a:r>
            <a:r>
              <a:rPr kumimoji="0" lang="en-US" sz="1800" b="1"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 </a:t>
            </a:r>
            <a:r>
              <a:rPr kumimoji="0" lang="en-US" sz="1800" b="1" i="0"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v</a:t>
            </a:r>
            <a:r>
              <a:rPr kumimoji="0" lang="en-US" sz="1800" b="1" i="1" u="none" strike="noStrike" kern="1200" cap="none" spc="0" normalizeH="0" baseline="-2500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s0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a:t>
            </a:r>
            <a:r>
              <a:rPr kumimoji="0" lang="en-US"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a:t>
            </a:r>
            <a:r>
              <a:rPr kumimoji="0" lang="en-US" sz="18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s</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ynchrotron tune: </a:t>
            </a:r>
            <a:r>
              <a:rPr kumimoji="0" lang="en-US" sz="1800" b="0"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Q</a:t>
            </a:r>
            <a:r>
              <a:rPr kumimoji="0" lang="en-US" sz="1800" b="0" i="1" u="none" strike="noStrike" kern="1200" cap="none" spc="0" normalizeH="0" baseline="-2500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s</a:t>
            </a:r>
            <a:r>
              <a:rPr kumimoji="0" lang="en-US" sz="1800" b="0"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 = </a:t>
            </a:r>
            <a:r>
              <a:rPr kumimoji="0" lang="en-US" sz="1800" b="0"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v</a:t>
            </a:r>
            <a:r>
              <a:rPr kumimoji="0" lang="en-US" sz="1800" b="0" i="1" u="none" strike="noStrike" kern="1200" cap="none" spc="0" normalizeH="0" baseline="-2500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s0</a:t>
            </a:r>
            <a:r>
              <a:rPr kumimoji="0" lang="en-US" sz="1800" b="0"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a:t>
            </a:r>
            <a:r>
              <a:rPr kumimoji="0" lang="en-US" sz="1800" b="0"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R </a:t>
            </a:r>
            <a:r>
              <a:rPr kumimoji="0" lang="en-US" sz="1800" b="0" i="1" u="none" strike="noStrike" kern="1200" cap="none" spc="0" normalizeH="0" baseline="-2500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0</a:t>
            </a:r>
            <a:r>
              <a:rPr kumimoji="0" lang="en-US" sz="1800" b="0"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a:t>
            </a:r>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endParaRPr>
          </a:p>
        </p:txBody>
      </p:sp>
      <p:sp>
        <p:nvSpPr>
          <p:cNvPr id="17" name="Text Box 7"/>
          <p:cNvSpPr txBox="1">
            <a:spLocks noChangeArrowheads="1"/>
          </p:cNvSpPr>
          <p:nvPr/>
        </p:nvSpPr>
        <p:spPr bwMode="auto">
          <a:xfrm>
            <a:off x="252000" y="144000"/>
            <a:ext cx="9075420" cy="46166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de-DE"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Analytical Model: Space Charge Modification of Tune Spectra </a:t>
            </a:r>
          </a:p>
        </p:txBody>
      </p:sp>
      <p:sp>
        <p:nvSpPr>
          <p:cNvPr id="2" name="Textfeld 1"/>
          <p:cNvSpPr txBox="1"/>
          <p:nvPr/>
        </p:nvSpPr>
        <p:spPr>
          <a:xfrm>
            <a:off x="7380312" y="3188307"/>
            <a:ext cx="1587521"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a:t>
            </a:r>
            <a:r>
              <a:rPr kumimoji="0" lang="en-US" sz="1600" b="1"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Q</a:t>
            </a:r>
            <a:r>
              <a:rPr kumimoji="0" lang="en-US" sz="1600" b="1" i="1" u="none" strike="noStrike" kern="1200" cap="none" spc="0" normalizeH="0" baseline="-2500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c</a:t>
            </a:r>
            <a:r>
              <a:rPr kumimoji="0" lang="en-US" sz="1600" b="1"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 </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 0.06 </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a:t>
            </a:r>
            <a:r>
              <a:rPr kumimoji="0" lang="en-US" sz="1600" b="1" i="1" u="none" strike="noStrike" kern="1200" cap="none" spc="0" normalizeH="0" baseline="0" noProof="0" dirty="0" err="1">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Q</a:t>
            </a:r>
            <a:r>
              <a:rPr kumimoji="0" lang="en-US" sz="1600" b="1" i="1" u="none" strike="noStrike" kern="1200" cap="none" spc="0" normalizeH="0" baseline="-25000" noProof="0" dirty="0" err="1">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sc</a:t>
            </a:r>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endParaRPr>
          </a:p>
        </p:txBody>
      </p:sp>
      <p:sp>
        <p:nvSpPr>
          <p:cNvPr id="20" name="TextBox 15"/>
          <p:cNvSpPr txBox="1"/>
          <p:nvPr/>
        </p:nvSpPr>
        <p:spPr>
          <a:xfrm>
            <a:off x="250128" y="2174719"/>
            <a:ext cx="405256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rPr>
              <a:t>High intensity: spacing of sidebands:</a:t>
            </a:r>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3" name="Textfeld 2"/>
          <p:cNvSpPr txBox="1"/>
          <p:nvPr/>
        </p:nvSpPr>
        <p:spPr>
          <a:xfrm>
            <a:off x="179513" y="3945830"/>
            <a:ext cx="3024336" cy="369332"/>
          </a:xfrm>
          <a:prstGeom prst="rect">
            <a:avLst/>
          </a:prstGeom>
          <a:noFill/>
          <a:ln>
            <a:solidFill>
              <a:srgbClr val="FF000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a:t>
            </a:r>
            <a:r>
              <a:rPr kumimoji="0" lang="en-US" sz="1800" b="0" i="1" u="none" strike="noStrike" kern="1200" cap="none" spc="0" normalizeH="0" baseline="0" noProof="0" dirty="0" err="1">
                <a:ln>
                  <a:noFill/>
                </a:ln>
                <a:solidFill>
                  <a:srgbClr val="FF0000"/>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Q</a:t>
            </a:r>
            <a:r>
              <a:rPr kumimoji="0" lang="en-US" sz="1800" b="0" i="1" u="none" strike="noStrike" kern="1200" cap="none" spc="0" normalizeH="0" baseline="-25000" noProof="0" dirty="0" err="1">
                <a:ln>
                  <a:noFill/>
                </a:ln>
                <a:solidFill>
                  <a:srgbClr val="FF0000"/>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sc</a:t>
            </a:r>
            <a:r>
              <a:rPr kumimoji="0" lang="en-US" sz="1800" b="0" i="1" u="none" strike="noStrike" kern="1200" cap="none" spc="0" normalizeH="0" baseline="0" noProof="0" dirty="0">
                <a:ln>
                  <a:noFill/>
                </a:ln>
                <a:solidFill>
                  <a:srgbClr val="FF0000"/>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  </a:t>
            </a:r>
            <a:r>
              <a:rPr kumimoji="0" lang="en-US" sz="1800" b="1"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rPr>
              <a:t>incoherent tune spread </a:t>
            </a:r>
          </a:p>
        </p:txBody>
      </p:sp>
      <p:sp>
        <p:nvSpPr>
          <p:cNvPr id="21" name="Textfeld 20"/>
          <p:cNvSpPr txBox="1"/>
          <p:nvPr/>
        </p:nvSpPr>
        <p:spPr>
          <a:xfrm>
            <a:off x="2500212" y="3526861"/>
            <a:ext cx="2566308" cy="369332"/>
          </a:xfrm>
          <a:prstGeom prst="rect">
            <a:avLst/>
          </a:prstGeom>
          <a:noFill/>
          <a:ln>
            <a:solidFill>
              <a:srgbClr val="0070C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70C0"/>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a:t>
            </a:r>
            <a:r>
              <a:rPr kumimoji="0" lang="en-US" sz="1800" b="0" i="1" u="none" strike="noStrike" kern="1200" cap="none" spc="0" normalizeH="0" baseline="0" noProof="0" dirty="0">
                <a:ln>
                  <a:noFill/>
                </a:ln>
                <a:solidFill>
                  <a:srgbClr val="0070C0"/>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Q</a:t>
            </a:r>
            <a:r>
              <a:rPr kumimoji="0" lang="en-US" sz="1800" b="0" i="1" u="none" strike="noStrike" kern="1200" cap="none" spc="0" normalizeH="0" baseline="-25000" noProof="0" dirty="0">
                <a:ln>
                  <a:noFill/>
                </a:ln>
                <a:solidFill>
                  <a:srgbClr val="0070C0"/>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c</a:t>
            </a:r>
            <a:r>
              <a:rPr kumimoji="0" lang="en-US" sz="1800" b="0" i="1" u="none" strike="noStrike" kern="1200" cap="none" spc="0" normalizeH="0" baseline="0" noProof="0" dirty="0">
                <a:ln>
                  <a:noFill/>
                </a:ln>
                <a:solidFill>
                  <a:srgbClr val="0070C0"/>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  </a:t>
            </a:r>
            <a:r>
              <a:rPr kumimoji="0" lang="en-US" sz="1800" b="1" i="0" u="none" strike="noStrike" kern="1200" cap="none" spc="0" normalizeH="0" baseline="0" noProof="0" dirty="0">
                <a:ln>
                  <a:noFill/>
                </a:ln>
                <a:solidFill>
                  <a:srgbClr val="0070C0"/>
                </a:solidFill>
                <a:effectLst/>
                <a:uLnTx/>
                <a:uFillTx/>
                <a:latin typeface="Calibri" panose="020F0502020204030204" pitchFamily="34" charset="0"/>
                <a:ea typeface="+mn-ea"/>
                <a:cs typeface="Calibri" panose="020F0502020204030204" pitchFamily="34" charset="0"/>
              </a:rPr>
              <a:t>coherent tune shift </a:t>
            </a:r>
          </a:p>
        </p:txBody>
      </p:sp>
      <p:cxnSp>
        <p:nvCxnSpPr>
          <p:cNvPr id="23" name="Straight Arrow Connector 5"/>
          <p:cNvCxnSpPr/>
          <p:nvPr/>
        </p:nvCxnSpPr>
        <p:spPr>
          <a:xfrm flipH="1" flipV="1">
            <a:off x="2090470" y="3064122"/>
            <a:ext cx="409742" cy="414350"/>
          </a:xfrm>
          <a:prstGeom prst="straightConnector1">
            <a:avLst/>
          </a:prstGeom>
          <a:ln>
            <a:solidFill>
              <a:srgbClr val="0070C0"/>
            </a:solidFill>
            <a:tailEnd type="arrow"/>
          </a:ln>
        </p:spPr>
        <p:style>
          <a:lnRef idx="2">
            <a:schemeClr val="dk1"/>
          </a:lnRef>
          <a:fillRef idx="0">
            <a:schemeClr val="dk1"/>
          </a:fillRef>
          <a:effectRef idx="1">
            <a:schemeClr val="dk1"/>
          </a:effectRef>
          <a:fontRef idx="minor">
            <a:schemeClr val="tx1"/>
          </a:fontRef>
        </p:style>
      </p:cxnSp>
      <p:sp>
        <p:nvSpPr>
          <p:cNvPr id="14" name="Textfeld 13"/>
          <p:cNvSpPr txBox="1"/>
          <p:nvPr/>
        </p:nvSpPr>
        <p:spPr>
          <a:xfrm>
            <a:off x="5671930" y="1695802"/>
            <a:ext cx="3210454" cy="3539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7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Example for SIS18 parameter</a:t>
            </a:r>
          </a:p>
        </p:txBody>
      </p:sp>
    </p:spTree>
    <p:extLst>
      <p:ext uri="{BB962C8B-B14F-4D97-AF65-F5344CB8AC3E}">
        <p14:creationId xmlns:p14="http://schemas.microsoft.com/office/powerpoint/2010/main" val="36090864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12" y="1220240"/>
            <a:ext cx="4906561" cy="3607875"/>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512" y="1220214"/>
            <a:ext cx="4906596" cy="3607901"/>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512" y="1220214"/>
            <a:ext cx="4906596" cy="3607901"/>
          </a:xfrm>
          <a:prstGeom prst="rect">
            <a:avLst/>
          </a:prstGeom>
        </p:spPr>
      </p:pic>
      <p:sp>
        <p:nvSpPr>
          <p:cNvPr id="3" name="Content Placeholder 2"/>
          <p:cNvSpPr>
            <a:spLocks noGrp="1"/>
          </p:cNvSpPr>
          <p:nvPr>
            <p:ph idx="1"/>
          </p:nvPr>
        </p:nvSpPr>
        <p:spPr>
          <a:xfrm>
            <a:off x="173080" y="4928971"/>
            <a:ext cx="5917519" cy="360040"/>
          </a:xfrm>
        </p:spPr>
        <p:txBody>
          <a:bodyPr>
            <a:normAutofit lnSpcReduction="10000"/>
          </a:bodyPr>
          <a:lstStyle/>
          <a:p>
            <a:pPr marL="0" indent="0">
              <a:buNone/>
            </a:pPr>
            <a:r>
              <a:rPr lang="en-US" sz="1800" dirty="0">
                <a:latin typeface="Calibri" panose="020F0502020204030204" pitchFamily="34" charset="0"/>
                <a:cs typeface="Calibri" panose="020F0502020204030204" pitchFamily="34" charset="0"/>
              </a:rPr>
              <a:t>Red lines: prediction using </a:t>
            </a:r>
            <a:r>
              <a:rPr lang="en-US" sz="1800" b="1" dirty="0">
                <a:latin typeface="Calibri" panose="020F0502020204030204" pitchFamily="34" charset="0"/>
                <a:cs typeface="Calibri" panose="020F0502020204030204" pitchFamily="34" charset="0"/>
              </a:rPr>
              <a:t>measured</a:t>
            </a:r>
            <a:r>
              <a:rPr lang="en-US" sz="1800" dirty="0">
                <a:latin typeface="Calibri" panose="020F0502020204030204" pitchFamily="34" charset="0"/>
                <a:cs typeface="Calibri" panose="020F0502020204030204" pitchFamily="34" charset="0"/>
              </a:rPr>
              <a:t> beam parameters:  </a:t>
            </a:r>
          </a:p>
          <a:p>
            <a:pPr marL="0" indent="0">
              <a:buNone/>
            </a:pPr>
            <a:endParaRPr lang="en-US" sz="1800" dirty="0">
              <a:latin typeface="Calibri" panose="020F0502020204030204" pitchFamily="34" charset="0"/>
              <a:cs typeface="Calibri" panose="020F0502020204030204" pitchFamily="34" charset="0"/>
            </a:endParaRPr>
          </a:p>
        </p:txBody>
      </p:sp>
      <p:sp>
        <p:nvSpPr>
          <p:cNvPr id="6" name="Content Placeholder 2"/>
          <p:cNvSpPr txBox="1">
            <a:spLocks/>
          </p:cNvSpPr>
          <p:nvPr/>
        </p:nvSpPr>
        <p:spPr bwMode="auto">
          <a:xfrm>
            <a:off x="5580246" y="1064143"/>
            <a:ext cx="3151102" cy="4320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Measured spectra </a:t>
            </a:r>
            <a:r>
              <a:rPr kumimoji="0" lang="en-US"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U</a:t>
            </a:r>
            <a:r>
              <a:rPr kumimoji="0" lang="en-US" sz="1800" b="1"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rPr>
              <a:t>73+</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beam </a:t>
            </a:r>
          </a:p>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AlternateContent xmlns:mc="http://schemas.openxmlformats.org/markup-compatibility/2006" xmlns:a14="http://schemas.microsoft.com/office/drawing/2010/main">
        <mc:Choice Requires="a14">
          <p:sp>
            <p:nvSpPr>
              <p:cNvPr id="18" name="Rectangle 17"/>
              <p:cNvSpPr/>
              <p:nvPr/>
            </p:nvSpPr>
            <p:spPr>
              <a:xfrm>
                <a:off x="-171400" y="5181991"/>
                <a:ext cx="5742384" cy="81984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kumimoji="0" lang="el-GR" sz="1600" b="0" i="1" u="none" strike="noStrike" kern="1200" cap="none" spc="0" normalizeH="0" baseline="0" noProof="0" smtClean="0">
                          <a:ln>
                            <a:noFill/>
                          </a:ln>
                          <a:solidFill>
                            <a:prstClr val="black"/>
                          </a:solidFill>
                          <a:effectLst/>
                          <a:uLnTx/>
                          <a:uFillTx/>
                          <a:latin typeface="Cambria Math"/>
                          <a:ea typeface="Cambria Math"/>
                          <a:cs typeface="+mn-cs"/>
                        </a:rPr>
                        <m:t>Δ</m:t>
                      </m:r>
                      <m:sSub>
                        <m:sSubPr>
                          <m:ctrlPr>
                            <a:rPr kumimoji="0" lang="el-GR"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a:ln>
                                <a:noFill/>
                              </a:ln>
                              <a:solidFill>
                                <a:prstClr val="black"/>
                              </a:solidFill>
                              <a:effectLst/>
                              <a:uLnTx/>
                              <a:uFillTx/>
                              <a:latin typeface="Cambria Math"/>
                              <a:ea typeface="Cambria Math"/>
                              <a:cs typeface="+mn-cs"/>
                            </a:rPr>
                            <m:t>𝑘</m:t>
                          </m:r>
                        </m:sub>
                      </m:sSub>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f>
                        <m:f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fPr>
                        <m:num>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1600" b="0" i="1" u="none" strike="noStrike" kern="1200" cap="none" spc="0" normalizeH="0" baseline="0" noProof="0">
                                  <a:ln>
                                    <a:noFill/>
                                  </a:ln>
                                  <a:solidFill>
                                    <a:prstClr val="black"/>
                                  </a:solidFill>
                                  <a:effectLst/>
                                  <a:uLnTx/>
                                  <a:uFillTx/>
                                  <a:latin typeface="Cambria Math"/>
                                  <a:ea typeface="Cambria Math"/>
                                  <a:cs typeface="+mn-cs"/>
                                </a:rPr>
                                <m:t>𝑠𝑐</m:t>
                              </m:r>
                            </m:sub>
                          </m:sSub>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1600" b="0" i="1" u="none" strike="noStrike" kern="1200" cap="none" spc="0" normalizeH="0" baseline="0" noProof="0">
                                  <a:ln>
                                    <a:noFill/>
                                  </a:ln>
                                  <a:solidFill>
                                    <a:prstClr val="black"/>
                                  </a:solidFill>
                                  <a:effectLst/>
                                  <a:uLnTx/>
                                  <a:uFillTx/>
                                  <a:latin typeface="Cambria Math"/>
                                  <a:ea typeface="Cambria Math"/>
                                  <a:cs typeface="+mn-cs"/>
                                </a:rPr>
                                <m:t>𝑐</m:t>
                              </m:r>
                            </m:sub>
                          </m:sSub>
                        </m:num>
                        <m:den>
                          <m:r>
                            <a:rPr kumimoji="0" lang="de-DE" sz="1600" b="0" i="1" u="none" strike="noStrike" kern="1200" cap="none" spc="0" normalizeH="0" baseline="0" noProof="0">
                              <a:ln>
                                <a:noFill/>
                              </a:ln>
                              <a:solidFill>
                                <a:prstClr val="black"/>
                              </a:solidFill>
                              <a:effectLst/>
                              <a:uLnTx/>
                              <a:uFillTx/>
                              <a:latin typeface="Cambria Math"/>
                              <a:ea typeface="Cambria Math"/>
                              <a:cs typeface="+mn-cs"/>
                            </a:rPr>
                            <m:t>2</m:t>
                          </m:r>
                        </m:den>
                      </m:f>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rad>
                        <m:radPr>
                          <m:degHide m:val="on"/>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radPr>
                        <m:deg/>
                        <m:e>
                          <m:f>
                            <m:f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fPr>
                            <m:num>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1600" b="0" i="1" u="none" strike="noStrike" kern="1200" cap="none" spc="0" normalizeH="0" baseline="0" noProof="0">
                                      <a:ln>
                                        <a:noFill/>
                                      </a:ln>
                                      <a:solidFill>
                                        <a:prstClr val="black"/>
                                      </a:solidFill>
                                      <a:effectLst/>
                                      <a:uLnTx/>
                                      <a:uFillTx/>
                                      <a:latin typeface="Cambria Math"/>
                                      <a:ea typeface="Cambria Math"/>
                                      <a:cs typeface="+mn-cs"/>
                                    </a:rPr>
                                    <m:t>𝑠𝑐</m:t>
                                  </m:r>
                                </m:sub>
                              </m:sSub>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1600" b="0" i="1" u="none" strike="noStrike" kern="1200" cap="none" spc="0" normalizeH="0" baseline="0" noProof="0">
                                      <a:ln>
                                        <a:noFill/>
                                      </a:ln>
                                      <a:solidFill>
                                        <a:prstClr val="black"/>
                                      </a:solidFill>
                                      <a:effectLst/>
                                      <a:uLnTx/>
                                      <a:uFillTx/>
                                      <a:latin typeface="Cambria Math"/>
                                      <a:ea typeface="Cambria Math"/>
                                      <a:cs typeface="+mn-cs"/>
                                    </a:rPr>
                                    <m:t>𝑐</m:t>
                                  </m:r>
                                </m:sub>
                              </m:sSub>
                              <m:sSup>
                                <m:sSup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p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e>
                                <m:sup>
                                  <m:r>
                                    <a:rPr kumimoji="0" lang="de-DE" sz="1600" b="0" i="1" u="none" strike="noStrike" kern="1200" cap="none" spc="0" normalizeH="0" baseline="0" noProof="0">
                                      <a:ln>
                                        <a:noFill/>
                                      </a:ln>
                                      <a:solidFill>
                                        <a:prstClr val="black"/>
                                      </a:solidFill>
                                      <a:effectLst/>
                                      <a:uLnTx/>
                                      <a:uFillTx/>
                                      <a:latin typeface="Cambria Math"/>
                                      <a:ea typeface="Cambria Math"/>
                                      <a:cs typeface="+mn-cs"/>
                                    </a:rPr>
                                    <m:t>2</m:t>
                                  </m:r>
                                </m:sup>
                              </m:sSup>
                            </m:num>
                            <m:den>
                              <m:r>
                                <a:rPr kumimoji="0" lang="de-DE" sz="1600" b="0" i="1" u="none" strike="noStrike" kern="1200" cap="none" spc="0" normalizeH="0" baseline="0" noProof="0">
                                  <a:ln>
                                    <a:noFill/>
                                  </a:ln>
                                  <a:solidFill>
                                    <a:prstClr val="black"/>
                                  </a:solidFill>
                                  <a:effectLst/>
                                  <a:uLnTx/>
                                  <a:uFillTx/>
                                  <a:latin typeface="Cambria Math"/>
                                  <a:ea typeface="Cambria Math"/>
                                  <a:cs typeface="+mn-cs"/>
                                </a:rPr>
                                <m:t>4</m:t>
                              </m:r>
                            </m:den>
                          </m:f>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a:ln>
                                <a:noFill/>
                              </a:ln>
                              <a:solidFill>
                                <a:prstClr val="black"/>
                              </a:solidFill>
                              <a:effectLst/>
                              <a:uLnTx/>
                              <a:uFillTx/>
                              <a:latin typeface="Cambria Math"/>
                              <a:ea typeface="Cambria Math"/>
                              <a:cs typeface="+mn-cs"/>
                            </a:rPr>
                            <m:t>𝑘</m:t>
                          </m:r>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1600" b="0" i="1" u="none" strike="noStrike" kern="1200" cap="none" spc="0" normalizeH="0" baseline="0" noProof="0">
                                  <a:ln>
                                    <a:noFill/>
                                  </a:ln>
                                  <a:solidFill>
                                    <a:prstClr val="black"/>
                                  </a:solidFill>
                                  <a:effectLst/>
                                  <a:uLnTx/>
                                  <a:uFillTx/>
                                  <a:latin typeface="Cambria Math"/>
                                  <a:ea typeface="Cambria Math"/>
                                  <a:cs typeface="+mn-cs"/>
                                </a:rPr>
                                <m:t>𝑠</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𝑚𝑒𝑎𝑠</m:t>
                              </m:r>
                            </m:sub>
                          </m:sSub>
                          <m:sSup>
                            <m:sSup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p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e>
                            <m:sup>
                              <m:r>
                                <a:rPr kumimoji="0" lang="de-DE" sz="1600" b="0" i="1" u="none" strike="noStrike" kern="1200" cap="none" spc="0" normalizeH="0" baseline="0" noProof="0">
                                  <a:ln>
                                    <a:noFill/>
                                  </a:ln>
                                  <a:solidFill>
                                    <a:prstClr val="black"/>
                                  </a:solidFill>
                                  <a:effectLst/>
                                  <a:uLnTx/>
                                  <a:uFillTx/>
                                  <a:latin typeface="Cambria Math"/>
                                  <a:ea typeface="Cambria Math"/>
                                  <a:cs typeface="+mn-cs"/>
                                </a:rPr>
                                <m:t>2</m:t>
                              </m:r>
                            </m:sup>
                          </m:sSup>
                        </m:e>
                      </m:rad>
                    </m:oMath>
                  </m:oMathPara>
                </a14:m>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18" name="Rectangle 17"/>
              <p:cNvSpPr>
                <a:spLocks noRot="1" noChangeAspect="1" noMove="1" noResize="1" noEditPoints="1" noAdjustHandles="1" noChangeArrowheads="1" noChangeShapeType="1" noTextEdit="1"/>
              </p:cNvSpPr>
              <p:nvPr/>
            </p:nvSpPr>
            <p:spPr>
              <a:xfrm>
                <a:off x="-171400" y="5181991"/>
                <a:ext cx="5742384" cy="819840"/>
              </a:xfrm>
              <a:prstGeom prst="rect">
                <a:avLst/>
              </a:prstGeom>
              <a:blipFill>
                <a:blip r:embed="rId6"/>
                <a:stretch>
                  <a:fillRect/>
                </a:stretch>
              </a:blipFill>
            </p:spPr>
            <p:txBody>
              <a:bodyPr/>
              <a:lstStyle/>
              <a:p>
                <a:r>
                  <a:rPr lang="en-GB">
                    <a:noFill/>
                  </a:rPr>
                  <a:t> </a:t>
                </a:r>
              </a:p>
            </p:txBody>
          </p:sp>
        </mc:Fallback>
      </mc:AlternateContent>
      <p:cxnSp>
        <p:nvCxnSpPr>
          <p:cNvPr id="10" name="Straight Arrow Connector 9"/>
          <p:cNvCxnSpPr/>
          <p:nvPr/>
        </p:nvCxnSpPr>
        <p:spPr>
          <a:xfrm flipV="1">
            <a:off x="827584" y="4462170"/>
            <a:ext cx="0" cy="383371"/>
          </a:xfrm>
          <a:prstGeom prst="straightConnector1">
            <a:avLst/>
          </a:prstGeom>
          <a:ln w="38100">
            <a:solidFill>
              <a:srgbClr val="9900CC"/>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1463933" y="4462170"/>
            <a:ext cx="0" cy="38337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2699792" y="4462170"/>
            <a:ext cx="0" cy="383371"/>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pic>
        <p:nvPicPr>
          <p:cNvPr id="34"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5391" t="62599" b="6463"/>
          <a:stretch/>
        </p:blipFill>
        <p:spPr bwMode="auto">
          <a:xfrm>
            <a:off x="5067021" y="3500837"/>
            <a:ext cx="4055044" cy="10742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5861" t="31300" b="37400"/>
          <a:stretch/>
        </p:blipFill>
        <p:spPr bwMode="auto">
          <a:xfrm>
            <a:off x="5084067" y="2363931"/>
            <a:ext cx="4034901" cy="10867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5041" b="69138"/>
          <a:stretch/>
        </p:blipFill>
        <p:spPr bwMode="auto">
          <a:xfrm>
            <a:off x="5037958" y="1355819"/>
            <a:ext cx="4070070" cy="10715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782" t="28598" r="93865" b="35701"/>
          <a:stretch/>
        </p:blipFill>
        <p:spPr bwMode="auto">
          <a:xfrm>
            <a:off x="4860032" y="3284554"/>
            <a:ext cx="229453" cy="1239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782" t="28598" r="93865" b="35701"/>
          <a:stretch/>
        </p:blipFill>
        <p:spPr bwMode="auto">
          <a:xfrm>
            <a:off x="4857692" y="2339914"/>
            <a:ext cx="229453" cy="1239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25" name="TextBox 24"/>
              <p:cNvSpPr txBox="1"/>
              <p:nvPr/>
            </p:nvSpPr>
            <p:spPr>
              <a:xfrm>
                <a:off x="6148879" y="5289859"/>
                <a:ext cx="1407758" cy="6288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smtClean="0">
                              <a:ln>
                                <a:noFill/>
                              </a:ln>
                              <a:solidFill>
                                <a:prstClr val="black"/>
                              </a:solidFill>
                              <a:effectLst/>
                              <a:uLnTx/>
                              <a:uFillTx/>
                              <a:latin typeface="Cambria Math"/>
                              <a:ea typeface="+mn-ea"/>
                              <a:cs typeface="+mn-cs"/>
                            </a:rPr>
                            <m:t>𝑞</m:t>
                          </m:r>
                        </m:e>
                        <m:sub>
                          <m:r>
                            <a:rPr kumimoji="0" lang="de-DE" sz="1600" b="0" i="1" u="none" strike="noStrike" kern="1200" cap="none" spc="0" normalizeH="0" baseline="0" noProof="0" smtClean="0">
                              <a:ln>
                                <a:noFill/>
                              </a:ln>
                              <a:solidFill>
                                <a:prstClr val="black"/>
                              </a:solidFill>
                              <a:effectLst/>
                              <a:uLnTx/>
                              <a:uFillTx/>
                              <a:latin typeface="Cambria Math"/>
                              <a:ea typeface="+mn-ea"/>
                              <a:cs typeface="+mn-cs"/>
                            </a:rPr>
                            <m:t>𝑠𝑐</m:t>
                          </m:r>
                        </m:sub>
                      </m:sSub>
                      <m:r>
                        <a:rPr kumimoji="0" lang="de-DE" sz="1600" b="0" i="1" u="none" strike="noStrike" kern="1200" cap="none" spc="0" normalizeH="0" baseline="0" noProof="0" smtClean="0">
                          <a:ln>
                            <a:noFill/>
                          </a:ln>
                          <a:solidFill>
                            <a:prstClr val="black"/>
                          </a:solidFill>
                          <a:effectLst/>
                          <a:uLnTx/>
                          <a:uFillTx/>
                          <a:latin typeface="Cambria Math"/>
                          <a:ea typeface="+mn-ea"/>
                          <a:cs typeface="+mn-cs"/>
                        </a:rPr>
                        <m:t>=</m:t>
                      </m:r>
                      <m:f>
                        <m:f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fPr>
                        <m:num>
                          <m:d>
                            <m:dPr>
                              <m:begChr m:val="|"/>
                              <m:endChr m:val="|"/>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dPr>
                            <m:e>
                              <m:r>
                                <a:rPr kumimoji="0" lang="en-US" sz="1600" b="0"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1600" b="0" i="1" u="none" strike="noStrike" kern="1200" cap="none" spc="0" normalizeH="0" baseline="0" noProof="0">
                                      <a:ln>
                                        <a:noFill/>
                                      </a:ln>
                                      <a:solidFill>
                                        <a:prstClr val="black"/>
                                      </a:solidFill>
                                      <a:effectLst/>
                                      <a:uLnTx/>
                                      <a:uFillTx/>
                                      <a:latin typeface="Cambria Math"/>
                                      <a:ea typeface="Cambria Math"/>
                                      <a:cs typeface="+mn-cs"/>
                                    </a:rPr>
                                    <m:t>𝑠𝑐</m:t>
                                  </m:r>
                                </m:sub>
                              </m:sSub>
                            </m:e>
                          </m:d>
                        </m:num>
                        <m:den>
                          <m:sSub>
                            <m:sSub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𝑄</m:t>
                              </m:r>
                            </m:e>
                            <m:sub>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𝑠</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𝑚𝑒𝑎𝑠</m:t>
                              </m:r>
                            </m:sub>
                          </m:sSub>
                        </m:den>
                      </m:f>
                    </m:oMath>
                  </m:oMathPara>
                </a14:m>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6148879" y="5289859"/>
                <a:ext cx="1407758" cy="628826"/>
              </a:xfrm>
              <a:prstGeom prst="rect">
                <a:avLst/>
              </a:prstGeom>
              <a:blipFill>
                <a:blip r:embed="rId8"/>
                <a:stretch>
                  <a:fillRect/>
                </a:stretch>
              </a:blipFill>
            </p:spPr>
            <p:txBody>
              <a:bodyPr/>
              <a:lstStyle/>
              <a:p>
                <a:r>
                  <a:rPr lang="en-GB">
                    <a:noFill/>
                  </a:rPr>
                  <a:t> </a:t>
                </a:r>
              </a:p>
            </p:txBody>
          </p:sp>
        </mc:Fallback>
      </mc:AlternateContent>
      <p:sp>
        <p:nvSpPr>
          <p:cNvPr id="23" name="Text Box 7"/>
          <p:cNvSpPr txBox="1">
            <a:spLocks noChangeArrowheads="1"/>
          </p:cNvSpPr>
          <p:nvPr/>
        </p:nvSpPr>
        <p:spPr bwMode="auto">
          <a:xfrm>
            <a:off x="252000" y="144000"/>
            <a:ext cx="8648700" cy="46166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de-DE"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Measurements: Moderate Space Charge Parameter </a:t>
            </a:r>
          </a:p>
        </p:txBody>
      </p:sp>
      <mc:AlternateContent xmlns:mc="http://schemas.openxmlformats.org/markup-compatibility/2006" xmlns:a14="http://schemas.microsoft.com/office/drawing/2010/main">
        <mc:Choice Requires="a14">
          <p:sp>
            <p:nvSpPr>
              <p:cNvPr id="9" name="Textfeld 8"/>
              <p:cNvSpPr txBox="1"/>
              <p:nvPr/>
            </p:nvSpPr>
            <p:spPr>
              <a:xfrm>
                <a:off x="212154" y="722872"/>
                <a:ext cx="8841335" cy="443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Beam: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U</a:t>
                </a:r>
                <a:r>
                  <a:rPr kumimoji="0" lang="en-US" sz="1800" b="0"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rPr>
                  <a:t>73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11.4 MeV/u, (1 ... 12)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10</a:t>
                </a:r>
                <a:r>
                  <a:rPr kumimoji="0" lang="en-US" sz="1800" b="0"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8</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ions, </a:t>
                </a:r>
                <a14:m>
                  <m:oMath xmlns:m="http://schemas.openxmlformats.org/officeDocument/2006/math">
                    <m:sSub>
                      <m:sSubPr>
                        <m:ctrlPr>
                          <a:rPr kumimoji="0" lang="en-US"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a:ln>
                              <a:noFill/>
                            </a:ln>
                            <a:solidFill>
                              <a:prstClr val="black"/>
                            </a:solidFill>
                            <a:effectLst/>
                            <a:uLnTx/>
                            <a:uFillTx/>
                            <a:latin typeface="Cambria Math"/>
                            <a:ea typeface="+mn-ea"/>
                            <a:cs typeface="+mn-cs"/>
                          </a:rPr>
                          <m:t>𝑄</m:t>
                        </m:r>
                      </m:e>
                      <m:sub>
                        <m:r>
                          <a:rPr kumimoji="0" lang="de-DE" sz="1600" b="0" i="1" u="none" strike="noStrike" kern="1200" cap="none" spc="0" normalizeH="0" baseline="0" noProof="0">
                            <a:ln>
                              <a:noFill/>
                            </a:ln>
                            <a:solidFill>
                              <a:prstClr val="black"/>
                            </a:solidFill>
                            <a:effectLst/>
                            <a:uLnTx/>
                            <a:uFillTx/>
                            <a:latin typeface="Cambria Math"/>
                            <a:ea typeface="+mn-ea"/>
                            <a:cs typeface="+mn-cs"/>
                          </a:rPr>
                          <m:t>𝑠</m:t>
                        </m:r>
                      </m:sub>
                    </m:sSub>
                    <m:r>
                      <a:rPr kumimoji="0" lang="de-DE" sz="1600" b="0" i="1" u="none" strike="noStrike" kern="1200" cap="none" spc="0" normalizeH="0" baseline="0" noProof="0" smtClean="0">
                        <a:ln>
                          <a:noFill/>
                        </a:ln>
                        <a:solidFill>
                          <a:prstClr val="black"/>
                        </a:solidFill>
                        <a:effectLst/>
                        <a:uLnTx/>
                        <a:uFillTx/>
                        <a:latin typeface="Cambria Math"/>
                        <a:ea typeface="+mn-ea"/>
                        <a:cs typeface="+mn-cs"/>
                      </a:rPr>
                      <m:t>=</m:t>
                    </m:r>
                    <m:r>
                      <a:rPr kumimoji="0" lang="de-DE" sz="1600" b="0" i="1" u="none" strike="noStrike" kern="1200" cap="none" spc="0" normalizeH="0" baseline="0" noProof="0">
                        <a:ln>
                          <a:noFill/>
                        </a:ln>
                        <a:solidFill>
                          <a:prstClr val="black"/>
                        </a:solidFill>
                        <a:effectLst/>
                        <a:uLnTx/>
                        <a:uFillTx/>
                        <a:latin typeface="Cambria Math"/>
                        <a:ea typeface="Cambria Math"/>
                        <a:cs typeface="+mn-cs"/>
                      </a:rPr>
                      <m:t>0.00</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7</m:t>
                    </m:r>
                    <m:r>
                      <a:rPr kumimoji="0" lang="en-US" sz="1600" b="0"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en-US"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a:ln>
                              <a:noFill/>
                            </a:ln>
                            <a:solidFill>
                              <a:prstClr val="black"/>
                            </a:solidFill>
                            <a:effectLst/>
                            <a:uLnTx/>
                            <a:uFillTx/>
                            <a:latin typeface="Cambria Math"/>
                            <a:ea typeface="+mn-ea"/>
                            <a:cs typeface="+mn-cs"/>
                          </a:rPr>
                          <m:t>𝑓</m:t>
                        </m:r>
                      </m:e>
                      <m:sub>
                        <m:r>
                          <a:rPr kumimoji="0" lang="de-DE" sz="1600" b="0" i="1" u="none" strike="noStrike" kern="1200" cap="none" spc="0" normalizeH="0" baseline="0" noProof="0">
                            <a:ln>
                              <a:noFill/>
                            </a:ln>
                            <a:solidFill>
                              <a:prstClr val="black"/>
                            </a:solidFill>
                            <a:effectLst/>
                            <a:uLnTx/>
                            <a:uFillTx/>
                            <a:latin typeface="Cambria Math"/>
                            <a:ea typeface="+mn-ea"/>
                            <a:cs typeface="+mn-cs"/>
                          </a:rPr>
                          <m:t>𝑠</m:t>
                        </m:r>
                      </m:sub>
                    </m:sSub>
                    <m:r>
                      <a:rPr kumimoji="0" lang="de-DE" sz="1600" b="0" i="1" u="none" strike="noStrike" kern="1200" cap="none" spc="0" normalizeH="0" baseline="0" noProof="0" smtClean="0">
                        <a:ln>
                          <a:noFill/>
                        </a:ln>
                        <a:solidFill>
                          <a:prstClr val="black"/>
                        </a:solidFill>
                        <a:effectLst/>
                        <a:uLnTx/>
                        <a:uFillTx/>
                        <a:latin typeface="Cambria Math"/>
                        <a:ea typeface="+mn-ea"/>
                        <a:cs typeface="+mn-cs"/>
                      </a:rPr>
                      <m:t>=</m:t>
                    </m:r>
                    <m:f>
                      <m:f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a:ln>
                                  <a:noFill/>
                                </a:ln>
                                <a:solidFill>
                                  <a:prstClr val="black"/>
                                </a:solidFill>
                                <a:effectLst/>
                                <a:uLnTx/>
                                <a:uFillTx/>
                                <a:latin typeface="Cambria Math"/>
                                <a:ea typeface="+mn-ea"/>
                                <a:cs typeface="+mn-cs"/>
                              </a:rPr>
                              <m:t>𝑄</m:t>
                            </m:r>
                          </m:e>
                          <m:sub>
                            <m:r>
                              <a:rPr kumimoji="0" lang="de-DE" sz="1600" b="0" i="1" u="none" strike="noStrike" kern="1200" cap="none" spc="0" normalizeH="0" baseline="0" noProof="0">
                                <a:ln>
                                  <a:noFill/>
                                </a:ln>
                                <a:solidFill>
                                  <a:prstClr val="black"/>
                                </a:solidFill>
                                <a:effectLst/>
                                <a:uLnTx/>
                                <a:uFillTx/>
                                <a:latin typeface="Cambria Math"/>
                                <a:ea typeface="+mn-ea"/>
                                <a:cs typeface="+mn-cs"/>
                              </a:rPr>
                              <m:t>𝑠</m:t>
                            </m:r>
                          </m:sub>
                        </m:sSub>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𝜔</m:t>
                            </m:r>
                          </m:e>
                          <m:sub>
                            <m:r>
                              <a:rPr kumimoji="0" lang="de-DE" sz="1600" b="0" i="1" u="none" strike="noStrike" kern="1200" cap="none" spc="0" normalizeH="0" baseline="0" noProof="0">
                                <a:ln>
                                  <a:noFill/>
                                </a:ln>
                                <a:solidFill>
                                  <a:prstClr val="black"/>
                                </a:solidFill>
                                <a:effectLst/>
                                <a:uLnTx/>
                                <a:uFillTx/>
                                <a:latin typeface="Cambria Math"/>
                                <a:ea typeface="+mn-ea"/>
                                <a:cs typeface="+mn-cs"/>
                              </a:rPr>
                              <m:t>0</m:t>
                            </m:r>
                          </m:sub>
                        </m:sSub>
                      </m:num>
                      <m:den>
                        <m:r>
                          <a:rPr kumimoji="0" lang="de-DE" sz="1600" b="0" i="1" u="none" strike="noStrike" kern="1200" cap="none" spc="0" normalizeH="0" baseline="0" noProof="0">
                            <a:ln>
                              <a:noFill/>
                            </a:ln>
                            <a:solidFill>
                              <a:prstClr val="black"/>
                            </a:solidFill>
                            <a:effectLst/>
                            <a:uLnTx/>
                            <a:uFillTx/>
                            <a:latin typeface="Cambria Math"/>
                            <a:ea typeface="+mn-ea"/>
                            <a:cs typeface="+mn-cs"/>
                          </a:rPr>
                          <m:t>2</m:t>
                        </m:r>
                        <m:r>
                          <a:rPr kumimoji="0" lang="de-DE" sz="1600" b="0" i="1" u="none" strike="noStrike" kern="1200" cap="none" spc="0" normalizeH="0" baseline="0" noProof="0">
                            <a:ln>
                              <a:noFill/>
                            </a:ln>
                            <a:solidFill>
                              <a:prstClr val="black"/>
                            </a:solidFill>
                            <a:effectLst/>
                            <a:uLnTx/>
                            <a:uFillTx/>
                            <a:latin typeface="Cambria Math"/>
                            <a:ea typeface="Cambria Math"/>
                            <a:cs typeface="+mn-cs"/>
                          </a:rPr>
                          <m:t>𝜋</m:t>
                        </m:r>
                      </m:den>
                    </m:f>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a:ln>
                          <a:noFill/>
                        </a:ln>
                        <a:solidFill>
                          <a:prstClr val="black"/>
                        </a:solidFill>
                        <a:effectLst/>
                        <a:uLnTx/>
                        <a:uFillTx/>
                        <a:latin typeface="Cambria Math"/>
                        <a:ea typeface="Cambria Math"/>
                        <a:cs typeface="+mn-cs"/>
                      </a:rPr>
                      <m:t>1.</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4</m:t>
                    </m:r>
                    <m:r>
                      <a:rPr kumimoji="0" lang="de-DE" sz="1600" b="0" i="1" u="none" strike="noStrike" kern="1200" cap="none" spc="0" normalizeH="0" baseline="0" noProof="0">
                        <a:ln>
                          <a:noFill/>
                        </a:ln>
                        <a:solidFill>
                          <a:prstClr val="black"/>
                        </a:solidFill>
                        <a:effectLst/>
                        <a:uLnTx/>
                        <a:uFillTx/>
                        <a:latin typeface="Cambria Math"/>
                        <a:ea typeface="Cambria Math"/>
                        <a:cs typeface="+mn-cs"/>
                      </a:rPr>
                      <m:t> </m:t>
                    </m:r>
                    <m:r>
                      <m:rPr>
                        <m:sty m:val="p"/>
                      </m:rPr>
                      <a:rPr kumimoji="0" lang="de-DE" sz="1600" b="0" i="0" u="none" strike="noStrike" kern="1200" cap="none" spc="0" normalizeH="0" baseline="0" noProof="0">
                        <a:ln>
                          <a:noFill/>
                        </a:ln>
                        <a:solidFill>
                          <a:prstClr val="black"/>
                        </a:solidFill>
                        <a:effectLst/>
                        <a:uLnTx/>
                        <a:uFillTx/>
                        <a:latin typeface="Cambria Math"/>
                        <a:ea typeface="Cambria Math"/>
                        <a:cs typeface="+mn-cs"/>
                      </a:rPr>
                      <m:t>kHz</m:t>
                    </m:r>
                  </m:oMath>
                </a14:m>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p>
            </p:txBody>
          </p:sp>
        </mc:Choice>
        <mc:Fallback xmlns="">
          <p:sp>
            <p:nvSpPr>
              <p:cNvPr id="9" name="Textfeld 8"/>
              <p:cNvSpPr txBox="1">
                <a:spLocks noRot="1" noChangeAspect="1" noMove="1" noResize="1" noEditPoints="1" noAdjustHandles="1" noChangeArrowheads="1" noChangeShapeType="1" noTextEdit="1"/>
              </p:cNvSpPr>
              <p:nvPr/>
            </p:nvSpPr>
            <p:spPr>
              <a:xfrm>
                <a:off x="212154" y="722872"/>
                <a:ext cx="8841335" cy="443326"/>
              </a:xfrm>
              <a:prstGeom prst="rect">
                <a:avLst/>
              </a:prstGeom>
              <a:blipFill>
                <a:blip r:embed="rId9"/>
                <a:stretch>
                  <a:fillRect l="-621" t="-4167" b="-12500"/>
                </a:stretch>
              </a:blipFill>
            </p:spPr>
            <p:txBody>
              <a:bodyPr/>
              <a:lstStyle/>
              <a:p>
                <a:r>
                  <a:rPr lang="en-GB">
                    <a:noFill/>
                  </a:rPr>
                  <a:t> </a:t>
                </a:r>
              </a:p>
            </p:txBody>
          </p:sp>
        </mc:Fallback>
      </mc:AlternateContent>
      <p:sp>
        <p:nvSpPr>
          <p:cNvPr id="4" name="Textfeld 3"/>
          <p:cNvSpPr txBox="1"/>
          <p:nvPr/>
        </p:nvSpPr>
        <p:spPr>
          <a:xfrm>
            <a:off x="5908431" y="4462551"/>
            <a:ext cx="2822917" cy="3539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700" b="0" i="0" u="none" strike="noStrike" kern="1200" cap="none" spc="0" normalizeH="0" baseline="0" noProof="0" dirty="0">
                <a:ln>
                  <a:noFill/>
                </a:ln>
                <a:solidFill>
                  <a:srgbClr val="1C1C1C"/>
                </a:solidFill>
                <a:effectLst/>
                <a:uLnTx/>
                <a:uFillTx/>
                <a:latin typeface="Calibri" panose="020F0502020204030204" pitchFamily="34" charset="0"/>
                <a:ea typeface="+mn-ea"/>
                <a:cs typeface="Calibri" panose="020F0502020204030204" pitchFamily="34" charset="0"/>
              </a:rPr>
              <a:t>Fractional horizontal tune </a:t>
            </a:r>
            <a:r>
              <a:rPr kumimoji="0" lang="en-US" sz="1700" b="1" i="1" u="none" strike="noStrike" kern="1200" cap="none" spc="0" normalizeH="0" baseline="0" noProof="0" dirty="0" err="1">
                <a:ln>
                  <a:noFill/>
                </a:ln>
                <a:solidFill>
                  <a:srgbClr val="1C1C1C"/>
                </a:solidFill>
                <a:effectLst/>
                <a:uLnTx/>
                <a:uFillTx/>
                <a:latin typeface="Calibri" panose="020F0502020204030204" pitchFamily="34" charset="0"/>
                <a:ea typeface="+mn-ea"/>
                <a:cs typeface="Calibri" panose="020F0502020204030204" pitchFamily="34" charset="0"/>
              </a:rPr>
              <a:t>Q</a:t>
            </a:r>
            <a:r>
              <a:rPr kumimoji="0" lang="en-US" sz="1700" b="1" i="1" u="none" strike="noStrike" kern="1200" cap="none" spc="0" normalizeH="0" baseline="30000" noProof="0" dirty="0" err="1">
                <a:ln>
                  <a:noFill/>
                </a:ln>
                <a:solidFill>
                  <a:srgbClr val="1C1C1C"/>
                </a:solidFill>
                <a:effectLst/>
                <a:uLnTx/>
                <a:uFillTx/>
                <a:latin typeface="Calibri" panose="020F0502020204030204" pitchFamily="34" charset="0"/>
                <a:ea typeface="+mn-ea"/>
                <a:cs typeface="Calibri" panose="020F0502020204030204" pitchFamily="34" charset="0"/>
              </a:rPr>
              <a:t>f</a:t>
            </a:r>
            <a:r>
              <a:rPr kumimoji="0" lang="en-US" sz="1700" b="1" i="1" u="none" strike="noStrike" kern="1200" cap="none" spc="0" normalizeH="0" baseline="-25000" noProof="0" dirty="0" err="1">
                <a:ln>
                  <a:noFill/>
                </a:ln>
                <a:solidFill>
                  <a:srgbClr val="1C1C1C"/>
                </a:solidFill>
                <a:effectLst/>
                <a:uLnTx/>
                <a:uFillTx/>
                <a:latin typeface="Calibri" panose="020F0502020204030204" pitchFamily="34" charset="0"/>
                <a:ea typeface="+mn-ea"/>
                <a:cs typeface="Calibri" panose="020F0502020204030204" pitchFamily="34" charset="0"/>
              </a:rPr>
              <a:t>x</a:t>
            </a:r>
            <a:r>
              <a:rPr kumimoji="0" lang="en-US" sz="1700" b="1" i="1" u="none" strike="noStrike" kern="1200" cap="none" spc="0" normalizeH="0" baseline="0" noProof="0" dirty="0">
                <a:ln>
                  <a:noFill/>
                </a:ln>
                <a:solidFill>
                  <a:srgbClr val="1C1C1C"/>
                </a:solidFill>
                <a:effectLst/>
                <a:uLnTx/>
                <a:uFillTx/>
                <a:latin typeface="Calibri" panose="020F0502020204030204" pitchFamily="34" charset="0"/>
                <a:ea typeface="+mn-ea"/>
                <a:cs typeface="Calibri" panose="020F0502020204030204" pitchFamily="34" charset="0"/>
              </a:rPr>
              <a:t> </a:t>
            </a:r>
          </a:p>
        </p:txBody>
      </p:sp>
      <p:sp>
        <p:nvSpPr>
          <p:cNvPr id="22" name="Textfeld 21"/>
          <p:cNvSpPr txBox="1"/>
          <p:nvPr/>
        </p:nvSpPr>
        <p:spPr>
          <a:xfrm>
            <a:off x="3131840" y="2761369"/>
            <a:ext cx="1587521"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a:t>
            </a:r>
            <a:r>
              <a:rPr kumimoji="0" lang="en-US" sz="16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Q</a:t>
            </a:r>
            <a:r>
              <a:rPr kumimoji="0" lang="en-US" sz="1600" b="1" i="1"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rPr>
              <a:t>c</a:t>
            </a:r>
            <a:r>
              <a:rPr kumimoji="0" lang="en-US" sz="16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0.06 </a:t>
            </a:r>
            <a:r>
              <a:rPr kumimoji="0" lang="en-US"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a:t>
            </a:r>
            <a:r>
              <a:rPr kumimoji="0" lang="en-US" sz="1600" b="1" i="1"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Q</a:t>
            </a:r>
            <a:r>
              <a:rPr kumimoji="0" lang="en-US" sz="1600" b="1" i="1" u="none" strike="noStrike" kern="1200" cap="none" spc="0" normalizeH="0" baseline="-25000" noProof="0" dirty="0" err="1">
                <a:ln>
                  <a:noFill/>
                </a:ln>
                <a:solidFill>
                  <a:prstClr val="black"/>
                </a:solidFill>
                <a:effectLst/>
                <a:uLnTx/>
                <a:uFillTx/>
                <a:latin typeface="Calibri" panose="020F0502020204030204" pitchFamily="34" charset="0"/>
                <a:ea typeface="+mn-ea"/>
                <a:cs typeface="Calibri" panose="020F0502020204030204" pitchFamily="34" charset="0"/>
              </a:rPr>
              <a:t>sc</a:t>
            </a:r>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pic>
        <p:nvPicPr>
          <p:cNvPr id="24" name="Picture 3"/>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59245" t="3793" r="3434" b="87381"/>
          <a:stretch/>
        </p:blipFill>
        <p:spPr bwMode="auto">
          <a:xfrm>
            <a:off x="3230043" y="1380787"/>
            <a:ext cx="1430122" cy="2486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Rectangle 10">
            <a:extLst>
              <a:ext uri="{FF2B5EF4-FFF2-40B4-BE49-F238E27FC236}">
                <a16:creationId xmlns:a16="http://schemas.microsoft.com/office/drawing/2014/main" id="{3CDE00FF-FEFA-4EAB-9EF0-399400C94553}"/>
              </a:ext>
            </a:extLst>
          </p:cNvPr>
          <p:cNvSpPr>
            <a:spLocks noChangeArrowheads="1"/>
          </p:cNvSpPr>
          <p:nvPr/>
        </p:nvSpPr>
        <p:spPr bwMode="auto">
          <a:xfrm>
            <a:off x="0" y="6372697"/>
            <a:ext cx="8856539" cy="292388"/>
          </a:xfrm>
          <a:prstGeom prst="rect">
            <a:avLst/>
          </a:prstGeom>
          <a:noFill/>
          <a:ln w="9525">
            <a:noFill/>
            <a:miter lim="800000"/>
            <a:headEnd/>
            <a:tailEnd/>
          </a:ln>
        </p:spPr>
        <p:txBody>
          <a:bodyPr wrap="square">
            <a:spAutoFit/>
          </a:bodyPr>
          <a:lstStyle>
            <a:defPPr>
              <a:defRPr lang="de-DE"/>
            </a:defPPr>
            <a:lvl1pPr algn="l" rtl="0" fontAlgn="base">
              <a:spcBef>
                <a:spcPct val="0"/>
              </a:spcBef>
              <a:spcAft>
                <a:spcPct val="0"/>
              </a:spcAft>
              <a:defRPr kern="1200">
                <a:solidFill>
                  <a:schemeClr val="tx1"/>
                </a:solidFill>
                <a:latin typeface="Calibri"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mn-cs"/>
              </a:defRPr>
            </a:lvl2pPr>
            <a:lvl3pPr marL="914400" algn="l" rtl="0" fontAlgn="base">
              <a:spcBef>
                <a:spcPct val="0"/>
              </a:spcBef>
              <a:spcAft>
                <a:spcPct val="0"/>
              </a:spcAft>
              <a:defRPr kern="1200">
                <a:solidFill>
                  <a:schemeClr val="tx1"/>
                </a:solidFill>
                <a:latin typeface="Calibri" pitchFamily="34" charset="0"/>
                <a:ea typeface="+mn-ea"/>
                <a:cs typeface="+mn-cs"/>
              </a:defRPr>
            </a:lvl3pPr>
            <a:lvl4pPr marL="1371600" algn="l" rtl="0" fontAlgn="base">
              <a:spcBef>
                <a:spcPct val="0"/>
              </a:spcBef>
              <a:spcAft>
                <a:spcPct val="0"/>
              </a:spcAft>
              <a:defRPr kern="1200">
                <a:solidFill>
                  <a:schemeClr val="tx1"/>
                </a:solidFill>
                <a:latin typeface="Calibri" pitchFamily="34" charset="0"/>
                <a:ea typeface="+mn-ea"/>
                <a:cs typeface="+mn-cs"/>
              </a:defRPr>
            </a:lvl4pPr>
            <a:lvl5pPr marL="1828800" algn="l" rtl="0" fontAlgn="base">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300" b="0" i="0" u="none" strike="noStrike" kern="1200" cap="none" spc="0" normalizeH="0" baseline="0" noProof="0" dirty="0">
                <a:ln>
                  <a:noFill/>
                </a:ln>
                <a:solidFill>
                  <a:prstClr val="black"/>
                </a:solidFill>
                <a:effectLst/>
                <a:uLnTx/>
                <a:uFillTx/>
                <a:latin typeface="Calibri" pitchFamily="34" charset="0"/>
                <a:ea typeface="+mn-ea"/>
                <a:cs typeface="Calibri" panose="020F0502020204030204" pitchFamily="34" charset="0"/>
              </a:rPr>
              <a:t>R. Singh et  al., </a:t>
            </a:r>
            <a:r>
              <a:rPr kumimoji="0" lang="en-US" sz="1300" b="0" i="1" u="none" strike="noStrike" kern="1200" cap="none" spc="0" normalizeH="0" baseline="0" noProof="0" dirty="0">
                <a:ln>
                  <a:noFill/>
                </a:ln>
                <a:solidFill>
                  <a:prstClr val="black"/>
                </a:solidFill>
                <a:effectLst/>
                <a:uLnTx/>
                <a:uFillTx/>
                <a:latin typeface="Calibri" pitchFamily="34" charset="0"/>
                <a:ea typeface="+mn-ea"/>
                <a:cs typeface="Calibri" panose="020F0502020204030204" pitchFamily="34" charset="0"/>
              </a:rPr>
              <a:t>Interpretation of transverse tune spectrum in a heavy-ion synchrotron</a:t>
            </a:r>
            <a:r>
              <a:rPr kumimoji="0" lang="en-US" sz="1300" b="0" i="0" u="none" strike="noStrike" kern="1200" cap="none" spc="0" normalizeH="0" baseline="0" noProof="0" dirty="0">
                <a:ln>
                  <a:noFill/>
                </a:ln>
                <a:solidFill>
                  <a:prstClr val="black"/>
                </a:solidFill>
                <a:effectLst/>
                <a:uLnTx/>
                <a:uFillTx/>
                <a:latin typeface="Calibri" pitchFamily="34" charset="0"/>
                <a:ea typeface="+mn-ea"/>
                <a:cs typeface="Calibri" panose="020F0502020204030204" pitchFamily="34" charset="0"/>
              </a:rPr>
              <a:t>,  Phys. Rev. Acc. Beams 13, 034201 (2013)</a:t>
            </a:r>
          </a:p>
        </p:txBody>
      </p:sp>
    </p:spTree>
    <p:extLst>
      <p:ext uri="{BB962C8B-B14F-4D97-AF65-F5344CB8AC3E}">
        <p14:creationId xmlns:p14="http://schemas.microsoft.com/office/powerpoint/2010/main" val="24679003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40"/>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52000" y="1350556"/>
            <a:ext cx="4352975" cy="3623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8"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1308964"/>
            <a:ext cx="4697962" cy="34362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30" name="Picture 10"/>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515"/>
          <a:stretch/>
        </p:blipFill>
        <p:spPr bwMode="auto">
          <a:xfrm>
            <a:off x="35496" y="1288837"/>
            <a:ext cx="4714940" cy="3456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1" name="Straight Arrow Connector 30"/>
          <p:cNvCxnSpPr/>
          <p:nvPr/>
        </p:nvCxnSpPr>
        <p:spPr>
          <a:xfrm flipV="1">
            <a:off x="1403648" y="4409520"/>
            <a:ext cx="0" cy="383371"/>
          </a:xfrm>
          <a:prstGeom prst="straightConnector1">
            <a:avLst/>
          </a:prstGeom>
          <a:ln w="38100">
            <a:solidFill>
              <a:srgbClr val="9900CC"/>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1979712" y="4409520"/>
            <a:ext cx="0" cy="38337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3851920" y="4409520"/>
            <a:ext cx="0" cy="383371"/>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Rectangle 16"/>
              <p:cNvSpPr/>
              <p:nvPr/>
            </p:nvSpPr>
            <p:spPr>
              <a:xfrm>
                <a:off x="107504" y="5202673"/>
                <a:ext cx="5742384" cy="81984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kumimoji="0" lang="el-GR" sz="1600" b="0" i="1" u="none" strike="noStrike" kern="1200" cap="none" spc="0" normalizeH="0" baseline="0" noProof="0" smtClean="0">
                          <a:ln>
                            <a:noFill/>
                          </a:ln>
                          <a:solidFill>
                            <a:prstClr val="black"/>
                          </a:solidFill>
                          <a:effectLst/>
                          <a:uLnTx/>
                          <a:uFillTx/>
                          <a:latin typeface="Cambria Math"/>
                          <a:ea typeface="Cambria Math"/>
                          <a:cs typeface="+mn-cs"/>
                        </a:rPr>
                        <m:t>Δ</m:t>
                      </m:r>
                      <m:sSub>
                        <m:sSubPr>
                          <m:ctrlPr>
                            <a:rPr kumimoji="0" lang="el-GR"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a:ln>
                                <a:noFill/>
                              </a:ln>
                              <a:solidFill>
                                <a:prstClr val="black"/>
                              </a:solidFill>
                              <a:effectLst/>
                              <a:uLnTx/>
                              <a:uFillTx/>
                              <a:latin typeface="Cambria Math"/>
                              <a:ea typeface="Cambria Math"/>
                              <a:cs typeface="+mn-cs"/>
                            </a:rPr>
                            <m:t>𝑘</m:t>
                          </m:r>
                        </m:sub>
                      </m:sSub>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f>
                        <m:f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fPr>
                        <m:num>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1600" b="0" i="1" u="none" strike="noStrike" kern="1200" cap="none" spc="0" normalizeH="0" baseline="0" noProof="0">
                                  <a:ln>
                                    <a:noFill/>
                                  </a:ln>
                                  <a:solidFill>
                                    <a:prstClr val="black"/>
                                  </a:solidFill>
                                  <a:effectLst/>
                                  <a:uLnTx/>
                                  <a:uFillTx/>
                                  <a:latin typeface="Cambria Math"/>
                                  <a:ea typeface="Cambria Math"/>
                                  <a:cs typeface="+mn-cs"/>
                                </a:rPr>
                                <m:t>𝑠𝑐</m:t>
                              </m:r>
                            </m:sub>
                          </m:sSub>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1600" b="0" i="1" u="none" strike="noStrike" kern="1200" cap="none" spc="0" normalizeH="0" baseline="0" noProof="0">
                                  <a:ln>
                                    <a:noFill/>
                                  </a:ln>
                                  <a:solidFill>
                                    <a:prstClr val="black"/>
                                  </a:solidFill>
                                  <a:effectLst/>
                                  <a:uLnTx/>
                                  <a:uFillTx/>
                                  <a:latin typeface="Cambria Math"/>
                                  <a:ea typeface="Cambria Math"/>
                                  <a:cs typeface="+mn-cs"/>
                                </a:rPr>
                                <m:t>𝑐</m:t>
                              </m:r>
                            </m:sub>
                          </m:sSub>
                        </m:num>
                        <m:den>
                          <m:r>
                            <a:rPr kumimoji="0" lang="de-DE" sz="1600" b="0" i="1" u="none" strike="noStrike" kern="1200" cap="none" spc="0" normalizeH="0" baseline="0" noProof="0">
                              <a:ln>
                                <a:noFill/>
                              </a:ln>
                              <a:solidFill>
                                <a:prstClr val="black"/>
                              </a:solidFill>
                              <a:effectLst/>
                              <a:uLnTx/>
                              <a:uFillTx/>
                              <a:latin typeface="Cambria Math"/>
                              <a:ea typeface="Cambria Math"/>
                              <a:cs typeface="+mn-cs"/>
                            </a:rPr>
                            <m:t>2</m:t>
                          </m:r>
                        </m:den>
                      </m:f>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rad>
                        <m:radPr>
                          <m:degHide m:val="on"/>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radPr>
                        <m:deg/>
                        <m:e>
                          <m:f>
                            <m:f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fPr>
                            <m:num>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1600" b="0" i="1" u="none" strike="noStrike" kern="1200" cap="none" spc="0" normalizeH="0" baseline="0" noProof="0">
                                      <a:ln>
                                        <a:noFill/>
                                      </a:ln>
                                      <a:solidFill>
                                        <a:prstClr val="black"/>
                                      </a:solidFill>
                                      <a:effectLst/>
                                      <a:uLnTx/>
                                      <a:uFillTx/>
                                      <a:latin typeface="Cambria Math"/>
                                      <a:ea typeface="Cambria Math"/>
                                      <a:cs typeface="+mn-cs"/>
                                    </a:rPr>
                                    <m:t>𝑠𝑐</m:t>
                                  </m:r>
                                </m:sub>
                              </m:sSub>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1600" b="0" i="1" u="none" strike="noStrike" kern="1200" cap="none" spc="0" normalizeH="0" baseline="0" noProof="0">
                                      <a:ln>
                                        <a:noFill/>
                                      </a:ln>
                                      <a:solidFill>
                                        <a:prstClr val="black"/>
                                      </a:solidFill>
                                      <a:effectLst/>
                                      <a:uLnTx/>
                                      <a:uFillTx/>
                                      <a:latin typeface="Cambria Math"/>
                                      <a:ea typeface="Cambria Math"/>
                                      <a:cs typeface="+mn-cs"/>
                                    </a:rPr>
                                    <m:t>𝑐</m:t>
                                  </m:r>
                                </m:sub>
                              </m:sSub>
                              <m:sSup>
                                <m:sSup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p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e>
                                <m:sup>
                                  <m:r>
                                    <a:rPr kumimoji="0" lang="de-DE" sz="1600" b="0" i="1" u="none" strike="noStrike" kern="1200" cap="none" spc="0" normalizeH="0" baseline="0" noProof="0">
                                      <a:ln>
                                        <a:noFill/>
                                      </a:ln>
                                      <a:solidFill>
                                        <a:prstClr val="black"/>
                                      </a:solidFill>
                                      <a:effectLst/>
                                      <a:uLnTx/>
                                      <a:uFillTx/>
                                      <a:latin typeface="Cambria Math"/>
                                      <a:ea typeface="Cambria Math"/>
                                      <a:cs typeface="+mn-cs"/>
                                    </a:rPr>
                                    <m:t>2</m:t>
                                  </m:r>
                                </m:sup>
                              </m:sSup>
                            </m:num>
                            <m:den>
                              <m:r>
                                <a:rPr kumimoji="0" lang="de-DE" sz="1600" b="0" i="1" u="none" strike="noStrike" kern="1200" cap="none" spc="0" normalizeH="0" baseline="0" noProof="0">
                                  <a:ln>
                                    <a:noFill/>
                                  </a:ln>
                                  <a:solidFill>
                                    <a:prstClr val="black"/>
                                  </a:solidFill>
                                  <a:effectLst/>
                                  <a:uLnTx/>
                                  <a:uFillTx/>
                                  <a:latin typeface="Cambria Math"/>
                                  <a:ea typeface="Cambria Math"/>
                                  <a:cs typeface="+mn-cs"/>
                                </a:rPr>
                                <m:t>4</m:t>
                              </m:r>
                            </m:den>
                          </m:f>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a:ln>
                                <a:noFill/>
                              </a:ln>
                              <a:solidFill>
                                <a:prstClr val="black"/>
                              </a:solidFill>
                              <a:effectLst/>
                              <a:uLnTx/>
                              <a:uFillTx/>
                              <a:latin typeface="Cambria Math"/>
                              <a:ea typeface="Cambria Math"/>
                              <a:cs typeface="+mn-cs"/>
                            </a:rPr>
                            <m:t>𝑘</m:t>
                          </m:r>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1600" b="0" i="1" u="none" strike="noStrike" kern="1200" cap="none" spc="0" normalizeH="0" baseline="0" noProof="0">
                                  <a:ln>
                                    <a:noFill/>
                                  </a:ln>
                                  <a:solidFill>
                                    <a:prstClr val="black"/>
                                  </a:solidFill>
                                  <a:effectLst/>
                                  <a:uLnTx/>
                                  <a:uFillTx/>
                                  <a:latin typeface="Cambria Math"/>
                                  <a:ea typeface="Cambria Math"/>
                                  <a:cs typeface="+mn-cs"/>
                                </a:rPr>
                                <m:t>𝑠</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𝑚𝑒𝑎𝑠</m:t>
                              </m:r>
                            </m:sub>
                          </m:sSub>
                          <m:sSup>
                            <m:sSup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p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e>
                            <m:sup>
                              <m:r>
                                <a:rPr kumimoji="0" lang="de-DE" sz="1600" b="0" i="1" u="none" strike="noStrike" kern="1200" cap="none" spc="0" normalizeH="0" baseline="0" noProof="0">
                                  <a:ln>
                                    <a:noFill/>
                                  </a:ln>
                                  <a:solidFill>
                                    <a:prstClr val="black"/>
                                  </a:solidFill>
                                  <a:effectLst/>
                                  <a:uLnTx/>
                                  <a:uFillTx/>
                                  <a:latin typeface="Cambria Math"/>
                                  <a:ea typeface="Cambria Math"/>
                                  <a:cs typeface="+mn-cs"/>
                                </a:rPr>
                                <m:t>2</m:t>
                              </m:r>
                            </m:sup>
                          </m:sSup>
                        </m:e>
                      </m:rad>
                    </m:oMath>
                  </m:oMathPara>
                </a14:m>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17" name="Rectangle 16"/>
              <p:cNvSpPr>
                <a:spLocks noRot="1" noChangeAspect="1" noMove="1" noResize="1" noEditPoints="1" noAdjustHandles="1" noChangeArrowheads="1" noChangeShapeType="1" noTextEdit="1"/>
              </p:cNvSpPr>
              <p:nvPr/>
            </p:nvSpPr>
            <p:spPr>
              <a:xfrm>
                <a:off x="107504" y="5202673"/>
                <a:ext cx="5742384" cy="819840"/>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6516216" y="5294748"/>
                <a:ext cx="1407758" cy="6288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smtClean="0">
                              <a:ln>
                                <a:noFill/>
                              </a:ln>
                              <a:solidFill>
                                <a:prstClr val="black"/>
                              </a:solidFill>
                              <a:effectLst/>
                              <a:uLnTx/>
                              <a:uFillTx/>
                              <a:latin typeface="Cambria Math"/>
                              <a:ea typeface="+mn-ea"/>
                              <a:cs typeface="+mn-cs"/>
                            </a:rPr>
                            <m:t>𝑞</m:t>
                          </m:r>
                        </m:e>
                        <m:sub>
                          <m:r>
                            <a:rPr kumimoji="0" lang="de-DE" sz="1600" b="0" i="1" u="none" strike="noStrike" kern="1200" cap="none" spc="0" normalizeH="0" baseline="0" noProof="0" smtClean="0">
                              <a:ln>
                                <a:noFill/>
                              </a:ln>
                              <a:solidFill>
                                <a:prstClr val="black"/>
                              </a:solidFill>
                              <a:effectLst/>
                              <a:uLnTx/>
                              <a:uFillTx/>
                              <a:latin typeface="Cambria Math"/>
                              <a:ea typeface="+mn-ea"/>
                              <a:cs typeface="+mn-cs"/>
                            </a:rPr>
                            <m:t>𝑠𝑐</m:t>
                          </m:r>
                        </m:sub>
                      </m:sSub>
                      <m:r>
                        <a:rPr kumimoji="0" lang="de-DE" sz="1600" b="0" i="1" u="none" strike="noStrike" kern="1200" cap="none" spc="0" normalizeH="0" baseline="0" noProof="0" smtClean="0">
                          <a:ln>
                            <a:noFill/>
                          </a:ln>
                          <a:solidFill>
                            <a:prstClr val="black"/>
                          </a:solidFill>
                          <a:effectLst/>
                          <a:uLnTx/>
                          <a:uFillTx/>
                          <a:latin typeface="Cambria Math"/>
                          <a:ea typeface="+mn-ea"/>
                          <a:cs typeface="+mn-cs"/>
                        </a:rPr>
                        <m:t>=</m:t>
                      </m:r>
                      <m:f>
                        <m:f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fPr>
                        <m:num>
                          <m:d>
                            <m:dPr>
                              <m:begChr m:val="|"/>
                              <m:endChr m:val="|"/>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dPr>
                            <m:e>
                              <m:r>
                                <a:rPr kumimoji="0" lang="en-US" sz="1600" b="0"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𝑄</m:t>
                                  </m:r>
                                </m:e>
                                <m:sub>
                                  <m:r>
                                    <a:rPr kumimoji="0" lang="de-DE" sz="1600" b="0" i="1" u="none" strike="noStrike" kern="1200" cap="none" spc="0" normalizeH="0" baseline="0" noProof="0">
                                      <a:ln>
                                        <a:noFill/>
                                      </a:ln>
                                      <a:solidFill>
                                        <a:prstClr val="black"/>
                                      </a:solidFill>
                                      <a:effectLst/>
                                      <a:uLnTx/>
                                      <a:uFillTx/>
                                      <a:latin typeface="Cambria Math"/>
                                      <a:ea typeface="Cambria Math"/>
                                      <a:cs typeface="+mn-cs"/>
                                    </a:rPr>
                                    <m:t>𝑠𝑐</m:t>
                                  </m:r>
                                </m:sub>
                              </m:sSub>
                            </m:e>
                          </m:d>
                        </m:num>
                        <m:den>
                          <m:sSub>
                            <m:sSub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𝑄</m:t>
                              </m:r>
                            </m:e>
                            <m:sub>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𝑠</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 </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𝑚𝑒𝑎𝑠</m:t>
                              </m:r>
                            </m:sub>
                          </m:sSub>
                        </m:den>
                      </m:f>
                    </m:oMath>
                  </m:oMathPara>
                </a14:m>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6516216" y="5294748"/>
                <a:ext cx="1407758" cy="628826"/>
              </a:xfrm>
              <a:prstGeom prst="rect">
                <a:avLst/>
              </a:prstGeom>
              <a:blipFill>
                <a:blip r:embed="rId7"/>
                <a:stretch>
                  <a:fillRect/>
                </a:stretch>
              </a:blipFill>
            </p:spPr>
            <p:txBody>
              <a:bodyPr/>
              <a:lstStyle/>
              <a:p>
                <a:r>
                  <a:rPr lang="en-GB">
                    <a:noFill/>
                  </a:rPr>
                  <a:t> </a:t>
                </a:r>
              </a:p>
            </p:txBody>
          </p:sp>
        </mc:Fallback>
      </mc:AlternateContent>
      <p:sp>
        <p:nvSpPr>
          <p:cNvPr id="14" name="Content Placeholder 2"/>
          <p:cNvSpPr>
            <a:spLocks noGrp="1"/>
          </p:cNvSpPr>
          <p:nvPr>
            <p:ph idx="1"/>
          </p:nvPr>
        </p:nvSpPr>
        <p:spPr>
          <a:xfrm>
            <a:off x="539552" y="4889236"/>
            <a:ext cx="3672408" cy="360040"/>
          </a:xfrm>
        </p:spPr>
        <p:txBody>
          <a:bodyPr>
            <a:normAutofit lnSpcReduction="10000"/>
          </a:bodyPr>
          <a:lstStyle/>
          <a:p>
            <a:pPr marL="0" indent="0">
              <a:buNone/>
            </a:pPr>
            <a:r>
              <a:rPr lang="de-DE" sz="1800" dirty="0">
                <a:latin typeface="Calibri" panose="020F0502020204030204" pitchFamily="34" charset="0"/>
                <a:cs typeface="Calibri" panose="020F0502020204030204" pitchFamily="34" charset="0"/>
              </a:rPr>
              <a:t>        </a:t>
            </a:r>
            <a:r>
              <a:rPr lang="de-DE" sz="1800" dirty="0" err="1">
                <a:latin typeface="Calibri" panose="020F0502020204030204" pitchFamily="34" charset="0"/>
                <a:cs typeface="Calibri" panose="020F0502020204030204" pitchFamily="34" charset="0"/>
              </a:rPr>
              <a:t>Predicted</a:t>
            </a:r>
            <a:r>
              <a:rPr lang="de-DE" sz="1800" dirty="0">
                <a:latin typeface="Calibri" panose="020F0502020204030204" pitchFamily="34" charset="0"/>
                <a:cs typeface="Calibri" panose="020F0502020204030204" pitchFamily="34" charset="0"/>
              </a:rPr>
              <a:t> </a:t>
            </a:r>
            <a:r>
              <a:rPr lang="de-DE" sz="1800" dirty="0" err="1">
                <a:latin typeface="Calibri" panose="020F0502020204030204" pitchFamily="34" charset="0"/>
                <a:cs typeface="Calibri" panose="020F0502020204030204" pitchFamily="34" charset="0"/>
              </a:rPr>
              <a:t>spectra</a:t>
            </a:r>
            <a:r>
              <a:rPr lang="de-DE" sz="1800" dirty="0">
                <a:latin typeface="Calibri" panose="020F0502020204030204" pitchFamily="34" charset="0"/>
                <a:cs typeface="Calibri" panose="020F0502020204030204" pitchFamily="34" charset="0"/>
              </a:rPr>
              <a:t> : </a:t>
            </a:r>
            <a:r>
              <a:rPr lang="de-DE" sz="1800" dirty="0" err="1">
                <a:latin typeface="Calibri" panose="020F0502020204030204" pitchFamily="34" charset="0"/>
                <a:cs typeface="Calibri" panose="020F0502020204030204" pitchFamily="34" charset="0"/>
              </a:rPr>
              <a:t>red</a:t>
            </a:r>
            <a:r>
              <a:rPr lang="de-DE" sz="1800" dirty="0">
                <a:latin typeface="Calibri" panose="020F0502020204030204" pitchFamily="34" charset="0"/>
                <a:cs typeface="Calibri" panose="020F0502020204030204" pitchFamily="34" charset="0"/>
              </a:rPr>
              <a:t> </a:t>
            </a:r>
            <a:r>
              <a:rPr lang="de-DE" sz="1800" dirty="0" err="1">
                <a:latin typeface="Calibri" panose="020F0502020204030204" pitchFamily="34" charset="0"/>
                <a:cs typeface="Calibri" panose="020F0502020204030204" pitchFamily="34" charset="0"/>
              </a:rPr>
              <a:t>lines</a:t>
            </a:r>
            <a:endParaRPr lang="de-DE" sz="1800" dirty="0">
              <a:latin typeface="Calibri" panose="020F0502020204030204" pitchFamily="34" charset="0"/>
              <a:cs typeface="Calibri" panose="020F0502020204030204" pitchFamily="34" charset="0"/>
            </a:endParaRPr>
          </a:p>
          <a:p>
            <a:pPr marL="0" indent="0">
              <a:buNone/>
            </a:pPr>
            <a:endParaRPr lang="en-US" sz="1800" dirty="0">
              <a:latin typeface="Calibri" panose="020F0502020204030204" pitchFamily="34" charset="0"/>
              <a:cs typeface="Calibri" panose="020F0502020204030204" pitchFamily="34" charset="0"/>
            </a:endParaRPr>
          </a:p>
        </p:txBody>
      </p:sp>
      <p:sp>
        <p:nvSpPr>
          <p:cNvPr id="15" name="Text Box 7"/>
          <p:cNvSpPr txBox="1">
            <a:spLocks noChangeArrowheads="1"/>
          </p:cNvSpPr>
          <p:nvPr/>
        </p:nvSpPr>
        <p:spPr bwMode="auto">
          <a:xfrm>
            <a:off x="252000" y="144000"/>
            <a:ext cx="8648700" cy="46166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de-DE"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Measurements: Strong Space Charge Parameter </a:t>
            </a:r>
          </a:p>
        </p:txBody>
      </p:sp>
      <mc:AlternateContent xmlns:mc="http://schemas.openxmlformats.org/markup-compatibility/2006" xmlns:a14="http://schemas.microsoft.com/office/drawing/2010/main">
        <mc:Choice Requires="a14">
          <p:sp>
            <p:nvSpPr>
              <p:cNvPr id="19" name="Textfeld 18"/>
              <p:cNvSpPr txBox="1"/>
              <p:nvPr/>
            </p:nvSpPr>
            <p:spPr>
              <a:xfrm>
                <a:off x="212154" y="711985"/>
                <a:ext cx="7463531" cy="68954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Beam: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N</a:t>
                </a:r>
                <a:r>
                  <a:rPr kumimoji="0" lang="en-US" sz="1800" b="0"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rPr>
                  <a:t>7+</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11.56 MeV/u, (3 ... 15)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10</a:t>
                </a:r>
                <a:r>
                  <a:rPr kumimoji="0" lang="en-US" sz="1800" b="0"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9</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ion, </a:t>
                </a:r>
                <a14:m>
                  <m:oMath xmlns:m="http://schemas.openxmlformats.org/officeDocument/2006/math">
                    <m:sSub>
                      <m:sSubPr>
                        <m:ctrlPr>
                          <a:rPr kumimoji="0" lang="en-US"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a:ln>
                              <a:noFill/>
                            </a:ln>
                            <a:solidFill>
                              <a:prstClr val="black"/>
                            </a:solidFill>
                            <a:effectLst/>
                            <a:uLnTx/>
                            <a:uFillTx/>
                            <a:latin typeface="Cambria Math"/>
                            <a:ea typeface="+mn-ea"/>
                            <a:cs typeface="+mn-cs"/>
                          </a:rPr>
                          <m:t>𝑄</m:t>
                        </m:r>
                      </m:e>
                      <m:sub>
                        <m:r>
                          <a:rPr kumimoji="0" lang="de-DE" sz="1600" b="0" i="1" u="none" strike="noStrike" kern="1200" cap="none" spc="0" normalizeH="0" baseline="0" noProof="0">
                            <a:ln>
                              <a:noFill/>
                            </a:ln>
                            <a:solidFill>
                              <a:prstClr val="black"/>
                            </a:solidFill>
                            <a:effectLst/>
                            <a:uLnTx/>
                            <a:uFillTx/>
                            <a:latin typeface="Cambria Math"/>
                            <a:ea typeface="+mn-ea"/>
                            <a:cs typeface="+mn-cs"/>
                          </a:rPr>
                          <m:t>𝑠</m:t>
                        </m:r>
                      </m:sub>
                    </m:sSub>
                    <m:r>
                      <a:rPr kumimoji="0" lang="de-DE" sz="1600" b="0" i="1" u="none" strike="noStrike" kern="1200" cap="none" spc="0" normalizeH="0" baseline="0" noProof="0" smtClean="0">
                        <a:ln>
                          <a:noFill/>
                        </a:ln>
                        <a:solidFill>
                          <a:prstClr val="black"/>
                        </a:solidFill>
                        <a:effectLst/>
                        <a:uLnTx/>
                        <a:uFillTx/>
                        <a:latin typeface="Cambria Math"/>
                        <a:ea typeface="+mn-ea"/>
                        <a:cs typeface="+mn-cs"/>
                      </a:rPr>
                      <m:t>=</m:t>
                    </m:r>
                    <m:r>
                      <a:rPr kumimoji="0" lang="de-DE" sz="1600" b="0" i="1" u="none" strike="noStrike" kern="1200" cap="none" spc="0" normalizeH="0" baseline="0" noProof="0">
                        <a:ln>
                          <a:noFill/>
                        </a:ln>
                        <a:solidFill>
                          <a:prstClr val="black"/>
                        </a:solidFill>
                        <a:effectLst/>
                        <a:uLnTx/>
                        <a:uFillTx/>
                        <a:latin typeface="Cambria Math"/>
                        <a:ea typeface="Cambria Math"/>
                        <a:cs typeface="+mn-cs"/>
                      </a:rPr>
                      <m:t>0.006</m:t>
                    </m:r>
                    <m:r>
                      <a:rPr kumimoji="0" lang="en-US" sz="1600" b="0"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en-US"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a:ln>
                              <a:noFill/>
                            </a:ln>
                            <a:solidFill>
                              <a:prstClr val="black"/>
                            </a:solidFill>
                            <a:effectLst/>
                            <a:uLnTx/>
                            <a:uFillTx/>
                            <a:latin typeface="Cambria Math"/>
                            <a:ea typeface="+mn-ea"/>
                            <a:cs typeface="+mn-cs"/>
                          </a:rPr>
                          <m:t>𝑓</m:t>
                        </m:r>
                      </m:e>
                      <m:sub>
                        <m:r>
                          <a:rPr kumimoji="0" lang="de-DE" sz="1600" b="0" i="1" u="none" strike="noStrike" kern="1200" cap="none" spc="0" normalizeH="0" baseline="0" noProof="0">
                            <a:ln>
                              <a:noFill/>
                            </a:ln>
                            <a:solidFill>
                              <a:prstClr val="black"/>
                            </a:solidFill>
                            <a:effectLst/>
                            <a:uLnTx/>
                            <a:uFillTx/>
                            <a:latin typeface="Cambria Math"/>
                            <a:ea typeface="+mn-ea"/>
                            <a:cs typeface="+mn-cs"/>
                          </a:rPr>
                          <m:t>𝑠</m:t>
                        </m:r>
                      </m:sub>
                    </m:sSub>
                    <m:r>
                      <a:rPr kumimoji="0" lang="de-DE" sz="1600" b="0" i="1" u="none" strike="noStrike" kern="1200" cap="none" spc="0" normalizeH="0" baseline="0" noProof="0" smtClean="0">
                        <a:ln>
                          <a:noFill/>
                        </a:ln>
                        <a:solidFill>
                          <a:prstClr val="black"/>
                        </a:solidFill>
                        <a:effectLst/>
                        <a:uLnTx/>
                        <a:uFillTx/>
                        <a:latin typeface="Cambria Math"/>
                        <a:ea typeface="+mn-ea"/>
                        <a:cs typeface="+mn-cs"/>
                      </a:rPr>
                      <m:t>=</m:t>
                    </m:r>
                    <m:f>
                      <m:f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a:ln>
                                  <a:noFill/>
                                </a:ln>
                                <a:solidFill>
                                  <a:prstClr val="black"/>
                                </a:solidFill>
                                <a:effectLst/>
                                <a:uLnTx/>
                                <a:uFillTx/>
                                <a:latin typeface="Cambria Math"/>
                                <a:ea typeface="+mn-ea"/>
                                <a:cs typeface="+mn-cs"/>
                              </a:rPr>
                              <m:t>𝑄</m:t>
                            </m:r>
                          </m:e>
                          <m:sub>
                            <m:r>
                              <a:rPr kumimoji="0" lang="de-DE" sz="1600" b="0" i="1" u="none" strike="noStrike" kern="1200" cap="none" spc="0" normalizeH="0" baseline="0" noProof="0">
                                <a:ln>
                                  <a:noFill/>
                                </a:ln>
                                <a:solidFill>
                                  <a:prstClr val="black"/>
                                </a:solidFill>
                                <a:effectLst/>
                                <a:uLnTx/>
                                <a:uFillTx/>
                                <a:latin typeface="Cambria Math"/>
                                <a:ea typeface="+mn-ea"/>
                                <a:cs typeface="+mn-cs"/>
                              </a:rPr>
                              <m:t>𝑠</m:t>
                            </m:r>
                          </m:sub>
                        </m:sSub>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𝜔</m:t>
                            </m:r>
                          </m:e>
                          <m:sub>
                            <m:r>
                              <a:rPr kumimoji="0" lang="de-DE" sz="1600" b="0" i="1" u="none" strike="noStrike" kern="1200" cap="none" spc="0" normalizeH="0" baseline="0" noProof="0">
                                <a:ln>
                                  <a:noFill/>
                                </a:ln>
                                <a:solidFill>
                                  <a:prstClr val="black"/>
                                </a:solidFill>
                                <a:effectLst/>
                                <a:uLnTx/>
                                <a:uFillTx/>
                                <a:latin typeface="Cambria Math"/>
                                <a:ea typeface="+mn-ea"/>
                                <a:cs typeface="+mn-cs"/>
                              </a:rPr>
                              <m:t>0</m:t>
                            </m:r>
                          </m:sub>
                        </m:sSub>
                      </m:num>
                      <m:den>
                        <m:r>
                          <a:rPr kumimoji="0" lang="de-DE" sz="1600" b="0" i="1" u="none" strike="noStrike" kern="1200" cap="none" spc="0" normalizeH="0" baseline="0" noProof="0">
                            <a:ln>
                              <a:noFill/>
                            </a:ln>
                            <a:solidFill>
                              <a:prstClr val="black"/>
                            </a:solidFill>
                            <a:effectLst/>
                            <a:uLnTx/>
                            <a:uFillTx/>
                            <a:latin typeface="Cambria Math"/>
                            <a:ea typeface="+mn-ea"/>
                            <a:cs typeface="+mn-cs"/>
                          </a:rPr>
                          <m:t>2</m:t>
                        </m:r>
                        <m:r>
                          <a:rPr kumimoji="0" lang="de-DE" sz="1600" b="0" i="1" u="none" strike="noStrike" kern="1200" cap="none" spc="0" normalizeH="0" baseline="0" noProof="0">
                            <a:ln>
                              <a:noFill/>
                            </a:ln>
                            <a:solidFill>
                              <a:prstClr val="black"/>
                            </a:solidFill>
                            <a:effectLst/>
                            <a:uLnTx/>
                            <a:uFillTx/>
                            <a:latin typeface="Cambria Math"/>
                            <a:ea typeface="Cambria Math"/>
                            <a:cs typeface="+mn-cs"/>
                          </a:rPr>
                          <m:t>𝜋</m:t>
                        </m:r>
                      </m:den>
                    </m:f>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a:ln>
                          <a:noFill/>
                        </a:ln>
                        <a:solidFill>
                          <a:prstClr val="black"/>
                        </a:solidFill>
                        <a:effectLst/>
                        <a:uLnTx/>
                        <a:uFillTx/>
                        <a:latin typeface="Cambria Math"/>
                        <a:ea typeface="Cambria Math"/>
                        <a:cs typeface="+mn-cs"/>
                      </a:rPr>
                      <m:t>1.2 </m:t>
                    </m:r>
                    <m:r>
                      <m:rPr>
                        <m:sty m:val="p"/>
                      </m:rPr>
                      <a:rPr kumimoji="0" lang="de-DE" sz="1600" b="0" i="0" u="none" strike="noStrike" kern="1200" cap="none" spc="0" normalizeH="0" baseline="0" noProof="0">
                        <a:ln>
                          <a:noFill/>
                        </a:ln>
                        <a:solidFill>
                          <a:prstClr val="black"/>
                        </a:solidFill>
                        <a:effectLst/>
                        <a:uLnTx/>
                        <a:uFillTx/>
                        <a:latin typeface="Cambria Math"/>
                        <a:ea typeface="Cambria Math"/>
                        <a:cs typeface="+mn-cs"/>
                      </a:rPr>
                      <m:t>kHz</m:t>
                    </m:r>
                  </m:oMath>
                </a14:m>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(smaller transverse size than U</a:t>
                </a:r>
                <a:r>
                  <a:rPr kumimoji="0" lang="en-US" sz="1600" b="0"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73+</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beam) </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p>
            </p:txBody>
          </p:sp>
        </mc:Choice>
        <mc:Fallback xmlns="">
          <p:sp>
            <p:nvSpPr>
              <p:cNvPr id="19" name="Textfeld 18"/>
              <p:cNvSpPr txBox="1">
                <a:spLocks noRot="1" noChangeAspect="1" noMove="1" noResize="1" noEditPoints="1" noAdjustHandles="1" noChangeArrowheads="1" noChangeShapeType="1" noTextEdit="1"/>
              </p:cNvSpPr>
              <p:nvPr/>
            </p:nvSpPr>
            <p:spPr>
              <a:xfrm>
                <a:off x="212154" y="711985"/>
                <a:ext cx="7463531" cy="689548"/>
              </a:xfrm>
              <a:prstGeom prst="rect">
                <a:avLst/>
              </a:prstGeom>
              <a:blipFill>
                <a:blip r:embed="rId8"/>
                <a:stretch>
                  <a:fillRect l="-735" t="-2655" b="-10619"/>
                </a:stretch>
              </a:blipFill>
            </p:spPr>
            <p:txBody>
              <a:bodyPr/>
              <a:lstStyle/>
              <a:p>
                <a:r>
                  <a:rPr lang="en-GB">
                    <a:noFill/>
                  </a:rPr>
                  <a:t> </a:t>
                </a:r>
              </a:p>
            </p:txBody>
          </p:sp>
        </mc:Fallback>
      </mc:AlternateContent>
      <p:sp>
        <p:nvSpPr>
          <p:cNvPr id="24" name="Textfeld 23"/>
          <p:cNvSpPr txBox="1"/>
          <p:nvPr/>
        </p:nvSpPr>
        <p:spPr>
          <a:xfrm>
            <a:off x="3131840" y="1936908"/>
            <a:ext cx="1587521"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a:t>
            </a:r>
            <a:r>
              <a:rPr kumimoji="0" lang="en-US" sz="16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Q</a:t>
            </a:r>
            <a:r>
              <a:rPr kumimoji="0" lang="en-US" sz="1600" b="1" i="1"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rPr>
              <a:t>c</a:t>
            </a:r>
            <a:r>
              <a:rPr kumimoji="0" lang="en-US" sz="16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0.14 </a:t>
            </a:r>
            <a:r>
              <a:rPr kumimoji="0" lang="en-US"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a:t>
            </a:r>
            <a:r>
              <a:rPr kumimoji="0" lang="en-US" sz="1600" b="1" i="1"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Q</a:t>
            </a:r>
            <a:r>
              <a:rPr kumimoji="0" lang="en-US" sz="1600" b="1" i="1" u="none" strike="noStrike" kern="1200" cap="none" spc="0" normalizeH="0" baseline="-25000" noProof="0" dirty="0" err="1">
                <a:ln>
                  <a:noFill/>
                </a:ln>
                <a:solidFill>
                  <a:prstClr val="black"/>
                </a:solidFill>
                <a:effectLst/>
                <a:uLnTx/>
                <a:uFillTx/>
                <a:latin typeface="Calibri" panose="020F0502020204030204" pitchFamily="34" charset="0"/>
                <a:ea typeface="+mn-ea"/>
                <a:cs typeface="Calibri" panose="020F0502020204030204" pitchFamily="34" charset="0"/>
              </a:rPr>
              <a:t>sc</a:t>
            </a:r>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6" name="Content Placeholder 2">
            <a:extLst>
              <a:ext uri="{FF2B5EF4-FFF2-40B4-BE49-F238E27FC236}">
                <a16:creationId xmlns:a16="http://schemas.microsoft.com/office/drawing/2014/main" id="{D03C71C6-CF3F-468F-BE02-400FC49B19E5}"/>
              </a:ext>
            </a:extLst>
          </p:cNvPr>
          <p:cNvSpPr txBox="1">
            <a:spLocks/>
          </p:cNvSpPr>
          <p:nvPr/>
        </p:nvSpPr>
        <p:spPr bwMode="auto">
          <a:xfrm>
            <a:off x="5580246" y="1064143"/>
            <a:ext cx="3151102" cy="4320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Measured spectra N</a:t>
            </a:r>
            <a:r>
              <a:rPr kumimoji="0" lang="en-US" sz="1800" b="1"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rPr>
              <a:t>7+</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beam </a:t>
            </a:r>
          </a:p>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21" name="Rectangle 10">
            <a:extLst>
              <a:ext uri="{FF2B5EF4-FFF2-40B4-BE49-F238E27FC236}">
                <a16:creationId xmlns:a16="http://schemas.microsoft.com/office/drawing/2014/main" id="{ADDC67B0-36AD-4C3B-B037-B2B689CCEA16}"/>
              </a:ext>
            </a:extLst>
          </p:cNvPr>
          <p:cNvSpPr>
            <a:spLocks noChangeArrowheads="1"/>
          </p:cNvSpPr>
          <p:nvPr/>
        </p:nvSpPr>
        <p:spPr bwMode="auto">
          <a:xfrm>
            <a:off x="0" y="6372697"/>
            <a:ext cx="8856539" cy="292388"/>
          </a:xfrm>
          <a:prstGeom prst="rect">
            <a:avLst/>
          </a:prstGeom>
          <a:noFill/>
          <a:ln w="9525">
            <a:noFill/>
            <a:miter lim="800000"/>
            <a:headEnd/>
            <a:tailEnd/>
          </a:ln>
        </p:spPr>
        <p:txBody>
          <a:bodyPr wrap="square">
            <a:spAutoFit/>
          </a:bodyPr>
          <a:lstStyle>
            <a:defPPr>
              <a:defRPr lang="de-DE"/>
            </a:defPPr>
            <a:lvl1pPr algn="l" rtl="0" fontAlgn="base">
              <a:spcBef>
                <a:spcPct val="0"/>
              </a:spcBef>
              <a:spcAft>
                <a:spcPct val="0"/>
              </a:spcAft>
              <a:defRPr kern="1200">
                <a:solidFill>
                  <a:schemeClr val="tx1"/>
                </a:solidFill>
                <a:latin typeface="Calibri"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mn-cs"/>
              </a:defRPr>
            </a:lvl2pPr>
            <a:lvl3pPr marL="914400" algn="l" rtl="0" fontAlgn="base">
              <a:spcBef>
                <a:spcPct val="0"/>
              </a:spcBef>
              <a:spcAft>
                <a:spcPct val="0"/>
              </a:spcAft>
              <a:defRPr kern="1200">
                <a:solidFill>
                  <a:schemeClr val="tx1"/>
                </a:solidFill>
                <a:latin typeface="Calibri" pitchFamily="34" charset="0"/>
                <a:ea typeface="+mn-ea"/>
                <a:cs typeface="+mn-cs"/>
              </a:defRPr>
            </a:lvl3pPr>
            <a:lvl4pPr marL="1371600" algn="l" rtl="0" fontAlgn="base">
              <a:spcBef>
                <a:spcPct val="0"/>
              </a:spcBef>
              <a:spcAft>
                <a:spcPct val="0"/>
              </a:spcAft>
              <a:defRPr kern="1200">
                <a:solidFill>
                  <a:schemeClr val="tx1"/>
                </a:solidFill>
                <a:latin typeface="Calibri" pitchFamily="34" charset="0"/>
                <a:ea typeface="+mn-ea"/>
                <a:cs typeface="+mn-cs"/>
              </a:defRPr>
            </a:lvl4pPr>
            <a:lvl5pPr marL="1828800" algn="l" rtl="0" fontAlgn="base">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300" b="0" i="0" u="none" strike="noStrike" kern="1200" cap="none" spc="0" normalizeH="0" baseline="0" noProof="0" dirty="0">
                <a:ln>
                  <a:noFill/>
                </a:ln>
                <a:solidFill>
                  <a:prstClr val="black"/>
                </a:solidFill>
                <a:effectLst/>
                <a:uLnTx/>
                <a:uFillTx/>
                <a:latin typeface="Calibri" pitchFamily="34" charset="0"/>
                <a:ea typeface="+mn-ea"/>
                <a:cs typeface="Calibri" panose="020F0502020204030204" pitchFamily="34" charset="0"/>
              </a:rPr>
              <a:t>R. Singh et  al., </a:t>
            </a:r>
            <a:r>
              <a:rPr kumimoji="0" lang="en-US" sz="1300" b="0" i="1" u="none" strike="noStrike" kern="1200" cap="none" spc="0" normalizeH="0" baseline="0" noProof="0" dirty="0">
                <a:ln>
                  <a:noFill/>
                </a:ln>
                <a:solidFill>
                  <a:prstClr val="black"/>
                </a:solidFill>
                <a:effectLst/>
                <a:uLnTx/>
                <a:uFillTx/>
                <a:latin typeface="Calibri" pitchFamily="34" charset="0"/>
                <a:ea typeface="+mn-ea"/>
                <a:cs typeface="Calibri" panose="020F0502020204030204" pitchFamily="34" charset="0"/>
              </a:rPr>
              <a:t>Interpretation of transverse tune spectrum in a heavy-ion synchrotron</a:t>
            </a:r>
            <a:r>
              <a:rPr kumimoji="0" lang="en-US" sz="1300" b="0" i="0" u="none" strike="noStrike" kern="1200" cap="none" spc="0" normalizeH="0" baseline="0" noProof="0" dirty="0">
                <a:ln>
                  <a:noFill/>
                </a:ln>
                <a:solidFill>
                  <a:prstClr val="black"/>
                </a:solidFill>
                <a:effectLst/>
                <a:uLnTx/>
                <a:uFillTx/>
                <a:latin typeface="Calibri" pitchFamily="34" charset="0"/>
                <a:ea typeface="+mn-ea"/>
                <a:cs typeface="Calibri" panose="020F0502020204030204" pitchFamily="34" charset="0"/>
              </a:rPr>
              <a:t>,  Phys. Rev. Acc. Beams 13, 034201 (2013)</a:t>
            </a:r>
          </a:p>
        </p:txBody>
      </p:sp>
    </p:spTree>
    <p:extLst>
      <p:ext uri="{BB962C8B-B14F-4D97-AF65-F5344CB8AC3E}">
        <p14:creationId xmlns:p14="http://schemas.microsoft.com/office/powerpoint/2010/main" val="71355496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384664"/>
            <a:ext cx="4721396" cy="3476109"/>
          </a:xfrm>
          <a:prstGeom prst="rect">
            <a:avLst/>
          </a:prstGeom>
        </p:spPr>
      </p:pic>
      <mc:AlternateContent xmlns:mc="http://schemas.openxmlformats.org/markup-compatibility/2006" xmlns:a14="http://schemas.microsoft.com/office/drawing/2010/main">
        <mc:Choice Requires="a14">
          <p:sp>
            <p:nvSpPr>
              <p:cNvPr id="14" name="Rectangle 13"/>
              <p:cNvSpPr/>
              <p:nvPr/>
            </p:nvSpPr>
            <p:spPr>
              <a:xfrm>
                <a:off x="1694430" y="1695506"/>
                <a:ext cx="2959224" cy="32143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de-DE"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400" b="0" i="1" u="none" strike="noStrike" kern="1200" cap="none" spc="0" normalizeH="0" baseline="0" noProof="0" smtClean="0">
                              <a:ln>
                                <a:noFill/>
                              </a:ln>
                              <a:solidFill>
                                <a:prstClr val="black"/>
                              </a:solidFill>
                              <a:effectLst/>
                              <a:uLnTx/>
                              <a:uFillTx/>
                              <a:latin typeface="Cambria Math"/>
                              <a:ea typeface="+mn-ea"/>
                              <a:cs typeface="+mn-cs"/>
                            </a:rPr>
                            <m:t>𝐼𝑚</m:t>
                          </m:r>
                          <m:r>
                            <a:rPr kumimoji="0" lang="de-DE" sz="1400" b="0" i="1" u="none" strike="noStrike" kern="1200" cap="none" spc="0" normalizeH="0" baseline="0" noProof="0" smtClean="0">
                              <a:ln>
                                <a:noFill/>
                              </a:ln>
                              <a:solidFill>
                                <a:prstClr val="black"/>
                              </a:solidFill>
                              <a:effectLst/>
                              <a:uLnTx/>
                              <a:uFillTx/>
                              <a:latin typeface="Cambria Math"/>
                              <a:ea typeface="+mn-ea"/>
                              <a:cs typeface="+mn-cs"/>
                            </a:rPr>
                            <m:t>(</m:t>
                          </m:r>
                          <m:r>
                            <a:rPr kumimoji="0" lang="de-DE" sz="1400" b="0" i="1" u="none" strike="noStrike" kern="1200" cap="none" spc="0" normalizeH="0" baseline="0" noProof="0">
                              <a:ln>
                                <a:noFill/>
                              </a:ln>
                              <a:solidFill>
                                <a:prstClr val="black"/>
                              </a:solidFill>
                              <a:effectLst/>
                              <a:uLnTx/>
                              <a:uFillTx/>
                              <a:latin typeface="Cambria Math"/>
                              <a:ea typeface="+mn-ea"/>
                              <a:cs typeface="+mn-cs"/>
                            </a:rPr>
                            <m:t>𝑍</m:t>
                          </m:r>
                        </m:e>
                        <m:sub>
                          <m:r>
                            <a:rPr kumimoji="0" lang="de-DE" sz="1400" b="0" i="1" u="none" strike="noStrike" kern="1200" cap="none" spc="0" normalizeH="0" baseline="0" noProof="0">
                              <a:ln>
                                <a:noFill/>
                              </a:ln>
                              <a:solidFill>
                                <a:prstClr val="black"/>
                              </a:solidFill>
                              <a:effectLst/>
                              <a:uLnTx/>
                              <a:uFillTx/>
                              <a:latin typeface="Cambria Math"/>
                              <a:ea typeface="Cambria Math"/>
                              <a:cs typeface="+mn-cs"/>
                            </a:rPr>
                            <m:t>⊥,</m:t>
                          </m:r>
                          <m:r>
                            <a:rPr kumimoji="0" lang="de-DE" sz="1400" b="0" i="1" u="none" strike="noStrike" kern="1200" cap="none" spc="0" normalizeH="0" baseline="0" noProof="0">
                              <a:ln>
                                <a:noFill/>
                              </a:ln>
                              <a:solidFill>
                                <a:prstClr val="black"/>
                              </a:solidFill>
                              <a:effectLst/>
                              <a:uLnTx/>
                              <a:uFillTx/>
                              <a:latin typeface="Cambria Math"/>
                              <a:ea typeface="+mn-ea"/>
                              <a:cs typeface="+mn-cs"/>
                            </a:rPr>
                            <m:t>𝑥</m:t>
                          </m:r>
                        </m:sub>
                      </m:sSub>
                      <m:r>
                        <a:rPr kumimoji="0" lang="de-DE" sz="1400" b="0" i="1" u="none" strike="noStrike" kern="1200" cap="none" spc="0" normalizeH="0" baseline="0" noProof="0" smtClean="0">
                          <a:ln>
                            <a:noFill/>
                          </a:ln>
                          <a:solidFill>
                            <a:prstClr val="black"/>
                          </a:solidFill>
                          <a:effectLst/>
                          <a:uLnTx/>
                          <a:uFillTx/>
                          <a:latin typeface="Cambria Math"/>
                          <a:ea typeface="+mn-ea"/>
                          <a:cs typeface="+mn-cs"/>
                        </a:rPr>
                        <m:t>)</m:t>
                      </m:r>
                      <m:r>
                        <a:rPr kumimoji="0" lang="de-DE" sz="1400" b="0" i="1" u="none" strike="noStrike" kern="1200" cap="none" spc="0" normalizeH="0" baseline="0" noProof="0">
                          <a:ln>
                            <a:noFill/>
                          </a:ln>
                          <a:solidFill>
                            <a:prstClr val="black"/>
                          </a:solidFill>
                          <a:effectLst/>
                          <a:uLnTx/>
                          <a:uFillTx/>
                          <a:latin typeface="Cambria Math"/>
                          <a:ea typeface="+mn-ea"/>
                          <a:cs typeface="+mn-cs"/>
                        </a:rPr>
                        <m:t>=</m:t>
                      </m:r>
                      <m:r>
                        <a:rPr kumimoji="0" lang="de-DE" sz="1400" b="0" i="1" u="none" strike="noStrike" kern="1200" cap="none" spc="0" normalizeH="0" baseline="0" noProof="0" smtClean="0">
                          <a:ln>
                            <a:noFill/>
                          </a:ln>
                          <a:solidFill>
                            <a:prstClr val="black"/>
                          </a:solidFill>
                          <a:effectLst/>
                          <a:uLnTx/>
                          <a:uFillTx/>
                          <a:latin typeface="Cambria Math"/>
                          <a:ea typeface="+mn-ea"/>
                          <a:cs typeface="+mn-cs"/>
                        </a:rPr>
                        <m:t>−</m:t>
                      </m:r>
                      <m:r>
                        <a:rPr kumimoji="0" lang="de-DE" sz="1400" b="0" i="1" u="none" strike="noStrike" kern="1200" cap="none" spc="0" normalizeH="0" baseline="0" noProof="0">
                          <a:ln>
                            <a:noFill/>
                          </a:ln>
                          <a:solidFill>
                            <a:prstClr val="black"/>
                          </a:solidFill>
                          <a:effectLst/>
                          <a:uLnTx/>
                          <a:uFillTx/>
                          <a:latin typeface="Cambria Math"/>
                          <a:ea typeface="+mn-ea"/>
                          <a:cs typeface="+mn-cs"/>
                        </a:rPr>
                        <m:t>(0.23±0.04) </m:t>
                      </m:r>
                      <m:r>
                        <m:rPr>
                          <m:sty m:val="p"/>
                        </m:rPr>
                        <a:rPr kumimoji="0" lang="de-DE" sz="1400" b="0" i="0" u="none" strike="noStrike" kern="1200" cap="none" spc="0" normalizeH="0" baseline="0" noProof="0">
                          <a:ln>
                            <a:noFill/>
                          </a:ln>
                          <a:solidFill>
                            <a:prstClr val="black"/>
                          </a:solidFill>
                          <a:effectLst/>
                          <a:uLnTx/>
                          <a:uFillTx/>
                          <a:latin typeface="Cambria Math"/>
                          <a:ea typeface="Cambria Math"/>
                          <a:cs typeface="+mn-cs"/>
                        </a:rPr>
                        <m:t>M</m:t>
                      </m:r>
                      <m:r>
                        <m:rPr>
                          <m:sty m:val="p"/>
                        </m:rPr>
                        <a:rPr kumimoji="0" lang="el-GR" sz="1400" b="0" i="0" u="none" strike="noStrike" kern="1200" cap="none" spc="0" normalizeH="0" baseline="0" noProof="0">
                          <a:ln>
                            <a:noFill/>
                          </a:ln>
                          <a:solidFill>
                            <a:prstClr val="black"/>
                          </a:solidFill>
                          <a:effectLst/>
                          <a:uLnTx/>
                          <a:uFillTx/>
                          <a:latin typeface="Cambria Math"/>
                          <a:ea typeface="Cambria Math"/>
                          <a:cs typeface="+mn-cs"/>
                        </a:rPr>
                        <m:t>Ω</m:t>
                      </m:r>
                      <m:r>
                        <a:rPr kumimoji="0" lang="de-DE" sz="1400" b="0" i="0" u="none" strike="noStrike" kern="1200" cap="none" spc="0" normalizeH="0" baseline="0" noProof="0">
                          <a:ln>
                            <a:noFill/>
                          </a:ln>
                          <a:solidFill>
                            <a:prstClr val="black"/>
                          </a:solidFill>
                          <a:effectLst/>
                          <a:uLnTx/>
                          <a:uFillTx/>
                          <a:latin typeface="Cambria Math"/>
                          <a:ea typeface="Cambria Math"/>
                          <a:cs typeface="+mn-cs"/>
                        </a:rPr>
                        <m:t>/</m:t>
                      </m:r>
                      <m:sSup>
                        <m:sSupPr>
                          <m:ctrlPr>
                            <a:rPr kumimoji="0" lang="de-DE" sz="14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pPr>
                        <m:e>
                          <m:r>
                            <m:rPr>
                              <m:sty m:val="p"/>
                            </m:rPr>
                            <a:rPr kumimoji="0" lang="de-DE" sz="1400" b="0" i="0" u="none" strike="noStrike" kern="1200" cap="none" spc="0" normalizeH="0" baseline="0" noProof="0">
                              <a:ln>
                                <a:noFill/>
                              </a:ln>
                              <a:solidFill>
                                <a:prstClr val="black"/>
                              </a:solidFill>
                              <a:effectLst/>
                              <a:uLnTx/>
                              <a:uFillTx/>
                              <a:latin typeface="Cambria Math"/>
                              <a:ea typeface="Cambria Math"/>
                              <a:cs typeface="+mn-cs"/>
                            </a:rPr>
                            <m:t>m</m:t>
                          </m:r>
                        </m:e>
                        <m:sup>
                          <m:r>
                            <a:rPr kumimoji="0" lang="de-DE" sz="1400" b="0" i="0" u="none" strike="noStrike" kern="1200" cap="none" spc="0" normalizeH="0" baseline="0" noProof="0">
                              <a:ln>
                                <a:noFill/>
                              </a:ln>
                              <a:solidFill>
                                <a:prstClr val="black"/>
                              </a:solidFill>
                              <a:effectLst/>
                              <a:uLnTx/>
                              <a:uFillTx/>
                              <a:latin typeface="Cambria Math"/>
                              <a:ea typeface="Cambria Math"/>
                              <a:cs typeface="+mn-cs"/>
                            </a:rPr>
                            <m:t>2</m:t>
                          </m:r>
                        </m:sup>
                      </m:sSup>
                    </m:oMath>
                  </m:oMathPara>
                </a14:m>
                <a:endParaRPr kumimoji="0" lang="en-US" sz="14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p:txBody>
          </p:sp>
        </mc:Choice>
        <mc:Fallback xmlns="">
          <p:sp>
            <p:nvSpPr>
              <p:cNvPr id="14" name="Rectangle 13"/>
              <p:cNvSpPr>
                <a:spLocks noRot="1" noChangeAspect="1" noMove="1" noResize="1" noEditPoints="1" noAdjustHandles="1" noChangeArrowheads="1" noChangeShapeType="1" noTextEdit="1"/>
              </p:cNvSpPr>
              <p:nvPr/>
            </p:nvSpPr>
            <p:spPr>
              <a:xfrm>
                <a:off x="1694430" y="1695506"/>
                <a:ext cx="2959224" cy="321435"/>
              </a:xfrm>
              <a:prstGeom prst="rect">
                <a:avLst/>
              </a:prstGeom>
              <a:blipFill>
                <a:blip r:embed="rId4"/>
                <a:stretch>
                  <a:fillRect b="-377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1714500" y="3148117"/>
                <a:ext cx="2919084" cy="32900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de-DE"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400" b="0" i="1" u="none" strike="noStrike" kern="1200" cap="none" spc="0" normalizeH="0" baseline="0" noProof="0" smtClean="0">
                              <a:ln>
                                <a:noFill/>
                              </a:ln>
                              <a:solidFill>
                                <a:prstClr val="black"/>
                              </a:solidFill>
                              <a:effectLst/>
                              <a:uLnTx/>
                              <a:uFillTx/>
                              <a:latin typeface="Cambria Math"/>
                              <a:ea typeface="+mn-ea"/>
                              <a:cs typeface="+mn-cs"/>
                            </a:rPr>
                            <m:t>𝐼𝑚</m:t>
                          </m:r>
                          <m:r>
                            <a:rPr kumimoji="0" lang="de-DE" sz="1400" b="0" i="1" u="none" strike="noStrike" kern="1200" cap="none" spc="0" normalizeH="0" baseline="0" noProof="0" smtClean="0">
                              <a:ln>
                                <a:noFill/>
                              </a:ln>
                              <a:solidFill>
                                <a:prstClr val="black"/>
                              </a:solidFill>
                              <a:effectLst/>
                              <a:uLnTx/>
                              <a:uFillTx/>
                              <a:latin typeface="Cambria Math"/>
                              <a:ea typeface="+mn-ea"/>
                              <a:cs typeface="+mn-cs"/>
                            </a:rPr>
                            <m:t>(</m:t>
                          </m:r>
                          <m:r>
                            <a:rPr kumimoji="0" lang="de-DE" sz="1400" b="0" i="1" u="none" strike="noStrike" kern="1200" cap="none" spc="0" normalizeH="0" baseline="0" noProof="0">
                              <a:ln>
                                <a:noFill/>
                              </a:ln>
                              <a:solidFill>
                                <a:prstClr val="black"/>
                              </a:solidFill>
                              <a:effectLst/>
                              <a:uLnTx/>
                              <a:uFillTx/>
                              <a:latin typeface="Cambria Math"/>
                              <a:ea typeface="+mn-ea"/>
                              <a:cs typeface="+mn-cs"/>
                            </a:rPr>
                            <m:t>𝑍</m:t>
                          </m:r>
                        </m:e>
                        <m:sub>
                          <m:r>
                            <a:rPr kumimoji="0" lang="de-DE" sz="1400" b="0" i="1" u="none" strike="noStrike" kern="1200" cap="none" spc="0" normalizeH="0" baseline="0" noProof="0">
                              <a:ln>
                                <a:noFill/>
                              </a:ln>
                              <a:solidFill>
                                <a:prstClr val="black"/>
                              </a:solidFill>
                              <a:effectLst/>
                              <a:uLnTx/>
                              <a:uFillTx/>
                              <a:latin typeface="Cambria Math"/>
                              <a:ea typeface="Cambria Math"/>
                              <a:cs typeface="+mn-cs"/>
                            </a:rPr>
                            <m:t>⊥,</m:t>
                          </m:r>
                          <m:r>
                            <a:rPr kumimoji="0" lang="de-DE" sz="1400" b="0" i="1" u="none" strike="noStrike" kern="1200" cap="none" spc="0" normalizeH="0" baseline="0" noProof="0">
                              <a:ln>
                                <a:noFill/>
                              </a:ln>
                              <a:solidFill>
                                <a:prstClr val="black"/>
                              </a:solidFill>
                              <a:effectLst/>
                              <a:uLnTx/>
                              <a:uFillTx/>
                              <a:latin typeface="Cambria Math"/>
                              <a:ea typeface="+mn-ea"/>
                              <a:cs typeface="+mn-cs"/>
                            </a:rPr>
                            <m:t>𝑦</m:t>
                          </m:r>
                        </m:sub>
                      </m:sSub>
                      <m:r>
                        <a:rPr kumimoji="0" lang="de-DE" sz="1400" b="0" i="1" u="none" strike="noStrike" kern="1200" cap="none" spc="0" normalizeH="0" baseline="0" noProof="0" smtClean="0">
                          <a:ln>
                            <a:noFill/>
                          </a:ln>
                          <a:solidFill>
                            <a:prstClr val="black"/>
                          </a:solidFill>
                          <a:effectLst/>
                          <a:uLnTx/>
                          <a:uFillTx/>
                          <a:latin typeface="Cambria Math"/>
                          <a:ea typeface="+mn-ea"/>
                          <a:cs typeface="+mn-cs"/>
                        </a:rPr>
                        <m:t>)</m:t>
                      </m:r>
                      <m:r>
                        <a:rPr kumimoji="0" lang="de-DE" sz="1400" b="0" i="1" u="none" strike="noStrike" kern="1200" cap="none" spc="0" normalizeH="0" baseline="0" noProof="0">
                          <a:ln>
                            <a:noFill/>
                          </a:ln>
                          <a:solidFill>
                            <a:prstClr val="black"/>
                          </a:solidFill>
                          <a:effectLst/>
                          <a:uLnTx/>
                          <a:uFillTx/>
                          <a:latin typeface="Cambria Math"/>
                          <a:ea typeface="+mn-ea"/>
                          <a:cs typeface="+mn-cs"/>
                        </a:rPr>
                        <m:t>=</m:t>
                      </m:r>
                      <m:r>
                        <a:rPr kumimoji="0" lang="de-DE" sz="1400" b="0" i="1" u="none" strike="noStrike" kern="1200" cap="none" spc="0" normalizeH="0" baseline="0" noProof="0" smtClean="0">
                          <a:ln>
                            <a:noFill/>
                          </a:ln>
                          <a:solidFill>
                            <a:prstClr val="black"/>
                          </a:solidFill>
                          <a:effectLst/>
                          <a:uLnTx/>
                          <a:uFillTx/>
                          <a:latin typeface="Cambria Math"/>
                          <a:ea typeface="+mn-ea"/>
                          <a:cs typeface="+mn-cs"/>
                        </a:rPr>
                        <m:t>−</m:t>
                      </m:r>
                      <m:r>
                        <a:rPr kumimoji="0" lang="de-DE" sz="1400" b="0" i="1" u="none" strike="noStrike" kern="1200" cap="none" spc="0" normalizeH="0" baseline="0" noProof="0">
                          <a:ln>
                            <a:noFill/>
                          </a:ln>
                          <a:solidFill>
                            <a:prstClr val="black"/>
                          </a:solidFill>
                          <a:effectLst/>
                          <a:uLnTx/>
                          <a:uFillTx/>
                          <a:latin typeface="Cambria Math"/>
                          <a:ea typeface="+mn-ea"/>
                          <a:cs typeface="+mn-cs"/>
                        </a:rPr>
                        <m:t>(</m:t>
                      </m:r>
                      <m:r>
                        <a:rPr kumimoji="0" lang="de-DE" sz="1400" b="0" i="1" u="none" strike="noStrike" kern="1200" cap="none" spc="0" normalizeH="0" baseline="0" noProof="0" smtClean="0">
                          <a:ln>
                            <a:noFill/>
                          </a:ln>
                          <a:solidFill>
                            <a:prstClr val="black"/>
                          </a:solidFill>
                          <a:effectLst/>
                          <a:uLnTx/>
                          <a:uFillTx/>
                          <a:latin typeface="Cambria Math"/>
                          <a:ea typeface="+mn-ea"/>
                          <a:cs typeface="+mn-cs"/>
                        </a:rPr>
                        <m:t>1.78±0.04</m:t>
                      </m:r>
                      <m:r>
                        <a:rPr kumimoji="0" lang="de-DE" sz="1400" b="0" i="1" u="none" strike="noStrike" kern="1200" cap="none" spc="0" normalizeH="0" baseline="0" noProof="0">
                          <a:ln>
                            <a:noFill/>
                          </a:ln>
                          <a:solidFill>
                            <a:prstClr val="black"/>
                          </a:solidFill>
                          <a:effectLst/>
                          <a:uLnTx/>
                          <a:uFillTx/>
                          <a:latin typeface="Cambria Math"/>
                          <a:ea typeface="+mn-ea"/>
                          <a:cs typeface="+mn-cs"/>
                        </a:rPr>
                        <m:t>) </m:t>
                      </m:r>
                      <m:r>
                        <m:rPr>
                          <m:sty m:val="p"/>
                        </m:rPr>
                        <a:rPr kumimoji="0" lang="de-DE" sz="1400" b="0" i="0" u="none" strike="noStrike" kern="1200" cap="none" spc="0" normalizeH="0" baseline="0" noProof="0">
                          <a:ln>
                            <a:noFill/>
                          </a:ln>
                          <a:solidFill>
                            <a:prstClr val="black"/>
                          </a:solidFill>
                          <a:effectLst/>
                          <a:uLnTx/>
                          <a:uFillTx/>
                          <a:latin typeface="Cambria Math"/>
                          <a:ea typeface="Cambria Math"/>
                          <a:cs typeface="+mn-cs"/>
                        </a:rPr>
                        <m:t>M</m:t>
                      </m:r>
                      <m:r>
                        <m:rPr>
                          <m:sty m:val="p"/>
                        </m:rPr>
                        <a:rPr kumimoji="0" lang="el-GR" sz="1400" b="0" i="0" u="none" strike="noStrike" kern="1200" cap="none" spc="0" normalizeH="0" baseline="0" noProof="0">
                          <a:ln>
                            <a:noFill/>
                          </a:ln>
                          <a:solidFill>
                            <a:prstClr val="black"/>
                          </a:solidFill>
                          <a:effectLst/>
                          <a:uLnTx/>
                          <a:uFillTx/>
                          <a:latin typeface="Cambria Math"/>
                          <a:ea typeface="Cambria Math"/>
                          <a:cs typeface="+mn-cs"/>
                        </a:rPr>
                        <m:t>Ω</m:t>
                      </m:r>
                      <m:r>
                        <a:rPr kumimoji="0" lang="de-DE" sz="1400" b="0" i="0" u="none" strike="noStrike" kern="1200" cap="none" spc="0" normalizeH="0" baseline="0" noProof="0">
                          <a:ln>
                            <a:noFill/>
                          </a:ln>
                          <a:solidFill>
                            <a:prstClr val="black"/>
                          </a:solidFill>
                          <a:effectLst/>
                          <a:uLnTx/>
                          <a:uFillTx/>
                          <a:latin typeface="Cambria Math"/>
                          <a:ea typeface="Cambria Math"/>
                          <a:cs typeface="+mn-cs"/>
                        </a:rPr>
                        <m:t>/</m:t>
                      </m:r>
                      <m:sSup>
                        <m:sSupPr>
                          <m:ctrlPr>
                            <a:rPr kumimoji="0" lang="de-DE" sz="14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pPr>
                        <m:e>
                          <m:r>
                            <m:rPr>
                              <m:sty m:val="p"/>
                            </m:rPr>
                            <a:rPr kumimoji="0" lang="de-DE" sz="1400" b="0" i="0" u="none" strike="noStrike" kern="1200" cap="none" spc="0" normalizeH="0" baseline="0" noProof="0">
                              <a:ln>
                                <a:noFill/>
                              </a:ln>
                              <a:solidFill>
                                <a:prstClr val="black"/>
                              </a:solidFill>
                              <a:effectLst/>
                              <a:uLnTx/>
                              <a:uFillTx/>
                              <a:latin typeface="Cambria Math"/>
                              <a:ea typeface="Cambria Math"/>
                              <a:cs typeface="+mn-cs"/>
                            </a:rPr>
                            <m:t>m</m:t>
                          </m:r>
                        </m:e>
                        <m:sup>
                          <m:r>
                            <a:rPr kumimoji="0" lang="de-DE" sz="1400" b="0" i="0" u="none" strike="noStrike" kern="1200" cap="none" spc="0" normalizeH="0" baseline="0" noProof="0">
                              <a:ln>
                                <a:noFill/>
                              </a:ln>
                              <a:solidFill>
                                <a:prstClr val="black"/>
                              </a:solidFill>
                              <a:effectLst/>
                              <a:uLnTx/>
                              <a:uFillTx/>
                              <a:latin typeface="Cambria Math"/>
                              <a:ea typeface="Cambria Math"/>
                              <a:cs typeface="+mn-cs"/>
                            </a:rPr>
                            <m:t>2</m:t>
                          </m:r>
                        </m:sup>
                      </m:sSup>
                    </m:oMath>
                  </m:oMathPara>
                </a14:m>
                <a:endParaRPr kumimoji="0" lang="en-US" sz="14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p:txBody>
          </p:sp>
        </mc:Choice>
        <mc:Fallback xmlns="">
          <p:sp>
            <p:nvSpPr>
              <p:cNvPr id="15" name="Rectangle 14"/>
              <p:cNvSpPr>
                <a:spLocks noRot="1" noChangeAspect="1" noMove="1" noResize="1" noEditPoints="1" noAdjustHandles="1" noChangeArrowheads="1" noChangeShapeType="1" noTextEdit="1"/>
              </p:cNvSpPr>
              <p:nvPr/>
            </p:nvSpPr>
            <p:spPr>
              <a:xfrm>
                <a:off x="1714500" y="3148117"/>
                <a:ext cx="2919084" cy="329001"/>
              </a:xfrm>
              <a:prstGeom prst="rect">
                <a:avLst/>
              </a:prstGeom>
              <a:blipFill>
                <a:blip r:embed="rId5"/>
                <a:stretch>
                  <a:fillRect b="-1852"/>
                </a:stretch>
              </a:blipFill>
            </p:spPr>
            <p:txBody>
              <a:bodyPr/>
              <a:lstStyle/>
              <a:p>
                <a:r>
                  <a:rPr lang="en-GB">
                    <a:noFill/>
                  </a:rPr>
                  <a:t> </a:t>
                </a:r>
              </a:p>
            </p:txBody>
          </p:sp>
        </mc:Fallback>
      </mc:AlternateContent>
      <p:pic>
        <p:nvPicPr>
          <p:cNvPr id="18"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52000" y="1350000"/>
            <a:ext cx="4352975" cy="3623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flipH="1" flipV="1">
            <a:off x="6400800" y="2320454"/>
            <a:ext cx="492981" cy="2180282"/>
          </a:xfrm>
          <a:prstGeom prst="straightConnector1">
            <a:avLst/>
          </a:prstGeom>
          <a:ln>
            <a:solidFill>
              <a:srgbClr val="7030A0"/>
            </a:solidFill>
            <a:tailEnd type="stealth" w="lg" len="lg"/>
          </a:ln>
        </p:spPr>
        <p:style>
          <a:lnRef idx="2">
            <a:schemeClr val="dk1"/>
          </a:lnRef>
          <a:fillRef idx="0">
            <a:schemeClr val="dk1"/>
          </a:fillRef>
          <a:effectRef idx="1">
            <a:schemeClr val="dk1"/>
          </a:effectRef>
          <a:fontRef idx="minor">
            <a:schemeClr val="tx1"/>
          </a:fontRef>
        </p:style>
      </p:cxnSp>
      <p:sp>
        <p:nvSpPr>
          <p:cNvPr id="11" name="Text Box 7"/>
          <p:cNvSpPr txBox="1">
            <a:spLocks noChangeArrowheads="1"/>
          </p:cNvSpPr>
          <p:nvPr/>
        </p:nvSpPr>
        <p:spPr bwMode="auto">
          <a:xfrm>
            <a:off x="252000" y="144000"/>
            <a:ext cx="8648700" cy="46166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de-DE"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Measurements: Determination of coherent Tune Shift </a:t>
            </a:r>
            <a:r>
              <a:rPr kumimoji="0" lang="en-US" altLang="de-DE" sz="24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Q</a:t>
            </a:r>
            <a:r>
              <a:rPr kumimoji="0" lang="en-US" altLang="de-DE" sz="2400" b="1" i="1"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c</a:t>
            </a:r>
            <a:r>
              <a:rPr kumimoji="0" lang="en-US" altLang="de-DE" sz="24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a:t>
            </a:r>
            <a:endParaRPr kumimoji="0" lang="en-US" altLang="de-DE" sz="24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0" name="Textfeld 9"/>
          <p:cNvSpPr txBox="1"/>
          <p:nvPr/>
        </p:nvSpPr>
        <p:spPr>
          <a:xfrm>
            <a:off x="68580" y="777238"/>
            <a:ext cx="888623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The coherent tune shift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Q</a:t>
            </a:r>
            <a:r>
              <a:rPr kumimoji="0" lang="en-US" sz="1800" b="1" i="1"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rPr>
              <a:t>c</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from the depicted N</a:t>
            </a:r>
            <a:r>
              <a:rPr kumimoji="0" lang="en-US" sz="1800" b="0"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rPr>
              <a:t>7+</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spectra and further spectra with Ar</a:t>
            </a:r>
            <a:r>
              <a:rPr kumimoji="0" lang="en-US" sz="1800" b="0"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rPr>
              <a:t>18+</a:t>
            </a:r>
          </a:p>
        </p:txBody>
      </p:sp>
      <mc:AlternateContent xmlns:mc="http://schemas.openxmlformats.org/markup-compatibility/2006" xmlns:a14="http://schemas.microsoft.com/office/drawing/2010/main">
        <mc:Choice Requires="a14">
          <p:sp>
            <p:nvSpPr>
              <p:cNvPr id="17" name="TextBox 16"/>
              <p:cNvSpPr txBox="1"/>
              <p:nvPr/>
            </p:nvSpPr>
            <p:spPr>
              <a:xfrm>
                <a:off x="5237" y="4798112"/>
                <a:ext cx="9138763" cy="169405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For</a:t>
                </a:r>
                <a:r>
                  <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r>
                  <a:rPr kumimoji="0" lang="de-DE" sz="18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k </a:t>
                </a:r>
                <a:r>
                  <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0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t>
                </a:r>
                <a:r>
                  <a:rPr kumimoji="0" lang="en-US" sz="1800" b="1" i="0"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rPr>
                  <a:t> </a:t>
                </a:r>
                <a14:m>
                  <m:oMath xmlns:m="http://schemas.openxmlformats.org/officeDocument/2006/math">
                    <m:r>
                      <a:rPr kumimoji="0" lang="en-US" sz="1800" b="1"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en-US" sz="1800" b="1" i="1" u="none" strike="noStrike" kern="1200" cap="none" spc="0" normalizeH="0" baseline="0" noProof="0">
                            <a:ln>
                              <a:noFill/>
                            </a:ln>
                            <a:solidFill>
                              <a:prstClr val="black"/>
                            </a:solidFill>
                            <a:effectLst/>
                            <a:uLnTx/>
                            <a:uFillTx/>
                            <a:latin typeface="Cambria Math"/>
                            <a:ea typeface="Cambria Math"/>
                            <a:cs typeface="+mn-cs"/>
                          </a:rPr>
                          <m:t>𝑸</m:t>
                        </m:r>
                      </m:e>
                      <m:sub>
                        <m:r>
                          <a:rPr kumimoji="0" lang="en-US" sz="1800" b="1" i="1" u="none" strike="noStrike" kern="1200" cap="none" spc="0" normalizeH="0" baseline="0" noProof="0">
                            <a:ln>
                              <a:noFill/>
                            </a:ln>
                            <a:solidFill>
                              <a:prstClr val="black"/>
                            </a:solidFill>
                            <a:effectLst/>
                            <a:uLnTx/>
                            <a:uFillTx/>
                            <a:latin typeface="Cambria Math"/>
                            <a:ea typeface="Cambria Math"/>
                            <a:cs typeface="+mn-cs"/>
                          </a:rPr>
                          <m:t>𝒄</m:t>
                        </m:r>
                      </m:sub>
                    </m:sSub>
                  </m:oMath>
                </a14:m>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14:m>
                  <m:oMath xmlns:m="http://schemas.openxmlformats.org/officeDocument/2006/math">
                    <m:r>
                      <a:rPr kumimoji="0" lang="en-US" sz="1800" b="1" i="1" u="none" strike="noStrike" kern="1200" cap="none" spc="0" normalizeH="0" baseline="0" noProof="0">
                        <a:ln>
                          <a:noFill/>
                        </a:ln>
                        <a:solidFill>
                          <a:prstClr val="black"/>
                        </a:solidFill>
                        <a:effectLst/>
                        <a:uLnTx/>
                        <a:uFillTx/>
                        <a:latin typeface="Cambria Math"/>
                        <a:ea typeface="Cambria Math"/>
                        <a:cs typeface="+mn-cs"/>
                      </a:rPr>
                      <m:t>∆</m:t>
                    </m:r>
                    <m:sSub>
                      <m:sSubPr>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en-US" sz="1800" b="1" i="1" u="none" strike="noStrike" kern="1200" cap="none" spc="0" normalizeH="0" baseline="0" noProof="0">
                            <a:ln>
                              <a:noFill/>
                            </a:ln>
                            <a:solidFill>
                              <a:prstClr val="black"/>
                            </a:solidFill>
                            <a:effectLst/>
                            <a:uLnTx/>
                            <a:uFillTx/>
                            <a:latin typeface="Cambria Math"/>
                            <a:ea typeface="Cambria Math"/>
                            <a:cs typeface="+mn-cs"/>
                          </a:rPr>
                          <m:t>𝑸</m:t>
                        </m:r>
                      </m:e>
                      <m:sub>
                        <m:r>
                          <a:rPr kumimoji="0" lang="en-US" sz="1800" b="1" i="1" u="none" strike="noStrike" kern="1200" cap="none" spc="0" normalizeH="0" baseline="0" noProof="0">
                            <a:ln>
                              <a:noFill/>
                            </a:ln>
                            <a:solidFill>
                              <a:prstClr val="black"/>
                            </a:solidFill>
                            <a:effectLst/>
                            <a:uLnTx/>
                            <a:uFillTx/>
                            <a:latin typeface="Cambria Math"/>
                            <a:ea typeface="Cambria Math"/>
                            <a:cs typeface="+mn-cs"/>
                          </a:rPr>
                          <m:t>𝒌</m:t>
                        </m:r>
                        <m:r>
                          <a:rPr kumimoji="0" lang="en-US" sz="1800" b="1" i="1" u="none" strike="noStrike" kern="1200" cap="none" spc="0" normalizeH="0" baseline="0" noProof="0">
                            <a:ln>
                              <a:noFill/>
                            </a:ln>
                            <a:solidFill>
                              <a:prstClr val="black"/>
                            </a:solidFill>
                            <a:effectLst/>
                            <a:uLnTx/>
                            <a:uFillTx/>
                            <a:latin typeface="Cambria Math"/>
                            <a:ea typeface="Cambria Math"/>
                            <a:cs typeface="+mn-cs"/>
                          </a:rPr>
                          <m:t>=</m:t>
                        </m:r>
                        <m:r>
                          <a:rPr kumimoji="0" lang="en-US" sz="1800" b="1" i="1" u="none" strike="noStrike" kern="1200" cap="none" spc="0" normalizeH="0" baseline="0" noProof="0">
                            <a:ln>
                              <a:noFill/>
                            </a:ln>
                            <a:solidFill>
                              <a:prstClr val="black"/>
                            </a:solidFill>
                            <a:effectLst/>
                            <a:uLnTx/>
                            <a:uFillTx/>
                            <a:latin typeface="Cambria Math"/>
                            <a:ea typeface="Cambria Math"/>
                            <a:cs typeface="+mn-cs"/>
                          </a:rPr>
                          <m:t>𝟎</m:t>
                        </m:r>
                      </m:sub>
                    </m:sSub>
                  </m:oMath>
                </a14:m>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r>
                  <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i.e.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value of coherently shifted bare tune as of importance for operating </a:t>
                </a:r>
                <a:endPar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rPr>
                  <a:t>Results: </a:t>
                </a:r>
              </a:p>
              <a:p>
                <a:pPr marL="285750" lvl="0" indent="-285750" algn="l" eaLnBrk="1" fontAlgn="auto" hangingPunct="1">
                  <a:spcBef>
                    <a:spcPts val="0"/>
                  </a:spcBef>
                  <a:spcAft>
                    <a:spcPts val="0"/>
                  </a:spcAft>
                  <a:buFont typeface="Wingdings" panose="05000000000000000000" pitchFamily="2" charset="2"/>
                  <a:buChar char="Ø"/>
                </a:pPr>
                <a14:m>
                  <m:oMath xmlns:m="http://schemas.openxmlformats.org/officeDocument/2006/math">
                    <m: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Calibri" panose="020F0502020204030204" pitchFamily="34" charset="0"/>
                      </a:rPr>
                      <m:t>𝑘</m:t>
                    </m:r>
                    <m: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Calibri" panose="020F0502020204030204" pitchFamily="34" charset="0"/>
                      </a:rPr>
                      <m:t>=0</m:t>
                    </m:r>
                  </m:oMath>
                </a14:m>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peak is </a:t>
                </a:r>
                <a:r>
                  <a:rPr kumimoji="0" lang="en-US"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not</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the highest one</a:t>
                </a:r>
              </a:p>
              <a:p>
                <a:pPr marL="285750" lvl="0" indent="-285750" algn="l" eaLnBrk="1" fontAlgn="auto" hangingPunct="1">
                  <a:spcBef>
                    <a:spcPts val="0"/>
                  </a:spcBef>
                  <a:spcAft>
                    <a:spcPts val="0"/>
                  </a:spcAft>
                  <a:buFont typeface="Wingdings" panose="05000000000000000000" pitchFamily="2" charset="2"/>
                  <a:buChar char="Ø"/>
                </a:pP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Linear scaling of coherent tune shifts </a:t>
                </a:r>
                <a14:m>
                  <m:oMath xmlns:m="http://schemas.openxmlformats.org/officeDocument/2006/math">
                    <m:r>
                      <a:rPr lang="en-US" sz="1600" b="1" i="1">
                        <a:solidFill>
                          <a:prstClr val="black"/>
                        </a:solidFill>
                        <a:latin typeface="Cambria Math"/>
                        <a:ea typeface="Cambria Math"/>
                      </a:rPr>
                      <m:t>∆</m:t>
                    </m:r>
                    <m:sSub>
                      <m:sSubPr>
                        <m:ctrlPr>
                          <a:rPr lang="en-US" sz="1600" b="1" i="1">
                            <a:solidFill>
                              <a:prstClr val="black"/>
                            </a:solidFill>
                            <a:latin typeface="Cambria Math" panose="02040503050406030204" pitchFamily="18" charset="0"/>
                            <a:ea typeface="Cambria Math"/>
                          </a:rPr>
                        </m:ctrlPr>
                      </m:sSubPr>
                      <m:e>
                        <m:r>
                          <a:rPr lang="en-US" sz="1600" b="1" i="1">
                            <a:solidFill>
                              <a:prstClr val="black"/>
                            </a:solidFill>
                            <a:latin typeface="Cambria Math"/>
                            <a:ea typeface="Cambria Math"/>
                          </a:rPr>
                          <m:t>𝑸</m:t>
                        </m:r>
                      </m:e>
                      <m:sub>
                        <m:r>
                          <a:rPr lang="en-US" sz="1600" b="1" i="1">
                            <a:solidFill>
                              <a:prstClr val="black"/>
                            </a:solidFill>
                            <a:latin typeface="Cambria Math"/>
                            <a:ea typeface="Cambria Math"/>
                          </a:rPr>
                          <m:t>𝒄</m:t>
                        </m:r>
                      </m:sub>
                    </m:sSub>
                    <m:r>
                      <a:rPr lang="en-US" sz="1600" b="1" i="1">
                        <a:solidFill>
                          <a:prstClr val="black"/>
                        </a:solidFill>
                        <a:latin typeface="Cambria Math" panose="02040503050406030204" pitchFamily="18" charset="0"/>
                        <a:ea typeface="Cambria Math"/>
                      </a:rPr>
                      <m:t> </m:t>
                    </m:r>
                  </m:oMath>
                </a14:m>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versus peak beam current </a:t>
                </a:r>
                <a14:m>
                  <m:oMath xmlns:m="http://schemas.openxmlformats.org/officeDocument/2006/math">
                    <m:sSub>
                      <m:sSubPr>
                        <m:ctrlPr>
                          <a:rPr kumimoji="0" lang="en-US"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en-US" sz="1600" b="0" i="1" u="none" strike="noStrike" kern="1200" cap="none" spc="0" normalizeH="0" baseline="0" noProof="0">
                            <a:ln>
                              <a:noFill/>
                            </a:ln>
                            <a:solidFill>
                              <a:prstClr val="black"/>
                            </a:solidFill>
                            <a:effectLst/>
                            <a:uLnTx/>
                            <a:uFillTx/>
                            <a:latin typeface="Cambria Math"/>
                            <a:ea typeface="Cambria Math"/>
                            <a:cs typeface="+mn-cs"/>
                          </a:rPr>
                          <m:t>𝐼</m:t>
                        </m:r>
                      </m:e>
                      <m:sub>
                        <m:r>
                          <a:rPr kumimoji="0" lang="en-US" sz="1600" b="0" i="1" u="none" strike="noStrike" kern="1200" cap="none" spc="0" normalizeH="0" baseline="0" noProof="0">
                            <a:ln>
                              <a:noFill/>
                            </a:ln>
                            <a:solidFill>
                              <a:prstClr val="black"/>
                            </a:solidFill>
                            <a:effectLst/>
                            <a:uLnTx/>
                            <a:uFillTx/>
                            <a:latin typeface="Cambria Math"/>
                            <a:ea typeface="Cambria Math"/>
                            <a:cs typeface="+mn-cs"/>
                          </a:rPr>
                          <m:t>𝑝</m:t>
                        </m:r>
                      </m:sub>
                    </m:sSub>
                  </m:oMath>
                </a14:m>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rPr>
                  <a:t>, different from set value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For value of slope the resistive, effective impedance</a:t>
                </a:r>
                <a:r>
                  <a:rPr kumimoji="0" lang="en-US" sz="16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r>
                  <a:rPr kumimoji="0" lang="en-US" sz="1600" b="1" i="1" u="none" strike="noStrike" kern="120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rPr>
                  <a:t>Z</a:t>
                </a:r>
                <a14:m>
                  <m:oMath xmlns:m="http://schemas.openxmlformats.org/officeDocument/2006/math">
                    <m:r>
                      <a:rPr kumimoji="0" lang="de-DE" sz="1600" b="1" i="1" u="none" strike="noStrike" kern="1200" cap="none" spc="0" normalizeH="0" baseline="-25000" noProof="0">
                        <a:ln>
                          <a:noFill/>
                        </a:ln>
                        <a:solidFill>
                          <a:schemeClr val="tx1"/>
                        </a:solidFill>
                        <a:effectLst/>
                        <a:uLnTx/>
                        <a:uFillTx/>
                        <a:latin typeface="Cambria Math"/>
                        <a:ea typeface="Cambria Math"/>
                        <a:cs typeface="+mn-cs"/>
                      </a:rPr>
                      <m:t>⊥</m:t>
                    </m:r>
                  </m:oMath>
                </a14:m>
                <a:r>
                  <a:rPr kumimoji="0" lang="en-US" sz="1600" b="1" i="0" u="none" strike="noStrike" kern="1200" cap="none" spc="0" normalizeH="0" baseline="0" noProof="0" dirty="0">
                    <a:ln>
                      <a:noFill/>
                    </a:ln>
                    <a:solidFill>
                      <a:srgbClr val="006600"/>
                    </a:solidFill>
                    <a:effectLst/>
                    <a:uLnTx/>
                    <a:uFillTx/>
                    <a:latin typeface="Calibri" panose="020F0502020204030204" pitchFamily="34" charset="0"/>
                    <a:ea typeface="+mn-ea"/>
                    <a:cs typeface="Calibri" panose="020F0502020204030204" pitchFamily="34" charset="0"/>
                  </a:rPr>
                  <a:t>  </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can be determined</a:t>
                </a:r>
                <a:endParaRPr kumimoji="0" lang="en-US" sz="1600" b="0" i="0" u="none" strike="noStrike" kern="1200" cap="none" spc="0" normalizeH="0" baseline="0" noProof="0" dirty="0">
                  <a:ln>
                    <a:noFill/>
                  </a:ln>
                  <a:solidFill>
                    <a:srgbClr val="FF0000"/>
                  </a:solidFill>
                  <a:effectLst/>
                  <a:uLnTx/>
                  <a:uFillTx/>
                  <a:latin typeface="Calibri" panose="020F0502020204030204" pitchFamily="34" charset="0"/>
                  <a:ea typeface="Cambria Math"/>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1F497D"/>
                    </a:solidFill>
                    <a:effectLst/>
                    <a:uLnTx/>
                    <a:uFillTx/>
                    <a:latin typeface="Calibri" panose="020F0502020204030204" pitchFamily="34" charset="0"/>
                    <a:ea typeface="+mn-ea"/>
                    <a:cs typeface="Calibri" panose="020F0502020204030204" pitchFamily="34" charset="0"/>
                  </a:rPr>
                  <a:t>      </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estimation of effective</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beam pipe radius  </a:t>
                </a:r>
                <a14:m>
                  <m:oMath xmlns:m="http://schemas.openxmlformats.org/officeDocument/2006/math">
                    <m:sSub>
                      <m:sSubPr>
                        <m:ctrlPr>
                          <a:rPr kumimoji="0" lang="en-US"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600" b="0" i="1" u="none" strike="noStrike" kern="1200" cap="none" spc="0" normalizeH="0" baseline="0" noProof="0" smtClean="0">
                            <a:ln>
                              <a:noFill/>
                            </a:ln>
                            <a:solidFill>
                              <a:prstClr val="black"/>
                            </a:solidFill>
                            <a:effectLst/>
                            <a:uLnTx/>
                            <a:uFillTx/>
                            <a:latin typeface="Cambria Math"/>
                            <a:ea typeface="+mn-ea"/>
                            <a:cs typeface="+mn-cs"/>
                          </a:rPr>
                          <m:t>𝑏</m:t>
                        </m:r>
                      </m:e>
                      <m:sub>
                        <m:r>
                          <a:rPr kumimoji="0" lang="en-US" sz="1600" b="0" i="1" u="none" strike="noStrike" kern="1200" cap="none" spc="0" normalizeH="0" baseline="0" noProof="0" smtClean="0">
                            <a:ln>
                              <a:noFill/>
                            </a:ln>
                            <a:solidFill>
                              <a:prstClr val="black"/>
                            </a:solidFill>
                            <a:effectLst/>
                            <a:uLnTx/>
                            <a:uFillTx/>
                            <a:latin typeface="Cambria Math"/>
                            <a:ea typeface="+mn-ea"/>
                            <a:cs typeface="+mn-cs"/>
                          </a:rPr>
                          <m:t>𝑥</m:t>
                        </m:r>
                      </m:sub>
                    </m:sSub>
                    <m:r>
                      <a:rPr kumimoji="0" lang="en-US" sz="1600" b="0" i="1" u="none" strike="noStrike" kern="1200" cap="none" spc="0" normalizeH="0" baseline="0" noProof="0">
                        <a:ln>
                          <a:noFill/>
                        </a:ln>
                        <a:solidFill>
                          <a:prstClr val="black"/>
                        </a:solidFill>
                        <a:effectLst/>
                        <a:uLnTx/>
                        <a:uFillTx/>
                        <a:latin typeface="Cambria Math"/>
                        <a:ea typeface="+mn-ea"/>
                        <a:cs typeface="+mn-cs"/>
                      </a:rPr>
                      <m:t>~ 115</m:t>
                    </m:r>
                    <m:r>
                      <a:rPr kumimoji="0" lang="en-US" sz="1600" b="0" i="1" u="none" strike="noStrike" kern="1200" cap="none" spc="0" normalizeH="0" baseline="0" noProof="0">
                        <a:ln>
                          <a:noFill/>
                        </a:ln>
                        <a:solidFill>
                          <a:prstClr val="black"/>
                        </a:solidFill>
                        <a:effectLst/>
                        <a:uLnTx/>
                        <a:uFillTx/>
                        <a:latin typeface="Cambria Math"/>
                        <a:ea typeface="Cambria Math"/>
                        <a:cs typeface="+mn-cs"/>
                      </a:rPr>
                      <m:t>±5.5</m:t>
                    </m:r>
                    <m:r>
                      <a:rPr kumimoji="0" lang="en-US" sz="1600" b="0" i="1" u="none" strike="noStrike" kern="1200" cap="none" spc="0" normalizeH="0" baseline="0" noProof="0">
                        <a:ln>
                          <a:noFill/>
                        </a:ln>
                        <a:solidFill>
                          <a:prstClr val="black"/>
                        </a:solidFill>
                        <a:effectLst/>
                        <a:uLnTx/>
                        <a:uFillTx/>
                        <a:latin typeface="Cambria Math"/>
                        <a:ea typeface="+mn-ea"/>
                        <a:cs typeface="+mn-cs"/>
                      </a:rPr>
                      <m:t> </m:t>
                    </m:r>
                  </m:oMath>
                </a14:m>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mm &amp; </a:t>
                </a:r>
                <a14:m>
                  <m:oMath xmlns:m="http://schemas.openxmlformats.org/officeDocument/2006/math">
                    <m:sSub>
                      <m:sSubPr>
                        <m:ctrlPr>
                          <a:rPr kumimoji="0" lang="en-US"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1600" b="0" i="1" u="none" strike="noStrike" kern="1200" cap="none" spc="0" normalizeH="0" baseline="0" noProof="0">
                            <a:ln>
                              <a:noFill/>
                            </a:ln>
                            <a:solidFill>
                              <a:prstClr val="black"/>
                            </a:solidFill>
                            <a:effectLst/>
                            <a:uLnTx/>
                            <a:uFillTx/>
                            <a:latin typeface="Cambria Math"/>
                            <a:ea typeface="+mn-ea"/>
                            <a:cs typeface="+mn-cs"/>
                          </a:rPr>
                          <m:t>𝑏</m:t>
                        </m:r>
                      </m:e>
                      <m:sub>
                        <m:r>
                          <a:rPr kumimoji="0" lang="en-US" sz="1600" b="0" i="1" u="none" strike="noStrike" kern="1200" cap="none" spc="0" normalizeH="0" baseline="0" noProof="0" smtClean="0">
                            <a:ln>
                              <a:noFill/>
                            </a:ln>
                            <a:solidFill>
                              <a:prstClr val="black"/>
                            </a:solidFill>
                            <a:effectLst/>
                            <a:uLnTx/>
                            <a:uFillTx/>
                            <a:latin typeface="Cambria Math"/>
                            <a:ea typeface="+mn-ea"/>
                            <a:cs typeface="+mn-cs"/>
                          </a:rPr>
                          <m:t>𝑦</m:t>
                        </m:r>
                      </m:sub>
                    </m:sSub>
                    <m:r>
                      <a:rPr kumimoji="0" lang="en-US" sz="1600" b="0" i="1" u="none" strike="noStrike" kern="1200" cap="none" spc="0" normalizeH="0" baseline="0" noProof="0" smtClean="0">
                        <a:ln>
                          <a:noFill/>
                        </a:ln>
                        <a:solidFill>
                          <a:prstClr val="black"/>
                        </a:solidFill>
                        <a:effectLst/>
                        <a:uLnTx/>
                        <a:uFillTx/>
                        <a:latin typeface="Cambria Math"/>
                        <a:ea typeface="+mn-ea"/>
                        <a:cs typeface="+mn-cs"/>
                      </a:rPr>
                      <m:t>=</m:t>
                    </m:r>
                    <m:r>
                      <a:rPr kumimoji="0" lang="en-US" sz="1600" b="0" i="1" u="none" strike="noStrike" kern="1200" cap="none" spc="0" normalizeH="0" baseline="0" noProof="0">
                        <a:ln>
                          <a:noFill/>
                        </a:ln>
                        <a:solidFill>
                          <a:prstClr val="black"/>
                        </a:solidFill>
                        <a:effectLst/>
                        <a:uLnTx/>
                        <a:uFillTx/>
                        <a:latin typeface="Cambria Math"/>
                        <a:ea typeface="+mn-ea"/>
                        <a:cs typeface="+mn-cs"/>
                      </a:rPr>
                      <m:t>35</m:t>
                    </m:r>
                    <m:r>
                      <a:rPr kumimoji="0" lang="en-US" sz="1600" b="0" i="1" u="none" strike="noStrike" kern="1200" cap="none" spc="0" normalizeH="0" baseline="0" noProof="0">
                        <a:ln>
                          <a:noFill/>
                        </a:ln>
                        <a:solidFill>
                          <a:prstClr val="black"/>
                        </a:solidFill>
                        <a:effectLst/>
                        <a:uLnTx/>
                        <a:uFillTx/>
                        <a:latin typeface="Cambria Math"/>
                        <a:ea typeface="Cambria Math"/>
                        <a:cs typeface="+mn-cs"/>
                      </a:rPr>
                      <m:t>±1</m:t>
                    </m:r>
                  </m:oMath>
                </a14:m>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mm  </a:t>
                </a:r>
                <a:endParaRPr kumimoji="0" lang="en-US" sz="1600" b="0" i="0" u="none" strike="noStrike" kern="1200" cap="none" spc="0" normalizeH="0" baseline="0" noProof="0" dirty="0">
                  <a:ln>
                    <a:noFill/>
                  </a:ln>
                  <a:solidFill>
                    <a:srgbClr val="1F497D"/>
                  </a:solidFill>
                  <a:effectLst/>
                  <a:uLnTx/>
                  <a:uFillTx/>
                  <a:latin typeface="Calibri" panose="020F0502020204030204" pitchFamily="34" charset="0"/>
                  <a:ea typeface="+mn-ea"/>
                  <a:cs typeface="Calibri" panose="020F0502020204030204" pitchFamily="34" charset="0"/>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5237" y="4798112"/>
                <a:ext cx="9138763" cy="1694053"/>
              </a:xfrm>
              <a:prstGeom prst="rect">
                <a:avLst/>
              </a:prstGeom>
              <a:blipFill>
                <a:blip r:embed="rId7"/>
                <a:stretch>
                  <a:fillRect l="-600" t="-1799" r="-667" b="-1439"/>
                </a:stretch>
              </a:blipFill>
            </p:spPr>
            <p:txBody>
              <a:bodyPr/>
              <a:lstStyle/>
              <a:p>
                <a:r>
                  <a:rPr lang="en-GB">
                    <a:noFill/>
                  </a:rPr>
                  <a:t> </a:t>
                </a:r>
              </a:p>
            </p:txBody>
          </p:sp>
        </mc:Fallback>
      </mc:AlternateContent>
      <p:sp>
        <p:nvSpPr>
          <p:cNvPr id="13" name="Rectangle 10"/>
          <p:cNvSpPr>
            <a:spLocks noChangeArrowheads="1"/>
          </p:cNvSpPr>
          <p:nvPr/>
        </p:nvSpPr>
        <p:spPr bwMode="auto">
          <a:xfrm>
            <a:off x="0" y="6372697"/>
            <a:ext cx="8856539" cy="292388"/>
          </a:xfrm>
          <a:prstGeom prst="rect">
            <a:avLst/>
          </a:prstGeom>
          <a:noFill/>
          <a:ln w="9525">
            <a:noFill/>
            <a:miter lim="800000"/>
            <a:headEnd/>
            <a:tailEnd/>
          </a:ln>
        </p:spPr>
        <p:txBody>
          <a:bodyPr wrap="square">
            <a:spAutoFit/>
          </a:bodyPr>
          <a:lstStyle>
            <a:defPPr>
              <a:defRPr lang="de-DE"/>
            </a:defPPr>
            <a:lvl1pPr algn="l" rtl="0" fontAlgn="base">
              <a:spcBef>
                <a:spcPct val="0"/>
              </a:spcBef>
              <a:spcAft>
                <a:spcPct val="0"/>
              </a:spcAft>
              <a:defRPr kern="1200">
                <a:solidFill>
                  <a:schemeClr val="tx1"/>
                </a:solidFill>
                <a:latin typeface="Calibri"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mn-cs"/>
              </a:defRPr>
            </a:lvl2pPr>
            <a:lvl3pPr marL="914400" algn="l" rtl="0" fontAlgn="base">
              <a:spcBef>
                <a:spcPct val="0"/>
              </a:spcBef>
              <a:spcAft>
                <a:spcPct val="0"/>
              </a:spcAft>
              <a:defRPr kern="1200">
                <a:solidFill>
                  <a:schemeClr val="tx1"/>
                </a:solidFill>
                <a:latin typeface="Calibri" pitchFamily="34" charset="0"/>
                <a:ea typeface="+mn-ea"/>
                <a:cs typeface="+mn-cs"/>
              </a:defRPr>
            </a:lvl3pPr>
            <a:lvl4pPr marL="1371600" algn="l" rtl="0" fontAlgn="base">
              <a:spcBef>
                <a:spcPct val="0"/>
              </a:spcBef>
              <a:spcAft>
                <a:spcPct val="0"/>
              </a:spcAft>
              <a:defRPr kern="1200">
                <a:solidFill>
                  <a:schemeClr val="tx1"/>
                </a:solidFill>
                <a:latin typeface="Calibri" pitchFamily="34" charset="0"/>
                <a:ea typeface="+mn-ea"/>
                <a:cs typeface="+mn-cs"/>
              </a:defRPr>
            </a:lvl4pPr>
            <a:lvl5pPr marL="1828800" algn="l" rtl="0" fontAlgn="base">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300" b="0" i="0" u="none" strike="noStrike" kern="1200" cap="none" spc="0" normalizeH="0" baseline="0" noProof="0" dirty="0">
                <a:ln>
                  <a:noFill/>
                </a:ln>
                <a:solidFill>
                  <a:prstClr val="black"/>
                </a:solidFill>
                <a:effectLst/>
                <a:uLnTx/>
                <a:uFillTx/>
                <a:latin typeface="Calibri" pitchFamily="34" charset="0"/>
                <a:ea typeface="+mn-ea"/>
                <a:cs typeface="Calibri" panose="020F0502020204030204" pitchFamily="34" charset="0"/>
              </a:rPr>
              <a:t>R. Singh et  al., </a:t>
            </a:r>
            <a:r>
              <a:rPr kumimoji="0" lang="en-US" sz="1300" b="0" i="1" u="none" strike="noStrike" kern="1200" cap="none" spc="0" normalizeH="0" baseline="0" noProof="0" dirty="0">
                <a:ln>
                  <a:noFill/>
                </a:ln>
                <a:solidFill>
                  <a:prstClr val="black"/>
                </a:solidFill>
                <a:effectLst/>
                <a:uLnTx/>
                <a:uFillTx/>
                <a:latin typeface="Calibri" pitchFamily="34" charset="0"/>
                <a:ea typeface="+mn-ea"/>
                <a:cs typeface="Calibri" panose="020F0502020204030204" pitchFamily="34" charset="0"/>
              </a:rPr>
              <a:t>Interpretation of transverse tune spectrum in a heavy-ion synchrotron</a:t>
            </a:r>
            <a:r>
              <a:rPr kumimoji="0" lang="en-US" sz="1300" b="0" i="0" u="none" strike="noStrike" kern="1200" cap="none" spc="0" normalizeH="0" baseline="0" noProof="0" dirty="0">
                <a:ln>
                  <a:noFill/>
                </a:ln>
                <a:solidFill>
                  <a:prstClr val="black"/>
                </a:solidFill>
                <a:effectLst/>
                <a:uLnTx/>
                <a:uFillTx/>
                <a:latin typeface="Calibri" pitchFamily="34" charset="0"/>
                <a:ea typeface="+mn-ea"/>
                <a:cs typeface="Calibri" panose="020F0502020204030204" pitchFamily="34" charset="0"/>
              </a:rPr>
              <a:t>,  Phys. Rev. Acc. Beams 13, 034201 (2013)</a:t>
            </a:r>
          </a:p>
        </p:txBody>
      </p:sp>
      <p:sp>
        <p:nvSpPr>
          <p:cNvPr id="19" name="Content Placeholder 2">
            <a:extLst>
              <a:ext uri="{FF2B5EF4-FFF2-40B4-BE49-F238E27FC236}">
                <a16:creationId xmlns:a16="http://schemas.microsoft.com/office/drawing/2014/main" id="{5E2A007E-38EF-47A7-8736-A57F0002E59B}"/>
              </a:ext>
            </a:extLst>
          </p:cNvPr>
          <p:cNvSpPr txBox="1">
            <a:spLocks/>
          </p:cNvSpPr>
          <p:nvPr/>
        </p:nvSpPr>
        <p:spPr bwMode="auto">
          <a:xfrm>
            <a:off x="5580246" y="1064143"/>
            <a:ext cx="3151102" cy="4320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Measured spectra N</a:t>
            </a:r>
            <a:r>
              <a:rPr kumimoji="0" lang="en-US" sz="1800" b="1"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rPr>
              <a:t>7+</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beam </a:t>
            </a:r>
          </a:p>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330237120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6116" y="990471"/>
            <a:ext cx="3870960" cy="2966061"/>
          </a:xfrm>
          <a:prstGeom prst="rect">
            <a:avLst/>
          </a:prstGeom>
        </p:spPr>
      </p:pic>
      <mc:AlternateContent xmlns:mc="http://schemas.openxmlformats.org/markup-compatibility/2006" xmlns:a14="http://schemas.microsoft.com/office/drawing/2010/main">
        <mc:Choice Requires="a14">
          <p:sp>
            <p:nvSpPr>
              <p:cNvPr id="23" name="TextBox 22"/>
              <p:cNvSpPr txBox="1"/>
              <p:nvPr/>
            </p:nvSpPr>
            <p:spPr>
              <a:xfrm>
                <a:off x="1490514" y="1287901"/>
                <a:ext cx="129614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rPr>
                  <a:t>Slope </a:t>
                </a:r>
                <a14:m>
                  <m:oMath xmlns:m="http://schemas.openxmlformats.org/officeDocument/2006/math">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smtClean="0">
                        <a:ln>
                          <a:noFill/>
                        </a:ln>
                        <a:solidFill>
                          <a:prstClr val="black"/>
                        </a:solidFill>
                        <a:effectLst/>
                        <a:uLnTx/>
                        <a:uFillTx/>
                        <a:latin typeface="Cambria Math"/>
                        <a:ea typeface="+mn-ea"/>
                        <a:cs typeface="+mn-cs"/>
                      </a:rPr>
                      <m:t>0.75</m:t>
                    </m:r>
                  </m:oMath>
                </a14:m>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1490514" y="1287901"/>
                <a:ext cx="1296144" cy="338554"/>
              </a:xfrm>
              <a:prstGeom prst="rect">
                <a:avLst/>
              </a:prstGeom>
              <a:blipFill>
                <a:blip r:embed="rId4"/>
                <a:stretch>
                  <a:fillRect l="-2830" t="-5357" b="-21429"/>
                </a:stretch>
              </a:blipFill>
            </p:spPr>
            <p:txBody>
              <a:bodyPr/>
              <a:lstStyle/>
              <a:p>
                <a:r>
                  <a:rPr lang="en-GB">
                    <a:noFill/>
                  </a:rPr>
                  <a:t> </a:t>
                </a:r>
              </a:p>
            </p:txBody>
          </p:sp>
        </mc:Fallback>
      </mc:AlternateContent>
      <p:pic>
        <p:nvPicPr>
          <p:cNvPr id="18"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28505" y="1310617"/>
            <a:ext cx="4352975" cy="3623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5" name="Straight Arrow Connector 24"/>
          <p:cNvCxnSpPr/>
          <p:nvPr/>
        </p:nvCxnSpPr>
        <p:spPr>
          <a:xfrm>
            <a:off x="7082157" y="2409306"/>
            <a:ext cx="319761" cy="0"/>
          </a:xfrm>
          <a:prstGeom prst="straightConnector1">
            <a:avLst/>
          </a:prstGeom>
          <a:ln>
            <a:solidFill>
              <a:srgbClr val="FF0000"/>
            </a:solidFill>
            <a:headEnd type="stealth" w="lg" len="lg"/>
            <a:tailEnd type="non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5610360" y="2177747"/>
                <a:ext cx="1048370" cy="338554"/>
              </a:xfrm>
              <a:prstGeom prst="rect">
                <a:avLst/>
              </a:prstGeom>
              <a:noFill/>
            </p:spPr>
            <p:txBody>
              <a:bodyPr wrap="square" rtlCol="0">
                <a:spAutoFit/>
              </a:bodyPr>
              <a:lstStyle>
                <a:defPPr>
                  <a:defRPr lang="de-DE"/>
                </a:defPPr>
                <a:lvl1pPr>
                  <a:defRPr b="0">
                    <a:solidFill>
                      <a:schemeClr val="bg1"/>
                    </a:solidFill>
                    <a:ea typeface="Cambria Math"/>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600" b="1" i="1" u="none" strike="noStrike" kern="1200" cap="none" spc="0" normalizeH="0" baseline="0" noProof="0" smtClean="0">
                          <a:ln>
                            <a:noFill/>
                          </a:ln>
                          <a:solidFill>
                            <a:srgbClr val="FF0000"/>
                          </a:solidFill>
                          <a:effectLst/>
                          <a:uLnTx/>
                          <a:uFillTx/>
                          <a:latin typeface="Cambria Math"/>
                          <a:ea typeface="Cambria Math"/>
                          <a:cs typeface="+mn-cs"/>
                        </a:rPr>
                        <m:t>𝜹</m:t>
                      </m:r>
                      <m:sSub>
                        <m:sSubPr>
                          <m:ctrlPr>
                            <a:rPr kumimoji="0" lang="de-DE" sz="1600" b="1" i="1" u="none" strike="noStrike" kern="1200" cap="none" spc="0" normalizeH="0" baseline="0" noProof="0">
                              <a:ln>
                                <a:noFill/>
                              </a:ln>
                              <a:solidFill>
                                <a:srgbClr val="FF0000"/>
                              </a:solidFill>
                              <a:effectLst/>
                              <a:uLnTx/>
                              <a:uFillTx/>
                              <a:latin typeface="Cambria Math" panose="02040503050406030204" pitchFamily="18" charset="0"/>
                              <a:ea typeface="Cambria Math"/>
                              <a:cs typeface="+mn-cs"/>
                            </a:rPr>
                          </m:ctrlPr>
                        </m:sSubPr>
                        <m:e>
                          <m:r>
                            <a:rPr kumimoji="0" lang="de-DE" sz="1600" b="1" i="1" u="none" strike="noStrike" kern="1200" cap="none" spc="0" normalizeH="0" baseline="0" noProof="0">
                              <a:ln>
                                <a:noFill/>
                              </a:ln>
                              <a:solidFill>
                                <a:srgbClr val="FF0000"/>
                              </a:solidFill>
                              <a:effectLst/>
                              <a:uLnTx/>
                              <a:uFillTx/>
                              <a:latin typeface="Cambria Math"/>
                              <a:ea typeface="Cambria Math"/>
                              <a:cs typeface="+mn-cs"/>
                            </a:rPr>
                            <m:t>𝒒</m:t>
                          </m:r>
                        </m:e>
                        <m:sub>
                          <m:r>
                            <a:rPr kumimoji="0" lang="de-DE" sz="1600" b="1" i="1" u="none" strike="noStrike" kern="1200" cap="none" spc="0" normalizeH="0" baseline="0" noProof="0">
                              <a:ln>
                                <a:noFill/>
                              </a:ln>
                              <a:solidFill>
                                <a:srgbClr val="FF0000"/>
                              </a:solidFill>
                              <a:effectLst/>
                              <a:uLnTx/>
                              <a:uFillTx/>
                              <a:latin typeface="Cambria Math"/>
                              <a:ea typeface="Cambria Math"/>
                              <a:cs typeface="+mn-cs"/>
                            </a:rPr>
                            <m:t>𝒌</m:t>
                          </m:r>
                          <m:r>
                            <a:rPr kumimoji="0" lang="de-DE" sz="1600" b="1" i="1" u="none" strike="noStrike" kern="1200" cap="none" spc="0" normalizeH="0" baseline="0" noProof="0">
                              <a:ln>
                                <a:noFill/>
                              </a:ln>
                              <a:solidFill>
                                <a:srgbClr val="FF0000"/>
                              </a:solidFill>
                              <a:effectLst/>
                              <a:uLnTx/>
                              <a:uFillTx/>
                              <a:latin typeface="Cambria Math"/>
                              <a:ea typeface="Cambria Math"/>
                              <a:cs typeface="+mn-cs"/>
                            </a:rPr>
                            <m:t>𝟎</m:t>
                          </m:r>
                          <m:r>
                            <a:rPr kumimoji="0" lang="de-DE" sz="1600" b="1" i="1" u="none" strike="noStrike" kern="1200" cap="none" spc="0" normalizeH="0" baseline="0" noProof="0">
                              <a:ln>
                                <a:noFill/>
                              </a:ln>
                              <a:solidFill>
                                <a:srgbClr val="FF0000"/>
                              </a:solidFill>
                              <a:effectLst/>
                              <a:uLnTx/>
                              <a:uFillTx/>
                              <a:latin typeface="Cambria Math"/>
                              <a:ea typeface="Cambria Math"/>
                              <a:cs typeface="+mn-cs"/>
                            </a:rPr>
                            <m:t>→</m:t>
                          </m:r>
                          <m:r>
                            <a:rPr kumimoji="0" lang="de-DE" sz="1600" b="1" i="1" u="none" strike="noStrike" kern="1200" cap="none" spc="0" normalizeH="0" baseline="0" noProof="0">
                              <a:ln>
                                <a:noFill/>
                              </a:ln>
                              <a:solidFill>
                                <a:srgbClr val="FF0000"/>
                              </a:solidFill>
                              <a:effectLst/>
                              <a:uLnTx/>
                              <a:uFillTx/>
                              <a:latin typeface="Cambria Math"/>
                              <a:ea typeface="Cambria Math"/>
                              <a:cs typeface="+mn-cs"/>
                            </a:rPr>
                            <m:t>𝟏</m:t>
                          </m:r>
                        </m:sub>
                      </m:sSub>
                    </m:oMath>
                  </m:oMathPara>
                </a14:m>
                <a:endParaRPr kumimoji="0" lang="en-US" sz="1600" b="1" i="1" u="none" strike="noStrike" kern="1200" cap="none" spc="0" normalizeH="0" baseline="0" noProof="0" dirty="0">
                  <a:ln>
                    <a:noFill/>
                  </a:ln>
                  <a:solidFill>
                    <a:srgbClr val="FF0000"/>
                  </a:solidFill>
                  <a:effectLst/>
                  <a:uLnTx/>
                  <a:uFillTx/>
                  <a:latin typeface="Calibri" panose="020F0502020204030204" pitchFamily="34" charset="0"/>
                  <a:ea typeface="Cambria Math"/>
                  <a:cs typeface="Calibri" panose="020F0502020204030204" pitchFamily="34" charset="0"/>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5610360" y="2177747"/>
                <a:ext cx="1048370" cy="338554"/>
              </a:xfrm>
              <a:prstGeom prst="rect">
                <a:avLst/>
              </a:prstGeom>
              <a:blipFill>
                <a:blip r:embed="rId6"/>
                <a:stretch>
                  <a:fillRect b="-3571"/>
                </a:stretch>
              </a:blipFill>
            </p:spPr>
            <p:txBody>
              <a:bodyPr/>
              <a:lstStyle/>
              <a:p>
                <a:r>
                  <a:rPr lang="en-GB">
                    <a:noFill/>
                  </a:rPr>
                  <a:t> </a:t>
                </a:r>
              </a:p>
            </p:txBody>
          </p:sp>
        </mc:Fallback>
      </mc:AlternateContent>
      <p:sp>
        <p:nvSpPr>
          <p:cNvPr id="2" name="Oval 1"/>
          <p:cNvSpPr/>
          <p:nvPr/>
        </p:nvSpPr>
        <p:spPr>
          <a:xfrm>
            <a:off x="3417637" y="1548975"/>
            <a:ext cx="360040" cy="413464"/>
          </a:xfrm>
          <a:prstGeom prst="ellipse">
            <a:avLst/>
          </a:prstGeom>
          <a:no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15" name="Oval 14"/>
          <p:cNvSpPr/>
          <p:nvPr/>
        </p:nvSpPr>
        <p:spPr>
          <a:xfrm>
            <a:off x="1847890" y="2295343"/>
            <a:ext cx="360040" cy="41346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17" name="Oval 16"/>
          <p:cNvSpPr/>
          <p:nvPr/>
        </p:nvSpPr>
        <p:spPr>
          <a:xfrm>
            <a:off x="1319378" y="2517035"/>
            <a:ext cx="360040" cy="413464"/>
          </a:xfrm>
          <a:prstGeom prst="ellipse">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14" name="Text Box 7"/>
          <p:cNvSpPr txBox="1">
            <a:spLocks noChangeArrowheads="1"/>
          </p:cNvSpPr>
          <p:nvPr/>
        </p:nvSpPr>
        <p:spPr bwMode="auto">
          <a:xfrm>
            <a:off x="252000" y="144000"/>
            <a:ext cx="8907780" cy="46166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de-DE"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Tune Spread from Comparison of Space Charge Parameter </a:t>
            </a:r>
          </a:p>
        </p:txBody>
      </p:sp>
      <p:sp>
        <p:nvSpPr>
          <p:cNvPr id="20" name="TextBox 10"/>
          <p:cNvSpPr txBox="1"/>
          <p:nvPr/>
        </p:nvSpPr>
        <p:spPr>
          <a:xfrm>
            <a:off x="1118729" y="5078725"/>
            <a:ext cx="8640960" cy="1323439"/>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General trend well reproduced i.e. reason for modified tune spectra was found</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Significant deviation for higher values of </a:t>
            </a:r>
            <a:r>
              <a:rPr kumimoji="0" lang="en-US" sz="1600" b="1" i="1" u="none" strike="noStrike" kern="1200" cap="none" spc="0" normalizeH="0" baseline="0" noProof="0" dirty="0" err="1">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q</a:t>
            </a:r>
            <a:r>
              <a:rPr kumimoji="0" lang="en-US" sz="1600" b="1" i="1" u="none" strike="noStrike" kern="1200" cap="none" spc="0" normalizeH="0" baseline="-25000" noProof="0" dirty="0" err="1">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sc</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(as expected from analytic model)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  M</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ore realistic model with higher prediction power should be used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3" name="Textfeld 2"/>
          <p:cNvSpPr txBox="1"/>
          <p:nvPr/>
        </p:nvSpPr>
        <p:spPr>
          <a:xfrm>
            <a:off x="118110" y="755473"/>
            <a:ext cx="736854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The values </a:t>
            </a:r>
            <a:r>
              <a:rPr kumimoji="0" lang="en-US" sz="1800" b="1" i="1" u="none" strike="noStrike" kern="1200" cap="none" spc="0" normalizeH="0" baseline="0" noProof="0" dirty="0" err="1">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q</a:t>
            </a:r>
            <a:r>
              <a:rPr kumimoji="0" lang="en-US" sz="1800" b="1" i="1" u="none" strike="noStrike" kern="1200" cap="none" spc="0" normalizeH="0" baseline="-25000" noProof="0" dirty="0" err="1">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sc</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from the depicted measurements with U</a:t>
            </a:r>
            <a:r>
              <a:rPr kumimoji="0" lang="en-US" sz="1800" b="0"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rPr>
              <a:t>73+</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and N</a:t>
            </a:r>
            <a:r>
              <a:rPr kumimoji="0" lang="en-US" sz="1800" b="0"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rPr>
              <a:t>7+</a:t>
            </a:r>
          </a:p>
        </p:txBody>
      </p:sp>
      <p:cxnSp>
        <p:nvCxnSpPr>
          <p:cNvPr id="6" name="Gerade Verbindung 5"/>
          <p:cNvCxnSpPr/>
          <p:nvPr/>
        </p:nvCxnSpPr>
        <p:spPr bwMode="auto">
          <a:xfrm flipH="1" flipV="1">
            <a:off x="7038401" y="2009737"/>
            <a:ext cx="2" cy="610096"/>
          </a:xfrm>
          <a:prstGeom prst="line">
            <a:avLst/>
          </a:prstGeom>
          <a:solidFill>
            <a:schemeClr val="accent1"/>
          </a:solidFill>
          <a:ln w="25400"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1" name="Gerade Verbindung 20"/>
          <p:cNvCxnSpPr/>
          <p:nvPr/>
        </p:nvCxnSpPr>
        <p:spPr bwMode="auto">
          <a:xfrm flipH="1" flipV="1">
            <a:off x="6861579" y="1994638"/>
            <a:ext cx="2" cy="610096"/>
          </a:xfrm>
          <a:prstGeom prst="line">
            <a:avLst/>
          </a:prstGeom>
          <a:solidFill>
            <a:schemeClr val="accent1"/>
          </a:solidFill>
          <a:ln w="25400"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2" name="Straight Arrow Connector 24"/>
          <p:cNvCxnSpPr/>
          <p:nvPr/>
        </p:nvCxnSpPr>
        <p:spPr>
          <a:xfrm>
            <a:off x="6503718" y="2406506"/>
            <a:ext cx="319761" cy="0"/>
          </a:xfrm>
          <a:prstGeom prst="straightConnector1">
            <a:avLst/>
          </a:prstGeom>
          <a:ln>
            <a:solidFill>
              <a:srgbClr val="FF0000"/>
            </a:solidFill>
            <a:headEnd type="none" w="lg" len="lg"/>
            <a:tailEnd type="stealth" w="lg" len="lg"/>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1" name="TextBox 10"/>
              <p:cNvSpPr txBox="1"/>
              <p:nvPr/>
            </p:nvSpPr>
            <p:spPr>
              <a:xfrm>
                <a:off x="157034" y="3830897"/>
                <a:ext cx="8640960" cy="129618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FF"/>
                    </a:solidFill>
                    <a:effectLst/>
                    <a:uLnTx/>
                    <a:uFillTx/>
                    <a:latin typeface="Calibri" panose="020F0502020204030204" pitchFamily="34" charset="0"/>
                    <a:ea typeface="Cambria Math"/>
                    <a:cs typeface="Calibri" panose="020F0502020204030204" pitchFamily="34" charset="0"/>
                  </a:rPr>
                  <a:t>Measurement of all parameters: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1" i="0"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rPr>
                  <a:t>Predicted </a:t>
                </a:r>
                <a14:m>
                  <m:oMath xmlns:m="http://schemas.openxmlformats.org/officeDocument/2006/math">
                    <m:sSub>
                      <m:sSubPr>
                        <m:ctrlPr>
                          <a:rPr kumimoji="0" lang="en-US" sz="14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400" b="1" i="1" u="none" strike="noStrike" kern="1200" cap="none" spc="0" normalizeH="0" baseline="0" noProof="0">
                            <a:ln>
                              <a:noFill/>
                            </a:ln>
                            <a:solidFill>
                              <a:prstClr val="black"/>
                            </a:solidFill>
                            <a:effectLst/>
                            <a:uLnTx/>
                            <a:uFillTx/>
                            <a:latin typeface="Cambria Math"/>
                            <a:ea typeface="+mn-ea"/>
                            <a:cs typeface="+mn-cs"/>
                          </a:rPr>
                          <m:t>𝒒</m:t>
                        </m:r>
                      </m:e>
                      <m:sub>
                        <m:r>
                          <a:rPr kumimoji="0" lang="de-DE" sz="1400" b="1" i="1" u="none" strike="noStrike" kern="1200" cap="none" spc="0" normalizeH="0" baseline="0" noProof="0">
                            <a:ln>
                              <a:noFill/>
                            </a:ln>
                            <a:solidFill>
                              <a:prstClr val="black"/>
                            </a:solidFill>
                            <a:effectLst/>
                            <a:uLnTx/>
                            <a:uFillTx/>
                            <a:latin typeface="Cambria Math"/>
                            <a:ea typeface="+mn-ea"/>
                            <a:cs typeface="+mn-cs"/>
                          </a:rPr>
                          <m:t>𝒔𝒄</m:t>
                        </m:r>
                        <m:r>
                          <a:rPr kumimoji="0" lang="de-DE" sz="1400" b="1" i="1" u="none" strike="noStrike" kern="1200" cap="none" spc="0" normalizeH="0" baseline="0" noProof="0">
                            <a:ln>
                              <a:noFill/>
                            </a:ln>
                            <a:solidFill>
                              <a:prstClr val="black"/>
                            </a:solidFill>
                            <a:effectLst/>
                            <a:uLnTx/>
                            <a:uFillTx/>
                            <a:latin typeface="Cambria Math"/>
                            <a:ea typeface="+mn-ea"/>
                            <a:cs typeface="+mn-cs"/>
                          </a:rPr>
                          <m:t>,</m:t>
                        </m:r>
                        <m:r>
                          <a:rPr kumimoji="0" lang="de-DE" sz="1400" b="1" i="1" u="none" strike="noStrike" kern="1200" cap="none" spc="0" normalizeH="0" baseline="0" noProof="0">
                            <a:ln>
                              <a:noFill/>
                            </a:ln>
                            <a:solidFill>
                              <a:prstClr val="black"/>
                            </a:solidFill>
                            <a:effectLst/>
                            <a:uLnTx/>
                            <a:uFillTx/>
                            <a:latin typeface="Cambria Math"/>
                            <a:ea typeface="+mn-ea"/>
                            <a:cs typeface="+mn-cs"/>
                          </a:rPr>
                          <m:t>𝒙</m:t>
                        </m:r>
                      </m:sub>
                    </m:sSub>
                    <m:r>
                      <a:rPr kumimoji="0" lang="de-DE" sz="1400" b="1" i="1" u="none" strike="noStrike" kern="1200" cap="none" spc="0" normalizeH="0" baseline="0" noProof="0">
                        <a:ln>
                          <a:noFill/>
                        </a:ln>
                        <a:solidFill>
                          <a:prstClr val="black"/>
                        </a:solidFill>
                        <a:effectLst/>
                        <a:uLnTx/>
                        <a:uFillTx/>
                        <a:latin typeface="Cambria Math"/>
                        <a:ea typeface="Cambria Math"/>
                        <a:cs typeface="+mn-cs"/>
                      </a:rPr>
                      <m:t>=</m:t>
                    </m:r>
                    <m:f>
                      <m:fPr>
                        <m:ctrlPr>
                          <a:rPr kumimoji="0" lang="de-DE" sz="1400" b="1"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fPr>
                      <m:num>
                        <m:r>
                          <a:rPr kumimoji="0" lang="de-DE" sz="1400" b="1" i="1" u="none" strike="noStrike" kern="1200" cap="none" spc="0" normalizeH="0" baseline="0" noProof="0">
                            <a:ln>
                              <a:noFill/>
                            </a:ln>
                            <a:solidFill>
                              <a:prstClr val="black"/>
                            </a:solidFill>
                            <a:effectLst/>
                            <a:uLnTx/>
                            <a:uFillTx/>
                            <a:latin typeface="Cambria Math"/>
                            <a:ea typeface="Cambria Math"/>
                            <a:cs typeface="+mn-cs"/>
                          </a:rPr>
                          <m:t>𝑹</m:t>
                        </m:r>
                      </m:num>
                      <m:den>
                        <m:r>
                          <a:rPr kumimoji="0" lang="de-DE" sz="1400" b="1" i="1" u="none" strike="noStrike" kern="1200" cap="none" spc="0" normalizeH="0" baseline="0" noProof="0">
                            <a:ln>
                              <a:noFill/>
                            </a:ln>
                            <a:solidFill>
                              <a:prstClr val="black"/>
                            </a:solidFill>
                            <a:effectLst/>
                            <a:uLnTx/>
                            <a:uFillTx/>
                            <a:latin typeface="Cambria Math"/>
                            <a:ea typeface="Cambria Math"/>
                            <a:cs typeface="+mn-cs"/>
                          </a:rPr>
                          <m:t>𝟒</m:t>
                        </m:r>
                        <m:r>
                          <a:rPr kumimoji="0" lang="de-DE" sz="1400" b="1" i="1" u="none" strike="noStrike" kern="1200" cap="none" spc="0" normalizeH="0" baseline="0" noProof="0">
                            <a:ln>
                              <a:noFill/>
                            </a:ln>
                            <a:solidFill>
                              <a:prstClr val="black"/>
                            </a:solidFill>
                            <a:effectLst/>
                            <a:uLnTx/>
                            <a:uFillTx/>
                            <a:latin typeface="Cambria Math"/>
                            <a:ea typeface="Cambria Math"/>
                            <a:cs typeface="+mn-cs"/>
                          </a:rPr>
                          <m:t>𝝅</m:t>
                        </m:r>
                        <m:sSub>
                          <m:sSubPr>
                            <m:ctrlPr>
                              <a:rPr kumimoji="0" lang="de-DE" sz="1400" b="1"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400" b="1" i="1" u="none" strike="noStrike" kern="1200" cap="none" spc="0" normalizeH="0" baseline="0" noProof="0">
                                <a:ln>
                                  <a:noFill/>
                                </a:ln>
                                <a:solidFill>
                                  <a:prstClr val="black"/>
                                </a:solidFill>
                                <a:effectLst/>
                                <a:uLnTx/>
                                <a:uFillTx/>
                                <a:latin typeface="Cambria Math"/>
                                <a:ea typeface="Cambria Math"/>
                                <a:cs typeface="+mn-cs"/>
                              </a:rPr>
                              <m:t>𝜺</m:t>
                            </m:r>
                          </m:e>
                          <m:sub>
                            <m:r>
                              <a:rPr kumimoji="0" lang="de-DE" sz="1400" b="1" i="1" u="none" strike="noStrike" kern="1200" cap="none" spc="0" normalizeH="0" baseline="0" noProof="0">
                                <a:ln>
                                  <a:noFill/>
                                </a:ln>
                                <a:solidFill>
                                  <a:prstClr val="black"/>
                                </a:solidFill>
                                <a:effectLst/>
                                <a:uLnTx/>
                                <a:uFillTx/>
                                <a:latin typeface="Cambria Math"/>
                                <a:ea typeface="Cambria Math"/>
                                <a:cs typeface="+mn-cs"/>
                              </a:rPr>
                              <m:t>𝟎</m:t>
                            </m:r>
                          </m:sub>
                        </m:sSub>
                        <m:r>
                          <a:rPr kumimoji="0" lang="de-DE" sz="1400" b="1" i="1" u="none" strike="noStrike" kern="1200" cap="none" spc="0" normalizeH="0" baseline="0" noProof="0">
                            <a:ln>
                              <a:noFill/>
                            </a:ln>
                            <a:solidFill>
                              <a:prstClr val="black"/>
                            </a:solidFill>
                            <a:effectLst/>
                            <a:uLnTx/>
                            <a:uFillTx/>
                            <a:latin typeface="Cambria Math"/>
                            <a:ea typeface="Cambria Math"/>
                            <a:cs typeface="+mn-cs"/>
                          </a:rPr>
                          <m:t>𝒄</m:t>
                        </m:r>
                      </m:den>
                    </m:f>
                    <m:r>
                      <a:rPr kumimoji="0" lang="de-DE" sz="1400" b="1" i="1" u="none" strike="noStrike" kern="1200" cap="none" spc="0" normalizeH="0" baseline="0" noProof="0">
                        <a:ln>
                          <a:noFill/>
                        </a:ln>
                        <a:solidFill>
                          <a:prstClr val="black"/>
                        </a:solidFill>
                        <a:effectLst/>
                        <a:uLnTx/>
                        <a:uFillTx/>
                        <a:latin typeface="Cambria Math"/>
                        <a:ea typeface="Cambria Math"/>
                        <a:cs typeface="+mn-cs"/>
                      </a:rPr>
                      <m:t>∙</m:t>
                    </m:r>
                    <m:f>
                      <m:fPr>
                        <m:ctrlPr>
                          <a:rPr kumimoji="0" lang="de-DE" sz="1400" b="1"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fPr>
                      <m:num>
                        <m:sSup>
                          <m:sSupPr>
                            <m:ctrlPr>
                              <a:rPr kumimoji="0" lang="de-DE" sz="1400" b="1"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pPr>
                          <m:e>
                            <m:r>
                              <a:rPr kumimoji="0" lang="de-DE" sz="1400" b="1" i="1" u="none" strike="noStrike" kern="1200" cap="none" spc="0" normalizeH="0" baseline="0" noProof="0">
                                <a:ln>
                                  <a:noFill/>
                                </a:ln>
                                <a:solidFill>
                                  <a:prstClr val="black"/>
                                </a:solidFill>
                                <a:effectLst/>
                                <a:uLnTx/>
                                <a:uFillTx/>
                                <a:latin typeface="Cambria Math"/>
                                <a:ea typeface="Cambria Math"/>
                                <a:cs typeface="+mn-cs"/>
                              </a:rPr>
                              <m:t>𝒒</m:t>
                            </m:r>
                          </m:e>
                          <m:sup>
                            <m:r>
                              <a:rPr kumimoji="0" lang="de-DE" sz="1400" b="1" i="1" u="none" strike="noStrike" kern="1200" cap="none" spc="0" normalizeH="0" baseline="0" noProof="0">
                                <a:ln>
                                  <a:noFill/>
                                </a:ln>
                                <a:solidFill>
                                  <a:prstClr val="black"/>
                                </a:solidFill>
                                <a:effectLst/>
                                <a:uLnTx/>
                                <a:uFillTx/>
                                <a:latin typeface="Cambria Math"/>
                                <a:ea typeface="Cambria Math"/>
                                <a:cs typeface="+mn-cs"/>
                              </a:rPr>
                              <m:t>𝟐</m:t>
                            </m:r>
                          </m:sup>
                        </m:sSup>
                      </m:num>
                      <m:den>
                        <m:r>
                          <a:rPr kumimoji="0" lang="de-DE" sz="1400" b="1" i="1" u="none" strike="noStrike" kern="1200" cap="none" spc="0" normalizeH="0" baseline="0" noProof="0">
                            <a:ln>
                              <a:noFill/>
                            </a:ln>
                            <a:solidFill>
                              <a:prstClr val="black"/>
                            </a:solidFill>
                            <a:effectLst/>
                            <a:uLnTx/>
                            <a:uFillTx/>
                            <a:latin typeface="Cambria Math"/>
                            <a:ea typeface="Cambria Math"/>
                            <a:cs typeface="+mn-cs"/>
                          </a:rPr>
                          <m:t>𝑨</m:t>
                        </m:r>
                      </m:den>
                    </m:f>
                    <m:r>
                      <a:rPr kumimoji="0" lang="de-DE" sz="1400" b="1" i="1" u="none" strike="noStrike" kern="1200" cap="none" spc="0" normalizeH="0" baseline="0" noProof="0">
                        <a:ln>
                          <a:noFill/>
                        </a:ln>
                        <a:solidFill>
                          <a:prstClr val="black"/>
                        </a:solidFill>
                        <a:effectLst/>
                        <a:uLnTx/>
                        <a:uFillTx/>
                        <a:latin typeface="Cambria Math"/>
                        <a:ea typeface="Cambria Math"/>
                        <a:cs typeface="+mn-cs"/>
                      </a:rPr>
                      <m:t>∙</m:t>
                    </m:r>
                    <m:f>
                      <m:fPr>
                        <m:ctrlPr>
                          <a:rPr kumimoji="0" lang="de-DE" sz="1400" b="1"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fPr>
                      <m:num>
                        <m:sSub>
                          <m:sSubPr>
                            <m:ctrlPr>
                              <a:rPr kumimoji="0" lang="de-DE" sz="1400" b="1" i="1" u="none" strike="noStrike" kern="1200" cap="none" spc="0" normalizeH="0" baseline="0" noProof="0">
                                <a:ln>
                                  <a:noFill/>
                                </a:ln>
                                <a:solidFill>
                                  <a:srgbClr val="0070C0"/>
                                </a:solidFill>
                                <a:effectLst/>
                                <a:uLnTx/>
                                <a:uFillTx/>
                                <a:latin typeface="Cambria Math" panose="02040503050406030204" pitchFamily="18" charset="0"/>
                                <a:ea typeface="Cambria Math"/>
                                <a:cs typeface="+mn-cs"/>
                              </a:rPr>
                            </m:ctrlPr>
                          </m:sSubPr>
                          <m:e>
                            <m:r>
                              <a:rPr kumimoji="0" lang="de-DE" sz="1400" b="1" i="1" u="none" strike="noStrike" kern="1200" cap="none" spc="0" normalizeH="0" baseline="0" noProof="0">
                                <a:ln>
                                  <a:noFill/>
                                </a:ln>
                                <a:solidFill>
                                  <a:srgbClr val="0070C0"/>
                                </a:solidFill>
                                <a:effectLst/>
                                <a:uLnTx/>
                                <a:uFillTx/>
                                <a:latin typeface="Cambria Math"/>
                                <a:ea typeface="Cambria Math"/>
                                <a:cs typeface="+mn-cs"/>
                              </a:rPr>
                              <m:t>𝑵</m:t>
                            </m:r>
                          </m:e>
                          <m:sub>
                            <m:r>
                              <a:rPr kumimoji="0" lang="de-DE" sz="1400" b="1" i="1" u="none" strike="noStrike" kern="1200" cap="none" spc="0" normalizeH="0" baseline="0" noProof="0">
                                <a:ln>
                                  <a:noFill/>
                                </a:ln>
                                <a:solidFill>
                                  <a:srgbClr val="0070C0"/>
                                </a:solidFill>
                                <a:effectLst/>
                                <a:uLnTx/>
                                <a:uFillTx/>
                                <a:latin typeface="Cambria Math"/>
                                <a:ea typeface="Cambria Math"/>
                                <a:cs typeface="+mn-cs"/>
                              </a:rPr>
                              <m:t>𝒑</m:t>
                            </m:r>
                          </m:sub>
                        </m:sSub>
                        <m:sSub>
                          <m:sSubPr>
                            <m:ctrlPr>
                              <a:rPr kumimoji="0" lang="de-DE" sz="1400" b="1" i="1" u="none" strike="noStrike" kern="1200" cap="none" spc="0" normalizeH="0" baseline="0" noProof="0">
                                <a:ln>
                                  <a:noFill/>
                                </a:ln>
                                <a:solidFill>
                                  <a:srgbClr val="006600"/>
                                </a:solidFill>
                                <a:effectLst/>
                                <a:uLnTx/>
                                <a:uFillTx/>
                                <a:latin typeface="Cambria Math" panose="02040503050406030204" pitchFamily="18" charset="0"/>
                                <a:ea typeface="Cambria Math"/>
                                <a:cs typeface="+mn-cs"/>
                              </a:rPr>
                            </m:ctrlPr>
                          </m:sSubPr>
                          <m:e>
                            <m:r>
                              <a:rPr kumimoji="0" lang="de-DE" sz="1400" b="1" i="1" u="none" strike="noStrike" kern="1200" cap="none" spc="0" normalizeH="0" baseline="0" noProof="0">
                                <a:ln>
                                  <a:noFill/>
                                </a:ln>
                                <a:solidFill>
                                  <a:srgbClr val="006600"/>
                                </a:solidFill>
                                <a:effectLst/>
                                <a:uLnTx/>
                                <a:uFillTx/>
                                <a:latin typeface="Cambria Math"/>
                                <a:ea typeface="Cambria Math"/>
                                <a:cs typeface="+mn-cs"/>
                              </a:rPr>
                              <m:t>/ </m:t>
                            </m:r>
                            <m:r>
                              <a:rPr kumimoji="0" lang="de-DE" sz="1400" b="1" i="1" u="none" strike="noStrike" kern="1200" cap="none" spc="0" normalizeH="0" baseline="0" noProof="0">
                                <a:ln>
                                  <a:noFill/>
                                </a:ln>
                                <a:solidFill>
                                  <a:srgbClr val="006600"/>
                                </a:solidFill>
                                <a:effectLst/>
                                <a:uLnTx/>
                                <a:uFillTx/>
                                <a:latin typeface="Cambria Math"/>
                                <a:ea typeface="Cambria Math"/>
                                <a:cs typeface="+mn-cs"/>
                              </a:rPr>
                              <m:t>𝑩</m:t>
                            </m:r>
                          </m:e>
                          <m:sub>
                            <m:r>
                              <a:rPr kumimoji="0" lang="de-DE" sz="1400" b="1" i="1" u="none" strike="noStrike" kern="1200" cap="none" spc="0" normalizeH="0" baseline="0" noProof="0">
                                <a:ln>
                                  <a:noFill/>
                                </a:ln>
                                <a:solidFill>
                                  <a:srgbClr val="006600"/>
                                </a:solidFill>
                                <a:effectLst/>
                                <a:uLnTx/>
                                <a:uFillTx/>
                                <a:latin typeface="Cambria Math"/>
                                <a:ea typeface="Cambria Math"/>
                                <a:cs typeface="+mn-cs"/>
                              </a:rPr>
                              <m:t>𝒇</m:t>
                            </m:r>
                          </m:sub>
                        </m:sSub>
                        <m:r>
                          <a:rPr kumimoji="0" lang="de-DE" sz="1400" b="1" i="1" u="none" strike="noStrike" kern="1200" cap="none" spc="0" normalizeH="0" baseline="0" noProof="0">
                            <a:ln>
                              <a:noFill/>
                            </a:ln>
                            <a:solidFill>
                              <a:srgbClr val="009900"/>
                            </a:solidFill>
                            <a:effectLst/>
                            <a:uLnTx/>
                            <a:uFillTx/>
                            <a:latin typeface="Cambria Math"/>
                            <a:ea typeface="Cambria Math"/>
                            <a:cs typeface="+mn-cs"/>
                          </a:rPr>
                          <m:t>  </m:t>
                        </m:r>
                      </m:num>
                      <m:den>
                        <m:sSub>
                          <m:sSubPr>
                            <m:ctrlPr>
                              <a:rPr kumimoji="0" lang="de-DE" sz="1400" b="1" i="1" u="none" strike="noStrike" kern="1200" cap="none" spc="0" normalizeH="0" baseline="0" noProof="0">
                                <a:ln>
                                  <a:noFill/>
                                </a:ln>
                                <a:solidFill>
                                  <a:srgbClr val="7030A0"/>
                                </a:solidFill>
                                <a:effectLst/>
                                <a:uLnTx/>
                                <a:uFillTx/>
                                <a:latin typeface="Cambria Math" panose="02040503050406030204" pitchFamily="18" charset="0"/>
                                <a:ea typeface="Cambria Math"/>
                                <a:cs typeface="+mn-cs"/>
                              </a:rPr>
                            </m:ctrlPr>
                          </m:sSubPr>
                          <m:e>
                            <m:sSub>
                              <m:sSubPr>
                                <m:ctrlPr>
                                  <a:rPr kumimoji="0" lang="de-DE" sz="1400" b="1" i="1" u="none" strike="noStrike" kern="1200" cap="none" spc="0" normalizeH="0" baseline="0" noProof="0">
                                    <a:ln>
                                      <a:noFill/>
                                    </a:ln>
                                    <a:solidFill>
                                      <a:srgbClr val="006600"/>
                                    </a:solidFill>
                                    <a:effectLst/>
                                    <a:uLnTx/>
                                    <a:uFillTx/>
                                    <a:latin typeface="Cambria Math" panose="02040503050406030204" pitchFamily="18" charset="0"/>
                                    <a:ea typeface="Cambria Math"/>
                                    <a:cs typeface="+mn-cs"/>
                                  </a:rPr>
                                </m:ctrlPr>
                              </m:sSubPr>
                              <m:e>
                                <m:r>
                                  <a:rPr kumimoji="0" lang="de-DE" sz="1400" b="1" i="1" u="none" strike="noStrike" kern="1200" cap="none" spc="0" normalizeH="0" baseline="0" noProof="0">
                                    <a:ln>
                                      <a:noFill/>
                                    </a:ln>
                                    <a:solidFill>
                                      <a:srgbClr val="006600"/>
                                    </a:solidFill>
                                    <a:effectLst/>
                                    <a:uLnTx/>
                                    <a:uFillTx/>
                                    <a:latin typeface="Cambria Math"/>
                                    <a:ea typeface="Cambria Math"/>
                                    <a:cs typeface="+mn-cs"/>
                                  </a:rPr>
                                  <m:t>𝑸</m:t>
                                </m:r>
                              </m:e>
                              <m:sub>
                                <m:r>
                                  <a:rPr kumimoji="0" lang="de-DE" sz="1400" b="1" i="1" u="none" strike="noStrike" kern="1200" cap="none" spc="0" normalizeH="0" baseline="0" noProof="0">
                                    <a:ln>
                                      <a:noFill/>
                                    </a:ln>
                                    <a:solidFill>
                                      <a:srgbClr val="006600"/>
                                    </a:solidFill>
                                    <a:effectLst/>
                                    <a:uLnTx/>
                                    <a:uFillTx/>
                                    <a:latin typeface="Cambria Math"/>
                                    <a:ea typeface="Cambria Math"/>
                                    <a:cs typeface="+mn-cs"/>
                                  </a:rPr>
                                  <m:t>𝒔</m:t>
                                </m:r>
                                <m:r>
                                  <a:rPr kumimoji="0" lang="de-DE" sz="1400" b="1" i="1" u="none" strike="noStrike" kern="1200" cap="none" spc="0" normalizeH="0" baseline="0" noProof="0">
                                    <a:ln>
                                      <a:noFill/>
                                    </a:ln>
                                    <a:solidFill>
                                      <a:srgbClr val="006600"/>
                                    </a:solidFill>
                                    <a:effectLst/>
                                    <a:uLnTx/>
                                    <a:uFillTx/>
                                    <a:latin typeface="Cambria Math"/>
                                    <a:ea typeface="Cambria Math"/>
                                    <a:cs typeface="+mn-cs"/>
                                  </a:rPr>
                                  <m:t>,</m:t>
                                </m:r>
                                <m:r>
                                  <a:rPr kumimoji="0" lang="de-DE" sz="1400" b="1" i="1" u="none" strike="noStrike" kern="1200" cap="none" spc="0" normalizeH="0" baseline="0" noProof="0">
                                    <a:ln>
                                      <a:noFill/>
                                    </a:ln>
                                    <a:solidFill>
                                      <a:srgbClr val="006600"/>
                                    </a:solidFill>
                                    <a:effectLst/>
                                    <a:uLnTx/>
                                    <a:uFillTx/>
                                    <a:latin typeface="Cambria Math"/>
                                    <a:ea typeface="Cambria Math"/>
                                    <a:cs typeface="+mn-cs"/>
                                  </a:rPr>
                                  <m:t>𝒎𝒆𝒂𝒔</m:t>
                                </m:r>
                              </m:sub>
                            </m:sSub>
                            <m:r>
                              <a:rPr kumimoji="0" lang="de-DE" sz="1400" b="1" i="1" u="none" strike="noStrike" kern="1200" cap="none" spc="0" normalizeH="0" baseline="0" noProof="0">
                                <a:ln>
                                  <a:noFill/>
                                </a:ln>
                                <a:solidFill>
                                  <a:srgbClr val="7030A0"/>
                                </a:solidFill>
                                <a:effectLst/>
                                <a:uLnTx/>
                                <a:uFillTx/>
                                <a:latin typeface="Cambria Math"/>
                                <a:ea typeface="Cambria Math"/>
                                <a:cs typeface="+mn-cs"/>
                              </a:rPr>
                              <m:t>𝑾</m:t>
                            </m:r>
                          </m:e>
                          <m:sub>
                            <m:r>
                              <a:rPr kumimoji="0" lang="de-DE" sz="1400" b="1" i="1" u="none" strike="noStrike" kern="1200" cap="none" spc="0" normalizeH="0" baseline="0" noProof="0">
                                <a:ln>
                                  <a:noFill/>
                                </a:ln>
                                <a:solidFill>
                                  <a:srgbClr val="7030A0"/>
                                </a:solidFill>
                                <a:effectLst/>
                                <a:uLnTx/>
                                <a:uFillTx/>
                                <a:latin typeface="Cambria Math"/>
                                <a:ea typeface="Cambria Math"/>
                                <a:cs typeface="+mn-cs"/>
                              </a:rPr>
                              <m:t>𝟎</m:t>
                            </m:r>
                          </m:sub>
                        </m:sSub>
                        <m:sSup>
                          <m:sSupPr>
                            <m:ctrlPr>
                              <a:rPr kumimoji="0" lang="de-DE" sz="1400" b="1" i="1" u="none" strike="noStrike" kern="1200" cap="none" spc="0" normalizeH="0" baseline="0" noProof="0">
                                <a:ln>
                                  <a:noFill/>
                                </a:ln>
                                <a:solidFill>
                                  <a:srgbClr val="7030A0"/>
                                </a:solidFill>
                                <a:effectLst/>
                                <a:uLnTx/>
                                <a:uFillTx/>
                                <a:latin typeface="Cambria Math" panose="02040503050406030204" pitchFamily="18" charset="0"/>
                                <a:ea typeface="Cambria Math"/>
                                <a:cs typeface="+mn-cs"/>
                              </a:rPr>
                            </m:ctrlPr>
                          </m:sSupPr>
                          <m:e>
                            <m:sSub>
                              <m:sSubPr>
                                <m:ctrlPr>
                                  <a:rPr kumimoji="0" lang="de-DE" sz="1400" b="1" i="1" u="none" strike="noStrike" kern="1200" cap="none" spc="0" normalizeH="0" baseline="0" noProof="0">
                                    <a:ln>
                                      <a:noFill/>
                                    </a:ln>
                                    <a:solidFill>
                                      <a:srgbClr val="7030A0"/>
                                    </a:solidFill>
                                    <a:effectLst/>
                                    <a:uLnTx/>
                                    <a:uFillTx/>
                                    <a:latin typeface="Cambria Math" panose="02040503050406030204" pitchFamily="18" charset="0"/>
                                    <a:ea typeface="+mn-ea"/>
                                    <a:cs typeface="+mn-cs"/>
                                  </a:rPr>
                                </m:ctrlPr>
                              </m:sSubPr>
                              <m:e>
                                <m:r>
                                  <a:rPr kumimoji="0" lang="de-DE" sz="1400" b="1" i="1" u="none" strike="noStrike" kern="1200" cap="none" spc="0" normalizeH="0" baseline="0" noProof="0">
                                    <a:ln>
                                      <a:noFill/>
                                    </a:ln>
                                    <a:solidFill>
                                      <a:srgbClr val="7030A0"/>
                                    </a:solidFill>
                                    <a:effectLst/>
                                    <a:uLnTx/>
                                    <a:uFillTx/>
                                    <a:latin typeface="Cambria Math"/>
                                    <a:ea typeface="+mn-ea"/>
                                    <a:cs typeface="+mn-cs"/>
                                  </a:rPr>
                                  <m:t> </m:t>
                                </m:r>
                                <m:r>
                                  <a:rPr kumimoji="0" lang="de-DE" sz="1400" b="1" i="1" u="none" strike="noStrike" kern="1200" cap="none" spc="0" normalizeH="0" baseline="0" noProof="0">
                                    <a:ln>
                                      <a:noFill/>
                                    </a:ln>
                                    <a:solidFill>
                                      <a:srgbClr val="7030A0"/>
                                    </a:solidFill>
                                    <a:effectLst/>
                                    <a:uLnTx/>
                                    <a:uFillTx/>
                                    <a:latin typeface="Cambria Math"/>
                                    <a:ea typeface="Cambria Math"/>
                                    <a:cs typeface="+mn-cs"/>
                                  </a:rPr>
                                  <m:t>𝜷</m:t>
                                </m:r>
                              </m:e>
                              <m:sub>
                                <m:r>
                                  <a:rPr kumimoji="0" lang="de-DE" sz="1400" b="1" i="1" u="none" strike="noStrike" kern="1200" cap="none" spc="0" normalizeH="0" baseline="0" noProof="0">
                                    <a:ln>
                                      <a:noFill/>
                                    </a:ln>
                                    <a:solidFill>
                                      <a:srgbClr val="7030A0"/>
                                    </a:solidFill>
                                    <a:effectLst/>
                                    <a:uLnTx/>
                                    <a:uFillTx/>
                                    <a:latin typeface="Cambria Math"/>
                                    <a:ea typeface="+mn-ea"/>
                                    <a:cs typeface="+mn-cs"/>
                                  </a:rPr>
                                  <m:t>𝟎</m:t>
                                </m:r>
                              </m:sub>
                            </m:sSub>
                          </m:e>
                          <m:sup>
                            <m:r>
                              <a:rPr kumimoji="0" lang="de-DE" sz="1400" b="1" i="1" u="none" strike="noStrike" kern="1200" cap="none" spc="0" normalizeH="0" baseline="0" noProof="0">
                                <a:ln>
                                  <a:noFill/>
                                </a:ln>
                                <a:solidFill>
                                  <a:srgbClr val="7030A0"/>
                                </a:solidFill>
                                <a:effectLst/>
                                <a:uLnTx/>
                                <a:uFillTx/>
                                <a:latin typeface="Cambria Math"/>
                                <a:ea typeface="Cambria Math"/>
                                <a:cs typeface="+mn-cs"/>
                              </a:rPr>
                              <m:t>𝟑</m:t>
                            </m:r>
                          </m:sup>
                        </m:sSup>
                        <m:sSup>
                          <m:sSupPr>
                            <m:ctrlPr>
                              <a:rPr kumimoji="0" lang="de-DE" sz="1400" b="1" i="1" u="none" strike="noStrike" kern="1200" cap="none" spc="0" normalizeH="0" baseline="0" noProof="0">
                                <a:ln>
                                  <a:noFill/>
                                </a:ln>
                                <a:solidFill>
                                  <a:srgbClr val="7030A0"/>
                                </a:solidFill>
                                <a:effectLst/>
                                <a:uLnTx/>
                                <a:uFillTx/>
                                <a:latin typeface="Cambria Math" panose="02040503050406030204" pitchFamily="18" charset="0"/>
                                <a:ea typeface="Cambria Math"/>
                                <a:cs typeface="+mn-cs"/>
                              </a:rPr>
                            </m:ctrlPr>
                          </m:sSupPr>
                          <m:e>
                            <m:sSub>
                              <m:sSubPr>
                                <m:ctrlPr>
                                  <a:rPr kumimoji="0" lang="de-DE" sz="1400" b="1" i="1" u="none" strike="noStrike" kern="1200" cap="none" spc="0" normalizeH="0" baseline="0" noProof="0">
                                    <a:ln>
                                      <a:noFill/>
                                    </a:ln>
                                    <a:solidFill>
                                      <a:srgbClr val="7030A0"/>
                                    </a:solidFill>
                                    <a:effectLst/>
                                    <a:uLnTx/>
                                    <a:uFillTx/>
                                    <a:latin typeface="Cambria Math" panose="02040503050406030204" pitchFamily="18" charset="0"/>
                                    <a:ea typeface="+mn-ea"/>
                                    <a:cs typeface="+mn-cs"/>
                                  </a:rPr>
                                </m:ctrlPr>
                              </m:sSubPr>
                              <m:e>
                                <m:r>
                                  <a:rPr kumimoji="0" lang="de-DE" sz="1400" b="1" i="1" u="none" strike="noStrike" kern="1200" cap="none" spc="0" normalizeH="0" baseline="0" noProof="0">
                                    <a:ln>
                                      <a:noFill/>
                                    </a:ln>
                                    <a:solidFill>
                                      <a:srgbClr val="7030A0"/>
                                    </a:solidFill>
                                    <a:effectLst/>
                                    <a:uLnTx/>
                                    <a:uFillTx/>
                                    <a:latin typeface="Cambria Math"/>
                                    <a:ea typeface="+mn-ea"/>
                                    <a:cs typeface="+mn-cs"/>
                                  </a:rPr>
                                  <m:t> </m:t>
                                </m:r>
                                <m:r>
                                  <a:rPr kumimoji="0" lang="de-DE" sz="1400" b="1" i="1" u="none" strike="noStrike" kern="1200" cap="none" spc="0" normalizeH="0" baseline="0" noProof="0">
                                    <a:ln>
                                      <a:noFill/>
                                    </a:ln>
                                    <a:solidFill>
                                      <a:srgbClr val="7030A0"/>
                                    </a:solidFill>
                                    <a:effectLst/>
                                    <a:uLnTx/>
                                    <a:uFillTx/>
                                    <a:latin typeface="Cambria Math"/>
                                    <a:ea typeface="Cambria Math"/>
                                    <a:cs typeface="+mn-cs"/>
                                  </a:rPr>
                                  <m:t>𝜸</m:t>
                                </m:r>
                              </m:e>
                              <m:sub>
                                <m:r>
                                  <a:rPr kumimoji="0" lang="de-DE" sz="1400" b="1" i="1" u="none" strike="noStrike" kern="1200" cap="none" spc="0" normalizeH="0" baseline="0" noProof="0">
                                    <a:ln>
                                      <a:noFill/>
                                    </a:ln>
                                    <a:solidFill>
                                      <a:srgbClr val="7030A0"/>
                                    </a:solidFill>
                                    <a:effectLst/>
                                    <a:uLnTx/>
                                    <a:uFillTx/>
                                    <a:latin typeface="Cambria Math"/>
                                    <a:ea typeface="+mn-ea"/>
                                    <a:cs typeface="+mn-cs"/>
                                  </a:rPr>
                                  <m:t>𝟎</m:t>
                                </m:r>
                              </m:sub>
                            </m:sSub>
                          </m:e>
                          <m:sup>
                            <m:r>
                              <a:rPr kumimoji="0" lang="de-DE" sz="1400" b="1" i="1" u="none" strike="noStrike" kern="1200" cap="none" spc="0" normalizeH="0" baseline="0" noProof="0">
                                <a:ln>
                                  <a:noFill/>
                                </a:ln>
                                <a:solidFill>
                                  <a:srgbClr val="7030A0"/>
                                </a:solidFill>
                                <a:effectLst/>
                                <a:uLnTx/>
                                <a:uFillTx/>
                                <a:latin typeface="Cambria Math"/>
                                <a:ea typeface="Cambria Math"/>
                                <a:cs typeface="+mn-cs"/>
                              </a:rPr>
                              <m:t>𝟐</m:t>
                            </m:r>
                          </m:sup>
                        </m:sSup>
                        <m:r>
                          <a:rPr kumimoji="0" lang="de-DE" sz="1400" b="1" i="1" u="none" strike="noStrike" kern="1200" cap="none" spc="0" normalizeH="0" baseline="0" noProof="0">
                            <a:ln>
                              <a:noFill/>
                            </a:ln>
                            <a:solidFill>
                              <a:srgbClr val="7030A0"/>
                            </a:solidFill>
                            <a:effectLst/>
                            <a:uLnTx/>
                            <a:uFillTx/>
                            <a:latin typeface="Cambria Math"/>
                            <a:ea typeface="Cambria Math"/>
                            <a:cs typeface="+mn-cs"/>
                          </a:rPr>
                          <m:t> </m:t>
                        </m:r>
                        <m:sSub>
                          <m:sSubPr>
                            <m:ctrlPr>
                              <a:rPr kumimoji="0" lang="de-DE" sz="1400" b="1" i="1" u="none" strike="noStrike" kern="1200" cap="none" spc="0" normalizeH="0" baseline="0" noProof="0">
                                <a:ln>
                                  <a:noFill/>
                                </a:ln>
                                <a:solidFill>
                                  <a:srgbClr val="7030A0"/>
                                </a:solidFill>
                                <a:effectLst/>
                                <a:uLnTx/>
                                <a:uFillTx/>
                                <a:latin typeface="Cambria Math" panose="02040503050406030204" pitchFamily="18" charset="0"/>
                                <a:ea typeface="Cambria Math"/>
                                <a:cs typeface="+mn-cs"/>
                              </a:rPr>
                            </m:ctrlPr>
                          </m:sSubPr>
                          <m:e>
                            <m:r>
                              <a:rPr kumimoji="0" lang="de-DE" sz="1400" b="1" i="1" u="none" strike="noStrike" kern="1200" cap="none" spc="0" normalizeH="0" baseline="0" noProof="0">
                                <a:ln>
                                  <a:noFill/>
                                </a:ln>
                                <a:solidFill>
                                  <a:srgbClr val="FF0000"/>
                                </a:solidFill>
                                <a:effectLst/>
                                <a:uLnTx/>
                                <a:uFillTx/>
                                <a:latin typeface="Cambria Math"/>
                                <a:ea typeface="Cambria Math"/>
                                <a:cs typeface="+mn-cs"/>
                              </a:rPr>
                              <m:t>𝜺</m:t>
                            </m:r>
                          </m:e>
                          <m:sub>
                            <m:r>
                              <a:rPr kumimoji="0" lang="de-DE" sz="1400" b="1" i="1" u="none" strike="noStrike" kern="1200" cap="none" spc="0" normalizeH="0" baseline="0" noProof="0">
                                <a:ln>
                                  <a:noFill/>
                                </a:ln>
                                <a:solidFill>
                                  <a:srgbClr val="FF0000"/>
                                </a:solidFill>
                                <a:effectLst/>
                                <a:uLnTx/>
                                <a:uFillTx/>
                                <a:latin typeface="Cambria Math"/>
                                <a:ea typeface="Cambria Math"/>
                                <a:cs typeface="+mn-cs"/>
                              </a:rPr>
                              <m:t>𝒆𝒇𝒇</m:t>
                            </m:r>
                            <m:r>
                              <a:rPr kumimoji="0" lang="de-DE" sz="1400" b="1" i="1" u="none" strike="noStrike" kern="1200" cap="none" spc="0" normalizeH="0" baseline="0" noProof="0">
                                <a:ln>
                                  <a:noFill/>
                                </a:ln>
                                <a:solidFill>
                                  <a:srgbClr val="FF0000"/>
                                </a:solidFill>
                                <a:effectLst/>
                                <a:uLnTx/>
                                <a:uFillTx/>
                                <a:latin typeface="Cambria Math"/>
                                <a:ea typeface="Cambria Math"/>
                                <a:cs typeface="+mn-cs"/>
                              </a:rPr>
                              <m:t>,   </m:t>
                            </m:r>
                            <m:r>
                              <a:rPr kumimoji="0" lang="de-DE" sz="1400" b="1" i="1" u="none" strike="noStrike" kern="1200" cap="none" spc="0" normalizeH="0" baseline="0" noProof="0">
                                <a:ln>
                                  <a:noFill/>
                                </a:ln>
                                <a:solidFill>
                                  <a:srgbClr val="FF0000"/>
                                </a:solidFill>
                                <a:effectLst/>
                                <a:uLnTx/>
                                <a:uFillTx/>
                                <a:latin typeface="Cambria Math"/>
                                <a:ea typeface="Cambria Math"/>
                                <a:cs typeface="+mn-cs"/>
                              </a:rPr>
                              <m:t>𝒙</m:t>
                            </m:r>
                          </m:sub>
                        </m:sSub>
                        <m:r>
                          <a:rPr kumimoji="0" lang="de-DE" sz="1400" b="1" i="1" u="none" strike="noStrike" kern="1200" cap="none" spc="0" normalizeH="0" baseline="0" noProof="0">
                            <a:ln>
                              <a:noFill/>
                            </a:ln>
                            <a:solidFill>
                              <a:srgbClr val="00B050"/>
                            </a:solidFill>
                            <a:effectLst/>
                            <a:uLnTx/>
                            <a:uFillTx/>
                            <a:latin typeface="Cambria Math"/>
                            <a:ea typeface="Cambria Math"/>
                            <a:cs typeface="+mn-cs"/>
                          </a:rPr>
                          <m:t> </m:t>
                        </m:r>
                      </m:den>
                    </m:f>
                  </m:oMath>
                </a14:m>
                <a:endParaRPr kumimoji="0" lang="en-US" sz="1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Measured </a:t>
                </a:r>
                <a14:m>
                  <m:oMath xmlns:m="http://schemas.openxmlformats.org/officeDocument/2006/math">
                    <m:sSub>
                      <m:sSubPr>
                        <m:ctrlPr>
                          <a:rPr kumimoji="0" lang="en-US"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a:ln>
                              <a:noFill/>
                            </a:ln>
                            <a:solidFill>
                              <a:prstClr val="black"/>
                            </a:solidFill>
                            <a:effectLst/>
                            <a:uLnTx/>
                            <a:uFillTx/>
                            <a:latin typeface="Cambria Math"/>
                            <a:ea typeface="+mn-ea"/>
                            <a:cs typeface="+mn-cs"/>
                          </a:rPr>
                          <m:t>𝑞</m:t>
                        </m:r>
                      </m:e>
                      <m:sub>
                        <m:r>
                          <a:rPr kumimoji="0" lang="de-DE" sz="1600" b="0" i="1" u="none" strike="noStrike" kern="1200" cap="none" spc="0" normalizeH="0" baseline="0" noProof="0">
                            <a:ln>
                              <a:noFill/>
                            </a:ln>
                            <a:solidFill>
                              <a:prstClr val="black"/>
                            </a:solidFill>
                            <a:effectLst/>
                            <a:uLnTx/>
                            <a:uFillTx/>
                            <a:latin typeface="Cambria Math"/>
                            <a:ea typeface="+mn-ea"/>
                            <a:cs typeface="+mn-cs"/>
                          </a:rPr>
                          <m:t>𝑠𝑐</m:t>
                        </m:r>
                      </m:sub>
                    </m:sSub>
                  </m:oMath>
                </a14:m>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based on the distance between  lines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of modes </a:t>
                </a:r>
                <a14:m>
                  <m:oMath xmlns:m="http://schemas.openxmlformats.org/officeDocument/2006/math">
                    <m:r>
                      <a:rPr kumimoji="0" lang="en-US" sz="1600" b="1" i="1" u="none" strike="noStrike" kern="1200" cap="none" spc="0" normalizeH="0" baseline="0" noProof="0" dirty="0">
                        <a:ln>
                          <a:noFill/>
                        </a:ln>
                        <a:solidFill>
                          <a:prstClr val="black"/>
                        </a:solidFill>
                        <a:effectLst/>
                        <a:uLnTx/>
                        <a:uFillTx/>
                        <a:latin typeface="Cambria Math" panose="02040503050406030204" pitchFamily="18" charset="0"/>
                        <a:ea typeface="Cambria Math" panose="02040503050406030204" pitchFamily="18" charset="0"/>
                        <a:cs typeface="+mn-cs"/>
                      </a:rPr>
                      <m:t>𝒌</m:t>
                    </m:r>
                    <m:r>
                      <a:rPr kumimoji="0" lang="en-US" sz="1600" b="0" i="1" u="none" strike="noStrike" kern="1200" cap="none" spc="0" normalizeH="0" baseline="0" noProof="0" dirty="0">
                        <a:ln>
                          <a:noFill/>
                        </a:ln>
                        <a:solidFill>
                          <a:prstClr val="black"/>
                        </a:solidFill>
                        <a:effectLst/>
                        <a:uLnTx/>
                        <a:uFillTx/>
                        <a:latin typeface="Cambria Math"/>
                        <a:ea typeface="+mn-ea"/>
                        <a:cs typeface="+mn-cs"/>
                      </a:rPr>
                      <m:t>= 0 </m:t>
                    </m:r>
                  </m:oMath>
                </a14:m>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and </a:t>
                </a:r>
                <a14:m>
                  <m:oMath xmlns:m="http://schemas.openxmlformats.org/officeDocument/2006/math">
                    <m:r>
                      <a:rPr kumimoji="0" lang="en-US" sz="1600" b="0" i="1" u="none" strike="noStrike" kern="1200" cap="none" spc="0" normalizeH="0" baseline="0" noProof="0" dirty="0" smtClean="0">
                        <a:ln>
                          <a:noFill/>
                        </a:ln>
                        <a:solidFill>
                          <a:prstClr val="black"/>
                        </a:solidFill>
                        <a:effectLst/>
                        <a:uLnTx/>
                        <a:uFillTx/>
                        <a:latin typeface="Cambria Math"/>
                        <a:ea typeface="+mn-ea"/>
                        <a:cs typeface="+mn-cs"/>
                      </a:rPr>
                      <m:t>1</m:t>
                    </m:r>
                    <m:r>
                      <a:rPr kumimoji="0" lang="de-DE" sz="1600" b="0" i="1" u="none" strike="noStrike" kern="1200" cap="none" spc="0" normalizeH="0" baseline="0" noProof="0" dirty="0" smtClean="0">
                        <a:ln>
                          <a:noFill/>
                        </a:ln>
                        <a:solidFill>
                          <a:prstClr val="black"/>
                        </a:solidFill>
                        <a:effectLst/>
                        <a:uLnTx/>
                        <a:uFillTx/>
                        <a:latin typeface="Cambria Math"/>
                        <a:ea typeface="+mn-ea"/>
                        <a:cs typeface="+mn-cs"/>
                      </a:rPr>
                      <m:t> </m:t>
                    </m:r>
                  </m:oMath>
                </a14:m>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r>
                  <a:rPr kumimoji="0" lang="en-US" sz="2000" b="1" i="1" u="none" strike="noStrike" kern="1200" cap="none" spc="0" normalizeH="0" baseline="0" noProof="0" dirty="0">
                    <a:ln>
                      <a:noFill/>
                    </a:ln>
                    <a:solidFill>
                      <a:srgbClr val="FF0000"/>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 </a:t>
                </a:r>
                <a:r>
                  <a:rPr kumimoji="0" lang="en-US" sz="2000" b="1" i="1" u="none" strike="noStrike" kern="1200" cap="none" spc="0" normalizeH="0" baseline="0" noProof="0" dirty="0" err="1">
                    <a:ln>
                      <a:noFill/>
                    </a:ln>
                    <a:solidFill>
                      <a:srgbClr val="FF0000"/>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q</a:t>
                </a:r>
                <a:r>
                  <a:rPr kumimoji="0" lang="en-US" sz="2000" b="1" i="1" u="none" strike="noStrike" kern="1200" cap="none" spc="0" normalizeH="0" baseline="-25000" noProof="0" dirty="0" err="1">
                    <a:ln>
                      <a:noFill/>
                    </a:ln>
                    <a:solidFill>
                      <a:srgbClr val="FF0000"/>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k</a:t>
                </a:r>
                <a:r>
                  <a:rPr kumimoji="0" lang="en-US" sz="2000" b="1" i="1" u="none" strike="noStrike" kern="1200" cap="none" spc="0" normalizeH="0" baseline="-25000" noProof="0" dirty="0">
                    <a:ln>
                      <a:noFill/>
                    </a:ln>
                    <a:solidFill>
                      <a:srgbClr val="FF0000"/>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 0  1</a:t>
                </a:r>
                <a:r>
                  <a:rPr kumimoji="0" lang="en-US" sz="2000" b="1"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  </a:t>
                </a:r>
                <a:endParaRPr kumimoji="0" lang="en-US" sz="2000" b="1"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57034" y="3830897"/>
                <a:ext cx="8640960" cy="1296189"/>
              </a:xfrm>
              <a:prstGeom prst="rect">
                <a:avLst/>
              </a:prstGeom>
              <a:blipFill>
                <a:blip r:embed="rId7"/>
                <a:stretch>
                  <a:fillRect l="-423" t="-1408" b="-7512"/>
                </a:stretch>
              </a:blipFill>
            </p:spPr>
            <p:txBody>
              <a:bodyPr/>
              <a:lstStyle/>
              <a:p>
                <a:r>
                  <a:rPr lang="en-GB">
                    <a:noFill/>
                  </a:rPr>
                  <a:t> </a:t>
                </a:r>
              </a:p>
            </p:txBody>
          </p:sp>
        </mc:Fallback>
      </mc:AlternateContent>
      <p:sp>
        <p:nvSpPr>
          <p:cNvPr id="24" name="TextBox 10"/>
          <p:cNvSpPr txBox="1"/>
          <p:nvPr/>
        </p:nvSpPr>
        <p:spPr>
          <a:xfrm>
            <a:off x="250461" y="5061381"/>
            <a:ext cx="1224287"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FF"/>
                </a:solidFill>
                <a:effectLst/>
                <a:uLnTx/>
                <a:uFillTx/>
                <a:latin typeface="Calibri" panose="020F0502020204030204" pitchFamily="34" charset="0"/>
                <a:ea typeface="Cambria Math"/>
                <a:cs typeface="Calibri" panose="020F0502020204030204" pitchFamily="34" charset="0"/>
              </a:rPr>
              <a:t>Findings:</a:t>
            </a:r>
          </a:p>
        </p:txBody>
      </p:sp>
      <p:sp>
        <p:nvSpPr>
          <p:cNvPr id="27" name="Rectangle 10">
            <a:extLst>
              <a:ext uri="{FF2B5EF4-FFF2-40B4-BE49-F238E27FC236}">
                <a16:creationId xmlns:a16="http://schemas.microsoft.com/office/drawing/2014/main" id="{D22013D2-E2CF-4278-996C-C5EE27840C94}"/>
              </a:ext>
            </a:extLst>
          </p:cNvPr>
          <p:cNvSpPr>
            <a:spLocks noChangeArrowheads="1"/>
          </p:cNvSpPr>
          <p:nvPr/>
        </p:nvSpPr>
        <p:spPr bwMode="auto">
          <a:xfrm>
            <a:off x="0" y="6372697"/>
            <a:ext cx="8856539" cy="292388"/>
          </a:xfrm>
          <a:prstGeom prst="rect">
            <a:avLst/>
          </a:prstGeom>
          <a:noFill/>
          <a:ln w="9525">
            <a:noFill/>
            <a:miter lim="800000"/>
            <a:headEnd/>
            <a:tailEnd/>
          </a:ln>
        </p:spPr>
        <p:txBody>
          <a:bodyPr wrap="square">
            <a:spAutoFit/>
          </a:bodyPr>
          <a:lstStyle>
            <a:defPPr>
              <a:defRPr lang="de-DE"/>
            </a:defPPr>
            <a:lvl1pPr algn="l" rtl="0" fontAlgn="base">
              <a:spcBef>
                <a:spcPct val="0"/>
              </a:spcBef>
              <a:spcAft>
                <a:spcPct val="0"/>
              </a:spcAft>
              <a:defRPr kern="1200">
                <a:solidFill>
                  <a:schemeClr val="tx1"/>
                </a:solidFill>
                <a:latin typeface="Calibri"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mn-cs"/>
              </a:defRPr>
            </a:lvl2pPr>
            <a:lvl3pPr marL="914400" algn="l" rtl="0" fontAlgn="base">
              <a:spcBef>
                <a:spcPct val="0"/>
              </a:spcBef>
              <a:spcAft>
                <a:spcPct val="0"/>
              </a:spcAft>
              <a:defRPr kern="1200">
                <a:solidFill>
                  <a:schemeClr val="tx1"/>
                </a:solidFill>
                <a:latin typeface="Calibri" pitchFamily="34" charset="0"/>
                <a:ea typeface="+mn-ea"/>
                <a:cs typeface="+mn-cs"/>
              </a:defRPr>
            </a:lvl3pPr>
            <a:lvl4pPr marL="1371600" algn="l" rtl="0" fontAlgn="base">
              <a:spcBef>
                <a:spcPct val="0"/>
              </a:spcBef>
              <a:spcAft>
                <a:spcPct val="0"/>
              </a:spcAft>
              <a:defRPr kern="1200">
                <a:solidFill>
                  <a:schemeClr val="tx1"/>
                </a:solidFill>
                <a:latin typeface="Calibri" pitchFamily="34" charset="0"/>
                <a:ea typeface="+mn-ea"/>
                <a:cs typeface="+mn-cs"/>
              </a:defRPr>
            </a:lvl4pPr>
            <a:lvl5pPr marL="1828800" algn="l" rtl="0" fontAlgn="base">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300" b="0" i="0" u="none" strike="noStrike" kern="1200" cap="none" spc="0" normalizeH="0" baseline="0" noProof="0" dirty="0">
                <a:ln>
                  <a:noFill/>
                </a:ln>
                <a:solidFill>
                  <a:prstClr val="black"/>
                </a:solidFill>
                <a:effectLst/>
                <a:uLnTx/>
                <a:uFillTx/>
                <a:latin typeface="Calibri" pitchFamily="34" charset="0"/>
                <a:ea typeface="+mn-ea"/>
                <a:cs typeface="Calibri" panose="020F0502020204030204" pitchFamily="34" charset="0"/>
              </a:rPr>
              <a:t>R. Singh et  al., </a:t>
            </a:r>
            <a:r>
              <a:rPr kumimoji="0" lang="en-US" sz="1300" b="0" i="1" u="none" strike="noStrike" kern="1200" cap="none" spc="0" normalizeH="0" baseline="0" noProof="0" dirty="0">
                <a:ln>
                  <a:noFill/>
                </a:ln>
                <a:solidFill>
                  <a:prstClr val="black"/>
                </a:solidFill>
                <a:effectLst/>
                <a:uLnTx/>
                <a:uFillTx/>
                <a:latin typeface="Calibri" pitchFamily="34" charset="0"/>
                <a:ea typeface="+mn-ea"/>
                <a:cs typeface="Calibri" panose="020F0502020204030204" pitchFamily="34" charset="0"/>
              </a:rPr>
              <a:t>Interpretation of transverse tune spectrum in a heavy-ion synchrotron</a:t>
            </a:r>
            <a:r>
              <a:rPr kumimoji="0" lang="en-US" sz="1300" b="0" i="0" u="none" strike="noStrike" kern="1200" cap="none" spc="0" normalizeH="0" baseline="0" noProof="0" dirty="0">
                <a:ln>
                  <a:noFill/>
                </a:ln>
                <a:solidFill>
                  <a:prstClr val="black"/>
                </a:solidFill>
                <a:effectLst/>
                <a:uLnTx/>
                <a:uFillTx/>
                <a:latin typeface="Calibri" pitchFamily="34" charset="0"/>
                <a:ea typeface="+mn-ea"/>
                <a:cs typeface="Calibri" panose="020F0502020204030204" pitchFamily="34" charset="0"/>
              </a:rPr>
              <a:t>,  Phys. Rev. Acc. Beams 13, 034201 (2013)</a:t>
            </a:r>
          </a:p>
        </p:txBody>
      </p:sp>
    </p:spTree>
    <p:extLst>
      <p:ext uri="{BB962C8B-B14F-4D97-AF65-F5344CB8AC3E}">
        <p14:creationId xmlns:p14="http://schemas.microsoft.com/office/powerpoint/2010/main" val="317067303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0" grpId="0"/>
      <p:bldP spid="2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12117" y="1334804"/>
            <a:ext cx="4412527" cy="569387"/>
          </a:xfrm>
          <a:prstGeom prst="rect">
            <a:avLst/>
          </a:prstGeom>
          <a:noFill/>
        </p:spPr>
        <p:txBody>
          <a:bodyPr wrap="square" rtlCol="0">
            <a:spAutoFit/>
          </a:bodyPr>
          <a:lstStyle>
            <a:defPPr>
              <a:defRPr lang="de-DE"/>
            </a:defPPr>
            <a:lvl1pPr>
              <a:defRPr b="0">
                <a:solidFill>
                  <a:schemeClr val="bg1"/>
                </a:solidFill>
                <a:ea typeface="Cambria Math"/>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rPr>
              <a:t>11 consecutive turn-by-turn center-of-mass recordings</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rPr>
              <a:t>:</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26097" y="1725588"/>
            <a:ext cx="3872769" cy="3619363"/>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1761930"/>
            <a:ext cx="5148063" cy="3275488"/>
          </a:xfrm>
          <a:prstGeom prst="rect">
            <a:avLst/>
          </a:prstGeom>
        </p:spPr>
      </p:pic>
      <p:sp>
        <p:nvSpPr>
          <p:cNvPr id="8" name="Text Box 7"/>
          <p:cNvSpPr txBox="1">
            <a:spLocks noChangeArrowheads="1"/>
          </p:cNvSpPr>
          <p:nvPr/>
        </p:nvSpPr>
        <p:spPr bwMode="auto">
          <a:xfrm>
            <a:off x="252000" y="144000"/>
            <a:ext cx="8907780" cy="46166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de-DE"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Measurement: Time Domain Identification of Head-tail Modes</a:t>
            </a:r>
          </a:p>
        </p:txBody>
      </p:sp>
      <p:sp>
        <p:nvSpPr>
          <p:cNvPr id="10" name="Textfeld 9"/>
          <p:cNvSpPr txBox="1"/>
          <p:nvPr/>
        </p:nvSpPr>
        <p:spPr>
          <a:xfrm>
            <a:off x="79353" y="704296"/>
            <a:ext cx="888623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Frequency sweep allows the observation of bunch center oscillations i.e. head-tail modes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Beam parameter: 15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10</a:t>
            </a:r>
            <a:r>
              <a:rPr kumimoji="0" lang="en-US" sz="1800" b="0"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9</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N</a:t>
            </a:r>
            <a:r>
              <a:rPr kumimoji="0" lang="en-US" sz="1800" b="0"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rPr>
              <a:t>7+</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11.5 MeV/u, </a:t>
            </a:r>
            <a:r>
              <a:rPr kumimoji="0" lang="en-US" sz="1800" b="1" i="1" u="none" strike="noStrike" kern="1200" cap="none" spc="0" normalizeH="0" baseline="0" noProof="0" dirty="0" err="1">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Q</a:t>
            </a:r>
            <a:r>
              <a:rPr kumimoji="0" lang="en-US" sz="1800" b="1" i="1" u="none" strike="noStrike" kern="1200" cap="none" spc="0" normalizeH="0" baseline="-25000" noProof="0" dirty="0" err="1">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y</a:t>
            </a:r>
            <a:r>
              <a:rPr kumimoji="0" lang="en-US" sz="1800" b="1"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3.75, </a:t>
            </a:r>
            <a:r>
              <a:rPr kumimoji="0" lang="en-US" sz="1800" b="1"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 -2.1</a:t>
            </a:r>
            <a:endParaRPr kumimoji="0" lang="en-US" sz="1800" b="0"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1" name="TextBox 3"/>
          <p:cNvSpPr txBox="1"/>
          <p:nvPr/>
        </p:nvSpPr>
        <p:spPr>
          <a:xfrm>
            <a:off x="205074" y="1350627"/>
            <a:ext cx="4094783" cy="338554"/>
          </a:xfrm>
          <a:prstGeom prst="rect">
            <a:avLst/>
          </a:prstGeom>
          <a:noFill/>
        </p:spPr>
        <p:txBody>
          <a:bodyPr wrap="square" rtlCol="0">
            <a:spAutoFit/>
          </a:bodyPr>
          <a:lstStyle>
            <a:defPPr>
              <a:defRPr lang="de-DE"/>
            </a:defPPr>
            <a:lvl1pPr>
              <a:defRPr b="0">
                <a:solidFill>
                  <a:schemeClr val="bg1"/>
                </a:solidFill>
                <a:ea typeface="Cambria Math"/>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rPr>
              <a:t>Tune spectrogram during sweep:</a:t>
            </a:r>
          </a:p>
        </p:txBody>
      </p:sp>
      <p:sp>
        <p:nvSpPr>
          <p:cNvPr id="3" name="Rectangle 2"/>
          <p:cNvSpPr/>
          <p:nvPr/>
        </p:nvSpPr>
        <p:spPr>
          <a:xfrm>
            <a:off x="68580" y="4971964"/>
            <a:ext cx="9030286" cy="120032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rPr>
              <a:t>Results</a:t>
            </a:r>
            <a:r>
              <a:rPr kumimoji="0" lang="en-US" sz="1800" b="1" i="1"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rPr>
              <a: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Sweep excitation allows excitation of individual head-tail modes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The mode-structure verifies the spectra interpretation</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Can be used as a precise determination of chromaticity</a:t>
            </a:r>
          </a:p>
        </p:txBody>
      </p:sp>
    </p:spTree>
    <p:extLst>
      <p:ext uri="{BB962C8B-B14F-4D97-AF65-F5344CB8AC3E}">
        <p14:creationId xmlns:p14="http://schemas.microsoft.com/office/powerpoint/2010/main" val="1214655934"/>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l"/>
            <a:endParaRPr lang="de-DE" altLang="de-DE" b="1">
              <a:solidFill>
                <a:srgbClr val="4D4D4D"/>
              </a:solidFill>
              <a:latin typeface="Comic Sans MS" pitchFamily="66" charset="0"/>
            </a:endParaRPr>
          </a:p>
        </p:txBody>
      </p:sp>
      <p:sp>
        <p:nvSpPr>
          <p:cNvPr id="12292"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sz="1600" baseline="30000">
              <a:solidFill>
                <a:srgbClr val="006600"/>
              </a:solidFill>
              <a:latin typeface="Calibri" panose="020F0502020204030204" pitchFamily="34" charset="0"/>
            </a:endParaRPr>
          </a:p>
        </p:txBody>
      </p:sp>
      <p:sp>
        <p:nvSpPr>
          <p:cNvPr id="12293" name="Text Box 4"/>
          <p:cNvSpPr txBox="1">
            <a:spLocks noChangeArrowheads="1"/>
          </p:cNvSpPr>
          <p:nvPr/>
        </p:nvSpPr>
        <p:spPr bwMode="auto">
          <a:xfrm>
            <a:off x="203200" y="988895"/>
            <a:ext cx="8591793" cy="2800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spcBef>
                <a:spcPts val="600"/>
              </a:spcBef>
            </a:pPr>
            <a:r>
              <a:rPr lang="en-US" sz="2400" b="1" dirty="0">
                <a:solidFill>
                  <a:srgbClr val="9900CC"/>
                </a:solidFill>
                <a:latin typeface="Calibri" panose="020F0502020204030204" pitchFamily="34" charset="0"/>
                <a:cs typeface="Arial" panose="020B0604020202020204" pitchFamily="34" charset="0"/>
              </a:rPr>
              <a:t>End of </a:t>
            </a:r>
            <a:r>
              <a:rPr lang="en-US" sz="2400" b="1" dirty="0">
                <a:solidFill>
                  <a:srgbClr val="008000"/>
                </a:solidFill>
                <a:latin typeface="Calibri" panose="020F0502020204030204" pitchFamily="34" charset="0"/>
                <a:cs typeface="Arial" panose="020B0604020202020204" pitchFamily="34" charset="0"/>
              </a:rPr>
              <a:t>example for high-intensity effects</a:t>
            </a:r>
          </a:p>
          <a:p>
            <a:pPr algn="l">
              <a:spcBef>
                <a:spcPts val="600"/>
              </a:spcBef>
            </a:pPr>
            <a:r>
              <a:rPr lang="en-US" sz="2000" b="1" dirty="0">
                <a:solidFill>
                  <a:srgbClr val="0000FF"/>
                </a:solidFill>
                <a:latin typeface="Calibri" panose="020F0502020204030204" pitchFamily="34" charset="0"/>
                <a:cs typeface="Arial" panose="020B0604020202020204" pitchFamily="34" charset="0"/>
              </a:rPr>
              <a:t> Tune spectrum measurement:</a:t>
            </a:r>
          </a:p>
          <a:p>
            <a:pPr marL="285750" indent="-285750" algn="l">
              <a:spcBef>
                <a:spcPts val="600"/>
              </a:spcBef>
              <a:buFont typeface="Wingdings" panose="05000000000000000000" pitchFamily="2" charset="2"/>
              <a:buChar char="Ø"/>
            </a:pPr>
            <a:r>
              <a:rPr lang="en-US" b="1" dirty="0">
                <a:solidFill>
                  <a:srgbClr val="0000FF"/>
                </a:solidFill>
                <a:latin typeface="Calibri" panose="020F0502020204030204" pitchFamily="34" charset="0"/>
                <a:cs typeface="Arial" panose="020B0604020202020204" pitchFamily="34" charset="0"/>
              </a:rPr>
              <a:t>High intensity leads to non-linear oscillations</a:t>
            </a:r>
          </a:p>
          <a:p>
            <a:pPr marL="285750" indent="-285750" algn="l">
              <a:spcBef>
                <a:spcPts val="600"/>
              </a:spcBef>
              <a:buFont typeface="Wingdings" panose="05000000000000000000" pitchFamily="2" charset="2"/>
              <a:buChar char="Ø"/>
            </a:pPr>
            <a:r>
              <a:rPr lang="en-US" b="1" dirty="0">
                <a:solidFill>
                  <a:srgbClr val="0000FF"/>
                </a:solidFill>
                <a:latin typeface="Calibri" panose="020F0502020204030204" pitchFamily="34" charset="0"/>
                <a:cs typeface="Arial" panose="020B0604020202020204" pitchFamily="34" charset="0"/>
                <a:sym typeface="Symbol" panose="05050102010706020507" pitchFamily="18" charset="2"/>
              </a:rPr>
              <a:t>Tune spectra are modified</a:t>
            </a:r>
          </a:p>
          <a:p>
            <a:pPr marL="285750" indent="-285750" algn="l">
              <a:spcBef>
                <a:spcPts val="600"/>
              </a:spcBef>
              <a:buFont typeface="Wingdings" panose="05000000000000000000" pitchFamily="2" charset="2"/>
              <a:buChar char="Ø"/>
            </a:pPr>
            <a:r>
              <a:rPr lang="en-US" b="1" dirty="0">
                <a:solidFill>
                  <a:srgbClr val="0000FF"/>
                </a:solidFill>
                <a:latin typeface="Calibri" panose="020F0502020204030204" pitchFamily="34" charset="0"/>
                <a:cs typeface="Arial" panose="020B0604020202020204" pitchFamily="34" charset="0"/>
                <a:sym typeface="Symbol" panose="05050102010706020507" pitchFamily="18" charset="2"/>
              </a:rPr>
              <a:t>Coherent tune shift and incoherent tune spread can be determined </a:t>
            </a:r>
          </a:p>
          <a:p>
            <a:pPr algn="l">
              <a:spcBef>
                <a:spcPts val="600"/>
              </a:spcBef>
            </a:pPr>
            <a:r>
              <a:rPr lang="en-US" sz="2400" b="1" dirty="0">
                <a:solidFill>
                  <a:srgbClr val="008000"/>
                </a:solidFill>
                <a:latin typeface="Calibri" panose="020F0502020204030204" pitchFamily="34" charset="0"/>
                <a:cs typeface="Arial" panose="020B0604020202020204" pitchFamily="34" charset="0"/>
              </a:rPr>
              <a:t>Beam parameters are significantly modified </a:t>
            </a:r>
          </a:p>
          <a:p>
            <a:pPr marL="342900" indent="-342900" algn="l">
              <a:spcBef>
                <a:spcPts val="600"/>
              </a:spcBef>
              <a:buFont typeface="Symbol" panose="05050102010706020507" pitchFamily="18" charset="2"/>
              <a:buChar char="Þ"/>
            </a:pPr>
            <a:r>
              <a:rPr lang="en-US" sz="2400" b="1" dirty="0">
                <a:solidFill>
                  <a:srgbClr val="008000"/>
                </a:solidFill>
                <a:latin typeface="Calibri" panose="020F0502020204030204" pitchFamily="34" charset="0"/>
                <a:cs typeface="Arial" panose="020B0604020202020204" pitchFamily="34" charset="0"/>
                <a:sym typeface="Symbol" panose="05050102010706020507" pitchFamily="18" charset="2"/>
              </a:rPr>
              <a:t>Measurements must be interpreted in an appropriate manner</a:t>
            </a:r>
          </a:p>
        </p:txBody>
      </p:sp>
      <p:sp>
        <p:nvSpPr>
          <p:cNvPr id="6"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Arial" panose="020B0604020202020204" pitchFamily="34" charset="0"/>
                <a:cs typeface="Arial" panose="020B0604020202020204" pitchFamily="34" charset="0"/>
              </a:rPr>
              <a:t>Tune Spectrum Modification for intense Beams </a:t>
            </a:r>
          </a:p>
        </p:txBody>
      </p:sp>
    </p:spTree>
    <p:extLst>
      <p:ext uri="{BB962C8B-B14F-4D97-AF65-F5344CB8AC3E}">
        <p14:creationId xmlns:p14="http://schemas.microsoft.com/office/powerpoint/2010/main" val="121104081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2"/>
          <p:cNvSpPr>
            <a:spLocks noChangeArrowheads="1"/>
          </p:cNvSpPr>
          <p:nvPr/>
        </p:nvSpPr>
        <p:spPr bwMode="auto">
          <a:xfrm>
            <a:off x="136525" y="2982913"/>
            <a:ext cx="8902700" cy="3055937"/>
          </a:xfrm>
          <a:prstGeom prst="rec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076" name="Rectangle 3"/>
          <p:cNvSpPr>
            <a:spLocks noChangeArrowheads="1"/>
          </p:cNvSpPr>
          <p:nvPr/>
        </p:nvSpPr>
        <p:spPr bwMode="auto">
          <a:xfrm>
            <a:off x="136525" y="2982913"/>
            <a:ext cx="3089275" cy="473075"/>
          </a:xfrm>
          <a:prstGeom prst="rect">
            <a:avLst/>
          </a:prstGeom>
          <a:gradFill rotWithShape="1">
            <a:gsLst>
              <a:gs pos="0">
                <a:srgbClr val="6C6C6C"/>
              </a:gs>
              <a:gs pos="100000">
                <a:srgbClr val="EAEAEA"/>
              </a:gs>
            </a:gsLst>
            <a:lin ang="5400000" scaled="1"/>
          </a:gra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77" name="Rectangle 4"/>
          <p:cNvSpPr>
            <a:spLocks noChangeArrowheads="1"/>
          </p:cNvSpPr>
          <p:nvPr/>
        </p:nvSpPr>
        <p:spPr bwMode="auto">
          <a:xfrm>
            <a:off x="3225800" y="2982913"/>
            <a:ext cx="1309688" cy="428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78" name="Rectangle 5"/>
          <p:cNvSpPr>
            <a:spLocks noChangeArrowheads="1"/>
          </p:cNvSpPr>
          <p:nvPr/>
        </p:nvSpPr>
        <p:spPr bwMode="auto">
          <a:xfrm>
            <a:off x="4640263" y="2982913"/>
            <a:ext cx="1309687" cy="428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79" name="Rectangle 6"/>
          <p:cNvSpPr>
            <a:spLocks noChangeArrowheads="1"/>
          </p:cNvSpPr>
          <p:nvPr/>
        </p:nvSpPr>
        <p:spPr bwMode="auto">
          <a:xfrm>
            <a:off x="5949950" y="2982913"/>
            <a:ext cx="3089275" cy="473075"/>
          </a:xfrm>
          <a:prstGeom prst="rect">
            <a:avLst/>
          </a:prstGeom>
          <a:gradFill rotWithShape="1">
            <a:gsLst>
              <a:gs pos="0">
                <a:srgbClr val="6C6C6C"/>
              </a:gs>
              <a:gs pos="100000">
                <a:srgbClr val="EAEAEA"/>
              </a:gs>
            </a:gsLst>
            <a:lin ang="5400000" scaled="1"/>
          </a:gradFill>
          <a:ln w="9525" algn="ctr">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0" name="Rectangle 7"/>
          <p:cNvSpPr>
            <a:spLocks noChangeArrowheads="1"/>
          </p:cNvSpPr>
          <p:nvPr/>
        </p:nvSpPr>
        <p:spPr bwMode="auto">
          <a:xfrm flipV="1">
            <a:off x="136525" y="5565775"/>
            <a:ext cx="3089275" cy="473075"/>
          </a:xfrm>
          <a:prstGeom prst="rect">
            <a:avLst/>
          </a:prstGeom>
          <a:gradFill rotWithShape="1">
            <a:gsLst>
              <a:gs pos="0">
                <a:srgbClr val="6C6C6C"/>
              </a:gs>
              <a:gs pos="100000">
                <a:srgbClr val="EAEAEA"/>
              </a:gs>
            </a:gsLst>
            <a:lin ang="5400000" scaled="1"/>
          </a:gra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1" name="Rectangle 8"/>
          <p:cNvSpPr>
            <a:spLocks noChangeArrowheads="1"/>
          </p:cNvSpPr>
          <p:nvPr/>
        </p:nvSpPr>
        <p:spPr bwMode="auto">
          <a:xfrm flipV="1">
            <a:off x="3225800" y="5995988"/>
            <a:ext cx="1309688" cy="42862"/>
          </a:xfrm>
          <a:prstGeom prst="rect">
            <a:avLst/>
          </a:prstGeom>
          <a:solidFill>
            <a:schemeClr val="accent1"/>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2" name="Rectangle 9"/>
          <p:cNvSpPr>
            <a:spLocks noChangeArrowheads="1"/>
          </p:cNvSpPr>
          <p:nvPr/>
        </p:nvSpPr>
        <p:spPr bwMode="auto">
          <a:xfrm flipV="1">
            <a:off x="4640263" y="5989638"/>
            <a:ext cx="1309687" cy="49212"/>
          </a:xfrm>
          <a:prstGeom prst="rect">
            <a:avLst/>
          </a:prstGeom>
          <a:solidFill>
            <a:schemeClr val="accent1"/>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3" name="Rectangle 10"/>
          <p:cNvSpPr>
            <a:spLocks noChangeArrowheads="1"/>
          </p:cNvSpPr>
          <p:nvPr/>
        </p:nvSpPr>
        <p:spPr bwMode="auto">
          <a:xfrm flipV="1">
            <a:off x="5949950" y="5565775"/>
            <a:ext cx="3089275" cy="473075"/>
          </a:xfrm>
          <a:prstGeom prst="rect">
            <a:avLst/>
          </a:prstGeom>
          <a:gradFill rotWithShape="1">
            <a:gsLst>
              <a:gs pos="0">
                <a:srgbClr val="6C6C6C"/>
              </a:gs>
              <a:gs pos="100000">
                <a:srgbClr val="EAEAEA"/>
              </a:gs>
            </a:gsLst>
            <a:lin ang="5400000" scaled="1"/>
          </a:gradFill>
          <a:ln w="9525" algn="ctr">
            <a:solidFill>
              <a:schemeClr val="tx1"/>
            </a:solidFill>
            <a:miter lim="800000"/>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4" name="AutoShape 11"/>
          <p:cNvSpPr>
            <a:spLocks noChangeArrowheads="1"/>
          </p:cNvSpPr>
          <p:nvPr/>
        </p:nvSpPr>
        <p:spPr bwMode="auto">
          <a:xfrm flipV="1">
            <a:off x="4548188" y="982663"/>
            <a:ext cx="84137" cy="2247900"/>
          </a:xfrm>
          <a:prstGeom prst="can">
            <a:avLst>
              <a:gd name="adj" fmla="val 99447"/>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5" name="Oval 12"/>
          <p:cNvSpPr>
            <a:spLocks noChangeArrowheads="1"/>
          </p:cNvSpPr>
          <p:nvPr/>
        </p:nvSpPr>
        <p:spPr bwMode="auto">
          <a:xfrm>
            <a:off x="3384550" y="3154363"/>
            <a:ext cx="2406650" cy="301625"/>
          </a:xfrm>
          <a:prstGeom prst="ellipse">
            <a:avLst/>
          </a:prstGeom>
          <a:gradFill rotWithShape="1">
            <a:gsLst>
              <a:gs pos="0">
                <a:srgbClr val="FFFFCC"/>
              </a:gs>
              <a:gs pos="100000">
                <a:srgbClr val="76765E"/>
              </a:gs>
            </a:gsLst>
            <a:path path="shape">
              <a:fillToRect l="50000" t="50000" r="50000" b="50000"/>
            </a:path>
          </a:gradFill>
          <a:ln w="9525">
            <a:solidFill>
              <a:schemeClr val="tx1"/>
            </a:solidFill>
            <a:round/>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6" name="AutoShape 13"/>
          <p:cNvSpPr>
            <a:spLocks noChangeArrowheads="1"/>
          </p:cNvSpPr>
          <p:nvPr/>
        </p:nvSpPr>
        <p:spPr bwMode="auto">
          <a:xfrm flipV="1">
            <a:off x="4535488" y="5824538"/>
            <a:ext cx="104775" cy="774700"/>
          </a:xfrm>
          <a:prstGeom prst="can">
            <a:avLst>
              <a:gd name="adj" fmla="val 41933"/>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7" name="Oval 14"/>
          <p:cNvSpPr>
            <a:spLocks noChangeArrowheads="1"/>
          </p:cNvSpPr>
          <p:nvPr/>
        </p:nvSpPr>
        <p:spPr bwMode="auto">
          <a:xfrm flipV="1">
            <a:off x="3384550" y="5565775"/>
            <a:ext cx="2406650" cy="301625"/>
          </a:xfrm>
          <a:prstGeom prst="ellipse">
            <a:avLst/>
          </a:prstGeom>
          <a:gradFill rotWithShape="1">
            <a:gsLst>
              <a:gs pos="0">
                <a:srgbClr val="FFFFCC"/>
              </a:gs>
              <a:gs pos="100000">
                <a:srgbClr val="76765E"/>
              </a:gs>
            </a:gsLst>
            <a:path path="shape">
              <a:fillToRect l="50000" t="50000" r="50000" b="50000"/>
            </a:path>
          </a:gradFill>
          <a:ln w="9525" algn="ctr">
            <a:solidFill>
              <a:schemeClr val="tx1"/>
            </a:solidFill>
            <a:round/>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53295" name="Oval 15"/>
          <p:cNvSpPr>
            <a:spLocks noChangeArrowheads="1"/>
          </p:cNvSpPr>
          <p:nvPr/>
        </p:nvSpPr>
        <p:spPr bwMode="auto">
          <a:xfrm>
            <a:off x="231775" y="30829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089" name="Oval 16"/>
          <p:cNvSpPr>
            <a:spLocks noChangeArrowheads="1"/>
          </p:cNvSpPr>
          <p:nvPr/>
        </p:nvSpPr>
        <p:spPr bwMode="auto">
          <a:xfrm>
            <a:off x="881063" y="3295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090" name="Oval 17"/>
          <p:cNvSpPr>
            <a:spLocks noChangeArrowheads="1"/>
          </p:cNvSpPr>
          <p:nvPr/>
        </p:nvSpPr>
        <p:spPr bwMode="auto">
          <a:xfrm>
            <a:off x="1287463" y="32972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091" name="Oval 18"/>
          <p:cNvSpPr>
            <a:spLocks noChangeArrowheads="1"/>
          </p:cNvSpPr>
          <p:nvPr/>
        </p:nvSpPr>
        <p:spPr bwMode="auto">
          <a:xfrm>
            <a:off x="1666875" y="32988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092" name="Oval 19"/>
          <p:cNvSpPr>
            <a:spLocks noChangeArrowheads="1"/>
          </p:cNvSpPr>
          <p:nvPr/>
        </p:nvSpPr>
        <p:spPr bwMode="auto">
          <a:xfrm>
            <a:off x="2493963" y="329406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300" name="Oval 20"/>
          <p:cNvSpPr>
            <a:spLocks noChangeArrowheads="1"/>
          </p:cNvSpPr>
          <p:nvPr/>
        </p:nvSpPr>
        <p:spPr bwMode="auto">
          <a:xfrm>
            <a:off x="169863" y="32654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094" name="Oval 21"/>
          <p:cNvSpPr>
            <a:spLocks noChangeArrowheads="1"/>
          </p:cNvSpPr>
          <p:nvPr/>
        </p:nvSpPr>
        <p:spPr bwMode="auto">
          <a:xfrm>
            <a:off x="387350" y="30019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095" name="Oval 22"/>
          <p:cNvSpPr>
            <a:spLocks noChangeArrowheads="1"/>
          </p:cNvSpPr>
          <p:nvPr/>
        </p:nvSpPr>
        <p:spPr bwMode="auto">
          <a:xfrm>
            <a:off x="2163763" y="29908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096" name="Oval 23"/>
          <p:cNvSpPr>
            <a:spLocks noChangeArrowheads="1"/>
          </p:cNvSpPr>
          <p:nvPr/>
        </p:nvSpPr>
        <p:spPr bwMode="auto">
          <a:xfrm>
            <a:off x="3041650" y="30019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grpSp>
        <p:nvGrpSpPr>
          <p:cNvPr id="353304" name="Group 24"/>
          <p:cNvGrpSpPr>
            <a:grpSpLocks/>
          </p:cNvGrpSpPr>
          <p:nvPr/>
        </p:nvGrpSpPr>
        <p:grpSpPr bwMode="auto">
          <a:xfrm>
            <a:off x="-3471863" y="3979863"/>
            <a:ext cx="3394075" cy="698500"/>
            <a:chOff x="1722" y="11792"/>
            <a:chExt cx="3025" cy="772"/>
          </a:xfrm>
        </p:grpSpPr>
        <p:grpSp>
          <p:nvGrpSpPr>
            <p:cNvPr id="3245" name="Group 25"/>
            <p:cNvGrpSpPr>
              <a:grpSpLocks/>
            </p:cNvGrpSpPr>
            <p:nvPr/>
          </p:nvGrpSpPr>
          <p:grpSpPr bwMode="auto">
            <a:xfrm>
              <a:off x="2010" y="11792"/>
              <a:ext cx="2737" cy="772"/>
              <a:chOff x="2010" y="11792"/>
              <a:chExt cx="2737" cy="772"/>
            </a:xfrm>
          </p:grpSpPr>
          <p:sp>
            <p:nvSpPr>
              <p:cNvPr id="3255" name="Freeform 26"/>
              <p:cNvSpPr>
                <a:spLocks/>
              </p:cNvSpPr>
              <p:nvPr/>
            </p:nvSpPr>
            <p:spPr bwMode="auto">
              <a:xfrm>
                <a:off x="2010" y="11792"/>
                <a:ext cx="2737" cy="768"/>
              </a:xfrm>
              <a:custGeom>
                <a:avLst/>
                <a:gdLst>
                  <a:gd name="T0" fmla="*/ 0 w 8112"/>
                  <a:gd name="T1" fmla="*/ 122 h 2428"/>
                  <a:gd name="T2" fmla="*/ 202 w 8112"/>
                  <a:gd name="T3" fmla="*/ 79 h 2428"/>
                  <a:gd name="T4" fmla="*/ 459 w 8112"/>
                  <a:gd name="T5" fmla="*/ 0 h 2428"/>
                  <a:gd name="T6" fmla="*/ 721 w 8112"/>
                  <a:gd name="T7" fmla="*/ 79 h 2428"/>
                  <a:gd name="T8" fmla="*/ 923 w 8112"/>
                  <a:gd name="T9" fmla="*/ 122 h 2428"/>
                  <a:gd name="T10" fmla="*/ 722 w 8112"/>
                  <a:gd name="T11" fmla="*/ 165 h 2428"/>
                  <a:gd name="T12" fmla="*/ 459 w 8112"/>
                  <a:gd name="T13" fmla="*/ 243 h 2428"/>
                  <a:gd name="T14" fmla="*/ 202 w 8112"/>
                  <a:gd name="T15" fmla="*/ 165 h 2428"/>
                  <a:gd name="T16" fmla="*/ 0 w 8112"/>
                  <a:gd name="T17" fmla="*/ 122 h 24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112" h="2428">
                    <a:moveTo>
                      <a:pt x="0" y="1218"/>
                    </a:moveTo>
                    <a:cubicBezTo>
                      <a:pt x="156" y="1188"/>
                      <a:pt x="856" y="1130"/>
                      <a:pt x="1776" y="786"/>
                    </a:cubicBezTo>
                    <a:cubicBezTo>
                      <a:pt x="2696" y="442"/>
                      <a:pt x="3268" y="0"/>
                      <a:pt x="4028" y="0"/>
                    </a:cubicBezTo>
                    <a:cubicBezTo>
                      <a:pt x="4788" y="0"/>
                      <a:pt x="5690" y="547"/>
                      <a:pt x="6336" y="786"/>
                    </a:cubicBezTo>
                    <a:cubicBezTo>
                      <a:pt x="6982" y="1025"/>
                      <a:pt x="7979" y="1218"/>
                      <a:pt x="8112" y="1218"/>
                    </a:cubicBezTo>
                    <a:cubicBezTo>
                      <a:pt x="7972" y="1254"/>
                      <a:pt x="7019" y="1448"/>
                      <a:pt x="6339" y="1648"/>
                    </a:cubicBezTo>
                    <a:cubicBezTo>
                      <a:pt x="5658" y="1850"/>
                      <a:pt x="4788" y="2428"/>
                      <a:pt x="4028" y="2428"/>
                    </a:cubicBezTo>
                    <a:cubicBezTo>
                      <a:pt x="3268" y="2428"/>
                      <a:pt x="2447" y="1852"/>
                      <a:pt x="1776" y="1650"/>
                    </a:cubicBezTo>
                    <a:cubicBezTo>
                      <a:pt x="1228" y="1385"/>
                      <a:pt x="149" y="1247"/>
                      <a:pt x="0" y="1218"/>
                    </a:cubicBezTo>
                    <a:close/>
                  </a:path>
                </a:pathLst>
              </a:custGeom>
              <a:gradFill rotWithShape="1">
                <a:gsLst>
                  <a:gs pos="0">
                    <a:srgbClr val="4D0808"/>
                  </a:gs>
                  <a:gs pos="30000">
                    <a:srgbClr val="FF0300"/>
                  </a:gs>
                  <a:gs pos="55000">
                    <a:srgbClr val="FF7A00"/>
                  </a:gs>
                  <a:gs pos="100000">
                    <a:srgbClr val="FFF200"/>
                  </a:gs>
                </a:gsLst>
                <a:path path="rect">
                  <a:fillToRect l="50000" t="50000" r="50000" b="50000"/>
                </a:path>
              </a:gradFill>
              <a:ln>
                <a:noFill/>
              </a:ln>
              <a:effectLst>
                <a:outerShdw dist="35921" dir="2700000" algn="ctr" rotWithShape="0">
                  <a:srgbClr val="808080">
                    <a:alpha val="50000"/>
                  </a:srgbClr>
                </a:outerShdw>
              </a:effectLst>
              <a:extLst>
                <a:ext uri="{91240B29-F687-4F45-9708-019B960494DF}">
                  <a14:hiddenLine xmlns:a14="http://schemas.microsoft.com/office/drawing/2010/main" w="9525">
                    <a:solidFill>
                      <a:schemeClr val="tx1"/>
                    </a:solidFill>
                    <a:round/>
                    <a:headEnd/>
                    <a:tailEnd/>
                  </a14:hiddenLine>
                </a:ext>
              </a:extLst>
            </p:spPr>
            <p:txBody>
              <a:bodyPr/>
              <a:lstStyle/>
              <a:p>
                <a:endParaRPr lang="en-US"/>
              </a:p>
            </p:txBody>
          </p:sp>
          <p:sp>
            <p:nvSpPr>
              <p:cNvPr id="353307" name="Oval 27"/>
              <p:cNvSpPr>
                <a:spLocks noChangeAspect="1" noChangeArrowheads="1"/>
              </p:cNvSpPr>
              <p:nvPr/>
            </p:nvSpPr>
            <p:spPr bwMode="auto">
              <a:xfrm>
                <a:off x="2578" y="12111"/>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08" name="Oval 28"/>
              <p:cNvSpPr>
                <a:spLocks noChangeAspect="1" noChangeArrowheads="1"/>
              </p:cNvSpPr>
              <p:nvPr/>
            </p:nvSpPr>
            <p:spPr bwMode="auto">
              <a:xfrm>
                <a:off x="2528"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09" name="Oval 29"/>
              <p:cNvSpPr>
                <a:spLocks noChangeAspect="1" noChangeArrowheads="1"/>
              </p:cNvSpPr>
              <p:nvPr/>
            </p:nvSpPr>
            <p:spPr bwMode="auto">
              <a:xfrm>
                <a:off x="2804" y="1218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0" name="Oval 30"/>
              <p:cNvSpPr>
                <a:spLocks noChangeAspect="1" noChangeArrowheads="1"/>
              </p:cNvSpPr>
              <p:nvPr/>
            </p:nvSpPr>
            <p:spPr bwMode="auto">
              <a:xfrm>
                <a:off x="2885" y="1195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1" name="Oval 31"/>
              <p:cNvSpPr>
                <a:spLocks noChangeAspect="1" noChangeArrowheads="1"/>
              </p:cNvSpPr>
              <p:nvPr/>
            </p:nvSpPr>
            <p:spPr bwMode="auto">
              <a:xfrm>
                <a:off x="2902" y="1208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2" name="Oval 32"/>
              <p:cNvSpPr>
                <a:spLocks noChangeAspect="1" noChangeArrowheads="1"/>
              </p:cNvSpPr>
              <p:nvPr/>
            </p:nvSpPr>
            <p:spPr bwMode="auto">
              <a:xfrm>
                <a:off x="2998"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3" name="Oval 33"/>
              <p:cNvSpPr>
                <a:spLocks noChangeAspect="1" noChangeArrowheads="1"/>
              </p:cNvSpPr>
              <p:nvPr/>
            </p:nvSpPr>
            <p:spPr bwMode="auto">
              <a:xfrm>
                <a:off x="3079"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4" name="Oval 34"/>
              <p:cNvSpPr>
                <a:spLocks noChangeAspect="1" noChangeArrowheads="1"/>
              </p:cNvSpPr>
              <p:nvPr/>
            </p:nvSpPr>
            <p:spPr bwMode="auto">
              <a:xfrm>
                <a:off x="3161" y="1186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5" name="Oval 35"/>
              <p:cNvSpPr>
                <a:spLocks noChangeAspect="1" noChangeArrowheads="1"/>
              </p:cNvSpPr>
              <p:nvPr/>
            </p:nvSpPr>
            <p:spPr bwMode="auto">
              <a:xfrm>
                <a:off x="3290" y="11853"/>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6" name="Oval 36"/>
              <p:cNvSpPr>
                <a:spLocks noChangeAspect="1" noChangeArrowheads="1"/>
              </p:cNvSpPr>
              <p:nvPr/>
            </p:nvSpPr>
            <p:spPr bwMode="auto">
              <a:xfrm>
                <a:off x="3209" y="124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7" name="Oval 37"/>
              <p:cNvSpPr>
                <a:spLocks noChangeAspect="1" noChangeArrowheads="1"/>
              </p:cNvSpPr>
              <p:nvPr/>
            </p:nvSpPr>
            <p:spPr bwMode="auto">
              <a:xfrm>
                <a:off x="2463"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8" name="Oval 38"/>
              <p:cNvSpPr>
                <a:spLocks noChangeAspect="1" noChangeArrowheads="1"/>
              </p:cNvSpPr>
              <p:nvPr/>
            </p:nvSpPr>
            <p:spPr bwMode="auto">
              <a:xfrm>
                <a:off x="2772" y="12004"/>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9" name="Oval 39"/>
              <p:cNvSpPr>
                <a:spLocks noChangeAspect="1" noChangeArrowheads="1"/>
              </p:cNvSpPr>
              <p:nvPr/>
            </p:nvSpPr>
            <p:spPr bwMode="auto">
              <a:xfrm>
                <a:off x="2837" y="12278"/>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0" name="Oval 40"/>
              <p:cNvSpPr>
                <a:spLocks noChangeAspect="1" noChangeArrowheads="1"/>
              </p:cNvSpPr>
              <p:nvPr/>
            </p:nvSpPr>
            <p:spPr bwMode="auto">
              <a:xfrm>
                <a:off x="2708" y="12262"/>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1" name="Oval 41"/>
              <p:cNvSpPr>
                <a:spLocks noChangeAspect="1" noChangeArrowheads="1"/>
              </p:cNvSpPr>
              <p:nvPr/>
            </p:nvSpPr>
            <p:spPr bwMode="auto">
              <a:xfrm>
                <a:off x="2998" y="11913"/>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2" name="Oval 42"/>
              <p:cNvSpPr>
                <a:spLocks noChangeAspect="1" noChangeArrowheads="1"/>
              </p:cNvSpPr>
              <p:nvPr/>
            </p:nvSpPr>
            <p:spPr bwMode="auto">
              <a:xfrm>
                <a:off x="3031" y="12111"/>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3" name="Oval 43"/>
              <p:cNvSpPr>
                <a:spLocks noChangeAspect="1" noChangeArrowheads="1"/>
              </p:cNvSpPr>
              <p:nvPr/>
            </p:nvSpPr>
            <p:spPr bwMode="auto">
              <a:xfrm>
                <a:off x="3096" y="119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4" name="Oval 44"/>
              <p:cNvSpPr>
                <a:spLocks noChangeAspect="1" noChangeArrowheads="1"/>
              </p:cNvSpPr>
              <p:nvPr/>
            </p:nvSpPr>
            <p:spPr bwMode="auto">
              <a:xfrm>
                <a:off x="3243" y="11959"/>
                <a:ext cx="75"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5" name="Oval 45"/>
              <p:cNvSpPr>
                <a:spLocks noChangeAspect="1" noChangeArrowheads="1"/>
              </p:cNvSpPr>
              <p:nvPr/>
            </p:nvSpPr>
            <p:spPr bwMode="auto">
              <a:xfrm>
                <a:off x="3243" y="12339"/>
                <a:ext cx="75"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6" name="Oval 46"/>
              <p:cNvSpPr>
                <a:spLocks noChangeAspect="1" noChangeArrowheads="1"/>
              </p:cNvSpPr>
              <p:nvPr/>
            </p:nvSpPr>
            <p:spPr bwMode="auto">
              <a:xfrm>
                <a:off x="2415" y="1217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7" name="Oval 47"/>
              <p:cNvSpPr>
                <a:spLocks noChangeAspect="1" noChangeArrowheads="1"/>
              </p:cNvSpPr>
              <p:nvPr/>
            </p:nvSpPr>
            <p:spPr bwMode="auto">
              <a:xfrm>
                <a:off x="2204" y="1213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8" name="Oval 48"/>
              <p:cNvSpPr>
                <a:spLocks noChangeAspect="1" noChangeArrowheads="1"/>
              </p:cNvSpPr>
              <p:nvPr/>
            </p:nvSpPr>
            <p:spPr bwMode="auto">
              <a:xfrm>
                <a:off x="2772" y="12096"/>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9" name="Oval 49"/>
              <p:cNvSpPr>
                <a:spLocks noChangeAspect="1" noChangeArrowheads="1"/>
              </p:cNvSpPr>
              <p:nvPr/>
            </p:nvSpPr>
            <p:spPr bwMode="auto">
              <a:xfrm>
                <a:off x="2933" y="12187"/>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0" name="Oval 50"/>
              <p:cNvSpPr>
                <a:spLocks noChangeAspect="1" noChangeArrowheads="1"/>
              </p:cNvSpPr>
              <p:nvPr/>
            </p:nvSpPr>
            <p:spPr bwMode="auto">
              <a:xfrm>
                <a:off x="2984" y="12262"/>
                <a:ext cx="75"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1" name="Oval 51"/>
              <p:cNvSpPr>
                <a:spLocks noChangeAspect="1" noChangeArrowheads="1"/>
              </p:cNvSpPr>
              <p:nvPr/>
            </p:nvSpPr>
            <p:spPr bwMode="auto">
              <a:xfrm>
                <a:off x="3079" y="1239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2" name="Oval 52"/>
              <p:cNvSpPr>
                <a:spLocks noChangeAspect="1" noChangeArrowheads="1"/>
              </p:cNvSpPr>
              <p:nvPr/>
            </p:nvSpPr>
            <p:spPr bwMode="auto">
              <a:xfrm>
                <a:off x="3192" y="12141"/>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3" name="Oval 53"/>
              <p:cNvSpPr>
                <a:spLocks noChangeAspect="1" noChangeArrowheads="1"/>
              </p:cNvSpPr>
              <p:nvPr/>
            </p:nvSpPr>
            <p:spPr bwMode="auto">
              <a:xfrm>
                <a:off x="3209"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4" name="Oval 54"/>
              <p:cNvSpPr>
                <a:spLocks noChangeAspect="1" noChangeArrowheads="1"/>
              </p:cNvSpPr>
              <p:nvPr/>
            </p:nvSpPr>
            <p:spPr bwMode="auto">
              <a:xfrm>
                <a:off x="3387" y="11913"/>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5" name="Oval 55"/>
              <p:cNvSpPr>
                <a:spLocks noChangeAspect="1" noChangeArrowheads="1"/>
              </p:cNvSpPr>
              <p:nvPr/>
            </p:nvSpPr>
            <p:spPr bwMode="auto">
              <a:xfrm>
                <a:off x="3420"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6" name="Oval 56"/>
              <p:cNvSpPr>
                <a:spLocks noChangeAspect="1" noChangeArrowheads="1"/>
              </p:cNvSpPr>
              <p:nvPr/>
            </p:nvSpPr>
            <p:spPr bwMode="auto">
              <a:xfrm>
                <a:off x="2336" y="12125"/>
                <a:ext cx="75"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7" name="Oval 57"/>
              <p:cNvSpPr>
                <a:spLocks noChangeAspect="1" noChangeArrowheads="1"/>
              </p:cNvSpPr>
              <p:nvPr/>
            </p:nvSpPr>
            <p:spPr bwMode="auto">
              <a:xfrm>
                <a:off x="2674"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8" name="Oval 58"/>
              <p:cNvSpPr>
                <a:spLocks noChangeAspect="1" noChangeArrowheads="1"/>
              </p:cNvSpPr>
              <p:nvPr/>
            </p:nvSpPr>
            <p:spPr bwMode="auto">
              <a:xfrm>
                <a:off x="2674" y="1215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9" name="Oval 59"/>
              <p:cNvSpPr>
                <a:spLocks noChangeAspect="1" noChangeArrowheads="1"/>
              </p:cNvSpPr>
              <p:nvPr/>
            </p:nvSpPr>
            <p:spPr bwMode="auto">
              <a:xfrm>
                <a:off x="2950" y="123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0" name="Oval 60"/>
              <p:cNvSpPr>
                <a:spLocks noChangeAspect="1" noChangeArrowheads="1"/>
              </p:cNvSpPr>
              <p:nvPr/>
            </p:nvSpPr>
            <p:spPr bwMode="auto">
              <a:xfrm>
                <a:off x="3096" y="12308"/>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1" name="Oval 61"/>
              <p:cNvSpPr>
                <a:spLocks noChangeAspect="1" noChangeArrowheads="1"/>
              </p:cNvSpPr>
              <p:nvPr/>
            </p:nvSpPr>
            <p:spPr bwMode="auto">
              <a:xfrm>
                <a:off x="3144"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2" name="Oval 62"/>
              <p:cNvSpPr>
                <a:spLocks noChangeAspect="1" noChangeArrowheads="1"/>
              </p:cNvSpPr>
              <p:nvPr/>
            </p:nvSpPr>
            <p:spPr bwMode="auto">
              <a:xfrm>
                <a:off x="3290" y="12096"/>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3" name="Oval 63"/>
              <p:cNvSpPr>
                <a:spLocks noChangeAspect="1" noChangeArrowheads="1"/>
              </p:cNvSpPr>
              <p:nvPr/>
            </p:nvSpPr>
            <p:spPr bwMode="auto">
              <a:xfrm>
                <a:off x="3322" y="12217"/>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4" name="Oval 64"/>
              <p:cNvSpPr>
                <a:spLocks noChangeAspect="1" noChangeArrowheads="1"/>
              </p:cNvSpPr>
              <p:nvPr/>
            </p:nvSpPr>
            <p:spPr bwMode="auto">
              <a:xfrm>
                <a:off x="3420" y="12490"/>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5" name="Oval 65"/>
              <p:cNvSpPr>
                <a:spLocks noChangeAspect="1" noChangeArrowheads="1"/>
              </p:cNvSpPr>
              <p:nvPr/>
            </p:nvSpPr>
            <p:spPr bwMode="auto">
              <a:xfrm>
                <a:off x="3387" y="1239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6" name="Oval 66"/>
              <p:cNvSpPr>
                <a:spLocks noChangeAspect="1" noChangeArrowheads="1"/>
              </p:cNvSpPr>
              <p:nvPr/>
            </p:nvSpPr>
            <p:spPr bwMode="auto">
              <a:xfrm flipH="1">
                <a:off x="4149" y="12111"/>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7" name="Oval 67"/>
              <p:cNvSpPr>
                <a:spLocks noChangeAspect="1" noChangeArrowheads="1"/>
              </p:cNvSpPr>
              <p:nvPr/>
            </p:nvSpPr>
            <p:spPr bwMode="auto">
              <a:xfrm flipH="1">
                <a:off x="4197"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8" name="Oval 68"/>
              <p:cNvSpPr>
                <a:spLocks noChangeAspect="1" noChangeArrowheads="1"/>
              </p:cNvSpPr>
              <p:nvPr/>
            </p:nvSpPr>
            <p:spPr bwMode="auto">
              <a:xfrm flipH="1">
                <a:off x="3921" y="12187"/>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9" name="Oval 69"/>
              <p:cNvSpPr>
                <a:spLocks noChangeAspect="1" noChangeArrowheads="1"/>
              </p:cNvSpPr>
              <p:nvPr/>
            </p:nvSpPr>
            <p:spPr bwMode="auto">
              <a:xfrm flipH="1">
                <a:off x="3840" y="1195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0" name="Oval 70"/>
              <p:cNvSpPr>
                <a:spLocks noChangeAspect="1" noChangeArrowheads="1"/>
              </p:cNvSpPr>
              <p:nvPr/>
            </p:nvSpPr>
            <p:spPr bwMode="auto">
              <a:xfrm flipH="1">
                <a:off x="3826" y="12080"/>
                <a:ext cx="75"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1" name="Oval 71"/>
              <p:cNvSpPr>
                <a:spLocks noChangeAspect="1" noChangeArrowheads="1"/>
              </p:cNvSpPr>
              <p:nvPr/>
            </p:nvSpPr>
            <p:spPr bwMode="auto">
              <a:xfrm flipH="1">
                <a:off x="3727"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2" name="Oval 72"/>
              <p:cNvSpPr>
                <a:spLocks noChangeAspect="1" noChangeArrowheads="1"/>
              </p:cNvSpPr>
              <p:nvPr/>
            </p:nvSpPr>
            <p:spPr bwMode="auto">
              <a:xfrm flipH="1">
                <a:off x="3646" y="12203"/>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3" name="Oval 73"/>
              <p:cNvSpPr>
                <a:spLocks noChangeAspect="1" noChangeArrowheads="1"/>
              </p:cNvSpPr>
              <p:nvPr/>
            </p:nvSpPr>
            <p:spPr bwMode="auto">
              <a:xfrm flipH="1">
                <a:off x="3566" y="1186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4" name="Oval 74"/>
              <p:cNvSpPr>
                <a:spLocks noChangeAspect="1" noChangeArrowheads="1"/>
              </p:cNvSpPr>
              <p:nvPr/>
            </p:nvSpPr>
            <p:spPr bwMode="auto">
              <a:xfrm flipH="1">
                <a:off x="3403" y="11822"/>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5" name="Oval 75"/>
              <p:cNvSpPr>
                <a:spLocks noChangeAspect="1" noChangeArrowheads="1"/>
              </p:cNvSpPr>
              <p:nvPr/>
            </p:nvSpPr>
            <p:spPr bwMode="auto">
              <a:xfrm flipH="1">
                <a:off x="3516" y="124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6" name="Oval 76"/>
              <p:cNvSpPr>
                <a:spLocks noChangeAspect="1" noChangeArrowheads="1"/>
              </p:cNvSpPr>
              <p:nvPr/>
            </p:nvSpPr>
            <p:spPr bwMode="auto">
              <a:xfrm flipH="1">
                <a:off x="4262"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7" name="Oval 77"/>
              <p:cNvSpPr>
                <a:spLocks noChangeAspect="1" noChangeArrowheads="1"/>
              </p:cNvSpPr>
              <p:nvPr/>
            </p:nvSpPr>
            <p:spPr bwMode="auto">
              <a:xfrm flipH="1">
                <a:off x="3953"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8" name="Oval 78"/>
              <p:cNvSpPr>
                <a:spLocks noChangeAspect="1" noChangeArrowheads="1"/>
              </p:cNvSpPr>
              <p:nvPr/>
            </p:nvSpPr>
            <p:spPr bwMode="auto">
              <a:xfrm flipH="1">
                <a:off x="3890" y="12278"/>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9" name="Oval 79"/>
              <p:cNvSpPr>
                <a:spLocks noChangeAspect="1" noChangeArrowheads="1"/>
              </p:cNvSpPr>
              <p:nvPr/>
            </p:nvSpPr>
            <p:spPr bwMode="auto">
              <a:xfrm flipH="1">
                <a:off x="4018" y="12262"/>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0" name="Oval 80"/>
              <p:cNvSpPr>
                <a:spLocks noChangeAspect="1" noChangeArrowheads="1"/>
              </p:cNvSpPr>
              <p:nvPr/>
            </p:nvSpPr>
            <p:spPr bwMode="auto">
              <a:xfrm flipH="1">
                <a:off x="3727" y="11913"/>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1" name="Oval 81"/>
              <p:cNvSpPr>
                <a:spLocks noChangeAspect="1" noChangeArrowheads="1"/>
              </p:cNvSpPr>
              <p:nvPr/>
            </p:nvSpPr>
            <p:spPr bwMode="auto">
              <a:xfrm flipH="1">
                <a:off x="3694" y="12111"/>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2" name="Oval 82"/>
              <p:cNvSpPr>
                <a:spLocks noChangeAspect="1" noChangeArrowheads="1"/>
              </p:cNvSpPr>
              <p:nvPr/>
            </p:nvSpPr>
            <p:spPr bwMode="auto">
              <a:xfrm flipH="1">
                <a:off x="3631" y="11945"/>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3" name="Oval 83"/>
              <p:cNvSpPr>
                <a:spLocks noChangeAspect="1" noChangeArrowheads="1"/>
              </p:cNvSpPr>
              <p:nvPr/>
            </p:nvSpPr>
            <p:spPr bwMode="auto">
              <a:xfrm flipH="1">
                <a:off x="3485" y="1195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4" name="Oval 84"/>
              <p:cNvSpPr>
                <a:spLocks noChangeAspect="1" noChangeArrowheads="1"/>
              </p:cNvSpPr>
              <p:nvPr/>
            </p:nvSpPr>
            <p:spPr bwMode="auto">
              <a:xfrm flipH="1">
                <a:off x="3485" y="12339"/>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5" name="Oval 85"/>
              <p:cNvSpPr>
                <a:spLocks noChangeAspect="1" noChangeArrowheads="1"/>
              </p:cNvSpPr>
              <p:nvPr/>
            </p:nvSpPr>
            <p:spPr bwMode="auto">
              <a:xfrm flipH="1">
                <a:off x="3355" y="12324"/>
                <a:ext cx="79"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6" name="Oval 86"/>
              <p:cNvSpPr>
                <a:spLocks noChangeAspect="1" noChangeArrowheads="1"/>
              </p:cNvSpPr>
              <p:nvPr/>
            </p:nvSpPr>
            <p:spPr bwMode="auto">
              <a:xfrm flipH="1">
                <a:off x="4310" y="1217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7" name="Oval 87"/>
              <p:cNvSpPr>
                <a:spLocks noChangeAspect="1" noChangeArrowheads="1"/>
              </p:cNvSpPr>
              <p:nvPr/>
            </p:nvSpPr>
            <p:spPr bwMode="auto">
              <a:xfrm flipH="1">
                <a:off x="4506" y="1213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8" name="Oval 88"/>
              <p:cNvSpPr>
                <a:spLocks noChangeAspect="1" noChangeArrowheads="1"/>
              </p:cNvSpPr>
              <p:nvPr/>
            </p:nvSpPr>
            <p:spPr bwMode="auto">
              <a:xfrm flipH="1">
                <a:off x="3953"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9" name="Oval 89"/>
              <p:cNvSpPr>
                <a:spLocks noChangeAspect="1" noChangeArrowheads="1"/>
              </p:cNvSpPr>
              <p:nvPr/>
            </p:nvSpPr>
            <p:spPr bwMode="auto">
              <a:xfrm flipH="1">
                <a:off x="3791" y="12187"/>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0" name="Oval 90"/>
              <p:cNvSpPr>
                <a:spLocks noChangeAspect="1" noChangeArrowheads="1"/>
              </p:cNvSpPr>
              <p:nvPr/>
            </p:nvSpPr>
            <p:spPr bwMode="auto">
              <a:xfrm flipH="1">
                <a:off x="3744" y="12262"/>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1" name="Oval 91"/>
              <p:cNvSpPr>
                <a:spLocks noChangeAspect="1" noChangeArrowheads="1"/>
              </p:cNvSpPr>
              <p:nvPr/>
            </p:nvSpPr>
            <p:spPr bwMode="auto">
              <a:xfrm flipH="1">
                <a:off x="3646" y="1239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2" name="Oval 92"/>
              <p:cNvSpPr>
                <a:spLocks noChangeAspect="1" noChangeArrowheads="1"/>
              </p:cNvSpPr>
              <p:nvPr/>
            </p:nvSpPr>
            <p:spPr bwMode="auto">
              <a:xfrm flipH="1">
                <a:off x="3532" y="12141"/>
                <a:ext cx="79"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3" name="Oval 93"/>
              <p:cNvSpPr>
                <a:spLocks noChangeAspect="1" noChangeArrowheads="1"/>
              </p:cNvSpPr>
              <p:nvPr/>
            </p:nvSpPr>
            <p:spPr bwMode="auto">
              <a:xfrm flipH="1">
                <a:off x="3516"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4" name="Oval 94"/>
              <p:cNvSpPr>
                <a:spLocks noChangeAspect="1" noChangeArrowheads="1"/>
              </p:cNvSpPr>
              <p:nvPr/>
            </p:nvSpPr>
            <p:spPr bwMode="auto">
              <a:xfrm flipH="1">
                <a:off x="3338" y="1198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5" name="Oval 95"/>
              <p:cNvSpPr>
                <a:spLocks noChangeAspect="1" noChangeArrowheads="1"/>
              </p:cNvSpPr>
              <p:nvPr/>
            </p:nvSpPr>
            <p:spPr bwMode="auto">
              <a:xfrm flipH="1">
                <a:off x="4390" y="1212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6" name="Oval 96"/>
              <p:cNvSpPr>
                <a:spLocks noChangeAspect="1" noChangeArrowheads="1"/>
              </p:cNvSpPr>
              <p:nvPr/>
            </p:nvSpPr>
            <p:spPr bwMode="auto">
              <a:xfrm flipH="1">
                <a:off x="4051"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7" name="Oval 97"/>
              <p:cNvSpPr>
                <a:spLocks noChangeAspect="1" noChangeArrowheads="1"/>
              </p:cNvSpPr>
              <p:nvPr/>
            </p:nvSpPr>
            <p:spPr bwMode="auto">
              <a:xfrm flipH="1">
                <a:off x="4051" y="1215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8" name="Oval 98"/>
              <p:cNvSpPr>
                <a:spLocks noChangeAspect="1" noChangeArrowheads="1"/>
              </p:cNvSpPr>
              <p:nvPr/>
            </p:nvSpPr>
            <p:spPr bwMode="auto">
              <a:xfrm flipH="1">
                <a:off x="3775" y="123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9" name="Oval 99"/>
              <p:cNvSpPr>
                <a:spLocks noChangeAspect="1" noChangeArrowheads="1"/>
              </p:cNvSpPr>
              <p:nvPr/>
            </p:nvSpPr>
            <p:spPr bwMode="auto">
              <a:xfrm flipH="1">
                <a:off x="3631" y="12308"/>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80" name="Oval 100"/>
              <p:cNvSpPr>
                <a:spLocks noChangeAspect="1" noChangeArrowheads="1"/>
              </p:cNvSpPr>
              <p:nvPr/>
            </p:nvSpPr>
            <p:spPr bwMode="auto">
              <a:xfrm flipH="1">
                <a:off x="3581"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81" name="Oval 101"/>
              <p:cNvSpPr>
                <a:spLocks noChangeAspect="1" noChangeArrowheads="1"/>
              </p:cNvSpPr>
              <p:nvPr/>
            </p:nvSpPr>
            <p:spPr bwMode="auto">
              <a:xfrm flipH="1">
                <a:off x="3403" y="1212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82" name="Oval 102"/>
              <p:cNvSpPr>
                <a:spLocks noChangeAspect="1" noChangeArrowheads="1"/>
              </p:cNvSpPr>
              <p:nvPr/>
            </p:nvSpPr>
            <p:spPr bwMode="auto">
              <a:xfrm flipH="1">
                <a:off x="3403"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83" name="Oval 103"/>
              <p:cNvSpPr>
                <a:spLocks noChangeAspect="1" noChangeArrowheads="1"/>
              </p:cNvSpPr>
              <p:nvPr/>
            </p:nvSpPr>
            <p:spPr bwMode="auto">
              <a:xfrm flipH="1">
                <a:off x="3307" y="1246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grpSp>
        <p:grpSp>
          <p:nvGrpSpPr>
            <p:cNvPr id="3246" name="Group 104"/>
            <p:cNvGrpSpPr>
              <a:grpSpLocks/>
            </p:cNvGrpSpPr>
            <p:nvPr/>
          </p:nvGrpSpPr>
          <p:grpSpPr bwMode="auto">
            <a:xfrm>
              <a:off x="1722" y="11818"/>
              <a:ext cx="1200" cy="720"/>
              <a:chOff x="138" y="6320"/>
              <a:chExt cx="1200" cy="720"/>
            </a:xfrm>
          </p:grpSpPr>
          <p:grpSp>
            <p:nvGrpSpPr>
              <p:cNvPr id="3247" name="Group 105"/>
              <p:cNvGrpSpPr>
                <a:grpSpLocks/>
              </p:cNvGrpSpPr>
              <p:nvPr/>
            </p:nvGrpSpPr>
            <p:grpSpPr bwMode="auto">
              <a:xfrm>
                <a:off x="138" y="6320"/>
                <a:ext cx="1200" cy="192"/>
                <a:chOff x="138" y="6320"/>
                <a:chExt cx="1200" cy="192"/>
              </a:xfrm>
            </p:grpSpPr>
            <p:sp>
              <p:nvSpPr>
                <p:cNvPr id="3252" name="Line 106"/>
                <p:cNvSpPr>
                  <a:spLocks noChangeShapeType="1"/>
                </p:cNvSpPr>
                <p:nvPr/>
              </p:nvSpPr>
              <p:spPr bwMode="auto">
                <a:xfrm flipH="1">
                  <a:off x="810" y="632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53" name="Line 107"/>
                <p:cNvSpPr>
                  <a:spLocks noChangeShapeType="1"/>
                </p:cNvSpPr>
                <p:nvPr/>
              </p:nvSpPr>
              <p:spPr bwMode="auto">
                <a:xfrm flipH="1">
                  <a:off x="474" y="641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54" name="Line 108"/>
                <p:cNvSpPr>
                  <a:spLocks noChangeShapeType="1"/>
                </p:cNvSpPr>
                <p:nvPr/>
              </p:nvSpPr>
              <p:spPr bwMode="auto">
                <a:xfrm flipH="1">
                  <a:off x="138" y="6512"/>
                  <a:ext cx="5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3248" name="Group 109"/>
              <p:cNvGrpSpPr>
                <a:grpSpLocks/>
              </p:cNvGrpSpPr>
              <p:nvPr/>
            </p:nvGrpSpPr>
            <p:grpSpPr bwMode="auto">
              <a:xfrm flipV="1">
                <a:off x="138" y="6848"/>
                <a:ext cx="1200" cy="192"/>
                <a:chOff x="138" y="6320"/>
                <a:chExt cx="1200" cy="192"/>
              </a:xfrm>
            </p:grpSpPr>
            <p:sp>
              <p:nvSpPr>
                <p:cNvPr id="3249" name="Line 110"/>
                <p:cNvSpPr>
                  <a:spLocks noChangeShapeType="1"/>
                </p:cNvSpPr>
                <p:nvPr/>
              </p:nvSpPr>
              <p:spPr bwMode="auto">
                <a:xfrm flipH="1">
                  <a:off x="810" y="632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50" name="Line 111"/>
                <p:cNvSpPr>
                  <a:spLocks noChangeShapeType="1"/>
                </p:cNvSpPr>
                <p:nvPr/>
              </p:nvSpPr>
              <p:spPr bwMode="auto">
                <a:xfrm flipH="1">
                  <a:off x="474" y="641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51" name="Line 112"/>
                <p:cNvSpPr>
                  <a:spLocks noChangeShapeType="1"/>
                </p:cNvSpPr>
                <p:nvPr/>
              </p:nvSpPr>
              <p:spPr bwMode="auto">
                <a:xfrm flipH="1">
                  <a:off x="138" y="6512"/>
                  <a:ext cx="5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sp>
        <p:nvSpPr>
          <p:cNvPr id="353393" name="Oval 113"/>
          <p:cNvSpPr>
            <a:spLocks noChangeArrowheads="1"/>
          </p:cNvSpPr>
          <p:nvPr/>
        </p:nvSpPr>
        <p:spPr bwMode="auto">
          <a:xfrm>
            <a:off x="649288" y="31686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394" name="Oval 114"/>
          <p:cNvSpPr>
            <a:spLocks noChangeArrowheads="1"/>
          </p:cNvSpPr>
          <p:nvPr/>
        </p:nvSpPr>
        <p:spPr bwMode="auto">
          <a:xfrm>
            <a:off x="427038" y="321468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395" name="Oval 115"/>
          <p:cNvSpPr>
            <a:spLocks noChangeArrowheads="1"/>
          </p:cNvSpPr>
          <p:nvPr/>
        </p:nvSpPr>
        <p:spPr bwMode="auto">
          <a:xfrm>
            <a:off x="901700" y="30972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396" name="Oval 116"/>
          <p:cNvSpPr>
            <a:spLocks noChangeArrowheads="1"/>
          </p:cNvSpPr>
          <p:nvPr/>
        </p:nvSpPr>
        <p:spPr bwMode="auto">
          <a:xfrm>
            <a:off x="1073150" y="32940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397" name="Oval 117"/>
          <p:cNvSpPr>
            <a:spLocks noChangeArrowheads="1"/>
          </p:cNvSpPr>
          <p:nvPr/>
        </p:nvSpPr>
        <p:spPr bwMode="auto">
          <a:xfrm>
            <a:off x="1268413" y="31591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398" name="Oval 118"/>
          <p:cNvSpPr>
            <a:spLocks noChangeArrowheads="1"/>
          </p:cNvSpPr>
          <p:nvPr/>
        </p:nvSpPr>
        <p:spPr bwMode="auto">
          <a:xfrm>
            <a:off x="1087438" y="307340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399" name="Oval 119"/>
          <p:cNvSpPr>
            <a:spLocks noChangeArrowheads="1"/>
          </p:cNvSpPr>
          <p:nvPr/>
        </p:nvSpPr>
        <p:spPr bwMode="auto">
          <a:xfrm>
            <a:off x="1452563" y="30797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0" name="Oval 120"/>
          <p:cNvSpPr>
            <a:spLocks noChangeArrowheads="1"/>
          </p:cNvSpPr>
          <p:nvPr/>
        </p:nvSpPr>
        <p:spPr bwMode="auto">
          <a:xfrm>
            <a:off x="1490663" y="32210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01" name="Oval 121"/>
          <p:cNvSpPr>
            <a:spLocks noChangeArrowheads="1"/>
          </p:cNvSpPr>
          <p:nvPr/>
        </p:nvSpPr>
        <p:spPr bwMode="auto">
          <a:xfrm>
            <a:off x="1844675" y="313690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2" name="Oval 122"/>
          <p:cNvSpPr>
            <a:spLocks noChangeArrowheads="1"/>
          </p:cNvSpPr>
          <p:nvPr/>
        </p:nvSpPr>
        <p:spPr bwMode="auto">
          <a:xfrm>
            <a:off x="1704975" y="30892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03" name="Oval 123"/>
          <p:cNvSpPr>
            <a:spLocks noChangeArrowheads="1"/>
          </p:cNvSpPr>
          <p:nvPr/>
        </p:nvSpPr>
        <p:spPr bwMode="auto">
          <a:xfrm>
            <a:off x="1946275" y="32813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04" name="Oval 124"/>
          <p:cNvSpPr>
            <a:spLocks noChangeArrowheads="1"/>
          </p:cNvSpPr>
          <p:nvPr/>
        </p:nvSpPr>
        <p:spPr bwMode="auto">
          <a:xfrm>
            <a:off x="1997075" y="30019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5" name="Oval 125"/>
          <p:cNvSpPr>
            <a:spLocks noChangeArrowheads="1"/>
          </p:cNvSpPr>
          <p:nvPr/>
        </p:nvSpPr>
        <p:spPr bwMode="auto">
          <a:xfrm>
            <a:off x="2162175" y="321310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6" name="Oval 126"/>
          <p:cNvSpPr>
            <a:spLocks noChangeArrowheads="1"/>
          </p:cNvSpPr>
          <p:nvPr/>
        </p:nvSpPr>
        <p:spPr bwMode="auto">
          <a:xfrm>
            <a:off x="2341563" y="32448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07" name="Oval 127"/>
          <p:cNvSpPr>
            <a:spLocks noChangeArrowheads="1"/>
          </p:cNvSpPr>
          <p:nvPr/>
        </p:nvSpPr>
        <p:spPr bwMode="auto">
          <a:xfrm>
            <a:off x="2341563" y="3041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8" name="Oval 128"/>
          <p:cNvSpPr>
            <a:spLocks noChangeArrowheads="1"/>
          </p:cNvSpPr>
          <p:nvPr/>
        </p:nvSpPr>
        <p:spPr bwMode="auto">
          <a:xfrm>
            <a:off x="652463" y="30067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9" name="Oval 129"/>
          <p:cNvSpPr>
            <a:spLocks noChangeArrowheads="1"/>
          </p:cNvSpPr>
          <p:nvPr/>
        </p:nvSpPr>
        <p:spPr bwMode="auto">
          <a:xfrm>
            <a:off x="2511425" y="30845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10" name="Oval 130"/>
          <p:cNvSpPr>
            <a:spLocks noChangeArrowheads="1"/>
          </p:cNvSpPr>
          <p:nvPr/>
        </p:nvSpPr>
        <p:spPr bwMode="auto">
          <a:xfrm>
            <a:off x="2674938" y="32781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11" name="Oval 131"/>
          <p:cNvSpPr>
            <a:spLocks noChangeArrowheads="1"/>
          </p:cNvSpPr>
          <p:nvPr/>
        </p:nvSpPr>
        <p:spPr bwMode="auto">
          <a:xfrm>
            <a:off x="2708275" y="31051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12" name="Oval 132"/>
          <p:cNvSpPr>
            <a:spLocks noChangeArrowheads="1"/>
          </p:cNvSpPr>
          <p:nvPr/>
        </p:nvSpPr>
        <p:spPr bwMode="auto">
          <a:xfrm>
            <a:off x="2860675" y="31734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13" name="Oval 133"/>
          <p:cNvSpPr>
            <a:spLocks noChangeArrowheads="1"/>
          </p:cNvSpPr>
          <p:nvPr/>
        </p:nvSpPr>
        <p:spPr bwMode="auto">
          <a:xfrm>
            <a:off x="3084513" y="32083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14" name="Oval 134"/>
          <p:cNvSpPr>
            <a:spLocks noChangeArrowheads="1"/>
          </p:cNvSpPr>
          <p:nvPr/>
        </p:nvSpPr>
        <p:spPr bwMode="auto">
          <a:xfrm>
            <a:off x="2895600" y="300513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0" name="Oval 135"/>
          <p:cNvSpPr>
            <a:spLocks noChangeArrowheads="1"/>
          </p:cNvSpPr>
          <p:nvPr/>
        </p:nvSpPr>
        <p:spPr bwMode="auto">
          <a:xfrm>
            <a:off x="3452813" y="32337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1" name="Oval 136"/>
          <p:cNvSpPr>
            <a:spLocks noChangeArrowheads="1"/>
          </p:cNvSpPr>
          <p:nvPr/>
        </p:nvSpPr>
        <p:spPr bwMode="auto">
          <a:xfrm>
            <a:off x="4060825" y="32877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2" name="Oval 137"/>
          <p:cNvSpPr>
            <a:spLocks noChangeArrowheads="1"/>
          </p:cNvSpPr>
          <p:nvPr/>
        </p:nvSpPr>
        <p:spPr bwMode="auto">
          <a:xfrm>
            <a:off x="4410075" y="32956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3" name="Oval 138"/>
          <p:cNvSpPr>
            <a:spLocks noChangeArrowheads="1"/>
          </p:cNvSpPr>
          <p:nvPr/>
        </p:nvSpPr>
        <p:spPr bwMode="auto">
          <a:xfrm>
            <a:off x="4729163" y="32972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4" name="Oval 139"/>
          <p:cNvSpPr>
            <a:spLocks noChangeArrowheads="1"/>
          </p:cNvSpPr>
          <p:nvPr/>
        </p:nvSpPr>
        <p:spPr bwMode="auto">
          <a:xfrm>
            <a:off x="5365750" y="32575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5" name="Oval 140"/>
          <p:cNvSpPr>
            <a:spLocks noChangeArrowheads="1"/>
          </p:cNvSpPr>
          <p:nvPr/>
        </p:nvSpPr>
        <p:spPr bwMode="auto">
          <a:xfrm>
            <a:off x="3608388" y="32353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26" name="Oval 141"/>
          <p:cNvSpPr>
            <a:spLocks noChangeArrowheads="1"/>
          </p:cNvSpPr>
          <p:nvPr/>
        </p:nvSpPr>
        <p:spPr bwMode="auto">
          <a:xfrm>
            <a:off x="4870450" y="318293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27" name="Oval 142"/>
          <p:cNvSpPr>
            <a:spLocks noChangeArrowheads="1"/>
          </p:cNvSpPr>
          <p:nvPr/>
        </p:nvSpPr>
        <p:spPr bwMode="auto">
          <a:xfrm>
            <a:off x="6103938" y="30003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28" name="Oval 143"/>
          <p:cNvSpPr>
            <a:spLocks noChangeArrowheads="1"/>
          </p:cNvSpPr>
          <p:nvPr/>
        </p:nvSpPr>
        <p:spPr bwMode="auto">
          <a:xfrm>
            <a:off x="3756025" y="318928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24" name="Oval 144"/>
          <p:cNvSpPr>
            <a:spLocks noChangeArrowheads="1"/>
          </p:cNvSpPr>
          <p:nvPr/>
        </p:nvSpPr>
        <p:spPr bwMode="auto">
          <a:xfrm>
            <a:off x="3759200" y="31908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25" name="Oval 145"/>
          <p:cNvSpPr>
            <a:spLocks noChangeArrowheads="1"/>
          </p:cNvSpPr>
          <p:nvPr/>
        </p:nvSpPr>
        <p:spPr bwMode="auto">
          <a:xfrm>
            <a:off x="4243388" y="32924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31" name="Oval 146"/>
          <p:cNvSpPr>
            <a:spLocks noChangeArrowheads="1"/>
          </p:cNvSpPr>
          <p:nvPr/>
        </p:nvSpPr>
        <p:spPr bwMode="auto">
          <a:xfrm>
            <a:off x="4084638" y="31591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32" name="Oval 147"/>
          <p:cNvSpPr>
            <a:spLocks noChangeArrowheads="1"/>
          </p:cNvSpPr>
          <p:nvPr/>
        </p:nvSpPr>
        <p:spPr bwMode="auto">
          <a:xfrm>
            <a:off x="4403725" y="316388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28" name="Oval 148"/>
          <p:cNvSpPr>
            <a:spLocks noChangeArrowheads="1"/>
          </p:cNvSpPr>
          <p:nvPr/>
        </p:nvSpPr>
        <p:spPr bwMode="auto">
          <a:xfrm>
            <a:off x="4244975" y="316388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29" name="Oval 149"/>
          <p:cNvSpPr>
            <a:spLocks noChangeArrowheads="1"/>
          </p:cNvSpPr>
          <p:nvPr/>
        </p:nvSpPr>
        <p:spPr bwMode="auto">
          <a:xfrm>
            <a:off x="4549775" y="31607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30" name="Oval 150"/>
          <p:cNvSpPr>
            <a:spLocks noChangeArrowheads="1"/>
          </p:cNvSpPr>
          <p:nvPr/>
        </p:nvSpPr>
        <p:spPr bwMode="auto">
          <a:xfrm>
            <a:off x="4562475" y="330200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31" name="Oval 151"/>
          <p:cNvSpPr>
            <a:spLocks noChangeArrowheads="1"/>
          </p:cNvSpPr>
          <p:nvPr/>
        </p:nvSpPr>
        <p:spPr bwMode="auto">
          <a:xfrm>
            <a:off x="4872038" y="318611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37" name="Oval 152"/>
          <p:cNvSpPr>
            <a:spLocks noChangeArrowheads="1"/>
          </p:cNvSpPr>
          <p:nvPr/>
        </p:nvSpPr>
        <p:spPr bwMode="auto">
          <a:xfrm>
            <a:off x="4716463" y="31638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33" name="Oval 153"/>
          <p:cNvSpPr>
            <a:spLocks noChangeArrowheads="1"/>
          </p:cNvSpPr>
          <p:nvPr/>
        </p:nvSpPr>
        <p:spPr bwMode="auto">
          <a:xfrm>
            <a:off x="4999038" y="32734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34" name="Oval 154"/>
          <p:cNvSpPr>
            <a:spLocks noChangeArrowheads="1"/>
          </p:cNvSpPr>
          <p:nvPr/>
        </p:nvSpPr>
        <p:spPr bwMode="auto">
          <a:xfrm>
            <a:off x="5037138" y="31718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35" name="Oval 155"/>
          <p:cNvSpPr>
            <a:spLocks noChangeArrowheads="1"/>
          </p:cNvSpPr>
          <p:nvPr/>
        </p:nvSpPr>
        <p:spPr bwMode="auto">
          <a:xfrm>
            <a:off x="5224463" y="317976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36" name="Oval 156"/>
          <p:cNvSpPr>
            <a:spLocks noChangeArrowheads="1"/>
          </p:cNvSpPr>
          <p:nvPr/>
        </p:nvSpPr>
        <p:spPr bwMode="auto">
          <a:xfrm>
            <a:off x="5187950" y="32813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42" name="Oval 157"/>
          <p:cNvSpPr>
            <a:spLocks noChangeArrowheads="1"/>
          </p:cNvSpPr>
          <p:nvPr/>
        </p:nvSpPr>
        <p:spPr bwMode="auto">
          <a:xfrm>
            <a:off x="5568950" y="323373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38" name="Oval 158"/>
          <p:cNvSpPr>
            <a:spLocks noChangeArrowheads="1"/>
          </p:cNvSpPr>
          <p:nvPr/>
        </p:nvSpPr>
        <p:spPr bwMode="auto">
          <a:xfrm>
            <a:off x="5389563" y="32575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39" name="Oval 159"/>
          <p:cNvSpPr>
            <a:spLocks noChangeArrowheads="1"/>
          </p:cNvSpPr>
          <p:nvPr/>
        </p:nvSpPr>
        <p:spPr bwMode="auto">
          <a:xfrm>
            <a:off x="6146800" y="32067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40" name="Oval 160"/>
          <p:cNvSpPr>
            <a:spLocks noChangeArrowheads="1"/>
          </p:cNvSpPr>
          <p:nvPr/>
        </p:nvSpPr>
        <p:spPr bwMode="auto">
          <a:xfrm>
            <a:off x="5957888" y="30035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41" name="Oval 161"/>
          <p:cNvSpPr>
            <a:spLocks noChangeArrowheads="1"/>
          </p:cNvSpPr>
          <p:nvPr/>
        </p:nvSpPr>
        <p:spPr bwMode="auto">
          <a:xfrm>
            <a:off x="6367463" y="30797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47" name="Oval 162"/>
          <p:cNvSpPr>
            <a:spLocks noChangeArrowheads="1"/>
          </p:cNvSpPr>
          <p:nvPr/>
        </p:nvSpPr>
        <p:spPr bwMode="auto">
          <a:xfrm>
            <a:off x="7016750" y="32924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48" name="Oval 163"/>
          <p:cNvSpPr>
            <a:spLocks noChangeArrowheads="1"/>
          </p:cNvSpPr>
          <p:nvPr/>
        </p:nvSpPr>
        <p:spPr bwMode="auto">
          <a:xfrm>
            <a:off x="7423150" y="32940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49" name="Oval 164"/>
          <p:cNvSpPr>
            <a:spLocks noChangeArrowheads="1"/>
          </p:cNvSpPr>
          <p:nvPr/>
        </p:nvSpPr>
        <p:spPr bwMode="auto">
          <a:xfrm>
            <a:off x="7802563" y="3295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50" name="Oval 165"/>
          <p:cNvSpPr>
            <a:spLocks noChangeArrowheads="1"/>
          </p:cNvSpPr>
          <p:nvPr/>
        </p:nvSpPr>
        <p:spPr bwMode="auto">
          <a:xfrm>
            <a:off x="8629650" y="329088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46" name="Oval 166"/>
          <p:cNvSpPr>
            <a:spLocks noChangeArrowheads="1"/>
          </p:cNvSpPr>
          <p:nvPr/>
        </p:nvSpPr>
        <p:spPr bwMode="auto">
          <a:xfrm>
            <a:off x="6305550" y="32623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52" name="Oval 167"/>
          <p:cNvSpPr>
            <a:spLocks noChangeArrowheads="1"/>
          </p:cNvSpPr>
          <p:nvPr/>
        </p:nvSpPr>
        <p:spPr bwMode="auto">
          <a:xfrm>
            <a:off x="6523038" y="29987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53" name="Oval 168"/>
          <p:cNvSpPr>
            <a:spLocks noChangeArrowheads="1"/>
          </p:cNvSpPr>
          <p:nvPr/>
        </p:nvSpPr>
        <p:spPr bwMode="auto">
          <a:xfrm>
            <a:off x="8299450" y="29876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49" name="Oval 169"/>
          <p:cNvSpPr>
            <a:spLocks noChangeArrowheads="1"/>
          </p:cNvSpPr>
          <p:nvPr/>
        </p:nvSpPr>
        <p:spPr bwMode="auto">
          <a:xfrm>
            <a:off x="6784975" y="31654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0" name="Oval 170"/>
          <p:cNvSpPr>
            <a:spLocks noChangeArrowheads="1"/>
          </p:cNvSpPr>
          <p:nvPr/>
        </p:nvSpPr>
        <p:spPr bwMode="auto">
          <a:xfrm>
            <a:off x="6562725" y="32115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51" name="Oval 171"/>
          <p:cNvSpPr>
            <a:spLocks noChangeArrowheads="1"/>
          </p:cNvSpPr>
          <p:nvPr/>
        </p:nvSpPr>
        <p:spPr bwMode="auto">
          <a:xfrm>
            <a:off x="7037388" y="30940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2" name="Oval 172"/>
          <p:cNvSpPr>
            <a:spLocks noChangeArrowheads="1"/>
          </p:cNvSpPr>
          <p:nvPr/>
        </p:nvSpPr>
        <p:spPr bwMode="auto">
          <a:xfrm>
            <a:off x="7208838" y="32908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3" name="Oval 173"/>
          <p:cNvSpPr>
            <a:spLocks noChangeArrowheads="1"/>
          </p:cNvSpPr>
          <p:nvPr/>
        </p:nvSpPr>
        <p:spPr bwMode="auto">
          <a:xfrm>
            <a:off x="7404100" y="315595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4" name="Oval 174"/>
          <p:cNvSpPr>
            <a:spLocks noChangeArrowheads="1"/>
          </p:cNvSpPr>
          <p:nvPr/>
        </p:nvSpPr>
        <p:spPr bwMode="auto">
          <a:xfrm>
            <a:off x="7223125" y="30702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55" name="Oval 175"/>
          <p:cNvSpPr>
            <a:spLocks noChangeArrowheads="1"/>
          </p:cNvSpPr>
          <p:nvPr/>
        </p:nvSpPr>
        <p:spPr bwMode="auto">
          <a:xfrm>
            <a:off x="7588250" y="30765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56" name="Oval 176"/>
          <p:cNvSpPr>
            <a:spLocks noChangeArrowheads="1"/>
          </p:cNvSpPr>
          <p:nvPr/>
        </p:nvSpPr>
        <p:spPr bwMode="auto">
          <a:xfrm>
            <a:off x="7626350" y="32178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7" name="Oval 177"/>
          <p:cNvSpPr>
            <a:spLocks noChangeArrowheads="1"/>
          </p:cNvSpPr>
          <p:nvPr/>
        </p:nvSpPr>
        <p:spPr bwMode="auto">
          <a:xfrm>
            <a:off x="7980363" y="31337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58" name="Oval 178"/>
          <p:cNvSpPr>
            <a:spLocks noChangeArrowheads="1"/>
          </p:cNvSpPr>
          <p:nvPr/>
        </p:nvSpPr>
        <p:spPr bwMode="auto">
          <a:xfrm>
            <a:off x="7840663" y="308610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9" name="Oval 179"/>
          <p:cNvSpPr>
            <a:spLocks noChangeArrowheads="1"/>
          </p:cNvSpPr>
          <p:nvPr/>
        </p:nvSpPr>
        <p:spPr bwMode="auto">
          <a:xfrm>
            <a:off x="8081963" y="32781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0" name="Oval 180"/>
          <p:cNvSpPr>
            <a:spLocks noChangeArrowheads="1"/>
          </p:cNvSpPr>
          <p:nvPr/>
        </p:nvSpPr>
        <p:spPr bwMode="auto">
          <a:xfrm>
            <a:off x="8132763" y="299878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61" name="Oval 181"/>
          <p:cNvSpPr>
            <a:spLocks noChangeArrowheads="1"/>
          </p:cNvSpPr>
          <p:nvPr/>
        </p:nvSpPr>
        <p:spPr bwMode="auto">
          <a:xfrm>
            <a:off x="8297863" y="32099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62" name="Oval 182"/>
          <p:cNvSpPr>
            <a:spLocks noChangeArrowheads="1"/>
          </p:cNvSpPr>
          <p:nvPr/>
        </p:nvSpPr>
        <p:spPr bwMode="auto">
          <a:xfrm>
            <a:off x="8477250" y="32416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3" name="Oval 183"/>
          <p:cNvSpPr>
            <a:spLocks noChangeArrowheads="1"/>
          </p:cNvSpPr>
          <p:nvPr/>
        </p:nvSpPr>
        <p:spPr bwMode="auto">
          <a:xfrm>
            <a:off x="8477250" y="30384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64" name="Oval 184"/>
          <p:cNvSpPr>
            <a:spLocks noChangeArrowheads="1"/>
          </p:cNvSpPr>
          <p:nvPr/>
        </p:nvSpPr>
        <p:spPr bwMode="auto">
          <a:xfrm>
            <a:off x="6788150" y="30035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65" name="Oval 185"/>
          <p:cNvSpPr>
            <a:spLocks noChangeArrowheads="1"/>
          </p:cNvSpPr>
          <p:nvPr/>
        </p:nvSpPr>
        <p:spPr bwMode="auto">
          <a:xfrm>
            <a:off x="8647113" y="30813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6" name="Oval 186"/>
          <p:cNvSpPr>
            <a:spLocks noChangeArrowheads="1"/>
          </p:cNvSpPr>
          <p:nvPr/>
        </p:nvSpPr>
        <p:spPr bwMode="auto">
          <a:xfrm>
            <a:off x="8810625" y="32750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7" name="Oval 187"/>
          <p:cNvSpPr>
            <a:spLocks noChangeArrowheads="1"/>
          </p:cNvSpPr>
          <p:nvPr/>
        </p:nvSpPr>
        <p:spPr bwMode="auto">
          <a:xfrm>
            <a:off x="8843963" y="310197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73" name="Oval 188"/>
          <p:cNvSpPr>
            <a:spLocks noChangeArrowheads="1"/>
          </p:cNvSpPr>
          <p:nvPr/>
        </p:nvSpPr>
        <p:spPr bwMode="auto">
          <a:xfrm>
            <a:off x="3916363" y="31908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9" name="Oval 189"/>
          <p:cNvSpPr>
            <a:spLocks noChangeArrowheads="1"/>
          </p:cNvSpPr>
          <p:nvPr/>
        </p:nvSpPr>
        <p:spPr bwMode="auto">
          <a:xfrm>
            <a:off x="3921125" y="31924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75" name="AutoShape 190"/>
          <p:cNvSpPr>
            <a:spLocks noChangeArrowheads="1"/>
          </p:cNvSpPr>
          <p:nvPr/>
        </p:nvSpPr>
        <p:spPr bwMode="auto">
          <a:xfrm rot="5400000">
            <a:off x="5176044" y="346869"/>
            <a:ext cx="88900" cy="1354138"/>
          </a:xfrm>
          <a:prstGeom prst="can">
            <a:avLst>
              <a:gd name="adj" fmla="val 58884"/>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176" name="AutoShape 191"/>
          <p:cNvSpPr>
            <a:spLocks noChangeArrowheads="1"/>
          </p:cNvSpPr>
          <p:nvPr/>
        </p:nvSpPr>
        <p:spPr bwMode="auto">
          <a:xfrm flipV="1">
            <a:off x="5808663" y="979488"/>
            <a:ext cx="88900" cy="638175"/>
          </a:xfrm>
          <a:prstGeom prst="can">
            <a:avLst>
              <a:gd name="adj" fmla="val 31307"/>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53472" name="AutoShape 192"/>
          <p:cNvSpPr>
            <a:spLocks noChangeArrowheads="1"/>
          </p:cNvSpPr>
          <p:nvPr/>
        </p:nvSpPr>
        <p:spPr bwMode="auto">
          <a:xfrm rot="16200000">
            <a:off x="4506119" y="268843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3" name="AutoShape 193"/>
          <p:cNvSpPr>
            <a:spLocks noChangeArrowheads="1"/>
          </p:cNvSpPr>
          <p:nvPr/>
        </p:nvSpPr>
        <p:spPr bwMode="auto">
          <a:xfrm rot="16200000">
            <a:off x="4512469" y="206613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4" name="AutoShape 194"/>
          <p:cNvSpPr>
            <a:spLocks noChangeArrowheads="1"/>
          </p:cNvSpPr>
          <p:nvPr/>
        </p:nvSpPr>
        <p:spPr bwMode="auto">
          <a:xfrm rot="21600000">
            <a:off x="4816475" y="909638"/>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5" name="AutoShape 195"/>
          <p:cNvSpPr>
            <a:spLocks noChangeArrowheads="1"/>
          </p:cNvSpPr>
          <p:nvPr/>
        </p:nvSpPr>
        <p:spPr bwMode="auto">
          <a:xfrm rot="16200000">
            <a:off x="4507706" y="12803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6" name="AutoShape 196"/>
          <p:cNvSpPr>
            <a:spLocks noChangeArrowheads="1"/>
          </p:cNvSpPr>
          <p:nvPr/>
        </p:nvSpPr>
        <p:spPr bwMode="auto">
          <a:xfrm rot="21600000">
            <a:off x="5392738" y="909638"/>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7" name="AutoShape 197"/>
          <p:cNvSpPr>
            <a:spLocks noChangeArrowheads="1"/>
          </p:cNvSpPr>
          <p:nvPr/>
        </p:nvSpPr>
        <p:spPr bwMode="auto">
          <a:xfrm rot="27000000">
            <a:off x="5769769" y="109458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195" name="AutoShape 198"/>
          <p:cNvSpPr>
            <a:spLocks noChangeArrowheads="1"/>
          </p:cNvSpPr>
          <p:nvPr/>
        </p:nvSpPr>
        <p:spPr bwMode="auto">
          <a:xfrm rot="10800000">
            <a:off x="5697538" y="1357313"/>
            <a:ext cx="311150" cy="1050925"/>
          </a:xfrm>
          <a:prstGeom prst="can">
            <a:avLst>
              <a:gd name="adj" fmla="val 37747"/>
            </a:avLst>
          </a:prstGeom>
          <a:gradFill rotWithShape="1">
            <a:gsLst>
              <a:gs pos="0">
                <a:srgbClr val="760000"/>
              </a:gs>
              <a:gs pos="50000">
                <a:srgbClr val="FF0000"/>
              </a:gs>
              <a:gs pos="100000">
                <a:srgbClr val="7600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196" name="AutoShape 199"/>
          <p:cNvSpPr>
            <a:spLocks noChangeArrowheads="1"/>
          </p:cNvSpPr>
          <p:nvPr/>
        </p:nvSpPr>
        <p:spPr bwMode="auto">
          <a:xfrm flipV="1">
            <a:off x="5805488" y="2332038"/>
            <a:ext cx="93662" cy="322262"/>
          </a:xfrm>
          <a:prstGeom prst="can">
            <a:avLst>
              <a:gd name="adj" fmla="val 54509"/>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grpSp>
        <p:nvGrpSpPr>
          <p:cNvPr id="3197" name="Group 200"/>
          <p:cNvGrpSpPr>
            <a:grpSpLocks/>
          </p:cNvGrpSpPr>
          <p:nvPr/>
        </p:nvGrpSpPr>
        <p:grpSpPr bwMode="auto">
          <a:xfrm>
            <a:off x="5541963" y="2625725"/>
            <a:ext cx="639762" cy="215900"/>
            <a:chOff x="3990" y="1256"/>
            <a:chExt cx="403" cy="136"/>
          </a:xfrm>
        </p:grpSpPr>
        <p:sp>
          <p:nvSpPr>
            <p:cNvPr id="3241" name="Line 201"/>
            <p:cNvSpPr>
              <a:spLocks noChangeShapeType="1"/>
            </p:cNvSpPr>
            <p:nvPr/>
          </p:nvSpPr>
          <p:spPr bwMode="auto">
            <a:xfrm>
              <a:off x="3990" y="1256"/>
              <a:ext cx="40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2" name="Line 202"/>
            <p:cNvSpPr>
              <a:spLocks noChangeShapeType="1"/>
            </p:cNvSpPr>
            <p:nvPr/>
          </p:nvSpPr>
          <p:spPr bwMode="auto">
            <a:xfrm>
              <a:off x="4063" y="1301"/>
              <a:ext cx="257"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3" name="Line 203"/>
            <p:cNvSpPr>
              <a:spLocks noChangeShapeType="1"/>
            </p:cNvSpPr>
            <p:nvPr/>
          </p:nvSpPr>
          <p:spPr bwMode="auto">
            <a:xfrm>
              <a:off x="4164" y="1392"/>
              <a:ext cx="5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4" name="Line 204"/>
            <p:cNvSpPr>
              <a:spLocks noChangeShapeType="1"/>
            </p:cNvSpPr>
            <p:nvPr/>
          </p:nvSpPr>
          <p:spPr bwMode="auto">
            <a:xfrm>
              <a:off x="4112" y="1346"/>
              <a:ext cx="16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53485" name="AutoShape 205"/>
          <p:cNvSpPr>
            <a:spLocks noChangeArrowheads="1"/>
          </p:cNvSpPr>
          <p:nvPr/>
        </p:nvSpPr>
        <p:spPr bwMode="auto">
          <a:xfrm rot="27000000">
            <a:off x="5769769" y="2380457"/>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70300"/>
                </a:srgbClr>
              </a:gs>
              <a:gs pos="70000">
                <a:srgbClr val="FF0300">
                  <a:alpha val="83800"/>
                </a:srgbClr>
              </a:gs>
              <a:gs pos="100000">
                <a:srgbClr val="4D0808"/>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201" name="Line 206"/>
          <p:cNvSpPr>
            <a:spLocks noChangeShapeType="1"/>
          </p:cNvSpPr>
          <p:nvPr/>
        </p:nvSpPr>
        <p:spPr bwMode="auto">
          <a:xfrm>
            <a:off x="5902325" y="1035050"/>
            <a:ext cx="1590675"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02" name="Line 207"/>
          <p:cNvSpPr>
            <a:spLocks noChangeShapeType="1"/>
          </p:cNvSpPr>
          <p:nvPr/>
        </p:nvSpPr>
        <p:spPr bwMode="auto">
          <a:xfrm>
            <a:off x="5903913" y="2560638"/>
            <a:ext cx="1590675"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03" name="Line 208"/>
          <p:cNvSpPr>
            <a:spLocks noChangeShapeType="1"/>
          </p:cNvSpPr>
          <p:nvPr/>
        </p:nvSpPr>
        <p:spPr bwMode="auto">
          <a:xfrm>
            <a:off x="6567488" y="1042988"/>
            <a:ext cx="0" cy="1504950"/>
          </a:xfrm>
          <a:prstGeom prst="line">
            <a:avLst/>
          </a:prstGeom>
          <a:noFill/>
          <a:ln w="31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3489" name="Text Box 209"/>
          <p:cNvSpPr txBox="1">
            <a:spLocks noChangeArrowheads="1"/>
          </p:cNvSpPr>
          <p:nvPr/>
        </p:nvSpPr>
        <p:spPr bwMode="auto">
          <a:xfrm>
            <a:off x="6227763" y="1579563"/>
            <a:ext cx="336550" cy="366712"/>
          </a:xfrm>
          <a:prstGeom prst="rect">
            <a:avLst/>
          </a:prstGeom>
          <a:noFill/>
          <a:ln>
            <a:noFill/>
          </a:ln>
          <a:effectLst/>
          <a:extLst>
            <a:ext uri="{909E8E84-426E-40DD-AFC4-6F175D3DCCD1}">
              <a14:hiddenFill xmlns:a14="http://schemas.microsoft.com/office/drawing/2010/main">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14:hiddenFill>
            </a:ext>
            <a:ext uri="{91240B29-F687-4F45-9708-019B960494DF}">
              <a14:hiddenLine xmlns:a14="http://schemas.microsoft.com/office/drawing/2010/main" w="317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defRPr/>
            </a:pPr>
            <a:r>
              <a:rPr lang="en-US">
                <a:latin typeface="Arial" charset="0"/>
              </a:rPr>
              <a:t>V</a:t>
            </a:r>
          </a:p>
        </p:txBody>
      </p:sp>
      <p:sp>
        <p:nvSpPr>
          <p:cNvPr id="353490" name="Freeform 210"/>
          <p:cNvSpPr>
            <a:spLocks/>
          </p:cNvSpPr>
          <p:nvPr/>
        </p:nvSpPr>
        <p:spPr bwMode="auto">
          <a:xfrm>
            <a:off x="7081838" y="1014413"/>
            <a:ext cx="1762125" cy="1658937"/>
          </a:xfrm>
          <a:custGeom>
            <a:avLst/>
            <a:gdLst>
              <a:gd name="T0" fmla="*/ 0 w 1110"/>
              <a:gd name="T1" fmla="*/ 1421367697 h 1045"/>
              <a:gd name="T2" fmla="*/ 536794075 w 1110"/>
              <a:gd name="T3" fmla="*/ 1383564570 h 1045"/>
              <a:gd name="T4" fmla="*/ 990422200 w 1110"/>
              <a:gd name="T5" fmla="*/ 166330262 h 1045"/>
              <a:gd name="T6" fmla="*/ 1376005313 w 1110"/>
              <a:gd name="T7" fmla="*/ 2147483647 h 1045"/>
              <a:gd name="T8" fmla="*/ 1799391563 w 1110"/>
              <a:gd name="T9" fmla="*/ 1731346028 h 1045"/>
              <a:gd name="T10" fmla="*/ 2086689375 w 1110"/>
              <a:gd name="T11" fmla="*/ 1527214227 h 1045"/>
              <a:gd name="T12" fmla="*/ 2147483647 w 1110"/>
              <a:gd name="T13" fmla="*/ 1428927369 h 10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0" h="1045">
                <a:moveTo>
                  <a:pt x="0" y="564"/>
                </a:moveTo>
                <a:cubicBezTo>
                  <a:pt x="87" y="561"/>
                  <a:pt x="120" y="573"/>
                  <a:pt x="213" y="549"/>
                </a:cubicBezTo>
                <a:cubicBezTo>
                  <a:pt x="306" y="525"/>
                  <a:pt x="337" y="0"/>
                  <a:pt x="393" y="66"/>
                </a:cubicBezTo>
                <a:cubicBezTo>
                  <a:pt x="449" y="132"/>
                  <a:pt x="493" y="839"/>
                  <a:pt x="546" y="942"/>
                </a:cubicBezTo>
                <a:cubicBezTo>
                  <a:pt x="599" y="1045"/>
                  <a:pt x="667" y="743"/>
                  <a:pt x="714" y="687"/>
                </a:cubicBezTo>
                <a:cubicBezTo>
                  <a:pt x="761" y="631"/>
                  <a:pt x="762" y="626"/>
                  <a:pt x="828" y="606"/>
                </a:cubicBezTo>
                <a:cubicBezTo>
                  <a:pt x="894" y="586"/>
                  <a:pt x="1056" y="577"/>
                  <a:pt x="1110" y="567"/>
                </a:cubicBezTo>
              </a:path>
            </a:pathLst>
          </a:custGeom>
          <a:noFill/>
          <a:ln w="28575" cap="flat" cmpd="sng">
            <a:solidFill>
              <a:srgbClr val="008000"/>
            </a:solidFill>
            <a:prstDash val="solid"/>
            <a:round/>
            <a:headEnd/>
            <a:tailEnd/>
          </a:ln>
          <a:effectLst/>
          <a:extLst>
            <a:ext uri="{909E8E84-426E-40DD-AFC4-6F175D3DCCD1}">
              <a14:hiddenFill xmlns:a14="http://schemas.microsoft.com/office/drawing/2010/main">
                <a:solidFill>
                  <a:srgbClr val="FFF200">
                    <a:alpha val="8196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3491" name="Freeform 211"/>
          <p:cNvSpPr>
            <a:spLocks/>
          </p:cNvSpPr>
          <p:nvPr/>
        </p:nvSpPr>
        <p:spPr bwMode="auto">
          <a:xfrm>
            <a:off x="7843838" y="1906588"/>
            <a:ext cx="1006475" cy="668337"/>
          </a:xfrm>
          <a:custGeom>
            <a:avLst/>
            <a:gdLst>
              <a:gd name="T0" fmla="*/ 0 w 634"/>
              <a:gd name="T1" fmla="*/ 5040309 h 421"/>
              <a:gd name="T2" fmla="*/ 211693125 w 634"/>
              <a:gd name="T3" fmla="*/ 1010581106 h 421"/>
              <a:gd name="T4" fmla="*/ 599797188 w 634"/>
              <a:gd name="T5" fmla="*/ 302418524 h 421"/>
              <a:gd name="T6" fmla="*/ 887095000 w 634"/>
              <a:gd name="T7" fmla="*/ 98285226 h 421"/>
              <a:gd name="T8" fmla="*/ 1597779063 w 634"/>
              <a:gd name="T9" fmla="*/ 0 h 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4" h="421">
                <a:moveTo>
                  <a:pt x="0" y="2"/>
                </a:moveTo>
                <a:cubicBezTo>
                  <a:pt x="12" y="68"/>
                  <a:pt x="44" y="381"/>
                  <a:pt x="84" y="401"/>
                </a:cubicBezTo>
                <a:cubicBezTo>
                  <a:pt x="124" y="421"/>
                  <a:pt x="193" y="180"/>
                  <a:pt x="238" y="120"/>
                </a:cubicBezTo>
                <a:cubicBezTo>
                  <a:pt x="283" y="60"/>
                  <a:pt x="286" y="59"/>
                  <a:pt x="352" y="39"/>
                </a:cubicBezTo>
                <a:cubicBezTo>
                  <a:pt x="418" y="19"/>
                  <a:pt x="580" y="10"/>
                  <a:pt x="634" y="0"/>
                </a:cubicBezTo>
              </a:path>
            </a:pathLst>
          </a:custGeom>
          <a:noFill/>
          <a:ln w="63500" cap="flat" cmpd="sng">
            <a:solidFill>
              <a:schemeClr val="bg1"/>
            </a:solidFill>
            <a:prstDash val="solid"/>
            <a:round/>
            <a:headEnd/>
            <a:tailEnd/>
          </a:ln>
          <a:effectLst/>
          <a:extLst>
            <a:ext uri="{909E8E84-426E-40DD-AFC4-6F175D3DCCD1}">
              <a14:hiddenFill xmlns:a14="http://schemas.microsoft.com/office/drawing/2010/main">
                <a:solidFill>
                  <a:srgbClr val="FFF200">
                    <a:alpha val="8196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3492" name="Oval 212"/>
          <p:cNvSpPr>
            <a:spLocks noChangeArrowheads="1"/>
          </p:cNvSpPr>
          <p:nvPr/>
        </p:nvSpPr>
        <p:spPr bwMode="auto">
          <a:xfrm>
            <a:off x="3811588" y="3186113"/>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3" name="Oval 213"/>
          <p:cNvSpPr>
            <a:spLocks noChangeArrowheads="1"/>
          </p:cNvSpPr>
          <p:nvPr/>
        </p:nvSpPr>
        <p:spPr bwMode="auto">
          <a:xfrm>
            <a:off x="3979863" y="3182938"/>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4" name="Oval 214"/>
          <p:cNvSpPr>
            <a:spLocks noChangeArrowheads="1"/>
          </p:cNvSpPr>
          <p:nvPr/>
        </p:nvSpPr>
        <p:spPr bwMode="auto">
          <a:xfrm>
            <a:off x="4187825" y="3162300"/>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5" name="Oval 215"/>
          <p:cNvSpPr>
            <a:spLocks noChangeArrowheads="1"/>
          </p:cNvSpPr>
          <p:nvPr/>
        </p:nvSpPr>
        <p:spPr bwMode="auto">
          <a:xfrm>
            <a:off x="4508500" y="3159125"/>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6" name="Oval 216"/>
          <p:cNvSpPr>
            <a:spLocks noChangeArrowheads="1"/>
          </p:cNvSpPr>
          <p:nvPr/>
        </p:nvSpPr>
        <p:spPr bwMode="auto">
          <a:xfrm>
            <a:off x="4810125" y="31702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7" name="Oval 217"/>
          <p:cNvSpPr>
            <a:spLocks noChangeArrowheads="1"/>
          </p:cNvSpPr>
          <p:nvPr/>
        </p:nvSpPr>
        <p:spPr bwMode="auto">
          <a:xfrm>
            <a:off x="5121275" y="317658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8" name="Oval 218"/>
          <p:cNvSpPr>
            <a:spLocks noChangeArrowheads="1"/>
          </p:cNvSpPr>
          <p:nvPr/>
        </p:nvSpPr>
        <p:spPr bwMode="auto">
          <a:xfrm>
            <a:off x="5318125" y="31829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9" name="AutoShape 219"/>
          <p:cNvSpPr>
            <a:spLocks noChangeArrowheads="1"/>
          </p:cNvSpPr>
          <p:nvPr/>
        </p:nvSpPr>
        <p:spPr bwMode="auto">
          <a:xfrm rot="5400000">
            <a:off x="4502944" y="26900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0" name="AutoShape 220"/>
          <p:cNvSpPr>
            <a:spLocks noChangeArrowheads="1"/>
          </p:cNvSpPr>
          <p:nvPr/>
        </p:nvSpPr>
        <p:spPr bwMode="auto">
          <a:xfrm rot="5400000">
            <a:off x="4509294" y="20677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1" name="AutoShape 221"/>
          <p:cNvSpPr>
            <a:spLocks noChangeArrowheads="1"/>
          </p:cNvSpPr>
          <p:nvPr/>
        </p:nvSpPr>
        <p:spPr bwMode="auto">
          <a:xfrm rot="10800000">
            <a:off x="4813300" y="911225"/>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2" name="AutoShape 222"/>
          <p:cNvSpPr>
            <a:spLocks noChangeArrowheads="1"/>
          </p:cNvSpPr>
          <p:nvPr/>
        </p:nvSpPr>
        <p:spPr bwMode="auto">
          <a:xfrm rot="5400000">
            <a:off x="4504531" y="1281907"/>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3" name="AutoShape 223"/>
          <p:cNvSpPr>
            <a:spLocks noChangeArrowheads="1"/>
          </p:cNvSpPr>
          <p:nvPr/>
        </p:nvSpPr>
        <p:spPr bwMode="auto">
          <a:xfrm rot="10800000">
            <a:off x="5389563" y="911225"/>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4" name="AutoShape 224"/>
          <p:cNvSpPr>
            <a:spLocks noChangeArrowheads="1"/>
          </p:cNvSpPr>
          <p:nvPr/>
        </p:nvSpPr>
        <p:spPr bwMode="auto">
          <a:xfrm rot="16200000">
            <a:off x="5766594" y="109616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5" name="AutoShape 225"/>
          <p:cNvSpPr>
            <a:spLocks noChangeArrowheads="1"/>
          </p:cNvSpPr>
          <p:nvPr/>
        </p:nvSpPr>
        <p:spPr bwMode="auto">
          <a:xfrm rot="16200000">
            <a:off x="5766594" y="2382044"/>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9501"/>
                </a:srgbClr>
              </a:gs>
              <a:gs pos="75000">
                <a:srgbClr val="0087E6">
                  <a:alpha val="86500"/>
                </a:srgbClr>
              </a:gs>
              <a:gs pos="100000">
                <a:srgbClr val="005CBF"/>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237" name="Text Box 226"/>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Principle of Signal Generation of a BPMs, centered Beam </a:t>
            </a:r>
          </a:p>
        </p:txBody>
      </p:sp>
      <p:sp>
        <p:nvSpPr>
          <p:cNvPr id="3238" name="Text Box 227"/>
          <p:cNvSpPr txBox="1">
            <a:spLocks noChangeArrowheads="1"/>
          </p:cNvSpPr>
          <p:nvPr/>
        </p:nvSpPr>
        <p:spPr bwMode="auto">
          <a:xfrm>
            <a:off x="395288" y="6165850"/>
            <a:ext cx="3671887"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Char char="Ø"/>
            </a:pPr>
            <a:endParaRPr lang="de-DE" altLang="de-DE">
              <a:latin typeface="Times" pitchFamily="18" charset="0"/>
            </a:endParaRPr>
          </a:p>
        </p:txBody>
      </p:sp>
      <p:sp>
        <p:nvSpPr>
          <p:cNvPr id="3239" name="Text Box 228"/>
          <p:cNvSpPr txBox="1">
            <a:spLocks noChangeArrowheads="1"/>
          </p:cNvSpPr>
          <p:nvPr/>
        </p:nvSpPr>
        <p:spPr bwMode="auto">
          <a:xfrm>
            <a:off x="250825" y="6165850"/>
            <a:ext cx="3671888"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dirty="0">
                <a:latin typeface="Calibri" panose="020F0502020204030204" pitchFamily="34" charset="0"/>
              </a:rPr>
              <a:t>Animation by Rhodri Jones (CERN)</a:t>
            </a:r>
          </a:p>
        </p:txBody>
      </p:sp>
      <p:sp>
        <p:nvSpPr>
          <p:cNvPr id="3240" name="Text Box 229"/>
          <p:cNvSpPr txBox="1">
            <a:spLocks noChangeArrowheads="1"/>
          </p:cNvSpPr>
          <p:nvPr/>
        </p:nvSpPr>
        <p:spPr bwMode="auto">
          <a:xfrm>
            <a:off x="107504" y="908720"/>
            <a:ext cx="4427537" cy="956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spcBef>
                <a:spcPts val="800"/>
              </a:spcBef>
              <a:buFont typeface="Wingdings" pitchFamily="2" charset="2"/>
              <a:buNone/>
            </a:pPr>
            <a:r>
              <a:rPr lang="en-US" altLang="de-DE" sz="2000" dirty="0">
                <a:solidFill>
                  <a:srgbClr val="0000CC"/>
                </a:solidFill>
                <a:latin typeface="Calibri" panose="020F0502020204030204" pitchFamily="34" charset="0"/>
                <a:sym typeface="Symbol" pitchFamily="18" charset="2"/>
              </a:rPr>
              <a:t>The image current at the wall is    </a:t>
            </a:r>
          </a:p>
          <a:p>
            <a:pPr algn="l">
              <a:lnSpc>
                <a:spcPct val="70000"/>
              </a:lnSpc>
              <a:spcBef>
                <a:spcPts val="800"/>
              </a:spcBef>
              <a:buFont typeface="Wingdings" pitchFamily="2" charset="2"/>
              <a:buNone/>
            </a:pPr>
            <a:r>
              <a:rPr lang="en-US" altLang="de-DE" sz="2000" dirty="0">
                <a:solidFill>
                  <a:srgbClr val="0000CC"/>
                </a:solidFill>
                <a:latin typeface="Calibri" panose="020F0502020204030204" pitchFamily="34" charset="0"/>
                <a:sym typeface="Symbol" pitchFamily="18" charset="2"/>
              </a:rPr>
              <a:t>monitored on a high frequency basis</a:t>
            </a:r>
          </a:p>
          <a:p>
            <a:pPr algn="l">
              <a:lnSpc>
                <a:spcPct val="70000"/>
              </a:lnSpc>
              <a:spcBef>
                <a:spcPts val="800"/>
              </a:spcBef>
              <a:buFont typeface="Wingdings" pitchFamily="2" charset="2"/>
              <a:buNone/>
            </a:pPr>
            <a:r>
              <a:rPr lang="en-US" altLang="de-DE" sz="2000" dirty="0">
                <a:solidFill>
                  <a:srgbClr val="0000CC"/>
                </a:solidFill>
                <a:latin typeface="Calibri" panose="020F0502020204030204" pitchFamily="34" charset="0"/>
                <a:sym typeface="Symbol" pitchFamily="18" charset="2"/>
              </a:rPr>
              <a:t>i.e. ac-part given by the bunched beam</a:t>
            </a:r>
            <a:r>
              <a:rPr lang="en-US" altLang="de-DE" sz="2000" dirty="0">
                <a:solidFill>
                  <a:schemeClr val="accent2"/>
                </a:solidFill>
                <a:sym typeface="Symbol" pitchFamily="18" charset="2"/>
              </a:rPr>
              <a:t>.</a:t>
            </a:r>
          </a:p>
        </p:txBody>
      </p:sp>
    </p:spTree>
    <p:extLst>
      <p:ext uri="{BB962C8B-B14F-4D97-AF65-F5344CB8AC3E}">
        <p14:creationId xmlns:p14="http://schemas.microsoft.com/office/powerpoint/2010/main" val="29405802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3" presetClass="path" presetSubtype="0" fill="hold" nodeType="clickEffect">
                                  <p:stCondLst>
                                    <p:cond delay="0"/>
                                  </p:stCondLst>
                                  <p:childTnLst>
                                    <p:animMotion origin="layout" path="M -1.11111E-6 3.3526E-6 L 0.67327 3.3526E-6 " pathEditMode="relative" rAng="0" ptsTypes="AA">
                                      <p:cBhvr>
                                        <p:cTn id="6" dur="9500" fill="hold"/>
                                        <p:tgtEl>
                                          <p:spTgt spid="353304"/>
                                        </p:tgtEl>
                                        <p:attrNameLst>
                                          <p:attrName>ppt_x</p:attrName>
                                          <p:attrName>ppt_y</p:attrName>
                                        </p:attrNameLst>
                                      </p:cBhvr>
                                      <p:rCtr x="33663" y="0"/>
                                    </p:animMotion>
                                  </p:childTnLst>
                                </p:cTn>
                              </p:par>
                              <p:par>
                                <p:cTn id="7" presetID="64" presetClass="path" presetSubtype="0" fill="hold" grpId="0" nodeType="withEffect">
                                  <p:stCondLst>
                                    <p:cond delay="400"/>
                                  </p:stCondLst>
                                  <p:childTnLst>
                                    <p:animMotion origin="layout" path="M 5E-6 3.7037E-7 L 0.00105 -0.04097 " pathEditMode="relative" rAng="0" ptsTypes="AA">
                                      <p:cBhvr>
                                        <p:cTn id="8" dur="2000" fill="hold"/>
                                        <p:tgtEl>
                                          <p:spTgt spid="353300"/>
                                        </p:tgtEl>
                                        <p:attrNameLst>
                                          <p:attrName>ppt_x</p:attrName>
                                          <p:attrName>ppt_y</p:attrName>
                                        </p:attrNameLst>
                                      </p:cBhvr>
                                      <p:rCtr x="52" y="-2060"/>
                                    </p:animMotion>
                                  </p:childTnLst>
                                </p:cTn>
                              </p:par>
                              <p:par>
                                <p:cTn id="9" presetID="42" presetClass="path" presetSubtype="0" accel="50000" decel="50000" fill="hold" grpId="0" nodeType="withEffect">
                                  <p:stCondLst>
                                    <p:cond delay="600"/>
                                  </p:stCondLst>
                                  <p:childTnLst>
                                    <p:animMotion origin="layout" path="M 4.16667E-6 4.44444E-6 L 4.16667E-6 0.03333 " pathEditMode="relative" rAng="0" ptsTypes="AA">
                                      <p:cBhvr>
                                        <p:cTn id="10" dur="2000" fill="hold"/>
                                        <p:tgtEl>
                                          <p:spTgt spid="353295"/>
                                        </p:tgtEl>
                                        <p:attrNameLst>
                                          <p:attrName>ppt_x</p:attrName>
                                          <p:attrName>ppt_y</p:attrName>
                                        </p:attrNameLst>
                                      </p:cBhvr>
                                      <p:rCtr x="0" y="1667"/>
                                    </p:animMotion>
                                  </p:childTnLst>
                                </p:cTn>
                              </p:par>
                              <p:par>
                                <p:cTn id="11" presetID="42" presetClass="path" presetSubtype="0" accel="50000" decel="50000" fill="hold" grpId="0" nodeType="withEffect">
                                  <p:stCondLst>
                                    <p:cond delay="800"/>
                                  </p:stCondLst>
                                  <p:childTnLst>
                                    <p:animMotion origin="layout" path="M -2.5E-6 1.85185E-6 L -0.00052 0.01528 " pathEditMode="relative" rAng="0" ptsTypes="AA">
                                      <p:cBhvr>
                                        <p:cTn id="12" dur="2000" fill="hold"/>
                                        <p:tgtEl>
                                          <p:spTgt spid="353394"/>
                                        </p:tgtEl>
                                        <p:attrNameLst>
                                          <p:attrName>ppt_x</p:attrName>
                                          <p:attrName>ppt_y</p:attrName>
                                        </p:attrNameLst>
                                      </p:cBhvr>
                                      <p:rCtr x="-35" y="764"/>
                                    </p:animMotion>
                                  </p:childTnLst>
                                </p:cTn>
                              </p:par>
                              <p:par>
                                <p:cTn id="13" presetID="64" presetClass="path" presetSubtype="0" fill="hold" grpId="0" nodeType="withEffect">
                                  <p:stCondLst>
                                    <p:cond delay="1000"/>
                                  </p:stCondLst>
                                  <p:childTnLst>
                                    <p:animMotion origin="layout" path="M -3.61111E-6 4.07407E-6 L -3.61111E-6 -0.02431 " pathEditMode="relative" rAng="0" ptsTypes="AA">
                                      <p:cBhvr>
                                        <p:cTn id="14" dur="2000" fill="hold"/>
                                        <p:tgtEl>
                                          <p:spTgt spid="353393"/>
                                        </p:tgtEl>
                                        <p:attrNameLst>
                                          <p:attrName>ppt_x</p:attrName>
                                          <p:attrName>ppt_y</p:attrName>
                                        </p:attrNameLst>
                                      </p:cBhvr>
                                      <p:rCtr x="0" y="-1227"/>
                                    </p:animMotion>
                                  </p:childTnLst>
                                </p:cTn>
                              </p:par>
                              <p:par>
                                <p:cTn id="15" presetID="42" presetClass="path" presetSubtype="0" accel="50000" decel="50000" fill="hold" grpId="0" nodeType="withEffect">
                                  <p:stCondLst>
                                    <p:cond delay="1000"/>
                                  </p:stCondLst>
                                  <p:childTnLst>
                                    <p:animMotion origin="layout" path="M -3.61111E-6 -1.11022E-16 L -3.61111E-6 0.04444 " pathEditMode="relative" rAng="0" ptsTypes="AA">
                                      <p:cBhvr>
                                        <p:cTn id="16" dur="2000" fill="hold"/>
                                        <p:tgtEl>
                                          <p:spTgt spid="353408"/>
                                        </p:tgtEl>
                                        <p:attrNameLst>
                                          <p:attrName>ppt_x</p:attrName>
                                          <p:attrName>ppt_y</p:attrName>
                                        </p:attrNameLst>
                                      </p:cBhvr>
                                      <p:rCtr x="0" y="2222"/>
                                    </p:animMotion>
                                  </p:childTnLst>
                                </p:cTn>
                              </p:par>
                              <p:par>
                                <p:cTn id="17" presetID="64" presetClass="path" presetSubtype="0" fill="hold" grpId="0" nodeType="withEffect">
                                  <p:stCondLst>
                                    <p:cond delay="1200"/>
                                  </p:stCondLst>
                                  <p:childTnLst>
                                    <p:animMotion origin="layout" path="M -2.22222E-6 -4.81481E-6 L -2.22222E-6 -0.01412 " pathEditMode="relative" rAng="0" ptsTypes="AA">
                                      <p:cBhvr>
                                        <p:cTn id="18" dur="2000" fill="hold"/>
                                        <p:tgtEl>
                                          <p:spTgt spid="353395"/>
                                        </p:tgtEl>
                                        <p:attrNameLst>
                                          <p:attrName>ppt_x</p:attrName>
                                          <p:attrName>ppt_y</p:attrName>
                                        </p:attrNameLst>
                                      </p:cBhvr>
                                      <p:rCtr x="0" y="-718"/>
                                    </p:animMotion>
                                  </p:childTnLst>
                                </p:cTn>
                              </p:par>
                              <p:par>
                                <p:cTn id="19" presetID="64" presetClass="path" presetSubtype="0" fill="hold" grpId="0" nodeType="withEffect">
                                  <p:stCondLst>
                                    <p:cond delay="1400"/>
                                  </p:stCondLst>
                                  <p:childTnLst>
                                    <p:animMotion origin="layout" path="M 5E-6 3.7037E-7 L 0.00105 -0.04097 " pathEditMode="relative" rAng="0" ptsTypes="AA">
                                      <p:cBhvr>
                                        <p:cTn id="20" dur="2000" fill="hold"/>
                                        <p:tgtEl>
                                          <p:spTgt spid="353396"/>
                                        </p:tgtEl>
                                        <p:attrNameLst>
                                          <p:attrName>ppt_x</p:attrName>
                                          <p:attrName>ppt_y</p:attrName>
                                        </p:attrNameLst>
                                      </p:cBhvr>
                                      <p:rCtr x="52" y="-2060"/>
                                    </p:animMotion>
                                  </p:childTnLst>
                                </p:cTn>
                              </p:par>
                              <p:par>
                                <p:cTn id="21" presetID="42" presetClass="path" presetSubtype="0" accel="50000" decel="50000" fill="hold" grpId="0" nodeType="withEffect">
                                  <p:stCondLst>
                                    <p:cond delay="1400"/>
                                  </p:stCondLst>
                                  <p:childTnLst>
                                    <p:animMotion origin="layout" path="M 4.16667E-6 4.44444E-6 L 4.16667E-6 0.03333 " pathEditMode="relative" rAng="0" ptsTypes="AA">
                                      <p:cBhvr>
                                        <p:cTn id="22" dur="2000" fill="hold"/>
                                        <p:tgtEl>
                                          <p:spTgt spid="353398"/>
                                        </p:tgtEl>
                                        <p:attrNameLst>
                                          <p:attrName>ppt_x</p:attrName>
                                          <p:attrName>ppt_y</p:attrName>
                                        </p:attrNameLst>
                                      </p:cBhvr>
                                      <p:rCtr x="0" y="1667"/>
                                    </p:animMotion>
                                  </p:childTnLst>
                                </p:cTn>
                              </p:par>
                              <p:par>
                                <p:cTn id="23" presetID="64" presetClass="path" presetSubtype="0" fill="hold" grpId="0" nodeType="withEffect">
                                  <p:stCondLst>
                                    <p:cond delay="1600"/>
                                  </p:stCondLst>
                                  <p:childTnLst>
                                    <p:animMotion origin="layout" path="M -3.61111E-6 4.07407E-6 L -3.61111E-6 -0.02431 " pathEditMode="relative" rAng="0" ptsTypes="AA">
                                      <p:cBhvr>
                                        <p:cTn id="24" dur="2000" fill="hold"/>
                                        <p:tgtEl>
                                          <p:spTgt spid="353397"/>
                                        </p:tgtEl>
                                        <p:attrNameLst>
                                          <p:attrName>ppt_x</p:attrName>
                                          <p:attrName>ppt_y</p:attrName>
                                        </p:attrNameLst>
                                      </p:cBhvr>
                                      <p:rCtr x="0" y="-1227"/>
                                    </p:animMotion>
                                  </p:childTnLst>
                                </p:cTn>
                              </p:par>
                              <p:par>
                                <p:cTn id="25" presetID="42" presetClass="path" presetSubtype="0" accel="50000" decel="50000" fill="hold" grpId="0" nodeType="withEffect">
                                  <p:stCondLst>
                                    <p:cond delay="1800"/>
                                  </p:stCondLst>
                                  <p:childTnLst>
                                    <p:animMotion origin="layout" path="M 4.16667E-6 4.44444E-6 L 4.16667E-6 0.03333 " pathEditMode="relative" rAng="0" ptsTypes="AA">
                                      <p:cBhvr>
                                        <p:cTn id="26" dur="2000" fill="hold"/>
                                        <p:tgtEl>
                                          <p:spTgt spid="353399"/>
                                        </p:tgtEl>
                                        <p:attrNameLst>
                                          <p:attrName>ppt_x</p:attrName>
                                          <p:attrName>ppt_y</p:attrName>
                                        </p:attrNameLst>
                                      </p:cBhvr>
                                      <p:rCtr x="0" y="1667"/>
                                    </p:animMotion>
                                  </p:childTnLst>
                                </p:cTn>
                              </p:par>
                              <p:par>
                                <p:cTn id="27" presetID="64" presetClass="path" presetSubtype="0" fill="hold" grpId="0" nodeType="withEffect">
                                  <p:stCondLst>
                                    <p:cond delay="2000"/>
                                  </p:stCondLst>
                                  <p:childTnLst>
                                    <p:animMotion origin="layout" path="M -1.38889E-6 3.7037E-7 L -1.38889E-6 -0.03218 " pathEditMode="relative" rAng="0" ptsTypes="AA">
                                      <p:cBhvr>
                                        <p:cTn id="28" dur="2000" fill="hold"/>
                                        <p:tgtEl>
                                          <p:spTgt spid="353400"/>
                                        </p:tgtEl>
                                        <p:attrNameLst>
                                          <p:attrName>ppt_x</p:attrName>
                                          <p:attrName>ppt_y</p:attrName>
                                        </p:attrNameLst>
                                      </p:cBhvr>
                                      <p:rCtr x="0" y="-1620"/>
                                    </p:animMotion>
                                  </p:childTnLst>
                                </p:cTn>
                              </p:par>
                              <p:par>
                                <p:cTn id="29" presetID="64" presetClass="path" presetSubtype="0" fill="hold" grpId="0" nodeType="withEffect">
                                  <p:stCondLst>
                                    <p:cond delay="2200"/>
                                  </p:stCondLst>
                                  <p:childTnLst>
                                    <p:animMotion origin="layout" path="M -2.22222E-6 -4.81481E-6 L -2.22222E-6 -0.01412 " pathEditMode="relative" rAng="0" ptsTypes="AA">
                                      <p:cBhvr>
                                        <p:cTn id="30" dur="2000" fill="hold"/>
                                        <p:tgtEl>
                                          <p:spTgt spid="353402"/>
                                        </p:tgtEl>
                                        <p:attrNameLst>
                                          <p:attrName>ppt_x</p:attrName>
                                          <p:attrName>ppt_y</p:attrName>
                                        </p:attrNameLst>
                                      </p:cBhvr>
                                      <p:rCtr x="0" y="-718"/>
                                    </p:animMotion>
                                  </p:childTnLst>
                                </p:cTn>
                              </p:par>
                              <p:par>
                                <p:cTn id="31" presetID="42" presetClass="path" presetSubtype="0" accel="50000" decel="50000" fill="hold" grpId="0" nodeType="withEffect">
                                  <p:stCondLst>
                                    <p:cond delay="2400"/>
                                  </p:stCondLst>
                                  <p:childTnLst>
                                    <p:animMotion origin="layout" path="M 5E-6 -2.59259E-6 L 5E-6 0.0257 " pathEditMode="relative" rAng="0" ptsTypes="AA">
                                      <p:cBhvr>
                                        <p:cTn id="32" dur="2000" fill="hold"/>
                                        <p:tgtEl>
                                          <p:spTgt spid="353401"/>
                                        </p:tgtEl>
                                        <p:attrNameLst>
                                          <p:attrName>ppt_x</p:attrName>
                                          <p:attrName>ppt_y</p:attrName>
                                        </p:attrNameLst>
                                      </p:cBhvr>
                                      <p:rCtr x="0" y="1273"/>
                                    </p:animMotion>
                                  </p:childTnLst>
                                </p:cTn>
                              </p:par>
                              <p:par>
                                <p:cTn id="33" presetID="64" presetClass="path" presetSubtype="0" fill="hold" grpId="0" nodeType="withEffect">
                                  <p:stCondLst>
                                    <p:cond delay="2600"/>
                                  </p:stCondLst>
                                  <p:childTnLst>
                                    <p:animMotion origin="layout" path="M 5E-6 3.7037E-7 L 0.00105 -0.04097 " pathEditMode="relative" rAng="0" ptsTypes="AA">
                                      <p:cBhvr>
                                        <p:cTn id="34" dur="2000" fill="hold"/>
                                        <p:tgtEl>
                                          <p:spTgt spid="353403"/>
                                        </p:tgtEl>
                                        <p:attrNameLst>
                                          <p:attrName>ppt_x</p:attrName>
                                          <p:attrName>ppt_y</p:attrName>
                                        </p:attrNameLst>
                                      </p:cBhvr>
                                      <p:rCtr x="52" y="-2060"/>
                                    </p:animMotion>
                                  </p:childTnLst>
                                </p:cTn>
                              </p:par>
                              <p:par>
                                <p:cTn id="35" presetID="42" presetClass="path" presetSubtype="0" accel="50000" decel="50000" fill="hold" grpId="0" nodeType="withEffect">
                                  <p:stCondLst>
                                    <p:cond delay="2800"/>
                                  </p:stCondLst>
                                  <p:childTnLst>
                                    <p:animMotion origin="layout" path="M -1.11111E-6 1.85185E-6 L -1.11111E-6 0.04444 " pathEditMode="relative" rAng="0" ptsTypes="AA">
                                      <p:cBhvr>
                                        <p:cTn id="36" dur="2000" fill="hold"/>
                                        <p:tgtEl>
                                          <p:spTgt spid="353404"/>
                                        </p:tgtEl>
                                        <p:attrNameLst>
                                          <p:attrName>ppt_x</p:attrName>
                                          <p:attrName>ppt_y</p:attrName>
                                        </p:attrNameLst>
                                      </p:cBhvr>
                                      <p:rCtr x="0" y="2222"/>
                                    </p:animMotion>
                                  </p:childTnLst>
                                </p:cTn>
                              </p:par>
                              <p:par>
                                <p:cTn id="37" presetID="42" presetClass="path" presetSubtype="0" accel="50000" decel="50000" fill="hold" grpId="0" nodeType="withEffect">
                                  <p:stCondLst>
                                    <p:cond delay="3000"/>
                                  </p:stCondLst>
                                  <p:childTnLst>
                                    <p:animMotion origin="layout" path="M -2.5E-6 1.85185E-6 L -0.00052 0.01528 " pathEditMode="relative" rAng="0" ptsTypes="AA">
                                      <p:cBhvr>
                                        <p:cTn id="38" dur="2000" fill="hold"/>
                                        <p:tgtEl>
                                          <p:spTgt spid="353405"/>
                                        </p:tgtEl>
                                        <p:attrNameLst>
                                          <p:attrName>ppt_x</p:attrName>
                                          <p:attrName>ppt_y</p:attrName>
                                        </p:attrNameLst>
                                      </p:cBhvr>
                                      <p:rCtr x="-35" y="764"/>
                                    </p:animMotion>
                                  </p:childTnLst>
                                </p:cTn>
                              </p:par>
                              <p:par>
                                <p:cTn id="39" presetID="64" presetClass="path" presetSubtype="0" fill="hold" grpId="0" nodeType="withEffect">
                                  <p:stCondLst>
                                    <p:cond delay="3200"/>
                                  </p:stCondLst>
                                  <p:childTnLst>
                                    <p:animMotion origin="layout" path="M -1.38889E-6 3.7037E-7 L -1.38889E-6 -0.03218 " pathEditMode="relative" rAng="0" ptsTypes="AA">
                                      <p:cBhvr>
                                        <p:cTn id="40" dur="2000" fill="hold"/>
                                        <p:tgtEl>
                                          <p:spTgt spid="353406"/>
                                        </p:tgtEl>
                                        <p:attrNameLst>
                                          <p:attrName>ppt_x</p:attrName>
                                          <p:attrName>ppt_y</p:attrName>
                                        </p:attrNameLst>
                                      </p:cBhvr>
                                      <p:rCtr x="0" y="-1620"/>
                                    </p:animMotion>
                                  </p:childTnLst>
                                </p:cTn>
                              </p:par>
                              <p:par>
                                <p:cTn id="41" presetID="42" presetClass="path" presetSubtype="0" accel="50000" decel="50000" fill="hold" grpId="0" nodeType="withEffect">
                                  <p:stCondLst>
                                    <p:cond delay="3400"/>
                                  </p:stCondLst>
                                  <p:childTnLst>
                                    <p:animMotion origin="layout" path="M -2.77778E-6 2.22222E-6 L -2.77778E-6 0.03935 " pathEditMode="relative" rAng="0" ptsTypes="AA">
                                      <p:cBhvr>
                                        <p:cTn id="42" dur="2000" fill="hold"/>
                                        <p:tgtEl>
                                          <p:spTgt spid="353407"/>
                                        </p:tgtEl>
                                        <p:attrNameLst>
                                          <p:attrName>ppt_x</p:attrName>
                                          <p:attrName>ppt_y</p:attrName>
                                        </p:attrNameLst>
                                      </p:cBhvr>
                                      <p:rCtr x="0" y="1968"/>
                                    </p:animMotion>
                                  </p:childTnLst>
                                </p:cTn>
                              </p:par>
                              <p:par>
                                <p:cTn id="43" presetID="64" presetClass="path" presetSubtype="0" fill="hold" grpId="0" nodeType="withEffect">
                                  <p:stCondLst>
                                    <p:cond delay="3500"/>
                                  </p:stCondLst>
                                  <p:childTnLst>
                                    <p:animMotion origin="layout" path="M -2.22222E-6 -4.81481E-6 L -2.22222E-6 -0.01412 " pathEditMode="relative" rAng="0" ptsTypes="AA">
                                      <p:cBhvr>
                                        <p:cTn id="44" dur="2000" fill="hold"/>
                                        <p:tgtEl>
                                          <p:spTgt spid="353409"/>
                                        </p:tgtEl>
                                        <p:attrNameLst>
                                          <p:attrName>ppt_x</p:attrName>
                                          <p:attrName>ppt_y</p:attrName>
                                        </p:attrNameLst>
                                      </p:cBhvr>
                                      <p:rCtr x="0" y="-718"/>
                                    </p:animMotion>
                                  </p:childTnLst>
                                </p:cTn>
                              </p:par>
                              <p:par>
                                <p:cTn id="45" presetID="64" presetClass="path" presetSubtype="0" fill="hold" grpId="0" nodeType="withEffect">
                                  <p:stCondLst>
                                    <p:cond delay="3800"/>
                                  </p:stCondLst>
                                  <p:childTnLst>
                                    <p:animMotion origin="layout" path="M 5E-6 3.7037E-7 L 0.00105 -0.04097 " pathEditMode="relative" rAng="0" ptsTypes="AA">
                                      <p:cBhvr>
                                        <p:cTn id="46" dur="2000" fill="hold"/>
                                        <p:tgtEl>
                                          <p:spTgt spid="353410"/>
                                        </p:tgtEl>
                                        <p:attrNameLst>
                                          <p:attrName>ppt_x</p:attrName>
                                          <p:attrName>ppt_y</p:attrName>
                                        </p:attrNameLst>
                                      </p:cBhvr>
                                      <p:rCtr x="52" y="-2060"/>
                                    </p:animMotion>
                                  </p:childTnLst>
                                </p:cTn>
                              </p:par>
                              <p:par>
                                <p:cTn id="47" presetID="42" presetClass="path" presetSubtype="0" accel="50000" decel="50000" fill="hold" grpId="0" nodeType="withEffect">
                                  <p:stCondLst>
                                    <p:cond delay="4000"/>
                                  </p:stCondLst>
                                  <p:childTnLst>
                                    <p:animMotion origin="layout" path="M 5E-6 -2.59259E-6 L 5E-6 0.0257 " pathEditMode="relative" rAng="0" ptsTypes="AA">
                                      <p:cBhvr>
                                        <p:cTn id="48" dur="2000" fill="hold"/>
                                        <p:tgtEl>
                                          <p:spTgt spid="353411"/>
                                        </p:tgtEl>
                                        <p:attrNameLst>
                                          <p:attrName>ppt_x</p:attrName>
                                          <p:attrName>ppt_y</p:attrName>
                                        </p:attrNameLst>
                                      </p:cBhvr>
                                      <p:rCtr x="0" y="1273"/>
                                    </p:animMotion>
                                  </p:childTnLst>
                                </p:cTn>
                              </p:par>
                              <p:par>
                                <p:cTn id="49" presetID="64" presetClass="path" presetSubtype="0" fill="hold" grpId="0" nodeType="withEffect">
                                  <p:stCondLst>
                                    <p:cond delay="4200"/>
                                  </p:stCondLst>
                                  <p:childTnLst>
                                    <p:animMotion origin="layout" path="M -3.61111E-6 4.07407E-6 L -3.61111E-6 -0.02431 " pathEditMode="relative" rAng="0" ptsTypes="AA">
                                      <p:cBhvr>
                                        <p:cTn id="50" dur="2000" fill="hold"/>
                                        <p:tgtEl>
                                          <p:spTgt spid="353412"/>
                                        </p:tgtEl>
                                        <p:attrNameLst>
                                          <p:attrName>ppt_x</p:attrName>
                                          <p:attrName>ppt_y</p:attrName>
                                        </p:attrNameLst>
                                      </p:cBhvr>
                                      <p:rCtr x="0" y="-1227"/>
                                    </p:animMotion>
                                  </p:childTnLst>
                                </p:cTn>
                              </p:par>
                              <p:par>
                                <p:cTn id="51" presetID="42" presetClass="path" presetSubtype="0" accel="50000" decel="50000" fill="hold" grpId="0" nodeType="withEffect">
                                  <p:stCondLst>
                                    <p:cond delay="4400"/>
                                  </p:stCondLst>
                                  <p:childTnLst>
                                    <p:animMotion origin="layout" path="M -1.11111E-6 1.85185E-6 L -1.11111E-6 0.04444 " pathEditMode="relative" rAng="0" ptsTypes="AA">
                                      <p:cBhvr>
                                        <p:cTn id="52" dur="2000" fill="hold"/>
                                        <p:tgtEl>
                                          <p:spTgt spid="353414"/>
                                        </p:tgtEl>
                                        <p:attrNameLst>
                                          <p:attrName>ppt_x</p:attrName>
                                          <p:attrName>ppt_y</p:attrName>
                                        </p:attrNameLst>
                                      </p:cBhvr>
                                      <p:rCtr x="0" y="2222"/>
                                    </p:animMotion>
                                  </p:childTnLst>
                                </p:cTn>
                              </p:par>
                              <p:par>
                                <p:cTn id="53" presetID="42" presetClass="path" presetSubtype="0" accel="50000" decel="50000" fill="hold" grpId="0" nodeType="withEffect">
                                  <p:stCondLst>
                                    <p:cond delay="4600"/>
                                  </p:stCondLst>
                                  <p:childTnLst>
                                    <p:animMotion origin="layout" path="M -2.5E-6 1.85185E-6 L -0.00052 0.01528 " pathEditMode="relative" rAng="0" ptsTypes="AA">
                                      <p:cBhvr>
                                        <p:cTn id="54" dur="2000" fill="hold"/>
                                        <p:tgtEl>
                                          <p:spTgt spid="353413"/>
                                        </p:tgtEl>
                                        <p:attrNameLst>
                                          <p:attrName>ppt_x</p:attrName>
                                          <p:attrName>ppt_y</p:attrName>
                                        </p:attrNameLst>
                                      </p:cBhvr>
                                      <p:rCtr x="-35" y="764"/>
                                    </p:animMotion>
                                  </p:childTnLst>
                                </p:cTn>
                              </p:par>
                              <p:par>
                                <p:cTn id="55" presetID="42" presetClass="path" presetSubtype="0" accel="50000" decel="50000" fill="hold" grpId="0" nodeType="withEffect">
                                  <p:stCondLst>
                                    <p:cond delay="5000"/>
                                  </p:stCondLst>
                                  <p:childTnLst>
                                    <p:animMotion origin="layout" path="M -2.5E-6 1.85185E-6 L -0.00052 0.01528 " pathEditMode="relative" rAng="0" ptsTypes="AA">
                                      <p:cBhvr>
                                        <p:cTn id="56" dur="2000" fill="hold"/>
                                        <p:tgtEl>
                                          <p:spTgt spid="353424"/>
                                        </p:tgtEl>
                                        <p:attrNameLst>
                                          <p:attrName>ppt_x</p:attrName>
                                          <p:attrName>ppt_y</p:attrName>
                                        </p:attrNameLst>
                                      </p:cBhvr>
                                      <p:rCtr x="-35" y="764"/>
                                    </p:animMotion>
                                  </p:childTnLst>
                                </p:cTn>
                              </p:par>
                              <p:par>
                                <p:cTn id="57" presetID="22" presetClass="entr" presetSubtype="8" fill="hold" grpId="0" nodeType="withEffect">
                                  <p:stCondLst>
                                    <p:cond delay="5000"/>
                                  </p:stCondLst>
                                  <p:childTnLst>
                                    <p:set>
                                      <p:cBhvr>
                                        <p:cTn id="58" dur="1" fill="hold">
                                          <p:stCondLst>
                                            <p:cond delay="0"/>
                                          </p:stCondLst>
                                        </p:cTn>
                                        <p:tgtEl>
                                          <p:spTgt spid="353490"/>
                                        </p:tgtEl>
                                        <p:attrNameLst>
                                          <p:attrName>style.visibility</p:attrName>
                                        </p:attrNameLst>
                                      </p:cBhvr>
                                      <p:to>
                                        <p:strVal val="visible"/>
                                      </p:to>
                                    </p:set>
                                    <p:animEffect transition="in" filter="wipe(left)">
                                      <p:cBhvr>
                                        <p:cTn id="59" dur="10000"/>
                                        <p:tgtEl>
                                          <p:spTgt spid="353490"/>
                                        </p:tgtEl>
                                      </p:cBhvr>
                                    </p:animEffect>
                                  </p:childTnLst>
                                </p:cTn>
                              </p:par>
                              <p:par>
                                <p:cTn id="60" presetID="1" presetClass="entr" presetSubtype="0" fill="hold" grpId="0" nodeType="withEffect">
                                  <p:stCondLst>
                                    <p:cond delay="5000"/>
                                  </p:stCondLst>
                                  <p:childTnLst>
                                    <p:set>
                                      <p:cBhvr>
                                        <p:cTn id="61" dur="1" fill="hold">
                                          <p:stCondLst>
                                            <p:cond delay="0"/>
                                          </p:stCondLst>
                                        </p:cTn>
                                        <p:tgtEl>
                                          <p:spTgt spid="353472"/>
                                        </p:tgtEl>
                                        <p:attrNameLst>
                                          <p:attrName>style.visibility</p:attrName>
                                        </p:attrNameLst>
                                      </p:cBhvr>
                                      <p:to>
                                        <p:strVal val="visible"/>
                                      </p:to>
                                    </p:set>
                                  </p:childTnLst>
                                </p:cTn>
                              </p:par>
                              <p:par>
                                <p:cTn id="62" presetID="1" presetClass="entr" presetSubtype="0" fill="hold" grpId="0" nodeType="withEffect">
                                  <p:stCondLst>
                                    <p:cond delay="5000"/>
                                  </p:stCondLst>
                                  <p:childTnLst>
                                    <p:set>
                                      <p:cBhvr>
                                        <p:cTn id="63" dur="1" fill="hold">
                                          <p:stCondLst>
                                            <p:cond delay="0"/>
                                          </p:stCondLst>
                                        </p:cTn>
                                        <p:tgtEl>
                                          <p:spTgt spid="353473"/>
                                        </p:tgtEl>
                                        <p:attrNameLst>
                                          <p:attrName>style.visibility</p:attrName>
                                        </p:attrNameLst>
                                      </p:cBhvr>
                                      <p:to>
                                        <p:strVal val="visible"/>
                                      </p:to>
                                    </p:set>
                                  </p:childTnLst>
                                </p:cTn>
                              </p:par>
                              <p:par>
                                <p:cTn id="64" presetID="1" presetClass="entr" presetSubtype="0" fill="hold" grpId="0" nodeType="withEffect">
                                  <p:stCondLst>
                                    <p:cond delay="5000"/>
                                  </p:stCondLst>
                                  <p:childTnLst>
                                    <p:set>
                                      <p:cBhvr>
                                        <p:cTn id="65" dur="1" fill="hold">
                                          <p:stCondLst>
                                            <p:cond delay="0"/>
                                          </p:stCondLst>
                                        </p:cTn>
                                        <p:tgtEl>
                                          <p:spTgt spid="353475"/>
                                        </p:tgtEl>
                                        <p:attrNameLst>
                                          <p:attrName>style.visibility</p:attrName>
                                        </p:attrNameLst>
                                      </p:cBhvr>
                                      <p:to>
                                        <p:strVal val="visible"/>
                                      </p:to>
                                    </p:set>
                                  </p:childTnLst>
                                </p:cTn>
                              </p:par>
                              <p:par>
                                <p:cTn id="66" presetID="1" presetClass="entr" presetSubtype="0" fill="hold" grpId="0" nodeType="withEffect">
                                  <p:stCondLst>
                                    <p:cond delay="5000"/>
                                  </p:stCondLst>
                                  <p:childTnLst>
                                    <p:set>
                                      <p:cBhvr>
                                        <p:cTn id="67" dur="1" fill="hold">
                                          <p:stCondLst>
                                            <p:cond delay="0"/>
                                          </p:stCondLst>
                                        </p:cTn>
                                        <p:tgtEl>
                                          <p:spTgt spid="353474"/>
                                        </p:tgtEl>
                                        <p:attrNameLst>
                                          <p:attrName>style.visibility</p:attrName>
                                        </p:attrNameLst>
                                      </p:cBhvr>
                                      <p:to>
                                        <p:strVal val="visible"/>
                                      </p:to>
                                    </p:set>
                                  </p:childTnLst>
                                </p:cTn>
                              </p:par>
                              <p:par>
                                <p:cTn id="68" presetID="1" presetClass="entr" presetSubtype="0" fill="hold" grpId="0" nodeType="withEffect">
                                  <p:stCondLst>
                                    <p:cond delay="5000"/>
                                  </p:stCondLst>
                                  <p:childTnLst>
                                    <p:set>
                                      <p:cBhvr>
                                        <p:cTn id="69" dur="1" fill="hold">
                                          <p:stCondLst>
                                            <p:cond delay="0"/>
                                          </p:stCondLst>
                                        </p:cTn>
                                        <p:tgtEl>
                                          <p:spTgt spid="353476"/>
                                        </p:tgtEl>
                                        <p:attrNameLst>
                                          <p:attrName>style.visibility</p:attrName>
                                        </p:attrNameLst>
                                      </p:cBhvr>
                                      <p:to>
                                        <p:strVal val="visible"/>
                                      </p:to>
                                    </p:set>
                                  </p:childTnLst>
                                </p:cTn>
                              </p:par>
                              <p:par>
                                <p:cTn id="70" presetID="1" presetClass="entr" presetSubtype="0" fill="hold" grpId="0" nodeType="withEffect">
                                  <p:stCondLst>
                                    <p:cond delay="5000"/>
                                  </p:stCondLst>
                                  <p:childTnLst>
                                    <p:set>
                                      <p:cBhvr>
                                        <p:cTn id="71" dur="1" fill="hold">
                                          <p:stCondLst>
                                            <p:cond delay="0"/>
                                          </p:stCondLst>
                                        </p:cTn>
                                        <p:tgtEl>
                                          <p:spTgt spid="353477"/>
                                        </p:tgtEl>
                                        <p:attrNameLst>
                                          <p:attrName>style.visibility</p:attrName>
                                        </p:attrNameLst>
                                      </p:cBhvr>
                                      <p:to>
                                        <p:strVal val="visible"/>
                                      </p:to>
                                    </p:set>
                                  </p:childTnLst>
                                </p:cTn>
                              </p:par>
                              <p:par>
                                <p:cTn id="72" presetID="1" presetClass="entr" presetSubtype="0" fill="hold" grpId="0" nodeType="withEffect">
                                  <p:stCondLst>
                                    <p:cond delay="5000"/>
                                  </p:stCondLst>
                                  <p:childTnLst>
                                    <p:set>
                                      <p:cBhvr>
                                        <p:cTn id="73" dur="1" fill="hold">
                                          <p:stCondLst>
                                            <p:cond delay="0"/>
                                          </p:stCondLst>
                                        </p:cTn>
                                        <p:tgtEl>
                                          <p:spTgt spid="353485"/>
                                        </p:tgtEl>
                                        <p:attrNameLst>
                                          <p:attrName>style.visibility</p:attrName>
                                        </p:attrNameLst>
                                      </p:cBhvr>
                                      <p:to>
                                        <p:strVal val="visible"/>
                                      </p:to>
                                    </p:set>
                                  </p:childTnLst>
                                </p:cTn>
                              </p:par>
                              <p:par>
                                <p:cTn id="74" presetID="27" presetClass="emph" presetSubtype="0" repeatCount="4000" fill="hold" grpId="1" nodeType="withEffect">
                                  <p:stCondLst>
                                    <p:cond delay="5000"/>
                                  </p:stCondLst>
                                  <p:childTnLst>
                                    <p:animClr clrSpc="rgb" dir="cw">
                                      <p:cBhvr override="childStyle">
                                        <p:cTn id="75" dur="500" autoRev="1" fill="hold"/>
                                        <p:tgtEl>
                                          <p:spTgt spid="353472"/>
                                        </p:tgtEl>
                                        <p:attrNameLst>
                                          <p:attrName>style.color</p:attrName>
                                        </p:attrNameLst>
                                      </p:cBhvr>
                                      <p:to>
                                        <a:schemeClr val="bg1"/>
                                      </p:to>
                                    </p:animClr>
                                    <p:animClr clrSpc="rgb" dir="cw">
                                      <p:cBhvr>
                                        <p:cTn id="76" dur="500" autoRev="1" fill="hold"/>
                                        <p:tgtEl>
                                          <p:spTgt spid="353472"/>
                                        </p:tgtEl>
                                        <p:attrNameLst>
                                          <p:attrName>fillcolor</p:attrName>
                                        </p:attrNameLst>
                                      </p:cBhvr>
                                      <p:to>
                                        <a:schemeClr val="bg1"/>
                                      </p:to>
                                    </p:animClr>
                                    <p:set>
                                      <p:cBhvr>
                                        <p:cTn id="77" dur="500" autoRev="1" fill="hold"/>
                                        <p:tgtEl>
                                          <p:spTgt spid="353472"/>
                                        </p:tgtEl>
                                        <p:attrNameLst>
                                          <p:attrName>fill.type</p:attrName>
                                        </p:attrNameLst>
                                      </p:cBhvr>
                                      <p:to>
                                        <p:strVal val="solid"/>
                                      </p:to>
                                    </p:set>
                                    <p:set>
                                      <p:cBhvr>
                                        <p:cTn id="78" dur="500" autoRev="1" fill="hold"/>
                                        <p:tgtEl>
                                          <p:spTgt spid="353472"/>
                                        </p:tgtEl>
                                        <p:attrNameLst>
                                          <p:attrName>fill.on</p:attrName>
                                        </p:attrNameLst>
                                      </p:cBhvr>
                                      <p:to>
                                        <p:strVal val="true"/>
                                      </p:to>
                                    </p:set>
                                  </p:childTnLst>
                                  <p:subTnLst>
                                    <p:set>
                                      <p:cBhvr override="childStyle">
                                        <p:cTn dur="1" fill="hold" display="0" masterRel="sameClick" afterEffect="1">
                                          <p:stCondLst>
                                            <p:cond evt="end" delay="0">
                                              <p:tn val="74"/>
                                            </p:cond>
                                          </p:stCondLst>
                                        </p:cTn>
                                        <p:tgtEl>
                                          <p:spTgt spid="353472"/>
                                        </p:tgtEl>
                                        <p:attrNameLst>
                                          <p:attrName>style.visibility</p:attrName>
                                        </p:attrNameLst>
                                      </p:cBhvr>
                                      <p:to>
                                        <p:strVal val="hidden"/>
                                      </p:to>
                                    </p:set>
                                  </p:subTnLst>
                                </p:cTn>
                              </p:par>
                              <p:par>
                                <p:cTn id="79" presetID="1" presetClass="entr" presetSubtype="0" fill="hold" grpId="0" nodeType="withEffect">
                                  <p:stCondLst>
                                    <p:cond delay="5200"/>
                                  </p:stCondLst>
                                  <p:childTnLst>
                                    <p:set>
                                      <p:cBhvr>
                                        <p:cTn id="80" dur="1" fill="hold">
                                          <p:stCondLst>
                                            <p:cond delay="0"/>
                                          </p:stCondLst>
                                        </p:cTn>
                                        <p:tgtEl>
                                          <p:spTgt spid="353493"/>
                                        </p:tgtEl>
                                        <p:attrNameLst>
                                          <p:attrName>style.visibility</p:attrName>
                                        </p:attrNameLst>
                                      </p:cBhvr>
                                      <p:to>
                                        <p:strVal val="visible"/>
                                      </p:to>
                                    </p:set>
                                  </p:childTnLst>
                                </p:cTn>
                              </p:par>
                              <p:par>
                                <p:cTn id="81" presetID="27" presetClass="emph" presetSubtype="0" repeatCount="4000" fill="hold" grpId="1" nodeType="withEffect">
                                  <p:stCondLst>
                                    <p:cond delay="5100"/>
                                  </p:stCondLst>
                                  <p:childTnLst>
                                    <p:animClr clrSpc="rgb" dir="cw">
                                      <p:cBhvr override="childStyle">
                                        <p:cTn id="82" dur="500" autoRev="1" fill="hold"/>
                                        <p:tgtEl>
                                          <p:spTgt spid="353473"/>
                                        </p:tgtEl>
                                        <p:attrNameLst>
                                          <p:attrName>style.color</p:attrName>
                                        </p:attrNameLst>
                                      </p:cBhvr>
                                      <p:to>
                                        <a:schemeClr val="bg1"/>
                                      </p:to>
                                    </p:animClr>
                                    <p:animClr clrSpc="rgb" dir="cw">
                                      <p:cBhvr>
                                        <p:cTn id="83" dur="500" autoRev="1" fill="hold"/>
                                        <p:tgtEl>
                                          <p:spTgt spid="353473"/>
                                        </p:tgtEl>
                                        <p:attrNameLst>
                                          <p:attrName>fillcolor</p:attrName>
                                        </p:attrNameLst>
                                      </p:cBhvr>
                                      <p:to>
                                        <a:schemeClr val="bg1"/>
                                      </p:to>
                                    </p:animClr>
                                    <p:set>
                                      <p:cBhvr>
                                        <p:cTn id="84" dur="500" autoRev="1" fill="hold"/>
                                        <p:tgtEl>
                                          <p:spTgt spid="353473"/>
                                        </p:tgtEl>
                                        <p:attrNameLst>
                                          <p:attrName>fill.type</p:attrName>
                                        </p:attrNameLst>
                                      </p:cBhvr>
                                      <p:to>
                                        <p:strVal val="solid"/>
                                      </p:to>
                                    </p:set>
                                    <p:set>
                                      <p:cBhvr>
                                        <p:cTn id="85" dur="500" autoRev="1" fill="hold"/>
                                        <p:tgtEl>
                                          <p:spTgt spid="353473"/>
                                        </p:tgtEl>
                                        <p:attrNameLst>
                                          <p:attrName>fill.on</p:attrName>
                                        </p:attrNameLst>
                                      </p:cBhvr>
                                      <p:to>
                                        <p:strVal val="true"/>
                                      </p:to>
                                    </p:set>
                                  </p:childTnLst>
                                  <p:subTnLst>
                                    <p:set>
                                      <p:cBhvr override="childStyle">
                                        <p:cTn dur="1" fill="hold" display="0" masterRel="sameClick" afterEffect="1">
                                          <p:stCondLst>
                                            <p:cond evt="end" delay="0">
                                              <p:tn val="81"/>
                                            </p:cond>
                                          </p:stCondLst>
                                        </p:cTn>
                                        <p:tgtEl>
                                          <p:spTgt spid="353473"/>
                                        </p:tgtEl>
                                        <p:attrNameLst>
                                          <p:attrName>style.visibility</p:attrName>
                                        </p:attrNameLst>
                                      </p:cBhvr>
                                      <p:to>
                                        <p:strVal val="hidden"/>
                                      </p:to>
                                    </p:set>
                                  </p:subTnLst>
                                </p:cTn>
                              </p:par>
                              <p:par>
                                <p:cTn id="86" presetID="1" presetClass="entr" presetSubtype="0" fill="hold" grpId="0" nodeType="withEffect">
                                  <p:stCondLst>
                                    <p:cond delay="5800"/>
                                  </p:stCondLst>
                                  <p:childTnLst>
                                    <p:set>
                                      <p:cBhvr>
                                        <p:cTn id="87" dur="1" fill="hold">
                                          <p:stCondLst>
                                            <p:cond delay="0"/>
                                          </p:stCondLst>
                                        </p:cTn>
                                        <p:tgtEl>
                                          <p:spTgt spid="353494"/>
                                        </p:tgtEl>
                                        <p:attrNameLst>
                                          <p:attrName>style.visibility</p:attrName>
                                        </p:attrNameLst>
                                      </p:cBhvr>
                                      <p:to>
                                        <p:strVal val="visible"/>
                                      </p:to>
                                    </p:set>
                                  </p:childTnLst>
                                </p:cTn>
                              </p:par>
                              <p:par>
                                <p:cTn id="88" presetID="27" presetClass="emph" presetSubtype="0" repeatCount="4000" fill="hold" grpId="1" nodeType="withEffect">
                                  <p:stCondLst>
                                    <p:cond delay="5200"/>
                                  </p:stCondLst>
                                  <p:childTnLst>
                                    <p:animClr clrSpc="rgb" dir="cw">
                                      <p:cBhvr override="childStyle">
                                        <p:cTn id="89" dur="500" autoRev="1" fill="hold"/>
                                        <p:tgtEl>
                                          <p:spTgt spid="353474"/>
                                        </p:tgtEl>
                                        <p:attrNameLst>
                                          <p:attrName>style.color</p:attrName>
                                        </p:attrNameLst>
                                      </p:cBhvr>
                                      <p:to>
                                        <a:schemeClr val="bg1"/>
                                      </p:to>
                                    </p:animClr>
                                    <p:animClr clrSpc="rgb" dir="cw">
                                      <p:cBhvr>
                                        <p:cTn id="90" dur="500" autoRev="1" fill="hold"/>
                                        <p:tgtEl>
                                          <p:spTgt spid="353474"/>
                                        </p:tgtEl>
                                        <p:attrNameLst>
                                          <p:attrName>fillcolor</p:attrName>
                                        </p:attrNameLst>
                                      </p:cBhvr>
                                      <p:to>
                                        <a:schemeClr val="bg1"/>
                                      </p:to>
                                    </p:animClr>
                                    <p:set>
                                      <p:cBhvr>
                                        <p:cTn id="91" dur="500" autoRev="1" fill="hold"/>
                                        <p:tgtEl>
                                          <p:spTgt spid="353474"/>
                                        </p:tgtEl>
                                        <p:attrNameLst>
                                          <p:attrName>fill.type</p:attrName>
                                        </p:attrNameLst>
                                      </p:cBhvr>
                                      <p:to>
                                        <p:strVal val="solid"/>
                                      </p:to>
                                    </p:set>
                                    <p:set>
                                      <p:cBhvr>
                                        <p:cTn id="92" dur="500" autoRev="1" fill="hold"/>
                                        <p:tgtEl>
                                          <p:spTgt spid="353474"/>
                                        </p:tgtEl>
                                        <p:attrNameLst>
                                          <p:attrName>fill.on</p:attrName>
                                        </p:attrNameLst>
                                      </p:cBhvr>
                                      <p:to>
                                        <p:strVal val="true"/>
                                      </p:to>
                                    </p:set>
                                  </p:childTnLst>
                                  <p:subTnLst>
                                    <p:set>
                                      <p:cBhvr override="childStyle">
                                        <p:cTn dur="1" fill="hold" display="0" masterRel="sameClick" afterEffect="1">
                                          <p:stCondLst>
                                            <p:cond evt="end" delay="0">
                                              <p:tn val="88"/>
                                            </p:cond>
                                          </p:stCondLst>
                                        </p:cTn>
                                        <p:tgtEl>
                                          <p:spTgt spid="353474"/>
                                        </p:tgtEl>
                                        <p:attrNameLst>
                                          <p:attrName>style.visibility</p:attrName>
                                        </p:attrNameLst>
                                      </p:cBhvr>
                                      <p:to>
                                        <p:strVal val="hidden"/>
                                      </p:to>
                                    </p:set>
                                  </p:subTnLst>
                                </p:cTn>
                              </p:par>
                              <p:par>
                                <p:cTn id="93" presetID="1" presetClass="entr" presetSubtype="0" fill="hold" grpId="0" nodeType="withEffect">
                                  <p:stCondLst>
                                    <p:cond delay="6300"/>
                                  </p:stCondLst>
                                  <p:childTnLst>
                                    <p:set>
                                      <p:cBhvr>
                                        <p:cTn id="94" dur="1" fill="hold">
                                          <p:stCondLst>
                                            <p:cond delay="0"/>
                                          </p:stCondLst>
                                        </p:cTn>
                                        <p:tgtEl>
                                          <p:spTgt spid="353495"/>
                                        </p:tgtEl>
                                        <p:attrNameLst>
                                          <p:attrName>style.visibility</p:attrName>
                                        </p:attrNameLst>
                                      </p:cBhvr>
                                      <p:to>
                                        <p:strVal val="visible"/>
                                      </p:to>
                                    </p:set>
                                  </p:childTnLst>
                                </p:cTn>
                              </p:par>
                              <p:par>
                                <p:cTn id="95" presetID="27" presetClass="emph" presetSubtype="0" repeatCount="4000" fill="hold" grpId="1" nodeType="withEffect">
                                  <p:stCondLst>
                                    <p:cond delay="5300"/>
                                  </p:stCondLst>
                                  <p:childTnLst>
                                    <p:animClr clrSpc="rgb" dir="cw">
                                      <p:cBhvr override="childStyle">
                                        <p:cTn id="96" dur="500" autoRev="1" fill="hold"/>
                                        <p:tgtEl>
                                          <p:spTgt spid="353475"/>
                                        </p:tgtEl>
                                        <p:attrNameLst>
                                          <p:attrName>style.color</p:attrName>
                                        </p:attrNameLst>
                                      </p:cBhvr>
                                      <p:to>
                                        <a:schemeClr val="bg1"/>
                                      </p:to>
                                    </p:animClr>
                                    <p:animClr clrSpc="rgb" dir="cw">
                                      <p:cBhvr>
                                        <p:cTn id="97" dur="500" autoRev="1" fill="hold"/>
                                        <p:tgtEl>
                                          <p:spTgt spid="353475"/>
                                        </p:tgtEl>
                                        <p:attrNameLst>
                                          <p:attrName>fillcolor</p:attrName>
                                        </p:attrNameLst>
                                      </p:cBhvr>
                                      <p:to>
                                        <a:schemeClr val="bg1"/>
                                      </p:to>
                                    </p:animClr>
                                    <p:set>
                                      <p:cBhvr>
                                        <p:cTn id="98" dur="500" autoRev="1" fill="hold"/>
                                        <p:tgtEl>
                                          <p:spTgt spid="353475"/>
                                        </p:tgtEl>
                                        <p:attrNameLst>
                                          <p:attrName>fill.type</p:attrName>
                                        </p:attrNameLst>
                                      </p:cBhvr>
                                      <p:to>
                                        <p:strVal val="solid"/>
                                      </p:to>
                                    </p:set>
                                    <p:set>
                                      <p:cBhvr>
                                        <p:cTn id="99" dur="500" autoRev="1" fill="hold"/>
                                        <p:tgtEl>
                                          <p:spTgt spid="353475"/>
                                        </p:tgtEl>
                                        <p:attrNameLst>
                                          <p:attrName>fill.on</p:attrName>
                                        </p:attrNameLst>
                                      </p:cBhvr>
                                      <p:to>
                                        <p:strVal val="true"/>
                                      </p:to>
                                    </p:set>
                                  </p:childTnLst>
                                  <p:subTnLst>
                                    <p:set>
                                      <p:cBhvr override="childStyle">
                                        <p:cTn dur="1" fill="hold" display="0" masterRel="sameClick" afterEffect="1">
                                          <p:stCondLst>
                                            <p:cond evt="end" delay="0">
                                              <p:tn val="95"/>
                                            </p:cond>
                                          </p:stCondLst>
                                        </p:cTn>
                                        <p:tgtEl>
                                          <p:spTgt spid="353475"/>
                                        </p:tgtEl>
                                        <p:attrNameLst>
                                          <p:attrName>style.visibility</p:attrName>
                                        </p:attrNameLst>
                                      </p:cBhvr>
                                      <p:to>
                                        <p:strVal val="hidden"/>
                                      </p:to>
                                    </p:set>
                                  </p:subTnLst>
                                </p:cTn>
                              </p:par>
                              <p:par>
                                <p:cTn id="100" presetID="1" presetClass="entr" presetSubtype="0" fill="hold" grpId="0" nodeType="withEffect">
                                  <p:stCondLst>
                                    <p:cond delay="7100"/>
                                  </p:stCondLst>
                                  <p:childTnLst>
                                    <p:set>
                                      <p:cBhvr>
                                        <p:cTn id="101" dur="1" fill="hold">
                                          <p:stCondLst>
                                            <p:cond delay="0"/>
                                          </p:stCondLst>
                                        </p:cTn>
                                        <p:tgtEl>
                                          <p:spTgt spid="353496"/>
                                        </p:tgtEl>
                                        <p:attrNameLst>
                                          <p:attrName>style.visibility</p:attrName>
                                        </p:attrNameLst>
                                      </p:cBhvr>
                                      <p:to>
                                        <p:strVal val="visible"/>
                                      </p:to>
                                    </p:set>
                                  </p:childTnLst>
                                </p:cTn>
                              </p:par>
                              <p:par>
                                <p:cTn id="102" presetID="27" presetClass="emph" presetSubtype="0" repeatCount="4000" fill="hold" grpId="1" nodeType="withEffect">
                                  <p:stCondLst>
                                    <p:cond delay="5400"/>
                                  </p:stCondLst>
                                  <p:childTnLst>
                                    <p:animClr clrSpc="rgb" dir="cw">
                                      <p:cBhvr override="childStyle">
                                        <p:cTn id="103" dur="500" autoRev="1" fill="hold"/>
                                        <p:tgtEl>
                                          <p:spTgt spid="353476"/>
                                        </p:tgtEl>
                                        <p:attrNameLst>
                                          <p:attrName>style.color</p:attrName>
                                        </p:attrNameLst>
                                      </p:cBhvr>
                                      <p:to>
                                        <a:schemeClr val="bg1"/>
                                      </p:to>
                                    </p:animClr>
                                    <p:animClr clrSpc="rgb" dir="cw">
                                      <p:cBhvr>
                                        <p:cTn id="104" dur="500" autoRev="1" fill="hold"/>
                                        <p:tgtEl>
                                          <p:spTgt spid="353476"/>
                                        </p:tgtEl>
                                        <p:attrNameLst>
                                          <p:attrName>fillcolor</p:attrName>
                                        </p:attrNameLst>
                                      </p:cBhvr>
                                      <p:to>
                                        <a:schemeClr val="bg1"/>
                                      </p:to>
                                    </p:animClr>
                                    <p:set>
                                      <p:cBhvr>
                                        <p:cTn id="105" dur="500" autoRev="1" fill="hold"/>
                                        <p:tgtEl>
                                          <p:spTgt spid="353476"/>
                                        </p:tgtEl>
                                        <p:attrNameLst>
                                          <p:attrName>fill.type</p:attrName>
                                        </p:attrNameLst>
                                      </p:cBhvr>
                                      <p:to>
                                        <p:strVal val="solid"/>
                                      </p:to>
                                    </p:set>
                                    <p:set>
                                      <p:cBhvr>
                                        <p:cTn id="106" dur="500" autoRev="1" fill="hold"/>
                                        <p:tgtEl>
                                          <p:spTgt spid="353476"/>
                                        </p:tgtEl>
                                        <p:attrNameLst>
                                          <p:attrName>fill.on</p:attrName>
                                        </p:attrNameLst>
                                      </p:cBhvr>
                                      <p:to>
                                        <p:strVal val="true"/>
                                      </p:to>
                                    </p:set>
                                  </p:childTnLst>
                                  <p:subTnLst>
                                    <p:set>
                                      <p:cBhvr override="childStyle">
                                        <p:cTn dur="1" fill="hold" display="0" masterRel="sameClick" afterEffect="1">
                                          <p:stCondLst>
                                            <p:cond evt="end" delay="0">
                                              <p:tn val="102"/>
                                            </p:cond>
                                          </p:stCondLst>
                                        </p:cTn>
                                        <p:tgtEl>
                                          <p:spTgt spid="353476"/>
                                        </p:tgtEl>
                                        <p:attrNameLst>
                                          <p:attrName>style.visibility</p:attrName>
                                        </p:attrNameLst>
                                      </p:cBhvr>
                                      <p:to>
                                        <p:strVal val="hidden"/>
                                      </p:to>
                                    </p:set>
                                  </p:subTnLst>
                                </p:cTn>
                              </p:par>
                              <p:par>
                                <p:cTn id="107" presetID="1" presetClass="entr" presetSubtype="0" fill="hold" grpId="0" nodeType="withEffect">
                                  <p:stCondLst>
                                    <p:cond delay="8000"/>
                                  </p:stCondLst>
                                  <p:childTnLst>
                                    <p:set>
                                      <p:cBhvr>
                                        <p:cTn id="108" dur="1" fill="hold">
                                          <p:stCondLst>
                                            <p:cond delay="0"/>
                                          </p:stCondLst>
                                        </p:cTn>
                                        <p:tgtEl>
                                          <p:spTgt spid="353497"/>
                                        </p:tgtEl>
                                        <p:attrNameLst>
                                          <p:attrName>style.visibility</p:attrName>
                                        </p:attrNameLst>
                                      </p:cBhvr>
                                      <p:to>
                                        <p:strVal val="visible"/>
                                      </p:to>
                                    </p:set>
                                  </p:childTnLst>
                                </p:cTn>
                              </p:par>
                              <p:par>
                                <p:cTn id="109" presetID="27" presetClass="emph" presetSubtype="0" repeatCount="4000" fill="hold" grpId="1" nodeType="withEffect">
                                  <p:stCondLst>
                                    <p:cond delay="5000"/>
                                  </p:stCondLst>
                                  <p:childTnLst>
                                    <p:animClr clrSpc="rgb" dir="cw">
                                      <p:cBhvr override="childStyle">
                                        <p:cTn id="110" dur="500" autoRev="1" fill="hold"/>
                                        <p:tgtEl>
                                          <p:spTgt spid="353477"/>
                                        </p:tgtEl>
                                        <p:attrNameLst>
                                          <p:attrName>style.color</p:attrName>
                                        </p:attrNameLst>
                                      </p:cBhvr>
                                      <p:to>
                                        <a:schemeClr val="bg1"/>
                                      </p:to>
                                    </p:animClr>
                                    <p:animClr clrSpc="rgb" dir="cw">
                                      <p:cBhvr>
                                        <p:cTn id="111" dur="500" autoRev="1" fill="hold"/>
                                        <p:tgtEl>
                                          <p:spTgt spid="353477"/>
                                        </p:tgtEl>
                                        <p:attrNameLst>
                                          <p:attrName>fillcolor</p:attrName>
                                        </p:attrNameLst>
                                      </p:cBhvr>
                                      <p:to>
                                        <a:schemeClr val="bg1"/>
                                      </p:to>
                                    </p:animClr>
                                    <p:set>
                                      <p:cBhvr>
                                        <p:cTn id="112" dur="500" autoRev="1" fill="hold"/>
                                        <p:tgtEl>
                                          <p:spTgt spid="353477"/>
                                        </p:tgtEl>
                                        <p:attrNameLst>
                                          <p:attrName>fill.type</p:attrName>
                                        </p:attrNameLst>
                                      </p:cBhvr>
                                      <p:to>
                                        <p:strVal val="solid"/>
                                      </p:to>
                                    </p:set>
                                    <p:set>
                                      <p:cBhvr>
                                        <p:cTn id="113" dur="500" autoRev="1" fill="hold"/>
                                        <p:tgtEl>
                                          <p:spTgt spid="353477"/>
                                        </p:tgtEl>
                                        <p:attrNameLst>
                                          <p:attrName>fill.on</p:attrName>
                                        </p:attrNameLst>
                                      </p:cBhvr>
                                      <p:to>
                                        <p:strVal val="true"/>
                                      </p:to>
                                    </p:set>
                                  </p:childTnLst>
                                  <p:subTnLst>
                                    <p:set>
                                      <p:cBhvr override="childStyle">
                                        <p:cTn dur="1" fill="hold" display="0" masterRel="sameClick" afterEffect="1">
                                          <p:stCondLst>
                                            <p:cond evt="end" delay="0">
                                              <p:tn val="109"/>
                                            </p:cond>
                                          </p:stCondLst>
                                        </p:cTn>
                                        <p:tgtEl>
                                          <p:spTgt spid="353477"/>
                                        </p:tgtEl>
                                        <p:attrNameLst>
                                          <p:attrName>style.visibility</p:attrName>
                                        </p:attrNameLst>
                                      </p:cBhvr>
                                      <p:to>
                                        <p:strVal val="hidden"/>
                                      </p:to>
                                    </p:set>
                                  </p:subTnLst>
                                </p:cTn>
                              </p:par>
                              <p:par>
                                <p:cTn id="114" presetID="1" presetClass="entr" presetSubtype="0" fill="hold" grpId="0" nodeType="withEffect">
                                  <p:stCondLst>
                                    <p:cond delay="9000"/>
                                  </p:stCondLst>
                                  <p:childTnLst>
                                    <p:set>
                                      <p:cBhvr>
                                        <p:cTn id="115" dur="1" fill="hold">
                                          <p:stCondLst>
                                            <p:cond delay="0"/>
                                          </p:stCondLst>
                                        </p:cTn>
                                        <p:tgtEl>
                                          <p:spTgt spid="353492"/>
                                        </p:tgtEl>
                                        <p:attrNameLst>
                                          <p:attrName>style.visibility</p:attrName>
                                        </p:attrNameLst>
                                      </p:cBhvr>
                                      <p:to>
                                        <p:strVal val="visible"/>
                                      </p:to>
                                    </p:set>
                                  </p:childTnLst>
                                </p:cTn>
                              </p:par>
                              <p:par>
                                <p:cTn id="116" presetID="27" presetClass="emph" presetSubtype="0" repeatCount="4000" fill="hold" grpId="1" nodeType="withEffect">
                                  <p:stCondLst>
                                    <p:cond delay="5100"/>
                                  </p:stCondLst>
                                  <p:childTnLst>
                                    <p:animClr clrSpc="rgb" dir="cw">
                                      <p:cBhvr override="childStyle">
                                        <p:cTn id="117" dur="500" autoRev="1" fill="hold"/>
                                        <p:tgtEl>
                                          <p:spTgt spid="353485"/>
                                        </p:tgtEl>
                                        <p:attrNameLst>
                                          <p:attrName>style.color</p:attrName>
                                        </p:attrNameLst>
                                      </p:cBhvr>
                                      <p:to>
                                        <a:schemeClr val="bg1"/>
                                      </p:to>
                                    </p:animClr>
                                    <p:animClr clrSpc="rgb" dir="cw">
                                      <p:cBhvr>
                                        <p:cTn id="118" dur="500" autoRev="1" fill="hold"/>
                                        <p:tgtEl>
                                          <p:spTgt spid="353485"/>
                                        </p:tgtEl>
                                        <p:attrNameLst>
                                          <p:attrName>fillcolor</p:attrName>
                                        </p:attrNameLst>
                                      </p:cBhvr>
                                      <p:to>
                                        <a:schemeClr val="bg1"/>
                                      </p:to>
                                    </p:animClr>
                                    <p:set>
                                      <p:cBhvr>
                                        <p:cTn id="119" dur="500" autoRev="1" fill="hold"/>
                                        <p:tgtEl>
                                          <p:spTgt spid="353485"/>
                                        </p:tgtEl>
                                        <p:attrNameLst>
                                          <p:attrName>fill.type</p:attrName>
                                        </p:attrNameLst>
                                      </p:cBhvr>
                                      <p:to>
                                        <p:strVal val="solid"/>
                                      </p:to>
                                    </p:set>
                                    <p:set>
                                      <p:cBhvr>
                                        <p:cTn id="120" dur="500" autoRev="1" fill="hold"/>
                                        <p:tgtEl>
                                          <p:spTgt spid="353485"/>
                                        </p:tgtEl>
                                        <p:attrNameLst>
                                          <p:attrName>fill.on</p:attrName>
                                        </p:attrNameLst>
                                      </p:cBhvr>
                                      <p:to>
                                        <p:strVal val="true"/>
                                      </p:to>
                                    </p:set>
                                  </p:childTnLst>
                                  <p:subTnLst>
                                    <p:set>
                                      <p:cBhvr override="childStyle">
                                        <p:cTn dur="1" fill="hold" display="0" masterRel="sameClick" afterEffect="1">
                                          <p:stCondLst>
                                            <p:cond evt="end" delay="0">
                                              <p:tn val="116"/>
                                            </p:cond>
                                          </p:stCondLst>
                                        </p:cTn>
                                        <p:tgtEl>
                                          <p:spTgt spid="353485"/>
                                        </p:tgtEl>
                                        <p:attrNameLst>
                                          <p:attrName>style.visibility</p:attrName>
                                        </p:attrNameLst>
                                      </p:cBhvr>
                                      <p:to>
                                        <p:strVal val="hidden"/>
                                      </p:to>
                                    </p:set>
                                  </p:subTnLst>
                                </p:cTn>
                              </p:par>
                              <p:par>
                                <p:cTn id="121" presetID="1" presetClass="entr" presetSubtype="0" fill="hold" grpId="0" nodeType="withEffect">
                                  <p:stCondLst>
                                    <p:cond delay="9500"/>
                                  </p:stCondLst>
                                  <p:childTnLst>
                                    <p:set>
                                      <p:cBhvr>
                                        <p:cTn id="122" dur="1" fill="hold">
                                          <p:stCondLst>
                                            <p:cond delay="0"/>
                                          </p:stCondLst>
                                        </p:cTn>
                                        <p:tgtEl>
                                          <p:spTgt spid="353498"/>
                                        </p:tgtEl>
                                        <p:attrNameLst>
                                          <p:attrName>style.visibility</p:attrName>
                                        </p:attrNameLst>
                                      </p:cBhvr>
                                      <p:to>
                                        <p:strVal val="visible"/>
                                      </p:to>
                                    </p:set>
                                  </p:childTnLst>
                                </p:cTn>
                              </p:par>
                              <p:par>
                                <p:cTn id="123" presetID="42" presetClass="path" presetSubtype="0" accel="50000" decel="50000" fill="hold" grpId="0" nodeType="withEffect">
                                  <p:stCondLst>
                                    <p:cond delay="5200"/>
                                  </p:stCondLst>
                                  <p:childTnLst>
                                    <p:animMotion origin="layout" path="M -0.00017 0.00093 L -0.00052 0.01436 " pathEditMode="relative" rAng="0" ptsTypes="AA">
                                      <p:cBhvr>
                                        <p:cTn id="124" dur="2000" fill="hold"/>
                                        <p:tgtEl>
                                          <p:spTgt spid="353469"/>
                                        </p:tgtEl>
                                        <p:attrNameLst>
                                          <p:attrName>ppt_x</p:attrName>
                                          <p:attrName>ppt_y</p:attrName>
                                        </p:attrNameLst>
                                      </p:cBhvr>
                                      <p:rCtr x="-17" y="671"/>
                                    </p:animMotion>
                                  </p:childTnLst>
                                </p:cTn>
                              </p:par>
                              <p:par>
                                <p:cTn id="125" presetID="64" presetClass="path" presetSubtype="0" fill="hold" grpId="0" nodeType="withEffect">
                                  <p:stCondLst>
                                    <p:cond delay="5400"/>
                                  </p:stCondLst>
                                  <p:childTnLst>
                                    <p:animMotion origin="layout" path="M -2.22222E-6 -4.81481E-6 L -2.22222E-6 -0.01412 " pathEditMode="relative" rAng="0" ptsTypes="AA">
                                      <p:cBhvr>
                                        <p:cTn id="126" dur="2000" fill="hold"/>
                                        <p:tgtEl>
                                          <p:spTgt spid="353425"/>
                                        </p:tgtEl>
                                        <p:attrNameLst>
                                          <p:attrName>ppt_x</p:attrName>
                                          <p:attrName>ppt_y</p:attrName>
                                        </p:attrNameLst>
                                      </p:cBhvr>
                                      <p:rCtr x="0" y="-718"/>
                                    </p:animMotion>
                                  </p:childTnLst>
                                </p:cTn>
                              </p:par>
                              <p:par>
                                <p:cTn id="127" presetID="42" presetClass="path" presetSubtype="0" accel="50000" decel="50000" fill="hold" grpId="0" nodeType="withEffect">
                                  <p:stCondLst>
                                    <p:cond delay="5600"/>
                                  </p:stCondLst>
                                  <p:childTnLst>
                                    <p:animMotion origin="layout" path="M 3.61111E-6 -3.7037E-7 L 3.61111E-6 0.01944 " pathEditMode="relative" rAng="0" ptsTypes="AA">
                                      <p:cBhvr>
                                        <p:cTn id="128" dur="2000" fill="hold"/>
                                        <p:tgtEl>
                                          <p:spTgt spid="353428"/>
                                        </p:tgtEl>
                                        <p:attrNameLst>
                                          <p:attrName>ppt_x</p:attrName>
                                          <p:attrName>ppt_y</p:attrName>
                                        </p:attrNameLst>
                                      </p:cBhvr>
                                      <p:rCtr x="0" y="972"/>
                                    </p:animMotion>
                                  </p:childTnLst>
                                </p:cTn>
                              </p:par>
                              <p:par>
                                <p:cTn id="129" presetID="42" presetClass="path" presetSubtype="0" accel="50000" decel="50000" fill="hold" grpId="0" nodeType="withEffect">
                                  <p:stCondLst>
                                    <p:cond delay="6000"/>
                                  </p:stCondLst>
                                  <p:childTnLst>
                                    <p:animMotion origin="layout" path="M 2.77778E-7 -1.11111E-6 L -0.00035 0.02315 " pathEditMode="relative" rAng="0" ptsTypes="AA">
                                      <p:cBhvr>
                                        <p:cTn id="130" dur="2000" fill="hold"/>
                                        <p:tgtEl>
                                          <p:spTgt spid="353429"/>
                                        </p:tgtEl>
                                        <p:attrNameLst>
                                          <p:attrName>ppt_x</p:attrName>
                                          <p:attrName>ppt_y</p:attrName>
                                        </p:attrNameLst>
                                      </p:cBhvr>
                                      <p:rCtr x="-17" y="1157"/>
                                    </p:animMotion>
                                  </p:childTnLst>
                                </p:cTn>
                              </p:par>
                              <p:par>
                                <p:cTn id="131" presetID="64" presetClass="path" presetSubtype="0" fill="hold" grpId="0" nodeType="withEffect">
                                  <p:stCondLst>
                                    <p:cond delay="6200"/>
                                  </p:stCondLst>
                                  <p:childTnLst>
                                    <p:animMotion origin="layout" path="M 4.72222E-6 1.85185E-6 L 4.72222E-6 -0.01875 " pathEditMode="relative" rAng="0" ptsTypes="AA">
                                      <p:cBhvr>
                                        <p:cTn id="132" dur="2000" fill="hold"/>
                                        <p:tgtEl>
                                          <p:spTgt spid="353430"/>
                                        </p:tgtEl>
                                        <p:attrNameLst>
                                          <p:attrName>ppt_x</p:attrName>
                                          <p:attrName>ppt_y</p:attrName>
                                        </p:attrNameLst>
                                      </p:cBhvr>
                                      <p:rCtr x="0" y="-949"/>
                                    </p:animMotion>
                                  </p:childTnLst>
                                </p:cTn>
                              </p:par>
                              <p:par>
                                <p:cTn id="133" presetID="42" presetClass="path" presetSubtype="0" accel="50000" decel="50000" fill="hold" grpId="0" nodeType="withEffect">
                                  <p:stCondLst>
                                    <p:cond delay="6600"/>
                                  </p:stCondLst>
                                  <p:childTnLst>
                                    <p:animMotion origin="layout" path="M -5.55556E-7 -7.40741E-7 L -5.55556E-7 0.0169 " pathEditMode="relative" rAng="0" ptsTypes="AA">
                                      <p:cBhvr>
                                        <p:cTn id="134" dur="2000" fill="hold"/>
                                        <p:tgtEl>
                                          <p:spTgt spid="353431"/>
                                        </p:tgtEl>
                                        <p:attrNameLst>
                                          <p:attrName>ppt_x</p:attrName>
                                          <p:attrName>ppt_y</p:attrName>
                                        </p:attrNameLst>
                                      </p:cBhvr>
                                      <p:rCtr x="0" y="833"/>
                                    </p:animMotion>
                                  </p:childTnLst>
                                </p:cTn>
                              </p:par>
                              <p:par>
                                <p:cTn id="135" presetID="64" presetClass="path" presetSubtype="0" fill="hold" grpId="0" nodeType="withEffect">
                                  <p:stCondLst>
                                    <p:cond delay="6800"/>
                                  </p:stCondLst>
                                  <p:childTnLst>
                                    <p:animMotion origin="layout" path="M -4.72222E-6 -1.48148E-6 L 0.00035 -0.0169 " pathEditMode="relative" rAng="0" ptsTypes="AA">
                                      <p:cBhvr>
                                        <p:cTn id="136" dur="2000" fill="hold"/>
                                        <p:tgtEl>
                                          <p:spTgt spid="353433"/>
                                        </p:tgtEl>
                                        <p:attrNameLst>
                                          <p:attrName>ppt_x</p:attrName>
                                          <p:attrName>ppt_y</p:attrName>
                                        </p:attrNameLst>
                                      </p:cBhvr>
                                      <p:rCtr x="17" y="-856"/>
                                    </p:animMotion>
                                  </p:childTnLst>
                                </p:cTn>
                              </p:par>
                              <p:par>
                                <p:cTn id="137" presetID="42" presetClass="path" presetSubtype="0" accel="50000" decel="50000" fill="hold" grpId="0" nodeType="withEffect">
                                  <p:stCondLst>
                                    <p:cond delay="7000"/>
                                  </p:stCondLst>
                                  <p:childTnLst>
                                    <p:animMotion origin="layout" path="M -2.77778E-6 0 L -2.77778E-6 0.01806 " pathEditMode="relative" rAng="0" ptsTypes="AA">
                                      <p:cBhvr>
                                        <p:cTn id="138" dur="2000" fill="hold"/>
                                        <p:tgtEl>
                                          <p:spTgt spid="353434"/>
                                        </p:tgtEl>
                                        <p:attrNameLst>
                                          <p:attrName>ppt_x</p:attrName>
                                          <p:attrName>ppt_y</p:attrName>
                                        </p:attrNameLst>
                                      </p:cBhvr>
                                      <p:rCtr x="0" y="903"/>
                                    </p:animMotion>
                                  </p:childTnLst>
                                </p:cTn>
                              </p:par>
                              <p:par>
                                <p:cTn id="139" presetID="42" presetClass="path" presetSubtype="0" accel="50000" decel="50000" fill="hold" grpId="0" nodeType="withEffect">
                                  <p:stCondLst>
                                    <p:cond delay="7200"/>
                                  </p:stCondLst>
                                  <p:childTnLst>
                                    <p:animMotion origin="layout" path="M -2.5E-6 1.85185E-6 L -0.00052 0.01528 " pathEditMode="relative" rAng="0" ptsTypes="AA">
                                      <p:cBhvr>
                                        <p:cTn id="140" dur="2000" fill="hold"/>
                                        <p:tgtEl>
                                          <p:spTgt spid="353435"/>
                                        </p:tgtEl>
                                        <p:attrNameLst>
                                          <p:attrName>ppt_x</p:attrName>
                                          <p:attrName>ppt_y</p:attrName>
                                        </p:attrNameLst>
                                      </p:cBhvr>
                                      <p:rCtr x="-35" y="764"/>
                                    </p:animMotion>
                                  </p:childTnLst>
                                </p:cTn>
                              </p:par>
                              <p:par>
                                <p:cTn id="141" presetID="64" presetClass="path" presetSubtype="0" fill="hold" grpId="0" nodeType="withEffect">
                                  <p:stCondLst>
                                    <p:cond delay="7400"/>
                                  </p:stCondLst>
                                  <p:childTnLst>
                                    <p:animMotion origin="layout" path="M 4.72222E-6 -7.40741E-7 L 4.72222E-6 -0.0118 " pathEditMode="relative" rAng="0" ptsTypes="AA">
                                      <p:cBhvr>
                                        <p:cTn id="142" dur="2000" fill="hold"/>
                                        <p:tgtEl>
                                          <p:spTgt spid="353436"/>
                                        </p:tgtEl>
                                        <p:attrNameLst>
                                          <p:attrName>ppt_x</p:attrName>
                                          <p:attrName>ppt_y</p:attrName>
                                        </p:attrNameLst>
                                      </p:cBhvr>
                                      <p:rCtr x="0" y="-602"/>
                                    </p:animMotion>
                                  </p:childTnLst>
                                </p:cTn>
                              </p:par>
                              <p:par>
                                <p:cTn id="143" presetID="64" presetClass="path" presetSubtype="0" fill="hold" grpId="0" nodeType="withEffect">
                                  <p:stCondLst>
                                    <p:cond delay="7700"/>
                                  </p:stCondLst>
                                  <p:childTnLst>
                                    <p:animMotion origin="layout" path="M 3.88889E-6 0.00556 L 3.88889E-6 -0.00578 " pathEditMode="relative" rAng="0" ptsTypes="AA">
                                      <p:cBhvr>
                                        <p:cTn id="144" dur="2000" fill="hold"/>
                                        <p:tgtEl>
                                          <p:spTgt spid="353438"/>
                                        </p:tgtEl>
                                        <p:attrNameLst>
                                          <p:attrName>ppt_x</p:attrName>
                                          <p:attrName>ppt_y</p:attrName>
                                        </p:attrNameLst>
                                      </p:cBhvr>
                                      <p:rCtr x="0" y="-579"/>
                                    </p:animMotion>
                                  </p:childTnLst>
                                </p:cTn>
                              </p:par>
                              <p:par>
                                <p:cTn id="145" presetID="42" presetClass="path" presetSubtype="0" accel="50000" decel="50000" fill="hold" grpId="1" nodeType="withEffect">
                                  <p:stCondLst>
                                    <p:cond delay="4800"/>
                                  </p:stCondLst>
                                  <p:childTnLst>
                                    <p:animMotion origin="layout" path="M 0.00105 -0.04098 L 0.00053 4.44444E-6 " pathEditMode="relative" rAng="0" ptsTypes="AA">
                                      <p:cBhvr>
                                        <p:cTn id="146" dur="2000" fill="hold"/>
                                        <p:tgtEl>
                                          <p:spTgt spid="353300"/>
                                        </p:tgtEl>
                                        <p:attrNameLst>
                                          <p:attrName>ppt_x</p:attrName>
                                          <p:attrName>ppt_y</p:attrName>
                                        </p:attrNameLst>
                                      </p:cBhvr>
                                      <p:rCtr x="-35" y="2037"/>
                                    </p:animMotion>
                                  </p:childTnLst>
                                </p:cTn>
                              </p:par>
                              <p:par>
                                <p:cTn id="147" presetID="64" presetClass="path" presetSubtype="0" accel="50000" decel="50000" fill="hold" grpId="1" nodeType="withEffect">
                                  <p:stCondLst>
                                    <p:cond delay="5000"/>
                                  </p:stCondLst>
                                  <p:childTnLst>
                                    <p:animMotion origin="layout" path="M 3.33333E-6 0.03333 L 3.33333E-6 2.59259E-6 " pathEditMode="relative" rAng="0" ptsTypes="AA">
                                      <p:cBhvr>
                                        <p:cTn id="148" dur="2000" fill="hold"/>
                                        <p:tgtEl>
                                          <p:spTgt spid="353295"/>
                                        </p:tgtEl>
                                        <p:attrNameLst>
                                          <p:attrName>ppt_x</p:attrName>
                                          <p:attrName>ppt_y</p:attrName>
                                        </p:attrNameLst>
                                      </p:cBhvr>
                                      <p:rCtr x="0" y="-1667"/>
                                    </p:animMotion>
                                  </p:childTnLst>
                                </p:cTn>
                              </p:par>
                              <p:par>
                                <p:cTn id="149" presetID="64" presetClass="path" presetSubtype="0" accel="50000" decel="50000" fill="hold" grpId="1" nodeType="withEffect">
                                  <p:stCondLst>
                                    <p:cond delay="5200"/>
                                  </p:stCondLst>
                                  <p:childTnLst>
                                    <p:animMotion origin="layout" path="M -0.00052 0.01528 L -0.00104 -2.59259E-6 " pathEditMode="relative" rAng="0" ptsTypes="AA">
                                      <p:cBhvr>
                                        <p:cTn id="150" dur="2000" fill="hold"/>
                                        <p:tgtEl>
                                          <p:spTgt spid="353394"/>
                                        </p:tgtEl>
                                        <p:attrNameLst>
                                          <p:attrName>ppt_x</p:attrName>
                                          <p:attrName>ppt_y</p:attrName>
                                        </p:attrNameLst>
                                      </p:cBhvr>
                                      <p:rCtr x="-35" y="-764"/>
                                    </p:animMotion>
                                  </p:childTnLst>
                                </p:cTn>
                              </p:par>
                              <p:par>
                                <p:cTn id="151" presetID="64" presetClass="path" presetSubtype="0" accel="50000" decel="50000" fill="hold" grpId="1" nodeType="withEffect">
                                  <p:stCondLst>
                                    <p:cond delay="5200"/>
                                  </p:stCondLst>
                                  <p:childTnLst>
                                    <p:animMotion origin="layout" path="M 1.66667E-6 0.04445 L -0.00018 0.00093 " pathEditMode="relative" rAng="0" ptsTypes="AA">
                                      <p:cBhvr>
                                        <p:cTn id="152" dur="2000" fill="hold"/>
                                        <p:tgtEl>
                                          <p:spTgt spid="353408"/>
                                        </p:tgtEl>
                                        <p:attrNameLst>
                                          <p:attrName>ppt_x</p:attrName>
                                          <p:attrName>ppt_y</p:attrName>
                                        </p:attrNameLst>
                                      </p:cBhvr>
                                      <p:rCtr x="-17" y="-2176"/>
                                    </p:animMotion>
                                  </p:childTnLst>
                                </p:cTn>
                              </p:par>
                              <p:par>
                                <p:cTn id="153" presetID="42" presetClass="path" presetSubtype="0" accel="50000" decel="50000" fill="hold" grpId="1" nodeType="withEffect">
                                  <p:stCondLst>
                                    <p:cond delay="5400"/>
                                  </p:stCondLst>
                                  <p:childTnLst>
                                    <p:animMotion origin="layout" path="M -3.61111E-6 -0.0243 L -3.61111E-6 0.00417 " pathEditMode="relative" rAng="0" ptsTypes="AA">
                                      <p:cBhvr>
                                        <p:cTn id="154" dur="2000" fill="hold"/>
                                        <p:tgtEl>
                                          <p:spTgt spid="353393"/>
                                        </p:tgtEl>
                                        <p:attrNameLst>
                                          <p:attrName>ppt_x</p:attrName>
                                          <p:attrName>ppt_y</p:attrName>
                                        </p:attrNameLst>
                                      </p:cBhvr>
                                      <p:rCtr x="0" y="1412"/>
                                    </p:animMotion>
                                  </p:childTnLst>
                                </p:cTn>
                              </p:par>
                              <p:par>
                                <p:cTn id="155" presetID="42" presetClass="path" presetSubtype="0" accel="50000" decel="50000" fill="hold" grpId="1" nodeType="withEffect">
                                  <p:stCondLst>
                                    <p:cond delay="5600"/>
                                  </p:stCondLst>
                                  <p:childTnLst>
                                    <p:animMotion origin="layout" path="M 5.55556E-7 -0.01412 L 5.55556E-7 0.0044 " pathEditMode="relative" rAng="0" ptsTypes="AA">
                                      <p:cBhvr>
                                        <p:cTn id="156" dur="2000" fill="hold"/>
                                        <p:tgtEl>
                                          <p:spTgt spid="353395"/>
                                        </p:tgtEl>
                                        <p:attrNameLst>
                                          <p:attrName>ppt_x</p:attrName>
                                          <p:attrName>ppt_y</p:attrName>
                                        </p:attrNameLst>
                                      </p:cBhvr>
                                      <p:rCtr x="0" y="926"/>
                                    </p:animMotion>
                                  </p:childTnLst>
                                </p:cTn>
                              </p:par>
                              <p:par>
                                <p:cTn id="157" presetID="42" presetClass="path" presetSubtype="0" accel="50000" decel="50000" fill="hold" grpId="1" nodeType="withEffect">
                                  <p:stCondLst>
                                    <p:cond delay="5800"/>
                                  </p:stCondLst>
                                  <p:childTnLst>
                                    <p:animMotion origin="layout" path="M 0.00105 -0.04098 L 0.00053 4.44444E-6 " pathEditMode="relative" rAng="0" ptsTypes="AA">
                                      <p:cBhvr>
                                        <p:cTn id="158" dur="2000" fill="hold"/>
                                        <p:tgtEl>
                                          <p:spTgt spid="353396"/>
                                        </p:tgtEl>
                                        <p:attrNameLst>
                                          <p:attrName>ppt_x</p:attrName>
                                          <p:attrName>ppt_y</p:attrName>
                                        </p:attrNameLst>
                                      </p:cBhvr>
                                      <p:rCtr x="-35" y="2037"/>
                                    </p:animMotion>
                                  </p:childTnLst>
                                </p:cTn>
                              </p:par>
                              <p:par>
                                <p:cTn id="159" presetID="64" presetClass="path" presetSubtype="0" accel="50000" decel="50000" fill="hold" grpId="1" nodeType="withEffect">
                                  <p:stCondLst>
                                    <p:cond delay="5800"/>
                                  </p:stCondLst>
                                  <p:childTnLst>
                                    <p:animMotion origin="layout" path="M 3.33333E-6 0.03333 L 3.33333E-6 2.59259E-6 " pathEditMode="relative" rAng="0" ptsTypes="AA">
                                      <p:cBhvr>
                                        <p:cTn id="160" dur="2000" fill="hold"/>
                                        <p:tgtEl>
                                          <p:spTgt spid="353398"/>
                                        </p:tgtEl>
                                        <p:attrNameLst>
                                          <p:attrName>ppt_x</p:attrName>
                                          <p:attrName>ppt_y</p:attrName>
                                        </p:attrNameLst>
                                      </p:cBhvr>
                                      <p:rCtr x="0" y="-1667"/>
                                    </p:animMotion>
                                  </p:childTnLst>
                                </p:cTn>
                              </p:par>
                              <p:par>
                                <p:cTn id="161" presetID="42" presetClass="path" presetSubtype="0" accel="50000" decel="50000" fill="hold" grpId="1" nodeType="withEffect">
                                  <p:stCondLst>
                                    <p:cond delay="6000"/>
                                  </p:stCondLst>
                                  <p:childTnLst>
                                    <p:animMotion origin="layout" path="M -3.61111E-6 -0.0243 L -3.61111E-6 0.00417 " pathEditMode="relative" rAng="0" ptsTypes="AA">
                                      <p:cBhvr>
                                        <p:cTn id="162" dur="2000" fill="hold"/>
                                        <p:tgtEl>
                                          <p:spTgt spid="353397"/>
                                        </p:tgtEl>
                                        <p:attrNameLst>
                                          <p:attrName>ppt_x</p:attrName>
                                          <p:attrName>ppt_y</p:attrName>
                                        </p:attrNameLst>
                                      </p:cBhvr>
                                      <p:rCtr x="0" y="1412"/>
                                    </p:animMotion>
                                  </p:childTnLst>
                                </p:cTn>
                              </p:par>
                              <p:par>
                                <p:cTn id="163" presetID="64" presetClass="path" presetSubtype="0" accel="50000" decel="50000" fill="hold" grpId="1" nodeType="withEffect">
                                  <p:stCondLst>
                                    <p:cond delay="6200"/>
                                  </p:stCondLst>
                                  <p:childTnLst>
                                    <p:animMotion origin="layout" path="M 3.33333E-6 0.03333 L 3.33333E-6 2.59259E-6 " pathEditMode="relative" rAng="0" ptsTypes="AA">
                                      <p:cBhvr>
                                        <p:cTn id="164" dur="2000" fill="hold"/>
                                        <p:tgtEl>
                                          <p:spTgt spid="353399"/>
                                        </p:tgtEl>
                                        <p:attrNameLst>
                                          <p:attrName>ppt_x</p:attrName>
                                          <p:attrName>ppt_y</p:attrName>
                                        </p:attrNameLst>
                                      </p:cBhvr>
                                      <p:rCtr x="0" y="-1667"/>
                                    </p:animMotion>
                                  </p:childTnLst>
                                </p:cTn>
                              </p:par>
                              <p:par>
                                <p:cTn id="165" presetID="42" presetClass="path" presetSubtype="0" accel="50000" decel="50000" fill="hold" grpId="1" nodeType="withEffect">
                                  <p:stCondLst>
                                    <p:cond delay="6400"/>
                                  </p:stCondLst>
                                  <p:childTnLst>
                                    <p:animMotion origin="layout" path="M -1.38889E-6 -0.03217 L -1.38889E-6 0.00324 " pathEditMode="relative" rAng="0" ptsTypes="AA">
                                      <p:cBhvr>
                                        <p:cTn id="166" dur="2000" fill="hold"/>
                                        <p:tgtEl>
                                          <p:spTgt spid="353400"/>
                                        </p:tgtEl>
                                        <p:attrNameLst>
                                          <p:attrName>ppt_x</p:attrName>
                                          <p:attrName>ppt_y</p:attrName>
                                        </p:attrNameLst>
                                      </p:cBhvr>
                                      <p:rCtr x="0" y="1759"/>
                                    </p:animMotion>
                                  </p:childTnLst>
                                </p:cTn>
                              </p:par>
                              <p:par>
                                <p:cTn id="167" presetID="42" presetClass="path" presetSubtype="0" accel="50000" decel="50000" fill="hold" grpId="1" nodeType="withEffect">
                                  <p:stCondLst>
                                    <p:cond delay="6600"/>
                                  </p:stCondLst>
                                  <p:childTnLst>
                                    <p:animMotion origin="layout" path="M 5.55556E-7 -0.01412 L 5.55556E-7 0.0044 " pathEditMode="relative" rAng="0" ptsTypes="AA">
                                      <p:cBhvr>
                                        <p:cTn id="168" dur="2000" fill="hold"/>
                                        <p:tgtEl>
                                          <p:spTgt spid="353402"/>
                                        </p:tgtEl>
                                        <p:attrNameLst>
                                          <p:attrName>ppt_x</p:attrName>
                                          <p:attrName>ppt_y</p:attrName>
                                        </p:attrNameLst>
                                      </p:cBhvr>
                                      <p:rCtr x="0" y="926"/>
                                    </p:animMotion>
                                  </p:childTnLst>
                                </p:cTn>
                              </p:par>
                              <p:par>
                                <p:cTn id="169" presetID="64" presetClass="path" presetSubtype="0" accel="50000" decel="50000" fill="hold" grpId="1" nodeType="withEffect">
                                  <p:stCondLst>
                                    <p:cond delay="6800"/>
                                  </p:stCondLst>
                                  <p:childTnLst>
                                    <p:animMotion origin="layout" path="M 2.22222E-6 0.02569 L 2.22222E-6 7.40741E-7 " pathEditMode="relative" rAng="0" ptsTypes="AA">
                                      <p:cBhvr>
                                        <p:cTn id="170" dur="2000" fill="hold"/>
                                        <p:tgtEl>
                                          <p:spTgt spid="353401"/>
                                        </p:tgtEl>
                                        <p:attrNameLst>
                                          <p:attrName>ppt_x</p:attrName>
                                          <p:attrName>ppt_y</p:attrName>
                                        </p:attrNameLst>
                                      </p:cBhvr>
                                      <p:rCtr x="0" y="-1296"/>
                                    </p:animMotion>
                                  </p:childTnLst>
                                </p:cTn>
                              </p:par>
                              <p:par>
                                <p:cTn id="171" presetID="42" presetClass="path" presetSubtype="0" accel="50000" decel="50000" fill="hold" grpId="1" nodeType="withEffect">
                                  <p:stCondLst>
                                    <p:cond delay="7000"/>
                                  </p:stCondLst>
                                  <p:childTnLst>
                                    <p:animMotion origin="layout" path="M 0.00105 -0.04098 L 0.00053 4.44444E-6 " pathEditMode="relative" rAng="0" ptsTypes="AA">
                                      <p:cBhvr>
                                        <p:cTn id="172" dur="2000" fill="hold"/>
                                        <p:tgtEl>
                                          <p:spTgt spid="353403"/>
                                        </p:tgtEl>
                                        <p:attrNameLst>
                                          <p:attrName>ppt_x</p:attrName>
                                          <p:attrName>ppt_y</p:attrName>
                                        </p:attrNameLst>
                                      </p:cBhvr>
                                      <p:rCtr x="-35" y="2037"/>
                                    </p:animMotion>
                                  </p:childTnLst>
                                </p:cTn>
                              </p:par>
                              <p:par>
                                <p:cTn id="173" presetID="64" presetClass="path" presetSubtype="0" accel="50000" decel="50000" fill="hold" grpId="1" nodeType="withEffect">
                                  <p:stCondLst>
                                    <p:cond delay="7000"/>
                                  </p:stCondLst>
                                  <p:childTnLst>
                                    <p:animMotion origin="layout" path="M 1.66667E-6 0.04445 L -0.00018 0.00093 " pathEditMode="relative" rAng="0" ptsTypes="AA">
                                      <p:cBhvr>
                                        <p:cTn id="174" dur="2000" fill="hold"/>
                                        <p:tgtEl>
                                          <p:spTgt spid="353404"/>
                                        </p:tgtEl>
                                        <p:attrNameLst>
                                          <p:attrName>ppt_x</p:attrName>
                                          <p:attrName>ppt_y</p:attrName>
                                        </p:attrNameLst>
                                      </p:cBhvr>
                                      <p:rCtr x="-17" y="-2176"/>
                                    </p:animMotion>
                                  </p:childTnLst>
                                </p:cTn>
                              </p:par>
                              <p:par>
                                <p:cTn id="175" presetID="64" presetClass="path" presetSubtype="0" accel="50000" decel="50000" fill="hold" grpId="1" nodeType="withEffect">
                                  <p:stCondLst>
                                    <p:cond delay="7200"/>
                                  </p:stCondLst>
                                  <p:childTnLst>
                                    <p:animMotion origin="layout" path="M -0.00052 0.01528 L -0.00104 -2.59259E-6 " pathEditMode="relative" rAng="0" ptsTypes="AA">
                                      <p:cBhvr>
                                        <p:cTn id="176" dur="2000" fill="hold"/>
                                        <p:tgtEl>
                                          <p:spTgt spid="353405"/>
                                        </p:tgtEl>
                                        <p:attrNameLst>
                                          <p:attrName>ppt_x</p:attrName>
                                          <p:attrName>ppt_y</p:attrName>
                                        </p:attrNameLst>
                                      </p:cBhvr>
                                      <p:rCtr x="-35" y="-764"/>
                                    </p:animMotion>
                                  </p:childTnLst>
                                </p:cTn>
                              </p:par>
                              <p:par>
                                <p:cTn id="177" presetID="42" presetClass="path" presetSubtype="0" accel="50000" decel="50000" fill="hold" grpId="1" nodeType="withEffect">
                                  <p:stCondLst>
                                    <p:cond delay="7400"/>
                                  </p:stCondLst>
                                  <p:childTnLst>
                                    <p:animMotion origin="layout" path="M -1.38889E-6 -0.03217 L -1.38889E-6 0.00324 " pathEditMode="relative" rAng="0" ptsTypes="AA">
                                      <p:cBhvr>
                                        <p:cTn id="178" dur="2000" fill="hold"/>
                                        <p:tgtEl>
                                          <p:spTgt spid="353406"/>
                                        </p:tgtEl>
                                        <p:attrNameLst>
                                          <p:attrName>ppt_x</p:attrName>
                                          <p:attrName>ppt_y</p:attrName>
                                        </p:attrNameLst>
                                      </p:cBhvr>
                                      <p:rCtr x="0" y="1759"/>
                                    </p:animMotion>
                                  </p:childTnLst>
                                </p:cTn>
                              </p:par>
                              <p:par>
                                <p:cTn id="179" presetID="64" presetClass="path" presetSubtype="0" accel="50000" decel="50000" fill="hold" grpId="1" nodeType="withEffect">
                                  <p:stCondLst>
                                    <p:cond delay="7400"/>
                                  </p:stCondLst>
                                  <p:childTnLst>
                                    <p:animMotion origin="layout" path="M 8.33333E-7 0.03935 L 0.00017 0.00093 " pathEditMode="relative" rAng="0" ptsTypes="AA">
                                      <p:cBhvr>
                                        <p:cTn id="180" dur="2000" fill="hold"/>
                                        <p:tgtEl>
                                          <p:spTgt spid="353407"/>
                                        </p:tgtEl>
                                        <p:attrNameLst>
                                          <p:attrName>ppt_x</p:attrName>
                                          <p:attrName>ppt_y</p:attrName>
                                        </p:attrNameLst>
                                      </p:cBhvr>
                                      <p:rCtr x="0" y="-1921"/>
                                    </p:animMotion>
                                  </p:childTnLst>
                                </p:cTn>
                              </p:par>
                              <p:par>
                                <p:cTn id="181" presetID="42" presetClass="path" presetSubtype="0" accel="50000" decel="50000" fill="hold" grpId="1" nodeType="withEffect">
                                  <p:stCondLst>
                                    <p:cond delay="7600"/>
                                  </p:stCondLst>
                                  <p:childTnLst>
                                    <p:animMotion origin="layout" path="M 5.55556E-7 -0.01412 L 5.55556E-7 0.0044 " pathEditMode="relative" rAng="0" ptsTypes="AA">
                                      <p:cBhvr>
                                        <p:cTn id="182" dur="2000" fill="hold"/>
                                        <p:tgtEl>
                                          <p:spTgt spid="353409"/>
                                        </p:tgtEl>
                                        <p:attrNameLst>
                                          <p:attrName>ppt_x</p:attrName>
                                          <p:attrName>ppt_y</p:attrName>
                                        </p:attrNameLst>
                                      </p:cBhvr>
                                      <p:rCtr x="0" y="926"/>
                                    </p:animMotion>
                                  </p:childTnLst>
                                </p:cTn>
                              </p:par>
                              <p:par>
                                <p:cTn id="183" presetID="42" presetClass="path" presetSubtype="0" accel="50000" decel="50000" fill="hold" grpId="1" nodeType="withEffect">
                                  <p:stCondLst>
                                    <p:cond delay="7700"/>
                                  </p:stCondLst>
                                  <p:childTnLst>
                                    <p:animMotion origin="layout" path="M 0.00105 -0.04098 L 0.00053 4.44444E-6 " pathEditMode="relative" rAng="0" ptsTypes="AA">
                                      <p:cBhvr>
                                        <p:cTn id="184" dur="2000" fill="hold"/>
                                        <p:tgtEl>
                                          <p:spTgt spid="353410"/>
                                        </p:tgtEl>
                                        <p:attrNameLst>
                                          <p:attrName>ppt_x</p:attrName>
                                          <p:attrName>ppt_y</p:attrName>
                                        </p:attrNameLst>
                                      </p:cBhvr>
                                      <p:rCtr x="-35" y="2037"/>
                                    </p:animMotion>
                                  </p:childTnLst>
                                </p:cTn>
                              </p:par>
                              <p:par>
                                <p:cTn id="185" presetID="64" presetClass="path" presetSubtype="0" accel="50000" decel="50000" fill="hold" grpId="1" nodeType="withEffect">
                                  <p:stCondLst>
                                    <p:cond delay="8000"/>
                                  </p:stCondLst>
                                  <p:childTnLst>
                                    <p:animMotion origin="layout" path="M 2.22222E-6 0.02569 L 2.22222E-6 7.40741E-7 " pathEditMode="relative" rAng="0" ptsTypes="AA">
                                      <p:cBhvr>
                                        <p:cTn id="186" dur="2000" fill="hold"/>
                                        <p:tgtEl>
                                          <p:spTgt spid="353411"/>
                                        </p:tgtEl>
                                        <p:attrNameLst>
                                          <p:attrName>ppt_x</p:attrName>
                                          <p:attrName>ppt_y</p:attrName>
                                        </p:attrNameLst>
                                      </p:cBhvr>
                                      <p:rCtr x="0" y="-1296"/>
                                    </p:animMotion>
                                  </p:childTnLst>
                                </p:cTn>
                              </p:par>
                              <p:par>
                                <p:cTn id="187" presetID="42" presetClass="path" presetSubtype="0" accel="50000" decel="50000" fill="hold" grpId="1" nodeType="withEffect">
                                  <p:stCondLst>
                                    <p:cond delay="8200"/>
                                  </p:stCondLst>
                                  <p:childTnLst>
                                    <p:animMotion origin="layout" path="M -3.61111E-6 -0.0243 L -3.61111E-6 0.00417 " pathEditMode="relative" rAng="0" ptsTypes="AA">
                                      <p:cBhvr>
                                        <p:cTn id="188" dur="2000" fill="hold"/>
                                        <p:tgtEl>
                                          <p:spTgt spid="353412"/>
                                        </p:tgtEl>
                                        <p:attrNameLst>
                                          <p:attrName>ppt_x</p:attrName>
                                          <p:attrName>ppt_y</p:attrName>
                                        </p:attrNameLst>
                                      </p:cBhvr>
                                      <p:rCtr x="0" y="1412"/>
                                    </p:animMotion>
                                  </p:childTnLst>
                                </p:cTn>
                              </p:par>
                              <p:par>
                                <p:cTn id="189" presetID="64" presetClass="path" presetSubtype="0" accel="50000" decel="50000" fill="hold" grpId="1" nodeType="withEffect">
                                  <p:stCondLst>
                                    <p:cond delay="8200"/>
                                  </p:stCondLst>
                                  <p:childTnLst>
                                    <p:animMotion origin="layout" path="M 1.66667E-6 0.04445 L -0.00018 0.00093 " pathEditMode="relative" rAng="0" ptsTypes="AA">
                                      <p:cBhvr>
                                        <p:cTn id="190" dur="2000" fill="hold"/>
                                        <p:tgtEl>
                                          <p:spTgt spid="353414"/>
                                        </p:tgtEl>
                                        <p:attrNameLst>
                                          <p:attrName>ppt_x</p:attrName>
                                          <p:attrName>ppt_y</p:attrName>
                                        </p:attrNameLst>
                                      </p:cBhvr>
                                      <p:rCtr x="-17" y="-2176"/>
                                    </p:animMotion>
                                  </p:childTnLst>
                                </p:cTn>
                              </p:par>
                              <p:par>
                                <p:cTn id="191" presetID="64" presetClass="path" presetSubtype="0" accel="50000" decel="50000" fill="hold" grpId="1" nodeType="withEffect">
                                  <p:stCondLst>
                                    <p:cond delay="8400"/>
                                  </p:stCondLst>
                                  <p:childTnLst>
                                    <p:animMotion origin="layout" path="M -0.00052 0.01528 L -0.00104 -2.59259E-6 " pathEditMode="relative" rAng="0" ptsTypes="AA">
                                      <p:cBhvr>
                                        <p:cTn id="192" dur="2000" fill="hold"/>
                                        <p:tgtEl>
                                          <p:spTgt spid="353413"/>
                                        </p:tgtEl>
                                        <p:attrNameLst>
                                          <p:attrName>ppt_x</p:attrName>
                                          <p:attrName>ppt_y</p:attrName>
                                        </p:attrNameLst>
                                      </p:cBhvr>
                                      <p:rCtr x="-35" y="-764"/>
                                    </p:animMotion>
                                  </p:childTnLst>
                                </p:cTn>
                              </p:par>
                            </p:childTnLst>
                          </p:cTn>
                        </p:par>
                      </p:childTnLst>
                    </p:cTn>
                  </p:par>
                  <p:par>
                    <p:cTn id="193" fill="hold" nodeType="clickPar">
                      <p:stCondLst>
                        <p:cond delay="indefinite"/>
                      </p:stCondLst>
                      <p:childTnLst>
                        <p:par>
                          <p:cTn id="194" fill="hold" nodeType="withGroup">
                            <p:stCondLst>
                              <p:cond delay="0"/>
                            </p:stCondLst>
                            <p:childTnLst>
                              <p:par>
                                <p:cTn id="195" presetID="64" presetClass="path" presetSubtype="0" accel="50000" decel="50000" fill="hold" nodeType="clickEffect">
                                  <p:stCondLst>
                                    <p:cond delay="0"/>
                                  </p:stCondLst>
                                  <p:childTnLst>
                                    <p:animMotion origin="layout" path="M -0.00052 0.01435 L -0.00104 -0.00092 " pathEditMode="relative" rAng="0" ptsTypes="AA">
                                      <p:cBhvr>
                                        <p:cTn id="196" dur="2000" fill="hold"/>
                                        <p:tgtEl>
                                          <p:spTgt spid="353424"/>
                                        </p:tgtEl>
                                        <p:attrNameLst>
                                          <p:attrName>ppt_x</p:attrName>
                                          <p:attrName>ppt_y</p:attrName>
                                        </p:attrNameLst>
                                      </p:cBhvr>
                                      <p:rCtr x="-35" y="-764"/>
                                    </p:animMotion>
                                  </p:childTnLst>
                                </p:cTn>
                              </p:par>
                              <p:par>
                                <p:cTn id="197" presetID="63" presetClass="path" presetSubtype="0" fill="hold" nodeType="withEffect">
                                  <p:stCondLst>
                                    <p:cond delay="0"/>
                                  </p:stCondLst>
                                  <p:childTnLst>
                                    <p:animMotion origin="layout" path="M 0.67327 1.11022E-16 L 1.38524 1.11022E-16 " pathEditMode="relative" rAng="0" ptsTypes="AA">
                                      <p:cBhvr>
                                        <p:cTn id="198" dur="8000" fill="hold"/>
                                        <p:tgtEl>
                                          <p:spTgt spid="353304"/>
                                        </p:tgtEl>
                                        <p:attrNameLst>
                                          <p:attrName>ppt_x</p:attrName>
                                          <p:attrName>ppt_y</p:attrName>
                                        </p:attrNameLst>
                                      </p:cBhvr>
                                      <p:rCtr x="35590" y="0"/>
                                    </p:animMotion>
                                  </p:childTnLst>
                                </p:cTn>
                              </p:par>
                              <p:par>
                                <p:cTn id="199" presetID="22" presetClass="exit" presetSubtype="8" fill="hold" grpId="0" nodeType="withEffect">
                                  <p:stCondLst>
                                    <p:cond delay="0"/>
                                  </p:stCondLst>
                                  <p:childTnLst>
                                    <p:animEffect transition="out" filter="wipe(left)">
                                      <p:cBhvr>
                                        <p:cTn id="200" dur="6300"/>
                                        <p:tgtEl>
                                          <p:spTgt spid="353491"/>
                                        </p:tgtEl>
                                      </p:cBhvr>
                                    </p:animEffect>
                                    <p:set>
                                      <p:cBhvr>
                                        <p:cTn id="201" dur="1" fill="hold">
                                          <p:stCondLst>
                                            <p:cond delay="6299"/>
                                          </p:stCondLst>
                                        </p:cTn>
                                        <p:tgtEl>
                                          <p:spTgt spid="353491"/>
                                        </p:tgtEl>
                                        <p:attrNameLst>
                                          <p:attrName>style.visibility</p:attrName>
                                        </p:attrNameLst>
                                      </p:cBhvr>
                                      <p:to>
                                        <p:strVal val="hidden"/>
                                      </p:to>
                                    </p:set>
                                  </p:childTnLst>
                                </p:cTn>
                              </p:par>
                              <p:par>
                                <p:cTn id="202" presetID="1" presetClass="entr" presetSubtype="0" fill="hold" grpId="0" nodeType="withEffect">
                                  <p:stCondLst>
                                    <p:cond delay="0"/>
                                  </p:stCondLst>
                                  <p:childTnLst>
                                    <p:set>
                                      <p:cBhvr>
                                        <p:cTn id="203" dur="1" fill="hold">
                                          <p:stCondLst>
                                            <p:cond delay="0"/>
                                          </p:stCondLst>
                                        </p:cTn>
                                        <p:tgtEl>
                                          <p:spTgt spid="353499"/>
                                        </p:tgtEl>
                                        <p:attrNameLst>
                                          <p:attrName>style.visibility</p:attrName>
                                        </p:attrNameLst>
                                      </p:cBhvr>
                                      <p:to>
                                        <p:strVal val="visible"/>
                                      </p:to>
                                    </p:set>
                                  </p:childTnLst>
                                </p:cTn>
                              </p:par>
                              <p:par>
                                <p:cTn id="204" presetID="1" presetClass="entr" presetSubtype="0" fill="hold" grpId="0" nodeType="withEffect">
                                  <p:stCondLst>
                                    <p:cond delay="0"/>
                                  </p:stCondLst>
                                  <p:childTnLst>
                                    <p:set>
                                      <p:cBhvr>
                                        <p:cTn id="205" dur="1" fill="hold">
                                          <p:stCondLst>
                                            <p:cond delay="0"/>
                                          </p:stCondLst>
                                        </p:cTn>
                                        <p:tgtEl>
                                          <p:spTgt spid="353500"/>
                                        </p:tgtEl>
                                        <p:attrNameLst>
                                          <p:attrName>style.visibility</p:attrName>
                                        </p:attrNameLst>
                                      </p:cBhvr>
                                      <p:to>
                                        <p:strVal val="visible"/>
                                      </p:to>
                                    </p:set>
                                  </p:childTnLst>
                                </p:cTn>
                              </p:par>
                              <p:par>
                                <p:cTn id="206" presetID="1" presetClass="entr" presetSubtype="0" fill="hold" grpId="0" nodeType="withEffect">
                                  <p:stCondLst>
                                    <p:cond delay="0"/>
                                  </p:stCondLst>
                                  <p:childTnLst>
                                    <p:set>
                                      <p:cBhvr>
                                        <p:cTn id="207" dur="1" fill="hold">
                                          <p:stCondLst>
                                            <p:cond delay="0"/>
                                          </p:stCondLst>
                                        </p:cTn>
                                        <p:tgtEl>
                                          <p:spTgt spid="353502"/>
                                        </p:tgtEl>
                                        <p:attrNameLst>
                                          <p:attrName>style.visibility</p:attrName>
                                        </p:attrNameLst>
                                      </p:cBhvr>
                                      <p:to>
                                        <p:strVal val="visible"/>
                                      </p:to>
                                    </p:set>
                                  </p:childTnLst>
                                </p:cTn>
                              </p:par>
                              <p:par>
                                <p:cTn id="208" presetID="1" presetClass="entr" presetSubtype="0" fill="hold" grpId="0" nodeType="withEffect">
                                  <p:stCondLst>
                                    <p:cond delay="0"/>
                                  </p:stCondLst>
                                  <p:childTnLst>
                                    <p:set>
                                      <p:cBhvr>
                                        <p:cTn id="209" dur="1" fill="hold">
                                          <p:stCondLst>
                                            <p:cond delay="0"/>
                                          </p:stCondLst>
                                        </p:cTn>
                                        <p:tgtEl>
                                          <p:spTgt spid="353501"/>
                                        </p:tgtEl>
                                        <p:attrNameLst>
                                          <p:attrName>style.visibility</p:attrName>
                                        </p:attrNameLst>
                                      </p:cBhvr>
                                      <p:to>
                                        <p:strVal val="visible"/>
                                      </p:to>
                                    </p:set>
                                  </p:childTnLst>
                                </p:cTn>
                              </p:par>
                              <p:par>
                                <p:cTn id="210" presetID="1" presetClass="entr" presetSubtype="0" fill="hold" grpId="0" nodeType="withEffect">
                                  <p:stCondLst>
                                    <p:cond delay="0"/>
                                  </p:stCondLst>
                                  <p:childTnLst>
                                    <p:set>
                                      <p:cBhvr>
                                        <p:cTn id="211" dur="1" fill="hold">
                                          <p:stCondLst>
                                            <p:cond delay="0"/>
                                          </p:stCondLst>
                                        </p:cTn>
                                        <p:tgtEl>
                                          <p:spTgt spid="353503"/>
                                        </p:tgtEl>
                                        <p:attrNameLst>
                                          <p:attrName>style.visibility</p:attrName>
                                        </p:attrNameLst>
                                      </p:cBhvr>
                                      <p:to>
                                        <p:strVal val="visible"/>
                                      </p:to>
                                    </p:set>
                                  </p:childTnLst>
                                </p:cTn>
                              </p:par>
                              <p:par>
                                <p:cTn id="212" presetID="1" presetClass="entr" presetSubtype="0" fill="hold" grpId="0" nodeType="withEffect">
                                  <p:stCondLst>
                                    <p:cond delay="0"/>
                                  </p:stCondLst>
                                  <p:childTnLst>
                                    <p:set>
                                      <p:cBhvr>
                                        <p:cTn id="213" dur="1" fill="hold">
                                          <p:stCondLst>
                                            <p:cond delay="0"/>
                                          </p:stCondLst>
                                        </p:cTn>
                                        <p:tgtEl>
                                          <p:spTgt spid="353504"/>
                                        </p:tgtEl>
                                        <p:attrNameLst>
                                          <p:attrName>style.visibility</p:attrName>
                                        </p:attrNameLst>
                                      </p:cBhvr>
                                      <p:to>
                                        <p:strVal val="visible"/>
                                      </p:to>
                                    </p:set>
                                  </p:childTnLst>
                                </p:cTn>
                              </p:par>
                              <p:par>
                                <p:cTn id="214" presetID="1" presetClass="entr" presetSubtype="0" fill="hold" grpId="0" nodeType="withEffect">
                                  <p:stCondLst>
                                    <p:cond delay="0"/>
                                  </p:stCondLst>
                                  <p:childTnLst>
                                    <p:set>
                                      <p:cBhvr>
                                        <p:cTn id="215" dur="1" fill="hold">
                                          <p:stCondLst>
                                            <p:cond delay="0"/>
                                          </p:stCondLst>
                                        </p:cTn>
                                        <p:tgtEl>
                                          <p:spTgt spid="353505"/>
                                        </p:tgtEl>
                                        <p:attrNameLst>
                                          <p:attrName>style.visibility</p:attrName>
                                        </p:attrNameLst>
                                      </p:cBhvr>
                                      <p:to>
                                        <p:strVal val="visible"/>
                                      </p:to>
                                    </p:set>
                                  </p:childTnLst>
                                </p:cTn>
                              </p:par>
                              <p:par>
                                <p:cTn id="216" presetID="27" presetClass="emph" presetSubtype="0" repeatCount="5000" fill="hold" grpId="1" nodeType="withEffect">
                                  <p:stCondLst>
                                    <p:cond delay="0"/>
                                  </p:stCondLst>
                                  <p:childTnLst>
                                    <p:animClr clrSpc="rgb" dir="cw">
                                      <p:cBhvr override="childStyle">
                                        <p:cTn id="217" dur="500" autoRev="1" fill="hold"/>
                                        <p:tgtEl>
                                          <p:spTgt spid="353499"/>
                                        </p:tgtEl>
                                        <p:attrNameLst>
                                          <p:attrName>style.color</p:attrName>
                                        </p:attrNameLst>
                                      </p:cBhvr>
                                      <p:to>
                                        <a:schemeClr val="bg1"/>
                                      </p:to>
                                    </p:animClr>
                                    <p:animClr clrSpc="rgb" dir="cw">
                                      <p:cBhvr>
                                        <p:cTn id="218" dur="500" autoRev="1" fill="hold"/>
                                        <p:tgtEl>
                                          <p:spTgt spid="353499"/>
                                        </p:tgtEl>
                                        <p:attrNameLst>
                                          <p:attrName>fillcolor</p:attrName>
                                        </p:attrNameLst>
                                      </p:cBhvr>
                                      <p:to>
                                        <a:schemeClr val="bg1"/>
                                      </p:to>
                                    </p:animClr>
                                    <p:set>
                                      <p:cBhvr>
                                        <p:cTn id="219" dur="500" autoRev="1" fill="hold"/>
                                        <p:tgtEl>
                                          <p:spTgt spid="353499"/>
                                        </p:tgtEl>
                                        <p:attrNameLst>
                                          <p:attrName>fill.type</p:attrName>
                                        </p:attrNameLst>
                                      </p:cBhvr>
                                      <p:to>
                                        <p:strVal val="solid"/>
                                      </p:to>
                                    </p:set>
                                    <p:set>
                                      <p:cBhvr>
                                        <p:cTn id="220" dur="500" autoRev="1" fill="hold"/>
                                        <p:tgtEl>
                                          <p:spTgt spid="353499"/>
                                        </p:tgtEl>
                                        <p:attrNameLst>
                                          <p:attrName>fill.on</p:attrName>
                                        </p:attrNameLst>
                                      </p:cBhvr>
                                      <p:to>
                                        <p:strVal val="true"/>
                                      </p:to>
                                    </p:set>
                                  </p:childTnLst>
                                  <p:subTnLst>
                                    <p:set>
                                      <p:cBhvr override="childStyle">
                                        <p:cTn dur="1" fill="hold" display="0" masterRel="sameClick" afterEffect="1">
                                          <p:stCondLst>
                                            <p:cond evt="end" delay="0">
                                              <p:tn val="216"/>
                                            </p:cond>
                                          </p:stCondLst>
                                        </p:cTn>
                                        <p:tgtEl>
                                          <p:spTgt spid="353499"/>
                                        </p:tgtEl>
                                        <p:attrNameLst>
                                          <p:attrName>style.visibility</p:attrName>
                                        </p:attrNameLst>
                                      </p:cBhvr>
                                      <p:to>
                                        <p:strVal val="hidden"/>
                                      </p:to>
                                    </p:set>
                                  </p:subTnLst>
                                </p:cTn>
                              </p:par>
                              <p:par>
                                <p:cTn id="221" presetID="1" presetClass="exit" presetSubtype="0" fill="hold" grpId="1" nodeType="withEffect">
                                  <p:stCondLst>
                                    <p:cond delay="0"/>
                                  </p:stCondLst>
                                  <p:childTnLst>
                                    <p:set>
                                      <p:cBhvr>
                                        <p:cTn id="222" dur="1" fill="hold">
                                          <p:stCondLst>
                                            <p:cond delay="0"/>
                                          </p:stCondLst>
                                        </p:cTn>
                                        <p:tgtEl>
                                          <p:spTgt spid="353492"/>
                                        </p:tgtEl>
                                        <p:attrNameLst>
                                          <p:attrName>style.visibility</p:attrName>
                                        </p:attrNameLst>
                                      </p:cBhvr>
                                      <p:to>
                                        <p:strVal val="hidden"/>
                                      </p:to>
                                    </p:set>
                                  </p:childTnLst>
                                </p:cTn>
                              </p:par>
                              <p:par>
                                <p:cTn id="223" presetID="27" presetClass="emph" presetSubtype="0" repeatCount="5000" fill="hold" grpId="1" nodeType="withEffect">
                                  <p:stCondLst>
                                    <p:cond delay="100"/>
                                  </p:stCondLst>
                                  <p:childTnLst>
                                    <p:animClr clrSpc="rgb" dir="cw">
                                      <p:cBhvr override="childStyle">
                                        <p:cTn id="224" dur="500" autoRev="1" fill="hold"/>
                                        <p:tgtEl>
                                          <p:spTgt spid="353500"/>
                                        </p:tgtEl>
                                        <p:attrNameLst>
                                          <p:attrName>style.color</p:attrName>
                                        </p:attrNameLst>
                                      </p:cBhvr>
                                      <p:to>
                                        <a:schemeClr val="bg1"/>
                                      </p:to>
                                    </p:animClr>
                                    <p:animClr clrSpc="rgb" dir="cw">
                                      <p:cBhvr>
                                        <p:cTn id="225" dur="500" autoRev="1" fill="hold"/>
                                        <p:tgtEl>
                                          <p:spTgt spid="353500"/>
                                        </p:tgtEl>
                                        <p:attrNameLst>
                                          <p:attrName>fillcolor</p:attrName>
                                        </p:attrNameLst>
                                      </p:cBhvr>
                                      <p:to>
                                        <a:schemeClr val="bg1"/>
                                      </p:to>
                                    </p:animClr>
                                    <p:set>
                                      <p:cBhvr>
                                        <p:cTn id="226" dur="500" autoRev="1" fill="hold"/>
                                        <p:tgtEl>
                                          <p:spTgt spid="353500"/>
                                        </p:tgtEl>
                                        <p:attrNameLst>
                                          <p:attrName>fill.type</p:attrName>
                                        </p:attrNameLst>
                                      </p:cBhvr>
                                      <p:to>
                                        <p:strVal val="solid"/>
                                      </p:to>
                                    </p:set>
                                    <p:set>
                                      <p:cBhvr>
                                        <p:cTn id="227" dur="500" autoRev="1" fill="hold"/>
                                        <p:tgtEl>
                                          <p:spTgt spid="353500"/>
                                        </p:tgtEl>
                                        <p:attrNameLst>
                                          <p:attrName>fill.on</p:attrName>
                                        </p:attrNameLst>
                                      </p:cBhvr>
                                      <p:to>
                                        <p:strVal val="true"/>
                                      </p:to>
                                    </p:set>
                                  </p:childTnLst>
                                  <p:subTnLst>
                                    <p:set>
                                      <p:cBhvr override="childStyle">
                                        <p:cTn dur="1" fill="hold" display="0" masterRel="sameClick" afterEffect="1">
                                          <p:stCondLst>
                                            <p:cond evt="end" delay="0">
                                              <p:tn val="223"/>
                                            </p:cond>
                                          </p:stCondLst>
                                        </p:cTn>
                                        <p:tgtEl>
                                          <p:spTgt spid="353500"/>
                                        </p:tgtEl>
                                        <p:attrNameLst>
                                          <p:attrName>style.visibility</p:attrName>
                                        </p:attrNameLst>
                                      </p:cBhvr>
                                      <p:to>
                                        <p:strVal val="hidden"/>
                                      </p:to>
                                    </p:set>
                                  </p:subTnLst>
                                </p:cTn>
                              </p:par>
                              <p:par>
                                <p:cTn id="228" presetID="1" presetClass="exit" presetSubtype="0" fill="hold" grpId="1" nodeType="withEffect">
                                  <p:stCondLst>
                                    <p:cond delay="500"/>
                                  </p:stCondLst>
                                  <p:childTnLst>
                                    <p:set>
                                      <p:cBhvr>
                                        <p:cTn id="229" dur="1" fill="hold">
                                          <p:stCondLst>
                                            <p:cond delay="0"/>
                                          </p:stCondLst>
                                        </p:cTn>
                                        <p:tgtEl>
                                          <p:spTgt spid="353493"/>
                                        </p:tgtEl>
                                        <p:attrNameLst>
                                          <p:attrName>style.visibility</p:attrName>
                                        </p:attrNameLst>
                                      </p:cBhvr>
                                      <p:to>
                                        <p:strVal val="hidden"/>
                                      </p:to>
                                    </p:set>
                                  </p:childTnLst>
                                </p:cTn>
                              </p:par>
                              <p:par>
                                <p:cTn id="230" presetID="27" presetClass="emph" presetSubtype="0" repeatCount="5000" fill="hold" grpId="1" nodeType="withEffect">
                                  <p:stCondLst>
                                    <p:cond delay="200"/>
                                  </p:stCondLst>
                                  <p:childTnLst>
                                    <p:animClr clrSpc="rgb" dir="cw">
                                      <p:cBhvr override="childStyle">
                                        <p:cTn id="231" dur="500" autoRev="1" fill="hold"/>
                                        <p:tgtEl>
                                          <p:spTgt spid="353501"/>
                                        </p:tgtEl>
                                        <p:attrNameLst>
                                          <p:attrName>style.color</p:attrName>
                                        </p:attrNameLst>
                                      </p:cBhvr>
                                      <p:to>
                                        <a:schemeClr val="bg1"/>
                                      </p:to>
                                    </p:animClr>
                                    <p:animClr clrSpc="rgb" dir="cw">
                                      <p:cBhvr>
                                        <p:cTn id="232" dur="500" autoRev="1" fill="hold"/>
                                        <p:tgtEl>
                                          <p:spTgt spid="353501"/>
                                        </p:tgtEl>
                                        <p:attrNameLst>
                                          <p:attrName>fillcolor</p:attrName>
                                        </p:attrNameLst>
                                      </p:cBhvr>
                                      <p:to>
                                        <a:schemeClr val="bg1"/>
                                      </p:to>
                                    </p:animClr>
                                    <p:set>
                                      <p:cBhvr>
                                        <p:cTn id="233" dur="500" autoRev="1" fill="hold"/>
                                        <p:tgtEl>
                                          <p:spTgt spid="353501"/>
                                        </p:tgtEl>
                                        <p:attrNameLst>
                                          <p:attrName>fill.type</p:attrName>
                                        </p:attrNameLst>
                                      </p:cBhvr>
                                      <p:to>
                                        <p:strVal val="solid"/>
                                      </p:to>
                                    </p:set>
                                    <p:set>
                                      <p:cBhvr>
                                        <p:cTn id="234" dur="500" autoRev="1" fill="hold"/>
                                        <p:tgtEl>
                                          <p:spTgt spid="353501"/>
                                        </p:tgtEl>
                                        <p:attrNameLst>
                                          <p:attrName>fill.on</p:attrName>
                                        </p:attrNameLst>
                                      </p:cBhvr>
                                      <p:to>
                                        <p:strVal val="true"/>
                                      </p:to>
                                    </p:set>
                                  </p:childTnLst>
                                  <p:subTnLst>
                                    <p:set>
                                      <p:cBhvr override="childStyle">
                                        <p:cTn dur="1" fill="hold" display="0" masterRel="sameClick" afterEffect="1">
                                          <p:stCondLst>
                                            <p:cond evt="end" delay="0">
                                              <p:tn val="230"/>
                                            </p:cond>
                                          </p:stCondLst>
                                        </p:cTn>
                                        <p:tgtEl>
                                          <p:spTgt spid="353501"/>
                                        </p:tgtEl>
                                        <p:attrNameLst>
                                          <p:attrName>style.visibility</p:attrName>
                                        </p:attrNameLst>
                                      </p:cBhvr>
                                      <p:to>
                                        <p:strVal val="hidden"/>
                                      </p:to>
                                    </p:set>
                                  </p:subTnLst>
                                </p:cTn>
                              </p:par>
                              <p:par>
                                <p:cTn id="235" presetID="1" presetClass="exit" presetSubtype="0" fill="hold" grpId="1" nodeType="withEffect">
                                  <p:stCondLst>
                                    <p:cond delay="1300"/>
                                  </p:stCondLst>
                                  <p:childTnLst>
                                    <p:set>
                                      <p:cBhvr>
                                        <p:cTn id="236" dur="1" fill="hold">
                                          <p:stCondLst>
                                            <p:cond delay="0"/>
                                          </p:stCondLst>
                                        </p:cTn>
                                        <p:tgtEl>
                                          <p:spTgt spid="353494"/>
                                        </p:tgtEl>
                                        <p:attrNameLst>
                                          <p:attrName>style.visibility</p:attrName>
                                        </p:attrNameLst>
                                      </p:cBhvr>
                                      <p:to>
                                        <p:strVal val="hidden"/>
                                      </p:to>
                                    </p:set>
                                  </p:childTnLst>
                                </p:cTn>
                              </p:par>
                              <p:par>
                                <p:cTn id="237" presetID="27" presetClass="emph" presetSubtype="0" repeatCount="5000" fill="hold" grpId="1" nodeType="withEffect">
                                  <p:stCondLst>
                                    <p:cond delay="300"/>
                                  </p:stCondLst>
                                  <p:childTnLst>
                                    <p:animClr clrSpc="rgb" dir="cw">
                                      <p:cBhvr override="childStyle">
                                        <p:cTn id="238" dur="500" autoRev="1" fill="hold"/>
                                        <p:tgtEl>
                                          <p:spTgt spid="353502"/>
                                        </p:tgtEl>
                                        <p:attrNameLst>
                                          <p:attrName>style.color</p:attrName>
                                        </p:attrNameLst>
                                      </p:cBhvr>
                                      <p:to>
                                        <a:schemeClr val="bg1"/>
                                      </p:to>
                                    </p:animClr>
                                    <p:animClr clrSpc="rgb" dir="cw">
                                      <p:cBhvr>
                                        <p:cTn id="239" dur="500" autoRev="1" fill="hold"/>
                                        <p:tgtEl>
                                          <p:spTgt spid="353502"/>
                                        </p:tgtEl>
                                        <p:attrNameLst>
                                          <p:attrName>fillcolor</p:attrName>
                                        </p:attrNameLst>
                                      </p:cBhvr>
                                      <p:to>
                                        <a:schemeClr val="bg1"/>
                                      </p:to>
                                    </p:animClr>
                                    <p:set>
                                      <p:cBhvr>
                                        <p:cTn id="240" dur="500" autoRev="1" fill="hold"/>
                                        <p:tgtEl>
                                          <p:spTgt spid="353502"/>
                                        </p:tgtEl>
                                        <p:attrNameLst>
                                          <p:attrName>fill.type</p:attrName>
                                        </p:attrNameLst>
                                      </p:cBhvr>
                                      <p:to>
                                        <p:strVal val="solid"/>
                                      </p:to>
                                    </p:set>
                                    <p:set>
                                      <p:cBhvr>
                                        <p:cTn id="241" dur="500" autoRev="1" fill="hold"/>
                                        <p:tgtEl>
                                          <p:spTgt spid="353502"/>
                                        </p:tgtEl>
                                        <p:attrNameLst>
                                          <p:attrName>fill.on</p:attrName>
                                        </p:attrNameLst>
                                      </p:cBhvr>
                                      <p:to>
                                        <p:strVal val="true"/>
                                      </p:to>
                                    </p:set>
                                  </p:childTnLst>
                                  <p:subTnLst>
                                    <p:set>
                                      <p:cBhvr override="childStyle">
                                        <p:cTn dur="1" fill="hold" display="0" masterRel="sameClick" afterEffect="1">
                                          <p:stCondLst>
                                            <p:cond evt="end" delay="0">
                                              <p:tn val="237"/>
                                            </p:cond>
                                          </p:stCondLst>
                                        </p:cTn>
                                        <p:tgtEl>
                                          <p:spTgt spid="353502"/>
                                        </p:tgtEl>
                                        <p:attrNameLst>
                                          <p:attrName>style.visibility</p:attrName>
                                        </p:attrNameLst>
                                      </p:cBhvr>
                                      <p:to>
                                        <p:strVal val="hidden"/>
                                      </p:to>
                                    </p:set>
                                  </p:subTnLst>
                                </p:cTn>
                              </p:par>
                              <p:par>
                                <p:cTn id="242" presetID="1" presetClass="exit" presetSubtype="0" fill="hold" grpId="1" nodeType="withEffect">
                                  <p:stCondLst>
                                    <p:cond delay="2200"/>
                                  </p:stCondLst>
                                  <p:childTnLst>
                                    <p:set>
                                      <p:cBhvr>
                                        <p:cTn id="243" dur="1" fill="hold">
                                          <p:stCondLst>
                                            <p:cond delay="0"/>
                                          </p:stCondLst>
                                        </p:cTn>
                                        <p:tgtEl>
                                          <p:spTgt spid="353495"/>
                                        </p:tgtEl>
                                        <p:attrNameLst>
                                          <p:attrName>style.visibility</p:attrName>
                                        </p:attrNameLst>
                                      </p:cBhvr>
                                      <p:to>
                                        <p:strVal val="hidden"/>
                                      </p:to>
                                    </p:set>
                                  </p:childTnLst>
                                </p:cTn>
                              </p:par>
                              <p:par>
                                <p:cTn id="244" presetID="27" presetClass="emph" presetSubtype="0" repeatCount="5000" fill="hold" grpId="1" nodeType="withEffect">
                                  <p:stCondLst>
                                    <p:cond delay="400"/>
                                  </p:stCondLst>
                                  <p:childTnLst>
                                    <p:animClr clrSpc="rgb" dir="cw">
                                      <p:cBhvr override="childStyle">
                                        <p:cTn id="245" dur="500" autoRev="1" fill="hold"/>
                                        <p:tgtEl>
                                          <p:spTgt spid="353503"/>
                                        </p:tgtEl>
                                        <p:attrNameLst>
                                          <p:attrName>style.color</p:attrName>
                                        </p:attrNameLst>
                                      </p:cBhvr>
                                      <p:to>
                                        <a:schemeClr val="bg1"/>
                                      </p:to>
                                    </p:animClr>
                                    <p:animClr clrSpc="rgb" dir="cw">
                                      <p:cBhvr>
                                        <p:cTn id="246" dur="500" autoRev="1" fill="hold"/>
                                        <p:tgtEl>
                                          <p:spTgt spid="353503"/>
                                        </p:tgtEl>
                                        <p:attrNameLst>
                                          <p:attrName>fillcolor</p:attrName>
                                        </p:attrNameLst>
                                      </p:cBhvr>
                                      <p:to>
                                        <a:schemeClr val="bg1"/>
                                      </p:to>
                                    </p:animClr>
                                    <p:set>
                                      <p:cBhvr>
                                        <p:cTn id="247" dur="500" autoRev="1" fill="hold"/>
                                        <p:tgtEl>
                                          <p:spTgt spid="353503"/>
                                        </p:tgtEl>
                                        <p:attrNameLst>
                                          <p:attrName>fill.type</p:attrName>
                                        </p:attrNameLst>
                                      </p:cBhvr>
                                      <p:to>
                                        <p:strVal val="solid"/>
                                      </p:to>
                                    </p:set>
                                    <p:set>
                                      <p:cBhvr>
                                        <p:cTn id="248" dur="500" autoRev="1" fill="hold"/>
                                        <p:tgtEl>
                                          <p:spTgt spid="353503"/>
                                        </p:tgtEl>
                                        <p:attrNameLst>
                                          <p:attrName>fill.on</p:attrName>
                                        </p:attrNameLst>
                                      </p:cBhvr>
                                      <p:to>
                                        <p:strVal val="true"/>
                                      </p:to>
                                    </p:set>
                                  </p:childTnLst>
                                  <p:subTnLst>
                                    <p:set>
                                      <p:cBhvr override="childStyle">
                                        <p:cTn dur="1" fill="hold" display="0" masterRel="sameClick" afterEffect="1">
                                          <p:stCondLst>
                                            <p:cond evt="end" delay="0">
                                              <p:tn val="244"/>
                                            </p:cond>
                                          </p:stCondLst>
                                        </p:cTn>
                                        <p:tgtEl>
                                          <p:spTgt spid="353503"/>
                                        </p:tgtEl>
                                        <p:attrNameLst>
                                          <p:attrName>style.visibility</p:attrName>
                                        </p:attrNameLst>
                                      </p:cBhvr>
                                      <p:to>
                                        <p:strVal val="hidden"/>
                                      </p:to>
                                    </p:set>
                                  </p:subTnLst>
                                </p:cTn>
                              </p:par>
                              <p:par>
                                <p:cTn id="249" presetID="1" presetClass="exit" presetSubtype="0" fill="hold" grpId="1" nodeType="withEffect">
                                  <p:stCondLst>
                                    <p:cond delay="3000"/>
                                  </p:stCondLst>
                                  <p:childTnLst>
                                    <p:set>
                                      <p:cBhvr>
                                        <p:cTn id="250" dur="1" fill="hold">
                                          <p:stCondLst>
                                            <p:cond delay="0"/>
                                          </p:stCondLst>
                                        </p:cTn>
                                        <p:tgtEl>
                                          <p:spTgt spid="353496"/>
                                        </p:tgtEl>
                                        <p:attrNameLst>
                                          <p:attrName>style.visibility</p:attrName>
                                        </p:attrNameLst>
                                      </p:cBhvr>
                                      <p:to>
                                        <p:strVal val="hidden"/>
                                      </p:to>
                                    </p:set>
                                  </p:childTnLst>
                                </p:cTn>
                              </p:par>
                              <p:par>
                                <p:cTn id="251" presetID="27" presetClass="emph" presetSubtype="0" repeatCount="5000" fill="hold" grpId="1" nodeType="withEffect">
                                  <p:stCondLst>
                                    <p:cond delay="0"/>
                                  </p:stCondLst>
                                  <p:childTnLst>
                                    <p:animClr clrSpc="rgb" dir="cw">
                                      <p:cBhvr override="childStyle">
                                        <p:cTn id="252" dur="500" autoRev="1" fill="hold"/>
                                        <p:tgtEl>
                                          <p:spTgt spid="353504"/>
                                        </p:tgtEl>
                                        <p:attrNameLst>
                                          <p:attrName>style.color</p:attrName>
                                        </p:attrNameLst>
                                      </p:cBhvr>
                                      <p:to>
                                        <a:schemeClr val="bg1"/>
                                      </p:to>
                                    </p:animClr>
                                    <p:animClr clrSpc="rgb" dir="cw">
                                      <p:cBhvr>
                                        <p:cTn id="253" dur="500" autoRev="1" fill="hold"/>
                                        <p:tgtEl>
                                          <p:spTgt spid="353504"/>
                                        </p:tgtEl>
                                        <p:attrNameLst>
                                          <p:attrName>fillcolor</p:attrName>
                                        </p:attrNameLst>
                                      </p:cBhvr>
                                      <p:to>
                                        <a:schemeClr val="bg1"/>
                                      </p:to>
                                    </p:animClr>
                                    <p:set>
                                      <p:cBhvr>
                                        <p:cTn id="254" dur="500" autoRev="1" fill="hold"/>
                                        <p:tgtEl>
                                          <p:spTgt spid="353504"/>
                                        </p:tgtEl>
                                        <p:attrNameLst>
                                          <p:attrName>fill.type</p:attrName>
                                        </p:attrNameLst>
                                      </p:cBhvr>
                                      <p:to>
                                        <p:strVal val="solid"/>
                                      </p:to>
                                    </p:set>
                                    <p:set>
                                      <p:cBhvr>
                                        <p:cTn id="255" dur="500" autoRev="1" fill="hold"/>
                                        <p:tgtEl>
                                          <p:spTgt spid="353504"/>
                                        </p:tgtEl>
                                        <p:attrNameLst>
                                          <p:attrName>fill.on</p:attrName>
                                        </p:attrNameLst>
                                      </p:cBhvr>
                                      <p:to>
                                        <p:strVal val="true"/>
                                      </p:to>
                                    </p:set>
                                  </p:childTnLst>
                                  <p:subTnLst>
                                    <p:set>
                                      <p:cBhvr override="childStyle">
                                        <p:cTn dur="1" fill="hold" display="0" masterRel="sameClick" afterEffect="1">
                                          <p:stCondLst>
                                            <p:cond evt="end" delay="0">
                                              <p:tn val="251"/>
                                            </p:cond>
                                          </p:stCondLst>
                                        </p:cTn>
                                        <p:tgtEl>
                                          <p:spTgt spid="353504"/>
                                        </p:tgtEl>
                                        <p:attrNameLst>
                                          <p:attrName>style.visibility</p:attrName>
                                        </p:attrNameLst>
                                      </p:cBhvr>
                                      <p:to>
                                        <p:strVal val="hidden"/>
                                      </p:to>
                                    </p:set>
                                  </p:subTnLst>
                                </p:cTn>
                              </p:par>
                              <p:par>
                                <p:cTn id="256" presetID="1" presetClass="exit" presetSubtype="0" fill="hold" grpId="1" nodeType="withEffect">
                                  <p:stCondLst>
                                    <p:cond delay="3800"/>
                                  </p:stCondLst>
                                  <p:childTnLst>
                                    <p:set>
                                      <p:cBhvr>
                                        <p:cTn id="257" dur="1" fill="hold">
                                          <p:stCondLst>
                                            <p:cond delay="0"/>
                                          </p:stCondLst>
                                        </p:cTn>
                                        <p:tgtEl>
                                          <p:spTgt spid="353497"/>
                                        </p:tgtEl>
                                        <p:attrNameLst>
                                          <p:attrName>style.visibility</p:attrName>
                                        </p:attrNameLst>
                                      </p:cBhvr>
                                      <p:to>
                                        <p:strVal val="hidden"/>
                                      </p:to>
                                    </p:set>
                                  </p:childTnLst>
                                </p:cTn>
                              </p:par>
                              <p:par>
                                <p:cTn id="258" presetID="27" presetClass="emph" presetSubtype="0" repeatCount="5000" fill="hold" grpId="1" nodeType="withEffect">
                                  <p:stCondLst>
                                    <p:cond delay="100"/>
                                  </p:stCondLst>
                                  <p:childTnLst>
                                    <p:animClr clrSpc="rgb" dir="cw">
                                      <p:cBhvr override="childStyle">
                                        <p:cTn id="259" dur="500" autoRev="1" fill="hold"/>
                                        <p:tgtEl>
                                          <p:spTgt spid="353505"/>
                                        </p:tgtEl>
                                        <p:attrNameLst>
                                          <p:attrName>style.color</p:attrName>
                                        </p:attrNameLst>
                                      </p:cBhvr>
                                      <p:to>
                                        <a:schemeClr val="bg1"/>
                                      </p:to>
                                    </p:animClr>
                                    <p:animClr clrSpc="rgb" dir="cw">
                                      <p:cBhvr>
                                        <p:cTn id="260" dur="500" autoRev="1" fill="hold"/>
                                        <p:tgtEl>
                                          <p:spTgt spid="353505"/>
                                        </p:tgtEl>
                                        <p:attrNameLst>
                                          <p:attrName>fillcolor</p:attrName>
                                        </p:attrNameLst>
                                      </p:cBhvr>
                                      <p:to>
                                        <a:schemeClr val="bg1"/>
                                      </p:to>
                                    </p:animClr>
                                    <p:set>
                                      <p:cBhvr>
                                        <p:cTn id="261" dur="500" autoRev="1" fill="hold"/>
                                        <p:tgtEl>
                                          <p:spTgt spid="353505"/>
                                        </p:tgtEl>
                                        <p:attrNameLst>
                                          <p:attrName>fill.type</p:attrName>
                                        </p:attrNameLst>
                                      </p:cBhvr>
                                      <p:to>
                                        <p:strVal val="solid"/>
                                      </p:to>
                                    </p:set>
                                    <p:set>
                                      <p:cBhvr>
                                        <p:cTn id="262" dur="500" autoRev="1" fill="hold"/>
                                        <p:tgtEl>
                                          <p:spTgt spid="353505"/>
                                        </p:tgtEl>
                                        <p:attrNameLst>
                                          <p:attrName>fill.on</p:attrName>
                                        </p:attrNameLst>
                                      </p:cBhvr>
                                      <p:to>
                                        <p:strVal val="true"/>
                                      </p:to>
                                    </p:set>
                                  </p:childTnLst>
                                  <p:subTnLst>
                                    <p:set>
                                      <p:cBhvr override="childStyle">
                                        <p:cTn dur="1" fill="hold" display="0" masterRel="sameClick" afterEffect="1">
                                          <p:stCondLst>
                                            <p:cond evt="end" delay="0">
                                              <p:tn val="258"/>
                                            </p:cond>
                                          </p:stCondLst>
                                        </p:cTn>
                                        <p:tgtEl>
                                          <p:spTgt spid="353505"/>
                                        </p:tgtEl>
                                        <p:attrNameLst>
                                          <p:attrName>style.visibility</p:attrName>
                                        </p:attrNameLst>
                                      </p:cBhvr>
                                      <p:to>
                                        <p:strVal val="hidden"/>
                                      </p:to>
                                    </p:set>
                                  </p:subTnLst>
                                </p:cTn>
                              </p:par>
                              <p:par>
                                <p:cTn id="263" presetID="1" presetClass="exit" presetSubtype="0" fill="hold" grpId="1" nodeType="withEffect">
                                  <p:stCondLst>
                                    <p:cond delay="4600"/>
                                  </p:stCondLst>
                                  <p:childTnLst>
                                    <p:set>
                                      <p:cBhvr>
                                        <p:cTn id="264" dur="1" fill="hold">
                                          <p:stCondLst>
                                            <p:cond delay="0"/>
                                          </p:stCondLst>
                                        </p:cTn>
                                        <p:tgtEl>
                                          <p:spTgt spid="353498"/>
                                        </p:tgtEl>
                                        <p:attrNameLst>
                                          <p:attrName>style.visibility</p:attrName>
                                        </p:attrNameLst>
                                      </p:cBhvr>
                                      <p:to>
                                        <p:strVal val="hidden"/>
                                      </p:to>
                                    </p:set>
                                  </p:childTnLst>
                                </p:cTn>
                              </p:par>
                              <p:par>
                                <p:cTn id="265" presetID="42" presetClass="path" presetSubtype="0" accel="50000" decel="50000" fill="hold" grpId="0" nodeType="withEffect">
                                  <p:stCondLst>
                                    <p:cond delay="0"/>
                                  </p:stCondLst>
                                  <p:childTnLst>
                                    <p:animMotion origin="layout" path="M -1.11111E-6 1.85185E-6 L -1.11111E-6 0.04444 " pathEditMode="relative" rAng="0" ptsTypes="AA">
                                      <p:cBhvr>
                                        <p:cTn id="266" dur="2000" fill="hold"/>
                                        <p:tgtEl>
                                          <p:spTgt spid="353440"/>
                                        </p:tgtEl>
                                        <p:attrNameLst>
                                          <p:attrName>ppt_x</p:attrName>
                                          <p:attrName>ppt_y</p:attrName>
                                        </p:attrNameLst>
                                      </p:cBhvr>
                                      <p:rCtr x="0" y="2222"/>
                                    </p:animMotion>
                                  </p:childTnLst>
                                </p:cTn>
                              </p:par>
                              <p:par>
                                <p:cTn id="267" presetID="42" presetClass="path" presetSubtype="0" accel="50000" decel="50000" fill="hold" grpId="0" nodeType="withEffect">
                                  <p:stCondLst>
                                    <p:cond delay="0"/>
                                  </p:stCondLst>
                                  <p:childTnLst>
                                    <p:animMotion origin="layout" path="M -2.5E-6 1.85185E-6 L -0.00052 0.01528 " pathEditMode="relative" rAng="0" ptsTypes="AA">
                                      <p:cBhvr>
                                        <p:cTn id="268" dur="2000" fill="hold"/>
                                        <p:tgtEl>
                                          <p:spTgt spid="353439"/>
                                        </p:tgtEl>
                                        <p:attrNameLst>
                                          <p:attrName>ppt_x</p:attrName>
                                          <p:attrName>ppt_y</p:attrName>
                                        </p:attrNameLst>
                                      </p:cBhvr>
                                      <p:rCtr x="-35" y="764"/>
                                    </p:animMotion>
                                  </p:childTnLst>
                                </p:cTn>
                              </p:par>
                              <p:par>
                                <p:cTn id="269" presetID="64" presetClass="path" presetSubtype="0" fill="hold" grpId="0" nodeType="withEffect">
                                  <p:stCondLst>
                                    <p:cond delay="0"/>
                                  </p:stCondLst>
                                  <p:childTnLst>
                                    <p:animMotion origin="layout" path="M 5E-6 3.7037E-7 L 0.00105 -0.04097 " pathEditMode="relative" rAng="0" ptsTypes="AA">
                                      <p:cBhvr>
                                        <p:cTn id="270" dur="2000" fill="hold"/>
                                        <p:tgtEl>
                                          <p:spTgt spid="353446"/>
                                        </p:tgtEl>
                                        <p:attrNameLst>
                                          <p:attrName>ppt_x</p:attrName>
                                          <p:attrName>ppt_y</p:attrName>
                                        </p:attrNameLst>
                                      </p:cBhvr>
                                      <p:rCtr x="52" y="-2060"/>
                                    </p:animMotion>
                                  </p:childTnLst>
                                </p:cTn>
                              </p:par>
                              <p:par>
                                <p:cTn id="271" presetID="42" presetClass="path" presetSubtype="0" accel="50000" decel="50000" fill="hold" grpId="0" nodeType="withEffect">
                                  <p:stCondLst>
                                    <p:cond delay="200"/>
                                  </p:stCondLst>
                                  <p:childTnLst>
                                    <p:animMotion origin="layout" path="M 4.16667E-6 4.44444E-6 L 4.16667E-6 0.03333 " pathEditMode="relative" rAng="0" ptsTypes="AA">
                                      <p:cBhvr>
                                        <p:cTn id="272" dur="2000" fill="hold"/>
                                        <p:tgtEl>
                                          <p:spTgt spid="353441"/>
                                        </p:tgtEl>
                                        <p:attrNameLst>
                                          <p:attrName>ppt_x</p:attrName>
                                          <p:attrName>ppt_y</p:attrName>
                                        </p:attrNameLst>
                                      </p:cBhvr>
                                      <p:rCtr x="0" y="1667"/>
                                    </p:animMotion>
                                  </p:childTnLst>
                                </p:cTn>
                              </p:par>
                              <p:par>
                                <p:cTn id="273" presetID="42" presetClass="path" presetSubtype="0" accel="50000" decel="50000" fill="hold" grpId="0" nodeType="withEffect">
                                  <p:stCondLst>
                                    <p:cond delay="400"/>
                                  </p:stCondLst>
                                  <p:childTnLst>
                                    <p:animMotion origin="layout" path="M -2.5E-6 1.85185E-6 L -0.00052 0.01528 " pathEditMode="relative" rAng="0" ptsTypes="AA">
                                      <p:cBhvr>
                                        <p:cTn id="274" dur="2000" fill="hold"/>
                                        <p:tgtEl>
                                          <p:spTgt spid="353450"/>
                                        </p:tgtEl>
                                        <p:attrNameLst>
                                          <p:attrName>ppt_x</p:attrName>
                                          <p:attrName>ppt_y</p:attrName>
                                        </p:attrNameLst>
                                      </p:cBhvr>
                                      <p:rCtr x="-35" y="764"/>
                                    </p:animMotion>
                                  </p:childTnLst>
                                </p:cTn>
                              </p:par>
                              <p:par>
                                <p:cTn id="275" presetID="64" presetClass="path" presetSubtype="0" fill="hold" grpId="0" nodeType="withEffect">
                                  <p:stCondLst>
                                    <p:cond delay="600"/>
                                  </p:stCondLst>
                                  <p:childTnLst>
                                    <p:animMotion origin="layout" path="M -3.61111E-6 4.07407E-6 L -3.61111E-6 -0.02431 " pathEditMode="relative" rAng="0" ptsTypes="AA">
                                      <p:cBhvr>
                                        <p:cTn id="276" dur="2000" fill="hold"/>
                                        <p:tgtEl>
                                          <p:spTgt spid="353449"/>
                                        </p:tgtEl>
                                        <p:attrNameLst>
                                          <p:attrName>ppt_x</p:attrName>
                                          <p:attrName>ppt_y</p:attrName>
                                        </p:attrNameLst>
                                      </p:cBhvr>
                                      <p:rCtr x="0" y="-1227"/>
                                    </p:animMotion>
                                  </p:childTnLst>
                                </p:cTn>
                              </p:par>
                              <p:par>
                                <p:cTn id="277" presetID="42" presetClass="path" presetSubtype="0" accel="50000" decel="50000" fill="hold" grpId="0" nodeType="withEffect">
                                  <p:stCondLst>
                                    <p:cond delay="600"/>
                                  </p:stCondLst>
                                  <p:childTnLst>
                                    <p:animMotion origin="layout" path="M -3.61111E-6 -1.11022E-16 L -3.61111E-6 0.04444 " pathEditMode="relative" rAng="0" ptsTypes="AA">
                                      <p:cBhvr>
                                        <p:cTn id="278" dur="2000" fill="hold"/>
                                        <p:tgtEl>
                                          <p:spTgt spid="353464"/>
                                        </p:tgtEl>
                                        <p:attrNameLst>
                                          <p:attrName>ppt_x</p:attrName>
                                          <p:attrName>ppt_y</p:attrName>
                                        </p:attrNameLst>
                                      </p:cBhvr>
                                      <p:rCtr x="0" y="2222"/>
                                    </p:animMotion>
                                  </p:childTnLst>
                                </p:cTn>
                              </p:par>
                              <p:par>
                                <p:cTn id="279" presetID="64" presetClass="path" presetSubtype="0" fill="hold" grpId="0" nodeType="withEffect">
                                  <p:stCondLst>
                                    <p:cond delay="800"/>
                                  </p:stCondLst>
                                  <p:childTnLst>
                                    <p:animMotion origin="layout" path="M -2.22222E-6 -4.81481E-6 L -2.22222E-6 -0.01412 " pathEditMode="relative" rAng="0" ptsTypes="AA">
                                      <p:cBhvr>
                                        <p:cTn id="280" dur="2000" fill="hold"/>
                                        <p:tgtEl>
                                          <p:spTgt spid="353451"/>
                                        </p:tgtEl>
                                        <p:attrNameLst>
                                          <p:attrName>ppt_x</p:attrName>
                                          <p:attrName>ppt_y</p:attrName>
                                        </p:attrNameLst>
                                      </p:cBhvr>
                                      <p:rCtr x="0" y="-718"/>
                                    </p:animMotion>
                                  </p:childTnLst>
                                </p:cTn>
                              </p:par>
                              <p:par>
                                <p:cTn id="281" presetID="64" presetClass="path" presetSubtype="0" fill="hold" grpId="0" nodeType="withEffect">
                                  <p:stCondLst>
                                    <p:cond delay="1000"/>
                                  </p:stCondLst>
                                  <p:childTnLst>
                                    <p:animMotion origin="layout" path="M 5E-6 3.7037E-7 L 0.00105 -0.04097 " pathEditMode="relative" rAng="0" ptsTypes="AA">
                                      <p:cBhvr>
                                        <p:cTn id="282" dur="2000" fill="hold"/>
                                        <p:tgtEl>
                                          <p:spTgt spid="353452"/>
                                        </p:tgtEl>
                                        <p:attrNameLst>
                                          <p:attrName>ppt_x</p:attrName>
                                          <p:attrName>ppt_y</p:attrName>
                                        </p:attrNameLst>
                                      </p:cBhvr>
                                      <p:rCtr x="52" y="-2060"/>
                                    </p:animMotion>
                                  </p:childTnLst>
                                </p:cTn>
                              </p:par>
                              <p:par>
                                <p:cTn id="283" presetID="42" presetClass="path" presetSubtype="0" accel="50000" decel="50000" fill="hold" grpId="0" nodeType="withEffect">
                                  <p:stCondLst>
                                    <p:cond delay="1000"/>
                                  </p:stCondLst>
                                  <p:childTnLst>
                                    <p:animMotion origin="layout" path="M 4.16667E-6 4.44444E-6 L 4.16667E-6 0.03333 " pathEditMode="relative" rAng="0" ptsTypes="AA">
                                      <p:cBhvr>
                                        <p:cTn id="284" dur="2000" fill="hold"/>
                                        <p:tgtEl>
                                          <p:spTgt spid="353454"/>
                                        </p:tgtEl>
                                        <p:attrNameLst>
                                          <p:attrName>ppt_x</p:attrName>
                                          <p:attrName>ppt_y</p:attrName>
                                        </p:attrNameLst>
                                      </p:cBhvr>
                                      <p:rCtr x="0" y="1667"/>
                                    </p:animMotion>
                                  </p:childTnLst>
                                </p:cTn>
                              </p:par>
                              <p:par>
                                <p:cTn id="285" presetID="64" presetClass="path" presetSubtype="0" fill="hold" grpId="0" nodeType="withEffect">
                                  <p:stCondLst>
                                    <p:cond delay="1200"/>
                                  </p:stCondLst>
                                  <p:childTnLst>
                                    <p:animMotion origin="layout" path="M -3.61111E-6 4.07407E-6 L -3.61111E-6 -0.02431 " pathEditMode="relative" rAng="0" ptsTypes="AA">
                                      <p:cBhvr>
                                        <p:cTn id="286" dur="2000" fill="hold"/>
                                        <p:tgtEl>
                                          <p:spTgt spid="353453"/>
                                        </p:tgtEl>
                                        <p:attrNameLst>
                                          <p:attrName>ppt_x</p:attrName>
                                          <p:attrName>ppt_y</p:attrName>
                                        </p:attrNameLst>
                                      </p:cBhvr>
                                      <p:rCtr x="0" y="-1227"/>
                                    </p:animMotion>
                                  </p:childTnLst>
                                </p:cTn>
                              </p:par>
                              <p:par>
                                <p:cTn id="287" presetID="42" presetClass="path" presetSubtype="0" accel="50000" decel="50000" fill="hold" grpId="0" nodeType="withEffect">
                                  <p:stCondLst>
                                    <p:cond delay="1400"/>
                                  </p:stCondLst>
                                  <p:childTnLst>
                                    <p:animMotion origin="layout" path="M 4.16667E-6 4.44444E-6 L 4.16667E-6 0.03333 " pathEditMode="relative" rAng="0" ptsTypes="AA">
                                      <p:cBhvr>
                                        <p:cTn id="288" dur="2000" fill="hold"/>
                                        <p:tgtEl>
                                          <p:spTgt spid="353455"/>
                                        </p:tgtEl>
                                        <p:attrNameLst>
                                          <p:attrName>ppt_x</p:attrName>
                                          <p:attrName>ppt_y</p:attrName>
                                        </p:attrNameLst>
                                      </p:cBhvr>
                                      <p:rCtr x="0" y="1667"/>
                                    </p:animMotion>
                                  </p:childTnLst>
                                </p:cTn>
                              </p:par>
                              <p:par>
                                <p:cTn id="289" presetID="64" presetClass="path" presetSubtype="0" fill="hold" grpId="0" nodeType="withEffect">
                                  <p:stCondLst>
                                    <p:cond delay="1600"/>
                                  </p:stCondLst>
                                  <p:childTnLst>
                                    <p:animMotion origin="layout" path="M -1.38889E-6 3.7037E-7 L -1.38889E-6 -0.03218 " pathEditMode="relative" rAng="0" ptsTypes="AA">
                                      <p:cBhvr>
                                        <p:cTn id="290" dur="2000" fill="hold"/>
                                        <p:tgtEl>
                                          <p:spTgt spid="353456"/>
                                        </p:tgtEl>
                                        <p:attrNameLst>
                                          <p:attrName>ppt_x</p:attrName>
                                          <p:attrName>ppt_y</p:attrName>
                                        </p:attrNameLst>
                                      </p:cBhvr>
                                      <p:rCtr x="0" y="-1620"/>
                                    </p:animMotion>
                                  </p:childTnLst>
                                </p:cTn>
                              </p:par>
                              <p:par>
                                <p:cTn id="291" presetID="64" presetClass="path" presetSubtype="0" fill="hold" grpId="0" nodeType="withEffect">
                                  <p:stCondLst>
                                    <p:cond delay="1800"/>
                                  </p:stCondLst>
                                  <p:childTnLst>
                                    <p:animMotion origin="layout" path="M -2.22222E-6 -4.81481E-6 L -2.22222E-6 -0.01412 " pathEditMode="relative" rAng="0" ptsTypes="AA">
                                      <p:cBhvr>
                                        <p:cTn id="292" dur="2000" fill="hold"/>
                                        <p:tgtEl>
                                          <p:spTgt spid="353458"/>
                                        </p:tgtEl>
                                        <p:attrNameLst>
                                          <p:attrName>ppt_x</p:attrName>
                                          <p:attrName>ppt_y</p:attrName>
                                        </p:attrNameLst>
                                      </p:cBhvr>
                                      <p:rCtr x="0" y="-718"/>
                                    </p:animMotion>
                                  </p:childTnLst>
                                </p:cTn>
                              </p:par>
                              <p:par>
                                <p:cTn id="293" presetID="42" presetClass="path" presetSubtype="0" accel="50000" decel="50000" fill="hold" grpId="0" nodeType="withEffect">
                                  <p:stCondLst>
                                    <p:cond delay="2000"/>
                                  </p:stCondLst>
                                  <p:childTnLst>
                                    <p:animMotion origin="layout" path="M 5E-6 -2.59259E-6 L 5E-6 0.0257 " pathEditMode="relative" rAng="0" ptsTypes="AA">
                                      <p:cBhvr>
                                        <p:cTn id="294" dur="2000" fill="hold"/>
                                        <p:tgtEl>
                                          <p:spTgt spid="353457"/>
                                        </p:tgtEl>
                                        <p:attrNameLst>
                                          <p:attrName>ppt_x</p:attrName>
                                          <p:attrName>ppt_y</p:attrName>
                                        </p:attrNameLst>
                                      </p:cBhvr>
                                      <p:rCtr x="0" y="1273"/>
                                    </p:animMotion>
                                  </p:childTnLst>
                                </p:cTn>
                              </p:par>
                              <p:par>
                                <p:cTn id="295" presetID="64" presetClass="path" presetSubtype="0" fill="hold" grpId="0" nodeType="withEffect">
                                  <p:stCondLst>
                                    <p:cond delay="2200"/>
                                  </p:stCondLst>
                                  <p:childTnLst>
                                    <p:animMotion origin="layout" path="M 5E-6 3.7037E-7 L 0.00105 -0.04097 " pathEditMode="relative" rAng="0" ptsTypes="AA">
                                      <p:cBhvr>
                                        <p:cTn id="296" dur="2000" fill="hold"/>
                                        <p:tgtEl>
                                          <p:spTgt spid="353459"/>
                                        </p:tgtEl>
                                        <p:attrNameLst>
                                          <p:attrName>ppt_x</p:attrName>
                                          <p:attrName>ppt_y</p:attrName>
                                        </p:attrNameLst>
                                      </p:cBhvr>
                                      <p:rCtr x="52" y="-2060"/>
                                    </p:animMotion>
                                  </p:childTnLst>
                                </p:cTn>
                              </p:par>
                              <p:par>
                                <p:cTn id="297" presetID="42" presetClass="path" presetSubtype="0" accel="50000" decel="50000" fill="hold" grpId="0" nodeType="withEffect">
                                  <p:stCondLst>
                                    <p:cond delay="2400"/>
                                  </p:stCondLst>
                                  <p:childTnLst>
                                    <p:animMotion origin="layout" path="M -1.11111E-6 1.85185E-6 L -1.11111E-6 0.04444 " pathEditMode="relative" rAng="0" ptsTypes="AA">
                                      <p:cBhvr>
                                        <p:cTn id="298" dur="2000" fill="hold"/>
                                        <p:tgtEl>
                                          <p:spTgt spid="353460"/>
                                        </p:tgtEl>
                                        <p:attrNameLst>
                                          <p:attrName>ppt_x</p:attrName>
                                          <p:attrName>ppt_y</p:attrName>
                                        </p:attrNameLst>
                                      </p:cBhvr>
                                      <p:rCtr x="0" y="2222"/>
                                    </p:animMotion>
                                  </p:childTnLst>
                                </p:cTn>
                              </p:par>
                              <p:par>
                                <p:cTn id="299" presetID="42" presetClass="path" presetSubtype="0" accel="50000" decel="50000" fill="hold" grpId="0" nodeType="withEffect">
                                  <p:stCondLst>
                                    <p:cond delay="2600"/>
                                  </p:stCondLst>
                                  <p:childTnLst>
                                    <p:animMotion origin="layout" path="M -2.5E-6 1.85185E-6 L -0.00052 0.01528 " pathEditMode="relative" rAng="0" ptsTypes="AA">
                                      <p:cBhvr>
                                        <p:cTn id="300" dur="2000" fill="hold"/>
                                        <p:tgtEl>
                                          <p:spTgt spid="353461"/>
                                        </p:tgtEl>
                                        <p:attrNameLst>
                                          <p:attrName>ppt_x</p:attrName>
                                          <p:attrName>ppt_y</p:attrName>
                                        </p:attrNameLst>
                                      </p:cBhvr>
                                      <p:rCtr x="-35" y="764"/>
                                    </p:animMotion>
                                  </p:childTnLst>
                                </p:cTn>
                              </p:par>
                              <p:par>
                                <p:cTn id="301" presetID="64" presetClass="path" presetSubtype="0" fill="hold" grpId="0" nodeType="withEffect">
                                  <p:stCondLst>
                                    <p:cond delay="2800"/>
                                  </p:stCondLst>
                                  <p:childTnLst>
                                    <p:animMotion origin="layout" path="M -1.38889E-6 3.7037E-7 L -1.38889E-6 -0.03218 " pathEditMode="relative" rAng="0" ptsTypes="AA">
                                      <p:cBhvr>
                                        <p:cTn id="302" dur="2000" fill="hold"/>
                                        <p:tgtEl>
                                          <p:spTgt spid="353462"/>
                                        </p:tgtEl>
                                        <p:attrNameLst>
                                          <p:attrName>ppt_x</p:attrName>
                                          <p:attrName>ppt_y</p:attrName>
                                        </p:attrNameLst>
                                      </p:cBhvr>
                                      <p:rCtr x="0" y="-1620"/>
                                    </p:animMotion>
                                  </p:childTnLst>
                                </p:cTn>
                              </p:par>
                              <p:par>
                                <p:cTn id="303" presetID="42" presetClass="path" presetSubtype="0" accel="50000" decel="50000" fill="hold" grpId="0" nodeType="withEffect">
                                  <p:stCondLst>
                                    <p:cond delay="3000"/>
                                  </p:stCondLst>
                                  <p:childTnLst>
                                    <p:animMotion origin="layout" path="M -2.77778E-6 2.22222E-6 L -2.77778E-6 0.03935 " pathEditMode="relative" rAng="0" ptsTypes="AA">
                                      <p:cBhvr>
                                        <p:cTn id="304" dur="2000" fill="hold"/>
                                        <p:tgtEl>
                                          <p:spTgt spid="353463"/>
                                        </p:tgtEl>
                                        <p:attrNameLst>
                                          <p:attrName>ppt_x</p:attrName>
                                          <p:attrName>ppt_y</p:attrName>
                                        </p:attrNameLst>
                                      </p:cBhvr>
                                      <p:rCtr x="0" y="1968"/>
                                    </p:animMotion>
                                  </p:childTnLst>
                                </p:cTn>
                              </p:par>
                              <p:par>
                                <p:cTn id="305" presetID="64" presetClass="path" presetSubtype="0" fill="hold" grpId="0" nodeType="withEffect">
                                  <p:stCondLst>
                                    <p:cond delay="3100"/>
                                  </p:stCondLst>
                                  <p:childTnLst>
                                    <p:animMotion origin="layout" path="M -2.22222E-6 -4.81481E-6 L -2.22222E-6 -0.01412 " pathEditMode="relative" rAng="0" ptsTypes="AA">
                                      <p:cBhvr>
                                        <p:cTn id="306" dur="2000" fill="hold"/>
                                        <p:tgtEl>
                                          <p:spTgt spid="353465"/>
                                        </p:tgtEl>
                                        <p:attrNameLst>
                                          <p:attrName>ppt_x</p:attrName>
                                          <p:attrName>ppt_y</p:attrName>
                                        </p:attrNameLst>
                                      </p:cBhvr>
                                      <p:rCtr x="0" y="-718"/>
                                    </p:animMotion>
                                  </p:childTnLst>
                                </p:cTn>
                              </p:par>
                              <p:par>
                                <p:cTn id="307" presetID="64" presetClass="path" presetSubtype="0" fill="hold" grpId="0" nodeType="withEffect">
                                  <p:stCondLst>
                                    <p:cond delay="3400"/>
                                  </p:stCondLst>
                                  <p:childTnLst>
                                    <p:animMotion origin="layout" path="M 5E-6 3.7037E-7 L 0.00105 -0.04097 " pathEditMode="relative" rAng="0" ptsTypes="AA">
                                      <p:cBhvr>
                                        <p:cTn id="308" dur="2000" fill="hold"/>
                                        <p:tgtEl>
                                          <p:spTgt spid="353466"/>
                                        </p:tgtEl>
                                        <p:attrNameLst>
                                          <p:attrName>ppt_x</p:attrName>
                                          <p:attrName>ppt_y</p:attrName>
                                        </p:attrNameLst>
                                      </p:cBhvr>
                                      <p:rCtr x="52" y="-2060"/>
                                    </p:animMotion>
                                  </p:childTnLst>
                                </p:cTn>
                              </p:par>
                              <p:par>
                                <p:cTn id="309" presetID="42" presetClass="path" presetSubtype="0" accel="50000" decel="50000" fill="hold" grpId="0" nodeType="withEffect">
                                  <p:stCondLst>
                                    <p:cond delay="3600"/>
                                  </p:stCondLst>
                                  <p:childTnLst>
                                    <p:animMotion origin="layout" path="M 5E-6 -2.59259E-6 L 5E-6 0.0257 " pathEditMode="relative" rAng="0" ptsTypes="AA">
                                      <p:cBhvr>
                                        <p:cTn id="310" dur="2000" fill="hold"/>
                                        <p:tgtEl>
                                          <p:spTgt spid="353467"/>
                                        </p:tgtEl>
                                        <p:attrNameLst>
                                          <p:attrName>ppt_x</p:attrName>
                                          <p:attrName>ppt_y</p:attrName>
                                        </p:attrNameLst>
                                      </p:cBhvr>
                                      <p:rCtr x="0" y="1273"/>
                                    </p:animMotion>
                                  </p:childTnLst>
                                </p:cTn>
                              </p:par>
                              <p:par>
                                <p:cTn id="311" presetID="64" presetClass="path" presetSubtype="0" accel="50000" decel="50000" fill="hold" nodeType="withEffect">
                                  <p:stCondLst>
                                    <p:cond delay="0"/>
                                  </p:stCondLst>
                                  <p:childTnLst>
                                    <p:animMotion origin="layout" path="M -0.00052 0.01436 L 3.88889E-6 0.00047 " pathEditMode="relative" rAng="0" ptsTypes="AA">
                                      <p:cBhvr>
                                        <p:cTn id="312" dur="2000" fill="hold"/>
                                        <p:tgtEl>
                                          <p:spTgt spid="353469"/>
                                        </p:tgtEl>
                                        <p:attrNameLst>
                                          <p:attrName>ppt_x</p:attrName>
                                          <p:attrName>ppt_y</p:attrName>
                                        </p:attrNameLst>
                                      </p:cBhvr>
                                      <p:rCtr x="17" y="-694"/>
                                    </p:animMotion>
                                  </p:childTnLst>
                                </p:cTn>
                              </p:par>
                              <p:par>
                                <p:cTn id="313" presetID="42" presetClass="path" presetSubtype="0" accel="50000" decel="50000" fill="hold" nodeType="withEffect">
                                  <p:stCondLst>
                                    <p:cond delay="200"/>
                                  </p:stCondLst>
                                  <p:childTnLst>
                                    <p:animMotion origin="layout" path="M 5.55556E-7 -0.01412 L 5.55556E-7 0.0044 " pathEditMode="relative" rAng="0" ptsTypes="AA">
                                      <p:cBhvr>
                                        <p:cTn id="314" dur="2000" fill="hold"/>
                                        <p:tgtEl>
                                          <p:spTgt spid="353425"/>
                                        </p:tgtEl>
                                        <p:attrNameLst>
                                          <p:attrName>ppt_x</p:attrName>
                                          <p:attrName>ppt_y</p:attrName>
                                        </p:attrNameLst>
                                      </p:cBhvr>
                                      <p:rCtr x="0" y="926"/>
                                    </p:animMotion>
                                  </p:childTnLst>
                                </p:cTn>
                              </p:par>
                              <p:par>
                                <p:cTn id="315" presetID="64" presetClass="path" presetSubtype="0" accel="50000" decel="50000" fill="hold" nodeType="withEffect">
                                  <p:stCondLst>
                                    <p:cond delay="400"/>
                                  </p:stCondLst>
                                  <p:childTnLst>
                                    <p:animMotion origin="layout" path="M -4.72222E-6 0.01944 L 0.00105 0.00139 " pathEditMode="relative" rAng="0" ptsTypes="AA">
                                      <p:cBhvr>
                                        <p:cTn id="316" dur="2000" fill="hold"/>
                                        <p:tgtEl>
                                          <p:spTgt spid="353428"/>
                                        </p:tgtEl>
                                        <p:attrNameLst>
                                          <p:attrName>ppt_x</p:attrName>
                                          <p:attrName>ppt_y</p:attrName>
                                        </p:attrNameLst>
                                      </p:cBhvr>
                                      <p:rCtr x="52" y="-903"/>
                                    </p:animMotion>
                                  </p:childTnLst>
                                </p:cTn>
                              </p:par>
                              <p:par>
                                <p:cTn id="317" presetID="64" presetClass="path" presetSubtype="0" accel="50000" decel="50000" fill="hold" nodeType="withEffect">
                                  <p:stCondLst>
                                    <p:cond delay="800"/>
                                  </p:stCondLst>
                                  <p:childTnLst>
                                    <p:animMotion origin="layout" path="M -0.00035 0.02315 L -0.00035 0.00417 " pathEditMode="relative" rAng="0" ptsTypes="AA">
                                      <p:cBhvr>
                                        <p:cTn id="318" dur="2000" fill="hold"/>
                                        <p:tgtEl>
                                          <p:spTgt spid="353429"/>
                                        </p:tgtEl>
                                        <p:attrNameLst>
                                          <p:attrName>ppt_x</p:attrName>
                                          <p:attrName>ppt_y</p:attrName>
                                        </p:attrNameLst>
                                      </p:cBhvr>
                                      <p:rCtr x="0" y="-949"/>
                                    </p:animMotion>
                                  </p:childTnLst>
                                </p:cTn>
                              </p:par>
                              <p:par>
                                <p:cTn id="319" presetID="42" presetClass="path" presetSubtype="0" accel="50000" decel="50000" fill="hold" nodeType="withEffect">
                                  <p:stCondLst>
                                    <p:cond delay="1000"/>
                                  </p:stCondLst>
                                  <p:childTnLst>
                                    <p:animMotion origin="layout" path="M -8.33333E-7 -0.01875 L -8.33333E-7 0.00231 " pathEditMode="relative" rAng="0" ptsTypes="AA">
                                      <p:cBhvr>
                                        <p:cTn id="320" dur="2000" fill="hold"/>
                                        <p:tgtEl>
                                          <p:spTgt spid="353430"/>
                                        </p:tgtEl>
                                        <p:attrNameLst>
                                          <p:attrName>ppt_x</p:attrName>
                                          <p:attrName>ppt_y</p:attrName>
                                        </p:attrNameLst>
                                      </p:cBhvr>
                                      <p:rCtr x="0" y="1042"/>
                                    </p:animMotion>
                                  </p:childTnLst>
                                </p:cTn>
                              </p:par>
                              <p:par>
                                <p:cTn id="321" presetID="64" presetClass="path" presetSubtype="0" accel="50000" decel="50000" fill="hold" nodeType="withEffect">
                                  <p:stCondLst>
                                    <p:cond delay="1400"/>
                                  </p:stCondLst>
                                  <p:childTnLst>
                                    <p:animMotion origin="layout" path="M 2.22222E-6 0.01689 L -0.00035 -0.00139 " pathEditMode="relative" rAng="0" ptsTypes="AA">
                                      <p:cBhvr>
                                        <p:cTn id="322" dur="2000" fill="hold"/>
                                        <p:tgtEl>
                                          <p:spTgt spid="353431"/>
                                        </p:tgtEl>
                                        <p:attrNameLst>
                                          <p:attrName>ppt_x</p:attrName>
                                          <p:attrName>ppt_y</p:attrName>
                                        </p:attrNameLst>
                                      </p:cBhvr>
                                      <p:rCtr x="-17" y="-926"/>
                                    </p:animMotion>
                                  </p:childTnLst>
                                </p:cTn>
                              </p:par>
                              <p:par>
                                <p:cTn id="323" presetID="42" presetClass="path" presetSubtype="0" accel="50000" decel="50000" fill="hold" nodeType="withEffect">
                                  <p:stCondLst>
                                    <p:cond delay="1600"/>
                                  </p:stCondLst>
                                  <p:childTnLst>
                                    <p:animMotion origin="layout" path="M 0.00034 -0.0169 L 0.00017 -0.00278 " pathEditMode="relative" rAng="0" ptsTypes="AA">
                                      <p:cBhvr>
                                        <p:cTn id="324" dur="2000" fill="hold"/>
                                        <p:tgtEl>
                                          <p:spTgt spid="353433"/>
                                        </p:tgtEl>
                                        <p:attrNameLst>
                                          <p:attrName>ppt_x</p:attrName>
                                          <p:attrName>ppt_y</p:attrName>
                                        </p:attrNameLst>
                                      </p:cBhvr>
                                      <p:rCtr x="-17" y="694"/>
                                    </p:animMotion>
                                  </p:childTnLst>
                                </p:cTn>
                              </p:par>
                              <p:par>
                                <p:cTn id="325" presetID="64" presetClass="path" presetSubtype="0" accel="50000" decel="50000" fill="hold" nodeType="withEffect">
                                  <p:stCondLst>
                                    <p:cond delay="1800"/>
                                  </p:stCondLst>
                                  <p:childTnLst>
                                    <p:animMotion origin="layout" path="M 4.44444E-6 0.01806 L 4.44444E-6 0.00278 " pathEditMode="relative" rAng="0" ptsTypes="AA">
                                      <p:cBhvr>
                                        <p:cTn id="326" dur="2000" fill="hold"/>
                                        <p:tgtEl>
                                          <p:spTgt spid="353434"/>
                                        </p:tgtEl>
                                        <p:attrNameLst>
                                          <p:attrName>ppt_x</p:attrName>
                                          <p:attrName>ppt_y</p:attrName>
                                        </p:attrNameLst>
                                      </p:cBhvr>
                                      <p:rCtr x="0" y="-764"/>
                                    </p:animMotion>
                                  </p:childTnLst>
                                </p:cTn>
                              </p:par>
                              <p:par>
                                <p:cTn id="327" presetID="64" presetClass="path" presetSubtype="0" accel="50000" decel="50000" fill="hold" nodeType="withEffect">
                                  <p:stCondLst>
                                    <p:cond delay="2000"/>
                                  </p:stCondLst>
                                  <p:childTnLst>
                                    <p:animMotion origin="layout" path="M -0.00052 0.01528 L -0.00104 -2.59259E-6 " pathEditMode="relative" rAng="0" ptsTypes="AA">
                                      <p:cBhvr>
                                        <p:cTn id="328" dur="2000" fill="hold"/>
                                        <p:tgtEl>
                                          <p:spTgt spid="353435"/>
                                        </p:tgtEl>
                                        <p:attrNameLst>
                                          <p:attrName>ppt_x</p:attrName>
                                          <p:attrName>ppt_y</p:attrName>
                                        </p:attrNameLst>
                                      </p:cBhvr>
                                      <p:rCtr x="-35" y="-764"/>
                                    </p:animMotion>
                                  </p:childTnLst>
                                </p:cTn>
                              </p:par>
                              <p:par>
                                <p:cTn id="329" presetID="42" presetClass="path" presetSubtype="0" accel="50000" decel="50000" fill="hold" nodeType="withEffect">
                                  <p:stCondLst>
                                    <p:cond delay="2200"/>
                                  </p:stCondLst>
                                  <p:childTnLst>
                                    <p:animMotion origin="layout" path="M 2.77778E-7 -0.01181 L 2.77778E-7 -0.00093 " pathEditMode="relative" rAng="0" ptsTypes="AA">
                                      <p:cBhvr>
                                        <p:cTn id="330" dur="2000" fill="hold"/>
                                        <p:tgtEl>
                                          <p:spTgt spid="353436"/>
                                        </p:tgtEl>
                                        <p:attrNameLst>
                                          <p:attrName>ppt_x</p:attrName>
                                          <p:attrName>ppt_y</p:attrName>
                                        </p:attrNameLst>
                                      </p:cBhvr>
                                      <p:rCtr x="0" y="532"/>
                                    </p:animMotion>
                                  </p:childTnLst>
                                </p:cTn>
                              </p:par>
                              <p:par>
                                <p:cTn id="331" presetID="42" presetClass="path" presetSubtype="0" accel="50000" decel="50000" fill="hold" nodeType="withEffect">
                                  <p:stCondLst>
                                    <p:cond delay="2400"/>
                                  </p:stCondLst>
                                  <p:childTnLst>
                                    <p:animMotion origin="layout" path="M -5.55556E-7 -0.01134 L -5.55556E-7 0.00394 " pathEditMode="relative" rAng="0" ptsTypes="AA">
                                      <p:cBhvr>
                                        <p:cTn id="332" dur="2000" fill="hold"/>
                                        <p:tgtEl>
                                          <p:spTgt spid="353438"/>
                                        </p:tgtEl>
                                        <p:attrNameLst>
                                          <p:attrName>ppt_x</p:attrName>
                                          <p:attrName>ppt_y</p:attrName>
                                        </p:attrNameLst>
                                      </p:cBhvr>
                                      <p:rCtr x="0" y="764"/>
                                    </p:animMotion>
                                  </p:childTnLst>
                                </p:cTn>
                              </p:par>
                              <p:par>
                                <p:cTn id="333" presetID="64" presetClass="path" presetSubtype="0" accel="50000" decel="50000" fill="hold" nodeType="withEffect">
                                  <p:stCondLst>
                                    <p:cond delay="3000"/>
                                  </p:stCondLst>
                                  <p:childTnLst>
                                    <p:animMotion origin="layout" path="M 1.66667E-6 0.04445 L -0.00018 0.00093 " pathEditMode="relative" rAng="0" ptsTypes="AA">
                                      <p:cBhvr>
                                        <p:cTn id="334" dur="2000" fill="hold"/>
                                        <p:tgtEl>
                                          <p:spTgt spid="353440"/>
                                        </p:tgtEl>
                                        <p:attrNameLst>
                                          <p:attrName>ppt_x</p:attrName>
                                          <p:attrName>ppt_y</p:attrName>
                                        </p:attrNameLst>
                                      </p:cBhvr>
                                      <p:rCtr x="-17" y="-2176"/>
                                    </p:animMotion>
                                  </p:childTnLst>
                                </p:cTn>
                              </p:par>
                              <p:par>
                                <p:cTn id="335" presetID="64" presetClass="path" presetSubtype="0" accel="50000" decel="50000" fill="hold" nodeType="withEffect">
                                  <p:stCondLst>
                                    <p:cond delay="3000"/>
                                  </p:stCondLst>
                                  <p:childTnLst>
                                    <p:animMotion origin="layout" path="M -0.00052 0.01528 L -0.00104 -2.59259E-6 " pathEditMode="relative" rAng="0" ptsTypes="AA">
                                      <p:cBhvr>
                                        <p:cTn id="336" dur="2000" fill="hold"/>
                                        <p:tgtEl>
                                          <p:spTgt spid="353439"/>
                                        </p:tgtEl>
                                        <p:attrNameLst>
                                          <p:attrName>ppt_x</p:attrName>
                                          <p:attrName>ppt_y</p:attrName>
                                        </p:attrNameLst>
                                      </p:cBhvr>
                                      <p:rCtr x="-35" y="-764"/>
                                    </p:animMotion>
                                  </p:childTnLst>
                                </p:cTn>
                              </p:par>
                              <p:par>
                                <p:cTn id="337" presetID="42" presetClass="path" presetSubtype="0" accel="50000" decel="50000" fill="hold" nodeType="withEffect">
                                  <p:stCondLst>
                                    <p:cond delay="3000"/>
                                  </p:stCondLst>
                                  <p:childTnLst>
                                    <p:animMotion origin="layout" path="M 0.00105 -0.04098 L 0.00053 4.44444E-6 " pathEditMode="relative" rAng="0" ptsTypes="AA">
                                      <p:cBhvr>
                                        <p:cTn id="338" dur="2000" fill="hold"/>
                                        <p:tgtEl>
                                          <p:spTgt spid="353446"/>
                                        </p:tgtEl>
                                        <p:attrNameLst>
                                          <p:attrName>ppt_x</p:attrName>
                                          <p:attrName>ppt_y</p:attrName>
                                        </p:attrNameLst>
                                      </p:cBhvr>
                                      <p:rCtr x="-35" y="2037"/>
                                    </p:animMotion>
                                  </p:childTnLst>
                                </p:cTn>
                              </p:par>
                              <p:par>
                                <p:cTn id="339" presetID="64" presetClass="path" presetSubtype="0" accel="50000" decel="50000" fill="hold" nodeType="withEffect">
                                  <p:stCondLst>
                                    <p:cond delay="3200"/>
                                  </p:stCondLst>
                                  <p:childTnLst>
                                    <p:animMotion origin="layout" path="M 3.33333E-6 0.03333 L 3.33333E-6 2.59259E-6 " pathEditMode="relative" rAng="0" ptsTypes="AA">
                                      <p:cBhvr>
                                        <p:cTn id="340" dur="2000" fill="hold"/>
                                        <p:tgtEl>
                                          <p:spTgt spid="353441"/>
                                        </p:tgtEl>
                                        <p:attrNameLst>
                                          <p:attrName>ppt_x</p:attrName>
                                          <p:attrName>ppt_y</p:attrName>
                                        </p:attrNameLst>
                                      </p:cBhvr>
                                      <p:rCtr x="0" y="-1667"/>
                                    </p:animMotion>
                                  </p:childTnLst>
                                </p:cTn>
                              </p:par>
                              <p:par>
                                <p:cTn id="341" presetID="64" presetClass="path" presetSubtype="0" accel="50000" decel="50000" fill="hold" nodeType="withEffect">
                                  <p:stCondLst>
                                    <p:cond delay="3400"/>
                                  </p:stCondLst>
                                  <p:childTnLst>
                                    <p:animMotion origin="layout" path="M -0.00052 0.01528 L -0.00104 -2.59259E-6 " pathEditMode="relative" rAng="0" ptsTypes="AA">
                                      <p:cBhvr>
                                        <p:cTn id="342" dur="2000" fill="hold"/>
                                        <p:tgtEl>
                                          <p:spTgt spid="353450"/>
                                        </p:tgtEl>
                                        <p:attrNameLst>
                                          <p:attrName>ppt_x</p:attrName>
                                          <p:attrName>ppt_y</p:attrName>
                                        </p:attrNameLst>
                                      </p:cBhvr>
                                      <p:rCtr x="-35" y="-764"/>
                                    </p:animMotion>
                                  </p:childTnLst>
                                </p:cTn>
                              </p:par>
                              <p:par>
                                <p:cTn id="343" presetID="64" presetClass="path" presetSubtype="0" accel="50000" decel="50000" fill="hold" nodeType="withEffect">
                                  <p:stCondLst>
                                    <p:cond delay="3400"/>
                                  </p:stCondLst>
                                  <p:childTnLst>
                                    <p:animMotion origin="layout" path="M 1.66667E-6 0.04445 L -0.00018 0.00093 " pathEditMode="relative" rAng="0" ptsTypes="AA">
                                      <p:cBhvr>
                                        <p:cTn id="344" dur="2000" fill="hold"/>
                                        <p:tgtEl>
                                          <p:spTgt spid="353464"/>
                                        </p:tgtEl>
                                        <p:attrNameLst>
                                          <p:attrName>ppt_x</p:attrName>
                                          <p:attrName>ppt_y</p:attrName>
                                        </p:attrNameLst>
                                      </p:cBhvr>
                                      <p:rCtr x="-17" y="-2176"/>
                                    </p:animMotion>
                                  </p:childTnLst>
                                </p:cTn>
                              </p:par>
                              <p:par>
                                <p:cTn id="345" presetID="42" presetClass="path" presetSubtype="0" accel="50000" decel="50000" fill="hold" nodeType="withEffect">
                                  <p:stCondLst>
                                    <p:cond delay="3600"/>
                                  </p:stCondLst>
                                  <p:childTnLst>
                                    <p:animMotion origin="layout" path="M -3.61111E-6 -0.0243 L -3.61111E-6 0.00417 " pathEditMode="relative" rAng="0" ptsTypes="AA">
                                      <p:cBhvr>
                                        <p:cTn id="346" dur="2000" fill="hold"/>
                                        <p:tgtEl>
                                          <p:spTgt spid="353449"/>
                                        </p:tgtEl>
                                        <p:attrNameLst>
                                          <p:attrName>ppt_x</p:attrName>
                                          <p:attrName>ppt_y</p:attrName>
                                        </p:attrNameLst>
                                      </p:cBhvr>
                                      <p:rCtr x="0" y="1412"/>
                                    </p:animMotion>
                                  </p:childTnLst>
                                </p:cTn>
                              </p:par>
                              <p:par>
                                <p:cTn id="347" presetID="42" presetClass="path" presetSubtype="0" accel="50000" decel="50000" fill="hold" nodeType="withEffect">
                                  <p:stCondLst>
                                    <p:cond delay="3800"/>
                                  </p:stCondLst>
                                  <p:childTnLst>
                                    <p:animMotion origin="layout" path="M 5.55556E-7 -0.01412 L 5.55556E-7 0.0044 " pathEditMode="relative" rAng="0" ptsTypes="AA">
                                      <p:cBhvr>
                                        <p:cTn id="348" dur="2000" fill="hold"/>
                                        <p:tgtEl>
                                          <p:spTgt spid="353451"/>
                                        </p:tgtEl>
                                        <p:attrNameLst>
                                          <p:attrName>ppt_x</p:attrName>
                                          <p:attrName>ppt_y</p:attrName>
                                        </p:attrNameLst>
                                      </p:cBhvr>
                                      <p:rCtr x="0" y="926"/>
                                    </p:animMotion>
                                  </p:childTnLst>
                                </p:cTn>
                              </p:par>
                              <p:par>
                                <p:cTn id="349" presetID="42" presetClass="path" presetSubtype="0" accel="50000" decel="50000" fill="hold" nodeType="withEffect">
                                  <p:stCondLst>
                                    <p:cond delay="4000"/>
                                  </p:stCondLst>
                                  <p:childTnLst>
                                    <p:animMotion origin="layout" path="M 0.00105 -0.04098 L 0.00053 4.44444E-6 " pathEditMode="relative" rAng="0" ptsTypes="AA">
                                      <p:cBhvr>
                                        <p:cTn id="350" dur="2000" fill="hold"/>
                                        <p:tgtEl>
                                          <p:spTgt spid="353452"/>
                                        </p:tgtEl>
                                        <p:attrNameLst>
                                          <p:attrName>ppt_x</p:attrName>
                                          <p:attrName>ppt_y</p:attrName>
                                        </p:attrNameLst>
                                      </p:cBhvr>
                                      <p:rCtr x="-35" y="2037"/>
                                    </p:animMotion>
                                  </p:childTnLst>
                                </p:cTn>
                              </p:par>
                              <p:par>
                                <p:cTn id="351" presetID="64" presetClass="path" presetSubtype="0" accel="50000" decel="50000" fill="hold" nodeType="withEffect">
                                  <p:stCondLst>
                                    <p:cond delay="4000"/>
                                  </p:stCondLst>
                                  <p:childTnLst>
                                    <p:animMotion origin="layout" path="M 3.33333E-6 0.03333 L 3.33333E-6 2.59259E-6 " pathEditMode="relative" rAng="0" ptsTypes="AA">
                                      <p:cBhvr>
                                        <p:cTn id="352" dur="2000" fill="hold"/>
                                        <p:tgtEl>
                                          <p:spTgt spid="353454"/>
                                        </p:tgtEl>
                                        <p:attrNameLst>
                                          <p:attrName>ppt_x</p:attrName>
                                          <p:attrName>ppt_y</p:attrName>
                                        </p:attrNameLst>
                                      </p:cBhvr>
                                      <p:rCtr x="0" y="-1667"/>
                                    </p:animMotion>
                                  </p:childTnLst>
                                </p:cTn>
                              </p:par>
                              <p:par>
                                <p:cTn id="353" presetID="42" presetClass="path" presetSubtype="0" accel="50000" decel="50000" fill="hold" nodeType="withEffect">
                                  <p:stCondLst>
                                    <p:cond delay="4200"/>
                                  </p:stCondLst>
                                  <p:childTnLst>
                                    <p:animMotion origin="layout" path="M -3.61111E-6 -0.0243 L -3.61111E-6 0.00417 " pathEditMode="relative" rAng="0" ptsTypes="AA">
                                      <p:cBhvr>
                                        <p:cTn id="354" dur="2000" fill="hold"/>
                                        <p:tgtEl>
                                          <p:spTgt spid="353453"/>
                                        </p:tgtEl>
                                        <p:attrNameLst>
                                          <p:attrName>ppt_x</p:attrName>
                                          <p:attrName>ppt_y</p:attrName>
                                        </p:attrNameLst>
                                      </p:cBhvr>
                                      <p:rCtr x="0" y="1412"/>
                                    </p:animMotion>
                                  </p:childTnLst>
                                </p:cTn>
                              </p:par>
                              <p:par>
                                <p:cTn id="355" presetID="64" presetClass="path" presetSubtype="0" accel="50000" decel="50000" fill="hold" nodeType="withEffect">
                                  <p:stCondLst>
                                    <p:cond delay="4400"/>
                                  </p:stCondLst>
                                  <p:childTnLst>
                                    <p:animMotion origin="layout" path="M 3.33333E-6 0.03333 L 3.33333E-6 2.59259E-6 " pathEditMode="relative" rAng="0" ptsTypes="AA">
                                      <p:cBhvr>
                                        <p:cTn id="356" dur="2000" fill="hold"/>
                                        <p:tgtEl>
                                          <p:spTgt spid="353455"/>
                                        </p:tgtEl>
                                        <p:attrNameLst>
                                          <p:attrName>ppt_x</p:attrName>
                                          <p:attrName>ppt_y</p:attrName>
                                        </p:attrNameLst>
                                      </p:cBhvr>
                                      <p:rCtr x="0" y="-1667"/>
                                    </p:animMotion>
                                  </p:childTnLst>
                                </p:cTn>
                              </p:par>
                              <p:par>
                                <p:cTn id="357" presetID="42" presetClass="path" presetSubtype="0" accel="50000" decel="50000" fill="hold" nodeType="withEffect">
                                  <p:stCondLst>
                                    <p:cond delay="4600"/>
                                  </p:stCondLst>
                                  <p:childTnLst>
                                    <p:animMotion origin="layout" path="M -1.38889E-6 -0.03217 L -1.38889E-6 0.00324 " pathEditMode="relative" rAng="0" ptsTypes="AA">
                                      <p:cBhvr>
                                        <p:cTn id="358" dur="2000" fill="hold"/>
                                        <p:tgtEl>
                                          <p:spTgt spid="353456"/>
                                        </p:tgtEl>
                                        <p:attrNameLst>
                                          <p:attrName>ppt_x</p:attrName>
                                          <p:attrName>ppt_y</p:attrName>
                                        </p:attrNameLst>
                                      </p:cBhvr>
                                      <p:rCtr x="0" y="1759"/>
                                    </p:animMotion>
                                  </p:childTnLst>
                                </p:cTn>
                              </p:par>
                              <p:par>
                                <p:cTn id="359" presetID="42" presetClass="path" presetSubtype="0" accel="50000" decel="50000" fill="hold" nodeType="withEffect">
                                  <p:stCondLst>
                                    <p:cond delay="4800"/>
                                  </p:stCondLst>
                                  <p:childTnLst>
                                    <p:animMotion origin="layout" path="M 5.55556E-7 -0.01412 L 5.55556E-7 0.0044 " pathEditMode="relative" rAng="0" ptsTypes="AA">
                                      <p:cBhvr>
                                        <p:cTn id="360" dur="2000" fill="hold"/>
                                        <p:tgtEl>
                                          <p:spTgt spid="353458"/>
                                        </p:tgtEl>
                                        <p:attrNameLst>
                                          <p:attrName>ppt_x</p:attrName>
                                          <p:attrName>ppt_y</p:attrName>
                                        </p:attrNameLst>
                                      </p:cBhvr>
                                      <p:rCtr x="0" y="926"/>
                                    </p:animMotion>
                                  </p:childTnLst>
                                </p:cTn>
                              </p:par>
                              <p:par>
                                <p:cTn id="361" presetID="64" presetClass="path" presetSubtype="0" accel="50000" decel="50000" fill="hold" nodeType="withEffect">
                                  <p:stCondLst>
                                    <p:cond delay="5000"/>
                                  </p:stCondLst>
                                  <p:childTnLst>
                                    <p:animMotion origin="layout" path="M 2.22222E-6 0.02569 L 2.22222E-6 7.40741E-7 " pathEditMode="relative" rAng="0" ptsTypes="AA">
                                      <p:cBhvr>
                                        <p:cTn id="362" dur="2000" fill="hold"/>
                                        <p:tgtEl>
                                          <p:spTgt spid="353457"/>
                                        </p:tgtEl>
                                        <p:attrNameLst>
                                          <p:attrName>ppt_x</p:attrName>
                                          <p:attrName>ppt_y</p:attrName>
                                        </p:attrNameLst>
                                      </p:cBhvr>
                                      <p:rCtr x="0" y="-1296"/>
                                    </p:animMotion>
                                  </p:childTnLst>
                                </p:cTn>
                              </p:par>
                              <p:par>
                                <p:cTn id="363" presetID="42" presetClass="path" presetSubtype="0" accel="50000" decel="50000" fill="hold" nodeType="withEffect">
                                  <p:stCondLst>
                                    <p:cond delay="5200"/>
                                  </p:stCondLst>
                                  <p:childTnLst>
                                    <p:animMotion origin="layout" path="M 0.00105 -0.04098 L 0.00053 4.44444E-6 " pathEditMode="relative" rAng="0" ptsTypes="AA">
                                      <p:cBhvr>
                                        <p:cTn id="364" dur="2000" fill="hold"/>
                                        <p:tgtEl>
                                          <p:spTgt spid="353459"/>
                                        </p:tgtEl>
                                        <p:attrNameLst>
                                          <p:attrName>ppt_x</p:attrName>
                                          <p:attrName>ppt_y</p:attrName>
                                        </p:attrNameLst>
                                      </p:cBhvr>
                                      <p:rCtr x="-35" y="2037"/>
                                    </p:animMotion>
                                  </p:childTnLst>
                                </p:cTn>
                              </p:par>
                              <p:par>
                                <p:cTn id="365" presetID="64" presetClass="path" presetSubtype="0" accel="50000" decel="50000" fill="hold" nodeType="withEffect">
                                  <p:stCondLst>
                                    <p:cond delay="5200"/>
                                  </p:stCondLst>
                                  <p:childTnLst>
                                    <p:animMotion origin="layout" path="M 1.66667E-6 0.04445 L -0.00018 0.00093 " pathEditMode="relative" rAng="0" ptsTypes="AA">
                                      <p:cBhvr>
                                        <p:cTn id="366" dur="2000" fill="hold"/>
                                        <p:tgtEl>
                                          <p:spTgt spid="353460"/>
                                        </p:tgtEl>
                                        <p:attrNameLst>
                                          <p:attrName>ppt_x</p:attrName>
                                          <p:attrName>ppt_y</p:attrName>
                                        </p:attrNameLst>
                                      </p:cBhvr>
                                      <p:rCtr x="-17" y="-2176"/>
                                    </p:animMotion>
                                  </p:childTnLst>
                                </p:cTn>
                              </p:par>
                              <p:par>
                                <p:cTn id="367" presetID="64" presetClass="path" presetSubtype="0" accel="50000" decel="50000" fill="hold" nodeType="withEffect">
                                  <p:stCondLst>
                                    <p:cond delay="5400"/>
                                  </p:stCondLst>
                                  <p:childTnLst>
                                    <p:animMotion origin="layout" path="M -0.00052 0.01528 L -0.00104 -2.59259E-6 " pathEditMode="relative" rAng="0" ptsTypes="AA">
                                      <p:cBhvr>
                                        <p:cTn id="368" dur="2000" fill="hold"/>
                                        <p:tgtEl>
                                          <p:spTgt spid="353461"/>
                                        </p:tgtEl>
                                        <p:attrNameLst>
                                          <p:attrName>ppt_x</p:attrName>
                                          <p:attrName>ppt_y</p:attrName>
                                        </p:attrNameLst>
                                      </p:cBhvr>
                                      <p:rCtr x="-35" y="-764"/>
                                    </p:animMotion>
                                  </p:childTnLst>
                                </p:cTn>
                              </p:par>
                              <p:par>
                                <p:cTn id="369" presetID="42" presetClass="path" presetSubtype="0" accel="50000" decel="50000" fill="hold" nodeType="withEffect">
                                  <p:stCondLst>
                                    <p:cond delay="5600"/>
                                  </p:stCondLst>
                                  <p:childTnLst>
                                    <p:animMotion origin="layout" path="M -1.38889E-6 -0.03217 L -1.38889E-6 0.00324 " pathEditMode="relative" rAng="0" ptsTypes="AA">
                                      <p:cBhvr>
                                        <p:cTn id="370" dur="2000" fill="hold"/>
                                        <p:tgtEl>
                                          <p:spTgt spid="353462"/>
                                        </p:tgtEl>
                                        <p:attrNameLst>
                                          <p:attrName>ppt_x</p:attrName>
                                          <p:attrName>ppt_y</p:attrName>
                                        </p:attrNameLst>
                                      </p:cBhvr>
                                      <p:rCtr x="0" y="1759"/>
                                    </p:animMotion>
                                  </p:childTnLst>
                                </p:cTn>
                              </p:par>
                              <p:par>
                                <p:cTn id="371" presetID="64" presetClass="path" presetSubtype="0" accel="50000" decel="50000" fill="hold" nodeType="withEffect">
                                  <p:stCondLst>
                                    <p:cond delay="5600"/>
                                  </p:stCondLst>
                                  <p:childTnLst>
                                    <p:animMotion origin="layout" path="M 8.33333E-7 0.03935 L 0.00017 0.00093 " pathEditMode="relative" rAng="0" ptsTypes="AA">
                                      <p:cBhvr>
                                        <p:cTn id="372" dur="2000" fill="hold"/>
                                        <p:tgtEl>
                                          <p:spTgt spid="353463"/>
                                        </p:tgtEl>
                                        <p:attrNameLst>
                                          <p:attrName>ppt_x</p:attrName>
                                          <p:attrName>ppt_y</p:attrName>
                                        </p:attrNameLst>
                                      </p:cBhvr>
                                      <p:rCtr x="0" y="-1921"/>
                                    </p:animMotion>
                                  </p:childTnLst>
                                </p:cTn>
                              </p:par>
                              <p:par>
                                <p:cTn id="373" presetID="42" presetClass="path" presetSubtype="0" accel="50000" decel="50000" fill="hold" nodeType="withEffect">
                                  <p:stCondLst>
                                    <p:cond delay="5800"/>
                                  </p:stCondLst>
                                  <p:childTnLst>
                                    <p:animMotion origin="layout" path="M 5.55556E-7 -0.01412 L 5.55556E-7 0.0044 " pathEditMode="relative" rAng="0" ptsTypes="AA">
                                      <p:cBhvr>
                                        <p:cTn id="374" dur="2000" fill="hold"/>
                                        <p:tgtEl>
                                          <p:spTgt spid="353465"/>
                                        </p:tgtEl>
                                        <p:attrNameLst>
                                          <p:attrName>ppt_x</p:attrName>
                                          <p:attrName>ppt_y</p:attrName>
                                        </p:attrNameLst>
                                      </p:cBhvr>
                                      <p:rCtr x="0" y="926"/>
                                    </p:animMotion>
                                  </p:childTnLst>
                                </p:cTn>
                              </p:par>
                              <p:par>
                                <p:cTn id="375" presetID="42" presetClass="path" presetSubtype="0" accel="50000" decel="50000" fill="hold" nodeType="withEffect">
                                  <p:stCondLst>
                                    <p:cond delay="5900"/>
                                  </p:stCondLst>
                                  <p:childTnLst>
                                    <p:animMotion origin="layout" path="M 0.00105 -0.04098 L 0.00053 4.44444E-6 " pathEditMode="relative" rAng="0" ptsTypes="AA">
                                      <p:cBhvr>
                                        <p:cTn id="376" dur="2000" fill="hold"/>
                                        <p:tgtEl>
                                          <p:spTgt spid="353466"/>
                                        </p:tgtEl>
                                        <p:attrNameLst>
                                          <p:attrName>ppt_x</p:attrName>
                                          <p:attrName>ppt_y</p:attrName>
                                        </p:attrNameLst>
                                      </p:cBhvr>
                                      <p:rCtr x="-35" y="2037"/>
                                    </p:animMotion>
                                  </p:childTnLst>
                                </p:cTn>
                              </p:par>
                              <p:par>
                                <p:cTn id="377" presetID="64" presetClass="path" presetSubtype="0" accel="50000" decel="50000" fill="hold" nodeType="withEffect">
                                  <p:stCondLst>
                                    <p:cond delay="6200"/>
                                  </p:stCondLst>
                                  <p:childTnLst>
                                    <p:animMotion origin="layout" path="M 2.22222E-6 0.02569 L 2.22222E-6 7.40741E-7 " pathEditMode="relative" rAng="0" ptsTypes="AA">
                                      <p:cBhvr>
                                        <p:cTn id="378" dur="2000" fill="hold"/>
                                        <p:tgtEl>
                                          <p:spTgt spid="353467"/>
                                        </p:tgtEl>
                                        <p:attrNameLst>
                                          <p:attrName>ppt_x</p:attrName>
                                          <p:attrName>ppt_y</p:attrName>
                                        </p:attrNameLst>
                                      </p:cBhvr>
                                      <p:rCtr x="0" y="-129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295" grpId="0" animBg="1"/>
      <p:bldP spid="353295" grpId="1" animBg="1"/>
      <p:bldP spid="353300" grpId="0" animBg="1"/>
      <p:bldP spid="353300" grpId="1" animBg="1"/>
      <p:bldP spid="353393" grpId="0" animBg="1"/>
      <p:bldP spid="353393" grpId="1" animBg="1"/>
      <p:bldP spid="353394" grpId="0" animBg="1"/>
      <p:bldP spid="353394" grpId="1" animBg="1"/>
      <p:bldP spid="353395" grpId="0" animBg="1"/>
      <p:bldP spid="353395" grpId="1" animBg="1"/>
      <p:bldP spid="353396" grpId="0" animBg="1"/>
      <p:bldP spid="353396" grpId="1" animBg="1"/>
      <p:bldP spid="353397" grpId="0" animBg="1"/>
      <p:bldP spid="353397" grpId="1" animBg="1"/>
      <p:bldP spid="353398" grpId="0" animBg="1"/>
      <p:bldP spid="353398" grpId="1" animBg="1"/>
      <p:bldP spid="353399" grpId="0" animBg="1"/>
      <p:bldP spid="353399" grpId="1" animBg="1"/>
      <p:bldP spid="353400" grpId="0" animBg="1"/>
      <p:bldP spid="353400" grpId="1" animBg="1"/>
      <p:bldP spid="353401" grpId="0" animBg="1"/>
      <p:bldP spid="353401" grpId="1" animBg="1"/>
      <p:bldP spid="353402" grpId="0" animBg="1"/>
      <p:bldP spid="353402" grpId="1" animBg="1"/>
      <p:bldP spid="353403" grpId="0" animBg="1"/>
      <p:bldP spid="353403" grpId="1" animBg="1"/>
      <p:bldP spid="353404" grpId="0" animBg="1"/>
      <p:bldP spid="353404" grpId="1" animBg="1"/>
      <p:bldP spid="353405" grpId="0" animBg="1"/>
      <p:bldP spid="353405" grpId="1" animBg="1"/>
      <p:bldP spid="353406" grpId="0" animBg="1"/>
      <p:bldP spid="353406" grpId="1" animBg="1"/>
      <p:bldP spid="353407" grpId="0" animBg="1"/>
      <p:bldP spid="353407" grpId="1" animBg="1"/>
      <p:bldP spid="353408" grpId="0" animBg="1"/>
      <p:bldP spid="353408" grpId="1" animBg="1"/>
      <p:bldP spid="353409" grpId="0" animBg="1"/>
      <p:bldP spid="353409" grpId="1" animBg="1"/>
      <p:bldP spid="353410" grpId="0" animBg="1"/>
      <p:bldP spid="353410" grpId="1" animBg="1"/>
      <p:bldP spid="353411" grpId="0" animBg="1"/>
      <p:bldP spid="353411" grpId="1" animBg="1"/>
      <p:bldP spid="353412" grpId="0" animBg="1"/>
      <p:bldP spid="353412" grpId="1" animBg="1"/>
      <p:bldP spid="353413" grpId="0" animBg="1"/>
      <p:bldP spid="353413" grpId="1" animBg="1"/>
      <p:bldP spid="353414" grpId="0" animBg="1"/>
      <p:bldP spid="353414" grpId="1" animBg="1"/>
      <p:bldP spid="353424" grpId="0" animBg="1"/>
      <p:bldP spid="353425" grpId="0" animBg="1"/>
      <p:bldP spid="353428" grpId="0" animBg="1"/>
      <p:bldP spid="353429" grpId="0" animBg="1"/>
      <p:bldP spid="353430" grpId="0" animBg="1"/>
      <p:bldP spid="353431" grpId="0" animBg="1"/>
      <p:bldP spid="353433" grpId="0" animBg="1"/>
      <p:bldP spid="353434" grpId="0" animBg="1"/>
      <p:bldP spid="353435" grpId="0" animBg="1"/>
      <p:bldP spid="353436" grpId="0" animBg="1"/>
      <p:bldP spid="353438" grpId="0" animBg="1"/>
      <p:bldP spid="353439" grpId="0" animBg="1"/>
      <p:bldP spid="353440" grpId="0" animBg="1"/>
      <p:bldP spid="353441" grpId="0" animBg="1"/>
      <p:bldP spid="353446" grpId="0" animBg="1"/>
      <p:bldP spid="353449" grpId="0" animBg="1"/>
      <p:bldP spid="353450" grpId="0" animBg="1"/>
      <p:bldP spid="353451" grpId="0" animBg="1"/>
      <p:bldP spid="353452" grpId="0" animBg="1"/>
      <p:bldP spid="353453" grpId="0" animBg="1"/>
      <p:bldP spid="353454" grpId="0" animBg="1"/>
      <p:bldP spid="353455" grpId="0" animBg="1"/>
      <p:bldP spid="353456" grpId="0" animBg="1"/>
      <p:bldP spid="353457" grpId="0" animBg="1"/>
      <p:bldP spid="353458" grpId="0" animBg="1"/>
      <p:bldP spid="353459" grpId="0" animBg="1"/>
      <p:bldP spid="353460" grpId="0" animBg="1"/>
      <p:bldP spid="353461" grpId="0" animBg="1"/>
      <p:bldP spid="353462" grpId="0" animBg="1"/>
      <p:bldP spid="353463" grpId="0" animBg="1"/>
      <p:bldP spid="353464" grpId="0" animBg="1"/>
      <p:bldP spid="353465" grpId="0" animBg="1"/>
      <p:bldP spid="353466" grpId="0" animBg="1"/>
      <p:bldP spid="353467" grpId="0" animBg="1"/>
      <p:bldP spid="353469" grpId="0" animBg="1"/>
      <p:bldP spid="353472" grpId="0" animBg="1"/>
      <p:bldP spid="353472" grpId="1" animBg="1"/>
      <p:bldP spid="353473" grpId="0" animBg="1"/>
      <p:bldP spid="353473" grpId="1" animBg="1"/>
      <p:bldP spid="353474" grpId="0" animBg="1"/>
      <p:bldP spid="353474" grpId="1" animBg="1"/>
      <p:bldP spid="353475" grpId="0" animBg="1"/>
      <p:bldP spid="353475" grpId="1" animBg="1"/>
      <p:bldP spid="353476" grpId="0" animBg="1"/>
      <p:bldP spid="353476" grpId="1" animBg="1"/>
      <p:bldP spid="353477" grpId="0" animBg="1"/>
      <p:bldP spid="353477" grpId="1" animBg="1"/>
      <p:bldP spid="353485" grpId="0" animBg="1"/>
      <p:bldP spid="353485" grpId="1" animBg="1"/>
      <p:bldP spid="353490" grpId="0" animBg="1"/>
      <p:bldP spid="353491" grpId="0" animBg="1"/>
      <p:bldP spid="353492" grpId="0" animBg="1"/>
      <p:bldP spid="353492" grpId="1" animBg="1"/>
      <p:bldP spid="353493" grpId="0" animBg="1"/>
      <p:bldP spid="353493" grpId="1" animBg="1"/>
      <p:bldP spid="353494" grpId="0" animBg="1"/>
      <p:bldP spid="353494" grpId="1" animBg="1"/>
      <p:bldP spid="353495" grpId="0" animBg="1"/>
      <p:bldP spid="353495" grpId="1" animBg="1"/>
      <p:bldP spid="353496" grpId="0" animBg="1"/>
      <p:bldP spid="353496" grpId="1" animBg="1"/>
      <p:bldP spid="353497" grpId="0" animBg="1"/>
      <p:bldP spid="353497" grpId="1" animBg="1"/>
      <p:bldP spid="353498" grpId="0" animBg="1"/>
      <p:bldP spid="353498" grpId="1" animBg="1"/>
      <p:bldP spid="353499" grpId="0" animBg="1"/>
      <p:bldP spid="353499" grpId="1" animBg="1"/>
      <p:bldP spid="353500" grpId="0" animBg="1"/>
      <p:bldP spid="353500" grpId="1" animBg="1"/>
      <p:bldP spid="353501" grpId="0" animBg="1"/>
      <p:bldP spid="353501" grpId="1" animBg="1"/>
      <p:bldP spid="353502" grpId="0" animBg="1"/>
      <p:bldP spid="353502" grpId="1" animBg="1"/>
      <p:bldP spid="353503" grpId="0" animBg="1"/>
      <p:bldP spid="353503" grpId="1" animBg="1"/>
      <p:bldP spid="353504" grpId="0" animBg="1"/>
      <p:bldP spid="353504" grpId="1" animBg="1"/>
      <p:bldP spid="353505" grpId="0" animBg="1"/>
      <p:bldP spid="353505"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Summary Pick-Ups for bunched Beams</a:t>
            </a:r>
          </a:p>
        </p:txBody>
      </p:sp>
      <p:sp>
        <p:nvSpPr>
          <p:cNvPr id="46084" name="Text Box 3"/>
          <p:cNvSpPr txBox="1">
            <a:spLocks noChangeArrowheads="1"/>
          </p:cNvSpPr>
          <p:nvPr/>
        </p:nvSpPr>
        <p:spPr bwMode="auto">
          <a:xfrm>
            <a:off x="125413" y="105499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mc:AlternateContent xmlns:mc="http://schemas.openxmlformats.org/markup-compatibility/2006">
        <mc:Choice xmlns:a14="http://schemas.microsoft.com/office/drawing/2010/main" Requires="a14">
          <p:sp>
            <p:nvSpPr>
              <p:cNvPr id="46085" name="Rectangle 4"/>
              <p:cNvSpPr>
                <a:spLocks noChangeArrowheads="1"/>
              </p:cNvSpPr>
              <p:nvPr/>
            </p:nvSpPr>
            <p:spPr bwMode="auto">
              <a:xfrm>
                <a:off x="193675" y="764704"/>
                <a:ext cx="9226550" cy="2887842"/>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dirty="0">
                    <a:solidFill>
                      <a:srgbClr val="0000CC"/>
                    </a:solidFill>
                    <a:latin typeface="Calibri" panose="020F0502020204030204" pitchFamily="34" charset="0"/>
                  </a:rPr>
                  <a:t>The electric field is monitored for bunched beams using </a:t>
                </a:r>
                <a:r>
                  <a:rPr lang="en-US" altLang="de-DE" sz="1900" dirty="0" err="1">
                    <a:solidFill>
                      <a:srgbClr val="0000CC"/>
                    </a:solidFill>
                    <a:latin typeface="Calibri" panose="020F0502020204030204" pitchFamily="34" charset="0"/>
                  </a:rPr>
                  <a:t>rf</a:t>
                </a:r>
                <a:r>
                  <a:rPr lang="en-US" altLang="de-DE" sz="1900" dirty="0">
                    <a:solidFill>
                      <a:srgbClr val="0000CC"/>
                    </a:solidFill>
                    <a:latin typeface="Calibri" panose="020F0502020204030204" pitchFamily="34" charset="0"/>
                  </a:rPr>
                  <a:t>-technologies</a:t>
                </a:r>
              </a:p>
              <a:p>
                <a:pPr algn="l">
                  <a:lnSpc>
                    <a:spcPct val="50000"/>
                  </a:lnSpc>
                </a:pPr>
                <a:r>
                  <a:rPr lang="en-US" altLang="de-DE" sz="1900" dirty="0">
                    <a:solidFill>
                      <a:srgbClr val="0000CC"/>
                    </a:solidFill>
                    <a:latin typeface="Calibri" panose="020F0502020204030204" pitchFamily="34" charset="0"/>
                  </a:rPr>
                  <a:t> (’frequency domain’). Beside transformers they are  the most often used instruments!</a:t>
                </a:r>
              </a:p>
              <a:p>
                <a:pPr algn="l">
                  <a:lnSpc>
                    <a:spcPct val="70000"/>
                  </a:lnSpc>
                </a:pPr>
                <a:r>
                  <a:rPr lang="en-US" altLang="de-DE" sz="1900" b="1" dirty="0">
                    <a:solidFill>
                      <a:srgbClr val="CC0099"/>
                    </a:solidFill>
                    <a:latin typeface="Calibri" panose="020F0502020204030204" pitchFamily="34" charset="0"/>
                  </a:rPr>
                  <a:t>     Differentiated or proportional signal:</a:t>
                </a:r>
                <a:r>
                  <a:rPr lang="en-US" altLang="de-DE" sz="1900" dirty="0">
                    <a:latin typeface="Calibri" panose="020F0502020204030204" pitchFamily="34" charset="0"/>
                  </a:rPr>
                  <a:t> rf-bandwidth </a:t>
                </a:r>
                <a:r>
                  <a:rPr lang="en-US" altLang="de-DE" sz="1900" dirty="0">
                    <a:latin typeface="Calibri" panose="020F0502020204030204" pitchFamily="34" charset="0"/>
                    <a:sym typeface="Symbol" panose="05050102010706020507" pitchFamily="18" charset="2"/>
                  </a:rPr>
                  <a:t></a:t>
                </a:r>
                <a:r>
                  <a:rPr lang="en-US" altLang="de-DE" sz="1900" dirty="0">
                    <a:latin typeface="Calibri" panose="020F0502020204030204" pitchFamily="34" charset="0"/>
                  </a:rPr>
                  <a:t> beam parameters</a:t>
                </a:r>
              </a:p>
              <a:p>
                <a:pPr algn="l">
                  <a:lnSpc>
                    <a:spcPct val="70000"/>
                  </a:lnSpc>
                </a:pPr>
                <a:r>
                  <a:rPr lang="en-US" altLang="de-DE" sz="1900" b="1" dirty="0">
                    <a:solidFill>
                      <a:srgbClr val="008000"/>
                    </a:solidFill>
                    <a:latin typeface="Calibri" panose="020F0502020204030204" pitchFamily="34" charset="0"/>
                  </a:rPr>
                  <a:t>     Proton synchrotron</a:t>
                </a:r>
                <a:r>
                  <a:rPr lang="en-US" altLang="de-DE" sz="1900" dirty="0">
                    <a:latin typeface="Calibri" panose="020F0502020204030204" pitchFamily="34" charset="0"/>
                  </a:rPr>
                  <a:t>: 1 to 100 MHz, mostly 1 M</a:t>
                </a:r>
                <a:r>
                  <a:rPr lang="en-US" altLang="de-DE" sz="1900" dirty="0">
                    <a:latin typeface="Calibri" panose="020F0502020204030204" pitchFamily="34" charset="0"/>
                    <a:sym typeface="Symbol" pitchFamily="18" charset="2"/>
                  </a:rPr>
                  <a:t></a:t>
                </a:r>
                <a:r>
                  <a:rPr lang="en-US" altLang="de-DE" sz="1900" dirty="0">
                    <a:latin typeface="Calibri" panose="020F0502020204030204" pitchFamily="34" charset="0"/>
                  </a:rPr>
                  <a:t> </a:t>
                </a:r>
                <a:r>
                  <a:rPr lang="en-US" altLang="de-DE" sz="1900" dirty="0">
                    <a:latin typeface="Calibri" panose="020F0502020204030204" pitchFamily="34" charset="0"/>
                    <a:sym typeface="Symbol" pitchFamily="18" charset="2"/>
                  </a:rPr>
                  <a:t></a:t>
                </a:r>
                <a:r>
                  <a:rPr lang="en-US" altLang="de-DE" sz="1900" dirty="0">
                    <a:latin typeface="Calibri" panose="020F0502020204030204" pitchFamily="34" charset="0"/>
                  </a:rPr>
                  <a:t> proportional shape</a:t>
                </a:r>
              </a:p>
              <a:p>
                <a:pPr algn="l">
                  <a:lnSpc>
                    <a:spcPct val="70000"/>
                  </a:lnSpc>
                </a:pPr>
                <a:r>
                  <a:rPr lang="en-US" altLang="de-DE" sz="1900" b="1" dirty="0">
                    <a:solidFill>
                      <a:srgbClr val="008000"/>
                    </a:solidFill>
                    <a:latin typeface="Calibri" panose="020F0502020204030204" pitchFamily="34" charset="0"/>
                  </a:rPr>
                  <a:t>     LINAC:</a:t>
                </a:r>
                <a:r>
                  <a:rPr lang="en-US" altLang="de-DE" sz="1900" dirty="0">
                    <a:latin typeface="Calibri" panose="020F0502020204030204" pitchFamily="34" charset="0"/>
                  </a:rPr>
                  <a:t> 0.1 to 3 GHz, 50 </a:t>
                </a:r>
                <a:r>
                  <a:rPr lang="en-US" altLang="de-DE" sz="1900" dirty="0">
                    <a:latin typeface="Calibri" panose="020F0502020204030204" pitchFamily="34" charset="0"/>
                    <a:sym typeface="Symbol" pitchFamily="18" charset="2"/>
                  </a:rPr>
                  <a:t></a:t>
                </a:r>
                <a:r>
                  <a:rPr lang="en-US" altLang="de-DE" sz="1900" dirty="0">
                    <a:latin typeface="Calibri" panose="020F0502020204030204" pitchFamily="34" charset="0"/>
                  </a:rPr>
                  <a:t> </a:t>
                </a:r>
                <a:r>
                  <a:rPr lang="en-US" altLang="de-DE" dirty="0">
                    <a:latin typeface="Calibri" panose="020F0502020204030204" pitchFamily="34" charset="0"/>
                    <a:sym typeface="Symbol" pitchFamily="18" charset="2"/>
                  </a:rPr>
                  <a:t></a:t>
                </a:r>
                <a:r>
                  <a:rPr lang="en-US" altLang="de-DE" sz="1900" dirty="0">
                    <a:latin typeface="Calibri" panose="020F0502020204030204" pitchFamily="34" charset="0"/>
                  </a:rPr>
                  <a:t> differentiated shape</a:t>
                </a:r>
              </a:p>
              <a:p>
                <a:pPr algn="l">
                  <a:lnSpc>
                    <a:spcPct val="70000"/>
                  </a:lnSpc>
                </a:pPr>
                <a:r>
                  <a:rPr lang="en-US" altLang="de-DE" sz="1900" b="1" dirty="0">
                    <a:solidFill>
                      <a:srgbClr val="CC0099"/>
                    </a:solidFill>
                    <a:latin typeface="Calibri" panose="020F0502020204030204" pitchFamily="34" charset="0"/>
                  </a:rPr>
                  <a:t>     Important quantity:</a:t>
                </a:r>
                <a:r>
                  <a:rPr lang="en-US" altLang="de-DE" sz="1900" dirty="0">
                    <a:latin typeface="Calibri" panose="020F0502020204030204" pitchFamily="34" charset="0"/>
                  </a:rPr>
                  <a:t> Transfer impedance </a:t>
                </a:r>
                <a14:m>
                  <m:oMath xmlns:m="http://schemas.openxmlformats.org/officeDocument/2006/math">
                    <m:sSub>
                      <m:sSubPr>
                        <m:ctrlPr>
                          <a:rPr lang="en-US" altLang="de-DE" sz="1900" i="1" smtClean="0">
                            <a:latin typeface="Cambria Math" panose="02040503050406030204" pitchFamily="18" charset="0"/>
                          </a:rPr>
                        </m:ctrlPr>
                      </m:sSubPr>
                      <m:e>
                        <m:r>
                          <a:rPr lang="de-DE" altLang="de-DE" sz="1900" b="0" i="1" smtClean="0">
                            <a:latin typeface="Cambria Math" panose="02040503050406030204" pitchFamily="18" charset="0"/>
                          </a:rPr>
                          <m:t>𝑍</m:t>
                        </m:r>
                      </m:e>
                      <m:sub>
                        <m:r>
                          <a:rPr lang="de-DE" altLang="de-DE" sz="1900" b="0" i="1" smtClean="0">
                            <a:latin typeface="Cambria Math" panose="02040503050406030204" pitchFamily="18" charset="0"/>
                          </a:rPr>
                          <m:t>𝑡</m:t>
                        </m:r>
                      </m:sub>
                    </m:sSub>
                    <m:d>
                      <m:dPr>
                        <m:ctrlPr>
                          <a:rPr lang="de-DE" altLang="de-DE" sz="1900" b="0" i="1" smtClean="0">
                            <a:latin typeface="Cambria Math" panose="02040503050406030204" pitchFamily="18" charset="0"/>
                          </a:rPr>
                        </m:ctrlPr>
                      </m:dPr>
                      <m:e>
                        <m:r>
                          <a:rPr lang="de-DE" altLang="de-DE" sz="1900" b="0" i="1" smtClean="0">
                            <a:latin typeface="Cambria Math" panose="02040503050406030204" pitchFamily="18" charset="0"/>
                            <a:ea typeface="Cambria Math" panose="02040503050406030204" pitchFamily="18" charset="0"/>
                          </a:rPr>
                          <m:t>𝜔</m:t>
                        </m:r>
                        <m:r>
                          <a:rPr lang="de-DE" altLang="de-DE" sz="1900" b="0" i="1" smtClean="0">
                            <a:latin typeface="Cambria Math" panose="02040503050406030204" pitchFamily="18" charset="0"/>
                            <a:ea typeface="Cambria Math" panose="02040503050406030204" pitchFamily="18" charset="0"/>
                          </a:rPr>
                          <m:t>, </m:t>
                        </m:r>
                        <m:r>
                          <a:rPr lang="de-DE" altLang="de-DE" sz="1900" b="0" i="1" smtClean="0">
                            <a:latin typeface="Cambria Math" panose="02040503050406030204" pitchFamily="18" charset="0"/>
                            <a:ea typeface="Cambria Math" panose="02040503050406030204" pitchFamily="18" charset="0"/>
                          </a:rPr>
                          <m:t>𝛽</m:t>
                        </m:r>
                      </m:e>
                    </m:d>
                  </m:oMath>
                </a14:m>
                <a:r>
                  <a:rPr lang="en-US" altLang="de-DE" sz="1900" b="1" i="1" dirty="0">
                    <a:latin typeface="Calibri" panose="020F0502020204030204" pitchFamily="34" charset="0"/>
                  </a:rPr>
                  <a:t>.</a:t>
                </a:r>
              </a:p>
              <a:p>
                <a:pPr algn="l">
                  <a:lnSpc>
                    <a:spcPct val="70000"/>
                  </a:lnSpc>
                </a:pPr>
                <a:r>
                  <a:rPr lang="en-US" altLang="de-DE" sz="1900" b="1" dirty="0">
                    <a:solidFill>
                      <a:srgbClr val="0000CC"/>
                    </a:solidFill>
                    <a:latin typeface="Calibri" panose="020F0502020204030204" pitchFamily="34" charset="0"/>
                  </a:rPr>
                  <a:t>Types of capacitive pick-ups:</a:t>
                </a:r>
              </a:p>
              <a:p>
                <a:pPr algn="l">
                  <a:lnSpc>
                    <a:spcPct val="70000"/>
                  </a:lnSpc>
                </a:pPr>
                <a:r>
                  <a:rPr lang="en-US" altLang="de-DE" sz="1900" dirty="0">
                    <a:latin typeface="Calibri" panose="020F0502020204030204" pitchFamily="34" charset="0"/>
                  </a:rPr>
                  <a:t>Linear-cut (p-synch.), button (p-LINAC, e</a:t>
                </a:r>
                <a:r>
                  <a:rPr lang="en-US" altLang="de-DE" sz="1900" baseline="30000" dirty="0">
                    <a:latin typeface="Calibri" panose="020F0502020204030204" pitchFamily="34" charset="0"/>
                  </a:rPr>
                  <a:t>−</a:t>
                </a:r>
                <a:r>
                  <a:rPr lang="en-US" altLang="de-DE" sz="1900" dirty="0">
                    <a:latin typeface="Calibri" panose="020F0502020204030204" pitchFamily="34" charset="0"/>
                  </a:rPr>
                  <a:t>-LINAC and synch.)</a:t>
                </a:r>
              </a:p>
            </p:txBody>
          </p:sp>
        </mc:Choice>
        <mc:Fallback>
          <p:sp>
            <p:nvSpPr>
              <p:cNvPr id="46085" name="Rectangle 4"/>
              <p:cNvSpPr>
                <a:spLocks noRot="1" noChangeAspect="1" noMove="1" noResize="1" noEditPoints="1" noAdjustHandles="1" noChangeArrowheads="1" noChangeShapeType="1" noTextEdit="1"/>
              </p:cNvSpPr>
              <p:nvPr/>
            </p:nvSpPr>
            <p:spPr bwMode="auto">
              <a:xfrm>
                <a:off x="193675" y="764704"/>
                <a:ext cx="9226550" cy="2887842"/>
              </a:xfrm>
              <a:prstGeom prst="rect">
                <a:avLst/>
              </a:prstGeom>
              <a:blipFill>
                <a:blip r:embed="rId2"/>
                <a:stretch>
                  <a:fillRect l="-661" t="-105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312325" name="Rectangle 5"/>
          <p:cNvSpPr>
            <a:spLocks noChangeArrowheads="1"/>
          </p:cNvSpPr>
          <p:nvPr/>
        </p:nvSpPr>
        <p:spPr bwMode="auto">
          <a:xfrm>
            <a:off x="185861" y="3653968"/>
            <a:ext cx="9210675" cy="1689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b="1" dirty="0">
                <a:solidFill>
                  <a:srgbClr val="0000CC"/>
                </a:solidFill>
                <a:latin typeface="Calibri" panose="020F0502020204030204" pitchFamily="34" charset="0"/>
              </a:rPr>
              <a:t>Position reading:</a:t>
            </a:r>
            <a:r>
              <a:rPr lang="en-US" altLang="de-DE" sz="1900" dirty="0">
                <a:solidFill>
                  <a:srgbClr val="0000CC"/>
                </a:solidFill>
                <a:latin typeface="Calibri" panose="020F0502020204030204" pitchFamily="34" charset="0"/>
              </a:rPr>
              <a:t> </a:t>
            </a:r>
            <a:r>
              <a:rPr lang="en-US" altLang="de-DE" sz="1900" dirty="0">
                <a:latin typeface="Calibri" panose="020F0502020204030204" pitchFamily="34" charset="0"/>
              </a:rPr>
              <a:t>Difference signal of two or four pick-up electrodes (BPM):</a:t>
            </a:r>
          </a:p>
          <a:p>
            <a:pPr algn="l">
              <a:lnSpc>
                <a:spcPct val="60000"/>
              </a:lnSpc>
              <a:buFont typeface="Wingdings" pitchFamily="2" charset="2"/>
              <a:buChar char="Ø"/>
            </a:pPr>
            <a:r>
              <a:rPr lang="en-US" altLang="de-DE" sz="1900" dirty="0">
                <a:latin typeface="Calibri" panose="020F0502020204030204" pitchFamily="34" charset="0"/>
              </a:rPr>
              <a:t> Non-intercepting reading of center-of-mass → online measurement and control</a:t>
            </a:r>
          </a:p>
          <a:p>
            <a:pPr algn="l">
              <a:lnSpc>
                <a:spcPct val="60000"/>
              </a:lnSpc>
            </a:pPr>
            <a:r>
              <a:rPr lang="en-US" altLang="de-DE" sz="1900" dirty="0">
                <a:latin typeface="Calibri" panose="020F0502020204030204" pitchFamily="34" charset="0"/>
              </a:rPr>
              <a:t>     </a:t>
            </a:r>
            <a:r>
              <a:rPr lang="en-US" altLang="de-DE" sz="1900" b="1" i="1" dirty="0">
                <a:latin typeface="Calibri" panose="020F0502020204030204" pitchFamily="34" charset="0"/>
              </a:rPr>
              <a:t>Synchrotron:</a:t>
            </a:r>
            <a:r>
              <a:rPr lang="en-US" altLang="de-DE" sz="1900" dirty="0">
                <a:latin typeface="Calibri" panose="020F0502020204030204" pitchFamily="34" charset="0"/>
              </a:rPr>
              <a:t> </a:t>
            </a:r>
            <a:r>
              <a:rPr lang="en-US" altLang="de-DE" sz="1900" b="1" i="1" dirty="0">
                <a:latin typeface="Calibri" panose="020F0502020204030204" pitchFamily="34" charset="0"/>
                <a:sym typeface="Symbol" pitchFamily="18" charset="2"/>
              </a:rPr>
              <a:t>Fast </a:t>
            </a:r>
            <a:r>
              <a:rPr lang="en-US" altLang="de-DE" sz="1900" dirty="0">
                <a:latin typeface="Calibri" panose="020F0502020204030204" pitchFamily="34" charset="0"/>
                <a:sym typeface="Symbol" pitchFamily="18" charset="2"/>
              </a:rPr>
              <a:t>r</a:t>
            </a:r>
            <a:r>
              <a:rPr lang="en-US" altLang="de-DE" sz="1900" dirty="0">
                <a:latin typeface="Calibri" panose="020F0502020204030204" pitchFamily="34" charset="0"/>
              </a:rPr>
              <a:t>eading</a:t>
            </a:r>
            <a:r>
              <a:rPr lang="en-US" altLang="de-DE" sz="1900" b="1" i="1" dirty="0">
                <a:latin typeface="Calibri" panose="020F0502020204030204" pitchFamily="34" charset="0"/>
                <a:sym typeface="Symbol" pitchFamily="18" charset="2"/>
              </a:rPr>
              <a:t>, ‘bunch-by-bunch’</a:t>
            </a:r>
            <a:r>
              <a:rPr lang="en-US" altLang="de-DE" sz="1900" dirty="0">
                <a:latin typeface="Calibri" panose="020F0502020204030204" pitchFamily="34" charset="0"/>
                <a:sym typeface="Symbol" pitchFamily="18" charset="2"/>
              </a:rPr>
              <a:t> trajectory, </a:t>
            </a:r>
            <a:r>
              <a:rPr lang="en-US" altLang="de-DE" sz="1900" b="1" i="1" dirty="0">
                <a:latin typeface="Calibri" panose="020F0502020204030204" pitchFamily="34" charset="0"/>
              </a:rPr>
              <a:t>slow </a:t>
            </a:r>
            <a:r>
              <a:rPr lang="en-US" altLang="de-DE" sz="1900" i="1" dirty="0">
                <a:latin typeface="Calibri" panose="020F0502020204030204" pitchFamily="34" charset="0"/>
              </a:rPr>
              <a:t>reading</a:t>
            </a:r>
            <a:r>
              <a:rPr lang="en-US" altLang="de-DE" sz="1900" dirty="0">
                <a:latin typeface="Calibri" panose="020F0502020204030204" pitchFamily="34" charset="0"/>
              </a:rPr>
              <a:t> </a:t>
            </a:r>
            <a:r>
              <a:rPr lang="en-US" altLang="de-DE" sz="1900" dirty="0">
                <a:latin typeface="Calibri" panose="020F0502020204030204" pitchFamily="34" charset="0"/>
                <a:sym typeface="Symbol" pitchFamily="18" charset="2"/>
              </a:rPr>
              <a:t> closed orbit </a:t>
            </a:r>
          </a:p>
          <a:p>
            <a:pPr algn="l">
              <a:lnSpc>
                <a:spcPct val="60000"/>
              </a:lnSpc>
              <a:buFont typeface="Wingdings" pitchFamily="2" charset="2"/>
              <a:buNone/>
            </a:pPr>
            <a:r>
              <a:rPr lang="en-US" altLang="de-DE" sz="1900" dirty="0">
                <a:latin typeface="Calibri" panose="020F0502020204030204" pitchFamily="34" charset="0"/>
                <a:sym typeface="Wingdings" pitchFamily="2" charset="2"/>
              </a:rPr>
              <a:t></a:t>
            </a:r>
            <a:r>
              <a:rPr lang="en-US" altLang="de-DE" sz="1900" dirty="0">
                <a:latin typeface="Calibri" panose="020F0502020204030204" pitchFamily="34" charset="0"/>
              </a:rPr>
              <a:t> </a:t>
            </a:r>
            <a:r>
              <a:rPr lang="en-US" altLang="de-DE" sz="1900" b="1" i="1" dirty="0">
                <a:latin typeface="Calibri" panose="020F0502020204030204" pitchFamily="34" charset="0"/>
              </a:rPr>
              <a:t>Synchrotron:</a:t>
            </a:r>
            <a:r>
              <a:rPr lang="en-US" altLang="de-DE" sz="1900" dirty="0">
                <a:latin typeface="Calibri" panose="020F0502020204030204" pitchFamily="34" charset="0"/>
              </a:rPr>
              <a:t> Excitation of </a:t>
            </a:r>
            <a:r>
              <a:rPr lang="en-US" altLang="de-DE" sz="1900" b="1" i="1" dirty="0">
                <a:latin typeface="Calibri" panose="020F0502020204030204" pitchFamily="34" charset="0"/>
              </a:rPr>
              <a:t>coherent </a:t>
            </a:r>
            <a:r>
              <a:rPr lang="en-US" altLang="de-DE" sz="1900" dirty="0" err="1">
                <a:latin typeface="Calibri" panose="020F0502020204030204" pitchFamily="34" charset="0"/>
              </a:rPr>
              <a:t>betatron</a:t>
            </a:r>
            <a:r>
              <a:rPr lang="en-US" altLang="de-DE" sz="1900" dirty="0">
                <a:latin typeface="Calibri" panose="020F0502020204030204" pitchFamily="34" charset="0"/>
              </a:rPr>
              <a:t> oscillations </a:t>
            </a:r>
            <a:r>
              <a:rPr lang="en-US" altLang="de-DE" sz="1900" dirty="0">
                <a:latin typeface="Calibri" panose="020F0502020204030204" pitchFamily="34" charset="0"/>
                <a:sym typeface="Symbol"/>
              </a:rPr>
              <a:t></a:t>
            </a:r>
            <a:r>
              <a:rPr lang="en-US" altLang="de-DE" sz="1900" dirty="0">
                <a:latin typeface="Calibri" panose="020F0502020204030204" pitchFamily="34" charset="0"/>
              </a:rPr>
              <a:t> tune </a:t>
            </a:r>
            <a:r>
              <a:rPr lang="en-US" altLang="de-DE" sz="1900" b="1" i="1" dirty="0">
                <a:latin typeface="Calibri" panose="020F0502020204030204" pitchFamily="34" charset="0"/>
              </a:rPr>
              <a:t>q, </a:t>
            </a:r>
            <a:r>
              <a:rPr lang="en-US" altLang="de-DE" sz="1900" b="1" i="1" dirty="0">
                <a:latin typeface="Calibri" panose="020F0502020204030204" pitchFamily="34" charset="0"/>
                <a:sym typeface="Symbol"/>
              </a:rPr>
              <a:t> , (s), D(s)...</a:t>
            </a:r>
            <a:endParaRPr lang="en-US" altLang="de-DE" sz="1900" dirty="0">
              <a:latin typeface="Calibri" panose="020F0502020204030204" pitchFamily="34" charset="0"/>
            </a:endParaRPr>
          </a:p>
          <a:p>
            <a:pPr algn="l">
              <a:lnSpc>
                <a:spcPct val="60000"/>
              </a:lnSpc>
            </a:pPr>
            <a:r>
              <a:rPr lang="en-US" altLang="de-DE" sz="1900" dirty="0">
                <a:latin typeface="Calibri" panose="020F0502020204030204" pitchFamily="34" charset="0"/>
              </a:rPr>
              <a:t>Remark: BPMs have high pass characteristic </a:t>
            </a:r>
            <a:r>
              <a:rPr lang="en-US" altLang="de-DE" sz="1900" dirty="0">
                <a:latin typeface="Calibri" panose="020F0502020204030204" pitchFamily="34" charset="0"/>
                <a:sym typeface="Symbol"/>
              </a:rPr>
              <a:t> no signal for dc-beams</a:t>
            </a:r>
            <a:endParaRPr lang="en-US" altLang="de-DE" sz="1900" dirty="0">
              <a:latin typeface="Calibri" panose="020F0502020204030204" pitchFamily="34" charset="0"/>
            </a:endParaRPr>
          </a:p>
        </p:txBody>
      </p:sp>
    </p:spTree>
    <p:extLst>
      <p:ext uri="{BB962C8B-B14F-4D97-AF65-F5344CB8AC3E}">
        <p14:creationId xmlns:p14="http://schemas.microsoft.com/office/powerpoint/2010/main" val="220599565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23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32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b="1" dirty="0">
              <a:solidFill>
                <a:srgbClr val="4D4D4D"/>
              </a:solidFill>
              <a:latin typeface="Comic Sans MS" pitchFamily="66" charset="0"/>
            </a:endParaRPr>
          </a:p>
        </p:txBody>
      </p:sp>
      <p:sp>
        <p:nvSpPr>
          <p:cNvPr id="4101" name="Text Box 4"/>
          <p:cNvSpPr txBox="1">
            <a:spLocks noChangeArrowheads="1"/>
          </p:cNvSpPr>
          <p:nvPr/>
        </p:nvSpPr>
        <p:spPr bwMode="auto">
          <a:xfrm>
            <a:off x="198189" y="906810"/>
            <a:ext cx="8550275" cy="1914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sz="2400" b="1" dirty="0">
                <a:solidFill>
                  <a:srgbClr val="0000FF"/>
                </a:solidFill>
                <a:latin typeface="Calibri" panose="020F0502020204030204" pitchFamily="34" charset="0"/>
              </a:rPr>
              <a:t>Measurement of longitudinal parameter:</a:t>
            </a:r>
            <a:r>
              <a:rPr lang="en-US" sz="2000" b="1" dirty="0">
                <a:solidFill>
                  <a:srgbClr val="0000FF"/>
                </a:solidFill>
                <a:latin typeface="Calibri" panose="020F0502020204030204" pitchFamily="34" charset="0"/>
              </a:rPr>
              <a:t>    </a:t>
            </a:r>
          </a:p>
          <a:p>
            <a:pPr algn="l">
              <a:lnSpc>
                <a:spcPct val="80000"/>
              </a:lnSpc>
            </a:pPr>
            <a:r>
              <a:rPr lang="en-US" sz="2000" b="1" dirty="0">
                <a:latin typeface="Calibri" panose="020F0502020204030204" pitchFamily="34" charset="0"/>
              </a:rPr>
              <a:t>Bunch length measurement  at </a:t>
            </a:r>
          </a:p>
          <a:p>
            <a:pPr algn="l">
              <a:lnSpc>
                <a:spcPct val="80000"/>
              </a:lnSpc>
              <a:buFont typeface="Wingdings" pitchFamily="2" charset="2"/>
              <a:buChar char="Ø"/>
            </a:pPr>
            <a:r>
              <a:rPr lang="en-US" sz="2000" b="1" dirty="0">
                <a:latin typeface="Calibri" panose="020F0502020204030204" pitchFamily="34" charset="0"/>
              </a:rPr>
              <a:t> LINACs with beam of non-relativistic velocities</a:t>
            </a:r>
          </a:p>
          <a:p>
            <a:pPr algn="l">
              <a:lnSpc>
                <a:spcPct val="80000"/>
              </a:lnSpc>
              <a:buFont typeface="Wingdings" pitchFamily="2" charset="2"/>
              <a:buChar char="Ø"/>
            </a:pPr>
            <a:r>
              <a:rPr lang="en-US" sz="2000" b="1" dirty="0">
                <a:latin typeface="Calibri" panose="020F0502020204030204" pitchFamily="34" charset="0"/>
              </a:rPr>
              <a:t> Bunch length at synchrotrons and tomography</a:t>
            </a:r>
          </a:p>
          <a:p>
            <a:pPr algn="l">
              <a:lnSpc>
                <a:spcPct val="80000"/>
              </a:lnSpc>
              <a:buFont typeface="Wingdings" pitchFamily="2" charset="2"/>
              <a:buChar char="Ø"/>
            </a:pPr>
            <a:r>
              <a:rPr lang="en-US" sz="2000" b="1" dirty="0">
                <a:latin typeface="Calibri" panose="020F0502020204030204" pitchFamily="34" charset="0"/>
              </a:rPr>
              <a:t> Summary</a:t>
            </a:r>
          </a:p>
        </p:txBody>
      </p:sp>
      <p:sp>
        <p:nvSpPr>
          <p:cNvPr id="6" name="Rectangle 4"/>
          <p:cNvSpPr>
            <a:spLocks noChangeArrowheads="1"/>
          </p:cNvSpPr>
          <p:nvPr/>
        </p:nvSpPr>
        <p:spPr bwMode="auto">
          <a:xfrm>
            <a:off x="395536" y="3175620"/>
            <a:ext cx="8570664" cy="1504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b="1" dirty="0">
                <a:solidFill>
                  <a:srgbClr val="0000FF"/>
                </a:solidFill>
                <a:latin typeface="Calibri" panose="020F0502020204030204" pitchFamily="34" charset="0"/>
              </a:rPr>
              <a:t>Longitudinal </a:t>
            </a:r>
            <a:r>
              <a:rPr lang="en-US" b="1" dirty="0">
                <a:solidFill>
                  <a:srgbClr val="0000FF"/>
                </a:solidFill>
                <a:latin typeface="Calibri" panose="020F0502020204030204" pitchFamily="34" charset="0"/>
                <a:sym typeface="Symbol" pitchFamily="18" charset="2"/>
              </a:rPr>
              <a:t></a:t>
            </a:r>
            <a:r>
              <a:rPr lang="en-US" b="1" dirty="0">
                <a:solidFill>
                  <a:srgbClr val="0000FF"/>
                </a:solidFill>
                <a:latin typeface="Calibri" panose="020F0502020204030204" pitchFamily="34" charset="0"/>
              </a:rPr>
              <a:t> transverse correspondences:</a:t>
            </a:r>
          </a:p>
          <a:p>
            <a:pPr algn="l">
              <a:lnSpc>
                <a:spcPct val="70000"/>
              </a:lnSpc>
              <a:spcBef>
                <a:spcPts val="700"/>
              </a:spcBef>
              <a:buFont typeface="Wingdings" pitchFamily="2" charset="2"/>
              <a:buChar char="Ø"/>
            </a:pPr>
            <a:r>
              <a:rPr lang="en-US" dirty="0">
                <a:latin typeface="Calibri" panose="020F0502020204030204" pitchFamily="34" charset="0"/>
              </a:rPr>
              <a:t> position relative to </a:t>
            </a:r>
            <a:r>
              <a:rPr lang="en-US" dirty="0" err="1">
                <a:latin typeface="Calibri" panose="020F0502020204030204" pitchFamily="34" charset="0"/>
              </a:rPr>
              <a:t>rf</a:t>
            </a:r>
            <a:r>
              <a:rPr lang="en-US" dirty="0">
                <a:latin typeface="Calibri" panose="020F0502020204030204" pitchFamily="34" charset="0"/>
              </a:rPr>
              <a:t>  	       </a:t>
            </a:r>
            <a:r>
              <a:rPr lang="en-US" dirty="0">
                <a:latin typeface="Calibri" panose="020F0502020204030204" pitchFamily="34" charset="0"/>
                <a:sym typeface="Symbol" pitchFamily="18" charset="2"/>
              </a:rPr>
              <a:t></a:t>
            </a:r>
            <a:r>
              <a:rPr lang="en-US" dirty="0">
                <a:latin typeface="Calibri" panose="020F0502020204030204" pitchFamily="34" charset="0"/>
              </a:rPr>
              <a:t> transverse center-of-mass</a:t>
            </a:r>
          </a:p>
          <a:p>
            <a:pPr algn="l">
              <a:lnSpc>
                <a:spcPct val="70000"/>
              </a:lnSpc>
              <a:spcBef>
                <a:spcPts val="700"/>
              </a:spcBef>
              <a:buFont typeface="Wingdings" pitchFamily="2" charset="2"/>
              <a:buChar char="Ø"/>
            </a:pPr>
            <a:r>
              <a:rPr lang="en-US" dirty="0">
                <a:latin typeface="Calibri" panose="020F0502020204030204" pitchFamily="34" charset="0"/>
              </a:rPr>
              <a:t> bunch structure in time 	       </a:t>
            </a:r>
            <a:r>
              <a:rPr lang="en-US" dirty="0">
                <a:latin typeface="Calibri" panose="020F0502020204030204" pitchFamily="34" charset="0"/>
                <a:sym typeface="Symbol" pitchFamily="18" charset="2"/>
              </a:rPr>
              <a:t></a:t>
            </a:r>
            <a:r>
              <a:rPr lang="en-US" dirty="0">
                <a:latin typeface="Calibri" panose="020F0502020204030204" pitchFamily="34" charset="0"/>
              </a:rPr>
              <a:t> transverse profile </a:t>
            </a:r>
          </a:p>
          <a:p>
            <a:pPr algn="l">
              <a:lnSpc>
                <a:spcPct val="70000"/>
              </a:lnSpc>
              <a:spcBef>
                <a:spcPts val="700"/>
              </a:spcBef>
              <a:buFont typeface="Wingdings" pitchFamily="2" charset="2"/>
              <a:buChar char="Ø"/>
            </a:pPr>
            <a:r>
              <a:rPr lang="en-US" dirty="0">
                <a:latin typeface="Calibri" panose="020F0502020204030204" pitchFamily="34" charset="0"/>
              </a:rPr>
              <a:t> momentum or energy spread   </a:t>
            </a:r>
            <a:r>
              <a:rPr lang="en-US" dirty="0">
                <a:latin typeface="Calibri" panose="020F0502020204030204" pitchFamily="34" charset="0"/>
                <a:sym typeface="Symbol" pitchFamily="18" charset="2"/>
              </a:rPr>
              <a:t></a:t>
            </a:r>
            <a:r>
              <a:rPr lang="en-US" dirty="0">
                <a:latin typeface="Calibri" panose="020F0502020204030204" pitchFamily="34" charset="0"/>
              </a:rPr>
              <a:t> transverse divergence</a:t>
            </a:r>
          </a:p>
          <a:p>
            <a:pPr algn="l">
              <a:lnSpc>
                <a:spcPct val="70000"/>
              </a:lnSpc>
              <a:spcBef>
                <a:spcPts val="700"/>
              </a:spcBef>
              <a:buFont typeface="Wingdings" pitchFamily="2" charset="2"/>
              <a:buChar char="Ø"/>
            </a:pPr>
            <a:r>
              <a:rPr lang="en-US" dirty="0">
                <a:latin typeface="Calibri" panose="020F0502020204030204" pitchFamily="34" charset="0"/>
              </a:rPr>
              <a:t> longitudinal emittance</a:t>
            </a:r>
            <a:r>
              <a:rPr lang="en-US" dirty="0">
                <a:latin typeface="Calibri" panose="020F0502020204030204" pitchFamily="34" charset="0"/>
                <a:sym typeface="Symbol" pitchFamily="18" charset="2"/>
              </a:rPr>
              <a:t> 	        transverse emittance</a:t>
            </a:r>
            <a:r>
              <a:rPr lang="en-US" dirty="0">
                <a:latin typeface="Calibri" panose="020F0502020204030204" pitchFamily="34" charset="0"/>
              </a:rPr>
              <a:t>.     </a:t>
            </a:r>
          </a:p>
        </p:txBody>
      </p:sp>
      <p:sp>
        <p:nvSpPr>
          <p:cNvPr id="7"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sz="2100" b="1" dirty="0">
                <a:solidFill>
                  <a:srgbClr val="000000"/>
                </a:solidFill>
                <a:latin typeface="Arial" panose="020B0604020202020204" pitchFamily="34" charset="0"/>
                <a:cs typeface="Arial" panose="020B0604020202020204" pitchFamily="34" charset="0"/>
              </a:rPr>
              <a:t>Measurement of longitudinal Parameters</a:t>
            </a:r>
          </a:p>
        </p:txBody>
      </p:sp>
    </p:spTree>
    <p:extLst>
      <p:ext uri="{BB962C8B-B14F-4D97-AF65-F5344CB8AC3E}">
        <p14:creationId xmlns:p14="http://schemas.microsoft.com/office/powerpoint/2010/main" val="3732758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The Bunch Position measured by a Pick-Up</a:t>
            </a:r>
          </a:p>
        </p:txBody>
      </p:sp>
      <p:sp>
        <p:nvSpPr>
          <p:cNvPr id="3076" name="Text Box 3"/>
          <p:cNvSpPr txBox="1">
            <a:spLocks noChangeArrowheads="1"/>
          </p:cNvSpPr>
          <p:nvPr/>
        </p:nvSpPr>
        <p:spPr bwMode="auto">
          <a:xfrm>
            <a:off x="125413" y="11144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3077" name="Rectangle 12"/>
          <p:cNvSpPr>
            <a:spLocks noChangeArrowheads="1"/>
          </p:cNvSpPr>
          <p:nvPr/>
        </p:nvSpPr>
        <p:spPr bwMode="auto">
          <a:xfrm>
            <a:off x="125413" y="766762"/>
            <a:ext cx="6111875" cy="124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FF"/>
                </a:solidFill>
                <a:latin typeface="Calibri" panose="020F0502020204030204" pitchFamily="34" charset="0"/>
                <a:cs typeface="Calibri" panose="020F0502020204030204" pitchFamily="34" charset="0"/>
              </a:rPr>
              <a:t>The </a:t>
            </a:r>
            <a:r>
              <a:rPr lang="en-US" altLang="de-DE" b="1" i="1" dirty="0">
                <a:solidFill>
                  <a:srgbClr val="0000FF"/>
                </a:solidFill>
                <a:latin typeface="Calibri" panose="020F0502020204030204" pitchFamily="34" charset="0"/>
                <a:cs typeface="Calibri" panose="020F0502020204030204" pitchFamily="34" charset="0"/>
              </a:rPr>
              <a:t>bunch position</a:t>
            </a:r>
            <a:r>
              <a:rPr lang="en-US" altLang="de-DE" dirty="0">
                <a:solidFill>
                  <a:srgbClr val="0000FF"/>
                </a:solidFill>
                <a:latin typeface="Calibri" panose="020F0502020204030204" pitchFamily="34" charset="0"/>
                <a:cs typeface="Calibri" panose="020F0502020204030204" pitchFamily="34" charset="0"/>
              </a:rPr>
              <a:t> is given relative to the accelerating rf.</a:t>
            </a:r>
          </a:p>
          <a:p>
            <a:pPr algn="l">
              <a:lnSpc>
                <a:spcPct val="60000"/>
              </a:lnSpc>
            </a:pPr>
            <a:r>
              <a:rPr lang="en-US" altLang="de-DE" dirty="0">
                <a:latin typeface="Calibri" panose="020F0502020204030204" pitchFamily="34" charset="0"/>
                <a:cs typeface="Calibri" panose="020F0502020204030204" pitchFamily="34" charset="0"/>
              </a:rPr>
              <a:t>      e.g. </a:t>
            </a:r>
            <a:r>
              <a:rPr lang="en-US" altLang="de-DE" b="1" i="1" dirty="0" err="1">
                <a:latin typeface="Calibri" panose="020F0502020204030204" pitchFamily="34" charset="0"/>
                <a:cs typeface="Calibri" panose="020F0502020204030204" pitchFamily="34" charset="0"/>
              </a:rPr>
              <a:t>φ</a:t>
            </a:r>
            <a:r>
              <a:rPr lang="en-US" altLang="de-DE" sz="2200" b="1" i="1" baseline="-25000" dirty="0" err="1">
                <a:latin typeface="Calibri" panose="020F0502020204030204" pitchFamily="34" charset="0"/>
                <a:cs typeface="Calibri" panose="020F0502020204030204" pitchFamily="34" charset="0"/>
              </a:rPr>
              <a:t>ref</a:t>
            </a:r>
            <a:r>
              <a:rPr lang="en-US" altLang="de-DE" dirty="0">
                <a:latin typeface="Calibri" panose="020F0502020204030204" pitchFamily="34" charset="0"/>
                <a:cs typeface="Calibri" panose="020F0502020204030204" pitchFamily="34" charset="0"/>
              </a:rPr>
              <a:t>=-30</a:t>
            </a:r>
            <a:r>
              <a:rPr lang="en-US" altLang="de-DE" sz="2200" baseline="30000" dirty="0">
                <a:latin typeface="Calibri" panose="020F0502020204030204" pitchFamily="34" charset="0"/>
                <a:cs typeface="Calibri" panose="020F0502020204030204" pitchFamily="34" charset="0"/>
              </a:rPr>
              <a:t>o</a:t>
            </a:r>
            <a:r>
              <a:rPr lang="en-US" altLang="de-DE" dirty="0">
                <a:latin typeface="Calibri" panose="020F0502020204030204" pitchFamily="34" charset="0"/>
                <a:cs typeface="Calibri" panose="020F0502020204030204" pitchFamily="34" charset="0"/>
              </a:rPr>
              <a:t> inside a </a:t>
            </a:r>
            <a:r>
              <a:rPr lang="en-US" altLang="de-DE" dirty="0" err="1">
                <a:latin typeface="Calibri" panose="020F0502020204030204" pitchFamily="34" charset="0"/>
                <a:cs typeface="Calibri" panose="020F0502020204030204" pitchFamily="34" charset="0"/>
              </a:rPr>
              <a:t>rf</a:t>
            </a:r>
            <a:r>
              <a:rPr lang="en-US" altLang="de-DE" dirty="0">
                <a:latin typeface="Calibri" panose="020F0502020204030204" pitchFamily="34" charset="0"/>
                <a:cs typeface="Calibri" panose="020F0502020204030204" pitchFamily="34" charset="0"/>
              </a:rPr>
              <a:t> cavity</a:t>
            </a:r>
          </a:p>
          <a:p>
            <a:pPr algn="l">
              <a:lnSpc>
                <a:spcPct val="60000"/>
              </a:lnSpc>
            </a:pPr>
            <a:r>
              <a:rPr lang="en-US" altLang="de-DE" dirty="0">
                <a:latin typeface="Calibri" panose="020F0502020204030204" pitchFamily="34" charset="0"/>
                <a:cs typeface="Calibri" panose="020F0502020204030204" pitchFamily="34" charset="0"/>
              </a:rPr>
              <a:t>     must be well aligned for optimal acceleration</a:t>
            </a:r>
          </a:p>
          <a:p>
            <a:pPr algn="l">
              <a:lnSpc>
                <a:spcPct val="50000"/>
              </a:lnSpc>
            </a:pPr>
            <a:r>
              <a:rPr lang="en-US" altLang="de-DE" sz="1600" dirty="0">
                <a:latin typeface="Calibri" panose="020F0502020204030204" pitchFamily="34" charset="0"/>
                <a:cs typeface="Calibri" panose="020F0502020204030204" pitchFamily="34" charset="0"/>
              </a:rPr>
              <a:t>Transverse correspondence: Beam position</a:t>
            </a:r>
          </a:p>
        </p:txBody>
      </p:sp>
      <p:sp>
        <p:nvSpPr>
          <p:cNvPr id="3078" name="Rectangle 13"/>
          <p:cNvSpPr>
            <a:spLocks noChangeArrowheads="1"/>
          </p:cNvSpPr>
          <p:nvPr/>
        </p:nvSpPr>
        <p:spPr bwMode="auto">
          <a:xfrm>
            <a:off x="171121" y="2016125"/>
            <a:ext cx="481997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i="1" dirty="0">
                <a:latin typeface="Calibri" panose="020F0502020204030204" pitchFamily="34" charset="0"/>
                <a:cs typeface="Calibri" panose="020F0502020204030204" pitchFamily="34" charset="0"/>
              </a:rPr>
              <a:t>Example:</a:t>
            </a:r>
            <a:r>
              <a:rPr lang="en-US" altLang="de-DE" sz="1600" dirty="0">
                <a:latin typeface="Calibri" panose="020F0502020204030204" pitchFamily="34" charset="0"/>
                <a:cs typeface="Calibri" panose="020F0502020204030204" pitchFamily="34" charset="0"/>
              </a:rPr>
              <a:t> Pick-up signal for </a:t>
            </a:r>
            <a:r>
              <a:rPr lang="en-US" altLang="de-DE" sz="1600" b="1" i="1" dirty="0" err="1">
                <a:latin typeface="Calibri" panose="020F0502020204030204" pitchFamily="34" charset="0"/>
                <a:cs typeface="Calibri" panose="020F0502020204030204" pitchFamily="34" charset="0"/>
              </a:rPr>
              <a:t>f</a:t>
            </a:r>
            <a:r>
              <a:rPr lang="en-US" altLang="de-DE" sz="1600" b="1" i="1" baseline="-25000" dirty="0" err="1">
                <a:latin typeface="Calibri" panose="020F0502020204030204" pitchFamily="34" charset="0"/>
                <a:cs typeface="Calibri" panose="020F0502020204030204" pitchFamily="34" charset="0"/>
              </a:rPr>
              <a:t>rf</a:t>
            </a:r>
            <a:r>
              <a:rPr lang="en-US" altLang="de-DE" sz="1600" b="1" i="1" baseline="-25000" dirty="0">
                <a:latin typeface="Calibri" panose="020F0502020204030204" pitchFamily="34" charset="0"/>
                <a:cs typeface="Calibri" panose="020F0502020204030204" pitchFamily="34" charset="0"/>
              </a:rPr>
              <a:t> </a:t>
            </a:r>
            <a:r>
              <a:rPr lang="en-US" altLang="de-DE" sz="1600" dirty="0">
                <a:latin typeface="Calibri" panose="020F0502020204030204" pitchFamily="34" charset="0"/>
                <a:cs typeface="Calibri" panose="020F0502020204030204" pitchFamily="34" charset="0"/>
              </a:rPr>
              <a:t>=36 MHz </a:t>
            </a:r>
            <a:r>
              <a:rPr lang="en-US" altLang="de-DE" sz="1600" dirty="0" err="1">
                <a:latin typeface="Calibri" panose="020F0502020204030204" pitchFamily="34" charset="0"/>
                <a:cs typeface="Calibri" panose="020F0502020204030204" pitchFamily="34" charset="0"/>
              </a:rPr>
              <a:t>rf</a:t>
            </a:r>
            <a:r>
              <a:rPr lang="en-US" altLang="de-DE" sz="1600" dirty="0">
                <a:latin typeface="Calibri" panose="020F0502020204030204" pitchFamily="34" charset="0"/>
                <a:cs typeface="Calibri" panose="020F0502020204030204" pitchFamily="34" charset="0"/>
              </a:rPr>
              <a:t> at GSI-LINAC:</a:t>
            </a:r>
          </a:p>
        </p:txBody>
      </p:sp>
      <p:pic>
        <p:nvPicPr>
          <p:cNvPr id="450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749" y="2293904"/>
            <a:ext cx="3757689" cy="28026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9" name="Gruppieren 28"/>
          <p:cNvGrpSpPr/>
          <p:nvPr/>
        </p:nvGrpSpPr>
        <p:grpSpPr>
          <a:xfrm>
            <a:off x="815407" y="5070680"/>
            <a:ext cx="4342355" cy="1339064"/>
            <a:chOff x="480509" y="5287088"/>
            <a:chExt cx="4342355" cy="1339064"/>
          </a:xfrm>
        </p:grpSpPr>
        <p:cxnSp>
          <p:nvCxnSpPr>
            <p:cNvPr id="10" name="Gerade Verbindung 9"/>
            <p:cNvCxnSpPr/>
            <p:nvPr/>
          </p:nvCxnSpPr>
          <p:spPr bwMode="auto">
            <a:xfrm flipH="1" flipV="1">
              <a:off x="3339972" y="6148010"/>
              <a:ext cx="349742" cy="4809"/>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feld 10"/>
            <p:cNvSpPr txBox="1"/>
            <p:nvPr/>
          </p:nvSpPr>
          <p:spPr>
            <a:xfrm>
              <a:off x="2571058" y="6007800"/>
              <a:ext cx="757645" cy="323165"/>
            </a:xfrm>
            <a:prstGeom prst="rect">
              <a:avLst/>
            </a:prstGeom>
            <a:noFill/>
            <a:ln w="34925">
              <a:solidFill>
                <a:srgbClr val="008000"/>
              </a:solidFill>
            </a:ln>
          </p:spPr>
          <p:txBody>
            <a:bodyPr wrap="square" rtlCol="0">
              <a:spAutoFit/>
            </a:bodyPr>
            <a:lstStyle/>
            <a:p>
              <a:pPr algn="ctr"/>
              <a:r>
                <a:rPr lang="en-US" sz="1500" b="1" dirty="0">
                  <a:solidFill>
                    <a:srgbClr val="008000"/>
                  </a:solidFill>
                  <a:latin typeface="Calibri" panose="020F0502020204030204" pitchFamily="34" charset="0"/>
                  <a:cs typeface="Calibri" panose="020F0502020204030204" pitchFamily="34" charset="0"/>
                </a:rPr>
                <a:t>LINAC</a:t>
              </a:r>
            </a:p>
          </p:txBody>
        </p:sp>
        <p:sp>
          <p:nvSpPr>
            <p:cNvPr id="12" name="Textfeld 11"/>
            <p:cNvSpPr txBox="1"/>
            <p:nvPr/>
          </p:nvSpPr>
          <p:spPr>
            <a:xfrm>
              <a:off x="1263094" y="6002623"/>
              <a:ext cx="757645" cy="323165"/>
            </a:xfrm>
            <a:prstGeom prst="rect">
              <a:avLst/>
            </a:prstGeom>
            <a:noFill/>
            <a:ln w="34925">
              <a:solidFill>
                <a:srgbClr val="008000"/>
              </a:solidFill>
            </a:ln>
          </p:spPr>
          <p:txBody>
            <a:bodyPr wrap="square" rtlCol="0">
              <a:spAutoFit/>
            </a:bodyPr>
            <a:lstStyle/>
            <a:p>
              <a:pPr algn="ctr"/>
              <a:r>
                <a:rPr lang="en-US" sz="1500" b="1" dirty="0">
                  <a:solidFill>
                    <a:srgbClr val="008000"/>
                  </a:solidFill>
                  <a:latin typeface="Calibri" panose="020F0502020204030204" pitchFamily="34" charset="0"/>
                  <a:cs typeface="Calibri" panose="020F0502020204030204" pitchFamily="34" charset="0"/>
                </a:rPr>
                <a:t>RFQ</a:t>
              </a:r>
            </a:p>
          </p:txBody>
        </p:sp>
        <p:cxnSp>
          <p:nvCxnSpPr>
            <p:cNvPr id="13" name="Gerade Verbindung 12"/>
            <p:cNvCxnSpPr/>
            <p:nvPr/>
          </p:nvCxnSpPr>
          <p:spPr bwMode="auto">
            <a:xfrm flipH="1" flipV="1">
              <a:off x="2010593" y="6140798"/>
              <a:ext cx="560465"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Gerade Verbindung 13"/>
            <p:cNvCxnSpPr/>
            <p:nvPr/>
          </p:nvCxnSpPr>
          <p:spPr bwMode="auto">
            <a:xfrm flipH="1" flipV="1">
              <a:off x="858954" y="6140798"/>
              <a:ext cx="404140"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Gerade Verbindung 14"/>
            <p:cNvCxnSpPr>
              <a:stCxn id="16" idx="2"/>
            </p:cNvCxnSpPr>
            <p:nvPr/>
          </p:nvCxnSpPr>
          <p:spPr bwMode="auto">
            <a:xfrm>
              <a:off x="850732" y="5714322"/>
              <a:ext cx="0" cy="431286"/>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feld 15"/>
            <p:cNvSpPr txBox="1"/>
            <p:nvPr/>
          </p:nvSpPr>
          <p:spPr>
            <a:xfrm>
              <a:off x="480509" y="5391157"/>
              <a:ext cx="740446" cy="323165"/>
            </a:xfrm>
            <a:prstGeom prst="rect">
              <a:avLst/>
            </a:prstGeom>
            <a:noFill/>
            <a:ln w="34925">
              <a:solidFill>
                <a:srgbClr val="008000"/>
              </a:solidFill>
            </a:ln>
          </p:spPr>
          <p:txBody>
            <a:bodyPr wrap="square" rtlCol="0">
              <a:spAutoFit/>
            </a:bodyPr>
            <a:lstStyle/>
            <a:p>
              <a:pPr algn="ctr"/>
              <a:r>
                <a:rPr lang="en-US" sz="1500" b="1" dirty="0">
                  <a:solidFill>
                    <a:srgbClr val="008000"/>
                  </a:solidFill>
                  <a:latin typeface="Calibri" panose="020F0502020204030204" pitchFamily="34" charset="0"/>
                  <a:cs typeface="Calibri" panose="020F0502020204030204" pitchFamily="34" charset="0"/>
                </a:rPr>
                <a:t>source</a:t>
              </a:r>
            </a:p>
          </p:txBody>
        </p:sp>
        <p:sp>
          <p:nvSpPr>
            <p:cNvPr id="17" name="Textfeld 16"/>
            <p:cNvSpPr txBox="1"/>
            <p:nvPr/>
          </p:nvSpPr>
          <p:spPr>
            <a:xfrm>
              <a:off x="3697809" y="6007800"/>
              <a:ext cx="653304" cy="323165"/>
            </a:xfrm>
            <a:prstGeom prst="rect">
              <a:avLst/>
            </a:prstGeom>
            <a:noFill/>
            <a:ln w="34925">
              <a:solidFill>
                <a:srgbClr val="0000FF"/>
              </a:solidFill>
            </a:ln>
          </p:spPr>
          <p:txBody>
            <a:bodyPr wrap="square" rtlCol="0">
              <a:spAutoFit/>
            </a:bodyPr>
            <a:lstStyle/>
            <a:p>
              <a:pPr algn="ctr"/>
              <a:r>
                <a:rPr lang="en-US" sz="1500" b="1" dirty="0">
                  <a:solidFill>
                    <a:srgbClr val="0000FF"/>
                  </a:solidFill>
                  <a:latin typeface="Calibri" panose="020F0502020204030204" pitchFamily="34" charset="0"/>
                  <a:cs typeface="Calibri" panose="020F0502020204030204" pitchFamily="34" charset="0"/>
                </a:rPr>
                <a:t>BPM</a:t>
              </a:r>
            </a:p>
          </p:txBody>
        </p:sp>
        <p:sp>
          <p:nvSpPr>
            <p:cNvPr id="18" name="Text Box 4"/>
            <p:cNvSpPr txBox="1">
              <a:spLocks noChangeArrowheads="1"/>
            </p:cNvSpPr>
            <p:nvPr/>
          </p:nvSpPr>
          <p:spPr bwMode="auto">
            <a:xfrm>
              <a:off x="3600141" y="6287598"/>
              <a:ext cx="111040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solidFill>
                    <a:srgbClr val="0000FF"/>
                  </a:solidFill>
                  <a:latin typeface="Calibri" panose="020F0502020204030204" pitchFamily="34" charset="0"/>
                  <a:cs typeface="Calibri" panose="020F0502020204030204" pitchFamily="34" charset="0"/>
                </a:rPr>
                <a:t>pick-up</a:t>
              </a:r>
            </a:p>
          </p:txBody>
        </p:sp>
        <p:cxnSp>
          <p:nvCxnSpPr>
            <p:cNvPr id="20" name="Gerade Verbindung 19"/>
            <p:cNvCxnSpPr>
              <a:endCxn id="17" idx="3"/>
            </p:cNvCxnSpPr>
            <p:nvPr/>
          </p:nvCxnSpPr>
          <p:spPr bwMode="auto">
            <a:xfrm flipH="1">
              <a:off x="4351113" y="6159023"/>
              <a:ext cx="471751" cy="1036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 name="Gruppieren 1"/>
            <p:cNvGrpSpPr/>
            <p:nvPr/>
          </p:nvGrpSpPr>
          <p:grpSpPr>
            <a:xfrm>
              <a:off x="2758178" y="5521269"/>
              <a:ext cx="378299" cy="346700"/>
              <a:chOff x="2785590" y="5553665"/>
              <a:chExt cx="378299" cy="346700"/>
            </a:xfrm>
          </p:grpSpPr>
          <p:sp>
            <p:nvSpPr>
              <p:cNvPr id="25" name="Freihandform 24"/>
              <p:cNvSpPr/>
              <p:nvPr/>
            </p:nvSpPr>
            <p:spPr bwMode="auto">
              <a:xfrm>
                <a:off x="2874903" y="5641641"/>
                <a:ext cx="199674" cy="169277"/>
              </a:xfrm>
              <a:custGeom>
                <a:avLst/>
                <a:gdLst>
                  <a:gd name="connsiteX0" fmla="*/ 0 w 2913797"/>
                  <a:gd name="connsiteY0" fmla="*/ 730196 h 1460402"/>
                  <a:gd name="connsiteX1" fmla="*/ 709683 w 2913797"/>
                  <a:gd name="connsiteY1" fmla="*/ 41 h 1460402"/>
                  <a:gd name="connsiteX2" fmla="*/ 1453486 w 2913797"/>
                  <a:gd name="connsiteY2" fmla="*/ 757491 h 1460402"/>
                  <a:gd name="connsiteX3" fmla="*/ 2197289 w 2913797"/>
                  <a:gd name="connsiteY3" fmla="*/ 1460351 h 1460402"/>
                  <a:gd name="connsiteX4" fmla="*/ 2913797 w 2913797"/>
                  <a:gd name="connsiteY4" fmla="*/ 723372 h 1460402"/>
                  <a:gd name="connsiteX5" fmla="*/ 2913797 w 2913797"/>
                  <a:gd name="connsiteY5" fmla="*/ 723372 h 1460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3797" h="1460402">
                    <a:moveTo>
                      <a:pt x="0" y="730196"/>
                    </a:moveTo>
                    <a:cubicBezTo>
                      <a:pt x="233717" y="362844"/>
                      <a:pt x="467435" y="-4508"/>
                      <a:pt x="709683" y="41"/>
                    </a:cubicBezTo>
                    <a:cubicBezTo>
                      <a:pt x="951931" y="4590"/>
                      <a:pt x="1205552" y="514106"/>
                      <a:pt x="1453486" y="757491"/>
                    </a:cubicBezTo>
                    <a:cubicBezTo>
                      <a:pt x="1701420" y="1000876"/>
                      <a:pt x="1953904" y="1466037"/>
                      <a:pt x="2197289" y="1460351"/>
                    </a:cubicBezTo>
                    <a:cubicBezTo>
                      <a:pt x="2440674" y="1454665"/>
                      <a:pt x="2913797" y="723372"/>
                      <a:pt x="2913797" y="723372"/>
                    </a:cubicBezTo>
                    <a:lnTo>
                      <a:pt x="2913797" y="723372"/>
                    </a:lnTo>
                  </a:path>
                </a:pathLst>
              </a:custGeom>
              <a:noFill/>
              <a:ln w="317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a:ln>
                    <a:noFill/>
                  </a:ln>
                  <a:solidFill>
                    <a:schemeClr val="tx1"/>
                  </a:solidFill>
                  <a:effectLst/>
                  <a:latin typeface="Times New Roman" pitchFamily="18" charset="0"/>
                </a:endParaRPr>
              </a:p>
            </p:txBody>
          </p:sp>
          <p:sp>
            <p:nvSpPr>
              <p:cNvPr id="26" name="Ellipse 25"/>
              <p:cNvSpPr/>
              <p:nvPr/>
            </p:nvSpPr>
            <p:spPr bwMode="auto">
              <a:xfrm>
                <a:off x="2785590" y="5553665"/>
                <a:ext cx="378299" cy="346700"/>
              </a:xfrm>
              <a:prstGeom prst="ellipse">
                <a:avLst/>
              </a:prstGeom>
              <a:noFill/>
              <a:ln w="317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a:ln>
                    <a:noFill/>
                  </a:ln>
                  <a:solidFill>
                    <a:schemeClr val="tx1"/>
                  </a:solidFill>
                  <a:effectLst/>
                  <a:latin typeface="Times New Roman" pitchFamily="18" charset="0"/>
                </a:endParaRPr>
              </a:p>
            </p:txBody>
          </p:sp>
        </p:grpSp>
        <p:cxnSp>
          <p:nvCxnSpPr>
            <p:cNvPr id="4" name="Gerade Verbindung 3"/>
            <p:cNvCxnSpPr>
              <a:stCxn id="26" idx="4"/>
              <a:endCxn id="11" idx="0"/>
            </p:cNvCxnSpPr>
            <p:nvPr/>
          </p:nvCxnSpPr>
          <p:spPr bwMode="auto">
            <a:xfrm>
              <a:off x="2947328" y="5867969"/>
              <a:ext cx="2553" cy="139831"/>
            </a:xfrm>
            <a:prstGeom prst="line">
              <a:avLst/>
            </a:prstGeom>
            <a:solidFill>
              <a:schemeClr val="accent1"/>
            </a:solidFill>
            <a:ln w="222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29"/>
            <p:cNvCxnSpPr>
              <a:stCxn id="26" idx="6"/>
            </p:cNvCxnSpPr>
            <p:nvPr/>
          </p:nvCxnSpPr>
          <p:spPr bwMode="auto">
            <a:xfrm>
              <a:off x="3136477" y="5694619"/>
              <a:ext cx="605836" cy="4315"/>
            </a:xfrm>
            <a:prstGeom prst="line">
              <a:avLst/>
            </a:prstGeom>
            <a:solidFill>
              <a:schemeClr val="accent1"/>
            </a:solidFill>
            <a:ln w="222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32"/>
            <p:cNvCxnSpPr/>
            <p:nvPr/>
          </p:nvCxnSpPr>
          <p:spPr bwMode="auto">
            <a:xfrm>
              <a:off x="3739760" y="5564087"/>
              <a:ext cx="2553" cy="139831"/>
            </a:xfrm>
            <a:prstGeom prst="line">
              <a:avLst/>
            </a:prstGeom>
            <a:solidFill>
              <a:schemeClr val="accent1"/>
            </a:solidFill>
            <a:ln w="222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Gerade Verbindung 46"/>
            <p:cNvCxnSpPr/>
            <p:nvPr/>
          </p:nvCxnSpPr>
          <p:spPr bwMode="auto">
            <a:xfrm>
              <a:off x="3991106" y="5564087"/>
              <a:ext cx="2553" cy="443712"/>
            </a:xfrm>
            <a:prstGeom prst="line">
              <a:avLst/>
            </a:prstGeom>
            <a:solidFill>
              <a:schemeClr val="accent1"/>
            </a:solidFill>
            <a:ln w="222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9" name="Textfeld 48"/>
            <p:cNvSpPr txBox="1"/>
            <p:nvPr/>
          </p:nvSpPr>
          <p:spPr>
            <a:xfrm>
              <a:off x="3600229" y="5287088"/>
              <a:ext cx="555328" cy="323165"/>
            </a:xfrm>
            <a:prstGeom prst="rect">
              <a:avLst/>
            </a:prstGeom>
            <a:noFill/>
            <a:ln w="22225">
              <a:solidFill>
                <a:srgbClr val="0000FF"/>
              </a:solidFill>
            </a:ln>
          </p:spPr>
          <p:txBody>
            <a:bodyPr wrap="square" rtlCol="0">
              <a:spAutoFit/>
            </a:bodyPr>
            <a:lstStyle/>
            <a:p>
              <a:pPr algn="ctr"/>
              <a:r>
                <a:rPr lang="en-US" sz="1500" b="1" dirty="0">
                  <a:solidFill>
                    <a:srgbClr val="0000FF"/>
                  </a:solidFill>
                  <a:latin typeface="Calibri" panose="020F0502020204030204" pitchFamily="34" charset="0"/>
                  <a:cs typeface="Calibri" panose="020F0502020204030204" pitchFamily="34" charset="0"/>
                </a:rPr>
                <a:t>ADC</a:t>
              </a:r>
            </a:p>
          </p:txBody>
        </p:sp>
        <p:sp>
          <p:nvSpPr>
            <p:cNvPr id="50" name="Text Box 4"/>
            <p:cNvSpPr txBox="1">
              <a:spLocks noChangeArrowheads="1"/>
            </p:cNvSpPr>
            <p:nvPr/>
          </p:nvSpPr>
          <p:spPr bwMode="auto">
            <a:xfrm>
              <a:off x="2024273" y="5501301"/>
              <a:ext cx="103729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latin typeface="Calibri" panose="020F0502020204030204" pitchFamily="34" charset="0"/>
                  <a:cs typeface="Calibri" panose="020F0502020204030204" pitchFamily="34" charset="0"/>
                </a:rPr>
                <a:t>acc. </a:t>
              </a:r>
              <a:r>
                <a:rPr lang="en-US" altLang="de-DE" sz="1600" b="1" i="1" dirty="0" err="1">
                  <a:latin typeface="Calibri" panose="020F0502020204030204" pitchFamily="34" charset="0"/>
                  <a:cs typeface="Calibri" panose="020F0502020204030204" pitchFamily="34" charset="0"/>
                </a:rPr>
                <a:t>f</a:t>
              </a:r>
              <a:r>
                <a:rPr lang="en-US" altLang="de-DE" sz="1600" b="1" i="1" baseline="-25000" dirty="0" err="1">
                  <a:latin typeface="Calibri" panose="020F0502020204030204" pitchFamily="34" charset="0"/>
                  <a:cs typeface="Calibri" panose="020F0502020204030204" pitchFamily="34" charset="0"/>
                </a:rPr>
                <a:t>rf</a:t>
              </a:r>
              <a:endParaRPr lang="en-US" altLang="de-DE" sz="1600" b="1" i="1" dirty="0">
                <a:latin typeface="Calibri" panose="020F0502020204030204" pitchFamily="34" charset="0"/>
                <a:cs typeface="Calibri" panose="020F0502020204030204" pitchFamily="34" charset="0"/>
              </a:endParaRPr>
            </a:p>
          </p:txBody>
        </p:sp>
      </p:grpSp>
      <p:pic>
        <p:nvPicPr>
          <p:cNvPr id="47106" name="Picture 2"/>
          <p:cNvPicPr>
            <a:picLocks noChangeAspect="1" noChangeArrowheads="1"/>
          </p:cNvPicPr>
          <p:nvPr/>
        </p:nvPicPr>
        <p:blipFill>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sharpenSoften amount="51000"/>
                    </a14:imgEffect>
                  </a14:imgLayer>
                </a14:imgProps>
              </a:ext>
              <a:ext uri="{28A0092B-C50C-407E-A947-70E740481C1C}">
                <a14:useLocalDpi xmlns:a14="http://schemas.microsoft.com/office/drawing/2010/main" val="0"/>
              </a:ext>
            </a:extLst>
          </a:blip>
          <a:srcRect/>
          <a:stretch>
            <a:fillRect/>
          </a:stretch>
        </p:blipFill>
        <p:spPr bwMode="auto">
          <a:xfrm>
            <a:off x="6138200" y="870431"/>
            <a:ext cx="2086638" cy="49847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9882812"/>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Determination of non-relativistic mean Energy using Pick-Ups</a:t>
            </a:r>
          </a:p>
        </p:txBody>
      </p:sp>
      <p:sp>
        <p:nvSpPr>
          <p:cNvPr id="5124" name="Text Box 3"/>
          <p:cNvSpPr txBox="1">
            <a:spLocks noChangeArrowheads="1"/>
          </p:cNvSpPr>
          <p:nvPr/>
        </p:nvSpPr>
        <p:spPr bwMode="auto">
          <a:xfrm>
            <a:off x="125413" y="1081772"/>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5127" name="Rectangle 6"/>
          <p:cNvSpPr>
            <a:spLocks noChangeArrowheads="1"/>
          </p:cNvSpPr>
          <p:nvPr/>
        </p:nvSpPr>
        <p:spPr bwMode="auto">
          <a:xfrm>
            <a:off x="66675" y="742047"/>
            <a:ext cx="8697913"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dirty="0">
                <a:solidFill>
                  <a:srgbClr val="0000FF"/>
                </a:solidFill>
                <a:latin typeface="Calibri" panose="020F0502020204030204" pitchFamily="34" charset="0"/>
                <a:cs typeface="Calibri" panose="020F0502020204030204" pitchFamily="34" charset="0"/>
              </a:rPr>
              <a:t>The energy delivered by a LINAC is sensitive to the mechanics, </a:t>
            </a:r>
            <a:r>
              <a:rPr lang="en-US" altLang="de-DE" sz="1900" dirty="0" err="1">
                <a:solidFill>
                  <a:srgbClr val="0000FF"/>
                </a:solidFill>
                <a:latin typeface="Calibri" panose="020F0502020204030204" pitchFamily="34" charset="0"/>
                <a:cs typeface="Calibri" panose="020F0502020204030204" pitchFamily="34" charset="0"/>
              </a:rPr>
              <a:t>rf</a:t>
            </a:r>
            <a:r>
              <a:rPr lang="en-US" altLang="de-DE" sz="1900" dirty="0">
                <a:solidFill>
                  <a:srgbClr val="0000FF"/>
                </a:solidFill>
                <a:latin typeface="Calibri" panose="020F0502020204030204" pitchFamily="34" charset="0"/>
                <a:cs typeface="Calibri" panose="020F0502020204030204" pitchFamily="34" charset="0"/>
              </a:rPr>
              <a:t>-phase and amplitude.</a:t>
            </a:r>
          </a:p>
        </p:txBody>
      </p:sp>
      <p:sp>
        <p:nvSpPr>
          <p:cNvPr id="5128" name="Rectangle 7"/>
          <p:cNvSpPr>
            <a:spLocks noChangeArrowheads="1"/>
          </p:cNvSpPr>
          <p:nvPr/>
        </p:nvSpPr>
        <p:spPr bwMode="auto">
          <a:xfrm>
            <a:off x="163263" y="1081690"/>
            <a:ext cx="4572000" cy="1034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For non-relativistic energies</a:t>
            </a:r>
          </a:p>
          <a:p>
            <a:pPr algn="l">
              <a:lnSpc>
                <a:spcPct val="70000"/>
              </a:lnSpc>
            </a:pPr>
            <a:r>
              <a:rPr lang="en-US" altLang="de-DE" dirty="0">
                <a:latin typeface="Calibri" panose="020F0502020204030204" pitchFamily="34" charset="0"/>
                <a:cs typeface="Calibri" panose="020F0502020204030204" pitchFamily="34" charset="0"/>
              </a:rPr>
              <a:t>at proton LINACs </a:t>
            </a:r>
            <a:r>
              <a:rPr lang="en-US" altLang="de-DE" b="1" dirty="0">
                <a:latin typeface="Calibri" panose="020F0502020204030204" pitchFamily="34" charset="0"/>
                <a:cs typeface="Calibri" panose="020F0502020204030204" pitchFamily="34" charset="0"/>
              </a:rPr>
              <a:t>time-of-flight</a:t>
            </a:r>
            <a:r>
              <a:rPr lang="en-US" altLang="de-DE" dirty="0">
                <a:latin typeface="Calibri" panose="020F0502020204030204" pitchFamily="34" charset="0"/>
                <a:cs typeface="Calibri" panose="020F0502020204030204" pitchFamily="34" charset="0"/>
              </a:rPr>
              <a:t> (</a:t>
            </a:r>
            <a:r>
              <a:rPr lang="en-US" altLang="de-DE" dirty="0" err="1">
                <a:latin typeface="Calibri" panose="020F0502020204030204" pitchFamily="34" charset="0"/>
                <a:cs typeface="Calibri" panose="020F0502020204030204" pitchFamily="34" charset="0"/>
              </a:rPr>
              <a:t>ToF</a:t>
            </a:r>
            <a:r>
              <a:rPr lang="en-US" altLang="de-DE" dirty="0">
                <a:latin typeface="Calibri" panose="020F0502020204030204" pitchFamily="34" charset="0"/>
                <a:cs typeface="Calibri" panose="020F0502020204030204" pitchFamily="34" charset="0"/>
              </a:rPr>
              <a:t>) </a:t>
            </a:r>
          </a:p>
          <a:p>
            <a:pPr algn="l">
              <a:lnSpc>
                <a:spcPct val="70000"/>
              </a:lnSpc>
            </a:pPr>
            <a:r>
              <a:rPr lang="en-US" altLang="de-DE" dirty="0">
                <a:latin typeface="Calibri" panose="020F0502020204030204" pitchFamily="34" charset="0"/>
                <a:cs typeface="Calibri" panose="020F0502020204030204" pitchFamily="34" charset="0"/>
              </a:rPr>
              <a:t>with two pick-ups is used:</a:t>
            </a:r>
          </a:p>
        </p:txBody>
      </p:sp>
      <p:sp>
        <p:nvSpPr>
          <p:cNvPr id="5129" name="Rectangle 8"/>
          <p:cNvSpPr>
            <a:spLocks noChangeArrowheads="1"/>
          </p:cNvSpPr>
          <p:nvPr/>
        </p:nvSpPr>
        <p:spPr bwMode="auto">
          <a:xfrm>
            <a:off x="232528" y="2921936"/>
            <a:ext cx="297664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FF"/>
                </a:solidFill>
                <a:latin typeface="Calibri" panose="020F0502020204030204" pitchFamily="34" charset="0"/>
                <a:cs typeface="Calibri" panose="020F0502020204030204" pitchFamily="34" charset="0"/>
                <a:sym typeface="Symbol" pitchFamily="18" charset="2"/>
              </a:rPr>
              <a:t> t</a:t>
            </a:r>
            <a:r>
              <a:rPr lang="en-US" altLang="de-DE" dirty="0">
                <a:solidFill>
                  <a:srgbClr val="0000FF"/>
                </a:solidFill>
                <a:latin typeface="Calibri" panose="020F0502020204030204" pitchFamily="34" charset="0"/>
                <a:cs typeface="Calibri" panose="020F0502020204030204" pitchFamily="34" charset="0"/>
              </a:rPr>
              <a:t>he velocity </a:t>
            </a:r>
            <a:r>
              <a:rPr lang="en-US" altLang="de-DE" b="1" i="1" dirty="0">
                <a:solidFill>
                  <a:srgbClr val="0000FF"/>
                </a:solidFill>
                <a:latin typeface="Calibri" panose="020F0502020204030204" pitchFamily="34" charset="0"/>
                <a:cs typeface="Calibri" panose="020F0502020204030204" pitchFamily="34" charset="0"/>
                <a:sym typeface="Symbol" panose="05050102010706020507" pitchFamily="18" charset="2"/>
              </a:rPr>
              <a:t></a:t>
            </a:r>
            <a:r>
              <a:rPr lang="en-US" altLang="de-DE" dirty="0">
                <a:solidFill>
                  <a:srgbClr val="0000FF"/>
                </a:solidFill>
                <a:latin typeface="Calibri" panose="020F0502020204030204" pitchFamily="34" charset="0"/>
                <a:cs typeface="Calibri" panose="020F0502020204030204" pitchFamily="34" charset="0"/>
              </a:rPr>
              <a:t> is measured.</a:t>
            </a:r>
          </a:p>
        </p:txBody>
      </p:sp>
      <mc:AlternateContent xmlns:mc="http://schemas.openxmlformats.org/markup-compatibility/2006" xmlns:a14="http://schemas.microsoft.com/office/drawing/2010/main">
        <mc:Choice Requires="a14">
          <p:sp>
            <p:nvSpPr>
              <p:cNvPr id="297993" name="Rectangle 9"/>
              <p:cNvSpPr>
                <a:spLocks noChangeArrowheads="1"/>
              </p:cNvSpPr>
              <p:nvPr/>
            </p:nvSpPr>
            <p:spPr bwMode="auto">
              <a:xfrm>
                <a:off x="227431" y="3323491"/>
                <a:ext cx="4188200" cy="2806922"/>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latin typeface="Calibri" panose="020F0502020204030204" pitchFamily="34" charset="0"/>
                    <a:cs typeface="Calibri" panose="020F0502020204030204" pitchFamily="34" charset="0"/>
                  </a:rPr>
                  <a:t>Example</a:t>
                </a:r>
                <a:r>
                  <a:rPr lang="en-US" altLang="de-DE" dirty="0">
                    <a:latin typeface="Calibri" panose="020F0502020204030204" pitchFamily="34" charset="0"/>
                    <a:cs typeface="Calibri" panose="020F0502020204030204" pitchFamily="34" charset="0"/>
                  </a:rPr>
                  <a:t>: Time-of-flight signal from</a:t>
                </a:r>
              </a:p>
              <a:p>
                <a:pPr algn="l">
                  <a:lnSpc>
                    <a:spcPct val="60000"/>
                  </a:lnSpc>
                </a:pPr>
                <a:r>
                  <a:rPr lang="en-US" altLang="de-DE" dirty="0">
                    <a:latin typeface="Calibri" panose="020F0502020204030204" pitchFamily="34" charset="0"/>
                    <a:cs typeface="Calibri" panose="020F0502020204030204" pitchFamily="34" charset="0"/>
                  </a:rPr>
                  <a:t>two pick-ups at 1.4 MeV/u:</a:t>
                </a:r>
              </a:p>
              <a:p>
                <a:pPr algn="l">
                  <a:lnSpc>
                    <a:spcPct val="60000"/>
                  </a:lnSpc>
                </a:pPr>
                <a:r>
                  <a:rPr lang="en-US" altLang="de-DE" dirty="0">
                    <a:latin typeface="Calibri" panose="020F0502020204030204" pitchFamily="34" charset="0"/>
                    <a:cs typeface="Calibri" panose="020F0502020204030204" pitchFamily="34" charset="0"/>
                  </a:rPr>
                  <a:t>The reading is </a:t>
                </a:r>
                <a:r>
                  <a:rPr lang="en-US" altLang="de-DE" b="1" i="1" dirty="0" err="1">
                    <a:latin typeface="Calibri" panose="020F0502020204030204" pitchFamily="34" charset="0"/>
                    <a:cs typeface="Calibri" panose="020F0502020204030204" pitchFamily="34" charset="0"/>
                  </a:rPr>
                  <a:t>t</a:t>
                </a:r>
                <a:r>
                  <a:rPr lang="en-US" altLang="de-DE" sz="2200" b="1" i="1" baseline="-25000" dirty="0" err="1">
                    <a:latin typeface="Calibri" panose="020F0502020204030204" pitchFamily="34" charset="0"/>
                    <a:cs typeface="Calibri" panose="020F0502020204030204" pitchFamily="34" charset="0"/>
                  </a:rPr>
                  <a:t>scope</a:t>
                </a:r>
                <a:r>
                  <a:rPr lang="en-US" altLang="de-DE" dirty="0">
                    <a:latin typeface="Calibri" panose="020F0502020204030204" pitchFamily="34" charset="0"/>
                    <a:cs typeface="Calibri" panose="020F0502020204030204" pitchFamily="34" charset="0"/>
                  </a:rPr>
                  <a:t>= 15.82(5) ns with</a:t>
                </a:r>
              </a:p>
              <a:p>
                <a:pPr algn="l">
                  <a:lnSpc>
                    <a:spcPct val="60000"/>
                  </a:lnSpc>
                </a:pPr>
                <a:r>
                  <a:rPr lang="en-US" altLang="de-DE" b="1" i="1" dirty="0" err="1">
                    <a:latin typeface="Calibri" panose="020F0502020204030204" pitchFamily="34" charset="0"/>
                    <a:cs typeface="Calibri" panose="020F0502020204030204" pitchFamily="34" charset="0"/>
                  </a:rPr>
                  <a:t>f</a:t>
                </a:r>
                <a:r>
                  <a:rPr lang="en-US" altLang="de-DE" sz="2200" b="1" i="1" baseline="-25000" dirty="0" err="1">
                    <a:latin typeface="Calibri" panose="020F0502020204030204" pitchFamily="34" charset="0"/>
                    <a:cs typeface="Calibri" panose="020F0502020204030204" pitchFamily="34" charset="0"/>
                  </a:rPr>
                  <a:t>rf</a:t>
                </a:r>
                <a:r>
                  <a:rPr lang="en-US" altLang="de-DE" b="1" i="1"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 36.136 MHz </a:t>
                </a: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 </a:t>
                </a:r>
                <a:r>
                  <a:rPr lang="en-US" altLang="de-DE" b="1" i="1" dirty="0">
                    <a:latin typeface="Calibri" panose="020F0502020204030204" pitchFamily="34" charset="0"/>
                    <a:cs typeface="Calibri" panose="020F0502020204030204" pitchFamily="34" charset="0"/>
                  </a:rPr>
                  <a:t>T </a:t>
                </a:r>
                <a:r>
                  <a:rPr lang="en-US" altLang="de-DE" dirty="0">
                    <a:latin typeface="Calibri" panose="020F0502020204030204" pitchFamily="34" charset="0"/>
                    <a:cs typeface="Calibri" panose="020F0502020204030204" pitchFamily="34" charset="0"/>
                  </a:rPr>
                  <a:t>= 27.673 ns</a:t>
                </a:r>
              </a:p>
              <a:p>
                <a:pPr algn="l">
                  <a:lnSpc>
                    <a:spcPct val="60000"/>
                  </a:lnSpc>
                </a:pPr>
                <a:r>
                  <a:rPr lang="en-US" altLang="de-DE" b="1" i="1" dirty="0">
                    <a:latin typeface="Calibri" panose="020F0502020204030204" pitchFamily="34" charset="0"/>
                    <a:cs typeface="Calibri" panose="020F0502020204030204" pitchFamily="34" charset="0"/>
                  </a:rPr>
                  <a:t>L </a:t>
                </a:r>
                <a:r>
                  <a:rPr lang="en-US" altLang="de-DE" dirty="0">
                    <a:latin typeface="Calibri" panose="020F0502020204030204" pitchFamily="34" charset="0"/>
                    <a:cs typeface="Calibri" panose="020F0502020204030204" pitchFamily="34" charset="0"/>
                  </a:rPr>
                  <a:t> = 1.629(1) m &amp; </a:t>
                </a:r>
                <a:r>
                  <a:rPr lang="en-US" altLang="de-DE" b="1" i="1" dirty="0">
                    <a:latin typeface="Calibri" panose="020F0502020204030204" pitchFamily="34" charset="0"/>
                    <a:cs typeface="Calibri" panose="020F0502020204030204" pitchFamily="34" charset="0"/>
                  </a:rPr>
                  <a:t>N</a:t>
                </a:r>
                <a:r>
                  <a:rPr lang="en-US" altLang="de-DE" dirty="0">
                    <a:latin typeface="Calibri" panose="020F0502020204030204" pitchFamily="34" charset="0"/>
                    <a:cs typeface="Calibri" panose="020F0502020204030204" pitchFamily="34" charset="0"/>
                  </a:rPr>
                  <a:t> = 3</a:t>
                </a:r>
              </a:p>
              <a:p>
                <a:pPr marL="285750" indent="-285750" algn="l">
                  <a:lnSpc>
                    <a:spcPct val="60000"/>
                  </a:lnSpc>
                  <a:buFont typeface="Symbol"/>
                  <a:buChar char="Þ"/>
                </a:pPr>
                <a14:m>
                  <m:oMath xmlns:m="http://schemas.openxmlformats.org/officeDocument/2006/math">
                    <m:r>
                      <a:rPr lang="en-US" altLang="de-DE" b="1" i="1" dirty="0" smtClean="0">
                        <a:latin typeface="Cambria Math" panose="02040503050406030204" pitchFamily="18" charset="0"/>
                        <a:cs typeface="Calibri" panose="020F0502020204030204" pitchFamily="34" charset="0"/>
                      </a:rPr>
                      <m:t>𝜷</m:t>
                    </m:r>
                  </m:oMath>
                </a14:m>
                <a:r>
                  <a:rPr lang="en-US" altLang="de-DE" dirty="0">
                    <a:latin typeface="Calibri" panose="020F0502020204030204" pitchFamily="34" charset="0"/>
                    <a:cs typeface="Calibri" panose="020F0502020204030204" pitchFamily="34" charset="0"/>
                  </a:rPr>
                  <a:t> = 0.05497(7) </a:t>
                </a:r>
              </a:p>
              <a:p>
                <a:pPr algn="l">
                  <a:lnSpc>
                    <a:spcPct val="60000"/>
                  </a:lnSpc>
                </a:pPr>
                <a:r>
                  <a:rPr lang="en-US" altLang="de-DE" dirty="0">
                    <a:latin typeface="Calibri" panose="020F0502020204030204" pitchFamily="34" charset="0"/>
                    <a:cs typeface="Calibri" panose="020F0502020204030204" pitchFamily="34" charset="0"/>
                    <a:sym typeface="Symbol"/>
                  </a:rPr>
                  <a:t></a:t>
                </a:r>
                <a:r>
                  <a:rPr lang="en-US" altLang="de-DE" dirty="0">
                    <a:latin typeface="Calibri" panose="020F0502020204030204" pitchFamily="34" charset="0"/>
                    <a:cs typeface="Calibri" panose="020F0502020204030204" pitchFamily="34" charset="0"/>
                  </a:rPr>
                  <a:t> </a:t>
                </a:r>
                <a:r>
                  <a:rPr lang="en-US" altLang="de-DE" b="1" i="1" dirty="0" err="1">
                    <a:latin typeface="Calibri" panose="020F0502020204030204" pitchFamily="34" charset="0"/>
                    <a:cs typeface="Calibri" panose="020F0502020204030204" pitchFamily="34" charset="0"/>
                  </a:rPr>
                  <a:t>E</a:t>
                </a:r>
                <a:r>
                  <a:rPr lang="en-US" altLang="de-DE" b="1" i="1" baseline="-25000" dirty="0" err="1">
                    <a:latin typeface="Calibri" panose="020F0502020204030204" pitchFamily="34" charset="0"/>
                    <a:cs typeface="Calibri" panose="020F0502020204030204" pitchFamily="34" charset="0"/>
                  </a:rPr>
                  <a:t>kin</a:t>
                </a:r>
                <a:r>
                  <a:rPr lang="en-US" altLang="de-DE" b="1" i="1"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=1.407(3) MeV/u</a:t>
                </a:r>
              </a:p>
              <a:p>
                <a:pPr algn="l">
                  <a:lnSpc>
                    <a:spcPct val="60000"/>
                  </a:lnSpc>
                </a:pPr>
                <a:r>
                  <a:rPr lang="en-US" altLang="de-DE" dirty="0">
                    <a:latin typeface="Calibri" panose="020F0502020204030204" pitchFamily="34" charset="0"/>
                    <a:cs typeface="Calibri" panose="020F0502020204030204" pitchFamily="34" charset="0"/>
                  </a:rPr>
                  <a:t>The accuracy is typically 0.1 % </a:t>
                </a:r>
              </a:p>
              <a:p>
                <a:pPr algn="l">
                  <a:lnSpc>
                    <a:spcPct val="60000"/>
                  </a:lnSpc>
                </a:pPr>
                <a:r>
                  <a:rPr lang="en-US" altLang="de-DE" dirty="0">
                    <a:latin typeface="Calibri" panose="020F0502020204030204" pitchFamily="34" charset="0"/>
                    <a:cs typeface="Calibri" panose="020F0502020204030204" pitchFamily="34" charset="0"/>
                  </a:rPr>
                  <a:t>i.e. comparable to </a:t>
                </a:r>
                <a:r>
                  <a:rPr lang="el-GR" altLang="de-DE" b="1" dirty="0">
                    <a:latin typeface="Calibri" panose="020F0502020204030204" pitchFamily="34" charset="0"/>
                    <a:cs typeface="Calibri" panose="020F0502020204030204" pitchFamily="34" charset="0"/>
                  </a:rPr>
                  <a:t>Δ</a:t>
                </a:r>
                <a:r>
                  <a:rPr lang="de-DE" altLang="de-DE" b="1" i="1" dirty="0">
                    <a:latin typeface="Calibri" panose="020F0502020204030204" pitchFamily="34" charset="0"/>
                    <a:cs typeface="Calibri" panose="020F0502020204030204" pitchFamily="34" charset="0"/>
                  </a:rPr>
                  <a:t>p/p</a:t>
                </a:r>
                <a:r>
                  <a:rPr lang="en-US" altLang="de-DE" dirty="0">
                    <a:latin typeface="Calibri" panose="020F0502020204030204" pitchFamily="34" charset="0"/>
                    <a:cs typeface="Calibri" panose="020F0502020204030204" pitchFamily="34" charset="0"/>
                  </a:rPr>
                  <a:t> </a:t>
                </a:r>
              </a:p>
            </p:txBody>
          </p:sp>
        </mc:Choice>
        <mc:Fallback xmlns="">
          <p:sp>
            <p:nvSpPr>
              <p:cNvPr id="297993" name="Rectangle 9"/>
              <p:cNvSpPr>
                <a:spLocks noRot="1" noChangeAspect="1" noMove="1" noResize="1" noEditPoints="1" noAdjustHandles="1" noChangeArrowheads="1" noChangeShapeType="1" noTextEdit="1"/>
              </p:cNvSpPr>
              <p:nvPr/>
            </p:nvSpPr>
            <p:spPr bwMode="auto">
              <a:xfrm>
                <a:off x="227431" y="3323491"/>
                <a:ext cx="4188200" cy="2806922"/>
              </a:xfrm>
              <a:prstGeom prst="rect">
                <a:avLst/>
              </a:prstGeom>
              <a:blipFill>
                <a:blip r:embed="rId4"/>
                <a:stretch>
                  <a:fillRect l="-1164" t="-1085" b="-303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graphicFrame>
        <p:nvGraphicFramePr>
          <p:cNvPr id="5131" name="Object 10"/>
          <p:cNvGraphicFramePr>
            <a:graphicFrameLocks noChangeAspect="1"/>
          </p:cNvGraphicFramePr>
          <p:nvPr/>
        </p:nvGraphicFramePr>
        <p:xfrm>
          <a:off x="515938" y="2115690"/>
          <a:ext cx="1962150" cy="850900"/>
        </p:xfrm>
        <a:graphic>
          <a:graphicData uri="http://schemas.openxmlformats.org/presentationml/2006/ole">
            <mc:AlternateContent xmlns:mc="http://schemas.openxmlformats.org/markup-compatibility/2006">
              <mc:Choice xmlns:v="urn:schemas-microsoft-com:vml" Requires="v">
                <p:oleObj name="Equation" r:id="rId5" imgW="1054100" imgH="457200" progId="Equation.3">
                  <p:embed/>
                </p:oleObj>
              </mc:Choice>
              <mc:Fallback>
                <p:oleObj name="Equation" r:id="rId5" imgW="1054100" imgH="457200" progId="Equation.3">
                  <p:embed/>
                  <p:pic>
                    <p:nvPicPr>
                      <p:cNvPr id="5131"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5938" y="2115690"/>
                        <a:ext cx="1962150" cy="850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5156" name="Picture 36"/>
          <p:cNvPicPr>
            <a:picLocks noChangeAspect="1" noChangeArrowheads="1"/>
          </p:cNvPicPr>
          <p:nvPr/>
        </p:nvPicPr>
        <p:blipFill>
          <a:blip r:embed="rId7">
            <a:clrChange>
              <a:clrFrom>
                <a:srgbClr val="FFFFFF"/>
              </a:clrFrom>
              <a:clrTo>
                <a:srgbClr val="FFFFFF">
                  <a:alpha val="0"/>
                </a:srgbClr>
              </a:clrTo>
            </a:clrChange>
            <a:extLst>
              <a:ext uri="{BEBA8EAE-BF5A-486C-A8C5-ECC9F3942E4B}">
                <a14:imgProps xmlns:a14="http://schemas.microsoft.com/office/drawing/2010/main">
                  <a14:imgLayer r:embed="rId8">
                    <a14:imgEffect>
                      <a14:brightnessContrast bright="-28000" contrast="70000"/>
                    </a14:imgEffect>
                  </a14:imgLayer>
                </a14:imgProps>
              </a:ext>
              <a:ext uri="{28A0092B-C50C-407E-A947-70E740481C1C}">
                <a14:useLocalDpi xmlns:a14="http://schemas.microsoft.com/office/drawing/2010/main" val="0"/>
              </a:ext>
            </a:extLst>
          </a:blip>
          <a:srcRect/>
          <a:stretch>
            <a:fillRect/>
          </a:stretch>
        </p:blipFill>
        <p:spPr bwMode="auto">
          <a:xfrm>
            <a:off x="3934711" y="1081772"/>
            <a:ext cx="4648267" cy="1555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64" name="Picture 44"/>
          <p:cNvPicPr>
            <a:picLocks noChangeAspect="1" noChangeArrowheads="1"/>
          </p:cNvPicPr>
          <p:nvPr/>
        </p:nvPicPr>
        <p:blipFill>
          <a:blip r:embed="rId9">
            <a:clrChange>
              <a:clrFrom>
                <a:srgbClr val="FFFFFF"/>
              </a:clrFrom>
              <a:clrTo>
                <a:srgbClr val="FFFFFF">
                  <a:alpha val="0"/>
                </a:srgbClr>
              </a:clrTo>
            </a:clrChange>
            <a:extLst>
              <a:ext uri="{BEBA8EAE-BF5A-486C-A8C5-ECC9F3942E4B}">
                <a14:imgProps xmlns:a14="http://schemas.microsoft.com/office/drawing/2010/main">
                  <a14:imgLayer r:embed="rId10">
                    <a14:imgEffect>
                      <a14:sharpenSoften amount="18000"/>
                    </a14:imgEffect>
                  </a14:imgLayer>
                </a14:imgProps>
              </a:ext>
              <a:ext uri="{28A0092B-C50C-407E-A947-70E740481C1C}">
                <a14:useLocalDpi xmlns:a14="http://schemas.microsoft.com/office/drawing/2010/main" val="0"/>
              </a:ext>
            </a:extLst>
          </a:blip>
          <a:srcRect/>
          <a:stretch>
            <a:fillRect/>
          </a:stretch>
        </p:blipFill>
        <p:spPr bwMode="auto">
          <a:xfrm>
            <a:off x="4257919" y="2500162"/>
            <a:ext cx="3749727" cy="276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0" name="Gruppieren 9"/>
          <p:cNvGrpSpPr/>
          <p:nvPr/>
        </p:nvGrpSpPr>
        <p:grpSpPr>
          <a:xfrm>
            <a:off x="3446322" y="5047971"/>
            <a:ext cx="5264535" cy="1179245"/>
            <a:chOff x="3446322" y="5309224"/>
            <a:chExt cx="5264535" cy="1179245"/>
          </a:xfrm>
        </p:grpSpPr>
        <p:sp>
          <p:nvSpPr>
            <p:cNvPr id="31" name="Text Box 4"/>
            <p:cNvSpPr txBox="1">
              <a:spLocks noChangeArrowheads="1"/>
            </p:cNvSpPr>
            <p:nvPr/>
          </p:nvSpPr>
          <p:spPr bwMode="auto">
            <a:xfrm>
              <a:off x="6953238" y="5779401"/>
              <a:ext cx="1110409"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500" b="1" dirty="0">
                  <a:solidFill>
                    <a:srgbClr val="0000FF"/>
                  </a:solidFill>
                  <a:latin typeface="Calibri" panose="020F0502020204030204" pitchFamily="34" charset="0"/>
                  <a:cs typeface="Calibri" panose="020F0502020204030204" pitchFamily="34" charset="0"/>
                </a:rPr>
                <a:t>L</a:t>
              </a:r>
            </a:p>
          </p:txBody>
        </p:sp>
        <p:cxnSp>
          <p:nvCxnSpPr>
            <p:cNvPr id="14" name="Gerade Verbindung 13"/>
            <p:cNvCxnSpPr/>
            <p:nvPr/>
          </p:nvCxnSpPr>
          <p:spPr bwMode="auto">
            <a:xfrm flipH="1" flipV="1">
              <a:off x="6305785" y="6066077"/>
              <a:ext cx="349742" cy="4809"/>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feld 14"/>
            <p:cNvSpPr txBox="1"/>
            <p:nvPr/>
          </p:nvSpPr>
          <p:spPr>
            <a:xfrm>
              <a:off x="5536871" y="5925867"/>
              <a:ext cx="757645" cy="323165"/>
            </a:xfrm>
            <a:prstGeom prst="rect">
              <a:avLst/>
            </a:prstGeom>
            <a:noFill/>
            <a:ln w="34925">
              <a:solidFill>
                <a:srgbClr val="008000"/>
              </a:solidFill>
            </a:ln>
          </p:spPr>
          <p:txBody>
            <a:bodyPr wrap="square" rtlCol="0">
              <a:spAutoFit/>
            </a:bodyPr>
            <a:lstStyle/>
            <a:p>
              <a:r>
                <a:rPr lang="en-US" sz="1500" b="1" dirty="0">
                  <a:solidFill>
                    <a:srgbClr val="008000"/>
                  </a:solidFill>
                  <a:latin typeface="Calibri" panose="020F0502020204030204" pitchFamily="34" charset="0"/>
                  <a:cs typeface="Calibri" panose="020F0502020204030204" pitchFamily="34" charset="0"/>
                </a:rPr>
                <a:t>LINAC</a:t>
              </a:r>
            </a:p>
          </p:txBody>
        </p:sp>
        <p:sp>
          <p:nvSpPr>
            <p:cNvPr id="16" name="Textfeld 15"/>
            <p:cNvSpPr txBox="1"/>
            <p:nvPr/>
          </p:nvSpPr>
          <p:spPr>
            <a:xfrm>
              <a:off x="4228907" y="5920690"/>
              <a:ext cx="757645" cy="323165"/>
            </a:xfrm>
            <a:prstGeom prst="rect">
              <a:avLst/>
            </a:prstGeom>
            <a:noFill/>
            <a:ln w="34925">
              <a:solidFill>
                <a:srgbClr val="008000"/>
              </a:solidFill>
            </a:ln>
          </p:spPr>
          <p:txBody>
            <a:bodyPr wrap="square" rtlCol="0">
              <a:spAutoFit/>
            </a:bodyPr>
            <a:lstStyle/>
            <a:p>
              <a:r>
                <a:rPr lang="en-US" sz="1500" b="1" dirty="0">
                  <a:solidFill>
                    <a:srgbClr val="008000"/>
                  </a:solidFill>
                  <a:latin typeface="Calibri" panose="020F0502020204030204" pitchFamily="34" charset="0"/>
                  <a:cs typeface="Calibri" panose="020F0502020204030204" pitchFamily="34" charset="0"/>
                </a:rPr>
                <a:t>RFQ</a:t>
              </a:r>
            </a:p>
          </p:txBody>
        </p:sp>
        <p:cxnSp>
          <p:nvCxnSpPr>
            <p:cNvPr id="17" name="Gerade Verbindung 16"/>
            <p:cNvCxnSpPr/>
            <p:nvPr/>
          </p:nvCxnSpPr>
          <p:spPr bwMode="auto">
            <a:xfrm flipH="1" flipV="1">
              <a:off x="4976406" y="6058865"/>
              <a:ext cx="560465"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Gerade Verbindung 17"/>
            <p:cNvCxnSpPr/>
            <p:nvPr/>
          </p:nvCxnSpPr>
          <p:spPr bwMode="auto">
            <a:xfrm flipH="1" flipV="1">
              <a:off x="3824767" y="6058865"/>
              <a:ext cx="404140"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Gerade Verbindung 18"/>
            <p:cNvCxnSpPr>
              <a:stCxn id="20" idx="2"/>
            </p:cNvCxnSpPr>
            <p:nvPr/>
          </p:nvCxnSpPr>
          <p:spPr bwMode="auto">
            <a:xfrm>
              <a:off x="3816545" y="5632389"/>
              <a:ext cx="0" cy="431286"/>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feld 19"/>
            <p:cNvSpPr txBox="1"/>
            <p:nvPr/>
          </p:nvSpPr>
          <p:spPr>
            <a:xfrm>
              <a:off x="3446322" y="5309224"/>
              <a:ext cx="740446" cy="323165"/>
            </a:xfrm>
            <a:prstGeom prst="rect">
              <a:avLst/>
            </a:prstGeom>
            <a:noFill/>
            <a:ln w="34925">
              <a:solidFill>
                <a:srgbClr val="008000"/>
              </a:solidFill>
            </a:ln>
          </p:spPr>
          <p:txBody>
            <a:bodyPr wrap="square" rtlCol="0">
              <a:spAutoFit/>
            </a:bodyPr>
            <a:lstStyle/>
            <a:p>
              <a:r>
                <a:rPr lang="en-US" sz="1500" b="1" dirty="0">
                  <a:solidFill>
                    <a:srgbClr val="008000"/>
                  </a:solidFill>
                  <a:latin typeface="Calibri" panose="020F0502020204030204" pitchFamily="34" charset="0"/>
                  <a:cs typeface="Calibri" panose="020F0502020204030204" pitchFamily="34" charset="0"/>
                </a:rPr>
                <a:t>source</a:t>
              </a:r>
            </a:p>
          </p:txBody>
        </p:sp>
        <p:sp>
          <p:nvSpPr>
            <p:cNvPr id="22" name="Textfeld 21"/>
            <p:cNvSpPr txBox="1"/>
            <p:nvPr/>
          </p:nvSpPr>
          <p:spPr>
            <a:xfrm>
              <a:off x="6663622" y="5925867"/>
              <a:ext cx="611464" cy="323165"/>
            </a:xfrm>
            <a:prstGeom prst="rect">
              <a:avLst/>
            </a:prstGeom>
            <a:noFill/>
            <a:ln w="34925">
              <a:solidFill>
                <a:srgbClr val="0000FF"/>
              </a:solidFill>
            </a:ln>
          </p:spPr>
          <p:txBody>
            <a:bodyPr wrap="square" rtlCol="0">
              <a:spAutoFit/>
            </a:bodyPr>
            <a:lstStyle/>
            <a:p>
              <a:r>
                <a:rPr lang="en-US" sz="1500" b="1" dirty="0">
                  <a:solidFill>
                    <a:srgbClr val="0000FF"/>
                  </a:solidFill>
                  <a:latin typeface="Calibri" panose="020F0502020204030204" pitchFamily="34" charset="0"/>
                  <a:cs typeface="Calibri" panose="020F0502020204030204" pitchFamily="34" charset="0"/>
                </a:rPr>
                <a:t>BPM</a:t>
              </a:r>
            </a:p>
          </p:txBody>
        </p:sp>
        <p:sp>
          <p:nvSpPr>
            <p:cNvPr id="23" name="Text Box 4"/>
            <p:cNvSpPr txBox="1">
              <a:spLocks noChangeArrowheads="1"/>
            </p:cNvSpPr>
            <p:nvPr/>
          </p:nvSpPr>
          <p:spPr bwMode="auto">
            <a:xfrm>
              <a:off x="6429266" y="6165304"/>
              <a:ext cx="1110409"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500" b="1" dirty="0">
                  <a:solidFill>
                    <a:srgbClr val="0000FF"/>
                  </a:solidFill>
                  <a:latin typeface="Calibri" panose="020F0502020204030204" pitchFamily="34" charset="0"/>
                  <a:cs typeface="Calibri" panose="020F0502020204030204" pitchFamily="34" charset="0"/>
                </a:rPr>
                <a:t>pick-up 1</a:t>
              </a:r>
            </a:p>
          </p:txBody>
        </p:sp>
        <p:cxnSp>
          <p:nvCxnSpPr>
            <p:cNvPr id="26" name="Gerade Verbindung 25"/>
            <p:cNvCxnSpPr/>
            <p:nvPr/>
          </p:nvCxnSpPr>
          <p:spPr bwMode="auto">
            <a:xfrm flipH="1">
              <a:off x="8358686" y="6082102"/>
              <a:ext cx="352171" cy="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Gerade Verbindung 27"/>
            <p:cNvCxnSpPr>
              <a:endCxn id="22" idx="3"/>
            </p:cNvCxnSpPr>
            <p:nvPr/>
          </p:nvCxnSpPr>
          <p:spPr bwMode="auto">
            <a:xfrm flipH="1">
              <a:off x="7275086" y="6077090"/>
              <a:ext cx="513591" cy="1036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Textfeld 28"/>
            <p:cNvSpPr txBox="1"/>
            <p:nvPr/>
          </p:nvSpPr>
          <p:spPr>
            <a:xfrm>
              <a:off x="7788916" y="5931967"/>
              <a:ext cx="581231" cy="323165"/>
            </a:xfrm>
            <a:prstGeom prst="rect">
              <a:avLst/>
            </a:prstGeom>
            <a:noFill/>
            <a:ln w="34925">
              <a:solidFill>
                <a:srgbClr val="0000FF"/>
              </a:solidFill>
            </a:ln>
          </p:spPr>
          <p:txBody>
            <a:bodyPr wrap="square" rtlCol="0">
              <a:spAutoFit/>
            </a:bodyPr>
            <a:lstStyle/>
            <a:p>
              <a:r>
                <a:rPr lang="en-US" sz="1500" b="1" dirty="0">
                  <a:solidFill>
                    <a:srgbClr val="0000FF"/>
                  </a:solidFill>
                  <a:latin typeface="Calibri" panose="020F0502020204030204" pitchFamily="34" charset="0"/>
                  <a:cs typeface="Calibri" panose="020F0502020204030204" pitchFamily="34" charset="0"/>
                </a:rPr>
                <a:t>BPM</a:t>
              </a:r>
            </a:p>
          </p:txBody>
        </p:sp>
        <p:sp>
          <p:nvSpPr>
            <p:cNvPr id="30" name="Text Box 4"/>
            <p:cNvSpPr txBox="1">
              <a:spLocks noChangeArrowheads="1"/>
            </p:cNvSpPr>
            <p:nvPr/>
          </p:nvSpPr>
          <p:spPr bwMode="auto">
            <a:xfrm>
              <a:off x="7524328" y="6165304"/>
              <a:ext cx="1110409"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500" b="1" dirty="0">
                  <a:solidFill>
                    <a:srgbClr val="0000FF"/>
                  </a:solidFill>
                  <a:latin typeface="Calibri" panose="020F0502020204030204" pitchFamily="34" charset="0"/>
                  <a:cs typeface="Calibri" panose="020F0502020204030204" pitchFamily="34" charset="0"/>
                </a:rPr>
                <a:t>pick-up 2</a:t>
              </a:r>
            </a:p>
          </p:txBody>
        </p:sp>
        <p:cxnSp>
          <p:nvCxnSpPr>
            <p:cNvPr id="4" name="Gerade Verbindung mit Pfeil 3"/>
            <p:cNvCxnSpPr/>
            <p:nvPr/>
          </p:nvCxnSpPr>
          <p:spPr bwMode="auto">
            <a:xfrm>
              <a:off x="6933021" y="5840338"/>
              <a:ext cx="1146511" cy="0"/>
            </a:xfrm>
            <a:prstGeom prst="straightConnector1">
              <a:avLst/>
            </a:prstGeom>
            <a:solidFill>
              <a:schemeClr val="accent1"/>
            </a:solidFill>
            <a:ln w="22225" cap="flat" cmpd="sng" algn="ctr">
              <a:solidFill>
                <a:srgbClr val="0000FF"/>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 name="Gerade Verbindung 2"/>
            <p:cNvCxnSpPr>
              <a:stCxn id="22" idx="0"/>
            </p:cNvCxnSpPr>
            <p:nvPr/>
          </p:nvCxnSpPr>
          <p:spPr bwMode="auto">
            <a:xfrm flipH="1" flipV="1">
              <a:off x="6941286" y="5617001"/>
              <a:ext cx="28068" cy="308866"/>
            </a:xfrm>
            <a:prstGeom prst="line">
              <a:avLst/>
            </a:prstGeom>
            <a:solidFill>
              <a:schemeClr val="accent1"/>
            </a:solidFill>
            <a:ln w="190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31"/>
            <p:cNvCxnSpPr/>
            <p:nvPr/>
          </p:nvCxnSpPr>
          <p:spPr bwMode="auto">
            <a:xfrm flipV="1">
              <a:off x="8076255" y="5617001"/>
              <a:ext cx="0" cy="316833"/>
            </a:xfrm>
            <a:prstGeom prst="line">
              <a:avLst/>
            </a:prstGeom>
            <a:solidFill>
              <a:schemeClr val="accent1"/>
            </a:solidFill>
            <a:ln w="190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32"/>
            <p:cNvCxnSpPr/>
            <p:nvPr/>
          </p:nvCxnSpPr>
          <p:spPr bwMode="auto">
            <a:xfrm flipH="1">
              <a:off x="6953238" y="5617001"/>
              <a:ext cx="265712" cy="0"/>
            </a:xfrm>
            <a:prstGeom prst="line">
              <a:avLst/>
            </a:prstGeom>
            <a:solidFill>
              <a:schemeClr val="accent1"/>
            </a:solidFill>
            <a:ln w="190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feld 34"/>
            <p:cNvSpPr txBox="1"/>
            <p:nvPr/>
          </p:nvSpPr>
          <p:spPr>
            <a:xfrm>
              <a:off x="7233712" y="5463112"/>
              <a:ext cx="555328" cy="323165"/>
            </a:xfrm>
            <a:prstGeom prst="rect">
              <a:avLst/>
            </a:prstGeom>
            <a:noFill/>
            <a:ln w="19050">
              <a:solidFill>
                <a:srgbClr val="0000FF"/>
              </a:solidFill>
            </a:ln>
          </p:spPr>
          <p:txBody>
            <a:bodyPr wrap="square" rtlCol="0">
              <a:spAutoFit/>
            </a:bodyPr>
            <a:lstStyle/>
            <a:p>
              <a:r>
                <a:rPr lang="en-US" sz="1500" b="1" dirty="0">
                  <a:solidFill>
                    <a:srgbClr val="0000FF"/>
                  </a:solidFill>
                  <a:latin typeface="Calibri" panose="020F0502020204030204" pitchFamily="34" charset="0"/>
                  <a:cs typeface="Calibri" panose="020F0502020204030204" pitchFamily="34" charset="0"/>
                </a:rPr>
                <a:t>ADC</a:t>
              </a:r>
            </a:p>
          </p:txBody>
        </p:sp>
        <p:cxnSp>
          <p:nvCxnSpPr>
            <p:cNvPr id="36" name="Gerade Verbindung 35"/>
            <p:cNvCxnSpPr/>
            <p:nvPr/>
          </p:nvCxnSpPr>
          <p:spPr bwMode="auto">
            <a:xfrm flipH="1">
              <a:off x="7788676" y="5617001"/>
              <a:ext cx="265712" cy="0"/>
            </a:xfrm>
            <a:prstGeom prst="line">
              <a:avLst/>
            </a:prstGeom>
            <a:solidFill>
              <a:schemeClr val="accent1"/>
            </a:solidFill>
            <a:ln w="190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75023778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799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9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2"/>
          <p:cNvSpPr txBox="1">
            <a:spLocks noChangeArrowheads="1"/>
          </p:cNvSpPr>
          <p:nvPr/>
        </p:nvSpPr>
        <p:spPr bwMode="auto">
          <a:xfrm>
            <a:off x="252000" y="144000"/>
            <a:ext cx="8469313"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Longitudinal Emittance by linear Transformation using a </a:t>
            </a:r>
            <a:r>
              <a:rPr lang="en-US" altLang="de-DE" sz="2200" b="1" dirty="0" err="1">
                <a:solidFill>
                  <a:srgbClr val="000000"/>
                </a:solidFill>
                <a:latin typeface="Calibri" panose="020F0502020204030204" pitchFamily="34" charset="0"/>
                <a:cs typeface="Calibri" panose="020F0502020204030204" pitchFamily="34" charset="0"/>
              </a:rPr>
              <a:t>Buncher</a:t>
            </a:r>
            <a:r>
              <a:rPr lang="en-US" altLang="de-DE" sz="2200" b="1" dirty="0">
                <a:solidFill>
                  <a:srgbClr val="000000"/>
                </a:solidFill>
                <a:latin typeface="Calibri" panose="020F0502020204030204" pitchFamily="34" charset="0"/>
                <a:cs typeface="Calibri" panose="020F0502020204030204" pitchFamily="34" charset="0"/>
              </a:rPr>
              <a:t> </a:t>
            </a:r>
          </a:p>
        </p:txBody>
      </p:sp>
      <p:sp>
        <p:nvSpPr>
          <p:cNvPr id="9220" name="Text Box 3"/>
          <p:cNvSpPr txBox="1">
            <a:spLocks noChangeArrowheads="1"/>
          </p:cNvSpPr>
          <p:nvPr/>
        </p:nvSpPr>
        <p:spPr bwMode="auto">
          <a:xfrm>
            <a:off x="125413" y="1156214"/>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pic>
        <p:nvPicPr>
          <p:cNvPr id="9221" name="Picture 4"/>
          <p:cNvPicPr>
            <a:picLocks noChangeAspect="1" noChangeArrowheads="1"/>
          </p:cNvPicPr>
          <p:nvPr/>
        </p:nvPicPr>
        <p:blipFill>
          <a:blip r:embed="rId3">
            <a:lum bright="-48000" contrast="88000"/>
            <a:extLst>
              <a:ext uri="{28A0092B-C50C-407E-A947-70E740481C1C}">
                <a14:useLocalDpi xmlns:a14="http://schemas.microsoft.com/office/drawing/2010/main" val="0"/>
              </a:ext>
            </a:extLst>
          </a:blip>
          <a:srcRect/>
          <a:stretch>
            <a:fillRect/>
          </a:stretch>
        </p:blipFill>
        <p:spPr bwMode="auto">
          <a:xfrm>
            <a:off x="3602038" y="905389"/>
            <a:ext cx="5280025" cy="404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Text Box 5"/>
          <p:cNvSpPr txBox="1">
            <a:spLocks noChangeArrowheads="1"/>
          </p:cNvSpPr>
          <p:nvPr/>
        </p:nvSpPr>
        <p:spPr bwMode="auto">
          <a:xfrm>
            <a:off x="0" y="729177"/>
            <a:ext cx="5302250" cy="1552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00FF"/>
                </a:solidFill>
                <a:latin typeface="Calibri" panose="020F0502020204030204" pitchFamily="34" charset="0"/>
                <a:cs typeface="Calibri" panose="020F0502020204030204" pitchFamily="34" charset="0"/>
              </a:rPr>
              <a:t>Longitudinal focusing: </a:t>
            </a:r>
          </a:p>
          <a:p>
            <a:pPr algn="l">
              <a:lnSpc>
                <a:spcPct val="50000"/>
              </a:lnSpc>
            </a:pPr>
            <a:r>
              <a:rPr lang="en-US" altLang="de-DE" dirty="0">
                <a:solidFill>
                  <a:srgbClr val="0000FF"/>
                </a:solidFill>
                <a:latin typeface="Calibri" panose="020F0502020204030204" pitchFamily="34" charset="0"/>
                <a:cs typeface="Calibri" panose="020F0502020204030204" pitchFamily="34" charset="0"/>
              </a:rPr>
              <a:t>Variation of the bunch shape by a </a:t>
            </a:r>
            <a:r>
              <a:rPr lang="en-US" altLang="de-DE" dirty="0" err="1">
                <a:solidFill>
                  <a:srgbClr val="0000FF"/>
                </a:solidFill>
                <a:latin typeface="Calibri" panose="020F0502020204030204" pitchFamily="34" charset="0"/>
                <a:cs typeface="Calibri" panose="020F0502020204030204" pitchFamily="34" charset="0"/>
              </a:rPr>
              <a:t>rf-buncher</a:t>
            </a:r>
            <a:endParaRPr lang="en-US" altLang="de-DE" dirty="0">
              <a:solidFill>
                <a:srgbClr val="0000FF"/>
              </a:solidFill>
              <a:latin typeface="Calibri" panose="020F0502020204030204" pitchFamily="34" charset="0"/>
              <a:cs typeface="Calibri" panose="020F0502020204030204" pitchFamily="34" charset="0"/>
            </a:endParaRPr>
          </a:p>
          <a:p>
            <a:pPr algn="l">
              <a:lnSpc>
                <a:spcPct val="50000"/>
              </a:lnSpc>
            </a:pPr>
            <a:r>
              <a:rPr lang="en-US" altLang="de-DE" dirty="0">
                <a:solidFill>
                  <a:srgbClr val="0000FF"/>
                </a:solidFill>
                <a:latin typeface="Calibri" panose="020F0502020204030204" pitchFamily="34" charset="0"/>
                <a:cs typeface="Calibri" panose="020F0502020204030204" pitchFamily="34" charset="0"/>
                <a:sym typeface="Symbol" pitchFamily="18" charset="2"/>
              </a:rPr>
              <a:t> components 5 and 6 from 6-dim phase-space </a:t>
            </a:r>
          </a:p>
          <a:p>
            <a:pPr algn="l">
              <a:lnSpc>
                <a:spcPct val="60000"/>
              </a:lnSpc>
            </a:pPr>
            <a:r>
              <a:rPr lang="en-US" altLang="de-DE" dirty="0">
                <a:latin typeface="Calibri" panose="020F0502020204030204" pitchFamily="34" charset="0"/>
                <a:cs typeface="Calibri" panose="020F0502020204030204" pitchFamily="34" charset="0"/>
              </a:rPr>
              <a:t>Transversal correspondence: </a:t>
            </a:r>
          </a:p>
          <a:p>
            <a:pPr algn="l">
              <a:lnSpc>
                <a:spcPct val="60000"/>
              </a:lnSpc>
            </a:pPr>
            <a:r>
              <a:rPr lang="en-US" altLang="de-DE" dirty="0">
                <a:latin typeface="Calibri" panose="020F0502020204030204" pitchFamily="34" charset="0"/>
                <a:cs typeface="Calibri" panose="020F0502020204030204" pitchFamily="34" charset="0"/>
              </a:rPr>
              <a:t>Quadrupole variation</a:t>
            </a:r>
          </a:p>
        </p:txBody>
      </p:sp>
      <p:sp>
        <p:nvSpPr>
          <p:cNvPr id="9223" name="Text Box 6"/>
          <p:cNvSpPr txBox="1">
            <a:spLocks noChangeArrowheads="1"/>
          </p:cNvSpPr>
          <p:nvPr/>
        </p:nvSpPr>
        <p:spPr bwMode="auto">
          <a:xfrm>
            <a:off x="46832" y="2270987"/>
            <a:ext cx="50339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sym typeface="Wingdings" pitchFamily="2" charset="2"/>
              </a:rPr>
              <a:t></a:t>
            </a:r>
            <a:r>
              <a:rPr lang="en-US" altLang="de-DE" dirty="0">
                <a:latin typeface="Calibri" panose="020F0502020204030204" pitchFamily="34" charset="0"/>
                <a:cs typeface="Calibri" panose="020F0502020204030204" pitchFamily="34" charset="0"/>
              </a:rPr>
              <a:t> Transfer matrix of buncher &amp; drift:</a:t>
            </a:r>
          </a:p>
        </p:txBody>
      </p:sp>
      <mc:AlternateContent xmlns:mc="http://schemas.openxmlformats.org/markup-compatibility/2006" xmlns:a14="http://schemas.microsoft.com/office/drawing/2010/main">
        <mc:Choice Requires="a14">
          <p:sp>
            <p:nvSpPr>
              <p:cNvPr id="9224" name="Object 7"/>
              <p:cNvSpPr txBox="1"/>
              <p:nvPr/>
            </p:nvSpPr>
            <p:spPr bwMode="auto">
              <a:xfrm>
                <a:off x="420688" y="2670175"/>
                <a:ext cx="2855912" cy="728663"/>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
                        <m:sSubPr>
                          <m:ctrlPr>
                            <a:rPr lang="en-US" i="1">
                              <a:solidFill>
                                <a:srgbClr val="000000"/>
                              </a:solidFill>
                              <a:latin typeface="Cambria Math" panose="02040503050406030204" pitchFamily="18" charset="0"/>
                            </a:rPr>
                          </m:ctrlPr>
                        </m:sSubPr>
                        <m:e>
                          <m:r>
                            <m:rPr>
                              <m:sty m:val="p"/>
                            </m:rPr>
                            <a:rPr lang="en-US" i="0">
                              <a:solidFill>
                                <a:srgbClr val="000000"/>
                              </a:solidFill>
                              <a:latin typeface="Cambria Math" panose="02040503050406030204" pitchFamily="18" charset="0"/>
                            </a:rPr>
                            <m:t>R</m:t>
                          </m:r>
                        </m:e>
                        <m:sub>
                          <m:r>
                            <a:rPr lang="en-US" i="1">
                              <a:solidFill>
                                <a:srgbClr val="000000"/>
                              </a:solidFill>
                              <a:latin typeface="Cambria Math" panose="02040503050406030204" pitchFamily="18" charset="0"/>
                            </a:rPr>
                            <m:t>𝑏𝑢𝑛𝑐h𝑒𝑟</m:t>
                          </m:r>
                        </m:sub>
                      </m:sSub>
                      <m:r>
                        <a:rPr lang="en-US" i="1">
                          <a:solidFill>
                            <a:srgbClr val="000000"/>
                          </a:solidFill>
                          <a:latin typeface="Cambria Math" panose="02040503050406030204" pitchFamily="18" charset="0"/>
                        </a:rPr>
                        <m:t>=</m:t>
                      </m:r>
                      <m:d>
                        <m:dPr>
                          <m:ctrlPr>
                            <a:rPr lang="en-US" i="1">
                              <a:solidFill>
                                <a:srgbClr val="000000"/>
                              </a:solidFill>
                              <a:latin typeface="Cambria Math" panose="02040503050406030204" pitchFamily="18" charset="0"/>
                            </a:rPr>
                          </m:ctrlPr>
                        </m:dPr>
                        <m:e>
                          <m:m>
                            <m:mPr>
                              <m:plcHide m:val="on"/>
                              <m:mcs>
                                <m:mc>
                                  <m:mcPr>
                                    <m:count m:val="2"/>
                                    <m:mcJc m:val="center"/>
                                  </m:mcPr>
                                </m:mc>
                              </m:mcs>
                              <m:ctrlPr>
                                <a:rPr lang="en-US" i="1">
                                  <a:solidFill>
                                    <a:srgbClr val="000000"/>
                                  </a:solidFill>
                                  <a:latin typeface="Cambria Math" panose="02040503050406030204" pitchFamily="18" charset="0"/>
                                </a:rPr>
                              </m:ctrlPr>
                            </m:mPr>
                            <m:mr>
                              <m:e>
                                <m:r>
                                  <a:rPr lang="en-US" i="1">
                                    <a:solidFill>
                                      <a:srgbClr val="000000"/>
                                    </a:solidFill>
                                    <a:latin typeface="Cambria Math" panose="02040503050406030204" pitchFamily="18" charset="0"/>
                                  </a:rPr>
                                  <m:t>1</m:t>
                                </m:r>
                              </m:e>
                              <m:e>
                                <m:r>
                                  <a:rPr lang="en-US" i="1">
                                    <a:solidFill>
                                      <a:srgbClr val="000000"/>
                                    </a:solidFill>
                                    <a:latin typeface="Cambria Math" panose="02040503050406030204" pitchFamily="18" charset="0"/>
                                  </a:rPr>
                                  <m:t>0</m:t>
                                </m:r>
                              </m:e>
                            </m:mr>
                            <m:mr>
                              <m:e>
                                <m:r>
                                  <a:rPr lang="en-US" i="1">
                                    <a:solidFill>
                                      <a:srgbClr val="000000"/>
                                    </a:solidFill>
                                    <a:latin typeface="Cambria Math" panose="02040503050406030204" pitchFamily="18" charset="0"/>
                                  </a:rPr>
                                  <m:t>−1/</m:t>
                                </m:r>
                                <m:r>
                                  <a:rPr lang="en-US" i="1">
                                    <a:solidFill>
                                      <a:srgbClr val="000000"/>
                                    </a:solidFill>
                                    <a:latin typeface="Cambria Math" panose="02040503050406030204" pitchFamily="18" charset="0"/>
                                  </a:rPr>
                                  <m:t>𝑓</m:t>
                                </m:r>
                              </m:e>
                              <m:e>
                                <m:r>
                                  <a:rPr lang="en-US" i="1">
                                    <a:solidFill>
                                      <a:srgbClr val="000000"/>
                                    </a:solidFill>
                                    <a:latin typeface="Cambria Math" panose="02040503050406030204" pitchFamily="18" charset="0"/>
                                  </a:rPr>
                                  <m:t>1</m:t>
                                </m:r>
                              </m:e>
                            </m:mr>
                          </m:m>
                        </m:e>
                      </m:d>
                      <m:r>
                        <m:rPr>
                          <m:nor/>
                        </m:rPr>
                        <a:rPr lang="en-US" i="0">
                          <a:solidFill>
                            <a:srgbClr val="000000"/>
                          </a:solidFill>
                          <a:latin typeface="Cambria Math" panose="02040503050406030204" pitchFamily="18" charset="0"/>
                        </a:rPr>
                        <m:t> </m:t>
                      </m:r>
                      <m:r>
                        <a:rPr lang="en-US" i="0">
                          <a:solidFill>
                            <a:srgbClr val="000000"/>
                          </a:solidFill>
                          <a:latin typeface="Cambria Math" panose="02040503050406030204" pitchFamily="18" charset="0"/>
                        </a:rPr>
                        <m:t> </m:t>
                      </m:r>
                    </m:oMath>
                  </m:oMathPara>
                </a14:m>
                <a:endParaRPr lang="en-US" dirty="0"/>
              </a:p>
            </p:txBody>
          </p:sp>
        </mc:Choice>
        <mc:Fallback xmlns="">
          <p:sp>
            <p:nvSpPr>
              <p:cNvPr id="9224" name="Object 7"/>
              <p:cNvSpPr txBox="1">
                <a:spLocks noRot="1" noChangeAspect="1" noMove="1" noResize="1" noEditPoints="1" noAdjustHandles="1" noChangeArrowheads="1" noChangeShapeType="1" noTextEdit="1"/>
              </p:cNvSpPr>
              <p:nvPr/>
            </p:nvSpPr>
            <p:spPr bwMode="auto">
              <a:xfrm>
                <a:off x="420688" y="2670175"/>
                <a:ext cx="2855912" cy="728663"/>
              </a:xfrm>
              <a:prstGeom prst="rect">
                <a:avLst/>
              </a:prstGeom>
              <a:blipFill>
                <a:blip r:embed="rId4"/>
                <a:stretch>
                  <a:fillRect/>
                </a:stretch>
              </a:blipFill>
              <a:ln>
                <a:noFill/>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225" name="Text Box 8"/>
              <p:cNvSpPr txBox="1">
                <a:spLocks noChangeArrowheads="1"/>
              </p:cNvSpPr>
              <p:nvPr/>
            </p:nvSpPr>
            <p:spPr bwMode="auto">
              <a:xfrm>
                <a:off x="346869" y="4082808"/>
                <a:ext cx="5033963" cy="643061"/>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  with focal length    </a:t>
                </a:r>
                <a14:m>
                  <m:oMath xmlns:m="http://schemas.openxmlformats.org/officeDocument/2006/math">
                    <m:box>
                      <m:boxPr>
                        <m:ctrlPr>
                          <a:rPr lang="en-US" sz="2200" i="1" smtClean="0">
                            <a:solidFill>
                              <a:srgbClr val="000000"/>
                            </a:solidFill>
                            <a:latin typeface="Cambria Math" panose="02040503050406030204" pitchFamily="18" charset="0"/>
                          </a:rPr>
                        </m:ctrlPr>
                      </m:boxPr>
                      <m:e>
                        <m:argPr>
                          <m:argSz m:val="-1"/>
                        </m:argPr>
                        <m:f>
                          <m:fPr>
                            <m:ctrlPr>
                              <a:rPr lang="en-US" sz="2200" i="1" smtClean="0">
                                <a:solidFill>
                                  <a:srgbClr val="000000"/>
                                </a:solidFill>
                                <a:latin typeface="Cambria Math" panose="02040503050406030204" pitchFamily="18" charset="0"/>
                              </a:rPr>
                            </m:ctrlPr>
                          </m:fPr>
                          <m:num>
                            <m:r>
                              <a:rPr lang="de-DE" sz="2200" b="0" i="1" smtClean="0">
                                <a:solidFill>
                                  <a:srgbClr val="000000"/>
                                </a:solidFill>
                                <a:latin typeface="Cambria Math" panose="02040503050406030204" pitchFamily="18" charset="0"/>
                              </a:rPr>
                              <m:t>1</m:t>
                            </m:r>
                          </m:num>
                          <m:den>
                            <m:r>
                              <a:rPr lang="de-DE" sz="2200" b="0" i="1" smtClean="0">
                                <a:solidFill>
                                  <a:srgbClr val="000000"/>
                                </a:solidFill>
                                <a:latin typeface="Cambria Math" panose="02040503050406030204" pitchFamily="18" charset="0"/>
                              </a:rPr>
                              <m:t>𝑓</m:t>
                            </m:r>
                          </m:den>
                        </m:f>
                      </m:e>
                    </m:box>
                    <m:r>
                      <a:rPr lang="en-US" sz="2200" i="1">
                        <a:solidFill>
                          <a:srgbClr val="000000"/>
                        </a:solidFill>
                        <a:latin typeface="Cambria Math" panose="02040503050406030204" pitchFamily="18" charset="0"/>
                      </a:rPr>
                      <m:t>=</m:t>
                    </m:r>
                    <m:f>
                      <m:fPr>
                        <m:ctrlPr>
                          <a:rPr lang="en-US" sz="2200" i="1">
                            <a:solidFill>
                              <a:srgbClr val="000000"/>
                            </a:solidFill>
                            <a:latin typeface="Cambria Math" panose="02040503050406030204" pitchFamily="18" charset="0"/>
                          </a:rPr>
                        </m:ctrlPr>
                      </m:fPr>
                      <m:num>
                        <m:r>
                          <a:rPr lang="en-US" sz="2200" i="1">
                            <a:solidFill>
                              <a:srgbClr val="000000"/>
                            </a:solidFill>
                            <a:latin typeface="Cambria Math" panose="02040503050406030204" pitchFamily="18" charset="0"/>
                          </a:rPr>
                          <m:t>2</m:t>
                        </m:r>
                        <m:r>
                          <a:rPr lang="en-US" sz="2200" i="1">
                            <a:solidFill>
                              <a:srgbClr val="000000"/>
                            </a:solidFill>
                            <a:latin typeface="Cambria Math" panose="02040503050406030204" pitchFamily="18" charset="0"/>
                          </a:rPr>
                          <m:t>𝜋</m:t>
                        </m:r>
                        <m:sSub>
                          <m:sSubPr>
                            <m:ctrlPr>
                              <a:rPr lang="en-US" sz="2200" i="1">
                                <a:solidFill>
                                  <a:srgbClr val="000000"/>
                                </a:solidFill>
                                <a:latin typeface="Cambria Math" panose="02040503050406030204" pitchFamily="18" charset="0"/>
                              </a:rPr>
                            </m:ctrlPr>
                          </m:sSubPr>
                          <m:e>
                            <m:r>
                              <a:rPr lang="en-US" sz="2200" i="1">
                                <a:solidFill>
                                  <a:srgbClr val="000000"/>
                                </a:solidFill>
                                <a:latin typeface="Cambria Math" panose="02040503050406030204" pitchFamily="18" charset="0"/>
                              </a:rPr>
                              <m:t>𝑓</m:t>
                            </m:r>
                          </m:e>
                          <m:sub>
                            <m:r>
                              <a:rPr lang="en-US" sz="2200" i="1">
                                <a:solidFill>
                                  <a:srgbClr val="000000"/>
                                </a:solidFill>
                                <a:latin typeface="Cambria Math" panose="02040503050406030204" pitchFamily="18" charset="0"/>
                              </a:rPr>
                              <m:t>𝑟𝑓</m:t>
                            </m:r>
                          </m:sub>
                        </m:sSub>
                      </m:num>
                      <m:den>
                        <m:r>
                          <a:rPr lang="en-US" sz="2200" i="1">
                            <a:solidFill>
                              <a:srgbClr val="000000"/>
                            </a:solidFill>
                            <a:latin typeface="Cambria Math" panose="02040503050406030204" pitchFamily="18" charset="0"/>
                          </a:rPr>
                          <m:t>𝐴𝑝</m:t>
                        </m:r>
                        <m:sSup>
                          <m:sSupPr>
                            <m:ctrlPr>
                              <a:rPr lang="en-US" sz="2200" i="1">
                                <a:solidFill>
                                  <a:srgbClr val="000000"/>
                                </a:solidFill>
                                <a:latin typeface="Cambria Math" panose="02040503050406030204" pitchFamily="18" charset="0"/>
                              </a:rPr>
                            </m:ctrlPr>
                          </m:sSupPr>
                          <m:e>
                            <m:r>
                              <a:rPr lang="en-US" sz="2200" i="1">
                                <a:solidFill>
                                  <a:srgbClr val="000000"/>
                                </a:solidFill>
                                <a:latin typeface="Cambria Math" panose="02040503050406030204" pitchFamily="18" charset="0"/>
                              </a:rPr>
                              <m:t>𝑣</m:t>
                            </m:r>
                          </m:e>
                          <m:sup>
                            <m:r>
                              <a:rPr lang="en-US" sz="2200" i="1">
                                <a:solidFill>
                                  <a:srgbClr val="000000"/>
                                </a:solidFill>
                                <a:latin typeface="Cambria Math" panose="02040503050406030204" pitchFamily="18" charset="0"/>
                              </a:rPr>
                              <m:t>2</m:t>
                            </m:r>
                          </m:sup>
                        </m:sSup>
                      </m:den>
                    </m:f>
                    <m:r>
                      <a:rPr lang="en-US" sz="2200" i="1">
                        <a:solidFill>
                          <a:srgbClr val="000000"/>
                        </a:solidFill>
                        <a:latin typeface="Cambria Math" panose="02040503050406030204" pitchFamily="18" charset="0"/>
                      </a:rPr>
                      <m:t>⋅</m:t>
                    </m:r>
                    <m:r>
                      <a:rPr lang="en-US" sz="2200" i="1">
                        <a:solidFill>
                          <a:srgbClr val="000000"/>
                        </a:solidFill>
                        <a:latin typeface="Cambria Math" panose="02040503050406030204" pitchFamily="18" charset="0"/>
                      </a:rPr>
                      <m:t>𝑈</m:t>
                    </m:r>
                    <m:r>
                      <a:rPr lang="en-US" sz="2200" i="1">
                        <a:solidFill>
                          <a:srgbClr val="000000"/>
                        </a:solidFill>
                        <a:latin typeface="Cambria Math" panose="02040503050406030204" pitchFamily="18" charset="0"/>
                      </a:rPr>
                      <m:t> </m:t>
                    </m:r>
                  </m:oMath>
                </a14:m>
                <a:endParaRPr lang="en-US" altLang="de-DE" dirty="0">
                  <a:latin typeface="Calibri" panose="020F0502020204030204" pitchFamily="34" charset="0"/>
                  <a:cs typeface="Calibri" panose="020F0502020204030204" pitchFamily="34" charset="0"/>
                </a:endParaRPr>
              </a:p>
            </p:txBody>
          </p:sp>
        </mc:Choice>
        <mc:Fallback xmlns="">
          <p:sp>
            <p:nvSpPr>
              <p:cNvPr id="9225" name="Text Box 8"/>
              <p:cNvSpPr txBox="1">
                <a:spLocks noRot="1" noChangeAspect="1" noMove="1" noResize="1" noEditPoints="1" noAdjustHandles="1" noChangeArrowheads="1" noChangeShapeType="1" noTextEdit="1"/>
              </p:cNvSpPr>
              <p:nvPr/>
            </p:nvSpPr>
            <p:spPr bwMode="auto">
              <a:xfrm>
                <a:off x="346869" y="4082808"/>
                <a:ext cx="5033963" cy="643061"/>
              </a:xfrm>
              <a:prstGeom prst="rect">
                <a:avLst/>
              </a:prstGeom>
              <a:blipFill>
                <a:blip r:embed="rId5"/>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290826" name="Rectangle 10"/>
          <p:cNvSpPr>
            <a:spLocks noChangeArrowheads="1"/>
          </p:cNvSpPr>
          <p:nvPr/>
        </p:nvSpPr>
        <p:spPr bwMode="auto">
          <a:xfrm>
            <a:off x="54769" y="4830373"/>
            <a:ext cx="65278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sym typeface="Wingdings" pitchFamily="2" charset="2"/>
              </a:rPr>
              <a:t></a:t>
            </a:r>
            <a:r>
              <a:rPr lang="en-US" altLang="de-DE" dirty="0">
                <a:latin typeface="Calibri" panose="020F0502020204030204" pitchFamily="34" charset="0"/>
                <a:cs typeface="Calibri" panose="020F0502020204030204" pitchFamily="34" charset="0"/>
              </a:rPr>
              <a:t> Variation of </a:t>
            </a:r>
            <a:r>
              <a:rPr lang="en-US" altLang="de-DE" dirty="0" err="1">
                <a:latin typeface="Calibri" panose="020F0502020204030204" pitchFamily="34" charset="0"/>
                <a:cs typeface="Calibri" panose="020F0502020204030204" pitchFamily="34" charset="0"/>
              </a:rPr>
              <a:t>buncher</a:t>
            </a:r>
            <a:r>
              <a:rPr lang="en-US" altLang="de-DE" dirty="0">
                <a:latin typeface="Calibri" panose="020F0502020204030204" pitchFamily="34" charset="0"/>
                <a:cs typeface="Calibri" panose="020F0502020204030204" pitchFamily="34" charset="0"/>
              </a:rPr>
              <a:t> amplitude </a:t>
            </a:r>
            <a:r>
              <a:rPr lang="en-US" altLang="de-DE" b="1" i="1" dirty="0">
                <a:latin typeface="Calibri" panose="020F0502020204030204" pitchFamily="34" charset="0"/>
                <a:cs typeface="Calibri" panose="020F0502020204030204" pitchFamily="34" charset="0"/>
              </a:rPr>
              <a:t>U</a:t>
            </a:r>
          </a:p>
          <a:p>
            <a:pPr algn="l">
              <a:lnSpc>
                <a:spcPct val="50000"/>
              </a:lnSpc>
            </a:pPr>
            <a:r>
              <a:rPr lang="en-US" altLang="de-DE"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 different bunch width at pick-up location</a:t>
            </a:r>
          </a:p>
        </p:txBody>
      </p:sp>
      <mc:AlternateContent xmlns:mc="http://schemas.openxmlformats.org/markup-compatibility/2006" xmlns:a14="http://schemas.microsoft.com/office/drawing/2010/main">
        <mc:Choice Requires="a14">
          <p:sp>
            <p:nvSpPr>
              <p:cNvPr id="13" name="Object 7">
                <a:extLst>
                  <a:ext uri="{FF2B5EF4-FFF2-40B4-BE49-F238E27FC236}">
                    <a16:creationId xmlns:a16="http://schemas.microsoft.com/office/drawing/2014/main" id="{FEF298EA-DD6B-4F29-BF25-6D051C6F044A}"/>
                  </a:ext>
                </a:extLst>
              </p:cNvPr>
              <p:cNvSpPr txBox="1"/>
              <p:nvPr/>
            </p:nvSpPr>
            <p:spPr bwMode="auto">
              <a:xfrm>
                <a:off x="694913" y="3427194"/>
                <a:ext cx="2961100" cy="728663"/>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
                        <m:sSubPr>
                          <m:ctrlPr>
                            <a:rPr lang="en-US" i="1">
                              <a:solidFill>
                                <a:srgbClr val="000000"/>
                              </a:solidFill>
                              <a:latin typeface="Cambria Math" panose="02040503050406030204" pitchFamily="18" charset="0"/>
                            </a:rPr>
                          </m:ctrlPr>
                        </m:sSubPr>
                        <m:e>
                          <m:r>
                            <m:rPr>
                              <m:nor/>
                            </m:rPr>
                            <a:rPr lang="en-US" i="0">
                              <a:solidFill>
                                <a:srgbClr val="000000"/>
                              </a:solidFill>
                              <a:latin typeface="Cambria Math" panose="02040503050406030204" pitchFamily="18" charset="0"/>
                            </a:rPr>
                            <m:t>R</m:t>
                          </m:r>
                        </m:e>
                        <m:sub>
                          <m:r>
                            <a:rPr lang="en-US" i="1">
                              <a:solidFill>
                                <a:srgbClr val="000000"/>
                              </a:solidFill>
                              <a:latin typeface="Cambria Math" panose="02040503050406030204" pitchFamily="18" charset="0"/>
                            </a:rPr>
                            <m:t>𝑑𝑟𝑖𝑓𝑡</m:t>
                          </m:r>
                        </m:sub>
                      </m:sSub>
                      <m:r>
                        <a:rPr lang="en-US" i="1">
                          <a:solidFill>
                            <a:srgbClr val="000000"/>
                          </a:solidFill>
                          <a:latin typeface="Cambria Math" panose="02040503050406030204" pitchFamily="18" charset="0"/>
                        </a:rPr>
                        <m:t>=</m:t>
                      </m:r>
                      <m:d>
                        <m:dPr>
                          <m:ctrlPr>
                            <a:rPr lang="en-US" i="1">
                              <a:solidFill>
                                <a:srgbClr val="000000"/>
                              </a:solidFill>
                              <a:latin typeface="Cambria Math" panose="02040503050406030204" pitchFamily="18" charset="0"/>
                            </a:rPr>
                          </m:ctrlPr>
                        </m:dPr>
                        <m:e>
                          <m:m>
                            <m:mPr>
                              <m:plcHide m:val="on"/>
                              <m:mcs>
                                <m:mc>
                                  <m:mcPr>
                                    <m:count m:val="2"/>
                                    <m:mcJc m:val="center"/>
                                  </m:mcPr>
                                </m:mc>
                              </m:mcs>
                              <m:ctrlPr>
                                <a:rPr lang="en-US" i="1">
                                  <a:solidFill>
                                    <a:srgbClr val="000000"/>
                                  </a:solidFill>
                                  <a:latin typeface="Cambria Math" panose="02040503050406030204" pitchFamily="18" charset="0"/>
                                </a:rPr>
                              </m:ctrlPr>
                            </m:mPr>
                            <m:mr>
                              <m:e>
                                <m:r>
                                  <a:rPr lang="en-US" i="0">
                                    <a:solidFill>
                                      <a:srgbClr val="000000"/>
                                    </a:solidFill>
                                    <a:latin typeface="Cambria Math" panose="02040503050406030204" pitchFamily="18" charset="0"/>
                                  </a:rPr>
                                  <m:t>1</m:t>
                                </m:r>
                              </m:e>
                              <m:e>
                                <m:r>
                                  <a:rPr lang="en-US" i="1">
                                    <a:solidFill>
                                      <a:srgbClr val="000000"/>
                                    </a:solidFill>
                                    <a:latin typeface="Cambria Math" panose="02040503050406030204" pitchFamily="18" charset="0"/>
                                  </a:rPr>
                                  <m:t>𝐿</m:t>
                                </m:r>
                                <m:r>
                                  <a:rPr lang="en-US" i="0">
                                    <a:solidFill>
                                      <a:srgbClr val="000000"/>
                                    </a:solidFill>
                                    <a:latin typeface="Cambria Math" panose="02040503050406030204" pitchFamily="18" charset="0"/>
                                  </a:rPr>
                                  <m:t>/</m:t>
                                </m:r>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𝛾</m:t>
                                    </m:r>
                                  </m:e>
                                  <m:sup>
                                    <m:r>
                                      <a:rPr lang="en-US" i="0">
                                        <a:solidFill>
                                          <a:srgbClr val="000000"/>
                                        </a:solidFill>
                                        <a:latin typeface="Cambria Math" panose="02040503050406030204" pitchFamily="18" charset="0"/>
                                      </a:rPr>
                                      <m:t>2</m:t>
                                    </m:r>
                                  </m:sup>
                                </m:sSup>
                              </m:e>
                            </m:mr>
                            <m:mr>
                              <m:e>
                                <m:r>
                                  <a:rPr lang="en-US" i="0">
                                    <a:solidFill>
                                      <a:srgbClr val="000000"/>
                                    </a:solidFill>
                                    <a:latin typeface="Cambria Math" panose="02040503050406030204" pitchFamily="18" charset="0"/>
                                  </a:rPr>
                                  <m:t>0</m:t>
                                </m:r>
                              </m:e>
                              <m:e>
                                <m:r>
                                  <a:rPr lang="en-US" i="0">
                                    <a:solidFill>
                                      <a:srgbClr val="000000"/>
                                    </a:solidFill>
                                    <a:latin typeface="Cambria Math" panose="02040503050406030204" pitchFamily="18" charset="0"/>
                                  </a:rPr>
                                  <m:t>1</m:t>
                                </m:r>
                              </m:e>
                            </m:mr>
                          </m:m>
                        </m:e>
                      </m:d>
                      <m:r>
                        <a:rPr lang="en-US" i="0">
                          <a:solidFill>
                            <a:srgbClr val="000000"/>
                          </a:solidFill>
                          <a:latin typeface="Cambria Math" panose="02040503050406030204" pitchFamily="18" charset="0"/>
                        </a:rPr>
                        <m:t> </m:t>
                      </m:r>
                    </m:oMath>
                  </m:oMathPara>
                </a14:m>
                <a:endParaRPr lang="en-US" dirty="0"/>
              </a:p>
            </p:txBody>
          </p:sp>
        </mc:Choice>
        <mc:Fallback xmlns="">
          <p:sp>
            <p:nvSpPr>
              <p:cNvPr id="13" name="Object 7">
                <a:extLst>
                  <a:ext uri="{FF2B5EF4-FFF2-40B4-BE49-F238E27FC236}">
                    <a16:creationId xmlns:a16="http://schemas.microsoft.com/office/drawing/2014/main" id="{FEF298EA-DD6B-4F29-BF25-6D051C6F044A}"/>
                  </a:ext>
                </a:extLst>
              </p:cNvPr>
              <p:cNvSpPr txBox="1">
                <a:spLocks noRot="1" noChangeAspect="1" noMove="1" noResize="1" noEditPoints="1" noAdjustHandles="1" noChangeArrowheads="1" noChangeShapeType="1" noTextEdit="1"/>
              </p:cNvSpPr>
              <p:nvPr/>
            </p:nvSpPr>
            <p:spPr bwMode="auto">
              <a:xfrm>
                <a:off x="694913" y="3427194"/>
                <a:ext cx="2961100" cy="728663"/>
              </a:xfrm>
              <a:prstGeom prst="rect">
                <a:avLst/>
              </a:prstGeom>
              <a:blipFill>
                <a:blip r:embed="rId6"/>
                <a:stretch>
                  <a:fillRect/>
                </a:stretch>
              </a:blipFill>
              <a:ln>
                <a:noFill/>
              </a:ln>
              <a:effectLst/>
            </p:spPr>
            <p:txBody>
              <a:bodyPr/>
              <a:lstStyle/>
              <a:p>
                <a:r>
                  <a:rPr 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9082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082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Result of a longitudinal Emittance Measurement</a:t>
            </a:r>
          </a:p>
        </p:txBody>
      </p:sp>
      <p:sp>
        <p:nvSpPr>
          <p:cNvPr id="11268" name="Text Box 3"/>
          <p:cNvSpPr txBox="1">
            <a:spLocks noChangeArrowheads="1"/>
          </p:cNvSpPr>
          <p:nvPr/>
        </p:nvSpPr>
        <p:spPr bwMode="auto">
          <a:xfrm>
            <a:off x="125413" y="116604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11269" name="Rectangle 4"/>
          <p:cNvSpPr>
            <a:spLocks noChangeArrowheads="1"/>
          </p:cNvSpPr>
          <p:nvPr/>
        </p:nvSpPr>
        <p:spPr bwMode="auto">
          <a:xfrm>
            <a:off x="227013" y="797108"/>
            <a:ext cx="874483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latin typeface="Calibri" panose="020F0502020204030204" pitchFamily="34" charset="0"/>
                <a:cs typeface="Calibri" panose="020F0502020204030204" pitchFamily="34" charset="0"/>
              </a:rPr>
              <a:t>Example </a:t>
            </a:r>
            <a:r>
              <a:rPr lang="en-US" altLang="de-DE" dirty="0">
                <a:latin typeface="Calibri" panose="020F0502020204030204" pitchFamily="34" charset="0"/>
                <a:cs typeface="Calibri" panose="020F0502020204030204" pitchFamily="34" charset="0"/>
              </a:rPr>
              <a:t>GSI LINAC:</a:t>
            </a:r>
            <a:r>
              <a:rPr lang="en-US" altLang="de-DE" b="1"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Voltage variation at </a:t>
            </a:r>
            <a:r>
              <a:rPr lang="en-US" altLang="de-DE" dirty="0" err="1">
                <a:latin typeface="Calibri" panose="020F0502020204030204" pitchFamily="34" charset="0"/>
                <a:cs typeface="Calibri" panose="020F0502020204030204" pitchFamily="34" charset="0"/>
              </a:rPr>
              <a:t>buncher</a:t>
            </a:r>
            <a:r>
              <a:rPr lang="en-US" altLang="de-DE" dirty="0">
                <a:latin typeface="Calibri" panose="020F0502020204030204" pitchFamily="34" charset="0"/>
                <a:cs typeface="Calibri" panose="020F0502020204030204" pitchFamily="34" charset="0"/>
              </a:rPr>
              <a:t> for 11.4 MeV/u Ni</a:t>
            </a:r>
            <a:r>
              <a:rPr lang="en-US" altLang="de-DE" sz="2200" baseline="30000" dirty="0">
                <a:latin typeface="Calibri" panose="020F0502020204030204" pitchFamily="34" charset="0"/>
                <a:cs typeface="Calibri" panose="020F0502020204030204" pitchFamily="34" charset="0"/>
              </a:rPr>
              <a:t>14+</a:t>
            </a:r>
            <a:r>
              <a:rPr lang="en-US" altLang="de-DE" dirty="0">
                <a:latin typeface="Calibri" panose="020F0502020204030204" pitchFamily="34" charset="0"/>
                <a:cs typeface="Calibri" panose="020F0502020204030204" pitchFamily="34" charset="0"/>
              </a:rPr>
              <a:t> beam, 31 m drift:</a:t>
            </a:r>
          </a:p>
        </p:txBody>
      </p:sp>
      <p:sp>
        <p:nvSpPr>
          <p:cNvPr id="11270" name="Rectangle 5"/>
          <p:cNvSpPr>
            <a:spLocks noChangeArrowheads="1"/>
          </p:cNvSpPr>
          <p:nvPr/>
        </p:nvSpPr>
        <p:spPr bwMode="auto">
          <a:xfrm>
            <a:off x="137551" y="1100878"/>
            <a:ext cx="4883628" cy="322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Wingdings" pitchFamily="2" charset="2"/>
              <a:buChar char="Ø"/>
            </a:pPr>
            <a:r>
              <a:rPr lang="en-US" altLang="de-DE" dirty="0">
                <a:latin typeface="Calibri" panose="020F0502020204030204" pitchFamily="34" charset="0"/>
                <a:cs typeface="Calibri" panose="020F0502020204030204" pitchFamily="34" charset="0"/>
              </a:rPr>
              <a:t> </a:t>
            </a:r>
            <a:r>
              <a:rPr lang="en-US" altLang="de-DE" sz="1600" dirty="0">
                <a:latin typeface="Calibri" panose="020F0502020204030204" pitchFamily="34" charset="0"/>
                <a:cs typeface="Calibri" panose="020F0502020204030204" pitchFamily="34" charset="0"/>
              </a:rPr>
              <a:t>The structure of short bunches can </a:t>
            </a:r>
          </a:p>
          <a:p>
            <a:pPr algn="l">
              <a:spcBef>
                <a:spcPts val="400"/>
              </a:spcBef>
            </a:pPr>
            <a:r>
              <a:rPr lang="en-US" altLang="de-DE" sz="1600" dirty="0">
                <a:latin typeface="Calibri" panose="020F0502020204030204" pitchFamily="34" charset="0"/>
                <a:cs typeface="Calibri" panose="020F0502020204030204" pitchFamily="34" charset="0"/>
              </a:rPr>
              <a:t>     be determined with special monitor</a:t>
            </a:r>
          </a:p>
          <a:p>
            <a:pPr algn="l">
              <a:lnSpc>
                <a:spcPct val="70000"/>
              </a:lnSpc>
              <a:spcBef>
                <a:spcPts val="800"/>
              </a:spcBef>
              <a:buFont typeface="Wingdings" pitchFamily="2" charset="2"/>
              <a:buChar char="Ø"/>
            </a:pPr>
            <a:r>
              <a:rPr lang="en-US" altLang="de-DE" sz="1600" dirty="0">
                <a:latin typeface="Calibri" panose="020F0502020204030204" pitchFamily="34" charset="0"/>
                <a:cs typeface="Calibri" panose="020F0502020204030204" pitchFamily="34" charset="0"/>
              </a:rPr>
              <a:t> This example: The resolution is better</a:t>
            </a:r>
          </a:p>
          <a:p>
            <a:pPr algn="l">
              <a:lnSpc>
                <a:spcPct val="70000"/>
              </a:lnSpc>
              <a:spcBef>
                <a:spcPts val="800"/>
              </a:spcBef>
            </a:pPr>
            <a:r>
              <a:rPr lang="en-US" altLang="de-DE" sz="1600" dirty="0">
                <a:latin typeface="Calibri" panose="020F0502020204030204" pitchFamily="34" charset="0"/>
                <a:cs typeface="Calibri" panose="020F0502020204030204" pitchFamily="34" charset="0"/>
              </a:rPr>
              <a:t>     than 50 </a:t>
            </a:r>
            <a:r>
              <a:rPr lang="en-US" altLang="de-DE" sz="1600" dirty="0" err="1">
                <a:latin typeface="Calibri" panose="020F0502020204030204" pitchFamily="34" charset="0"/>
                <a:cs typeface="Calibri" panose="020F0502020204030204" pitchFamily="34" charset="0"/>
              </a:rPr>
              <a:t>ps</a:t>
            </a:r>
            <a:r>
              <a:rPr lang="en-US" altLang="de-DE" sz="1600" dirty="0">
                <a:latin typeface="Calibri" panose="020F0502020204030204" pitchFamily="34" charset="0"/>
                <a:cs typeface="Calibri" panose="020F0502020204030204" pitchFamily="34" charset="0"/>
              </a:rPr>
              <a:t> or 2</a:t>
            </a:r>
            <a:r>
              <a:rPr lang="en-US" altLang="de-DE" sz="1600" baseline="30000" dirty="0">
                <a:latin typeface="Calibri" panose="020F0502020204030204" pitchFamily="34" charset="0"/>
                <a:cs typeface="Calibri" panose="020F0502020204030204" pitchFamily="34" charset="0"/>
              </a:rPr>
              <a:t>o</a:t>
            </a:r>
            <a:r>
              <a:rPr lang="en-US" altLang="de-DE" sz="1600" dirty="0">
                <a:latin typeface="Calibri" panose="020F0502020204030204" pitchFamily="34" charset="0"/>
                <a:cs typeface="Calibri" panose="020F0502020204030204" pitchFamily="34" charset="0"/>
              </a:rPr>
              <a:t> for 108 MHz</a:t>
            </a:r>
          </a:p>
          <a:p>
            <a:pPr algn="l">
              <a:lnSpc>
                <a:spcPct val="70000"/>
              </a:lnSpc>
              <a:spcBef>
                <a:spcPts val="800"/>
              </a:spcBef>
              <a:buFont typeface="Wingdings" pitchFamily="2" charset="2"/>
              <a:buChar char="Ø"/>
            </a:pPr>
            <a:r>
              <a:rPr lang="en-US" altLang="de-DE" sz="1600" dirty="0">
                <a:latin typeface="Calibri" panose="020F0502020204030204" pitchFamily="34" charset="0"/>
                <a:cs typeface="Calibri" panose="020F0502020204030204" pitchFamily="34" charset="0"/>
              </a:rPr>
              <a:t> Typical bunch length at proton LINACs: </a:t>
            </a:r>
          </a:p>
          <a:p>
            <a:pPr algn="l">
              <a:lnSpc>
                <a:spcPct val="70000"/>
              </a:lnSpc>
              <a:spcBef>
                <a:spcPts val="800"/>
              </a:spcBef>
            </a:pPr>
            <a:r>
              <a:rPr lang="en-US" altLang="de-DE" sz="1600" b="1" i="1" dirty="0">
                <a:latin typeface="Calibri" panose="020F0502020204030204" pitchFamily="34" charset="0"/>
                <a:cs typeface="Calibri" panose="020F0502020204030204" pitchFamily="34" charset="0"/>
                <a:sym typeface="Symbol"/>
              </a:rPr>
              <a:t>        </a:t>
            </a:r>
            <a:r>
              <a:rPr lang="en-US" altLang="de-DE" sz="1600" b="1" i="1" baseline="-25000" dirty="0">
                <a:latin typeface="Calibri" panose="020F0502020204030204" pitchFamily="34" charset="0"/>
                <a:cs typeface="Calibri" panose="020F0502020204030204" pitchFamily="34" charset="0"/>
                <a:sym typeface="Symbol"/>
              </a:rPr>
              <a:t>bunch </a:t>
            </a:r>
            <a:r>
              <a:rPr lang="en-US" altLang="de-DE" sz="1600" dirty="0">
                <a:latin typeface="Calibri" panose="020F0502020204030204" pitchFamily="34" charset="0"/>
                <a:cs typeface="Calibri" panose="020F0502020204030204" pitchFamily="34" charset="0"/>
                <a:sym typeface="Symbol"/>
              </a:rPr>
              <a:t> 1</a:t>
            </a:r>
            <a:r>
              <a:rPr lang="en-US" altLang="de-DE" sz="1600" dirty="0">
                <a:latin typeface="Calibri" panose="020F0502020204030204" pitchFamily="34" charset="0"/>
                <a:cs typeface="Calibri" panose="020F0502020204030204" pitchFamily="34" charset="0"/>
              </a:rPr>
              <a:t>0 to 300 </a:t>
            </a:r>
            <a:r>
              <a:rPr lang="en-US" altLang="de-DE" sz="1600" dirty="0" err="1">
                <a:latin typeface="Calibri" panose="020F0502020204030204" pitchFamily="34" charset="0"/>
                <a:cs typeface="Calibri" panose="020F0502020204030204" pitchFamily="34" charset="0"/>
              </a:rPr>
              <a:t>ps</a:t>
            </a:r>
            <a:endParaRPr lang="en-US" altLang="de-DE" sz="1600" dirty="0">
              <a:latin typeface="Calibri" panose="020F0502020204030204" pitchFamily="34" charset="0"/>
              <a:cs typeface="Calibri" panose="020F0502020204030204" pitchFamily="34" charset="0"/>
            </a:endParaRPr>
          </a:p>
          <a:p>
            <a:pPr marL="285750" indent="-285750" algn="l">
              <a:lnSpc>
                <a:spcPct val="70000"/>
              </a:lnSpc>
              <a:spcBef>
                <a:spcPts val="800"/>
              </a:spcBef>
              <a:buFont typeface="Wingdings" panose="05000000000000000000" pitchFamily="2" charset="2"/>
              <a:buChar char="Ø"/>
            </a:pPr>
            <a:r>
              <a:rPr lang="en-US" altLang="de-DE" sz="1600" dirty="0">
                <a:latin typeface="Calibri" panose="020F0502020204030204" pitchFamily="34" charset="0"/>
                <a:cs typeface="Calibri" panose="020F0502020204030204" pitchFamily="34" charset="0"/>
              </a:rPr>
              <a:t>Determination of longitudinal emittance possible </a:t>
            </a:r>
          </a:p>
          <a:p>
            <a:pPr algn="l">
              <a:lnSpc>
                <a:spcPct val="70000"/>
              </a:lnSpc>
              <a:spcBef>
                <a:spcPts val="800"/>
              </a:spcBef>
            </a:pPr>
            <a:r>
              <a:rPr lang="en-US" altLang="de-DE" b="1" dirty="0">
                <a:solidFill>
                  <a:srgbClr val="0000FF"/>
                </a:solidFill>
                <a:latin typeface="Calibri" panose="020F0502020204030204" pitchFamily="34" charset="0"/>
                <a:cs typeface="Calibri" panose="020F0502020204030204" pitchFamily="34" charset="0"/>
              </a:rPr>
              <a:t>Application for synchrotron injection:</a:t>
            </a:r>
          </a:p>
          <a:p>
            <a:pPr algn="l">
              <a:lnSpc>
                <a:spcPct val="70000"/>
              </a:lnSpc>
              <a:spcBef>
                <a:spcPts val="800"/>
              </a:spcBef>
            </a:pPr>
            <a:r>
              <a:rPr lang="en-US" altLang="de-DE" sz="1600" dirty="0">
                <a:latin typeface="Calibri" panose="020F0502020204030204" pitchFamily="34" charset="0"/>
                <a:cs typeface="Calibri" panose="020F0502020204030204" pitchFamily="34" charset="0"/>
              </a:rPr>
              <a:t>Shaping of longitudinal phase space by </a:t>
            </a:r>
            <a:r>
              <a:rPr lang="en-US" altLang="de-DE" sz="1600" dirty="0" err="1">
                <a:latin typeface="Calibri" panose="020F0502020204030204" pitchFamily="34" charset="0"/>
                <a:cs typeface="Calibri" panose="020F0502020204030204" pitchFamily="34" charset="0"/>
              </a:rPr>
              <a:t>buncher</a:t>
            </a:r>
            <a:endParaRPr lang="en-US" altLang="de-DE" sz="1600" dirty="0">
              <a:latin typeface="Calibri" panose="020F0502020204030204" pitchFamily="34" charset="0"/>
              <a:cs typeface="Calibri" panose="020F0502020204030204" pitchFamily="34" charset="0"/>
            </a:endParaRPr>
          </a:p>
          <a:p>
            <a:pPr algn="l">
              <a:lnSpc>
                <a:spcPct val="70000"/>
              </a:lnSpc>
              <a:spcBef>
                <a:spcPts val="800"/>
              </a:spcBef>
            </a:pPr>
            <a:r>
              <a:rPr lang="en-US" altLang="de-DE" sz="1600" dirty="0">
                <a:latin typeface="Calibri" panose="020F0502020204030204" pitchFamily="34" charset="0"/>
                <a:cs typeface="Calibri" panose="020F0502020204030204" pitchFamily="34" charset="0"/>
              </a:rPr>
              <a:t>i.e. long bunches </a:t>
            </a:r>
            <a:r>
              <a:rPr lang="en-US" altLang="de-DE" sz="1600" dirty="0">
                <a:latin typeface="Calibri" panose="020F0502020204030204" pitchFamily="34" charset="0"/>
                <a:cs typeface="Calibri" panose="020F0502020204030204" pitchFamily="34" charset="0"/>
                <a:sym typeface="Symbol"/>
              </a:rPr>
              <a:t> low momentum spread</a:t>
            </a:r>
          </a:p>
          <a:p>
            <a:pPr algn="l">
              <a:lnSpc>
                <a:spcPct val="70000"/>
              </a:lnSpc>
              <a:spcBef>
                <a:spcPts val="800"/>
              </a:spcBef>
            </a:pPr>
            <a:r>
              <a:rPr lang="en-US" altLang="de-DE" sz="1600" dirty="0">
                <a:latin typeface="Calibri" panose="020F0502020204030204" pitchFamily="34" charset="0"/>
                <a:cs typeface="Calibri" panose="020F0502020204030204" pitchFamily="34" charset="0"/>
                <a:sym typeface="Symbol"/>
              </a:rPr>
              <a:t>to match to the synchrotron long acceptance  </a:t>
            </a:r>
            <a:r>
              <a:rPr lang="en-US" altLang="de-DE" sz="1600" dirty="0">
                <a:latin typeface="Calibri" panose="020F0502020204030204" pitchFamily="34" charset="0"/>
                <a:cs typeface="Calibri" panose="020F0502020204030204" pitchFamily="34" charset="0"/>
              </a:rPr>
              <a:t>  </a:t>
            </a:r>
          </a:p>
        </p:txBody>
      </p:sp>
      <p:grpSp>
        <p:nvGrpSpPr>
          <p:cNvPr id="4" name="Gruppieren 3"/>
          <p:cNvGrpSpPr/>
          <p:nvPr/>
        </p:nvGrpSpPr>
        <p:grpSpPr>
          <a:xfrm>
            <a:off x="227013" y="5185331"/>
            <a:ext cx="5345139" cy="945908"/>
            <a:chOff x="300038" y="5085195"/>
            <a:chExt cx="5345139" cy="945908"/>
          </a:xfrm>
        </p:grpSpPr>
        <p:cxnSp>
          <p:nvCxnSpPr>
            <p:cNvPr id="9" name="Gerade Verbindung 8"/>
            <p:cNvCxnSpPr/>
            <p:nvPr/>
          </p:nvCxnSpPr>
          <p:spPr bwMode="auto">
            <a:xfrm flipH="1" flipV="1">
              <a:off x="3159501" y="5842048"/>
              <a:ext cx="349742" cy="4809"/>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feld 9"/>
            <p:cNvSpPr txBox="1"/>
            <p:nvPr/>
          </p:nvSpPr>
          <p:spPr>
            <a:xfrm>
              <a:off x="2390587" y="5701838"/>
              <a:ext cx="757645" cy="323165"/>
            </a:xfrm>
            <a:prstGeom prst="rect">
              <a:avLst/>
            </a:prstGeom>
            <a:noFill/>
            <a:ln w="34925">
              <a:solidFill>
                <a:srgbClr val="008000"/>
              </a:solidFill>
            </a:ln>
          </p:spPr>
          <p:txBody>
            <a:bodyPr wrap="square" rtlCol="0">
              <a:spAutoFit/>
            </a:bodyPr>
            <a:lstStyle/>
            <a:p>
              <a:r>
                <a:rPr lang="en-US" sz="1500" b="1" dirty="0">
                  <a:solidFill>
                    <a:srgbClr val="008000"/>
                  </a:solidFill>
                  <a:latin typeface="Calibri" panose="020F0502020204030204" pitchFamily="34" charset="0"/>
                  <a:cs typeface="Calibri" panose="020F0502020204030204" pitchFamily="34" charset="0"/>
                </a:rPr>
                <a:t>LINAC</a:t>
              </a:r>
            </a:p>
          </p:txBody>
        </p:sp>
        <p:sp>
          <p:nvSpPr>
            <p:cNvPr id="11" name="Textfeld 10"/>
            <p:cNvSpPr txBox="1"/>
            <p:nvPr/>
          </p:nvSpPr>
          <p:spPr>
            <a:xfrm>
              <a:off x="1082623" y="5696661"/>
              <a:ext cx="757645" cy="323165"/>
            </a:xfrm>
            <a:prstGeom prst="rect">
              <a:avLst/>
            </a:prstGeom>
            <a:noFill/>
            <a:ln w="34925">
              <a:solidFill>
                <a:srgbClr val="008000"/>
              </a:solidFill>
            </a:ln>
          </p:spPr>
          <p:txBody>
            <a:bodyPr wrap="square" rtlCol="0">
              <a:spAutoFit/>
            </a:bodyPr>
            <a:lstStyle/>
            <a:p>
              <a:r>
                <a:rPr lang="en-US" sz="1500" b="1" dirty="0">
                  <a:solidFill>
                    <a:srgbClr val="008000"/>
                  </a:solidFill>
                  <a:latin typeface="Calibri" panose="020F0502020204030204" pitchFamily="34" charset="0"/>
                  <a:cs typeface="Calibri" panose="020F0502020204030204" pitchFamily="34" charset="0"/>
                </a:rPr>
                <a:t>RFQ</a:t>
              </a:r>
            </a:p>
          </p:txBody>
        </p:sp>
        <p:cxnSp>
          <p:nvCxnSpPr>
            <p:cNvPr id="12" name="Gerade Verbindung 11"/>
            <p:cNvCxnSpPr/>
            <p:nvPr/>
          </p:nvCxnSpPr>
          <p:spPr bwMode="auto">
            <a:xfrm flipH="1" flipV="1">
              <a:off x="1830122" y="5834836"/>
              <a:ext cx="560465"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Gerade Verbindung 13"/>
            <p:cNvCxnSpPr/>
            <p:nvPr/>
          </p:nvCxnSpPr>
          <p:spPr bwMode="auto">
            <a:xfrm flipH="1" flipV="1">
              <a:off x="678483" y="5834836"/>
              <a:ext cx="404140"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Gerade Verbindung 14"/>
            <p:cNvCxnSpPr>
              <a:stCxn id="16" idx="2"/>
            </p:cNvCxnSpPr>
            <p:nvPr/>
          </p:nvCxnSpPr>
          <p:spPr bwMode="auto">
            <a:xfrm>
              <a:off x="670261" y="5408360"/>
              <a:ext cx="0" cy="431286"/>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feld 15"/>
            <p:cNvSpPr txBox="1"/>
            <p:nvPr/>
          </p:nvSpPr>
          <p:spPr>
            <a:xfrm>
              <a:off x="300038" y="5085195"/>
              <a:ext cx="740446" cy="323165"/>
            </a:xfrm>
            <a:prstGeom prst="rect">
              <a:avLst/>
            </a:prstGeom>
            <a:noFill/>
            <a:ln w="34925">
              <a:solidFill>
                <a:srgbClr val="008000"/>
              </a:solidFill>
            </a:ln>
          </p:spPr>
          <p:txBody>
            <a:bodyPr wrap="square" rtlCol="0">
              <a:spAutoFit/>
            </a:bodyPr>
            <a:lstStyle/>
            <a:p>
              <a:r>
                <a:rPr lang="en-US" sz="1500" b="1" dirty="0">
                  <a:solidFill>
                    <a:srgbClr val="008000"/>
                  </a:solidFill>
                  <a:latin typeface="Calibri" panose="020F0502020204030204" pitchFamily="34" charset="0"/>
                  <a:cs typeface="Calibri" panose="020F0502020204030204" pitchFamily="34" charset="0"/>
                </a:rPr>
                <a:t>source</a:t>
              </a:r>
            </a:p>
          </p:txBody>
        </p:sp>
        <p:sp>
          <p:nvSpPr>
            <p:cNvPr id="19" name="Text Box 4"/>
            <p:cNvSpPr txBox="1">
              <a:spLocks noChangeArrowheads="1"/>
            </p:cNvSpPr>
            <p:nvPr/>
          </p:nvSpPr>
          <p:spPr bwMode="auto">
            <a:xfrm>
              <a:off x="4212961" y="5170938"/>
              <a:ext cx="143221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600" b="1" dirty="0">
                  <a:solidFill>
                    <a:srgbClr val="0000FF"/>
                  </a:solidFill>
                  <a:latin typeface="Calibri" panose="020F0502020204030204" pitchFamily="34" charset="0"/>
                  <a:cs typeface="Calibri" panose="020F0502020204030204" pitchFamily="34" charset="0"/>
                </a:rPr>
                <a:t>Bunch Shape Monitor</a:t>
              </a:r>
            </a:p>
          </p:txBody>
        </p:sp>
        <p:sp>
          <p:nvSpPr>
            <p:cNvPr id="20" name="Textfeld 19"/>
            <p:cNvSpPr txBox="1"/>
            <p:nvPr/>
          </p:nvSpPr>
          <p:spPr>
            <a:xfrm>
              <a:off x="3517338" y="5701838"/>
              <a:ext cx="372263" cy="323165"/>
            </a:xfrm>
            <a:prstGeom prst="rect">
              <a:avLst/>
            </a:prstGeom>
            <a:noFill/>
            <a:ln w="34925">
              <a:solidFill>
                <a:srgbClr val="D60093"/>
              </a:solidFill>
            </a:ln>
          </p:spPr>
          <p:txBody>
            <a:bodyPr wrap="square" rtlCol="0">
              <a:spAutoFit/>
            </a:bodyPr>
            <a:lstStyle/>
            <a:p>
              <a:r>
                <a:rPr lang="en-US" sz="1500" b="1" dirty="0">
                  <a:solidFill>
                    <a:srgbClr val="D60093"/>
                  </a:solidFill>
                  <a:latin typeface="Calibri" panose="020F0502020204030204" pitchFamily="34" charset="0"/>
                  <a:cs typeface="Calibri" panose="020F0502020204030204" pitchFamily="34" charset="0"/>
                </a:rPr>
                <a:t>B.</a:t>
              </a:r>
            </a:p>
          </p:txBody>
        </p:sp>
        <p:sp>
          <p:nvSpPr>
            <p:cNvPr id="21" name="Text Box 4"/>
            <p:cNvSpPr txBox="1">
              <a:spLocks noChangeArrowheads="1"/>
            </p:cNvSpPr>
            <p:nvPr/>
          </p:nvSpPr>
          <p:spPr bwMode="auto">
            <a:xfrm>
              <a:off x="3214439" y="5358107"/>
              <a:ext cx="111040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err="1">
                  <a:solidFill>
                    <a:srgbClr val="D60093"/>
                  </a:solidFill>
                  <a:latin typeface="Calibri" panose="020F0502020204030204" pitchFamily="34" charset="0"/>
                  <a:cs typeface="Calibri" panose="020F0502020204030204" pitchFamily="34" charset="0"/>
                </a:rPr>
                <a:t>Buncher</a:t>
              </a:r>
              <a:endParaRPr lang="en-US" altLang="de-DE" sz="1600" b="1" dirty="0">
                <a:solidFill>
                  <a:srgbClr val="D60093"/>
                </a:solidFill>
                <a:latin typeface="Calibri" panose="020F0502020204030204" pitchFamily="34" charset="0"/>
                <a:cs typeface="Calibri" panose="020F0502020204030204" pitchFamily="34" charset="0"/>
              </a:endParaRPr>
            </a:p>
          </p:txBody>
        </p:sp>
        <p:cxnSp>
          <p:nvCxnSpPr>
            <p:cNvPr id="22" name="Gerade Verbindung 21"/>
            <p:cNvCxnSpPr/>
            <p:nvPr/>
          </p:nvCxnSpPr>
          <p:spPr bwMode="auto">
            <a:xfrm flipH="1" flipV="1">
              <a:off x="3896916" y="5844658"/>
              <a:ext cx="704345" cy="589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feld 23"/>
            <p:cNvSpPr txBox="1"/>
            <p:nvPr/>
          </p:nvSpPr>
          <p:spPr>
            <a:xfrm>
              <a:off x="4591428" y="5707938"/>
              <a:ext cx="631014" cy="323165"/>
            </a:xfrm>
            <a:prstGeom prst="rect">
              <a:avLst/>
            </a:prstGeom>
            <a:noFill/>
            <a:ln w="34925">
              <a:solidFill>
                <a:srgbClr val="0000FF"/>
              </a:solidFill>
            </a:ln>
          </p:spPr>
          <p:txBody>
            <a:bodyPr wrap="square" rtlCol="0">
              <a:spAutoFit/>
            </a:bodyPr>
            <a:lstStyle/>
            <a:p>
              <a:r>
                <a:rPr lang="en-US" sz="1500" b="1" dirty="0">
                  <a:solidFill>
                    <a:srgbClr val="0000FF"/>
                  </a:solidFill>
                  <a:latin typeface="Calibri" panose="020F0502020204030204" pitchFamily="34" charset="0"/>
                  <a:cs typeface="Calibri" panose="020F0502020204030204" pitchFamily="34" charset="0"/>
                </a:rPr>
                <a:t>BSM</a:t>
              </a:r>
            </a:p>
          </p:txBody>
        </p:sp>
        <p:cxnSp>
          <p:nvCxnSpPr>
            <p:cNvPr id="25" name="Gerade Verbindung 24"/>
            <p:cNvCxnSpPr/>
            <p:nvPr/>
          </p:nvCxnSpPr>
          <p:spPr bwMode="auto">
            <a:xfrm flipH="1">
              <a:off x="5234347" y="5858073"/>
              <a:ext cx="352171" cy="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44034"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2966" y="1091254"/>
            <a:ext cx="3977896" cy="30695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 name="Picture 75"/>
          <p:cNvPicPr>
            <a:picLocks noChangeAspect="1" noChangeArrowheads="1"/>
          </p:cNvPicPr>
          <p:nvPr/>
        </p:nvPicPr>
        <p:blipFill rotWithShape="1">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sharpenSoften amount="22000"/>
                    </a14:imgEffect>
                    <a14:imgEffect>
                      <a14:brightnessContrast bright="-9000" contrast="55000"/>
                    </a14:imgEffect>
                  </a14:imgLayer>
                </a14:imgProps>
              </a:ext>
              <a:ext uri="{28A0092B-C50C-407E-A947-70E740481C1C}">
                <a14:useLocalDpi xmlns:a14="http://schemas.microsoft.com/office/drawing/2010/main" val="0"/>
              </a:ext>
            </a:extLst>
          </a:blip>
          <a:srcRect l="3100" t="45367" r="62507" b="23311"/>
          <a:stretch/>
        </p:blipFill>
        <p:spPr bwMode="auto">
          <a:xfrm>
            <a:off x="2653425" y="4292187"/>
            <a:ext cx="1374135" cy="102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uppieren 1"/>
          <p:cNvGrpSpPr/>
          <p:nvPr/>
        </p:nvGrpSpPr>
        <p:grpSpPr>
          <a:xfrm>
            <a:off x="4139937" y="4316727"/>
            <a:ext cx="1331598" cy="916721"/>
            <a:chOff x="8555602" y="4689443"/>
            <a:chExt cx="1661973" cy="1158473"/>
          </a:xfrm>
        </p:grpSpPr>
        <p:pic>
          <p:nvPicPr>
            <p:cNvPr id="39" name="Picture 75"/>
            <p:cNvPicPr>
              <a:picLocks noChangeAspect="1" noChangeArrowheads="1"/>
            </p:cNvPicPr>
            <p:nvPr/>
          </p:nvPicPr>
          <p:blipFill rotWithShape="1">
            <a:blip r:embed="rId6">
              <a:clrChange>
                <a:clrFrom>
                  <a:srgbClr val="FFFFFF"/>
                </a:clrFrom>
                <a:clrTo>
                  <a:srgbClr val="FFFFFF">
                    <a:alpha val="0"/>
                  </a:srgbClr>
                </a:clrTo>
              </a:clrChange>
              <a:extLst>
                <a:ext uri="{BEBA8EAE-BF5A-486C-A8C5-ECC9F3942E4B}">
                  <a14:imgProps xmlns:a14="http://schemas.microsoft.com/office/drawing/2010/main">
                    <a14:imgLayer r:embed="rId5">
                      <a14:imgEffect>
                        <a14:sharpenSoften amount="46000"/>
                      </a14:imgEffect>
                      <a14:imgEffect>
                        <a14:brightnessContrast bright="-18000" contrast="64000"/>
                      </a14:imgEffect>
                    </a14:imgLayer>
                  </a14:imgProps>
                </a:ext>
                <a:ext uri="{28A0092B-C50C-407E-A947-70E740481C1C}">
                  <a14:useLocalDpi xmlns:a14="http://schemas.microsoft.com/office/drawing/2010/main" val="0"/>
                </a:ext>
              </a:extLst>
            </a:blip>
            <a:srcRect l="65944" t="45544" b="29799"/>
            <a:stretch/>
          </p:blipFill>
          <p:spPr bwMode="auto">
            <a:xfrm>
              <a:off x="8555602" y="4689443"/>
              <a:ext cx="1661973" cy="9818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 name="Picture 75"/>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73545" t="93880" r="3676" b="2457"/>
            <a:stretch/>
          </p:blipFill>
          <p:spPr bwMode="auto">
            <a:xfrm>
              <a:off x="8921738" y="5702059"/>
              <a:ext cx="1111609" cy="1458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7" name="Gruppieren 26"/>
          <p:cNvGrpSpPr/>
          <p:nvPr/>
        </p:nvGrpSpPr>
        <p:grpSpPr>
          <a:xfrm>
            <a:off x="5209744" y="4352913"/>
            <a:ext cx="3113568" cy="1647223"/>
            <a:chOff x="3486545" y="4437112"/>
            <a:chExt cx="3451981" cy="1826259"/>
          </a:xfrm>
        </p:grpSpPr>
        <p:sp>
          <p:nvSpPr>
            <p:cNvPr id="28" name="Textfeld 27"/>
            <p:cNvSpPr txBox="1"/>
            <p:nvPr/>
          </p:nvSpPr>
          <p:spPr>
            <a:xfrm>
              <a:off x="5730290" y="5919506"/>
              <a:ext cx="1208236" cy="324168"/>
            </a:xfrm>
            <a:prstGeom prst="rect">
              <a:avLst/>
            </a:prstGeom>
            <a:noFill/>
            <a:ln w="38100">
              <a:noFill/>
            </a:ln>
          </p:spPr>
          <p:txBody>
            <a:bodyPr wrap="square" rtlCol="0">
              <a:spAutoFit/>
            </a:bodyPr>
            <a:lstStyle/>
            <a:p>
              <a:pPr algn="l"/>
              <a:r>
                <a:rPr lang="en-US" sz="1300" dirty="0">
                  <a:latin typeface="Calibri" panose="020F0502020204030204" pitchFamily="34" charset="0"/>
                  <a:cs typeface="Calibri" panose="020F0502020204030204" pitchFamily="34" charset="0"/>
                </a:rPr>
                <a:t>extraction</a:t>
              </a:r>
            </a:p>
          </p:txBody>
        </p:sp>
        <p:cxnSp>
          <p:nvCxnSpPr>
            <p:cNvPr id="29" name="Gerade Verbindung 20"/>
            <p:cNvCxnSpPr/>
            <p:nvPr/>
          </p:nvCxnSpPr>
          <p:spPr bwMode="auto">
            <a:xfrm flipH="1">
              <a:off x="4782619" y="5160111"/>
              <a:ext cx="209308" cy="104882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21"/>
            <p:cNvCxnSpPr/>
            <p:nvPr/>
          </p:nvCxnSpPr>
          <p:spPr bwMode="auto">
            <a:xfrm>
              <a:off x="6516228" y="5160111"/>
              <a:ext cx="117329" cy="1103260"/>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Gerade Verbindung mit Pfeil 30"/>
            <p:cNvCxnSpPr/>
            <p:nvPr/>
          </p:nvCxnSpPr>
          <p:spPr bwMode="auto">
            <a:xfrm flipV="1">
              <a:off x="4782619" y="5684522"/>
              <a:ext cx="104653" cy="524410"/>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Textfeld 31"/>
            <p:cNvSpPr txBox="1"/>
            <p:nvPr/>
          </p:nvSpPr>
          <p:spPr>
            <a:xfrm>
              <a:off x="4814171" y="5929355"/>
              <a:ext cx="1058950" cy="324168"/>
            </a:xfrm>
            <a:prstGeom prst="rect">
              <a:avLst/>
            </a:prstGeom>
            <a:noFill/>
            <a:ln w="38100">
              <a:noFill/>
            </a:ln>
          </p:spPr>
          <p:txBody>
            <a:bodyPr wrap="square" rtlCol="0">
              <a:spAutoFit/>
            </a:bodyPr>
            <a:lstStyle/>
            <a:p>
              <a:pPr algn="l"/>
              <a:r>
                <a:rPr lang="en-US" sz="1300" dirty="0">
                  <a:latin typeface="Calibri" panose="020F0502020204030204" pitchFamily="34" charset="0"/>
                  <a:cs typeface="Calibri" panose="020F0502020204030204" pitchFamily="34" charset="0"/>
                </a:rPr>
                <a:t>injection</a:t>
              </a:r>
            </a:p>
          </p:txBody>
        </p:sp>
        <p:sp>
          <p:nvSpPr>
            <p:cNvPr id="34" name="Abgerundetes Rechteck 33"/>
            <p:cNvSpPr/>
            <p:nvPr/>
          </p:nvSpPr>
          <p:spPr bwMode="auto">
            <a:xfrm>
              <a:off x="4991926" y="4437112"/>
              <a:ext cx="1524301" cy="1482395"/>
            </a:xfrm>
            <a:prstGeom prst="roundRect">
              <a:avLst>
                <a:gd name="adj" fmla="val 38859"/>
              </a:avLst>
            </a:prstGeom>
            <a:noFill/>
            <a:ln w="412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36" name="Gerade Verbindung 29"/>
            <p:cNvCxnSpPr/>
            <p:nvPr/>
          </p:nvCxnSpPr>
          <p:spPr bwMode="auto">
            <a:xfrm flipH="1">
              <a:off x="3486545" y="6214338"/>
              <a:ext cx="1296076" cy="215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Textfeld 37"/>
            <p:cNvSpPr txBox="1"/>
            <p:nvPr/>
          </p:nvSpPr>
          <p:spPr>
            <a:xfrm>
              <a:off x="5032362" y="5056390"/>
              <a:ext cx="1511266" cy="584775"/>
            </a:xfrm>
            <a:prstGeom prst="rect">
              <a:avLst/>
            </a:prstGeom>
            <a:noFill/>
          </p:spPr>
          <p:txBody>
            <a:bodyPr wrap="square" rtlCol="0">
              <a:spAutoFit/>
            </a:bodyPr>
            <a:lstStyle/>
            <a:p>
              <a:r>
                <a:rPr lang="en-US" sz="1600" b="1" dirty="0">
                  <a:solidFill>
                    <a:srgbClr val="C00000"/>
                  </a:solidFill>
                  <a:latin typeface="Calibri" panose="020F0502020204030204" pitchFamily="34" charset="0"/>
                  <a:cs typeface="Calibri" panose="020F0502020204030204" pitchFamily="34" charset="0"/>
                </a:rPr>
                <a:t>p synchrotron</a:t>
              </a:r>
            </a:p>
            <a:p>
              <a:pPr>
                <a:spcBef>
                  <a:spcPts val="0"/>
                </a:spcBef>
              </a:pPr>
              <a:r>
                <a:rPr lang="en-US" sz="1600" b="1" dirty="0">
                  <a:solidFill>
                    <a:srgbClr val="C00000"/>
                  </a:solidFill>
                  <a:latin typeface="Calibri" panose="020F0502020204030204" pitchFamily="34" charset="0"/>
                  <a:cs typeface="Calibri" panose="020F0502020204030204" pitchFamily="34" charset="0"/>
                </a:rPr>
                <a:t>de-bunched</a:t>
              </a:r>
            </a:p>
          </p:txBody>
        </p:sp>
        <p:sp>
          <p:nvSpPr>
            <p:cNvPr id="40" name="Textfeld 39"/>
            <p:cNvSpPr txBox="1"/>
            <p:nvPr/>
          </p:nvSpPr>
          <p:spPr>
            <a:xfrm>
              <a:off x="3856791" y="4755123"/>
              <a:ext cx="1168428" cy="648334"/>
            </a:xfrm>
            <a:prstGeom prst="rect">
              <a:avLst/>
            </a:prstGeom>
            <a:noFill/>
          </p:spPr>
          <p:txBody>
            <a:bodyPr wrap="square" rtlCol="0">
              <a:spAutoFit/>
            </a:bodyPr>
            <a:lstStyle/>
            <a:p>
              <a:pPr algn="l"/>
              <a:r>
                <a:rPr lang="en-US" sz="1600" b="1" dirty="0">
                  <a:solidFill>
                    <a:srgbClr val="C00000"/>
                  </a:solidFill>
                  <a:latin typeface="Calibri" panose="020F0502020204030204" pitchFamily="34" charset="0"/>
                  <a:cs typeface="Calibri" panose="020F0502020204030204" pitchFamily="34" charset="0"/>
                </a:rPr>
                <a:t>multi-turn</a:t>
              </a:r>
            </a:p>
            <a:p>
              <a:pPr algn="l">
                <a:spcBef>
                  <a:spcPts val="0"/>
                </a:spcBef>
              </a:pPr>
              <a:r>
                <a:rPr lang="en-US" sz="1600" b="1" dirty="0">
                  <a:solidFill>
                    <a:srgbClr val="C00000"/>
                  </a:solidFill>
                  <a:latin typeface="Calibri" panose="020F0502020204030204" pitchFamily="34" charset="0"/>
                  <a:cs typeface="Calibri" panose="020F0502020204030204" pitchFamily="34" charset="0"/>
                </a:rPr>
                <a:t>injection</a:t>
              </a:r>
            </a:p>
          </p:txBody>
        </p:sp>
      </p:grpSp>
    </p:spTree>
    <p:extLst>
      <p:ext uri="{BB962C8B-B14F-4D97-AF65-F5344CB8AC3E}">
        <p14:creationId xmlns:p14="http://schemas.microsoft.com/office/powerpoint/2010/main" val="23734440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70">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70">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270">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270">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1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Low Velocity Effect: General Consideration </a:t>
            </a:r>
          </a:p>
        </p:txBody>
      </p:sp>
      <p:sp>
        <p:nvSpPr>
          <p:cNvPr id="21508" name="Text Box 14"/>
          <p:cNvSpPr txBox="1">
            <a:spLocks noChangeArrowheads="1"/>
          </p:cNvSpPr>
          <p:nvPr/>
        </p:nvSpPr>
        <p:spPr bwMode="auto">
          <a:xfrm>
            <a:off x="125413" y="107755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21509" name="Text Box 15"/>
          <p:cNvSpPr txBox="1">
            <a:spLocks noChangeArrowheads="1"/>
          </p:cNvSpPr>
          <p:nvPr/>
        </p:nvSpPr>
        <p:spPr bwMode="auto">
          <a:xfrm>
            <a:off x="279400" y="817203"/>
            <a:ext cx="8509000" cy="69095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Lorentz transformation of single point-like charge:</a:t>
            </a:r>
          </a:p>
          <a:p>
            <a:pPr algn="l">
              <a:lnSpc>
                <a:spcPct val="70000"/>
              </a:lnSpc>
              <a:buFont typeface="Wingdings" pitchFamily="2" charset="2"/>
              <a:buNone/>
            </a:pPr>
            <a:r>
              <a:rPr lang="en-US" altLang="de-DE" sz="2000" dirty="0">
                <a:latin typeface="Calibri" panose="020F0502020204030204" pitchFamily="34" charset="0"/>
                <a:cs typeface="Calibri" panose="020F0502020204030204" pitchFamily="34" charset="0"/>
                <a:sym typeface="Symbol" pitchFamily="18" charset="2"/>
              </a:rPr>
              <a:t>Lorentz boost </a:t>
            </a:r>
            <a:r>
              <a:rPr lang="en-US" altLang="de-DE" sz="2000" b="1" i="1" dirty="0">
                <a:latin typeface="Calibri" panose="020F0502020204030204" pitchFamily="34" charset="0"/>
                <a:cs typeface="Calibri" panose="020F0502020204030204" pitchFamily="34" charset="0"/>
                <a:sym typeface="Symbol" pitchFamily="18" charset="2"/>
              </a:rPr>
              <a:t>and</a:t>
            </a:r>
            <a:r>
              <a:rPr lang="en-US" altLang="de-DE" sz="2000" dirty="0">
                <a:latin typeface="Calibri" panose="020F0502020204030204" pitchFamily="34" charset="0"/>
                <a:cs typeface="Calibri" panose="020F0502020204030204" pitchFamily="34" charset="0"/>
                <a:sym typeface="Symbol" pitchFamily="18" charset="2"/>
              </a:rPr>
              <a:t> transformation of time:  </a:t>
            </a:r>
          </a:p>
        </p:txBody>
      </p:sp>
      <p:graphicFrame>
        <p:nvGraphicFramePr>
          <p:cNvPr id="21510" name="Object 16"/>
          <p:cNvGraphicFramePr>
            <a:graphicFrameLocks noChangeAspect="1"/>
          </p:cNvGraphicFramePr>
          <p:nvPr/>
        </p:nvGraphicFramePr>
        <p:xfrm>
          <a:off x="4856163" y="1061678"/>
          <a:ext cx="3795713" cy="461962"/>
        </p:xfrm>
        <a:graphic>
          <a:graphicData uri="http://schemas.openxmlformats.org/presentationml/2006/ole">
            <mc:AlternateContent xmlns:mc="http://schemas.openxmlformats.org/markup-compatibility/2006">
              <mc:Choice xmlns:v="urn:schemas-microsoft-com:vml" Requires="v">
                <p:oleObj name="Equation" r:id="rId3" imgW="1777229" imgH="215806" progId="Equation.3">
                  <p:embed/>
                </p:oleObj>
              </mc:Choice>
              <mc:Fallback>
                <p:oleObj name="Equation" r:id="rId3" imgW="1777229" imgH="215806" progId="Equation.3">
                  <p:embed/>
                  <p:pic>
                    <p:nvPicPr>
                      <p:cNvPr id="21510" name="Object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6163" y="1061678"/>
                        <a:ext cx="3795713" cy="461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1073" name="Object 17"/>
          <p:cNvGraphicFramePr>
            <a:graphicFrameLocks noChangeAspect="1"/>
          </p:cNvGraphicFramePr>
          <p:nvPr/>
        </p:nvGraphicFramePr>
        <p:xfrm>
          <a:off x="304800" y="1907816"/>
          <a:ext cx="4002088" cy="969962"/>
        </p:xfrm>
        <a:graphic>
          <a:graphicData uri="http://schemas.openxmlformats.org/presentationml/2006/ole">
            <mc:AlternateContent xmlns:mc="http://schemas.openxmlformats.org/markup-compatibility/2006">
              <mc:Choice xmlns:v="urn:schemas-microsoft-com:vml" Requires="v">
                <p:oleObj name="Equation" r:id="rId5" imgW="1993900" imgH="482600" progId="Equation.3">
                  <p:embed/>
                </p:oleObj>
              </mc:Choice>
              <mc:Fallback>
                <p:oleObj name="Equation" r:id="rId5" imgW="1993900" imgH="482600" progId="Equation.3">
                  <p:embed/>
                  <p:pic>
                    <p:nvPicPr>
                      <p:cNvPr id="301073" name="Object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 y="1907816"/>
                        <a:ext cx="4002088" cy="969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1078" name="Text Box 22"/>
          <p:cNvSpPr txBox="1">
            <a:spLocks noChangeArrowheads="1"/>
          </p:cNvSpPr>
          <p:nvPr/>
        </p:nvSpPr>
        <p:spPr bwMode="auto">
          <a:xfrm>
            <a:off x="138113" y="1645878"/>
            <a:ext cx="4376737"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dirty="0">
                <a:solidFill>
                  <a:srgbClr val="0000FF"/>
                </a:solidFill>
                <a:latin typeface="Calibri" panose="020F0502020204030204" pitchFamily="34" charset="0"/>
                <a:cs typeface="Calibri" panose="020F0502020204030204" pitchFamily="34" charset="0"/>
              </a:rPr>
              <a:t>Trans. </a:t>
            </a:r>
            <a:r>
              <a:rPr lang="en-US" altLang="de-DE" sz="2000" b="1" i="1" dirty="0" err="1">
                <a:solidFill>
                  <a:srgbClr val="0000FF"/>
                </a:solidFill>
                <a:latin typeface="Calibri" panose="020F0502020204030204" pitchFamily="34" charset="0"/>
                <a:cs typeface="Calibri" panose="020F0502020204030204" pitchFamily="34" charset="0"/>
              </a:rPr>
              <a:t>E</a:t>
            </a:r>
            <a:r>
              <a:rPr lang="en-US" altLang="de-DE" sz="2200" b="1" baseline="-25000" dirty="0" err="1">
                <a:solidFill>
                  <a:srgbClr val="0000FF"/>
                </a:solidFill>
                <a:latin typeface="Calibri" panose="020F0502020204030204" pitchFamily="34" charset="0"/>
                <a:cs typeface="Calibri" panose="020F0502020204030204" pitchFamily="34" charset="0"/>
                <a:sym typeface="Symbol" pitchFamily="18" charset="2"/>
              </a:rPr>
              <a:t></a:t>
            </a:r>
            <a:r>
              <a:rPr lang="en-US" altLang="de-DE" sz="2000" dirty="0" err="1">
                <a:solidFill>
                  <a:srgbClr val="0000FF"/>
                </a:solidFill>
                <a:latin typeface="Calibri" panose="020F0502020204030204" pitchFamily="34" charset="0"/>
                <a:cs typeface="Calibri" panose="020F0502020204030204" pitchFamily="34" charset="0"/>
              </a:rPr>
              <a:t>lab</a:t>
            </a:r>
            <a:r>
              <a:rPr lang="en-US" altLang="de-DE" sz="2000" dirty="0">
                <a:solidFill>
                  <a:srgbClr val="0000FF"/>
                </a:solidFill>
                <a:latin typeface="Calibri" panose="020F0502020204030204" pitchFamily="34" charset="0"/>
                <a:cs typeface="Calibri" panose="020F0502020204030204" pitchFamily="34" charset="0"/>
              </a:rPr>
              <a:t>.-frame of a point charge:</a:t>
            </a:r>
          </a:p>
        </p:txBody>
      </p:sp>
      <p:sp>
        <p:nvSpPr>
          <p:cNvPr id="301079" name="Text Box 23"/>
          <p:cNvSpPr txBox="1">
            <a:spLocks noChangeArrowheads="1"/>
          </p:cNvSpPr>
          <p:nvPr/>
        </p:nvSpPr>
        <p:spPr bwMode="auto">
          <a:xfrm>
            <a:off x="4856163" y="1642703"/>
            <a:ext cx="4287837"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dirty="0">
                <a:solidFill>
                  <a:srgbClr val="0000FF"/>
                </a:solidFill>
                <a:latin typeface="Calibri" panose="020F0502020204030204" pitchFamily="34" charset="0"/>
                <a:cs typeface="Calibri" panose="020F0502020204030204" pitchFamily="34" charset="0"/>
              </a:rPr>
              <a:t>Long. </a:t>
            </a:r>
            <a:r>
              <a:rPr lang="en-US" altLang="de-DE" dirty="0">
                <a:solidFill>
                  <a:srgbClr val="0000FF"/>
                </a:solidFill>
                <a:latin typeface="Calibri" panose="020F0502020204030204" pitchFamily="34" charset="0"/>
                <a:cs typeface="Calibri" panose="020F0502020204030204" pitchFamily="34" charset="0"/>
              </a:rPr>
              <a:t> </a:t>
            </a:r>
            <a:r>
              <a:rPr lang="en-US" altLang="de-DE" sz="2000" b="1" i="1" dirty="0">
                <a:solidFill>
                  <a:srgbClr val="0000FF"/>
                </a:solidFill>
                <a:latin typeface="Calibri" panose="020F0502020204030204" pitchFamily="34" charset="0"/>
                <a:cs typeface="Calibri" panose="020F0502020204030204" pitchFamily="34" charset="0"/>
              </a:rPr>
              <a:t>E</a:t>
            </a:r>
            <a:r>
              <a:rPr lang="en-US" altLang="de-DE" sz="2200" b="1" baseline="-25000" dirty="0">
                <a:solidFill>
                  <a:srgbClr val="0000FF"/>
                </a:solidFill>
                <a:latin typeface="Calibri" panose="020F0502020204030204" pitchFamily="34" charset="0"/>
                <a:cs typeface="Calibri" panose="020F0502020204030204" pitchFamily="34" charset="0"/>
              </a:rPr>
              <a:t>||</a:t>
            </a:r>
            <a:r>
              <a:rPr lang="en-US" altLang="de-DE" sz="2200" b="1" i="1" baseline="-25000" dirty="0">
                <a:solidFill>
                  <a:srgbClr val="0000FF"/>
                </a:solidFill>
                <a:latin typeface="Calibri" panose="020F0502020204030204" pitchFamily="34" charset="0"/>
                <a:cs typeface="Calibri" panose="020F0502020204030204" pitchFamily="34" charset="0"/>
              </a:rPr>
              <a:t> </a:t>
            </a:r>
            <a:r>
              <a:rPr lang="en-US" altLang="de-DE" sz="2000" dirty="0">
                <a:solidFill>
                  <a:srgbClr val="0000FF"/>
                </a:solidFill>
                <a:latin typeface="Calibri" panose="020F0502020204030204" pitchFamily="34" charset="0"/>
                <a:cs typeface="Calibri" panose="020F0502020204030204" pitchFamily="34" charset="0"/>
              </a:rPr>
              <a:t>lab.-frame of a point charge:</a:t>
            </a:r>
          </a:p>
        </p:txBody>
      </p:sp>
      <p:graphicFrame>
        <p:nvGraphicFramePr>
          <p:cNvPr id="301080" name="Object 24"/>
          <p:cNvGraphicFramePr>
            <a:graphicFrameLocks noChangeAspect="1"/>
          </p:cNvGraphicFramePr>
          <p:nvPr/>
        </p:nvGraphicFramePr>
        <p:xfrm>
          <a:off x="4683125" y="2030053"/>
          <a:ext cx="4129088" cy="969963"/>
        </p:xfrm>
        <a:graphic>
          <a:graphicData uri="http://schemas.openxmlformats.org/presentationml/2006/ole">
            <mc:AlternateContent xmlns:mc="http://schemas.openxmlformats.org/markup-compatibility/2006">
              <mc:Choice xmlns:v="urn:schemas-microsoft-com:vml" Requires="v">
                <p:oleObj name="Equation" r:id="rId7" imgW="2057400" imgH="482600" progId="Equation.3">
                  <p:embed/>
                </p:oleObj>
              </mc:Choice>
              <mc:Fallback>
                <p:oleObj name="Equation" r:id="rId7" imgW="2057400" imgH="482600" progId="Equation.3">
                  <p:embed/>
                  <p:pic>
                    <p:nvPicPr>
                      <p:cNvPr id="301080" name="Object 2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83125" y="2030053"/>
                        <a:ext cx="4129088" cy="969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21560" name="Picture 56" descr="H:\JUAS 2015\bunch-efeld-trans-juas.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69172" y="3078731"/>
            <a:ext cx="3583845" cy="2862080"/>
          </a:xfrm>
          <a:prstGeom prst="rect">
            <a:avLst/>
          </a:prstGeom>
          <a:noFill/>
          <a:extLst>
            <a:ext uri="{909E8E84-426E-40DD-AFC4-6F175D3DCCD1}">
              <a14:hiddenFill xmlns:a14="http://schemas.microsoft.com/office/drawing/2010/main">
                <a:solidFill>
                  <a:srgbClr val="FFFFFF"/>
                </a:solidFill>
              </a14:hiddenFill>
            </a:ext>
          </a:extLst>
        </p:spPr>
      </p:pic>
      <p:pic>
        <p:nvPicPr>
          <p:cNvPr id="21564" name="Picture 60" descr="H:\JUAS 2015\bunch-efeld-juas.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680673" y="3091088"/>
            <a:ext cx="3796963" cy="2858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983884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107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107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108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107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56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5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078" grpId="0"/>
      <p:bldP spid="301079"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6"/>
          <p:cNvPicPr>
            <a:picLocks noChangeAspect="1" noChangeArrowheads="1"/>
          </p:cNvPicPr>
          <p:nvPr/>
        </p:nvPicPr>
        <p:blipFill>
          <a:blip r:embed="rId3" cstate="print">
            <a:lum bright="-18000" contrast="30000"/>
            <a:extLst>
              <a:ext uri="{28A0092B-C50C-407E-A947-70E740481C1C}">
                <a14:useLocalDpi xmlns:a14="http://schemas.microsoft.com/office/drawing/2010/main" val="0"/>
              </a:ext>
            </a:extLst>
          </a:blip>
          <a:srcRect/>
          <a:stretch>
            <a:fillRect/>
          </a:stretch>
        </p:blipFill>
        <p:spPr bwMode="auto">
          <a:xfrm>
            <a:off x="2012440" y="3626415"/>
            <a:ext cx="2575161" cy="2071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4" name="Text Box 2"/>
          <p:cNvSpPr txBox="1">
            <a:spLocks noChangeArrowheads="1"/>
          </p:cNvSpPr>
          <p:nvPr/>
        </p:nvSpPr>
        <p:spPr bwMode="auto">
          <a:xfrm>
            <a:off x="252000" y="144000"/>
            <a:ext cx="8386762"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Bunch Structure at low </a:t>
            </a:r>
            <a:r>
              <a:rPr lang="en-US" altLang="de-DE" sz="2200" b="1" i="1" dirty="0" err="1">
                <a:solidFill>
                  <a:srgbClr val="000000"/>
                </a:solidFill>
                <a:latin typeface="Calibri" panose="020F0502020204030204" pitchFamily="34" charset="0"/>
                <a:cs typeface="Calibri" panose="020F0502020204030204" pitchFamily="34" charset="0"/>
              </a:rPr>
              <a:t>E</a:t>
            </a:r>
            <a:r>
              <a:rPr lang="en-US" altLang="de-DE" sz="2200" b="1" i="1" baseline="-25000" dirty="0" err="1">
                <a:solidFill>
                  <a:srgbClr val="000000"/>
                </a:solidFill>
                <a:latin typeface="Calibri" panose="020F0502020204030204" pitchFamily="34" charset="0"/>
                <a:cs typeface="Calibri" panose="020F0502020204030204" pitchFamily="34" charset="0"/>
              </a:rPr>
              <a:t>kin</a:t>
            </a:r>
            <a:r>
              <a:rPr lang="en-US" altLang="de-DE" sz="2200" b="1" dirty="0">
                <a:solidFill>
                  <a:srgbClr val="000000"/>
                </a:solidFill>
                <a:latin typeface="Calibri" panose="020F0502020204030204" pitchFamily="34" charset="0"/>
                <a:cs typeface="Calibri" panose="020F0502020204030204" pitchFamily="34" charset="0"/>
              </a:rPr>
              <a:t>: Not possible with Pick-Ups</a:t>
            </a:r>
          </a:p>
        </p:txBody>
      </p:sp>
      <p:sp>
        <p:nvSpPr>
          <p:cNvPr id="20486" name="Rectangle 7"/>
          <p:cNvSpPr>
            <a:spLocks noChangeArrowheads="1"/>
          </p:cNvSpPr>
          <p:nvPr/>
        </p:nvSpPr>
        <p:spPr bwMode="auto">
          <a:xfrm>
            <a:off x="0" y="679754"/>
            <a:ext cx="4976813" cy="148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00FF"/>
                </a:solidFill>
                <a:latin typeface="Calibri" panose="020F0502020204030204" pitchFamily="34" charset="0"/>
                <a:cs typeface="Calibri" panose="020F0502020204030204" pitchFamily="34" charset="0"/>
              </a:rPr>
              <a:t>Pick-ups are used for:</a:t>
            </a:r>
          </a:p>
          <a:p>
            <a:pPr algn="l">
              <a:lnSpc>
                <a:spcPct val="40000"/>
              </a:lnSpc>
              <a:buFont typeface="Wingdings" pitchFamily="2" charset="2"/>
              <a:buChar char="Ø"/>
            </a:pPr>
            <a:r>
              <a:rPr lang="en-US" altLang="de-DE" dirty="0">
                <a:latin typeface="Calibri" panose="020F0502020204030204" pitchFamily="34" charset="0"/>
                <a:cs typeface="Calibri" panose="020F0502020204030204" pitchFamily="34" charset="0"/>
              </a:rPr>
              <a:t> precise for bunch-center relative to </a:t>
            </a:r>
            <a:r>
              <a:rPr lang="en-US" altLang="de-DE" dirty="0" err="1">
                <a:latin typeface="Calibri" panose="020F0502020204030204" pitchFamily="34" charset="0"/>
                <a:cs typeface="Calibri" panose="020F0502020204030204" pitchFamily="34" charset="0"/>
              </a:rPr>
              <a:t>rf</a:t>
            </a:r>
            <a:endParaRPr lang="en-US" altLang="de-DE" dirty="0">
              <a:latin typeface="Calibri" panose="020F0502020204030204" pitchFamily="34" charset="0"/>
              <a:cs typeface="Calibri" panose="020F0502020204030204" pitchFamily="34" charset="0"/>
            </a:endParaRPr>
          </a:p>
          <a:p>
            <a:pPr algn="l">
              <a:lnSpc>
                <a:spcPct val="40000"/>
              </a:lnSpc>
              <a:buFont typeface="Wingdings" pitchFamily="2" charset="2"/>
              <a:buChar char="Ø"/>
            </a:pPr>
            <a:r>
              <a:rPr lang="en-US" altLang="de-DE" dirty="0">
                <a:latin typeface="Calibri" panose="020F0502020204030204" pitchFamily="34" charset="0"/>
                <a:cs typeface="Calibri" panose="020F0502020204030204" pitchFamily="34" charset="0"/>
              </a:rPr>
              <a:t> course image of bunch shape</a:t>
            </a:r>
          </a:p>
          <a:p>
            <a:pPr algn="l">
              <a:lnSpc>
                <a:spcPct val="40000"/>
              </a:lnSpc>
            </a:pPr>
            <a:r>
              <a:rPr lang="en-US" altLang="de-DE" sz="2200" b="1" dirty="0">
                <a:solidFill>
                  <a:srgbClr val="FF0000"/>
                </a:solidFill>
                <a:latin typeface="Calibri" panose="020F0502020204030204" pitchFamily="34" charset="0"/>
                <a:cs typeface="Calibri" panose="020F0502020204030204" pitchFamily="34" charset="0"/>
              </a:rPr>
              <a:t>But:</a:t>
            </a:r>
          </a:p>
          <a:p>
            <a:pPr algn="l">
              <a:lnSpc>
                <a:spcPct val="60000"/>
              </a:lnSpc>
            </a:pPr>
            <a:r>
              <a:rPr lang="en-US" altLang="de-DE" dirty="0">
                <a:latin typeface="Calibri" panose="020F0502020204030204" pitchFamily="34" charset="0"/>
                <a:cs typeface="Calibri" panose="020F0502020204030204" pitchFamily="34" charset="0"/>
              </a:rPr>
              <a:t>For </a:t>
            </a:r>
            <a:r>
              <a:rPr lang="en-US" altLang="de-DE" b="1" i="1" dirty="0">
                <a:latin typeface="Calibri" panose="020F0502020204030204" pitchFamily="34" charset="0"/>
                <a:cs typeface="Calibri" panose="020F0502020204030204" pitchFamily="34" charset="0"/>
                <a:sym typeface="Symbol" panose="05050102010706020507" pitchFamily="18" charset="2"/>
              </a:rPr>
              <a:t></a:t>
            </a:r>
            <a:r>
              <a:rPr lang="en-US" altLang="de-DE" b="1"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&lt;&lt; 1 </a:t>
            </a: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 long. </a:t>
            </a:r>
            <a:r>
              <a:rPr lang="en-US" altLang="de-DE" b="1" i="1" dirty="0">
                <a:latin typeface="Calibri" panose="020F0502020204030204" pitchFamily="34" charset="0"/>
                <a:cs typeface="Calibri" panose="020F0502020204030204" pitchFamily="34" charset="0"/>
              </a:rPr>
              <a:t>E</a:t>
            </a:r>
            <a:r>
              <a:rPr lang="en-US" altLang="de-DE" dirty="0">
                <a:latin typeface="Calibri" panose="020F0502020204030204" pitchFamily="34" charset="0"/>
                <a:cs typeface="Calibri" panose="020F0502020204030204" pitchFamily="34" charset="0"/>
              </a:rPr>
              <a:t>-field significantly modified:</a:t>
            </a:r>
          </a:p>
        </p:txBody>
      </p:sp>
      <p:sp>
        <p:nvSpPr>
          <p:cNvPr id="304136" name="Rectangle 8"/>
          <p:cNvSpPr>
            <a:spLocks noChangeArrowheads="1"/>
          </p:cNvSpPr>
          <p:nvPr/>
        </p:nvSpPr>
        <p:spPr bwMode="auto">
          <a:xfrm>
            <a:off x="4265613" y="789292"/>
            <a:ext cx="4572000" cy="679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dirty="0">
                <a:latin typeface="Calibri" panose="020F0502020204030204" pitchFamily="34" charset="0"/>
                <a:cs typeface="Calibri" panose="020F0502020204030204" pitchFamily="34" charset="0"/>
              </a:rPr>
              <a:t>Example: Comparison pick-up – particle counter:</a:t>
            </a:r>
          </a:p>
          <a:p>
            <a:pPr algn="l">
              <a:lnSpc>
                <a:spcPct val="70000"/>
              </a:lnSpc>
            </a:pPr>
            <a:r>
              <a:rPr lang="en-US" altLang="de-DE" sz="1700" dirty="0" err="1">
                <a:latin typeface="Calibri" panose="020F0502020204030204" pitchFamily="34" charset="0"/>
                <a:cs typeface="Calibri" panose="020F0502020204030204" pitchFamily="34" charset="0"/>
              </a:rPr>
              <a:t>Ar</a:t>
            </a:r>
            <a:r>
              <a:rPr lang="en-US" altLang="de-DE" sz="2200" baseline="30000" dirty="0">
                <a:latin typeface="Calibri" panose="020F0502020204030204" pitchFamily="34" charset="0"/>
                <a:cs typeface="Calibri" panose="020F0502020204030204" pitchFamily="34" charset="0"/>
              </a:rPr>
              <a:t> </a:t>
            </a:r>
            <a:r>
              <a:rPr lang="en-US" altLang="de-DE" sz="1700" dirty="0">
                <a:latin typeface="Calibri" panose="020F0502020204030204" pitchFamily="34" charset="0"/>
                <a:cs typeface="Calibri" panose="020F0502020204030204" pitchFamily="34" charset="0"/>
              </a:rPr>
              <a:t>beam of 1.4 MeV/u (</a:t>
            </a:r>
            <a:r>
              <a:rPr lang="el-GR" altLang="de-DE" sz="1700" b="1" dirty="0">
                <a:latin typeface="Calibri" panose="020F0502020204030204" pitchFamily="34" charset="0"/>
                <a:cs typeface="Calibri" panose="020F0502020204030204" pitchFamily="34" charset="0"/>
              </a:rPr>
              <a:t>β</a:t>
            </a:r>
            <a:r>
              <a:rPr lang="en-US" altLang="de-DE" sz="1700" dirty="0">
                <a:latin typeface="Calibri" panose="020F0502020204030204" pitchFamily="34" charset="0"/>
                <a:cs typeface="Calibri" panose="020F0502020204030204" pitchFamily="34" charset="0"/>
              </a:rPr>
              <a:t> = 5.5%) , </a:t>
            </a:r>
            <a:r>
              <a:rPr lang="en-US" altLang="de-DE" sz="1700" dirty="0" err="1">
                <a:latin typeface="Calibri" panose="020F0502020204030204" pitchFamily="34" charset="0"/>
                <a:cs typeface="Calibri" panose="020F0502020204030204" pitchFamily="34" charset="0"/>
              </a:rPr>
              <a:t>f</a:t>
            </a:r>
            <a:r>
              <a:rPr lang="en-US" altLang="de-DE" sz="1700" baseline="-25000" dirty="0" err="1">
                <a:latin typeface="Calibri" panose="020F0502020204030204" pitchFamily="34" charset="0"/>
                <a:cs typeface="Calibri" panose="020F0502020204030204" pitchFamily="34" charset="0"/>
              </a:rPr>
              <a:t>rf</a:t>
            </a:r>
            <a:r>
              <a:rPr lang="en-US" altLang="de-DE" sz="1700" dirty="0">
                <a:latin typeface="Calibri" panose="020F0502020204030204" pitchFamily="34" charset="0"/>
                <a:cs typeface="Calibri" panose="020F0502020204030204" pitchFamily="34" charset="0"/>
              </a:rPr>
              <a:t> = 108 MHz</a:t>
            </a:r>
          </a:p>
        </p:txBody>
      </p:sp>
      <p:sp>
        <p:nvSpPr>
          <p:cNvPr id="304137" name="Rectangle 9"/>
          <p:cNvSpPr>
            <a:spLocks noChangeArrowheads="1"/>
          </p:cNvSpPr>
          <p:nvPr/>
        </p:nvSpPr>
        <p:spPr bwMode="auto">
          <a:xfrm>
            <a:off x="5330825" y="4874070"/>
            <a:ext cx="3506788" cy="693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FF"/>
                </a:solidFill>
                <a:latin typeface="Calibri" panose="020F0502020204030204" pitchFamily="34" charset="0"/>
                <a:cs typeface="Calibri" panose="020F0502020204030204" pitchFamily="34" charset="0"/>
                <a:sym typeface="Symbol" pitchFamily="18" charset="2"/>
              </a:rPr>
              <a:t></a:t>
            </a:r>
            <a:r>
              <a:rPr lang="en-US" altLang="de-DE" dirty="0">
                <a:solidFill>
                  <a:srgbClr val="0000FF"/>
                </a:solidFill>
                <a:latin typeface="Calibri" panose="020F0502020204030204" pitchFamily="34" charset="0"/>
                <a:cs typeface="Calibri" panose="020F0502020204030204" pitchFamily="34" charset="0"/>
              </a:rPr>
              <a:t> the pick-up signal is insensitive </a:t>
            </a:r>
          </a:p>
          <a:p>
            <a:pPr algn="l">
              <a:lnSpc>
                <a:spcPct val="60000"/>
              </a:lnSpc>
            </a:pPr>
            <a:r>
              <a:rPr lang="en-US" altLang="de-DE" dirty="0">
                <a:solidFill>
                  <a:srgbClr val="0000FF"/>
                </a:solidFill>
                <a:latin typeface="Calibri" panose="020F0502020204030204" pitchFamily="34" charset="0"/>
                <a:cs typeface="Calibri" panose="020F0502020204030204" pitchFamily="34" charset="0"/>
              </a:rPr>
              <a:t>to bunch ’fine-structure’</a:t>
            </a:r>
          </a:p>
        </p:txBody>
      </p:sp>
      <p:sp>
        <p:nvSpPr>
          <p:cNvPr id="20489" name="Text Box 10"/>
          <p:cNvSpPr txBox="1">
            <a:spLocks noChangeArrowheads="1"/>
          </p:cNvSpPr>
          <p:nvPr/>
        </p:nvSpPr>
        <p:spPr bwMode="auto">
          <a:xfrm>
            <a:off x="698500" y="3532492"/>
            <a:ext cx="7397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a:solidFill>
                  <a:srgbClr val="00FF00"/>
                </a:solidFill>
                <a:latin typeface="Calibri" panose="020F0502020204030204" pitchFamily="34" charset="0"/>
                <a:cs typeface="Calibri" panose="020F0502020204030204" pitchFamily="34" charset="0"/>
              </a:rPr>
              <a:t>ampl</a:t>
            </a:r>
            <a:r>
              <a:rPr lang="en-US" altLang="de-DE">
                <a:solidFill>
                  <a:srgbClr val="00CC00"/>
                </a:solidFill>
                <a:latin typeface="Calibri" panose="020F0502020204030204" pitchFamily="34" charset="0"/>
                <a:cs typeface="Calibri" panose="020F0502020204030204" pitchFamily="34" charset="0"/>
              </a:rPr>
              <a:t>.</a:t>
            </a:r>
          </a:p>
        </p:txBody>
      </p:sp>
      <p:grpSp>
        <p:nvGrpSpPr>
          <p:cNvPr id="20490" name="Gruppieren 3"/>
          <p:cNvGrpSpPr>
            <a:grpSpLocks/>
          </p:cNvGrpSpPr>
          <p:nvPr/>
        </p:nvGrpSpPr>
        <p:grpSpPr bwMode="auto">
          <a:xfrm>
            <a:off x="2052638" y="2038654"/>
            <a:ext cx="2532062" cy="1515489"/>
            <a:chOff x="2053145" y="2333109"/>
            <a:chExt cx="2531555" cy="1516043"/>
          </a:xfrm>
        </p:grpSpPr>
        <p:grpSp>
          <p:nvGrpSpPr>
            <p:cNvPr id="20492" name="Group 24"/>
            <p:cNvGrpSpPr>
              <a:grpSpLocks/>
            </p:cNvGrpSpPr>
            <p:nvPr/>
          </p:nvGrpSpPr>
          <p:grpSpPr bwMode="auto">
            <a:xfrm>
              <a:off x="2309813" y="2413000"/>
              <a:ext cx="2274887" cy="1331913"/>
              <a:chOff x="1471" y="1480"/>
              <a:chExt cx="1457" cy="879"/>
            </a:xfrm>
          </p:grpSpPr>
          <p:pic>
            <p:nvPicPr>
              <p:cNvPr id="20497" name="Picture 22"/>
              <p:cNvPicPr>
                <a:picLocks noChangeAspect="1" noChangeArrowheads="1"/>
              </p:cNvPicPr>
              <p:nvPr/>
            </p:nvPicPr>
            <p:blipFill>
              <a:blip r:embed="rId4">
                <a:clrChange>
                  <a:clrFrom>
                    <a:srgbClr val="FDFDFD"/>
                  </a:clrFrom>
                  <a:clrTo>
                    <a:srgbClr val="FDFDFD">
                      <a:alpha val="0"/>
                    </a:srgbClr>
                  </a:clrTo>
                </a:clrChange>
                <a:extLst>
                  <a:ext uri="{28A0092B-C50C-407E-A947-70E740481C1C}">
                    <a14:useLocalDpi xmlns:a14="http://schemas.microsoft.com/office/drawing/2010/main" val="0"/>
                  </a:ext>
                </a:extLst>
              </a:blip>
              <a:srcRect r="51610"/>
              <a:stretch>
                <a:fillRect/>
              </a:stretch>
            </p:blipFill>
            <p:spPr bwMode="auto">
              <a:xfrm>
                <a:off x="1471" y="1480"/>
                <a:ext cx="1457" cy="8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98" name="Oval 23"/>
              <p:cNvSpPr>
                <a:spLocks noChangeArrowheads="1"/>
              </p:cNvSpPr>
              <p:nvPr/>
            </p:nvSpPr>
            <p:spPr bwMode="auto">
              <a:xfrm>
                <a:off x="2136" y="2074"/>
                <a:ext cx="61" cy="60"/>
              </a:xfrm>
              <a:prstGeom prst="ellipse">
                <a:avLst/>
              </a:prstGeom>
              <a:solidFill>
                <a:srgbClr val="FF0000"/>
              </a:solidFill>
              <a:ln>
                <a:noFill/>
              </a:ln>
              <a:effectLst/>
              <a:extLst>
                <a:ext uri="{91240B29-F687-4F45-9708-019B960494DF}">
                  <a14:hiddenLine xmlns:a14="http://schemas.microsoft.com/office/drawing/2010/main" w="3175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Calibri" panose="020F0502020204030204" pitchFamily="34" charset="0"/>
                </a:endParaRPr>
              </a:p>
            </p:txBody>
          </p:sp>
        </p:grpSp>
        <p:sp>
          <p:nvSpPr>
            <p:cNvPr id="20493" name="Textfeld 14"/>
            <p:cNvSpPr txBox="1">
              <a:spLocks noChangeArrowheads="1"/>
            </p:cNvSpPr>
            <p:nvPr/>
          </p:nvSpPr>
          <p:spPr bwMode="auto">
            <a:xfrm>
              <a:off x="2053145" y="3352838"/>
              <a:ext cx="3907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a:latin typeface="Calibri" panose="020F0502020204030204" pitchFamily="34" charset="0"/>
                  <a:cs typeface="Calibri" panose="020F0502020204030204" pitchFamily="34" charset="0"/>
                  <a:sym typeface="Symbol" pitchFamily="18" charset="2"/>
                </a:rPr>
                <a:t>R</a:t>
              </a:r>
              <a:endParaRPr lang="en-US" altLang="de-DE">
                <a:latin typeface="Calibri" panose="020F0502020204030204" pitchFamily="34" charset="0"/>
                <a:cs typeface="Calibri" panose="020F0502020204030204" pitchFamily="34" charset="0"/>
              </a:endParaRPr>
            </a:p>
          </p:txBody>
        </p:sp>
        <p:sp>
          <p:nvSpPr>
            <p:cNvPr id="20494" name="Rechteck 2"/>
            <p:cNvSpPr>
              <a:spLocks noChangeArrowheads="1"/>
            </p:cNvSpPr>
            <p:nvPr/>
          </p:nvSpPr>
          <p:spPr bwMode="auto">
            <a:xfrm>
              <a:off x="2443860" y="3479685"/>
              <a:ext cx="75912" cy="369467"/>
            </a:xfrm>
            <a:prstGeom prst="rect">
              <a:avLst/>
            </a:prstGeom>
            <a:solidFill>
              <a:schemeClr val="bg1"/>
            </a:solidFill>
            <a:ln>
              <a:noFill/>
            </a:ln>
            <a:extLst>
              <a:ext uri="{91240B29-F687-4F45-9708-019B960494DF}">
                <a14:hiddenLine xmlns:a14="http://schemas.microsoft.com/office/drawing/2010/main" w="31750" algn="ctr">
                  <a:solidFill>
                    <a:srgbClr val="000000"/>
                  </a:solidFill>
                  <a:round/>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Calibri" panose="020F0502020204030204" pitchFamily="34" charset="0"/>
              </a:endParaRPr>
            </a:p>
          </p:txBody>
        </p:sp>
        <p:sp>
          <p:nvSpPr>
            <p:cNvPr id="20495" name="Rechteck 16"/>
            <p:cNvSpPr>
              <a:spLocks noChangeArrowheads="1"/>
            </p:cNvSpPr>
            <p:nvPr/>
          </p:nvSpPr>
          <p:spPr bwMode="auto">
            <a:xfrm>
              <a:off x="3401978" y="2413000"/>
              <a:ext cx="359062" cy="369467"/>
            </a:xfrm>
            <a:prstGeom prst="rect">
              <a:avLst/>
            </a:prstGeom>
            <a:solidFill>
              <a:schemeClr val="bg1"/>
            </a:solidFill>
            <a:ln>
              <a:noFill/>
            </a:ln>
            <a:extLst>
              <a:ext uri="{91240B29-F687-4F45-9708-019B960494DF}">
                <a14:hiddenLine xmlns:a14="http://schemas.microsoft.com/office/drawing/2010/main" w="31750" algn="ctr">
                  <a:solidFill>
                    <a:srgbClr val="000000"/>
                  </a:solidFill>
                  <a:round/>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Calibri" panose="020F0502020204030204" pitchFamily="34" charset="0"/>
              </a:endParaRPr>
            </a:p>
          </p:txBody>
        </p:sp>
        <p:sp>
          <p:nvSpPr>
            <p:cNvPr id="20496" name="Textfeld 1"/>
            <p:cNvSpPr txBox="1">
              <a:spLocks noChangeArrowheads="1"/>
            </p:cNvSpPr>
            <p:nvPr/>
          </p:nvSpPr>
          <p:spPr bwMode="auto">
            <a:xfrm>
              <a:off x="3113894" y="2333109"/>
              <a:ext cx="10112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a:latin typeface="Calibri" panose="020F0502020204030204" pitchFamily="34" charset="0"/>
                  <a:cs typeface="Calibri" panose="020F0502020204030204" pitchFamily="34" charset="0"/>
                  <a:sym typeface="Symbol" pitchFamily="18" charset="2"/>
                </a:rPr>
                <a:t>  R / </a:t>
              </a:r>
              <a:endParaRPr lang="en-US" altLang="de-DE" dirty="0">
                <a:latin typeface="Calibri" panose="020F0502020204030204" pitchFamily="34" charset="0"/>
                <a:cs typeface="Calibri" panose="020F0502020204030204" pitchFamily="34" charset="0"/>
              </a:endParaRPr>
            </a:p>
          </p:txBody>
        </p:sp>
      </p:grpSp>
      <p:pic>
        <p:nvPicPr>
          <p:cNvPr id="20491" name="Picture 14"/>
          <p:cNvPicPr>
            <a:picLocks noChangeAspect="1" noChangeArrowheads="1"/>
          </p:cNvPicPr>
          <p:nvPr/>
        </p:nvPicPr>
        <p:blipFill>
          <a:blip r:embed="rId5" cstate="print">
            <a:lum bright="-20000" contrast="50000"/>
            <a:extLst>
              <a:ext uri="{28A0092B-C50C-407E-A947-70E740481C1C}">
                <a14:useLocalDpi xmlns:a14="http://schemas.microsoft.com/office/drawing/2010/main" val="0"/>
              </a:ext>
            </a:extLst>
          </a:blip>
          <a:srcRect/>
          <a:stretch>
            <a:fillRect/>
          </a:stretch>
        </p:blipFill>
        <p:spPr bwMode="auto">
          <a:xfrm>
            <a:off x="187325" y="2189467"/>
            <a:ext cx="1747838" cy="14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uppieren 3"/>
          <p:cNvGrpSpPr/>
          <p:nvPr/>
        </p:nvGrpSpPr>
        <p:grpSpPr>
          <a:xfrm>
            <a:off x="4912000" y="1492634"/>
            <a:ext cx="3820756" cy="3323067"/>
            <a:chOff x="4912000" y="1787605"/>
            <a:chExt cx="3820756" cy="3323067"/>
          </a:xfrm>
        </p:grpSpPr>
        <p:pic>
          <p:nvPicPr>
            <p:cNvPr id="47109" name="Picture 5" descr="F:\Forck SDPC107_20180629\Bunch Shape Monitor\INR BSM\Beam time\Ar July2017\Plot comparison BSM FCT BPM\BSM-trafo-pickup comparison_corr.emf"/>
            <p:cNvPicPr>
              <a:picLocks noChangeAspect="1" noChangeArrowheads="1"/>
            </p:cNvPicPr>
            <p:nvPr/>
          </p:nvPicPr>
          <p:blipFill rotWithShape="1">
            <a:blip r:embed="rId6">
              <a:extLst>
                <a:ext uri="{28A0092B-C50C-407E-A947-70E740481C1C}">
                  <a14:useLocalDpi xmlns:a14="http://schemas.microsoft.com/office/drawing/2010/main" val="0"/>
                </a:ext>
              </a:extLst>
            </a:blip>
            <a:srcRect l="5409" t="16589" r="32496" b="22270"/>
            <a:stretch/>
          </p:blipFill>
          <p:spPr bwMode="auto">
            <a:xfrm>
              <a:off x="4912000" y="1787605"/>
              <a:ext cx="3820756" cy="2906057"/>
            </a:xfrm>
            <a:prstGeom prst="rect">
              <a:avLst/>
            </a:prstGeom>
            <a:noFill/>
            <a:extLst>
              <a:ext uri="{909E8E84-426E-40DD-AFC4-6F175D3DCCD1}">
                <a14:hiddenFill xmlns:a14="http://schemas.microsoft.com/office/drawing/2010/main">
                  <a:solidFill>
                    <a:srgbClr val="FFFFFF"/>
                  </a:solidFill>
                </a14:hiddenFill>
              </a:ext>
            </a:extLst>
          </p:spPr>
        </p:pic>
        <p:cxnSp>
          <p:nvCxnSpPr>
            <p:cNvPr id="3" name="Gerade Verbindung mit Pfeil 2"/>
            <p:cNvCxnSpPr/>
            <p:nvPr/>
          </p:nvCxnSpPr>
          <p:spPr bwMode="auto">
            <a:xfrm>
              <a:off x="5637459" y="4714353"/>
              <a:ext cx="2893520" cy="0"/>
            </a:xfrm>
            <a:prstGeom prst="straightConnector1">
              <a:avLst/>
            </a:prstGeom>
            <a:solidFill>
              <a:schemeClr val="accent1"/>
            </a:solidFill>
            <a:ln w="25400" cap="flat" cmpd="sng" algn="ctr">
              <a:solidFill>
                <a:srgbClr val="000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Rectangle 8"/>
            <p:cNvSpPr>
              <a:spLocks noChangeArrowheads="1"/>
            </p:cNvSpPr>
            <p:nvPr/>
          </p:nvSpPr>
          <p:spPr bwMode="auto">
            <a:xfrm>
              <a:off x="6290811" y="4756729"/>
              <a:ext cx="1618347"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i="1" dirty="0">
                  <a:latin typeface="Calibri" panose="020F0502020204030204" pitchFamily="34" charset="0"/>
                  <a:cs typeface="Calibri" panose="020F0502020204030204" pitchFamily="34" charset="0"/>
                </a:rPr>
                <a:t>1/ </a:t>
              </a:r>
              <a:r>
                <a:rPr lang="en-US" altLang="de-DE" sz="1700" b="1" i="1" dirty="0" err="1">
                  <a:latin typeface="Calibri" panose="020F0502020204030204" pitchFamily="34" charset="0"/>
                  <a:cs typeface="Calibri" panose="020F0502020204030204" pitchFamily="34" charset="0"/>
                </a:rPr>
                <a:t>f</a:t>
              </a:r>
              <a:r>
                <a:rPr lang="en-US" altLang="de-DE" sz="1700" b="1" i="1" baseline="-25000" dirty="0" err="1">
                  <a:latin typeface="Calibri" panose="020F0502020204030204" pitchFamily="34" charset="0"/>
                  <a:cs typeface="Calibri" panose="020F0502020204030204" pitchFamily="34" charset="0"/>
                </a:rPr>
                <a:t>rf</a:t>
              </a:r>
              <a:r>
                <a:rPr lang="en-US" altLang="de-DE" sz="1700" b="1" i="1" baseline="-25000" dirty="0">
                  <a:latin typeface="Calibri" panose="020F0502020204030204" pitchFamily="34" charset="0"/>
                  <a:cs typeface="Calibri" panose="020F0502020204030204" pitchFamily="34" charset="0"/>
                </a:rPr>
                <a:t>  </a:t>
              </a:r>
              <a:r>
                <a:rPr lang="en-US" altLang="de-DE" sz="1700" b="1" i="1" dirty="0">
                  <a:latin typeface="Calibri" panose="020F0502020204030204" pitchFamily="34" charset="0"/>
                  <a:cs typeface="Calibri" panose="020F0502020204030204" pitchFamily="34" charset="0"/>
                </a:rPr>
                <a:t>= </a:t>
              </a:r>
              <a:r>
                <a:rPr lang="en-US" altLang="de-DE" sz="1700" dirty="0">
                  <a:latin typeface="Calibri" panose="020F0502020204030204" pitchFamily="34" charset="0"/>
                  <a:cs typeface="Calibri" panose="020F0502020204030204" pitchFamily="34" charset="0"/>
                </a:rPr>
                <a:t>9.2 ns</a:t>
              </a:r>
            </a:p>
          </p:txBody>
        </p:sp>
      </p:grpSp>
      <p:grpSp>
        <p:nvGrpSpPr>
          <p:cNvPr id="21" name="Gruppieren 20">
            <a:extLst>
              <a:ext uri="{FF2B5EF4-FFF2-40B4-BE49-F238E27FC236}">
                <a16:creationId xmlns:a16="http://schemas.microsoft.com/office/drawing/2014/main" id="{E5FF4D96-9AE8-4D6D-9AB7-4991F3369425}"/>
              </a:ext>
            </a:extLst>
          </p:cNvPr>
          <p:cNvGrpSpPr/>
          <p:nvPr/>
        </p:nvGrpSpPr>
        <p:grpSpPr>
          <a:xfrm>
            <a:off x="187325" y="5634505"/>
            <a:ext cx="5345139" cy="945908"/>
            <a:chOff x="300038" y="5085195"/>
            <a:chExt cx="5345139" cy="945908"/>
          </a:xfrm>
        </p:grpSpPr>
        <p:cxnSp>
          <p:nvCxnSpPr>
            <p:cNvPr id="22" name="Gerade Verbindung 8">
              <a:extLst>
                <a:ext uri="{FF2B5EF4-FFF2-40B4-BE49-F238E27FC236}">
                  <a16:creationId xmlns:a16="http://schemas.microsoft.com/office/drawing/2014/main" id="{C44C4876-3513-42F3-85B2-4F10C711F64F}"/>
                </a:ext>
              </a:extLst>
            </p:cNvPr>
            <p:cNvCxnSpPr/>
            <p:nvPr/>
          </p:nvCxnSpPr>
          <p:spPr bwMode="auto">
            <a:xfrm flipH="1" flipV="1">
              <a:off x="3159501" y="5842048"/>
              <a:ext cx="349742" cy="4809"/>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xtfeld 22">
              <a:extLst>
                <a:ext uri="{FF2B5EF4-FFF2-40B4-BE49-F238E27FC236}">
                  <a16:creationId xmlns:a16="http://schemas.microsoft.com/office/drawing/2014/main" id="{E01A8211-1C77-48E8-A7AD-6F9452C0AAED}"/>
                </a:ext>
              </a:extLst>
            </p:cNvPr>
            <p:cNvSpPr txBox="1"/>
            <p:nvPr/>
          </p:nvSpPr>
          <p:spPr>
            <a:xfrm>
              <a:off x="2390587" y="5701838"/>
              <a:ext cx="757645" cy="323165"/>
            </a:xfrm>
            <a:prstGeom prst="rect">
              <a:avLst/>
            </a:prstGeom>
            <a:noFill/>
            <a:ln w="34925">
              <a:solidFill>
                <a:srgbClr val="008000"/>
              </a:solidFill>
            </a:ln>
          </p:spPr>
          <p:txBody>
            <a:bodyPr wrap="square" rtlCol="0">
              <a:spAutoFit/>
            </a:bodyPr>
            <a:lstStyle/>
            <a:p>
              <a:r>
                <a:rPr lang="en-US" sz="1500" b="1" dirty="0">
                  <a:solidFill>
                    <a:srgbClr val="008000"/>
                  </a:solidFill>
                  <a:latin typeface="Calibri" panose="020F0502020204030204" pitchFamily="34" charset="0"/>
                  <a:cs typeface="Calibri" panose="020F0502020204030204" pitchFamily="34" charset="0"/>
                </a:rPr>
                <a:t>LINAC</a:t>
              </a:r>
            </a:p>
          </p:txBody>
        </p:sp>
        <p:sp>
          <p:nvSpPr>
            <p:cNvPr id="24" name="Textfeld 23">
              <a:extLst>
                <a:ext uri="{FF2B5EF4-FFF2-40B4-BE49-F238E27FC236}">
                  <a16:creationId xmlns:a16="http://schemas.microsoft.com/office/drawing/2014/main" id="{DBE3F573-77FC-4D71-ACD0-8C73BF13C3CD}"/>
                </a:ext>
              </a:extLst>
            </p:cNvPr>
            <p:cNvSpPr txBox="1"/>
            <p:nvPr/>
          </p:nvSpPr>
          <p:spPr>
            <a:xfrm>
              <a:off x="1082623" y="5696661"/>
              <a:ext cx="757645" cy="323165"/>
            </a:xfrm>
            <a:prstGeom prst="rect">
              <a:avLst/>
            </a:prstGeom>
            <a:noFill/>
            <a:ln w="34925">
              <a:solidFill>
                <a:srgbClr val="008000"/>
              </a:solidFill>
            </a:ln>
          </p:spPr>
          <p:txBody>
            <a:bodyPr wrap="square" rtlCol="0">
              <a:spAutoFit/>
            </a:bodyPr>
            <a:lstStyle/>
            <a:p>
              <a:r>
                <a:rPr lang="en-US" sz="1500" b="1" dirty="0">
                  <a:solidFill>
                    <a:srgbClr val="008000"/>
                  </a:solidFill>
                  <a:latin typeface="Calibri" panose="020F0502020204030204" pitchFamily="34" charset="0"/>
                  <a:cs typeface="Calibri" panose="020F0502020204030204" pitchFamily="34" charset="0"/>
                </a:rPr>
                <a:t>RFQ</a:t>
              </a:r>
            </a:p>
          </p:txBody>
        </p:sp>
        <p:cxnSp>
          <p:nvCxnSpPr>
            <p:cNvPr id="26" name="Gerade Verbindung 11">
              <a:extLst>
                <a:ext uri="{FF2B5EF4-FFF2-40B4-BE49-F238E27FC236}">
                  <a16:creationId xmlns:a16="http://schemas.microsoft.com/office/drawing/2014/main" id="{97576FF3-F7E5-4350-8CF5-F3640773BF8C}"/>
                </a:ext>
              </a:extLst>
            </p:cNvPr>
            <p:cNvCxnSpPr/>
            <p:nvPr/>
          </p:nvCxnSpPr>
          <p:spPr bwMode="auto">
            <a:xfrm flipH="1" flipV="1">
              <a:off x="1830122" y="5834836"/>
              <a:ext cx="560465"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Gerade Verbindung 13">
              <a:extLst>
                <a:ext uri="{FF2B5EF4-FFF2-40B4-BE49-F238E27FC236}">
                  <a16:creationId xmlns:a16="http://schemas.microsoft.com/office/drawing/2014/main" id="{9175452D-230F-486C-9CFF-CCFC1F19BB16}"/>
                </a:ext>
              </a:extLst>
            </p:cNvPr>
            <p:cNvCxnSpPr/>
            <p:nvPr/>
          </p:nvCxnSpPr>
          <p:spPr bwMode="auto">
            <a:xfrm flipH="1" flipV="1">
              <a:off x="678483" y="5834836"/>
              <a:ext cx="404140"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Gerade Verbindung 14">
              <a:extLst>
                <a:ext uri="{FF2B5EF4-FFF2-40B4-BE49-F238E27FC236}">
                  <a16:creationId xmlns:a16="http://schemas.microsoft.com/office/drawing/2014/main" id="{4623BB15-444F-47FB-A52C-EF62AABF4C52}"/>
                </a:ext>
              </a:extLst>
            </p:cNvPr>
            <p:cNvCxnSpPr>
              <a:stCxn id="29" idx="2"/>
            </p:cNvCxnSpPr>
            <p:nvPr/>
          </p:nvCxnSpPr>
          <p:spPr bwMode="auto">
            <a:xfrm>
              <a:off x="670261" y="5408360"/>
              <a:ext cx="0" cy="431286"/>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Textfeld 28">
              <a:extLst>
                <a:ext uri="{FF2B5EF4-FFF2-40B4-BE49-F238E27FC236}">
                  <a16:creationId xmlns:a16="http://schemas.microsoft.com/office/drawing/2014/main" id="{605EE794-5FF5-47D5-8593-EDD9ECFCDD5D}"/>
                </a:ext>
              </a:extLst>
            </p:cNvPr>
            <p:cNvSpPr txBox="1"/>
            <p:nvPr/>
          </p:nvSpPr>
          <p:spPr>
            <a:xfrm>
              <a:off x="300038" y="5085195"/>
              <a:ext cx="740446" cy="323165"/>
            </a:xfrm>
            <a:prstGeom prst="rect">
              <a:avLst/>
            </a:prstGeom>
            <a:noFill/>
            <a:ln w="34925">
              <a:solidFill>
                <a:srgbClr val="008000"/>
              </a:solidFill>
            </a:ln>
          </p:spPr>
          <p:txBody>
            <a:bodyPr wrap="square" rtlCol="0">
              <a:spAutoFit/>
            </a:bodyPr>
            <a:lstStyle/>
            <a:p>
              <a:r>
                <a:rPr lang="en-US" sz="1500" b="1" dirty="0">
                  <a:solidFill>
                    <a:srgbClr val="008000"/>
                  </a:solidFill>
                  <a:latin typeface="Calibri" panose="020F0502020204030204" pitchFamily="34" charset="0"/>
                  <a:cs typeface="Calibri" panose="020F0502020204030204" pitchFamily="34" charset="0"/>
                </a:rPr>
                <a:t>source</a:t>
              </a:r>
            </a:p>
          </p:txBody>
        </p:sp>
        <p:sp>
          <p:nvSpPr>
            <p:cNvPr id="30" name="Text Box 4">
              <a:extLst>
                <a:ext uri="{FF2B5EF4-FFF2-40B4-BE49-F238E27FC236}">
                  <a16:creationId xmlns:a16="http://schemas.microsoft.com/office/drawing/2014/main" id="{BBCD5955-7813-4B89-B6BF-DCDE853CF86A}"/>
                </a:ext>
              </a:extLst>
            </p:cNvPr>
            <p:cNvSpPr txBox="1">
              <a:spLocks noChangeArrowheads="1"/>
            </p:cNvSpPr>
            <p:nvPr/>
          </p:nvSpPr>
          <p:spPr bwMode="auto">
            <a:xfrm>
              <a:off x="4212961" y="5170938"/>
              <a:ext cx="143221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600" b="1" dirty="0">
                  <a:solidFill>
                    <a:srgbClr val="0000FF"/>
                  </a:solidFill>
                  <a:latin typeface="Calibri" panose="020F0502020204030204" pitchFamily="34" charset="0"/>
                  <a:cs typeface="Calibri" panose="020F0502020204030204" pitchFamily="34" charset="0"/>
                </a:rPr>
                <a:t>Bunch Shape Monitor</a:t>
              </a:r>
            </a:p>
          </p:txBody>
        </p:sp>
        <p:sp>
          <p:nvSpPr>
            <p:cNvPr id="31" name="Textfeld 30">
              <a:extLst>
                <a:ext uri="{FF2B5EF4-FFF2-40B4-BE49-F238E27FC236}">
                  <a16:creationId xmlns:a16="http://schemas.microsoft.com/office/drawing/2014/main" id="{018A58BB-49B3-4DA9-93B1-3F269D0F781F}"/>
                </a:ext>
              </a:extLst>
            </p:cNvPr>
            <p:cNvSpPr txBox="1"/>
            <p:nvPr/>
          </p:nvSpPr>
          <p:spPr>
            <a:xfrm>
              <a:off x="3517338" y="5701838"/>
              <a:ext cx="372263" cy="323165"/>
            </a:xfrm>
            <a:prstGeom prst="rect">
              <a:avLst/>
            </a:prstGeom>
            <a:noFill/>
            <a:ln w="34925">
              <a:solidFill>
                <a:srgbClr val="D60093"/>
              </a:solidFill>
            </a:ln>
          </p:spPr>
          <p:txBody>
            <a:bodyPr wrap="square" rtlCol="0">
              <a:spAutoFit/>
            </a:bodyPr>
            <a:lstStyle/>
            <a:p>
              <a:r>
                <a:rPr lang="en-US" sz="1500" b="1" dirty="0">
                  <a:solidFill>
                    <a:srgbClr val="D60093"/>
                  </a:solidFill>
                  <a:latin typeface="Calibri" panose="020F0502020204030204" pitchFamily="34" charset="0"/>
                  <a:cs typeface="Calibri" panose="020F0502020204030204" pitchFamily="34" charset="0"/>
                </a:rPr>
                <a:t>B.</a:t>
              </a:r>
            </a:p>
          </p:txBody>
        </p:sp>
        <p:sp>
          <p:nvSpPr>
            <p:cNvPr id="32" name="Text Box 4">
              <a:extLst>
                <a:ext uri="{FF2B5EF4-FFF2-40B4-BE49-F238E27FC236}">
                  <a16:creationId xmlns:a16="http://schemas.microsoft.com/office/drawing/2014/main" id="{3E18FD9F-B149-41CC-BB5E-AAFA81744496}"/>
                </a:ext>
              </a:extLst>
            </p:cNvPr>
            <p:cNvSpPr txBox="1">
              <a:spLocks noChangeArrowheads="1"/>
            </p:cNvSpPr>
            <p:nvPr/>
          </p:nvSpPr>
          <p:spPr bwMode="auto">
            <a:xfrm>
              <a:off x="3214439" y="5358107"/>
              <a:ext cx="111040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err="1">
                  <a:solidFill>
                    <a:srgbClr val="D60093"/>
                  </a:solidFill>
                  <a:latin typeface="Calibri" panose="020F0502020204030204" pitchFamily="34" charset="0"/>
                  <a:cs typeface="Calibri" panose="020F0502020204030204" pitchFamily="34" charset="0"/>
                </a:rPr>
                <a:t>Buncher</a:t>
              </a:r>
              <a:endParaRPr lang="en-US" altLang="de-DE" sz="1600" b="1" dirty="0">
                <a:solidFill>
                  <a:srgbClr val="D60093"/>
                </a:solidFill>
                <a:latin typeface="Calibri" panose="020F0502020204030204" pitchFamily="34" charset="0"/>
                <a:cs typeface="Calibri" panose="020F0502020204030204" pitchFamily="34" charset="0"/>
              </a:endParaRPr>
            </a:p>
          </p:txBody>
        </p:sp>
        <p:cxnSp>
          <p:nvCxnSpPr>
            <p:cNvPr id="33" name="Gerade Verbindung 21">
              <a:extLst>
                <a:ext uri="{FF2B5EF4-FFF2-40B4-BE49-F238E27FC236}">
                  <a16:creationId xmlns:a16="http://schemas.microsoft.com/office/drawing/2014/main" id="{22FC9B4C-2437-4629-BAAF-C661D0BF30EE}"/>
                </a:ext>
              </a:extLst>
            </p:cNvPr>
            <p:cNvCxnSpPr/>
            <p:nvPr/>
          </p:nvCxnSpPr>
          <p:spPr bwMode="auto">
            <a:xfrm flipH="1" flipV="1">
              <a:off x="3896916" y="5844658"/>
              <a:ext cx="704345" cy="589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Textfeld 33">
              <a:extLst>
                <a:ext uri="{FF2B5EF4-FFF2-40B4-BE49-F238E27FC236}">
                  <a16:creationId xmlns:a16="http://schemas.microsoft.com/office/drawing/2014/main" id="{E3D0A5D3-C7DD-45EA-AA14-AE6A9D90C32E}"/>
                </a:ext>
              </a:extLst>
            </p:cNvPr>
            <p:cNvSpPr txBox="1"/>
            <p:nvPr/>
          </p:nvSpPr>
          <p:spPr>
            <a:xfrm>
              <a:off x="4591428" y="5707938"/>
              <a:ext cx="631014" cy="323165"/>
            </a:xfrm>
            <a:prstGeom prst="rect">
              <a:avLst/>
            </a:prstGeom>
            <a:noFill/>
            <a:ln w="34925">
              <a:solidFill>
                <a:srgbClr val="0000FF"/>
              </a:solidFill>
            </a:ln>
          </p:spPr>
          <p:txBody>
            <a:bodyPr wrap="square" rtlCol="0">
              <a:spAutoFit/>
            </a:bodyPr>
            <a:lstStyle/>
            <a:p>
              <a:r>
                <a:rPr lang="en-US" sz="1500" b="1" dirty="0">
                  <a:solidFill>
                    <a:srgbClr val="0000FF"/>
                  </a:solidFill>
                  <a:latin typeface="Calibri" panose="020F0502020204030204" pitchFamily="34" charset="0"/>
                  <a:cs typeface="Calibri" panose="020F0502020204030204" pitchFamily="34" charset="0"/>
                </a:rPr>
                <a:t>BSM</a:t>
              </a:r>
            </a:p>
          </p:txBody>
        </p:sp>
        <p:cxnSp>
          <p:nvCxnSpPr>
            <p:cNvPr id="35" name="Gerade Verbindung 24">
              <a:extLst>
                <a:ext uri="{FF2B5EF4-FFF2-40B4-BE49-F238E27FC236}">
                  <a16:creationId xmlns:a16="http://schemas.microsoft.com/office/drawing/2014/main" id="{27B6B84B-F7F2-4569-A6B8-9090DE424511}"/>
                </a:ext>
              </a:extLst>
            </p:cNvPr>
            <p:cNvCxnSpPr/>
            <p:nvPr/>
          </p:nvCxnSpPr>
          <p:spPr bwMode="auto">
            <a:xfrm flipH="1">
              <a:off x="5234347" y="5858073"/>
              <a:ext cx="352171" cy="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229549943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413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413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6" grpId="0"/>
      <p:bldP spid="30413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 Box 2"/>
          <p:cNvSpPr txBox="1">
            <a:spLocks noChangeArrowheads="1"/>
          </p:cNvSpPr>
          <p:nvPr/>
        </p:nvSpPr>
        <p:spPr bwMode="auto">
          <a:xfrm>
            <a:off x="252000" y="144000"/>
            <a:ext cx="8086725"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Bunch Structure using secondary Electrons for low </a:t>
            </a:r>
            <a:r>
              <a:rPr lang="en-US" altLang="de-DE" sz="2200" b="1" dirty="0" err="1">
                <a:solidFill>
                  <a:srgbClr val="000000"/>
                </a:solidFill>
                <a:latin typeface="Calibri" panose="020F0502020204030204" pitchFamily="34" charset="0"/>
                <a:cs typeface="Calibri" panose="020F0502020204030204" pitchFamily="34" charset="0"/>
              </a:rPr>
              <a:t>E</a:t>
            </a:r>
            <a:r>
              <a:rPr lang="en-US" altLang="de-DE" sz="2200" b="1" baseline="-25000" dirty="0" err="1">
                <a:solidFill>
                  <a:srgbClr val="000000"/>
                </a:solidFill>
                <a:latin typeface="Calibri" panose="020F0502020204030204" pitchFamily="34" charset="0"/>
                <a:cs typeface="Calibri" panose="020F0502020204030204" pitchFamily="34" charset="0"/>
              </a:rPr>
              <a:t>kin</a:t>
            </a:r>
            <a:r>
              <a:rPr lang="en-US" altLang="de-DE" sz="2200" b="1" baseline="-25000" dirty="0">
                <a:solidFill>
                  <a:srgbClr val="000000"/>
                </a:solidFill>
                <a:latin typeface="Calibri" panose="020F0502020204030204" pitchFamily="34" charset="0"/>
                <a:cs typeface="Calibri" panose="020F0502020204030204" pitchFamily="34" charset="0"/>
              </a:rPr>
              <a:t> </a:t>
            </a:r>
            <a:r>
              <a:rPr lang="en-US" altLang="de-DE" sz="2200" b="1" dirty="0">
                <a:solidFill>
                  <a:srgbClr val="000000"/>
                </a:solidFill>
                <a:latin typeface="Calibri" panose="020F0502020204030204" pitchFamily="34" charset="0"/>
                <a:cs typeface="Calibri" panose="020F0502020204030204" pitchFamily="34" charset="0"/>
              </a:rPr>
              <a:t>Protons</a:t>
            </a:r>
          </a:p>
        </p:txBody>
      </p:sp>
      <p:sp>
        <p:nvSpPr>
          <p:cNvPr id="24580" name="Text Box 3"/>
          <p:cNvSpPr txBox="1">
            <a:spLocks noChangeArrowheads="1"/>
          </p:cNvSpPr>
          <p:nvPr/>
        </p:nvSpPr>
        <p:spPr bwMode="auto">
          <a:xfrm>
            <a:off x="227013" y="2306070"/>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24581" name="Rectangle 4"/>
          <p:cNvSpPr>
            <a:spLocks noChangeArrowheads="1"/>
          </p:cNvSpPr>
          <p:nvPr/>
        </p:nvSpPr>
        <p:spPr bwMode="auto">
          <a:xfrm>
            <a:off x="207963" y="742383"/>
            <a:ext cx="8507412" cy="760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0000FF"/>
                </a:solidFill>
                <a:latin typeface="Calibri" panose="020F0502020204030204" pitchFamily="34" charset="0"/>
                <a:cs typeface="Calibri" panose="020F0502020204030204" pitchFamily="34" charset="0"/>
              </a:rPr>
              <a:t>Secondary e</a:t>
            </a:r>
            <a:r>
              <a:rPr lang="en-US" altLang="de-DE" sz="2400" baseline="30000" dirty="0">
                <a:solidFill>
                  <a:srgbClr val="0000FF"/>
                </a:solidFill>
                <a:latin typeface="Calibri" panose="020F0502020204030204" pitchFamily="34" charset="0"/>
                <a:cs typeface="Calibri" panose="020F0502020204030204" pitchFamily="34" charset="0"/>
              </a:rPr>
              <a:t>−</a:t>
            </a:r>
            <a:r>
              <a:rPr lang="en-US" altLang="de-DE" sz="2000" dirty="0">
                <a:solidFill>
                  <a:srgbClr val="0000FF"/>
                </a:solidFill>
                <a:latin typeface="Calibri" panose="020F0502020204030204" pitchFamily="34" charset="0"/>
                <a:cs typeface="Calibri" panose="020F0502020204030204" pitchFamily="34" charset="0"/>
              </a:rPr>
              <a:t>  liberated from a wire carrying the time information.</a:t>
            </a:r>
          </a:p>
          <a:p>
            <a:pPr algn="l">
              <a:lnSpc>
                <a:spcPct val="60000"/>
              </a:lnSpc>
            </a:pPr>
            <a:r>
              <a:rPr lang="en-US" altLang="de-DE" sz="2000" dirty="0">
                <a:solidFill>
                  <a:srgbClr val="0000FF"/>
                </a:solidFill>
                <a:latin typeface="Calibri" panose="020F0502020204030204" pitchFamily="34" charset="0"/>
                <a:cs typeface="Calibri" panose="020F0502020204030204" pitchFamily="34" charset="0"/>
              </a:rPr>
              <a:t>→ Bunch Shape Monitor (BSM)</a:t>
            </a:r>
          </a:p>
        </p:txBody>
      </p:sp>
      <p:sp>
        <p:nvSpPr>
          <p:cNvPr id="24582" name="Rectangle 5"/>
          <p:cNvSpPr>
            <a:spLocks noChangeArrowheads="1"/>
          </p:cNvSpPr>
          <p:nvPr/>
        </p:nvSpPr>
        <p:spPr bwMode="auto">
          <a:xfrm>
            <a:off x="227013" y="1628208"/>
            <a:ext cx="6081712" cy="399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Wingdings" pitchFamily="2" charset="2"/>
              <a:buNone/>
            </a:pPr>
            <a:r>
              <a:rPr lang="en-US" altLang="de-DE" b="1" dirty="0">
                <a:latin typeface="Calibri" panose="020F0502020204030204" pitchFamily="34" charset="0"/>
                <a:cs typeface="Calibri" panose="020F0502020204030204" pitchFamily="34" charset="0"/>
              </a:rPr>
              <a:t>Working principle:</a:t>
            </a:r>
          </a:p>
          <a:p>
            <a:pPr algn="l">
              <a:buFont typeface="Wingdings" pitchFamily="2" charset="2"/>
              <a:buChar char="Ø"/>
            </a:pPr>
            <a:r>
              <a:rPr lang="en-US" altLang="de-DE" dirty="0">
                <a:latin typeface="Calibri" panose="020F0502020204030204" pitchFamily="34" charset="0"/>
                <a:cs typeface="Calibri" panose="020F0502020204030204" pitchFamily="34" charset="0"/>
              </a:rPr>
              <a:t> insertion of a 0.1 mm wire at </a:t>
            </a: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 10 kV</a:t>
            </a: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emission of secondary e</a:t>
            </a:r>
            <a:r>
              <a:rPr lang="en-US" altLang="de-DE" baseline="30000" dirty="0">
                <a:latin typeface="Calibri" panose="020F0502020204030204" pitchFamily="34" charset="0"/>
                <a:cs typeface="Calibri" panose="020F0502020204030204" pitchFamily="34" charset="0"/>
              </a:rPr>
              <a:t>−</a:t>
            </a:r>
            <a:r>
              <a:rPr lang="en-US" altLang="de-DE" dirty="0">
                <a:latin typeface="Calibri" panose="020F0502020204030204" pitchFamily="34" charset="0"/>
                <a:cs typeface="Calibri" panose="020F0502020204030204" pitchFamily="34" charset="0"/>
              </a:rPr>
              <a:t> within less than 10 </a:t>
            </a:r>
            <a:r>
              <a:rPr lang="en-US" altLang="de-DE" dirty="0" err="1">
                <a:latin typeface="Calibri" panose="020F0502020204030204" pitchFamily="34" charset="0"/>
                <a:cs typeface="Calibri" panose="020F0502020204030204" pitchFamily="34" charset="0"/>
              </a:rPr>
              <a:t>ps</a:t>
            </a:r>
            <a:endParaRPr lang="en-US" altLang="de-DE" dirty="0">
              <a:latin typeface="Calibri" panose="020F0502020204030204" pitchFamily="34" charset="0"/>
              <a:cs typeface="Calibri" panose="020F0502020204030204" pitchFamily="34" charset="0"/>
            </a:endParaRP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secondary e</a:t>
            </a:r>
            <a:r>
              <a:rPr lang="en-US" altLang="de-DE" baseline="30000" dirty="0">
                <a:latin typeface="Calibri" panose="020F0502020204030204" pitchFamily="34" charset="0"/>
                <a:cs typeface="Calibri" panose="020F0502020204030204" pitchFamily="34" charset="0"/>
              </a:rPr>
              <a:t>−</a:t>
            </a:r>
            <a:r>
              <a:rPr lang="en-US" altLang="de-DE" dirty="0">
                <a:latin typeface="Calibri" panose="020F0502020204030204" pitchFamily="34" charset="0"/>
                <a:cs typeface="Calibri" panose="020F0502020204030204" pitchFamily="34" charset="0"/>
              </a:rPr>
              <a:t> are accelerated</a:t>
            </a: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toward an </a:t>
            </a:r>
            <a:r>
              <a:rPr lang="en-US" altLang="de-DE" dirty="0" err="1">
                <a:latin typeface="Calibri" panose="020F0502020204030204" pitchFamily="34" charset="0"/>
                <a:cs typeface="Calibri" panose="020F0502020204030204" pitchFamily="34" charset="0"/>
              </a:rPr>
              <a:t>rf</a:t>
            </a:r>
            <a:r>
              <a:rPr lang="en-US" altLang="de-DE" dirty="0">
                <a:latin typeface="Calibri" panose="020F0502020204030204" pitchFamily="34" charset="0"/>
                <a:cs typeface="Calibri" panose="020F0502020204030204" pitchFamily="34" charset="0"/>
              </a:rPr>
              <a:t>-deflector</a:t>
            </a: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a:t>
            </a:r>
            <a:r>
              <a:rPr lang="en-US" altLang="de-DE" dirty="0" err="1">
                <a:latin typeface="Calibri" panose="020F0502020204030204" pitchFamily="34" charset="0"/>
                <a:cs typeface="Calibri" panose="020F0502020204030204" pitchFamily="34" charset="0"/>
              </a:rPr>
              <a:t>rf</a:t>
            </a:r>
            <a:r>
              <a:rPr lang="en-US" altLang="de-DE" dirty="0">
                <a:latin typeface="Calibri" panose="020F0502020204030204" pitchFamily="34" charset="0"/>
                <a:cs typeface="Calibri" panose="020F0502020204030204" pitchFamily="34" charset="0"/>
              </a:rPr>
              <a:t>-deflector as ’time-to-space’ converter</a:t>
            </a: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detector with a thin slit</a:t>
            </a: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slow shift of the phase</a:t>
            </a: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resolution </a:t>
            </a: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 10 </a:t>
            </a:r>
            <a:r>
              <a:rPr lang="en-US" altLang="de-DE" dirty="0" err="1">
                <a:latin typeface="Calibri" panose="020F0502020204030204" pitchFamily="34" charset="0"/>
                <a:cs typeface="Calibri" panose="020F0502020204030204" pitchFamily="34" charset="0"/>
              </a:rPr>
              <a:t>ps</a:t>
            </a:r>
            <a:r>
              <a:rPr lang="en-US" altLang="de-DE"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Symbol" pitchFamily="18" charset="2"/>
              </a:rPr>
              <a:t> </a:t>
            </a:r>
            <a:r>
              <a:rPr lang="en-US" altLang="de-DE" dirty="0">
                <a:latin typeface="Calibri" panose="020F0502020204030204" pitchFamily="34" charset="0"/>
                <a:cs typeface="Calibri" panose="020F0502020204030204" pitchFamily="34" charset="0"/>
              </a:rPr>
              <a:t>1</a:t>
            </a:r>
            <a:r>
              <a:rPr lang="en-US" altLang="de-DE" baseline="30000" dirty="0">
                <a:latin typeface="Calibri" panose="020F0502020204030204" pitchFamily="34" charset="0"/>
                <a:cs typeface="Calibri" panose="020F0502020204030204" pitchFamily="34" charset="0"/>
              </a:rPr>
              <a:t>o</a:t>
            </a:r>
            <a:r>
              <a:rPr lang="en-US" altLang="de-DE" dirty="0">
                <a:latin typeface="Calibri" panose="020F0502020204030204" pitchFamily="34" charset="0"/>
                <a:cs typeface="Calibri" panose="020F0502020204030204" pitchFamily="34" charset="0"/>
              </a:rPr>
              <a:t> @ 280 MHz</a:t>
            </a: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Measurements are comparable</a:t>
            </a:r>
          </a:p>
          <a:p>
            <a:pPr algn="l">
              <a:lnSpc>
                <a:spcPct val="80000"/>
              </a:lnSpc>
              <a:buFont typeface="Wingdings" pitchFamily="2" charset="2"/>
              <a:buNone/>
            </a:pPr>
            <a:r>
              <a:rPr lang="en-US" altLang="de-DE" dirty="0">
                <a:latin typeface="Calibri" panose="020F0502020204030204" pitchFamily="34" charset="0"/>
                <a:cs typeface="Calibri" panose="020F0502020204030204" pitchFamily="34" charset="0"/>
              </a:rPr>
              <a:t>  to that obtained with particle detectors.</a:t>
            </a:r>
          </a:p>
        </p:txBody>
      </p:sp>
      <p:pic>
        <p:nvPicPr>
          <p:cNvPr id="24583" name="Picture 10" descr="ostroumov-mod"/>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29050" y="1269433"/>
            <a:ext cx="5124450" cy="412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4" name="Text Box 11"/>
          <p:cNvSpPr txBox="1">
            <a:spLocks noChangeArrowheads="1"/>
          </p:cNvSpPr>
          <p:nvPr/>
        </p:nvSpPr>
        <p:spPr bwMode="auto">
          <a:xfrm>
            <a:off x="4457700" y="5547745"/>
            <a:ext cx="41068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a:latin typeface="Calibri" panose="020F0502020204030204" pitchFamily="34" charset="0"/>
                <a:cs typeface="Calibri" panose="020F0502020204030204" pitchFamily="34" charset="0"/>
              </a:rPr>
              <a:t>SEM: secondary electron multiplier</a:t>
            </a:r>
          </a:p>
        </p:txBody>
      </p:sp>
    </p:spTree>
    <p:extLst>
      <p:ext uri="{BB962C8B-B14F-4D97-AF65-F5344CB8AC3E}">
        <p14:creationId xmlns:p14="http://schemas.microsoft.com/office/powerpoint/2010/main" val="2761297387"/>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Realization of Bunch Shape Monitor at CERN LINAC2</a:t>
            </a:r>
          </a:p>
        </p:txBody>
      </p:sp>
      <p:sp>
        <p:nvSpPr>
          <p:cNvPr id="25604" name="Text Box 3"/>
          <p:cNvSpPr txBox="1">
            <a:spLocks noChangeArrowheads="1"/>
          </p:cNvSpPr>
          <p:nvPr/>
        </p:nvSpPr>
        <p:spPr bwMode="auto">
          <a:xfrm>
            <a:off x="191654" y="851550"/>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grpSp>
        <p:nvGrpSpPr>
          <p:cNvPr id="25605" name="Group 14"/>
          <p:cNvGrpSpPr>
            <a:grpSpLocks/>
          </p:cNvGrpSpPr>
          <p:nvPr/>
        </p:nvGrpSpPr>
        <p:grpSpPr bwMode="auto">
          <a:xfrm>
            <a:off x="62922" y="1724211"/>
            <a:ext cx="6985578" cy="3708027"/>
            <a:chOff x="432" y="1004"/>
            <a:chExt cx="4706" cy="2498"/>
          </a:xfrm>
        </p:grpSpPr>
        <p:pic>
          <p:nvPicPr>
            <p:cNvPr id="25608" name="Picture 4"/>
            <p:cNvPicPr>
              <a:picLocks noChangeAspect="1" noChangeArrowheads="1"/>
            </p:cNvPicPr>
            <p:nvPr/>
          </p:nvPicPr>
          <p:blipFill>
            <a:blip r:embed="rId3">
              <a:lum contrast="18000"/>
              <a:extLst>
                <a:ext uri="{28A0092B-C50C-407E-A947-70E740481C1C}">
                  <a14:useLocalDpi xmlns:a14="http://schemas.microsoft.com/office/drawing/2010/main" val="0"/>
                </a:ext>
              </a:extLst>
            </a:blip>
            <a:srcRect/>
            <a:stretch>
              <a:fillRect/>
            </a:stretch>
          </p:blipFill>
          <p:spPr bwMode="auto">
            <a:xfrm>
              <a:off x="432" y="1004"/>
              <a:ext cx="4706" cy="2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609" name="Line 5"/>
            <p:cNvSpPr>
              <a:spLocks noChangeShapeType="1"/>
            </p:cNvSpPr>
            <p:nvPr/>
          </p:nvSpPr>
          <p:spPr bwMode="auto">
            <a:xfrm flipH="1" flipV="1">
              <a:off x="2561" y="2925"/>
              <a:ext cx="1334" cy="228"/>
            </a:xfrm>
            <a:prstGeom prst="line">
              <a:avLst/>
            </a:prstGeom>
            <a:noFill/>
            <a:ln w="5715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cs typeface="Calibri" panose="020F0502020204030204" pitchFamily="34" charset="0"/>
              </a:endParaRPr>
            </a:p>
          </p:txBody>
        </p:sp>
        <p:sp>
          <p:nvSpPr>
            <p:cNvPr id="25610" name="Text Box 6"/>
            <p:cNvSpPr txBox="1">
              <a:spLocks noChangeArrowheads="1"/>
            </p:cNvSpPr>
            <p:nvPr/>
          </p:nvSpPr>
          <p:spPr bwMode="auto">
            <a:xfrm>
              <a:off x="3162" y="3091"/>
              <a:ext cx="158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800" b="1">
                  <a:solidFill>
                    <a:srgbClr val="FF5D5D"/>
                  </a:solidFill>
                  <a:latin typeface="Calibri" panose="020F0502020204030204" pitchFamily="34" charset="0"/>
                  <a:cs typeface="Calibri" panose="020F0502020204030204" pitchFamily="34" charset="0"/>
                </a:rPr>
                <a:t>ion beam</a:t>
              </a:r>
            </a:p>
          </p:txBody>
        </p:sp>
        <p:sp>
          <p:nvSpPr>
            <p:cNvPr id="25611" name="Text Box 7"/>
            <p:cNvSpPr txBox="1">
              <a:spLocks noChangeArrowheads="1"/>
            </p:cNvSpPr>
            <p:nvPr/>
          </p:nvSpPr>
          <p:spPr bwMode="auto">
            <a:xfrm>
              <a:off x="2735" y="1261"/>
              <a:ext cx="120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400" b="1">
                  <a:solidFill>
                    <a:srgbClr val="0033CC"/>
                  </a:solidFill>
                  <a:latin typeface="Calibri" panose="020F0502020204030204" pitchFamily="34" charset="0"/>
                  <a:cs typeface="Calibri" panose="020F0502020204030204" pitchFamily="34" charset="0"/>
                </a:rPr>
                <a:t>rf-deflector</a:t>
              </a:r>
            </a:p>
          </p:txBody>
        </p:sp>
        <p:sp>
          <p:nvSpPr>
            <p:cNvPr id="25612" name="Text Box 8"/>
            <p:cNvSpPr txBox="1">
              <a:spLocks noChangeArrowheads="1"/>
            </p:cNvSpPr>
            <p:nvPr/>
          </p:nvSpPr>
          <p:spPr bwMode="auto">
            <a:xfrm>
              <a:off x="695" y="1909"/>
              <a:ext cx="1206"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400" b="1">
                  <a:solidFill>
                    <a:srgbClr val="009900"/>
                  </a:solidFill>
                  <a:latin typeface="Calibri" panose="020F0502020204030204" pitchFamily="34" charset="0"/>
                  <a:cs typeface="Calibri" panose="020F0502020204030204" pitchFamily="34" charset="0"/>
                </a:rPr>
                <a:t>movable</a:t>
              </a:r>
            </a:p>
            <a:p>
              <a:pPr algn="l">
                <a:lnSpc>
                  <a:spcPct val="50000"/>
                </a:lnSpc>
              </a:pPr>
              <a:r>
                <a:rPr lang="en-US" altLang="de-DE" sz="2400" b="1">
                  <a:solidFill>
                    <a:srgbClr val="009900"/>
                  </a:solidFill>
                  <a:latin typeface="Calibri" panose="020F0502020204030204" pitchFamily="34" charset="0"/>
                  <a:cs typeface="Calibri" panose="020F0502020204030204" pitchFamily="34" charset="0"/>
                </a:rPr>
                <a:t>HV wire</a:t>
              </a:r>
            </a:p>
          </p:txBody>
        </p:sp>
        <p:sp>
          <p:nvSpPr>
            <p:cNvPr id="25613" name="Line 10"/>
            <p:cNvSpPr>
              <a:spLocks noChangeShapeType="1"/>
            </p:cNvSpPr>
            <p:nvPr/>
          </p:nvSpPr>
          <p:spPr bwMode="auto">
            <a:xfrm flipV="1">
              <a:off x="2551" y="2824"/>
              <a:ext cx="1444" cy="10"/>
            </a:xfrm>
            <a:prstGeom prst="line">
              <a:avLst/>
            </a:prstGeom>
            <a:noFill/>
            <a:ln w="41275">
              <a:solidFill>
                <a:srgbClr val="00FF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cs typeface="Calibri" panose="020F0502020204030204" pitchFamily="34" charset="0"/>
              </a:endParaRPr>
            </a:p>
          </p:txBody>
        </p:sp>
        <p:sp>
          <p:nvSpPr>
            <p:cNvPr id="25614" name="Text Box 11"/>
            <p:cNvSpPr txBox="1">
              <a:spLocks noChangeArrowheads="1"/>
            </p:cNvSpPr>
            <p:nvPr/>
          </p:nvSpPr>
          <p:spPr bwMode="auto">
            <a:xfrm>
              <a:off x="1406" y="3190"/>
              <a:ext cx="15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FF5D5D"/>
                  </a:solidFill>
                  <a:latin typeface="Calibri" panose="020F0502020204030204" pitchFamily="34" charset="0"/>
                  <a:cs typeface="Calibri" panose="020F0502020204030204" pitchFamily="34" charset="0"/>
                </a:rPr>
                <a:t>Flange Ø 150 mm</a:t>
              </a:r>
            </a:p>
          </p:txBody>
        </p:sp>
        <p:sp>
          <p:nvSpPr>
            <p:cNvPr id="25615" name="Text Box 9"/>
            <p:cNvSpPr txBox="1">
              <a:spLocks noChangeArrowheads="1"/>
            </p:cNvSpPr>
            <p:nvPr/>
          </p:nvSpPr>
          <p:spPr bwMode="auto">
            <a:xfrm>
              <a:off x="3132" y="2170"/>
              <a:ext cx="184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400" b="1">
                  <a:solidFill>
                    <a:srgbClr val="009900"/>
                  </a:solidFill>
                  <a:latin typeface="Calibri" panose="020F0502020204030204" pitchFamily="34" charset="0"/>
                  <a:cs typeface="Calibri" panose="020F0502020204030204" pitchFamily="34" charset="0"/>
                </a:rPr>
                <a:t>electron detector</a:t>
              </a:r>
            </a:p>
          </p:txBody>
        </p:sp>
        <p:sp>
          <p:nvSpPr>
            <p:cNvPr id="25616" name="Text Box 13"/>
            <p:cNvSpPr txBox="1">
              <a:spLocks noChangeArrowheads="1"/>
            </p:cNvSpPr>
            <p:nvPr/>
          </p:nvSpPr>
          <p:spPr bwMode="auto">
            <a:xfrm>
              <a:off x="3995" y="2694"/>
              <a:ext cx="983" cy="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66FF33"/>
                  </a:solidFill>
                  <a:latin typeface="Calibri" panose="020F0502020204030204" pitchFamily="34" charset="0"/>
                  <a:cs typeface="Calibri" panose="020F0502020204030204" pitchFamily="34" charset="0"/>
                </a:rPr>
                <a:t>electrons</a:t>
              </a:r>
            </a:p>
          </p:txBody>
        </p:sp>
      </p:grpSp>
      <p:pic>
        <p:nvPicPr>
          <p:cNvPr id="15" name="Picture 6"/>
          <p:cNvPicPr>
            <a:picLocks noChangeAspect="1" noChangeArrowheads="1"/>
          </p:cNvPicPr>
          <p:nvPr/>
        </p:nvPicPr>
        <p:blipFill>
          <a:blip r:embed="rId4">
            <a:lum bright="-30000" contrast="48000"/>
            <a:extLst>
              <a:ext uri="{28A0092B-C50C-407E-A947-70E740481C1C}">
                <a14:useLocalDpi xmlns:a14="http://schemas.microsoft.com/office/drawing/2010/main" val="0"/>
              </a:ext>
            </a:extLst>
          </a:blip>
          <a:srcRect/>
          <a:stretch>
            <a:fillRect/>
          </a:stretch>
        </p:blipFill>
        <p:spPr bwMode="auto">
          <a:xfrm>
            <a:off x="6201929" y="1036070"/>
            <a:ext cx="2719387" cy="266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4"/>
          <p:cNvSpPr>
            <a:spLocks noChangeArrowheads="1"/>
          </p:cNvSpPr>
          <p:nvPr/>
        </p:nvSpPr>
        <p:spPr bwMode="auto">
          <a:xfrm>
            <a:off x="2927350" y="721651"/>
            <a:ext cx="6129338"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r>
              <a:rPr lang="en-US" altLang="de-DE" i="1" dirty="0">
                <a:latin typeface="Calibri" panose="020F0502020204030204" pitchFamily="34" charset="0"/>
                <a:cs typeface="Calibri" panose="020F0502020204030204" pitchFamily="34" charset="0"/>
              </a:rPr>
              <a:t>Example:</a:t>
            </a:r>
            <a:r>
              <a:rPr lang="en-US" altLang="de-DE" dirty="0">
                <a:latin typeface="Calibri" panose="020F0502020204030204" pitchFamily="34" charset="0"/>
                <a:cs typeface="Calibri" panose="020F0502020204030204" pitchFamily="34" charset="0"/>
              </a:rPr>
              <a:t> The bunch shape behind RFQ with120 </a:t>
            </a:r>
            <a:r>
              <a:rPr lang="en-US" altLang="de-DE" dirty="0" err="1">
                <a:latin typeface="Calibri" panose="020F0502020204030204" pitchFamily="34" charset="0"/>
                <a:cs typeface="Calibri" panose="020F0502020204030204" pitchFamily="34" charset="0"/>
              </a:rPr>
              <a:t>keV</a:t>
            </a:r>
            <a:r>
              <a:rPr lang="en-US" altLang="de-DE" dirty="0">
                <a:latin typeface="Calibri" panose="020F0502020204030204" pitchFamily="34" charset="0"/>
                <a:cs typeface="Calibri" panose="020F0502020204030204" pitchFamily="34" charset="0"/>
              </a:rPr>
              <a:t>/u:</a:t>
            </a:r>
          </a:p>
        </p:txBody>
      </p:sp>
      <p:sp>
        <p:nvSpPr>
          <p:cNvPr id="17" name="Textfeld 16">
            <a:hlinkClick r:id="" action="ppaction://noaction"/>
          </p:cNvPr>
          <p:cNvSpPr txBox="1"/>
          <p:nvPr/>
        </p:nvSpPr>
        <p:spPr>
          <a:xfrm>
            <a:off x="4579584" y="6519446"/>
            <a:ext cx="1814920" cy="338554"/>
          </a:xfrm>
          <a:prstGeom prst="rect">
            <a:avLst/>
          </a:prstGeom>
          <a:noFill/>
        </p:spPr>
        <p:txBody>
          <a:bodyPr wrap="none" rtlCol="0">
            <a:spAutoFit/>
          </a:bodyPr>
          <a:lstStyle/>
          <a:p>
            <a:r>
              <a:rPr lang="en-US" sz="1600" b="1" dirty="0">
                <a:solidFill>
                  <a:srgbClr val="3333CC"/>
                </a:solidFill>
                <a:latin typeface="Calibri" panose="020F0502020204030204" pitchFamily="34" charset="0"/>
                <a:cs typeface="Calibri" panose="020F0502020204030204" pitchFamily="34" charset="0"/>
                <a:sym typeface="Symbol"/>
                <a:hlinkClick r:id="" action="ppaction://noaction"/>
              </a:rPr>
              <a:t>back: Conclusion</a:t>
            </a:r>
            <a:endParaRPr lang="en-US" sz="1600" b="1" dirty="0">
              <a:solidFill>
                <a:srgbClr val="3333CC"/>
              </a:solidFill>
              <a:latin typeface="Calibri" panose="020F0502020204030204" pitchFamily="34" charset="0"/>
              <a:cs typeface="Calibri" panose="020F0502020204030204" pitchFamily="34" charset="0"/>
            </a:endParaRPr>
          </a:p>
        </p:txBody>
      </p:sp>
      <p:grpSp>
        <p:nvGrpSpPr>
          <p:cNvPr id="18" name="Gruppieren 17">
            <a:extLst>
              <a:ext uri="{FF2B5EF4-FFF2-40B4-BE49-F238E27FC236}">
                <a16:creationId xmlns:a16="http://schemas.microsoft.com/office/drawing/2014/main" id="{4A1F5777-8A91-407A-9BD1-86A1DBFE5C56}"/>
              </a:ext>
            </a:extLst>
          </p:cNvPr>
          <p:cNvGrpSpPr/>
          <p:nvPr/>
        </p:nvGrpSpPr>
        <p:grpSpPr>
          <a:xfrm>
            <a:off x="187325" y="5634505"/>
            <a:ext cx="5345139" cy="945908"/>
            <a:chOff x="300038" y="5085195"/>
            <a:chExt cx="5345139" cy="945908"/>
          </a:xfrm>
        </p:grpSpPr>
        <p:cxnSp>
          <p:nvCxnSpPr>
            <p:cNvPr id="19" name="Gerade Verbindung 8">
              <a:extLst>
                <a:ext uri="{FF2B5EF4-FFF2-40B4-BE49-F238E27FC236}">
                  <a16:creationId xmlns:a16="http://schemas.microsoft.com/office/drawing/2014/main" id="{BD54F2F7-AB6F-4EEE-93BA-FFA832CCC858}"/>
                </a:ext>
              </a:extLst>
            </p:cNvPr>
            <p:cNvCxnSpPr/>
            <p:nvPr/>
          </p:nvCxnSpPr>
          <p:spPr bwMode="auto">
            <a:xfrm flipH="1" flipV="1">
              <a:off x="3159501" y="5842048"/>
              <a:ext cx="349742" cy="4809"/>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feld 19">
              <a:extLst>
                <a:ext uri="{FF2B5EF4-FFF2-40B4-BE49-F238E27FC236}">
                  <a16:creationId xmlns:a16="http://schemas.microsoft.com/office/drawing/2014/main" id="{B95A3F0B-F6EA-4E00-A2CB-10451BC5BF17}"/>
                </a:ext>
              </a:extLst>
            </p:cNvPr>
            <p:cNvSpPr txBox="1"/>
            <p:nvPr/>
          </p:nvSpPr>
          <p:spPr>
            <a:xfrm>
              <a:off x="2390587" y="5701838"/>
              <a:ext cx="757645" cy="323165"/>
            </a:xfrm>
            <a:prstGeom prst="rect">
              <a:avLst/>
            </a:prstGeom>
            <a:noFill/>
            <a:ln w="34925">
              <a:solidFill>
                <a:srgbClr val="008000"/>
              </a:solidFill>
            </a:ln>
          </p:spPr>
          <p:txBody>
            <a:bodyPr wrap="square" rtlCol="0">
              <a:spAutoFit/>
            </a:bodyPr>
            <a:lstStyle/>
            <a:p>
              <a:r>
                <a:rPr lang="en-US" sz="1500" b="1" dirty="0">
                  <a:solidFill>
                    <a:srgbClr val="008000"/>
                  </a:solidFill>
                  <a:latin typeface="Calibri" panose="020F0502020204030204" pitchFamily="34" charset="0"/>
                  <a:cs typeface="Calibri" panose="020F0502020204030204" pitchFamily="34" charset="0"/>
                </a:rPr>
                <a:t>LINAC</a:t>
              </a:r>
            </a:p>
          </p:txBody>
        </p:sp>
        <p:sp>
          <p:nvSpPr>
            <p:cNvPr id="21" name="Textfeld 20">
              <a:extLst>
                <a:ext uri="{FF2B5EF4-FFF2-40B4-BE49-F238E27FC236}">
                  <a16:creationId xmlns:a16="http://schemas.microsoft.com/office/drawing/2014/main" id="{BD9BD998-8EF8-43D5-9D35-320E327ADFAD}"/>
                </a:ext>
              </a:extLst>
            </p:cNvPr>
            <p:cNvSpPr txBox="1"/>
            <p:nvPr/>
          </p:nvSpPr>
          <p:spPr>
            <a:xfrm>
              <a:off x="1082623" y="5696661"/>
              <a:ext cx="757645" cy="323165"/>
            </a:xfrm>
            <a:prstGeom prst="rect">
              <a:avLst/>
            </a:prstGeom>
            <a:noFill/>
            <a:ln w="34925">
              <a:solidFill>
                <a:srgbClr val="008000"/>
              </a:solidFill>
            </a:ln>
          </p:spPr>
          <p:txBody>
            <a:bodyPr wrap="square" rtlCol="0">
              <a:spAutoFit/>
            </a:bodyPr>
            <a:lstStyle/>
            <a:p>
              <a:r>
                <a:rPr lang="en-US" sz="1500" b="1" dirty="0">
                  <a:solidFill>
                    <a:srgbClr val="008000"/>
                  </a:solidFill>
                  <a:latin typeface="Calibri" panose="020F0502020204030204" pitchFamily="34" charset="0"/>
                  <a:cs typeface="Calibri" panose="020F0502020204030204" pitchFamily="34" charset="0"/>
                </a:rPr>
                <a:t>RFQ</a:t>
              </a:r>
            </a:p>
          </p:txBody>
        </p:sp>
        <p:cxnSp>
          <p:nvCxnSpPr>
            <p:cNvPr id="22" name="Gerade Verbindung 11">
              <a:extLst>
                <a:ext uri="{FF2B5EF4-FFF2-40B4-BE49-F238E27FC236}">
                  <a16:creationId xmlns:a16="http://schemas.microsoft.com/office/drawing/2014/main" id="{0BA045D8-2FBF-422F-A5D0-2BB179BB74DE}"/>
                </a:ext>
              </a:extLst>
            </p:cNvPr>
            <p:cNvCxnSpPr/>
            <p:nvPr/>
          </p:nvCxnSpPr>
          <p:spPr bwMode="auto">
            <a:xfrm flipH="1" flipV="1">
              <a:off x="1830122" y="5834836"/>
              <a:ext cx="560465"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Gerade Verbindung 13">
              <a:extLst>
                <a:ext uri="{FF2B5EF4-FFF2-40B4-BE49-F238E27FC236}">
                  <a16:creationId xmlns:a16="http://schemas.microsoft.com/office/drawing/2014/main" id="{8324E0E6-E877-4EA2-9EBD-46635C52BBBB}"/>
                </a:ext>
              </a:extLst>
            </p:cNvPr>
            <p:cNvCxnSpPr/>
            <p:nvPr/>
          </p:nvCxnSpPr>
          <p:spPr bwMode="auto">
            <a:xfrm flipH="1" flipV="1">
              <a:off x="678483" y="5834836"/>
              <a:ext cx="404140"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Gerade Verbindung 14">
              <a:extLst>
                <a:ext uri="{FF2B5EF4-FFF2-40B4-BE49-F238E27FC236}">
                  <a16:creationId xmlns:a16="http://schemas.microsoft.com/office/drawing/2014/main" id="{46FEDFFB-D3BE-4813-A484-6DF2A9CC84AD}"/>
                </a:ext>
              </a:extLst>
            </p:cNvPr>
            <p:cNvCxnSpPr>
              <a:stCxn id="25" idx="2"/>
            </p:cNvCxnSpPr>
            <p:nvPr/>
          </p:nvCxnSpPr>
          <p:spPr bwMode="auto">
            <a:xfrm>
              <a:off x="670261" y="5408360"/>
              <a:ext cx="0" cy="431286"/>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Textfeld 24">
              <a:extLst>
                <a:ext uri="{FF2B5EF4-FFF2-40B4-BE49-F238E27FC236}">
                  <a16:creationId xmlns:a16="http://schemas.microsoft.com/office/drawing/2014/main" id="{74337098-AB8B-46E3-9F3A-B1B572E5E753}"/>
                </a:ext>
              </a:extLst>
            </p:cNvPr>
            <p:cNvSpPr txBox="1"/>
            <p:nvPr/>
          </p:nvSpPr>
          <p:spPr>
            <a:xfrm>
              <a:off x="300038" y="5085195"/>
              <a:ext cx="740446" cy="323165"/>
            </a:xfrm>
            <a:prstGeom prst="rect">
              <a:avLst/>
            </a:prstGeom>
            <a:noFill/>
            <a:ln w="34925">
              <a:solidFill>
                <a:srgbClr val="008000"/>
              </a:solidFill>
            </a:ln>
          </p:spPr>
          <p:txBody>
            <a:bodyPr wrap="square" rtlCol="0">
              <a:spAutoFit/>
            </a:bodyPr>
            <a:lstStyle/>
            <a:p>
              <a:r>
                <a:rPr lang="en-US" sz="1500" b="1" dirty="0">
                  <a:solidFill>
                    <a:srgbClr val="008000"/>
                  </a:solidFill>
                  <a:latin typeface="Calibri" panose="020F0502020204030204" pitchFamily="34" charset="0"/>
                  <a:cs typeface="Calibri" panose="020F0502020204030204" pitchFamily="34" charset="0"/>
                </a:rPr>
                <a:t>source</a:t>
              </a:r>
            </a:p>
          </p:txBody>
        </p:sp>
        <p:sp>
          <p:nvSpPr>
            <p:cNvPr id="26" name="Text Box 4">
              <a:extLst>
                <a:ext uri="{FF2B5EF4-FFF2-40B4-BE49-F238E27FC236}">
                  <a16:creationId xmlns:a16="http://schemas.microsoft.com/office/drawing/2014/main" id="{4341AF60-C6BB-4BBC-825F-538C8F947E20}"/>
                </a:ext>
              </a:extLst>
            </p:cNvPr>
            <p:cNvSpPr txBox="1">
              <a:spLocks noChangeArrowheads="1"/>
            </p:cNvSpPr>
            <p:nvPr/>
          </p:nvSpPr>
          <p:spPr bwMode="auto">
            <a:xfrm>
              <a:off x="4212961" y="5170938"/>
              <a:ext cx="143221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600" b="1" dirty="0">
                  <a:solidFill>
                    <a:srgbClr val="0000FF"/>
                  </a:solidFill>
                  <a:latin typeface="Calibri" panose="020F0502020204030204" pitchFamily="34" charset="0"/>
                  <a:cs typeface="Calibri" panose="020F0502020204030204" pitchFamily="34" charset="0"/>
                </a:rPr>
                <a:t>Bunch Shape Monitor</a:t>
              </a:r>
            </a:p>
          </p:txBody>
        </p:sp>
        <p:sp>
          <p:nvSpPr>
            <p:cNvPr id="27" name="Textfeld 26">
              <a:extLst>
                <a:ext uri="{FF2B5EF4-FFF2-40B4-BE49-F238E27FC236}">
                  <a16:creationId xmlns:a16="http://schemas.microsoft.com/office/drawing/2014/main" id="{841445E9-CB38-4B55-844E-3C0DED9339B3}"/>
                </a:ext>
              </a:extLst>
            </p:cNvPr>
            <p:cNvSpPr txBox="1"/>
            <p:nvPr/>
          </p:nvSpPr>
          <p:spPr>
            <a:xfrm>
              <a:off x="3517338" y="5701838"/>
              <a:ext cx="372263" cy="323165"/>
            </a:xfrm>
            <a:prstGeom prst="rect">
              <a:avLst/>
            </a:prstGeom>
            <a:noFill/>
            <a:ln w="34925">
              <a:solidFill>
                <a:srgbClr val="D60093"/>
              </a:solidFill>
            </a:ln>
          </p:spPr>
          <p:txBody>
            <a:bodyPr wrap="square" rtlCol="0">
              <a:spAutoFit/>
            </a:bodyPr>
            <a:lstStyle/>
            <a:p>
              <a:r>
                <a:rPr lang="en-US" sz="1500" b="1" dirty="0">
                  <a:solidFill>
                    <a:srgbClr val="D60093"/>
                  </a:solidFill>
                  <a:latin typeface="Calibri" panose="020F0502020204030204" pitchFamily="34" charset="0"/>
                  <a:cs typeface="Calibri" panose="020F0502020204030204" pitchFamily="34" charset="0"/>
                </a:rPr>
                <a:t>B.</a:t>
              </a:r>
            </a:p>
          </p:txBody>
        </p:sp>
        <p:sp>
          <p:nvSpPr>
            <p:cNvPr id="28" name="Text Box 4">
              <a:extLst>
                <a:ext uri="{FF2B5EF4-FFF2-40B4-BE49-F238E27FC236}">
                  <a16:creationId xmlns:a16="http://schemas.microsoft.com/office/drawing/2014/main" id="{4E39BEEC-F2F4-4FE8-BAB0-F8E1C93A10B8}"/>
                </a:ext>
              </a:extLst>
            </p:cNvPr>
            <p:cNvSpPr txBox="1">
              <a:spLocks noChangeArrowheads="1"/>
            </p:cNvSpPr>
            <p:nvPr/>
          </p:nvSpPr>
          <p:spPr bwMode="auto">
            <a:xfrm>
              <a:off x="3214439" y="5358107"/>
              <a:ext cx="111040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err="1">
                  <a:solidFill>
                    <a:srgbClr val="D60093"/>
                  </a:solidFill>
                  <a:latin typeface="Calibri" panose="020F0502020204030204" pitchFamily="34" charset="0"/>
                  <a:cs typeface="Calibri" panose="020F0502020204030204" pitchFamily="34" charset="0"/>
                </a:rPr>
                <a:t>Buncher</a:t>
              </a:r>
              <a:endParaRPr lang="en-US" altLang="de-DE" sz="1600" b="1" dirty="0">
                <a:solidFill>
                  <a:srgbClr val="D60093"/>
                </a:solidFill>
                <a:latin typeface="Calibri" panose="020F0502020204030204" pitchFamily="34" charset="0"/>
                <a:cs typeface="Calibri" panose="020F0502020204030204" pitchFamily="34" charset="0"/>
              </a:endParaRPr>
            </a:p>
          </p:txBody>
        </p:sp>
        <p:cxnSp>
          <p:nvCxnSpPr>
            <p:cNvPr id="29" name="Gerade Verbindung 21">
              <a:extLst>
                <a:ext uri="{FF2B5EF4-FFF2-40B4-BE49-F238E27FC236}">
                  <a16:creationId xmlns:a16="http://schemas.microsoft.com/office/drawing/2014/main" id="{859A3F7F-51E3-463B-A44D-211CCADB5C27}"/>
                </a:ext>
              </a:extLst>
            </p:cNvPr>
            <p:cNvCxnSpPr/>
            <p:nvPr/>
          </p:nvCxnSpPr>
          <p:spPr bwMode="auto">
            <a:xfrm flipH="1" flipV="1">
              <a:off x="3896916" y="5844658"/>
              <a:ext cx="704345" cy="589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Textfeld 29">
              <a:extLst>
                <a:ext uri="{FF2B5EF4-FFF2-40B4-BE49-F238E27FC236}">
                  <a16:creationId xmlns:a16="http://schemas.microsoft.com/office/drawing/2014/main" id="{261F5151-BB73-4369-ADC8-24419D253E31}"/>
                </a:ext>
              </a:extLst>
            </p:cNvPr>
            <p:cNvSpPr txBox="1"/>
            <p:nvPr/>
          </p:nvSpPr>
          <p:spPr>
            <a:xfrm>
              <a:off x="4591428" y="5707938"/>
              <a:ext cx="631014" cy="323165"/>
            </a:xfrm>
            <a:prstGeom prst="rect">
              <a:avLst/>
            </a:prstGeom>
            <a:noFill/>
            <a:ln w="34925">
              <a:solidFill>
                <a:srgbClr val="0000FF"/>
              </a:solidFill>
            </a:ln>
          </p:spPr>
          <p:txBody>
            <a:bodyPr wrap="square" rtlCol="0">
              <a:spAutoFit/>
            </a:bodyPr>
            <a:lstStyle/>
            <a:p>
              <a:r>
                <a:rPr lang="en-US" sz="1500" b="1" dirty="0">
                  <a:solidFill>
                    <a:srgbClr val="0000FF"/>
                  </a:solidFill>
                  <a:latin typeface="Calibri" panose="020F0502020204030204" pitchFamily="34" charset="0"/>
                  <a:cs typeface="Calibri" panose="020F0502020204030204" pitchFamily="34" charset="0"/>
                </a:rPr>
                <a:t>BSM</a:t>
              </a:r>
            </a:p>
          </p:txBody>
        </p:sp>
        <p:cxnSp>
          <p:nvCxnSpPr>
            <p:cNvPr id="31" name="Gerade Verbindung 24">
              <a:extLst>
                <a:ext uri="{FF2B5EF4-FFF2-40B4-BE49-F238E27FC236}">
                  <a16:creationId xmlns:a16="http://schemas.microsoft.com/office/drawing/2014/main" id="{370939F7-00F3-4F2B-9223-0F0CF2FDB474}"/>
                </a:ext>
              </a:extLst>
            </p:cNvPr>
            <p:cNvCxnSpPr/>
            <p:nvPr/>
          </p:nvCxnSpPr>
          <p:spPr bwMode="auto">
            <a:xfrm flipH="1">
              <a:off x="5234347" y="5858073"/>
              <a:ext cx="352171" cy="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83806425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2"/>
          <p:cNvPicPr>
            <a:picLocks noChangeAspect="1" noChangeArrowheads="1"/>
          </p:cNvPicPr>
          <p:nvPr/>
        </p:nvPicPr>
        <p:blipFill>
          <a:blip r:embed="rId3">
            <a:lum bright="-24000" contrast="42000"/>
            <a:extLst>
              <a:ext uri="{28A0092B-C50C-407E-A947-70E740481C1C}">
                <a14:useLocalDpi xmlns:a14="http://schemas.microsoft.com/office/drawing/2010/main" val="0"/>
              </a:ext>
            </a:extLst>
          </a:blip>
          <a:srcRect/>
          <a:stretch>
            <a:fillRect/>
          </a:stretch>
        </p:blipFill>
        <p:spPr bwMode="auto">
          <a:xfrm>
            <a:off x="613938" y="1052736"/>
            <a:ext cx="3974391" cy="3039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0" name="Text Box 3"/>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Model for Signal Treatment of capacitive BPMs </a:t>
            </a:r>
          </a:p>
        </p:txBody>
      </p:sp>
      <p:sp>
        <p:nvSpPr>
          <p:cNvPr id="4102" name="Text Box 5"/>
          <p:cNvSpPr txBox="1">
            <a:spLocks noChangeArrowheads="1"/>
          </p:cNvSpPr>
          <p:nvPr/>
        </p:nvSpPr>
        <p:spPr bwMode="auto">
          <a:xfrm>
            <a:off x="5421546" y="1196752"/>
            <a:ext cx="2811221" cy="313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buFont typeface="Wingdings" pitchFamily="2" charset="2"/>
              <a:buNone/>
            </a:pPr>
            <a:r>
              <a:rPr lang="en-US" altLang="de-DE" sz="2000" dirty="0">
                <a:solidFill>
                  <a:srgbClr val="0000FF"/>
                </a:solidFill>
                <a:latin typeface="Calibri" panose="020F0502020204030204" pitchFamily="34" charset="0"/>
                <a:sym typeface="Symbol" pitchFamily="18" charset="2"/>
              </a:rPr>
              <a:t>Equivalent circuit</a:t>
            </a:r>
          </a:p>
        </p:txBody>
      </p:sp>
      <p:sp>
        <p:nvSpPr>
          <p:cNvPr id="12" name="Text Box 5"/>
          <p:cNvSpPr txBox="1">
            <a:spLocks noChangeArrowheads="1"/>
          </p:cNvSpPr>
          <p:nvPr/>
        </p:nvSpPr>
        <p:spPr bwMode="auto">
          <a:xfrm>
            <a:off x="151009" y="742706"/>
            <a:ext cx="8509000" cy="321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b="1" dirty="0">
                <a:solidFill>
                  <a:srgbClr val="0000FF"/>
                </a:solidFill>
                <a:latin typeface="Calibri" panose="020F0502020204030204" pitchFamily="34" charset="0"/>
                <a:sym typeface="Symbol" pitchFamily="18" charset="2"/>
              </a:rPr>
              <a:t>The wall current is monitored by a plate or ring inserted in the beam pipe:</a:t>
            </a:r>
          </a:p>
        </p:txBody>
      </p:sp>
      <p:grpSp>
        <p:nvGrpSpPr>
          <p:cNvPr id="113" name="Gruppieren 112"/>
          <p:cNvGrpSpPr/>
          <p:nvPr/>
        </p:nvGrpSpPr>
        <p:grpSpPr>
          <a:xfrm>
            <a:off x="4944518" y="1484784"/>
            <a:ext cx="3880153" cy="2298056"/>
            <a:chOff x="4571996" y="1303791"/>
            <a:chExt cx="4055810" cy="2402093"/>
          </a:xfrm>
        </p:grpSpPr>
        <p:cxnSp>
          <p:nvCxnSpPr>
            <p:cNvPr id="114" name="Gerade Verbindung 113"/>
            <p:cNvCxnSpPr/>
            <p:nvPr/>
          </p:nvCxnSpPr>
          <p:spPr bwMode="auto">
            <a:xfrm>
              <a:off x="6021703" y="1566068"/>
              <a:ext cx="1785236" cy="0"/>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5" name="Gerade Verbindung 114"/>
            <p:cNvCxnSpPr/>
            <p:nvPr/>
          </p:nvCxnSpPr>
          <p:spPr bwMode="auto">
            <a:xfrm>
              <a:off x="7521551" y="1566068"/>
              <a:ext cx="0" cy="496504"/>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6" name="Rechteck 115"/>
            <p:cNvSpPr/>
            <p:nvPr/>
          </p:nvSpPr>
          <p:spPr bwMode="auto">
            <a:xfrm>
              <a:off x="7456715" y="2062572"/>
              <a:ext cx="153063" cy="496504"/>
            </a:xfrm>
            <a:prstGeom prst="rect">
              <a:avLst/>
            </a:prstGeom>
            <a:noFill/>
            <a:ln w="317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rm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ndParaRPr>
            </a:p>
          </p:txBody>
        </p:sp>
        <p:cxnSp>
          <p:nvCxnSpPr>
            <p:cNvPr id="117" name="Gerade Verbindung 116"/>
            <p:cNvCxnSpPr/>
            <p:nvPr/>
          </p:nvCxnSpPr>
          <p:spPr bwMode="auto">
            <a:xfrm>
              <a:off x="7539457" y="2559076"/>
              <a:ext cx="0" cy="496504"/>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8" name="Gerade Verbindung 117"/>
            <p:cNvCxnSpPr/>
            <p:nvPr/>
          </p:nvCxnSpPr>
          <p:spPr bwMode="auto">
            <a:xfrm>
              <a:off x="5580571" y="3055580"/>
              <a:ext cx="2224329" cy="10261"/>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9" name="Gerade Verbindung 118"/>
            <p:cNvCxnSpPr/>
            <p:nvPr/>
          </p:nvCxnSpPr>
          <p:spPr bwMode="auto">
            <a:xfrm>
              <a:off x="6903966" y="1580521"/>
              <a:ext cx="4548" cy="680653"/>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0" name="Gerade Verbindung 119"/>
            <p:cNvCxnSpPr/>
            <p:nvPr/>
          </p:nvCxnSpPr>
          <p:spPr bwMode="auto">
            <a:xfrm>
              <a:off x="6714324" y="2261174"/>
              <a:ext cx="408813" cy="0"/>
            </a:xfrm>
            <a:prstGeom prst="line">
              <a:avLst/>
            </a:prstGeom>
            <a:solidFill>
              <a:schemeClr val="accent1"/>
            </a:solidFill>
            <a:ln w="635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1" name="Gerade Verbindung 120"/>
            <p:cNvCxnSpPr/>
            <p:nvPr/>
          </p:nvCxnSpPr>
          <p:spPr bwMode="auto">
            <a:xfrm>
              <a:off x="6715720" y="2410125"/>
              <a:ext cx="408813" cy="0"/>
            </a:xfrm>
            <a:prstGeom prst="line">
              <a:avLst/>
            </a:prstGeom>
            <a:solidFill>
              <a:schemeClr val="accent1"/>
            </a:solidFill>
            <a:ln w="635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2" name="Gerade Verbindung 121"/>
            <p:cNvCxnSpPr/>
            <p:nvPr/>
          </p:nvCxnSpPr>
          <p:spPr bwMode="auto">
            <a:xfrm>
              <a:off x="6911417" y="2410125"/>
              <a:ext cx="2903" cy="669321"/>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3" name="Gerade Verbindung 122"/>
            <p:cNvCxnSpPr/>
            <p:nvPr/>
          </p:nvCxnSpPr>
          <p:spPr bwMode="auto">
            <a:xfrm>
              <a:off x="6021703" y="1367467"/>
              <a:ext cx="0" cy="446854"/>
            </a:xfrm>
            <a:prstGeom prst="line">
              <a:avLst/>
            </a:prstGeom>
            <a:solidFill>
              <a:schemeClr val="accent1"/>
            </a:solidFill>
            <a:ln w="635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4" name="Gerade Verbindung 123"/>
            <p:cNvCxnSpPr/>
            <p:nvPr/>
          </p:nvCxnSpPr>
          <p:spPr bwMode="auto">
            <a:xfrm>
              <a:off x="5889363" y="1367467"/>
              <a:ext cx="0" cy="446854"/>
            </a:xfrm>
            <a:prstGeom prst="line">
              <a:avLst/>
            </a:prstGeom>
            <a:solidFill>
              <a:schemeClr val="accent1"/>
            </a:solidFill>
            <a:ln w="635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5" name="Gerade Verbindung 124"/>
            <p:cNvCxnSpPr/>
            <p:nvPr/>
          </p:nvCxnSpPr>
          <p:spPr bwMode="auto">
            <a:xfrm>
              <a:off x="7339353" y="3204531"/>
              <a:ext cx="408813" cy="0"/>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6" name="Gerade Verbindung 125"/>
            <p:cNvCxnSpPr/>
            <p:nvPr/>
          </p:nvCxnSpPr>
          <p:spPr bwMode="auto">
            <a:xfrm>
              <a:off x="7416442" y="3295075"/>
              <a:ext cx="265709" cy="0"/>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7" name="Gerade Verbindung 126"/>
            <p:cNvCxnSpPr/>
            <p:nvPr/>
          </p:nvCxnSpPr>
          <p:spPr bwMode="auto">
            <a:xfrm>
              <a:off x="7477438" y="3385619"/>
              <a:ext cx="154911" cy="0"/>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8" name="Gerade Verbindung 127"/>
            <p:cNvCxnSpPr/>
            <p:nvPr/>
          </p:nvCxnSpPr>
          <p:spPr bwMode="auto">
            <a:xfrm>
              <a:off x="5580571" y="1566068"/>
              <a:ext cx="307755" cy="0"/>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 name="Gerade Verbindung 128"/>
            <p:cNvCxnSpPr>
              <a:endCxn id="130" idx="0"/>
            </p:cNvCxnSpPr>
            <p:nvPr/>
          </p:nvCxnSpPr>
          <p:spPr bwMode="auto">
            <a:xfrm>
              <a:off x="5580571" y="1566068"/>
              <a:ext cx="1436" cy="546154"/>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0" name="Ellipse 129"/>
            <p:cNvSpPr/>
            <p:nvPr/>
          </p:nvSpPr>
          <p:spPr bwMode="auto">
            <a:xfrm>
              <a:off x="5383497" y="2112223"/>
              <a:ext cx="397019" cy="397203"/>
            </a:xfrm>
            <a:prstGeom prst="ellipse">
              <a:avLst/>
            </a:prstGeom>
            <a:noFill/>
            <a:ln w="317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rmAutofit fontScale="77500" lnSpcReduction="20000"/>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ndParaRPr>
            </a:p>
          </p:txBody>
        </p:sp>
        <p:cxnSp>
          <p:nvCxnSpPr>
            <p:cNvPr id="131" name="Gerade Verbindung 130"/>
            <p:cNvCxnSpPr/>
            <p:nvPr/>
          </p:nvCxnSpPr>
          <p:spPr bwMode="auto">
            <a:xfrm>
              <a:off x="5582007" y="2519686"/>
              <a:ext cx="1436" cy="546154"/>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2" name="Gerade Verbindung 131"/>
            <p:cNvCxnSpPr/>
            <p:nvPr/>
          </p:nvCxnSpPr>
          <p:spPr bwMode="auto">
            <a:xfrm flipH="1">
              <a:off x="7539457" y="3065841"/>
              <a:ext cx="791" cy="138691"/>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 name="Gerade Verbindung mit Pfeil 132"/>
            <p:cNvCxnSpPr/>
            <p:nvPr/>
          </p:nvCxnSpPr>
          <p:spPr bwMode="auto">
            <a:xfrm>
              <a:off x="5858830" y="2082727"/>
              <a:ext cx="0" cy="446854"/>
            </a:xfrm>
            <a:prstGeom prst="straightConnector1">
              <a:avLst/>
            </a:prstGeom>
            <a:solidFill>
              <a:schemeClr val="accent1"/>
            </a:solidFill>
            <a:ln w="31750" cap="flat" cmpd="sng" algn="ctr">
              <a:solidFill>
                <a:srgbClr val="0000FF"/>
              </a:solidFill>
              <a:prstDash val="solid"/>
              <a:round/>
              <a:headEnd type="arrow"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4" name="Gerade Verbindung mit Pfeil 133"/>
            <p:cNvCxnSpPr/>
            <p:nvPr/>
          </p:nvCxnSpPr>
          <p:spPr bwMode="auto">
            <a:xfrm>
              <a:off x="7925401" y="1566068"/>
              <a:ext cx="4213" cy="1489512"/>
            </a:xfrm>
            <a:prstGeom prst="straightConnector1">
              <a:avLst/>
            </a:prstGeom>
            <a:solidFill>
              <a:schemeClr val="accent1"/>
            </a:solidFill>
            <a:ln w="28575" cap="flat" cmpd="sng" algn="ctr">
              <a:solidFill>
                <a:srgbClr val="0000FF"/>
              </a:solidFill>
              <a:prstDash val="solid"/>
              <a:round/>
              <a:headEnd type="arrow"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5" name="Textfeld 134"/>
            <p:cNvSpPr txBox="1"/>
            <p:nvPr/>
          </p:nvSpPr>
          <p:spPr>
            <a:xfrm>
              <a:off x="5836003" y="2097944"/>
              <a:ext cx="845731" cy="351788"/>
            </a:xfrm>
            <a:prstGeom prst="rect">
              <a:avLst/>
            </a:prstGeom>
            <a:noFill/>
          </p:spPr>
          <p:txBody>
            <a:bodyPr wrap="square" rtlCol="0">
              <a:noAutofit/>
            </a:bodyPr>
            <a:lstStyle/>
            <a:p>
              <a:pPr algn="l"/>
              <a:r>
                <a:rPr lang="en-US" sz="2000" b="1" i="1" dirty="0" err="1">
                  <a:solidFill>
                    <a:srgbClr val="0000FF"/>
                  </a:solidFill>
                  <a:latin typeface="Calibri" panose="020F0502020204030204" pitchFamily="34" charset="0"/>
                </a:rPr>
                <a:t>U</a:t>
              </a:r>
              <a:r>
                <a:rPr lang="en-US" sz="2000" b="1" i="1" baseline="-25000" dirty="0" err="1">
                  <a:solidFill>
                    <a:srgbClr val="0000FF"/>
                  </a:solidFill>
                  <a:latin typeface="Calibri" panose="020F0502020204030204" pitchFamily="34" charset="0"/>
                </a:rPr>
                <a:t>beam</a:t>
              </a:r>
              <a:endParaRPr lang="en-US" sz="2000" b="1" i="1" dirty="0">
                <a:solidFill>
                  <a:srgbClr val="0000FF"/>
                </a:solidFill>
                <a:latin typeface="Calibri" panose="020F0502020204030204" pitchFamily="34" charset="0"/>
              </a:endParaRPr>
            </a:p>
          </p:txBody>
        </p:sp>
        <p:sp>
          <p:nvSpPr>
            <p:cNvPr id="136" name="Textfeld 135"/>
            <p:cNvSpPr txBox="1"/>
            <p:nvPr/>
          </p:nvSpPr>
          <p:spPr>
            <a:xfrm>
              <a:off x="7645072" y="3108792"/>
              <a:ext cx="810618" cy="339545"/>
            </a:xfrm>
            <a:prstGeom prst="rect">
              <a:avLst/>
            </a:prstGeom>
            <a:noFill/>
          </p:spPr>
          <p:txBody>
            <a:bodyPr wrap="square" rtlCol="0">
              <a:normAutofit/>
            </a:bodyPr>
            <a:lstStyle/>
            <a:p>
              <a:pPr algn="l"/>
              <a:r>
                <a:rPr lang="en-US" sz="1500" dirty="0">
                  <a:solidFill>
                    <a:srgbClr val="0000FF"/>
                  </a:solidFill>
                  <a:latin typeface="Calibri" panose="020F0502020204030204" pitchFamily="34" charset="0"/>
                </a:rPr>
                <a:t>ground</a:t>
              </a:r>
            </a:p>
          </p:txBody>
        </p:sp>
        <p:sp>
          <p:nvSpPr>
            <p:cNvPr id="137" name="Textfeld 136"/>
            <p:cNvSpPr txBox="1"/>
            <p:nvPr/>
          </p:nvSpPr>
          <p:spPr>
            <a:xfrm>
              <a:off x="6052823" y="1623745"/>
              <a:ext cx="594397" cy="339545"/>
            </a:xfrm>
            <a:prstGeom prst="rect">
              <a:avLst/>
            </a:prstGeom>
            <a:noFill/>
          </p:spPr>
          <p:txBody>
            <a:bodyPr wrap="square" rtlCol="0">
              <a:normAutofit fontScale="70000" lnSpcReduction="20000"/>
            </a:bodyPr>
            <a:lstStyle/>
            <a:p>
              <a:pPr algn="l"/>
              <a:r>
                <a:rPr lang="en-US" sz="2600" b="1" i="1" dirty="0">
                  <a:solidFill>
                    <a:srgbClr val="0000FF"/>
                  </a:solidFill>
                  <a:latin typeface="Calibri" panose="020F0502020204030204" pitchFamily="34" charset="0"/>
                </a:rPr>
                <a:t>C</a:t>
              </a:r>
              <a:r>
                <a:rPr lang="en-US" sz="2600" b="1" i="1" baseline="-25000" dirty="0">
                  <a:solidFill>
                    <a:srgbClr val="0000FF"/>
                  </a:solidFill>
                  <a:latin typeface="Calibri" panose="020F0502020204030204" pitchFamily="34" charset="0"/>
                </a:rPr>
                <a:t>C</a:t>
              </a:r>
              <a:endParaRPr lang="en-US" sz="2600" b="1" i="1" dirty="0">
                <a:solidFill>
                  <a:srgbClr val="0000FF"/>
                </a:solidFill>
                <a:latin typeface="Calibri" panose="020F0502020204030204" pitchFamily="34" charset="0"/>
              </a:endParaRPr>
            </a:p>
          </p:txBody>
        </p:sp>
        <p:sp>
          <p:nvSpPr>
            <p:cNvPr id="138" name="Textfeld 137"/>
            <p:cNvSpPr txBox="1"/>
            <p:nvPr/>
          </p:nvSpPr>
          <p:spPr>
            <a:xfrm>
              <a:off x="6927154" y="1920847"/>
              <a:ext cx="594397" cy="339545"/>
            </a:xfrm>
            <a:prstGeom prst="rect">
              <a:avLst/>
            </a:prstGeom>
            <a:noFill/>
          </p:spPr>
          <p:txBody>
            <a:bodyPr wrap="square" rtlCol="0">
              <a:normAutofit fontScale="70000" lnSpcReduction="20000"/>
            </a:bodyPr>
            <a:lstStyle/>
            <a:p>
              <a:pPr algn="l"/>
              <a:r>
                <a:rPr lang="en-US" sz="2600" b="1" i="1" dirty="0">
                  <a:solidFill>
                    <a:srgbClr val="0000FF"/>
                  </a:solidFill>
                  <a:latin typeface="Calibri" panose="020F0502020204030204" pitchFamily="34" charset="0"/>
                </a:rPr>
                <a:t>C</a:t>
              </a:r>
            </a:p>
          </p:txBody>
        </p:sp>
        <p:sp>
          <p:nvSpPr>
            <p:cNvPr id="139" name="Textfeld 138"/>
            <p:cNvSpPr txBox="1"/>
            <p:nvPr/>
          </p:nvSpPr>
          <p:spPr>
            <a:xfrm>
              <a:off x="7604261" y="1925296"/>
              <a:ext cx="420056" cy="339545"/>
            </a:xfrm>
            <a:prstGeom prst="rect">
              <a:avLst/>
            </a:prstGeom>
            <a:noFill/>
          </p:spPr>
          <p:txBody>
            <a:bodyPr wrap="square" rtlCol="0">
              <a:normAutofit fontScale="70000" lnSpcReduction="20000"/>
            </a:bodyPr>
            <a:lstStyle/>
            <a:p>
              <a:pPr algn="l"/>
              <a:r>
                <a:rPr lang="en-US" sz="2600" b="1" i="1" dirty="0">
                  <a:solidFill>
                    <a:srgbClr val="0000FF"/>
                  </a:solidFill>
                  <a:latin typeface="Calibri" panose="020F0502020204030204" pitchFamily="34" charset="0"/>
                </a:rPr>
                <a:t>R</a:t>
              </a:r>
            </a:p>
          </p:txBody>
        </p:sp>
        <p:cxnSp>
          <p:nvCxnSpPr>
            <p:cNvPr id="140" name="Gerade Verbindung mit Pfeil 139"/>
            <p:cNvCxnSpPr/>
            <p:nvPr/>
          </p:nvCxnSpPr>
          <p:spPr bwMode="auto">
            <a:xfrm>
              <a:off x="5227665" y="1645674"/>
              <a:ext cx="0" cy="1260955"/>
            </a:xfrm>
            <a:prstGeom prst="straightConnector1">
              <a:avLst/>
            </a:prstGeom>
            <a:solidFill>
              <a:schemeClr val="accent1"/>
            </a:solidFill>
            <a:ln w="50800" cap="flat" cmpd="sng" algn="ctr">
              <a:solidFill>
                <a:srgbClr val="FF0000"/>
              </a:solidFill>
              <a:prstDash val="solid"/>
              <a:round/>
              <a:headEnd type="stealth" w="lg" len="lg"/>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1" name="Textfeld 140"/>
            <p:cNvSpPr txBox="1"/>
            <p:nvPr/>
          </p:nvSpPr>
          <p:spPr>
            <a:xfrm>
              <a:off x="4571996" y="2058904"/>
              <a:ext cx="764821" cy="277482"/>
            </a:xfrm>
            <a:prstGeom prst="rect">
              <a:avLst/>
            </a:prstGeom>
            <a:noFill/>
          </p:spPr>
          <p:txBody>
            <a:bodyPr wrap="square" rtlCol="0">
              <a:noAutofit/>
            </a:bodyPr>
            <a:lstStyle/>
            <a:p>
              <a:pPr algn="l"/>
              <a:r>
                <a:rPr lang="en-US" sz="2000" b="1" i="1" dirty="0" err="1">
                  <a:solidFill>
                    <a:srgbClr val="FF0000"/>
                  </a:solidFill>
                  <a:latin typeface="Calibri" panose="020F0502020204030204" pitchFamily="34" charset="0"/>
                </a:rPr>
                <a:t>I</a:t>
              </a:r>
              <a:r>
                <a:rPr lang="en-US" sz="2000" b="1" i="1" baseline="-25000" dirty="0" err="1">
                  <a:solidFill>
                    <a:srgbClr val="FF0000"/>
                  </a:solidFill>
                  <a:latin typeface="Calibri" panose="020F0502020204030204" pitchFamily="34" charset="0"/>
                </a:rPr>
                <a:t>beam</a:t>
              </a:r>
              <a:endParaRPr lang="en-US" sz="2000" b="1" i="1" dirty="0">
                <a:solidFill>
                  <a:srgbClr val="FF0000"/>
                </a:solidFill>
                <a:latin typeface="Calibri" panose="020F0502020204030204" pitchFamily="34" charset="0"/>
              </a:endParaRPr>
            </a:p>
          </p:txBody>
        </p:sp>
        <p:sp>
          <p:nvSpPr>
            <p:cNvPr id="142" name="Freihandform 141"/>
            <p:cNvSpPr/>
            <p:nvPr/>
          </p:nvSpPr>
          <p:spPr bwMode="auto">
            <a:xfrm>
              <a:off x="5483885" y="2205413"/>
              <a:ext cx="229025" cy="204712"/>
            </a:xfrm>
            <a:custGeom>
              <a:avLst/>
              <a:gdLst>
                <a:gd name="connsiteX0" fmla="*/ 0 w 2870791"/>
                <a:gd name="connsiteY0" fmla="*/ 712423 h 1446470"/>
                <a:gd name="connsiteX1" fmla="*/ 95693 w 2870791"/>
                <a:gd name="connsiteY1" fmla="*/ 616730 h 1446470"/>
                <a:gd name="connsiteX2" fmla="*/ 733647 w 2870791"/>
                <a:gd name="connsiteY2" fmla="*/ 41 h 1446470"/>
                <a:gd name="connsiteX3" fmla="*/ 1424763 w 2870791"/>
                <a:gd name="connsiteY3" fmla="*/ 648627 h 1446470"/>
                <a:gd name="connsiteX4" fmla="*/ 2137144 w 2870791"/>
                <a:gd name="connsiteY4" fmla="*/ 1446069 h 1446470"/>
                <a:gd name="connsiteX5" fmla="*/ 2870791 w 2870791"/>
                <a:gd name="connsiteY5" fmla="*/ 733688 h 1446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0791" h="1446470">
                  <a:moveTo>
                    <a:pt x="0" y="712423"/>
                  </a:moveTo>
                  <a:lnTo>
                    <a:pt x="95693" y="616730"/>
                  </a:lnTo>
                  <a:cubicBezTo>
                    <a:pt x="217968" y="498000"/>
                    <a:pt x="512135" y="-5275"/>
                    <a:pt x="733647" y="41"/>
                  </a:cubicBezTo>
                  <a:cubicBezTo>
                    <a:pt x="955159" y="5357"/>
                    <a:pt x="1190847" y="407622"/>
                    <a:pt x="1424763" y="648627"/>
                  </a:cubicBezTo>
                  <a:cubicBezTo>
                    <a:pt x="1658679" y="889632"/>
                    <a:pt x="1896139" y="1431892"/>
                    <a:pt x="2137144" y="1446069"/>
                  </a:cubicBezTo>
                  <a:cubicBezTo>
                    <a:pt x="2378149" y="1460246"/>
                    <a:pt x="2624470" y="1096967"/>
                    <a:pt x="2870791" y="733688"/>
                  </a:cubicBezTo>
                </a:path>
              </a:pathLst>
            </a:custGeom>
            <a:no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normAutofit fontScale="40000" lnSpcReduction="20000"/>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ndParaRPr>
            </a:p>
          </p:txBody>
        </p:sp>
        <p:sp>
          <p:nvSpPr>
            <p:cNvPr id="143" name="Rechteck 142"/>
            <p:cNvSpPr/>
            <p:nvPr/>
          </p:nvSpPr>
          <p:spPr bwMode="auto">
            <a:xfrm>
              <a:off x="4571996" y="1303791"/>
              <a:ext cx="1972820" cy="2399654"/>
            </a:xfrm>
            <a:prstGeom prst="rect">
              <a:avLst/>
            </a:prstGeom>
            <a:noFill/>
            <a:ln w="19050" cap="flat" cmpd="sng" algn="ctr">
              <a:solidFill>
                <a:srgbClr val="CC00CC"/>
              </a:solidFill>
              <a:prstDash val="lgDash"/>
              <a:round/>
              <a:headEnd type="none" w="med" len="med"/>
              <a:tailEnd type="none" w="med" len="med"/>
            </a:ln>
            <a:effectLst/>
          </p:spPr>
          <p:txBody>
            <a:bodyPr vert="horz" wrap="square" lIns="91440" tIns="45720" rIns="91440" bIns="45720" numCol="1" rtlCol="0" anchor="t" anchorCtr="0" compatLnSpc="1">
              <a:prstTxWarp prst="textNoShape">
                <a:avLst/>
              </a:prstTxWarp>
              <a:norm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ndParaRPr>
            </a:p>
          </p:txBody>
        </p:sp>
        <p:sp>
          <p:nvSpPr>
            <p:cNvPr id="144" name="Textfeld 143"/>
            <p:cNvSpPr txBox="1"/>
            <p:nvPr/>
          </p:nvSpPr>
          <p:spPr>
            <a:xfrm>
              <a:off x="4571996" y="3141105"/>
              <a:ext cx="1972820" cy="562341"/>
            </a:xfrm>
            <a:prstGeom prst="rect">
              <a:avLst/>
            </a:prstGeom>
            <a:noFill/>
          </p:spPr>
          <p:txBody>
            <a:bodyPr wrap="square" rtlCol="0">
              <a:noAutofit/>
            </a:bodyPr>
            <a:lstStyle/>
            <a:p>
              <a:pPr algn="l"/>
              <a:r>
                <a:rPr lang="en-US" sz="1600" dirty="0">
                  <a:solidFill>
                    <a:srgbClr val="CC00CC"/>
                  </a:solidFill>
                  <a:latin typeface="Calibri" panose="020F0502020204030204" pitchFamily="34" charset="0"/>
                </a:rPr>
                <a:t>capacitive coupling</a:t>
              </a:r>
            </a:p>
            <a:p>
              <a:pPr algn="l">
                <a:spcBef>
                  <a:spcPts val="0"/>
                </a:spcBef>
              </a:pPr>
              <a:r>
                <a:rPr lang="en-US" sz="1600" dirty="0">
                  <a:solidFill>
                    <a:srgbClr val="CC00CC"/>
                  </a:solidFill>
                  <a:latin typeface="Calibri" panose="020F0502020204030204" pitchFamily="34" charset="0"/>
                  <a:sym typeface="Symbol"/>
                </a:rPr>
                <a:t></a:t>
              </a:r>
              <a:r>
                <a:rPr lang="en-US" sz="1600" dirty="0">
                  <a:solidFill>
                    <a:srgbClr val="CC00CC"/>
                  </a:solidFill>
                  <a:latin typeface="Calibri" panose="020F0502020204030204" pitchFamily="34" charset="0"/>
                </a:rPr>
                <a:t> image current</a:t>
              </a:r>
            </a:p>
          </p:txBody>
        </p:sp>
        <p:sp>
          <p:nvSpPr>
            <p:cNvPr id="145" name="Textfeld 144"/>
            <p:cNvSpPr txBox="1"/>
            <p:nvPr/>
          </p:nvSpPr>
          <p:spPr>
            <a:xfrm>
              <a:off x="6603943" y="3385619"/>
              <a:ext cx="2023863" cy="320020"/>
            </a:xfrm>
            <a:prstGeom prst="rect">
              <a:avLst/>
            </a:prstGeom>
            <a:noFill/>
          </p:spPr>
          <p:txBody>
            <a:bodyPr wrap="square" rtlCol="0">
              <a:noAutofit/>
            </a:bodyPr>
            <a:lstStyle/>
            <a:p>
              <a:r>
                <a:rPr lang="en-US" sz="1500" dirty="0">
                  <a:solidFill>
                    <a:srgbClr val="008000"/>
                  </a:solidFill>
                  <a:latin typeface="Calibri" panose="020F0502020204030204" pitchFamily="34" charset="0"/>
                </a:rPr>
                <a:t>electronics elements</a:t>
              </a:r>
            </a:p>
          </p:txBody>
        </p:sp>
        <p:sp>
          <p:nvSpPr>
            <p:cNvPr id="146" name="Rechteck 145"/>
            <p:cNvSpPr/>
            <p:nvPr/>
          </p:nvSpPr>
          <p:spPr bwMode="auto">
            <a:xfrm>
              <a:off x="6647220" y="1306230"/>
              <a:ext cx="1888934" cy="2399654"/>
            </a:xfrm>
            <a:prstGeom prst="rect">
              <a:avLst/>
            </a:prstGeom>
            <a:noFill/>
            <a:ln w="19050" cap="flat" cmpd="sng" algn="ctr">
              <a:solidFill>
                <a:srgbClr val="008000"/>
              </a:solidFill>
              <a:prstDash val="lgDash"/>
              <a:round/>
              <a:headEnd type="none" w="med" len="med"/>
              <a:tailEnd type="none" w="med" len="med"/>
            </a:ln>
            <a:effectLst/>
          </p:spPr>
          <p:txBody>
            <a:bodyPr vert="horz" wrap="square" lIns="91440" tIns="45720" rIns="91440" bIns="45720" numCol="1" rtlCol="0" anchor="t" anchorCtr="0" compatLnSpc="1">
              <a:prstTxWarp prst="textNoShape">
                <a:avLst/>
              </a:prstTxWarp>
              <a:norm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ndParaRPr>
            </a:p>
          </p:txBody>
        </p:sp>
        <p:sp>
          <p:nvSpPr>
            <p:cNvPr id="147" name="Textfeld 146"/>
            <p:cNvSpPr txBox="1"/>
            <p:nvPr/>
          </p:nvSpPr>
          <p:spPr>
            <a:xfrm>
              <a:off x="7884368" y="2060848"/>
              <a:ext cx="671430" cy="362913"/>
            </a:xfrm>
            <a:prstGeom prst="rect">
              <a:avLst/>
            </a:prstGeom>
            <a:noFill/>
          </p:spPr>
          <p:txBody>
            <a:bodyPr wrap="square" rtlCol="0">
              <a:noAutofit/>
            </a:bodyPr>
            <a:lstStyle/>
            <a:p>
              <a:pPr algn="l"/>
              <a:r>
                <a:rPr lang="en-US" sz="2400" b="1" i="1" dirty="0" err="1">
                  <a:solidFill>
                    <a:srgbClr val="0000FF"/>
                  </a:solidFill>
                  <a:latin typeface="Calibri" panose="020F0502020204030204" pitchFamily="34" charset="0"/>
                </a:rPr>
                <a:t>U</a:t>
              </a:r>
              <a:r>
                <a:rPr lang="en-US" sz="2400" b="1" i="1" baseline="-25000" dirty="0" err="1">
                  <a:solidFill>
                    <a:srgbClr val="0000FF"/>
                  </a:solidFill>
                  <a:latin typeface="Calibri" panose="020F0502020204030204" pitchFamily="34" charset="0"/>
                </a:rPr>
                <a:t>im</a:t>
              </a:r>
              <a:endParaRPr lang="en-US" sz="2400" b="1" i="1" dirty="0">
                <a:solidFill>
                  <a:srgbClr val="0000FF"/>
                </a:solidFill>
                <a:latin typeface="Calibri" panose="020F0502020204030204" pitchFamily="34" charset="0"/>
              </a:endParaRPr>
            </a:p>
          </p:txBody>
        </p:sp>
      </p:grpSp>
      <p:sp>
        <p:nvSpPr>
          <p:cNvPr id="45" name="Text Box 4"/>
          <p:cNvSpPr txBox="1">
            <a:spLocks noChangeArrowheads="1"/>
          </p:cNvSpPr>
          <p:nvPr/>
        </p:nvSpPr>
        <p:spPr bwMode="auto">
          <a:xfrm>
            <a:off x="203194" y="4005064"/>
            <a:ext cx="850900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ts val="600"/>
              </a:spcBef>
            </a:pPr>
            <a:r>
              <a:rPr lang="en-US" altLang="de-DE" sz="1600" dirty="0">
                <a:latin typeface="Calibri" panose="020F0502020204030204" pitchFamily="34" charset="0"/>
                <a:sym typeface="Symbol" pitchFamily="18" charset="2"/>
              </a:rPr>
              <a:t>At a resistor</a:t>
            </a:r>
            <a:r>
              <a:rPr lang="en-US" altLang="de-DE" sz="1600" i="1" dirty="0">
                <a:latin typeface="Calibri" panose="020F0502020204030204" pitchFamily="34" charset="0"/>
                <a:sym typeface="Symbol" pitchFamily="18" charset="2"/>
              </a:rPr>
              <a:t> </a:t>
            </a:r>
            <a:r>
              <a:rPr lang="en-US" altLang="de-DE" sz="1600" b="1" i="1" dirty="0">
                <a:latin typeface="Calibri" panose="020F0502020204030204" pitchFamily="34" charset="0"/>
                <a:sym typeface="Symbol" pitchFamily="18" charset="2"/>
              </a:rPr>
              <a:t>R</a:t>
            </a:r>
            <a:r>
              <a:rPr lang="en-US" altLang="de-DE" sz="1600" dirty="0">
                <a:latin typeface="Calibri" panose="020F0502020204030204" pitchFamily="34" charset="0"/>
                <a:sym typeface="Symbol" pitchFamily="18" charset="2"/>
              </a:rPr>
              <a:t> the voltage </a:t>
            </a:r>
            <a:r>
              <a:rPr lang="en-US" altLang="de-DE" sz="1600" b="1" i="1" dirty="0" err="1">
                <a:latin typeface="Calibri" panose="020F0502020204030204" pitchFamily="34" charset="0"/>
                <a:sym typeface="Symbol" pitchFamily="18" charset="2"/>
              </a:rPr>
              <a:t>U</a:t>
            </a:r>
            <a:r>
              <a:rPr lang="en-US" altLang="de-DE" sz="1600" b="1" i="1" baseline="-25000" dirty="0" err="1">
                <a:latin typeface="Calibri" panose="020F0502020204030204" pitchFamily="34" charset="0"/>
                <a:sym typeface="Symbol" pitchFamily="18" charset="2"/>
              </a:rPr>
              <a:t>im</a:t>
            </a:r>
            <a:r>
              <a:rPr lang="en-US" altLang="de-DE" sz="1600" i="1" dirty="0">
                <a:latin typeface="Calibri" panose="020F0502020204030204" pitchFamily="34" charset="0"/>
                <a:sym typeface="Symbol" pitchFamily="18" charset="2"/>
              </a:rPr>
              <a:t> </a:t>
            </a:r>
            <a:r>
              <a:rPr lang="en-US" altLang="de-DE" sz="1600" dirty="0">
                <a:latin typeface="Calibri" panose="020F0502020204030204" pitchFamily="34" charset="0"/>
                <a:sym typeface="Symbol" pitchFamily="18" charset="2"/>
              </a:rPr>
              <a:t>from the image current is measured.</a:t>
            </a:r>
          </a:p>
          <a:p>
            <a:pPr algn="l" eaLnBrk="1" hangingPunct="1">
              <a:spcBef>
                <a:spcPts val="600"/>
              </a:spcBef>
            </a:pPr>
            <a:r>
              <a:rPr lang="en-US" altLang="de-DE" sz="1600" b="1" dirty="0">
                <a:solidFill>
                  <a:srgbClr val="0000FF"/>
                </a:solidFill>
                <a:latin typeface="Calibri" panose="020F0502020204030204" pitchFamily="34" charset="0"/>
                <a:sym typeface="Symbol" pitchFamily="18" charset="2"/>
              </a:rPr>
              <a:t>Goal: </a:t>
            </a:r>
            <a:r>
              <a:rPr lang="en-US" altLang="de-DE" sz="1600" dirty="0">
                <a:latin typeface="Calibri" panose="020F0502020204030204" pitchFamily="34" charset="0"/>
                <a:sym typeface="Symbol" pitchFamily="18" charset="2"/>
              </a:rPr>
              <a:t>Connection from beam current to signal strength by transfer impedance</a:t>
            </a:r>
            <a:r>
              <a:rPr lang="en-US" altLang="de-DE" sz="1600" i="1" dirty="0">
                <a:latin typeface="Calibri" panose="020F0502020204030204" pitchFamily="34" charset="0"/>
                <a:sym typeface="Symbol" pitchFamily="18" charset="2"/>
              </a:rPr>
              <a:t> </a:t>
            </a:r>
            <a:r>
              <a:rPr lang="en-US" altLang="de-DE" b="1" i="1" dirty="0" err="1">
                <a:solidFill>
                  <a:srgbClr val="C00000"/>
                </a:solidFill>
                <a:latin typeface="Calibri" panose="020F0502020204030204" pitchFamily="34" charset="0"/>
                <a:sym typeface="Symbol" pitchFamily="18" charset="2"/>
              </a:rPr>
              <a:t>Z</a:t>
            </a:r>
            <a:r>
              <a:rPr lang="en-US" altLang="de-DE" b="1" i="1" baseline="-25000" dirty="0" err="1">
                <a:solidFill>
                  <a:srgbClr val="C00000"/>
                </a:solidFill>
                <a:latin typeface="Calibri" panose="020F0502020204030204" pitchFamily="34" charset="0"/>
                <a:sym typeface="Symbol" pitchFamily="18" charset="2"/>
              </a:rPr>
              <a:t>t</a:t>
            </a:r>
            <a:r>
              <a:rPr lang="en-US" altLang="de-DE" dirty="0">
                <a:solidFill>
                  <a:srgbClr val="C00000"/>
                </a:solidFill>
                <a:latin typeface="Calibri" panose="020F0502020204030204" pitchFamily="34" charset="0"/>
                <a:sym typeface="Symbol" pitchFamily="18" charset="2"/>
              </a:rPr>
              <a:t> </a:t>
            </a:r>
            <a:r>
              <a:rPr lang="en-US" altLang="de-DE" b="1" i="1" dirty="0">
                <a:solidFill>
                  <a:srgbClr val="C00000"/>
                </a:solidFill>
                <a:latin typeface="Calibri" panose="020F0502020204030204" pitchFamily="34" charset="0"/>
                <a:sym typeface="Symbol" pitchFamily="18" charset="2"/>
              </a:rPr>
              <a:t>(</a:t>
            </a:r>
            <a:r>
              <a:rPr lang="en-US" altLang="de-DE" b="1" i="1" dirty="0">
                <a:solidFill>
                  <a:srgbClr val="C00000"/>
                </a:solidFill>
                <a:latin typeface="Calibri" panose="020F0502020204030204" pitchFamily="34" charset="0"/>
                <a:sym typeface="Symbol"/>
              </a:rPr>
              <a:t> )</a:t>
            </a:r>
            <a:endParaRPr lang="en-US" altLang="de-DE" b="1" i="1" baseline="-25000" dirty="0">
              <a:solidFill>
                <a:srgbClr val="C00000"/>
              </a:solidFill>
              <a:latin typeface="Calibri" panose="020F0502020204030204" pitchFamily="34" charset="0"/>
              <a:sym typeface="Symbol" pitchFamily="18" charset="2"/>
            </a:endParaRPr>
          </a:p>
          <a:p>
            <a:pPr algn="l" eaLnBrk="1" hangingPunct="1">
              <a:spcBef>
                <a:spcPts val="600"/>
              </a:spcBef>
            </a:pPr>
            <a:r>
              <a:rPr lang="en-US" altLang="de-DE" sz="1600" dirty="0">
                <a:latin typeface="Calibri" panose="020F0502020204030204" pitchFamily="34" charset="0"/>
                <a:sym typeface="Symbol" pitchFamily="18" charset="2"/>
              </a:rPr>
              <a:t>in frequency domain:</a:t>
            </a:r>
            <a:r>
              <a:rPr lang="en-US" altLang="de-DE" dirty="0">
                <a:latin typeface="Calibri" panose="020F0502020204030204" pitchFamily="34" charset="0"/>
                <a:sym typeface="Symbol" pitchFamily="18" charset="2"/>
              </a:rPr>
              <a:t>  </a:t>
            </a:r>
            <a:r>
              <a:rPr lang="en-US" altLang="de-DE" sz="2000" b="1" i="1" dirty="0" err="1">
                <a:solidFill>
                  <a:srgbClr val="0000FF"/>
                </a:solidFill>
                <a:latin typeface="Calibri" panose="020F0502020204030204" pitchFamily="34" charset="0"/>
                <a:sym typeface="Symbol" pitchFamily="18" charset="2"/>
              </a:rPr>
              <a:t>U</a:t>
            </a:r>
            <a:r>
              <a:rPr lang="en-US" altLang="de-DE" sz="2000" b="1" i="1" baseline="-25000" dirty="0" err="1">
                <a:solidFill>
                  <a:srgbClr val="0000FF"/>
                </a:solidFill>
                <a:latin typeface="Calibri" panose="020F0502020204030204" pitchFamily="34" charset="0"/>
                <a:sym typeface="Symbol" pitchFamily="18" charset="2"/>
              </a:rPr>
              <a:t>im</a:t>
            </a:r>
            <a:r>
              <a:rPr lang="en-US" altLang="de-DE" sz="2000" b="1" i="1" dirty="0">
                <a:solidFill>
                  <a:srgbClr val="0000FF"/>
                </a:solidFill>
                <a:latin typeface="Calibri" panose="020F0502020204030204" pitchFamily="34" charset="0"/>
                <a:sym typeface="Symbol" pitchFamily="18" charset="2"/>
              </a:rPr>
              <a:t>(ω) = R · </a:t>
            </a:r>
            <a:r>
              <a:rPr lang="en-US" altLang="de-DE" sz="2000" b="1" i="1" dirty="0" err="1">
                <a:solidFill>
                  <a:srgbClr val="0000FF"/>
                </a:solidFill>
                <a:latin typeface="Calibri" panose="020F0502020204030204" pitchFamily="34" charset="0"/>
                <a:sym typeface="Symbol" pitchFamily="18" charset="2"/>
              </a:rPr>
              <a:t>I</a:t>
            </a:r>
            <a:r>
              <a:rPr lang="en-US" altLang="de-DE" sz="2000" b="1" i="1" baseline="-25000" dirty="0" err="1">
                <a:solidFill>
                  <a:srgbClr val="0000FF"/>
                </a:solidFill>
                <a:latin typeface="Calibri" panose="020F0502020204030204" pitchFamily="34" charset="0"/>
                <a:sym typeface="Symbol" pitchFamily="18" charset="2"/>
              </a:rPr>
              <a:t>im</a:t>
            </a:r>
            <a:r>
              <a:rPr lang="en-US" altLang="de-DE" sz="2000" b="1" i="1" dirty="0">
                <a:solidFill>
                  <a:srgbClr val="0000FF"/>
                </a:solidFill>
                <a:latin typeface="Calibri" panose="020F0502020204030204" pitchFamily="34" charset="0"/>
                <a:sym typeface="Symbol" pitchFamily="18" charset="2"/>
              </a:rPr>
              <a:t>(ω) = </a:t>
            </a:r>
            <a:r>
              <a:rPr lang="en-US" altLang="de-DE" sz="2000" b="1" i="1" dirty="0" err="1">
                <a:solidFill>
                  <a:srgbClr val="C00000"/>
                </a:solidFill>
                <a:latin typeface="Calibri" panose="020F0502020204030204" pitchFamily="34" charset="0"/>
                <a:sym typeface="Symbol" pitchFamily="18" charset="2"/>
              </a:rPr>
              <a:t>Z</a:t>
            </a:r>
            <a:r>
              <a:rPr lang="en-US" altLang="de-DE" sz="2000" b="1" i="1" baseline="-25000" dirty="0" err="1">
                <a:solidFill>
                  <a:srgbClr val="C00000"/>
                </a:solidFill>
                <a:latin typeface="Calibri" panose="020F0502020204030204" pitchFamily="34" charset="0"/>
                <a:sym typeface="Symbol" pitchFamily="18" charset="2"/>
              </a:rPr>
              <a:t>t</a:t>
            </a:r>
            <a:r>
              <a:rPr lang="en-US" altLang="de-DE" sz="2000" b="1" i="1" dirty="0">
                <a:solidFill>
                  <a:srgbClr val="C00000"/>
                </a:solidFill>
                <a:latin typeface="Calibri" panose="020F0502020204030204" pitchFamily="34" charset="0"/>
                <a:sym typeface="Symbol" pitchFamily="18" charset="2"/>
              </a:rPr>
              <a:t>(ω) </a:t>
            </a:r>
            <a:r>
              <a:rPr lang="en-US" altLang="de-DE" sz="2000" b="1" i="1" dirty="0">
                <a:solidFill>
                  <a:srgbClr val="0000FF"/>
                </a:solidFill>
                <a:latin typeface="Calibri" panose="020F0502020204030204" pitchFamily="34" charset="0"/>
                <a:sym typeface="Symbol" pitchFamily="18" charset="2"/>
              </a:rPr>
              <a:t>· </a:t>
            </a:r>
            <a:r>
              <a:rPr lang="en-US" altLang="de-DE" sz="2000" b="1" i="1" dirty="0" err="1">
                <a:solidFill>
                  <a:srgbClr val="0000FF"/>
                </a:solidFill>
                <a:latin typeface="Calibri" panose="020F0502020204030204" pitchFamily="34" charset="0"/>
                <a:sym typeface="Symbol" pitchFamily="18" charset="2"/>
              </a:rPr>
              <a:t>I</a:t>
            </a:r>
            <a:r>
              <a:rPr lang="en-US" altLang="de-DE" sz="2000" b="1" i="1" baseline="-25000" dirty="0" err="1">
                <a:solidFill>
                  <a:srgbClr val="0000FF"/>
                </a:solidFill>
                <a:latin typeface="Calibri" panose="020F0502020204030204" pitchFamily="34" charset="0"/>
                <a:sym typeface="Symbol" pitchFamily="18" charset="2"/>
              </a:rPr>
              <a:t>beam</a:t>
            </a:r>
            <a:r>
              <a:rPr lang="en-US" altLang="de-DE" sz="2000" b="1" i="1" dirty="0">
                <a:solidFill>
                  <a:srgbClr val="0000FF"/>
                </a:solidFill>
                <a:latin typeface="Calibri" panose="020F0502020204030204" pitchFamily="34" charset="0"/>
                <a:sym typeface="Symbol" pitchFamily="18" charset="2"/>
              </a:rPr>
              <a:t>(ω)</a:t>
            </a:r>
            <a:endParaRPr lang="en-US" altLang="de-DE" sz="2000" i="1" dirty="0">
              <a:solidFill>
                <a:srgbClr val="0000FF"/>
              </a:solidFill>
              <a:latin typeface="Calibri" panose="020F0502020204030204" pitchFamily="34" charset="0"/>
              <a:sym typeface="Symbol" pitchFamily="18" charset="2"/>
            </a:endParaRPr>
          </a:p>
        </p:txBody>
      </p:sp>
      <mc:AlternateContent xmlns:mc="http://schemas.openxmlformats.org/markup-compatibility/2006" xmlns:a14="http://schemas.microsoft.com/office/drawing/2010/main">
        <mc:Choice Requires="a14">
          <p:sp>
            <p:nvSpPr>
              <p:cNvPr id="44" name="Text Box 4"/>
              <p:cNvSpPr txBox="1">
                <a:spLocks noChangeArrowheads="1"/>
              </p:cNvSpPr>
              <p:nvPr/>
            </p:nvSpPr>
            <p:spPr bwMode="auto">
              <a:xfrm>
                <a:off x="384951" y="5157192"/>
                <a:ext cx="8439719" cy="104163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ts val="600"/>
                  </a:spcBef>
                </a:pPr>
                <a:r>
                  <a:rPr lang="en-US" altLang="de-DE" b="1" dirty="0">
                    <a:solidFill>
                      <a:srgbClr val="0000FF"/>
                    </a:solidFill>
                    <a:latin typeface="Calibri" panose="020F0502020204030204" pitchFamily="34" charset="0"/>
                    <a:sym typeface="Symbol" pitchFamily="18" charset="2"/>
                  </a:rPr>
                  <a:t>Result:     </a:t>
                </a:r>
                <a14:m>
                  <m:oMath xmlns:m="http://schemas.openxmlformats.org/officeDocument/2006/math">
                    <m:sSub>
                      <m:sSubPr>
                        <m:ctrlPr>
                          <a:rPr lang="en-US" altLang="de-DE" sz="2200" i="1" smtClean="0">
                            <a:solidFill>
                              <a:schemeClr val="tx1"/>
                            </a:solidFill>
                            <a:latin typeface="Cambria Math" panose="02040503050406030204" pitchFamily="18" charset="0"/>
                            <a:sym typeface="Symbol" pitchFamily="18" charset="2"/>
                          </a:rPr>
                        </m:ctrlPr>
                      </m:sSubPr>
                      <m:e>
                        <m:r>
                          <a:rPr lang="de-DE" altLang="de-DE" sz="2200" b="0" i="1" smtClean="0">
                            <a:solidFill>
                              <a:schemeClr val="tx1"/>
                            </a:solidFill>
                            <a:latin typeface="Cambria Math"/>
                            <a:sym typeface="Symbol" pitchFamily="18" charset="2"/>
                          </a:rPr>
                          <m:t>𝑍</m:t>
                        </m:r>
                      </m:e>
                      <m:sub>
                        <m:r>
                          <a:rPr lang="de-DE" altLang="de-DE" sz="2200" b="0" i="1" smtClean="0">
                            <a:solidFill>
                              <a:schemeClr val="tx1"/>
                            </a:solidFill>
                            <a:latin typeface="Cambria Math"/>
                            <a:sym typeface="Symbol" pitchFamily="18" charset="2"/>
                          </a:rPr>
                          <m:t>𝑡</m:t>
                        </m:r>
                      </m:sub>
                    </m:sSub>
                    <m:d>
                      <m:dPr>
                        <m:ctrlPr>
                          <a:rPr lang="de-DE" altLang="de-DE" sz="2200" i="1" smtClean="0">
                            <a:solidFill>
                              <a:schemeClr val="tx1"/>
                            </a:solidFill>
                            <a:latin typeface="Cambria Math" panose="02040503050406030204" pitchFamily="18" charset="0"/>
                            <a:sym typeface="Symbol" pitchFamily="18" charset="2"/>
                          </a:rPr>
                        </m:ctrlPr>
                      </m:dPr>
                      <m:e>
                        <m:r>
                          <a:rPr lang="de-DE" altLang="de-DE" sz="2200" b="0" i="1" smtClean="0">
                            <a:solidFill>
                              <a:schemeClr val="tx1"/>
                            </a:solidFill>
                            <a:latin typeface="Cambria Math"/>
                            <a:ea typeface="Cambria Math"/>
                            <a:sym typeface="Symbol" pitchFamily="18" charset="2"/>
                          </a:rPr>
                          <m:t>𝜔</m:t>
                        </m:r>
                      </m:e>
                    </m:d>
                    <m:r>
                      <a:rPr lang="de-DE" altLang="de-DE" sz="2200" b="0" i="1" smtClean="0">
                        <a:solidFill>
                          <a:schemeClr val="tx1"/>
                        </a:solidFill>
                        <a:latin typeface="Cambria Math"/>
                        <a:ea typeface="Cambria Math"/>
                        <a:sym typeface="Symbol" pitchFamily="18" charset="2"/>
                      </a:rPr>
                      <m:t>= </m:t>
                    </m:r>
                    <m:box>
                      <m:boxPr>
                        <m:ctrlPr>
                          <a:rPr lang="de-DE" altLang="de-DE" sz="2200" i="1" smtClean="0">
                            <a:solidFill>
                              <a:schemeClr val="tx1"/>
                            </a:solidFill>
                            <a:latin typeface="Cambria Math" panose="02040503050406030204" pitchFamily="18" charset="0"/>
                            <a:ea typeface="Cambria Math"/>
                            <a:sym typeface="Symbol" pitchFamily="18" charset="2"/>
                          </a:rPr>
                        </m:ctrlPr>
                      </m:boxPr>
                      <m:e>
                        <m:f>
                          <m:fPr>
                            <m:ctrlPr>
                              <a:rPr lang="de-DE" altLang="de-DE" sz="2200" i="1" smtClean="0">
                                <a:solidFill>
                                  <a:schemeClr val="tx1"/>
                                </a:solidFill>
                                <a:latin typeface="Cambria Math" panose="02040503050406030204" pitchFamily="18" charset="0"/>
                                <a:ea typeface="Cambria Math"/>
                                <a:sym typeface="Symbol" pitchFamily="18" charset="2"/>
                              </a:rPr>
                            </m:ctrlPr>
                          </m:fPr>
                          <m:num>
                            <m:r>
                              <a:rPr lang="de-DE" altLang="de-DE" sz="2200" b="0" i="1" smtClean="0">
                                <a:solidFill>
                                  <a:schemeClr val="tx1"/>
                                </a:solidFill>
                                <a:latin typeface="Cambria Math"/>
                                <a:ea typeface="Cambria Math"/>
                                <a:sym typeface="Symbol" pitchFamily="18" charset="2"/>
                              </a:rPr>
                              <m:t>𝐴</m:t>
                            </m:r>
                          </m:num>
                          <m:den>
                            <m:r>
                              <a:rPr lang="de-DE" altLang="de-DE" sz="2200" b="0" i="1" smtClean="0">
                                <a:solidFill>
                                  <a:schemeClr val="tx1"/>
                                </a:solidFill>
                                <a:latin typeface="Cambria Math"/>
                                <a:ea typeface="Cambria Math"/>
                                <a:sym typeface="Symbol" pitchFamily="18" charset="2"/>
                              </a:rPr>
                              <m:t>2</m:t>
                            </m:r>
                            <m:r>
                              <a:rPr lang="de-DE" altLang="de-DE" sz="2200" b="0" i="1" smtClean="0">
                                <a:solidFill>
                                  <a:schemeClr val="tx1"/>
                                </a:solidFill>
                                <a:latin typeface="Cambria Math"/>
                                <a:ea typeface="Cambria Math"/>
                                <a:sym typeface="Symbol" pitchFamily="18" charset="2"/>
                              </a:rPr>
                              <m:t>𝜋</m:t>
                            </m:r>
                            <m:r>
                              <a:rPr lang="de-DE" altLang="de-DE" sz="2200" b="0" i="1" smtClean="0">
                                <a:solidFill>
                                  <a:schemeClr val="tx1"/>
                                </a:solidFill>
                                <a:latin typeface="Cambria Math"/>
                                <a:ea typeface="Cambria Math"/>
                                <a:sym typeface="Symbol" pitchFamily="18" charset="2"/>
                              </a:rPr>
                              <m:t> </m:t>
                            </m:r>
                            <m:r>
                              <a:rPr lang="de-DE" altLang="de-DE" sz="2200" b="0" i="1" smtClean="0">
                                <a:solidFill>
                                  <a:schemeClr val="tx1"/>
                                </a:solidFill>
                                <a:latin typeface="Cambria Math"/>
                                <a:ea typeface="Cambria Math"/>
                                <a:sym typeface="Symbol" pitchFamily="18" charset="2"/>
                              </a:rPr>
                              <m:t>𝑎</m:t>
                            </m:r>
                          </m:den>
                        </m:f>
                        <m:r>
                          <a:rPr lang="de-DE" altLang="de-DE" sz="2200" b="0" i="1" smtClean="0">
                            <a:solidFill>
                              <a:schemeClr val="tx1"/>
                            </a:solidFill>
                            <a:latin typeface="Cambria Math"/>
                            <a:ea typeface="Cambria Math"/>
                            <a:sym typeface="Symbol" pitchFamily="18" charset="2"/>
                          </a:rPr>
                          <m:t> ∙ </m:t>
                        </m:r>
                        <m:box>
                          <m:boxPr>
                            <m:ctrlPr>
                              <a:rPr lang="de-DE" altLang="de-DE" sz="2200" i="1" smtClean="0">
                                <a:solidFill>
                                  <a:schemeClr val="tx1"/>
                                </a:solidFill>
                                <a:latin typeface="Cambria Math" panose="02040503050406030204" pitchFamily="18" charset="0"/>
                                <a:ea typeface="Cambria Math"/>
                                <a:sym typeface="Symbol" pitchFamily="18" charset="2"/>
                              </a:rPr>
                            </m:ctrlPr>
                          </m:boxPr>
                          <m:e>
                            <m:f>
                              <m:fPr>
                                <m:ctrlPr>
                                  <a:rPr lang="de-DE" altLang="de-DE" sz="2200" i="1" smtClean="0">
                                    <a:solidFill>
                                      <a:schemeClr val="tx1"/>
                                    </a:solidFill>
                                    <a:latin typeface="Cambria Math" panose="02040503050406030204" pitchFamily="18" charset="0"/>
                                    <a:ea typeface="Cambria Math"/>
                                    <a:sym typeface="Symbol" pitchFamily="18" charset="2"/>
                                  </a:rPr>
                                </m:ctrlPr>
                              </m:fPr>
                              <m:num>
                                <m:r>
                                  <a:rPr lang="de-DE" altLang="de-DE" sz="2200" b="0" i="1" smtClean="0">
                                    <a:solidFill>
                                      <a:schemeClr val="tx1"/>
                                    </a:solidFill>
                                    <a:latin typeface="Cambria Math"/>
                                    <a:ea typeface="Cambria Math"/>
                                    <a:sym typeface="Symbol" pitchFamily="18" charset="2"/>
                                  </a:rPr>
                                  <m:t>1</m:t>
                                </m:r>
                              </m:num>
                              <m:den>
                                <m:r>
                                  <a:rPr lang="de-DE" altLang="de-DE" sz="2200" b="0" i="1" smtClean="0">
                                    <a:solidFill>
                                      <a:schemeClr val="tx1"/>
                                    </a:solidFill>
                                    <a:latin typeface="Cambria Math"/>
                                    <a:ea typeface="Cambria Math"/>
                                    <a:sym typeface="Symbol" pitchFamily="18" charset="2"/>
                                  </a:rPr>
                                  <m:t>𝛽</m:t>
                                </m:r>
                                <m:r>
                                  <a:rPr lang="de-DE" altLang="de-DE" sz="2200" b="0" i="1" smtClean="0">
                                    <a:solidFill>
                                      <a:schemeClr val="tx1"/>
                                    </a:solidFill>
                                    <a:latin typeface="Cambria Math"/>
                                    <a:ea typeface="Cambria Math"/>
                                    <a:sym typeface="Symbol" pitchFamily="18" charset="2"/>
                                  </a:rPr>
                                  <m:t>𝑐</m:t>
                                </m:r>
                              </m:den>
                            </m:f>
                          </m:e>
                        </m:box>
                        <m:r>
                          <a:rPr lang="de-DE" altLang="de-DE" sz="2200" b="0" i="1" smtClean="0">
                            <a:solidFill>
                              <a:schemeClr val="tx1"/>
                            </a:solidFill>
                            <a:latin typeface="Cambria Math"/>
                            <a:ea typeface="Cambria Math"/>
                            <a:sym typeface="Symbol" pitchFamily="18" charset="2"/>
                          </a:rPr>
                          <m:t>∙</m:t>
                        </m:r>
                        <m:box>
                          <m:boxPr>
                            <m:ctrlPr>
                              <a:rPr lang="de-DE" altLang="de-DE" sz="2200" i="1" smtClean="0">
                                <a:solidFill>
                                  <a:schemeClr val="tx1"/>
                                </a:solidFill>
                                <a:latin typeface="Cambria Math" panose="02040503050406030204" pitchFamily="18" charset="0"/>
                                <a:ea typeface="Cambria Math"/>
                                <a:sym typeface="Symbol" pitchFamily="18" charset="2"/>
                              </a:rPr>
                            </m:ctrlPr>
                          </m:boxPr>
                          <m:e>
                            <m:f>
                              <m:fPr>
                                <m:ctrlPr>
                                  <a:rPr lang="de-DE" altLang="de-DE" sz="2200" i="1" smtClean="0">
                                    <a:solidFill>
                                      <a:schemeClr val="tx1"/>
                                    </a:solidFill>
                                    <a:latin typeface="Cambria Math" panose="02040503050406030204" pitchFamily="18" charset="0"/>
                                    <a:ea typeface="Cambria Math"/>
                                    <a:sym typeface="Symbol" pitchFamily="18" charset="2"/>
                                  </a:rPr>
                                </m:ctrlPr>
                              </m:fPr>
                              <m:num>
                                <m:r>
                                  <a:rPr lang="de-DE" altLang="de-DE" sz="2200" b="0" i="1" smtClean="0">
                                    <a:solidFill>
                                      <a:schemeClr val="tx1"/>
                                    </a:solidFill>
                                    <a:latin typeface="Cambria Math"/>
                                    <a:ea typeface="Cambria Math"/>
                                    <a:sym typeface="Symbol" pitchFamily="18" charset="2"/>
                                  </a:rPr>
                                  <m:t>1</m:t>
                                </m:r>
                              </m:num>
                              <m:den>
                                <m:r>
                                  <a:rPr lang="de-DE" altLang="de-DE" sz="2200" b="0" i="1" smtClean="0">
                                    <a:solidFill>
                                      <a:schemeClr val="tx1"/>
                                    </a:solidFill>
                                    <a:latin typeface="Cambria Math"/>
                                    <a:ea typeface="Cambria Math"/>
                                    <a:sym typeface="Symbol" pitchFamily="18" charset="2"/>
                                  </a:rPr>
                                  <m:t>𝐶</m:t>
                                </m:r>
                              </m:den>
                            </m:f>
                            <m:r>
                              <a:rPr lang="de-DE" altLang="de-DE" sz="2200" b="0" i="1" smtClean="0">
                                <a:solidFill>
                                  <a:schemeClr val="tx1"/>
                                </a:solidFill>
                                <a:latin typeface="Cambria Math"/>
                                <a:ea typeface="Cambria Math"/>
                                <a:sym typeface="Symbol" pitchFamily="18" charset="2"/>
                              </a:rPr>
                              <m:t> ∙ </m:t>
                            </m:r>
                          </m:e>
                        </m:box>
                        <m:box>
                          <m:boxPr>
                            <m:ctrlPr>
                              <a:rPr lang="de-DE" altLang="de-DE" sz="2200" i="1" smtClean="0">
                                <a:solidFill>
                                  <a:schemeClr val="tx1"/>
                                </a:solidFill>
                                <a:latin typeface="Cambria Math" panose="02040503050406030204" pitchFamily="18" charset="0"/>
                                <a:ea typeface="Cambria Math"/>
                                <a:sym typeface="Symbol" pitchFamily="18" charset="2"/>
                              </a:rPr>
                            </m:ctrlPr>
                          </m:boxPr>
                          <m:e>
                            <m:f>
                              <m:fPr>
                                <m:ctrlPr>
                                  <a:rPr lang="de-DE" altLang="de-DE" sz="2200" i="1" smtClean="0">
                                    <a:solidFill>
                                      <a:schemeClr val="tx1"/>
                                    </a:solidFill>
                                    <a:latin typeface="Cambria Math" panose="02040503050406030204" pitchFamily="18" charset="0"/>
                                    <a:ea typeface="Cambria Math"/>
                                    <a:sym typeface="Symbol" pitchFamily="18" charset="2"/>
                                  </a:rPr>
                                </m:ctrlPr>
                              </m:fPr>
                              <m:num>
                                <m:r>
                                  <a:rPr lang="de-DE" altLang="de-DE" sz="2200" b="0" i="1" smtClean="0">
                                    <a:solidFill>
                                      <a:schemeClr val="tx1"/>
                                    </a:solidFill>
                                    <a:latin typeface="Cambria Math"/>
                                    <a:ea typeface="Cambria Math"/>
                                    <a:sym typeface="Symbol" pitchFamily="18" charset="2"/>
                                  </a:rPr>
                                  <m:t>𝑖</m:t>
                                </m:r>
                                <m:r>
                                  <a:rPr lang="de-DE" altLang="de-DE" sz="2200" b="0" i="1" smtClean="0">
                                    <a:solidFill>
                                      <a:schemeClr val="tx1"/>
                                    </a:solidFill>
                                    <a:latin typeface="Cambria Math"/>
                                    <a:ea typeface="Cambria Math"/>
                                    <a:sym typeface="Symbol" pitchFamily="18" charset="2"/>
                                  </a:rPr>
                                  <m:t>𝜔</m:t>
                                </m:r>
                                <m:r>
                                  <a:rPr lang="de-DE" altLang="de-DE" sz="2200" b="0" i="1" smtClean="0">
                                    <a:solidFill>
                                      <a:schemeClr val="tx1"/>
                                    </a:solidFill>
                                    <a:latin typeface="Cambria Math"/>
                                    <a:ea typeface="Cambria Math"/>
                                    <a:sym typeface="Symbol" pitchFamily="18" charset="2"/>
                                  </a:rPr>
                                  <m:t>𝑅𝐶</m:t>
                                </m:r>
                              </m:num>
                              <m:den>
                                <m:r>
                                  <a:rPr lang="de-DE" altLang="de-DE" sz="2200" b="0" i="1" smtClean="0">
                                    <a:solidFill>
                                      <a:schemeClr val="tx1"/>
                                    </a:solidFill>
                                    <a:latin typeface="Cambria Math"/>
                                    <a:ea typeface="Cambria Math"/>
                                    <a:sym typeface="Symbol" pitchFamily="18" charset="2"/>
                                  </a:rPr>
                                  <m:t>1+</m:t>
                                </m:r>
                                <m:r>
                                  <a:rPr lang="de-DE" altLang="de-DE" sz="2200" b="0" i="1" smtClean="0">
                                    <a:solidFill>
                                      <a:schemeClr val="tx1"/>
                                    </a:solidFill>
                                    <a:latin typeface="Cambria Math"/>
                                    <a:ea typeface="Cambria Math"/>
                                    <a:sym typeface="Symbol" pitchFamily="18" charset="2"/>
                                  </a:rPr>
                                  <m:t>𝑖</m:t>
                                </m:r>
                                <m:r>
                                  <a:rPr lang="de-DE" altLang="de-DE" sz="2200" b="0" i="1" smtClean="0">
                                    <a:solidFill>
                                      <a:schemeClr val="tx1"/>
                                    </a:solidFill>
                                    <a:latin typeface="Cambria Math"/>
                                    <a:ea typeface="Cambria Math"/>
                                    <a:sym typeface="Symbol" pitchFamily="18" charset="2"/>
                                  </a:rPr>
                                  <m:t>𝜔</m:t>
                                </m:r>
                                <m:r>
                                  <a:rPr lang="de-DE" altLang="de-DE" sz="2200" b="0" i="1" smtClean="0">
                                    <a:solidFill>
                                      <a:schemeClr val="tx1"/>
                                    </a:solidFill>
                                    <a:latin typeface="Cambria Math"/>
                                    <a:ea typeface="Cambria Math"/>
                                    <a:sym typeface="Symbol" pitchFamily="18" charset="2"/>
                                  </a:rPr>
                                  <m:t>𝑅𝐶</m:t>
                                </m:r>
                              </m:den>
                            </m:f>
                            <m:r>
                              <a:rPr lang="de-DE" altLang="de-DE" sz="2200" b="0" i="1" smtClean="0">
                                <a:solidFill>
                                  <a:schemeClr val="tx1"/>
                                </a:solidFill>
                                <a:latin typeface="Cambria Math"/>
                                <a:ea typeface="Cambria Math"/>
                                <a:sym typeface="Symbol" pitchFamily="18" charset="2"/>
                              </a:rPr>
                              <m:t>     ∈</m:t>
                            </m:r>
                            <m:r>
                              <a:rPr lang="de-DE" altLang="de-DE" sz="2200" b="0" i="1" smtClean="0">
                                <a:solidFill>
                                  <a:schemeClr val="tx1"/>
                                </a:solidFill>
                                <a:latin typeface="Cambria Math"/>
                                <a:ea typeface="Cambria Math"/>
                                <a:sym typeface="Symbol" pitchFamily="18" charset="2"/>
                              </a:rPr>
                              <m:t>ℂ</m:t>
                            </m:r>
                          </m:e>
                        </m:box>
                        <m:r>
                          <a:rPr lang="de-DE" altLang="de-DE" sz="2200" b="0" i="1" smtClean="0">
                            <a:solidFill>
                              <a:schemeClr val="tx1"/>
                            </a:solidFill>
                            <a:latin typeface="Cambria Math"/>
                            <a:ea typeface="Cambria Math"/>
                            <a:sym typeface="Symbol" pitchFamily="18" charset="2"/>
                          </a:rPr>
                          <m:t> </m:t>
                        </m:r>
                      </m:e>
                    </m:box>
                  </m:oMath>
                </a14:m>
                <a:r>
                  <a:rPr lang="en-US" altLang="de-DE" sz="2400" dirty="0">
                    <a:latin typeface="Calibri" panose="020F0502020204030204" pitchFamily="34" charset="0"/>
                    <a:sym typeface="Symbol" pitchFamily="18" charset="2"/>
                  </a:rPr>
                  <a:t>  </a:t>
                </a:r>
                <a:r>
                  <a:rPr lang="en-US" altLang="de-DE" dirty="0">
                    <a:latin typeface="Calibri" panose="020F0502020204030204" pitchFamily="34" charset="0"/>
                    <a:sym typeface="Symbol" pitchFamily="18" charset="2"/>
                  </a:rPr>
                  <a:t>i.e. complex function </a:t>
                </a:r>
              </a:p>
              <a:p>
                <a:pPr algn="l" eaLnBrk="1" hangingPunct="1">
                  <a:spcBef>
                    <a:spcPts val="600"/>
                  </a:spcBef>
                </a:pPr>
                <a:r>
                  <a:rPr lang="en-US" altLang="de-DE" sz="2200" i="1" dirty="0">
                    <a:solidFill>
                      <a:schemeClr val="tx1"/>
                    </a:solidFill>
                    <a:latin typeface="Calibri" panose="020F0502020204030204" pitchFamily="34" charset="0"/>
                    <a:sym typeface="Symbol" pitchFamily="18" charset="2"/>
                  </a:rPr>
                  <a:t> </a:t>
                </a:r>
              </a:p>
            </p:txBody>
          </p:sp>
        </mc:Choice>
        <mc:Fallback xmlns="">
          <p:sp>
            <p:nvSpPr>
              <p:cNvPr id="44" name="Text Box 4"/>
              <p:cNvSpPr txBox="1">
                <a:spLocks noRot="1" noChangeAspect="1" noMove="1" noResize="1" noEditPoints="1" noAdjustHandles="1" noChangeArrowheads="1" noChangeShapeType="1" noTextEdit="1"/>
              </p:cNvSpPr>
              <p:nvPr/>
            </p:nvSpPr>
            <p:spPr bwMode="auto">
              <a:xfrm>
                <a:off x="384951" y="5157192"/>
                <a:ext cx="8439719" cy="1041632"/>
              </a:xfrm>
              <a:prstGeom prst="rect">
                <a:avLst/>
              </a:prstGeom>
              <a:blipFill rotWithShape="1">
                <a:blip r:embed="rId4"/>
                <a:stretch>
                  <a:fillRect l="-57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grpSp>
        <p:nvGrpSpPr>
          <p:cNvPr id="11" name="Gruppieren 10"/>
          <p:cNvGrpSpPr/>
          <p:nvPr/>
        </p:nvGrpSpPr>
        <p:grpSpPr>
          <a:xfrm>
            <a:off x="1230344" y="5676900"/>
            <a:ext cx="5765053" cy="670520"/>
            <a:chOff x="1230344" y="5728918"/>
            <a:chExt cx="5765053" cy="670520"/>
          </a:xfrm>
        </p:grpSpPr>
        <p:sp>
          <p:nvSpPr>
            <p:cNvPr id="46" name="Text Box 4"/>
            <p:cNvSpPr txBox="1">
              <a:spLocks noChangeArrowheads="1"/>
            </p:cNvSpPr>
            <p:nvPr/>
          </p:nvSpPr>
          <p:spPr bwMode="auto">
            <a:xfrm>
              <a:off x="1230344" y="5985974"/>
              <a:ext cx="1109802" cy="353943"/>
            </a:xfrm>
            <a:prstGeom prst="rect">
              <a:avLst/>
            </a:prstGeom>
            <a:noFill/>
            <a:ln w="9525">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spcBef>
                  <a:spcPts val="600"/>
                </a:spcBef>
              </a:pPr>
              <a:r>
                <a:rPr lang="en-US" altLang="de-DE" sz="1700" dirty="0">
                  <a:solidFill>
                    <a:srgbClr val="0000FF"/>
                  </a:solidFill>
                  <a:latin typeface="Calibri" panose="020F0502020204030204" pitchFamily="34" charset="0"/>
                  <a:sym typeface="Symbol" pitchFamily="18" charset="2"/>
                </a:rPr>
                <a:t>geometry</a:t>
              </a:r>
              <a:endParaRPr lang="en-US" altLang="de-DE" sz="1700" i="1" dirty="0">
                <a:solidFill>
                  <a:schemeClr val="tx1"/>
                </a:solidFill>
                <a:latin typeface="Calibri" panose="020F0502020204030204" pitchFamily="34" charset="0"/>
                <a:sym typeface="Symbol" pitchFamily="18" charset="2"/>
              </a:endParaRPr>
            </a:p>
          </p:txBody>
        </p:sp>
        <p:sp>
          <p:nvSpPr>
            <p:cNvPr id="47" name="Text Box 4"/>
            <p:cNvSpPr txBox="1">
              <a:spLocks noChangeArrowheads="1"/>
            </p:cNvSpPr>
            <p:nvPr/>
          </p:nvSpPr>
          <p:spPr bwMode="auto">
            <a:xfrm>
              <a:off x="2849437" y="6045495"/>
              <a:ext cx="1834796" cy="353943"/>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spcBef>
                  <a:spcPts val="600"/>
                </a:spcBef>
              </a:pPr>
              <a:r>
                <a:rPr lang="en-US" altLang="de-DE" sz="1700" dirty="0">
                  <a:solidFill>
                    <a:srgbClr val="FF0000"/>
                  </a:solidFill>
                  <a:latin typeface="Calibri" panose="020F0502020204030204" pitchFamily="34" charset="0"/>
                  <a:sym typeface="Symbol" pitchFamily="18" charset="2"/>
                </a:rPr>
                <a:t>stray capacitance </a:t>
              </a:r>
              <a:endParaRPr lang="en-US" altLang="de-DE" sz="1700" i="1" dirty="0">
                <a:solidFill>
                  <a:srgbClr val="FF0000"/>
                </a:solidFill>
                <a:latin typeface="Calibri" panose="020F0502020204030204" pitchFamily="34" charset="0"/>
                <a:sym typeface="Symbol" pitchFamily="18" charset="2"/>
              </a:endParaRPr>
            </a:p>
          </p:txBody>
        </p:sp>
        <p:sp>
          <p:nvSpPr>
            <p:cNvPr id="48" name="Text Box 4"/>
            <p:cNvSpPr txBox="1">
              <a:spLocks noChangeArrowheads="1"/>
            </p:cNvSpPr>
            <p:nvPr/>
          </p:nvSpPr>
          <p:spPr bwMode="auto">
            <a:xfrm>
              <a:off x="5053664" y="6007395"/>
              <a:ext cx="1941733" cy="35394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spcBef>
                  <a:spcPts val="600"/>
                </a:spcBef>
              </a:pPr>
              <a:r>
                <a:rPr lang="en-US" altLang="de-DE" sz="1700" dirty="0">
                  <a:latin typeface="Calibri" panose="020F0502020204030204" pitchFamily="34" charset="0"/>
                  <a:sym typeface="Symbol" pitchFamily="18" charset="2"/>
                </a:rPr>
                <a:t>frequency response</a:t>
              </a:r>
              <a:endParaRPr lang="en-US" altLang="de-DE" sz="1700" i="1" dirty="0">
                <a:latin typeface="Calibri" panose="020F0502020204030204" pitchFamily="34" charset="0"/>
                <a:sym typeface="Symbol" pitchFamily="18" charset="2"/>
              </a:endParaRPr>
            </a:p>
          </p:txBody>
        </p:sp>
        <p:cxnSp>
          <p:nvCxnSpPr>
            <p:cNvPr id="4" name="Gerade Verbindung mit Pfeil 3"/>
            <p:cNvCxnSpPr>
              <a:stCxn id="46" idx="0"/>
            </p:cNvCxnSpPr>
            <p:nvPr/>
          </p:nvCxnSpPr>
          <p:spPr bwMode="auto">
            <a:xfrm flipV="1">
              <a:off x="1785245" y="5796643"/>
              <a:ext cx="554901" cy="189331"/>
            </a:xfrm>
            <a:prstGeom prst="straightConnector1">
              <a:avLst/>
            </a:prstGeom>
            <a:solidFill>
              <a:schemeClr val="accent1"/>
            </a:solidFill>
            <a:ln w="31750" cap="flat" cmpd="sng" algn="ctr">
              <a:solidFill>
                <a:srgbClr val="0000FF"/>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Gerade Verbindung mit Pfeil 49"/>
            <p:cNvCxnSpPr>
              <a:stCxn id="47" idx="0"/>
            </p:cNvCxnSpPr>
            <p:nvPr/>
          </p:nvCxnSpPr>
          <p:spPr bwMode="auto">
            <a:xfrm flipV="1">
              <a:off x="3766835" y="5728918"/>
              <a:ext cx="0" cy="316577"/>
            </a:xfrm>
            <a:prstGeom prst="straightConnector1">
              <a:avLst/>
            </a:prstGeom>
            <a:solidFill>
              <a:schemeClr val="accent1"/>
            </a:solidFill>
            <a:ln w="3175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Gerade Verbindung mit Pfeil 52"/>
            <p:cNvCxnSpPr>
              <a:stCxn id="48" idx="0"/>
            </p:cNvCxnSpPr>
            <p:nvPr/>
          </p:nvCxnSpPr>
          <p:spPr bwMode="auto">
            <a:xfrm flipH="1" flipV="1">
              <a:off x="4944519" y="5812973"/>
              <a:ext cx="1080012" cy="194422"/>
            </a:xfrm>
            <a:prstGeom prst="straightConnector1">
              <a:avLst/>
            </a:prstGeom>
            <a:solidFill>
              <a:schemeClr val="accent1"/>
            </a:solidFill>
            <a:ln w="3175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299064412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4"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Longitudinal Emittance using tomographic Reconstruction</a:t>
            </a:r>
          </a:p>
        </p:txBody>
      </p:sp>
      <p:sp>
        <p:nvSpPr>
          <p:cNvPr id="13316" name="Text Box 3"/>
          <p:cNvSpPr txBox="1">
            <a:spLocks noChangeArrowheads="1"/>
          </p:cNvSpPr>
          <p:nvPr/>
        </p:nvSpPr>
        <p:spPr bwMode="auto">
          <a:xfrm>
            <a:off x="125413" y="1077556"/>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pic>
        <p:nvPicPr>
          <p:cNvPr id="13317" name="Picture 4"/>
          <p:cNvPicPr>
            <a:picLocks noChangeAspect="1" noChangeArrowheads="1"/>
          </p:cNvPicPr>
          <p:nvPr/>
        </p:nvPicPr>
        <p:blipFill>
          <a:blip r:embed="rId3">
            <a:lum bright="-30000" contrast="54000"/>
            <a:extLst>
              <a:ext uri="{28A0092B-C50C-407E-A947-70E740481C1C}">
                <a14:useLocalDpi xmlns:a14="http://schemas.microsoft.com/office/drawing/2010/main" val="0"/>
              </a:ext>
            </a:extLst>
          </a:blip>
          <a:srcRect/>
          <a:stretch>
            <a:fillRect/>
          </a:stretch>
        </p:blipFill>
        <p:spPr bwMode="auto">
          <a:xfrm>
            <a:off x="4032250" y="745769"/>
            <a:ext cx="4294188" cy="5059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18" name="Text Box 5"/>
          <p:cNvSpPr txBox="1">
            <a:spLocks noChangeArrowheads="1"/>
          </p:cNvSpPr>
          <p:nvPr/>
        </p:nvSpPr>
        <p:spPr bwMode="auto">
          <a:xfrm>
            <a:off x="4884738" y="1228369"/>
            <a:ext cx="15414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a:latin typeface="Calibri" panose="020F0502020204030204" pitchFamily="34" charset="0"/>
                <a:cs typeface="Calibri" panose="020F0502020204030204" pitchFamily="34" charset="0"/>
              </a:rPr>
              <a:t>original object</a:t>
            </a:r>
          </a:p>
        </p:txBody>
      </p:sp>
      <p:sp>
        <p:nvSpPr>
          <p:cNvPr id="13319" name="Text Box 6"/>
          <p:cNvSpPr txBox="1">
            <a:spLocks noChangeArrowheads="1"/>
          </p:cNvSpPr>
          <p:nvPr/>
        </p:nvSpPr>
        <p:spPr bwMode="auto">
          <a:xfrm>
            <a:off x="4672013" y="3596919"/>
            <a:ext cx="2143125" cy="651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Iterative </a:t>
            </a:r>
            <a:r>
              <a:rPr lang="en-US" altLang="de-DE" dirty="0">
                <a:solidFill>
                  <a:srgbClr val="0000FF"/>
                </a:solidFill>
                <a:latin typeface="Calibri" panose="020F0502020204030204" pitchFamily="34" charset="0"/>
                <a:cs typeface="Calibri" panose="020F0502020204030204" pitchFamily="34" charset="0"/>
              </a:rPr>
              <a:t>projection</a:t>
            </a:r>
          </a:p>
          <a:p>
            <a:pPr algn="l">
              <a:lnSpc>
                <a:spcPct val="40000"/>
              </a:lnSpc>
            </a:pPr>
            <a:r>
              <a:rPr lang="en-US" altLang="de-DE" dirty="0">
                <a:latin typeface="Calibri" panose="020F0502020204030204" pitchFamily="34" charset="0"/>
                <a:cs typeface="Calibri" panose="020F0502020204030204" pitchFamily="34" charset="0"/>
              </a:rPr>
              <a:t>&amp; back-projection</a:t>
            </a:r>
          </a:p>
        </p:txBody>
      </p:sp>
      <p:sp>
        <p:nvSpPr>
          <p:cNvPr id="13320" name="Text Box 7"/>
          <p:cNvSpPr txBox="1">
            <a:spLocks noChangeArrowheads="1"/>
          </p:cNvSpPr>
          <p:nvPr/>
        </p:nvSpPr>
        <p:spPr bwMode="auto">
          <a:xfrm>
            <a:off x="7348538" y="3627081"/>
            <a:ext cx="1795462" cy="61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a:latin typeface="Calibri" panose="020F0502020204030204" pitchFamily="34" charset="0"/>
                <a:cs typeface="Calibri" panose="020F0502020204030204" pitchFamily="34" charset="0"/>
              </a:rPr>
              <a:t>after sufficient </a:t>
            </a:r>
          </a:p>
          <a:p>
            <a:pPr algn="l">
              <a:lnSpc>
                <a:spcPct val="40000"/>
              </a:lnSpc>
            </a:pPr>
            <a:r>
              <a:rPr lang="en-US" altLang="de-DE">
                <a:latin typeface="Calibri" panose="020F0502020204030204" pitchFamily="34" charset="0"/>
                <a:cs typeface="Calibri" panose="020F0502020204030204" pitchFamily="34" charset="0"/>
              </a:rPr>
              <a:t>iterations</a:t>
            </a:r>
          </a:p>
        </p:txBody>
      </p:sp>
      <p:sp>
        <p:nvSpPr>
          <p:cNvPr id="13321" name="Text Box 8"/>
          <p:cNvSpPr txBox="1">
            <a:spLocks noChangeArrowheads="1"/>
          </p:cNvSpPr>
          <p:nvPr/>
        </p:nvSpPr>
        <p:spPr bwMode="auto">
          <a:xfrm>
            <a:off x="7812088" y="844194"/>
            <a:ext cx="1541462"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a:latin typeface="Calibri" panose="020F0502020204030204" pitchFamily="34" charset="0"/>
                <a:cs typeface="Calibri" panose="020F0502020204030204" pitchFamily="34" charset="0"/>
              </a:rPr>
              <a:t>1</a:t>
            </a:r>
            <a:r>
              <a:rPr lang="en-US" altLang="de-DE" sz="2000" baseline="30000">
                <a:latin typeface="Calibri" panose="020F0502020204030204" pitchFamily="34" charset="0"/>
                <a:cs typeface="Calibri" panose="020F0502020204030204" pitchFamily="34" charset="0"/>
              </a:rPr>
              <a:t>st</a:t>
            </a:r>
            <a:r>
              <a:rPr lang="en-US" altLang="de-DE">
                <a:latin typeface="Calibri" panose="020F0502020204030204" pitchFamily="34" charset="0"/>
                <a:cs typeface="Calibri" panose="020F0502020204030204" pitchFamily="34" charset="0"/>
              </a:rPr>
              <a:t> back-</a:t>
            </a:r>
          </a:p>
          <a:p>
            <a:pPr algn="l">
              <a:lnSpc>
                <a:spcPct val="20000"/>
              </a:lnSpc>
            </a:pPr>
            <a:r>
              <a:rPr lang="en-US" altLang="de-DE">
                <a:latin typeface="Calibri" panose="020F0502020204030204" pitchFamily="34" charset="0"/>
                <a:cs typeface="Calibri" panose="020F0502020204030204" pitchFamily="34" charset="0"/>
              </a:rPr>
              <a:t>projection </a:t>
            </a:r>
          </a:p>
        </p:txBody>
      </p:sp>
      <p:sp>
        <p:nvSpPr>
          <p:cNvPr id="13323" name="Rectangle 11"/>
          <p:cNvSpPr>
            <a:spLocks noChangeArrowheads="1"/>
          </p:cNvSpPr>
          <p:nvPr/>
        </p:nvSpPr>
        <p:spPr bwMode="auto">
          <a:xfrm>
            <a:off x="179388" y="4839931"/>
            <a:ext cx="4572000" cy="1295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FF"/>
                </a:solidFill>
                <a:latin typeface="Calibri" panose="020F0502020204030204" pitchFamily="34" charset="0"/>
                <a:cs typeface="Calibri" panose="020F0502020204030204" pitchFamily="34" charset="0"/>
              </a:rPr>
              <a:t>Filtered back projection:</a:t>
            </a:r>
          </a:p>
          <a:p>
            <a:pPr algn="l">
              <a:lnSpc>
                <a:spcPct val="60000"/>
              </a:lnSpc>
            </a:pPr>
            <a:r>
              <a:rPr lang="en-US" altLang="de-DE" dirty="0">
                <a:latin typeface="Calibri" panose="020F0502020204030204" pitchFamily="34" charset="0"/>
                <a:cs typeface="Calibri" panose="020F0502020204030204" pitchFamily="34" charset="0"/>
              </a:rPr>
              <a:t>Iterative process by redistributing</a:t>
            </a:r>
          </a:p>
          <a:p>
            <a:pPr algn="l">
              <a:lnSpc>
                <a:spcPct val="60000"/>
              </a:lnSpc>
            </a:pPr>
            <a:r>
              <a:rPr lang="en-US" altLang="de-DE" dirty="0">
                <a:latin typeface="Calibri" panose="020F0502020204030204" pitchFamily="34" charset="0"/>
                <a:cs typeface="Calibri" panose="020F0502020204030204" pitchFamily="34" charset="0"/>
              </a:rPr>
              <a:t>the 2-dim image and considering the</a:t>
            </a:r>
          </a:p>
          <a:p>
            <a:pPr algn="l">
              <a:lnSpc>
                <a:spcPct val="60000"/>
              </a:lnSpc>
            </a:pPr>
            <a:r>
              <a:rPr lang="en-US" altLang="de-DE" dirty="0">
                <a:latin typeface="Calibri" panose="020F0502020204030204" pitchFamily="34" charset="0"/>
                <a:cs typeface="Calibri" panose="020F0502020204030204" pitchFamily="34" charset="0"/>
              </a:rPr>
              <a:t>differences to the previous iteration step.</a:t>
            </a:r>
          </a:p>
        </p:txBody>
      </p:sp>
      <p:pic>
        <p:nvPicPr>
          <p:cNvPr id="13324" name="Picture 12"/>
          <p:cNvPicPr>
            <a:picLocks noChangeAspect="1" noChangeArrowheads="1"/>
          </p:cNvPicPr>
          <p:nvPr/>
        </p:nvPicPr>
        <p:blipFill>
          <a:blip r:embed="rId4">
            <a:extLst>
              <a:ext uri="{28A0092B-C50C-407E-A947-70E740481C1C}">
                <a14:useLocalDpi xmlns:a14="http://schemas.microsoft.com/office/drawing/2010/main" val="0"/>
              </a:ext>
            </a:extLst>
          </a:blip>
          <a:srcRect l="6485" r="49750" b="17522"/>
          <a:stretch>
            <a:fillRect/>
          </a:stretch>
        </p:blipFill>
        <p:spPr bwMode="auto">
          <a:xfrm>
            <a:off x="247650" y="2312631"/>
            <a:ext cx="3659188" cy="2303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9">
            <a:extLst>
              <a:ext uri="{FF2B5EF4-FFF2-40B4-BE49-F238E27FC236}">
                <a16:creationId xmlns:a16="http://schemas.microsoft.com/office/drawing/2014/main" id="{242D1DF8-811E-4766-877A-67572CF8825A}"/>
              </a:ext>
            </a:extLst>
          </p:cNvPr>
          <p:cNvSpPr>
            <a:spLocks noChangeArrowheads="1"/>
          </p:cNvSpPr>
          <p:nvPr/>
        </p:nvSpPr>
        <p:spPr bwMode="auto">
          <a:xfrm>
            <a:off x="190500" y="817206"/>
            <a:ext cx="4224338"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50000"/>
              </a:lnSpc>
            </a:pPr>
            <a:r>
              <a:rPr lang="en-US" altLang="de-DE" dirty="0">
                <a:solidFill>
                  <a:srgbClr val="0000FF"/>
                </a:solidFill>
                <a:latin typeface="Calibri" panose="020F0502020204030204" pitchFamily="34" charset="0"/>
                <a:cs typeface="Calibri" panose="020F0502020204030204" pitchFamily="34" charset="0"/>
              </a:rPr>
              <a:t>Tomography: </a:t>
            </a:r>
            <a:r>
              <a:rPr lang="en-US" altLang="de-DE" dirty="0">
                <a:latin typeface="Calibri" panose="020F0502020204030204" pitchFamily="34" charset="0"/>
                <a:cs typeface="Calibri" panose="020F0502020204030204" pitchFamily="34" charset="0"/>
              </a:rPr>
              <a:t>Generation of a n-dim image</a:t>
            </a:r>
          </a:p>
          <a:p>
            <a:pPr algn="l">
              <a:lnSpc>
                <a:spcPct val="50000"/>
              </a:lnSpc>
            </a:pPr>
            <a:r>
              <a:rPr lang="en-US" altLang="de-DE" dirty="0">
                <a:latin typeface="Calibri" panose="020F0502020204030204" pitchFamily="34" charset="0"/>
                <a:cs typeface="Calibri" panose="020F0502020204030204" pitchFamily="34" charset="0"/>
              </a:rPr>
              <a:t> from many lower-dim projections  </a:t>
            </a:r>
          </a:p>
          <a:p>
            <a:pPr algn="l"/>
            <a:r>
              <a:rPr lang="en-US" altLang="de-DE" dirty="0">
                <a:solidFill>
                  <a:srgbClr val="0000FF"/>
                </a:solidFill>
                <a:latin typeface="Calibri" panose="020F0502020204030204" pitchFamily="34" charset="0"/>
                <a:cs typeface="Calibri" panose="020F0502020204030204" pitchFamily="34" charset="0"/>
              </a:rPr>
              <a:t>Medical application: </a:t>
            </a:r>
            <a:r>
              <a:rPr lang="en-US" altLang="de-DE" dirty="0">
                <a:latin typeface="Calibri" panose="020F0502020204030204" pitchFamily="34" charset="0"/>
                <a:cs typeface="Calibri" panose="020F0502020204030204" pitchFamily="34" charset="0"/>
              </a:rPr>
              <a:t>2-dim reconstruction using sufficient 1-dim projections</a:t>
            </a: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Longitudinal Emittance using tomographic Reconstruction</a:t>
            </a:r>
          </a:p>
        </p:txBody>
      </p:sp>
      <p:sp>
        <p:nvSpPr>
          <p:cNvPr id="13316" name="Text Box 3"/>
          <p:cNvSpPr txBox="1">
            <a:spLocks noChangeArrowheads="1"/>
          </p:cNvSpPr>
          <p:nvPr/>
        </p:nvSpPr>
        <p:spPr bwMode="auto">
          <a:xfrm>
            <a:off x="125413" y="1077556"/>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pic>
        <p:nvPicPr>
          <p:cNvPr id="13317" name="Picture 4"/>
          <p:cNvPicPr>
            <a:picLocks noChangeAspect="1" noChangeArrowheads="1"/>
          </p:cNvPicPr>
          <p:nvPr/>
        </p:nvPicPr>
        <p:blipFill>
          <a:blip r:embed="rId3">
            <a:lum bright="-30000" contrast="54000"/>
            <a:extLst>
              <a:ext uri="{28A0092B-C50C-407E-A947-70E740481C1C}">
                <a14:useLocalDpi xmlns:a14="http://schemas.microsoft.com/office/drawing/2010/main" val="0"/>
              </a:ext>
            </a:extLst>
          </a:blip>
          <a:srcRect/>
          <a:stretch>
            <a:fillRect/>
          </a:stretch>
        </p:blipFill>
        <p:spPr bwMode="auto">
          <a:xfrm>
            <a:off x="4032250" y="745769"/>
            <a:ext cx="4294188" cy="5059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18" name="Text Box 5"/>
          <p:cNvSpPr txBox="1">
            <a:spLocks noChangeArrowheads="1"/>
          </p:cNvSpPr>
          <p:nvPr/>
        </p:nvSpPr>
        <p:spPr bwMode="auto">
          <a:xfrm>
            <a:off x="4884738" y="1228369"/>
            <a:ext cx="15414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a:latin typeface="Calibri" panose="020F0502020204030204" pitchFamily="34" charset="0"/>
                <a:cs typeface="Calibri" panose="020F0502020204030204" pitchFamily="34" charset="0"/>
              </a:rPr>
              <a:t>original object</a:t>
            </a:r>
          </a:p>
        </p:txBody>
      </p:sp>
      <p:sp>
        <p:nvSpPr>
          <p:cNvPr id="13319" name="Text Box 6"/>
          <p:cNvSpPr txBox="1">
            <a:spLocks noChangeArrowheads="1"/>
          </p:cNvSpPr>
          <p:nvPr/>
        </p:nvSpPr>
        <p:spPr bwMode="auto">
          <a:xfrm>
            <a:off x="4672013" y="3596919"/>
            <a:ext cx="2143125" cy="651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Iterative </a:t>
            </a:r>
            <a:r>
              <a:rPr lang="en-US" altLang="de-DE" dirty="0">
                <a:solidFill>
                  <a:srgbClr val="0000FF"/>
                </a:solidFill>
                <a:latin typeface="Calibri" panose="020F0502020204030204" pitchFamily="34" charset="0"/>
                <a:cs typeface="Calibri" panose="020F0502020204030204" pitchFamily="34" charset="0"/>
              </a:rPr>
              <a:t>projection</a:t>
            </a:r>
          </a:p>
          <a:p>
            <a:pPr algn="l">
              <a:lnSpc>
                <a:spcPct val="40000"/>
              </a:lnSpc>
            </a:pPr>
            <a:r>
              <a:rPr lang="en-US" altLang="de-DE" dirty="0">
                <a:latin typeface="Calibri" panose="020F0502020204030204" pitchFamily="34" charset="0"/>
                <a:cs typeface="Calibri" panose="020F0502020204030204" pitchFamily="34" charset="0"/>
              </a:rPr>
              <a:t>&amp; back-projection</a:t>
            </a:r>
          </a:p>
        </p:txBody>
      </p:sp>
      <p:sp>
        <p:nvSpPr>
          <p:cNvPr id="13320" name="Text Box 7"/>
          <p:cNvSpPr txBox="1">
            <a:spLocks noChangeArrowheads="1"/>
          </p:cNvSpPr>
          <p:nvPr/>
        </p:nvSpPr>
        <p:spPr bwMode="auto">
          <a:xfrm>
            <a:off x="7348538" y="3627081"/>
            <a:ext cx="1795462" cy="61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a:latin typeface="Calibri" panose="020F0502020204030204" pitchFamily="34" charset="0"/>
                <a:cs typeface="Calibri" panose="020F0502020204030204" pitchFamily="34" charset="0"/>
              </a:rPr>
              <a:t>after sufficient </a:t>
            </a:r>
          </a:p>
          <a:p>
            <a:pPr algn="l">
              <a:lnSpc>
                <a:spcPct val="40000"/>
              </a:lnSpc>
            </a:pPr>
            <a:r>
              <a:rPr lang="en-US" altLang="de-DE">
                <a:latin typeface="Calibri" panose="020F0502020204030204" pitchFamily="34" charset="0"/>
                <a:cs typeface="Calibri" panose="020F0502020204030204" pitchFamily="34" charset="0"/>
              </a:rPr>
              <a:t>iterations</a:t>
            </a:r>
          </a:p>
        </p:txBody>
      </p:sp>
      <p:sp>
        <p:nvSpPr>
          <p:cNvPr id="13321" name="Text Box 8"/>
          <p:cNvSpPr txBox="1">
            <a:spLocks noChangeArrowheads="1"/>
          </p:cNvSpPr>
          <p:nvPr/>
        </p:nvSpPr>
        <p:spPr bwMode="auto">
          <a:xfrm>
            <a:off x="7812088" y="844194"/>
            <a:ext cx="1541462"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a:latin typeface="Calibri" panose="020F0502020204030204" pitchFamily="34" charset="0"/>
                <a:cs typeface="Calibri" panose="020F0502020204030204" pitchFamily="34" charset="0"/>
              </a:rPr>
              <a:t>1</a:t>
            </a:r>
            <a:r>
              <a:rPr lang="en-US" altLang="de-DE" sz="2000" baseline="30000">
                <a:latin typeface="Calibri" panose="020F0502020204030204" pitchFamily="34" charset="0"/>
                <a:cs typeface="Calibri" panose="020F0502020204030204" pitchFamily="34" charset="0"/>
              </a:rPr>
              <a:t>st</a:t>
            </a:r>
            <a:r>
              <a:rPr lang="en-US" altLang="de-DE">
                <a:latin typeface="Calibri" panose="020F0502020204030204" pitchFamily="34" charset="0"/>
                <a:cs typeface="Calibri" panose="020F0502020204030204" pitchFamily="34" charset="0"/>
              </a:rPr>
              <a:t> back-</a:t>
            </a:r>
          </a:p>
          <a:p>
            <a:pPr algn="l">
              <a:lnSpc>
                <a:spcPct val="20000"/>
              </a:lnSpc>
            </a:pPr>
            <a:r>
              <a:rPr lang="en-US" altLang="de-DE">
                <a:latin typeface="Calibri" panose="020F0502020204030204" pitchFamily="34" charset="0"/>
                <a:cs typeface="Calibri" panose="020F0502020204030204" pitchFamily="34" charset="0"/>
              </a:rPr>
              <a:t>projection </a:t>
            </a:r>
          </a:p>
        </p:txBody>
      </p:sp>
      <p:sp>
        <p:nvSpPr>
          <p:cNvPr id="14" name="Rectangle 10"/>
          <p:cNvSpPr>
            <a:spLocks noChangeArrowheads="1"/>
          </p:cNvSpPr>
          <p:nvPr/>
        </p:nvSpPr>
        <p:spPr bwMode="auto">
          <a:xfrm>
            <a:off x="221457" y="3395757"/>
            <a:ext cx="4572000" cy="1302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FF"/>
                </a:solidFill>
                <a:latin typeface="Calibri" panose="020F0502020204030204" pitchFamily="34" charset="0"/>
                <a:cs typeface="Calibri" panose="020F0502020204030204" pitchFamily="34" charset="0"/>
              </a:rPr>
              <a:t>Bunch observation:</a:t>
            </a:r>
          </a:p>
          <a:p>
            <a:pPr algn="l">
              <a:lnSpc>
                <a:spcPct val="60000"/>
              </a:lnSpc>
            </a:pPr>
            <a:r>
              <a:rPr lang="en-US" altLang="de-DE" dirty="0">
                <a:latin typeface="Calibri" panose="020F0502020204030204" pitchFamily="34" charset="0"/>
                <a:cs typeface="Calibri" panose="020F0502020204030204" pitchFamily="34" charset="0"/>
              </a:rPr>
              <a:t>Each revolution, the bunch shape differs </a:t>
            </a:r>
          </a:p>
          <a:p>
            <a:pPr algn="l">
              <a:lnSpc>
                <a:spcPct val="60000"/>
              </a:lnSpc>
            </a:pPr>
            <a:r>
              <a:rPr lang="en-US" altLang="de-DE" dirty="0">
                <a:latin typeface="Calibri" panose="020F0502020204030204" pitchFamily="34" charset="0"/>
                <a:cs typeface="Calibri" panose="020F0502020204030204" pitchFamily="34" charset="0"/>
              </a:rPr>
              <a:t>due to synchrotron oscillations.</a:t>
            </a:r>
          </a:p>
          <a:p>
            <a:pPr algn="l">
              <a:lnSpc>
                <a:spcPct val="60000"/>
              </a:lnSpc>
            </a:pPr>
            <a:r>
              <a:rPr lang="en-US" altLang="de-DE" dirty="0">
                <a:latin typeface="Calibri" panose="020F0502020204030204" pitchFamily="34" charset="0"/>
                <a:cs typeface="Calibri" panose="020F0502020204030204" pitchFamily="34" charset="0"/>
              </a:rPr>
              <a:t>Fulfilled condition: </a:t>
            </a:r>
            <a:r>
              <a:rPr lang="en-US" altLang="de-DE" b="1" i="1" dirty="0" err="1">
                <a:latin typeface="Calibri" panose="020F0502020204030204" pitchFamily="34" charset="0"/>
                <a:cs typeface="Calibri" panose="020F0502020204030204" pitchFamily="34" charset="0"/>
              </a:rPr>
              <a:t>f</a:t>
            </a:r>
            <a:r>
              <a:rPr lang="en-US" altLang="de-DE" sz="2200" b="1" i="1" baseline="-25000" dirty="0" err="1">
                <a:latin typeface="Calibri" panose="020F0502020204030204" pitchFamily="34" charset="0"/>
                <a:cs typeface="Calibri" panose="020F0502020204030204" pitchFamily="34" charset="0"/>
              </a:rPr>
              <a:t>synch</a:t>
            </a:r>
            <a:r>
              <a:rPr lang="en-US" altLang="de-DE" b="1" i="1" dirty="0">
                <a:latin typeface="Calibri" panose="020F0502020204030204" pitchFamily="34" charset="0"/>
                <a:cs typeface="Calibri" panose="020F0502020204030204" pitchFamily="34" charset="0"/>
              </a:rPr>
              <a:t> &lt;&lt; </a:t>
            </a:r>
            <a:r>
              <a:rPr lang="en-US" altLang="de-DE" b="1" i="1" dirty="0" err="1">
                <a:latin typeface="Calibri" panose="020F0502020204030204" pitchFamily="34" charset="0"/>
                <a:cs typeface="Calibri" panose="020F0502020204030204" pitchFamily="34" charset="0"/>
              </a:rPr>
              <a:t>f</a:t>
            </a:r>
            <a:r>
              <a:rPr lang="en-US" altLang="de-DE" sz="2200" b="1" i="1" baseline="-25000" dirty="0" err="1">
                <a:latin typeface="Calibri" panose="020F0502020204030204" pitchFamily="34" charset="0"/>
                <a:cs typeface="Calibri" panose="020F0502020204030204" pitchFamily="34" charset="0"/>
              </a:rPr>
              <a:t>rev</a:t>
            </a:r>
            <a:r>
              <a:rPr lang="en-US" altLang="de-DE" dirty="0">
                <a:latin typeface="Calibri" panose="020F0502020204030204" pitchFamily="34" charset="0"/>
                <a:cs typeface="Calibri" panose="020F0502020204030204" pitchFamily="34" charset="0"/>
              </a:rPr>
              <a:t> .</a:t>
            </a:r>
          </a:p>
        </p:txBody>
      </p:sp>
      <p:sp>
        <p:nvSpPr>
          <p:cNvPr id="15" name="Rectangle 9">
            <a:extLst>
              <a:ext uri="{FF2B5EF4-FFF2-40B4-BE49-F238E27FC236}">
                <a16:creationId xmlns:a16="http://schemas.microsoft.com/office/drawing/2014/main" id="{8037D09F-A53A-496C-B9FD-92BEB404A0DF}"/>
              </a:ext>
            </a:extLst>
          </p:cNvPr>
          <p:cNvSpPr>
            <a:spLocks noChangeArrowheads="1"/>
          </p:cNvSpPr>
          <p:nvPr/>
        </p:nvSpPr>
        <p:spPr bwMode="auto">
          <a:xfrm>
            <a:off x="186762" y="2077576"/>
            <a:ext cx="4697975" cy="1318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dirty="0">
                <a:solidFill>
                  <a:srgbClr val="0000FF"/>
                </a:solidFill>
                <a:latin typeface="Calibri" panose="020F0502020204030204" pitchFamily="34" charset="0"/>
                <a:cs typeface="Calibri" panose="020F0502020204030204" pitchFamily="34" charset="0"/>
              </a:rPr>
              <a:t>Application at accelerators:</a:t>
            </a:r>
          </a:p>
          <a:p>
            <a:pPr marL="285750" indent="-285750" algn="l">
              <a:lnSpc>
                <a:spcPct val="60000"/>
              </a:lnSpc>
              <a:buFont typeface="Wingdings" panose="05000000000000000000" pitchFamily="2" charset="2"/>
              <a:buChar char="Ø"/>
            </a:pPr>
            <a:r>
              <a:rPr lang="en-US" altLang="de-DE" dirty="0">
                <a:solidFill>
                  <a:schemeClr val="tx1">
                    <a:lumMod val="50000"/>
                    <a:lumOff val="50000"/>
                  </a:schemeClr>
                </a:solidFill>
                <a:latin typeface="Calibri" panose="020F0502020204030204" pitchFamily="34" charset="0"/>
                <a:cs typeface="Calibri" panose="020F0502020204030204" pitchFamily="34" charset="0"/>
              </a:rPr>
              <a:t>Transverse &amp; longitudinal </a:t>
            </a:r>
          </a:p>
          <a:p>
            <a:pPr algn="l">
              <a:lnSpc>
                <a:spcPct val="60000"/>
              </a:lnSpc>
            </a:pPr>
            <a:r>
              <a:rPr lang="en-US" altLang="de-DE" dirty="0">
                <a:solidFill>
                  <a:schemeClr val="tx1">
                    <a:lumMod val="50000"/>
                    <a:lumOff val="50000"/>
                  </a:schemeClr>
                </a:solidFill>
                <a:latin typeface="Calibri" panose="020F0502020204030204" pitchFamily="34" charset="0"/>
                <a:cs typeface="Calibri" panose="020F0502020204030204" pitchFamily="34" charset="0"/>
              </a:rPr>
              <a:t>      emittance reconstruction in transfer lines</a:t>
            </a:r>
          </a:p>
          <a:p>
            <a:pPr marL="285750" indent="-285750" algn="l">
              <a:lnSpc>
                <a:spcPct val="60000"/>
              </a:lnSpc>
              <a:buFont typeface="Wingdings" panose="05000000000000000000" pitchFamily="2" charset="2"/>
              <a:buChar char="Ø"/>
            </a:pPr>
            <a:r>
              <a:rPr lang="en-US" altLang="de-DE" b="1" dirty="0">
                <a:latin typeface="Calibri" panose="020F0502020204030204" pitchFamily="34" charset="0"/>
                <a:cs typeface="Calibri" panose="020F0502020204030204" pitchFamily="34" charset="0"/>
              </a:rPr>
              <a:t>Longitudinal bunch evolution in </a:t>
            </a:r>
            <a:r>
              <a:rPr lang="en-US" altLang="de-DE" b="1" dirty="0" err="1">
                <a:latin typeface="Calibri" panose="020F0502020204030204" pitchFamily="34" charset="0"/>
                <a:cs typeface="Calibri" panose="020F0502020204030204" pitchFamily="34" charset="0"/>
              </a:rPr>
              <a:t>synchr</a:t>
            </a:r>
            <a:r>
              <a:rPr lang="en-US" altLang="de-DE" b="1" dirty="0">
                <a:latin typeface="Calibri" panose="020F0502020204030204" pitchFamily="34" charset="0"/>
                <a:cs typeface="Calibri" panose="020F0502020204030204" pitchFamily="34" charset="0"/>
              </a:rPr>
              <a:t>. </a:t>
            </a:r>
          </a:p>
        </p:txBody>
      </p:sp>
      <p:sp>
        <p:nvSpPr>
          <p:cNvPr id="16" name="Rectangle 9">
            <a:extLst>
              <a:ext uri="{FF2B5EF4-FFF2-40B4-BE49-F238E27FC236}">
                <a16:creationId xmlns:a16="http://schemas.microsoft.com/office/drawing/2014/main" id="{E7E62BB4-55D7-472C-9FE7-22BED68D517E}"/>
              </a:ext>
            </a:extLst>
          </p:cNvPr>
          <p:cNvSpPr>
            <a:spLocks noChangeArrowheads="1"/>
          </p:cNvSpPr>
          <p:nvPr/>
        </p:nvSpPr>
        <p:spPr bwMode="auto">
          <a:xfrm>
            <a:off x="190500" y="817206"/>
            <a:ext cx="4224338"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50000"/>
              </a:lnSpc>
            </a:pPr>
            <a:r>
              <a:rPr lang="en-US" altLang="de-DE" dirty="0">
                <a:solidFill>
                  <a:srgbClr val="0000FF"/>
                </a:solidFill>
                <a:latin typeface="Calibri" panose="020F0502020204030204" pitchFamily="34" charset="0"/>
                <a:cs typeface="Calibri" panose="020F0502020204030204" pitchFamily="34" charset="0"/>
              </a:rPr>
              <a:t>Tomography: </a:t>
            </a:r>
            <a:r>
              <a:rPr lang="en-US" altLang="de-DE" dirty="0">
                <a:latin typeface="Calibri" panose="020F0502020204030204" pitchFamily="34" charset="0"/>
                <a:cs typeface="Calibri" panose="020F0502020204030204" pitchFamily="34" charset="0"/>
              </a:rPr>
              <a:t>Generation of a n-dim image</a:t>
            </a:r>
          </a:p>
          <a:p>
            <a:pPr algn="l">
              <a:lnSpc>
                <a:spcPct val="50000"/>
              </a:lnSpc>
            </a:pPr>
            <a:r>
              <a:rPr lang="en-US" altLang="de-DE" dirty="0">
                <a:latin typeface="Calibri" panose="020F0502020204030204" pitchFamily="34" charset="0"/>
                <a:cs typeface="Calibri" panose="020F0502020204030204" pitchFamily="34" charset="0"/>
              </a:rPr>
              <a:t> from many lower-dim projections  </a:t>
            </a:r>
          </a:p>
          <a:p>
            <a:pPr algn="l"/>
            <a:r>
              <a:rPr lang="en-US" altLang="de-DE" dirty="0">
                <a:solidFill>
                  <a:srgbClr val="0000FF"/>
                </a:solidFill>
                <a:latin typeface="Calibri" panose="020F0502020204030204" pitchFamily="34" charset="0"/>
                <a:cs typeface="Calibri" panose="020F0502020204030204" pitchFamily="34" charset="0"/>
              </a:rPr>
              <a:t>Medical application: </a:t>
            </a:r>
            <a:r>
              <a:rPr lang="en-US" altLang="de-DE" dirty="0">
                <a:latin typeface="Calibri" panose="020F0502020204030204" pitchFamily="34" charset="0"/>
                <a:cs typeface="Calibri" panose="020F0502020204030204" pitchFamily="34" charset="0"/>
              </a:rPr>
              <a:t>2-dim reconstruction using sufficient 1-dim projections</a:t>
            </a:r>
          </a:p>
        </p:txBody>
      </p:sp>
      <p:grpSp>
        <p:nvGrpSpPr>
          <p:cNvPr id="2" name="Gruppieren 1">
            <a:extLst>
              <a:ext uri="{FF2B5EF4-FFF2-40B4-BE49-F238E27FC236}">
                <a16:creationId xmlns:a16="http://schemas.microsoft.com/office/drawing/2014/main" id="{46BABDF7-7C98-42C2-A845-4355ADD47239}"/>
              </a:ext>
            </a:extLst>
          </p:cNvPr>
          <p:cNvGrpSpPr/>
          <p:nvPr/>
        </p:nvGrpSpPr>
        <p:grpSpPr>
          <a:xfrm>
            <a:off x="1679758" y="4770933"/>
            <a:ext cx="1944554" cy="1768953"/>
            <a:chOff x="1635308" y="4707433"/>
            <a:chExt cx="1944554" cy="1768953"/>
          </a:xfrm>
        </p:grpSpPr>
        <p:sp>
          <p:nvSpPr>
            <p:cNvPr id="18" name="Textfeld 17">
              <a:extLst>
                <a:ext uri="{FF2B5EF4-FFF2-40B4-BE49-F238E27FC236}">
                  <a16:creationId xmlns:a16="http://schemas.microsoft.com/office/drawing/2014/main" id="{34250D5D-A7F3-4878-AD52-D22D65CA1137}"/>
                </a:ext>
              </a:extLst>
            </p:cNvPr>
            <p:cNvSpPr txBox="1"/>
            <p:nvPr/>
          </p:nvSpPr>
          <p:spPr>
            <a:xfrm>
              <a:off x="2490075" y="6166232"/>
              <a:ext cx="1089787" cy="292388"/>
            </a:xfrm>
            <a:prstGeom prst="rect">
              <a:avLst/>
            </a:prstGeom>
            <a:noFill/>
            <a:ln w="38100">
              <a:noFill/>
            </a:ln>
          </p:spPr>
          <p:txBody>
            <a:bodyPr wrap="square" rtlCol="0">
              <a:spAutoFit/>
            </a:bodyPr>
            <a:lstStyle/>
            <a:p>
              <a:pPr algn="l"/>
              <a:r>
                <a:rPr lang="en-US" sz="1300" dirty="0">
                  <a:latin typeface="Calibri" panose="020F0502020204030204" pitchFamily="34" charset="0"/>
                  <a:cs typeface="Calibri" panose="020F0502020204030204" pitchFamily="34" charset="0"/>
                </a:rPr>
                <a:t>extraction</a:t>
              </a:r>
            </a:p>
          </p:txBody>
        </p:sp>
        <p:cxnSp>
          <p:nvCxnSpPr>
            <p:cNvPr id="19" name="Gerade Verbindung 20">
              <a:extLst>
                <a:ext uri="{FF2B5EF4-FFF2-40B4-BE49-F238E27FC236}">
                  <a16:creationId xmlns:a16="http://schemas.microsoft.com/office/drawing/2014/main" id="{B9DD3079-9F3D-4636-B91D-C8A51FF07ED2}"/>
                </a:ext>
              </a:extLst>
            </p:cNvPr>
            <p:cNvCxnSpPr/>
            <p:nvPr/>
          </p:nvCxnSpPr>
          <p:spPr bwMode="auto">
            <a:xfrm flipH="1">
              <a:off x="1635308" y="5481283"/>
              <a:ext cx="188789" cy="94600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Gerade Verbindung 21">
              <a:extLst>
                <a:ext uri="{FF2B5EF4-FFF2-40B4-BE49-F238E27FC236}">
                  <a16:creationId xmlns:a16="http://schemas.microsoft.com/office/drawing/2014/main" id="{B8F47F74-E920-407D-8DB4-C8D7ACF1D2B2}"/>
                </a:ext>
              </a:extLst>
            </p:cNvPr>
            <p:cNvCxnSpPr/>
            <p:nvPr/>
          </p:nvCxnSpPr>
          <p:spPr bwMode="auto">
            <a:xfrm>
              <a:off x="3198964" y="5481283"/>
              <a:ext cx="105827" cy="995103"/>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Gerade Verbindung mit Pfeil 20">
              <a:extLst>
                <a:ext uri="{FF2B5EF4-FFF2-40B4-BE49-F238E27FC236}">
                  <a16:creationId xmlns:a16="http://schemas.microsoft.com/office/drawing/2014/main" id="{2C88F8DB-7E28-4091-A242-97DBB043ACD7}"/>
                </a:ext>
              </a:extLst>
            </p:cNvPr>
            <p:cNvCxnSpPr/>
            <p:nvPr/>
          </p:nvCxnSpPr>
          <p:spPr bwMode="auto">
            <a:xfrm flipV="1">
              <a:off x="1635308" y="5954284"/>
              <a:ext cx="94393" cy="473000"/>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feld 21">
              <a:extLst>
                <a:ext uri="{FF2B5EF4-FFF2-40B4-BE49-F238E27FC236}">
                  <a16:creationId xmlns:a16="http://schemas.microsoft.com/office/drawing/2014/main" id="{69C38F26-B2FA-4C85-B1BF-EC32EF336CE4}"/>
                </a:ext>
              </a:extLst>
            </p:cNvPr>
            <p:cNvSpPr txBox="1"/>
            <p:nvPr/>
          </p:nvSpPr>
          <p:spPr>
            <a:xfrm>
              <a:off x="1663767" y="6175115"/>
              <a:ext cx="955136" cy="292388"/>
            </a:xfrm>
            <a:prstGeom prst="rect">
              <a:avLst/>
            </a:prstGeom>
            <a:noFill/>
            <a:ln w="38100">
              <a:noFill/>
            </a:ln>
          </p:spPr>
          <p:txBody>
            <a:bodyPr wrap="square" rtlCol="0">
              <a:spAutoFit/>
            </a:bodyPr>
            <a:lstStyle/>
            <a:p>
              <a:pPr algn="l"/>
              <a:r>
                <a:rPr lang="en-US" sz="1300" dirty="0">
                  <a:latin typeface="Calibri" panose="020F0502020204030204" pitchFamily="34" charset="0"/>
                  <a:cs typeface="Calibri" panose="020F0502020204030204" pitchFamily="34" charset="0"/>
                </a:rPr>
                <a:t>injection</a:t>
              </a:r>
            </a:p>
          </p:txBody>
        </p:sp>
        <p:sp>
          <p:nvSpPr>
            <p:cNvPr id="23" name="Abgerundetes Rechteck 33">
              <a:extLst>
                <a:ext uri="{FF2B5EF4-FFF2-40B4-BE49-F238E27FC236}">
                  <a16:creationId xmlns:a16="http://schemas.microsoft.com/office/drawing/2014/main" id="{790CB002-1B79-441E-AC5E-898B6350F6A0}"/>
                </a:ext>
              </a:extLst>
            </p:cNvPr>
            <p:cNvSpPr/>
            <p:nvPr/>
          </p:nvSpPr>
          <p:spPr bwMode="auto">
            <a:xfrm>
              <a:off x="1824096" y="4829163"/>
              <a:ext cx="1374867" cy="1337069"/>
            </a:xfrm>
            <a:prstGeom prst="roundRect">
              <a:avLst>
                <a:gd name="adj" fmla="val 38859"/>
              </a:avLst>
            </a:prstGeom>
            <a:noFill/>
            <a:ln w="412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25" name="Textfeld 24">
              <a:extLst>
                <a:ext uri="{FF2B5EF4-FFF2-40B4-BE49-F238E27FC236}">
                  <a16:creationId xmlns:a16="http://schemas.microsoft.com/office/drawing/2014/main" id="{BADFE524-5663-43C7-83C8-F5FD253F89CE}"/>
                </a:ext>
              </a:extLst>
            </p:cNvPr>
            <p:cNvSpPr txBox="1"/>
            <p:nvPr/>
          </p:nvSpPr>
          <p:spPr>
            <a:xfrm>
              <a:off x="1878079" y="5591875"/>
              <a:ext cx="1266899" cy="338554"/>
            </a:xfrm>
            <a:prstGeom prst="rect">
              <a:avLst/>
            </a:prstGeom>
            <a:noFill/>
          </p:spPr>
          <p:txBody>
            <a:bodyPr wrap="square" rtlCol="0">
              <a:spAutoFit/>
            </a:bodyPr>
            <a:lstStyle/>
            <a:p>
              <a:r>
                <a:rPr lang="en-US" sz="1600" b="1" dirty="0">
                  <a:solidFill>
                    <a:srgbClr val="C00000"/>
                  </a:solidFill>
                  <a:latin typeface="Calibri" panose="020F0502020204030204" pitchFamily="34" charset="0"/>
                  <a:cs typeface="Calibri" panose="020F0502020204030204" pitchFamily="34" charset="0"/>
                </a:rPr>
                <a:t>synchrotron</a:t>
              </a:r>
            </a:p>
          </p:txBody>
        </p:sp>
        <p:sp>
          <p:nvSpPr>
            <p:cNvPr id="45" name="Rechteck 44">
              <a:extLst>
                <a:ext uri="{FF2B5EF4-FFF2-40B4-BE49-F238E27FC236}">
                  <a16:creationId xmlns:a16="http://schemas.microsoft.com/office/drawing/2014/main" id="{E9999ECE-BC83-4ABC-990C-1DB6ACB43E4F}"/>
                </a:ext>
              </a:extLst>
            </p:cNvPr>
            <p:cNvSpPr/>
            <p:nvPr/>
          </p:nvSpPr>
          <p:spPr bwMode="auto">
            <a:xfrm>
              <a:off x="2425383" y="4707433"/>
              <a:ext cx="129381" cy="260125"/>
            </a:xfrm>
            <a:prstGeom prst="rect">
              <a:avLst/>
            </a:prstGeom>
            <a:noFill/>
            <a:ln w="444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46" name="Textfeld 45">
              <a:extLst>
                <a:ext uri="{FF2B5EF4-FFF2-40B4-BE49-F238E27FC236}">
                  <a16:creationId xmlns:a16="http://schemas.microsoft.com/office/drawing/2014/main" id="{002581E2-1048-4B6A-95D8-53615592D989}"/>
                </a:ext>
              </a:extLst>
            </p:cNvPr>
            <p:cNvSpPr txBox="1"/>
            <p:nvPr/>
          </p:nvSpPr>
          <p:spPr>
            <a:xfrm>
              <a:off x="1824095" y="4916147"/>
              <a:ext cx="1356298" cy="553998"/>
            </a:xfrm>
            <a:prstGeom prst="rect">
              <a:avLst/>
            </a:prstGeom>
            <a:noFill/>
          </p:spPr>
          <p:txBody>
            <a:bodyPr wrap="square" rtlCol="0">
              <a:spAutoFit/>
            </a:bodyPr>
            <a:lstStyle/>
            <a:p>
              <a:pPr>
                <a:spcBef>
                  <a:spcPts val="0"/>
                </a:spcBef>
              </a:pPr>
              <a:r>
                <a:rPr lang="en-US" sz="1500" b="1" dirty="0">
                  <a:solidFill>
                    <a:srgbClr val="0000FF"/>
                  </a:solidFill>
                  <a:latin typeface="Calibri" panose="020F0502020204030204" pitchFamily="34" charset="0"/>
                  <a:cs typeface="Calibri" panose="020F0502020204030204" pitchFamily="34" charset="0"/>
                </a:rPr>
                <a:t>Current trans.</a:t>
              </a:r>
            </a:p>
            <a:p>
              <a:pPr>
                <a:spcBef>
                  <a:spcPts val="0"/>
                </a:spcBef>
              </a:pPr>
              <a:r>
                <a:rPr lang="en-US" sz="1500" b="1" dirty="0">
                  <a:solidFill>
                    <a:srgbClr val="0000FF"/>
                  </a:solidFill>
                  <a:latin typeface="Calibri" panose="020F0502020204030204" pitchFamily="34" charset="0"/>
                  <a:cs typeface="Calibri" panose="020F0502020204030204" pitchFamily="34" charset="0"/>
                </a:rPr>
                <a:t>FCT or WCM</a:t>
              </a:r>
            </a:p>
          </p:txBody>
        </p:sp>
      </p:grpSp>
    </p:spTree>
    <p:extLst>
      <p:ext uri="{BB962C8B-B14F-4D97-AF65-F5344CB8AC3E}">
        <p14:creationId xmlns:p14="http://schemas.microsoft.com/office/powerpoint/2010/main" val="2929613912"/>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Results of tomographic Reconstruction at a Synchrotron I</a:t>
            </a:r>
          </a:p>
        </p:txBody>
      </p:sp>
      <p:sp>
        <p:nvSpPr>
          <p:cNvPr id="15364" name="Text Box 3"/>
          <p:cNvSpPr txBox="1">
            <a:spLocks noChangeArrowheads="1"/>
          </p:cNvSpPr>
          <p:nvPr/>
        </p:nvSpPr>
        <p:spPr bwMode="auto">
          <a:xfrm>
            <a:off x="125413" y="1067719"/>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pic>
        <p:nvPicPr>
          <p:cNvPr id="1536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2500" y="1437607"/>
            <a:ext cx="2990801" cy="322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6861" y="1420144"/>
            <a:ext cx="3176039" cy="3285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368" name="Rectangle 7"/>
          <p:cNvSpPr>
            <a:spLocks noChangeArrowheads="1"/>
          </p:cNvSpPr>
          <p:nvPr/>
        </p:nvSpPr>
        <p:spPr bwMode="auto">
          <a:xfrm>
            <a:off x="4108025" y="4795549"/>
            <a:ext cx="4873525" cy="671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200"/>
              </a:spcBef>
            </a:pPr>
            <a:r>
              <a:rPr lang="en-US" altLang="de-DE" b="1" dirty="0">
                <a:solidFill>
                  <a:srgbClr val="008000"/>
                </a:solidFill>
                <a:latin typeface="Calibri" panose="020F0502020204030204" pitchFamily="34" charset="0"/>
                <a:cs typeface="Calibri" panose="020F0502020204030204" pitchFamily="34" charset="0"/>
              </a:rPr>
              <a:t>Typical bucket filling. </a:t>
            </a:r>
          </a:p>
          <a:p>
            <a:pPr algn="l">
              <a:spcBef>
                <a:spcPts val="200"/>
              </a:spcBef>
            </a:pPr>
            <a:r>
              <a:rPr lang="en-US" altLang="de-DE" b="1" dirty="0">
                <a:solidFill>
                  <a:srgbClr val="008000"/>
                </a:solidFill>
                <a:latin typeface="Calibri" panose="020F0502020204030204" pitchFamily="34" charset="0"/>
                <a:cs typeface="Calibri" panose="020F0502020204030204" pitchFamily="34" charset="0"/>
              </a:rPr>
              <a:t>Important knowledge for bunch ’gymnastics’.</a:t>
            </a:r>
          </a:p>
        </p:txBody>
      </p:sp>
      <p:sp>
        <p:nvSpPr>
          <p:cNvPr id="9" name="Rectangle 6"/>
          <p:cNvSpPr>
            <a:spLocks noChangeArrowheads="1"/>
          </p:cNvSpPr>
          <p:nvPr/>
        </p:nvSpPr>
        <p:spPr bwMode="auto">
          <a:xfrm>
            <a:off x="282575" y="729280"/>
            <a:ext cx="8432800" cy="672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Bunches from 500 turns at CERN PS and phase space for the first time slice,</a:t>
            </a:r>
          </a:p>
          <a:p>
            <a:pPr algn="l">
              <a:lnSpc>
                <a:spcPct val="50000"/>
              </a:lnSpc>
            </a:pPr>
            <a:r>
              <a:rPr lang="en-US" altLang="de-DE" dirty="0">
                <a:latin typeface="Calibri" panose="020F0502020204030204" pitchFamily="34" charset="0"/>
                <a:cs typeface="Calibri" panose="020F0502020204030204" pitchFamily="34" charset="0"/>
              </a:rPr>
              <a:t>measured with a Wall Current Monitor:</a:t>
            </a:r>
          </a:p>
        </p:txBody>
      </p:sp>
      <p:grpSp>
        <p:nvGrpSpPr>
          <p:cNvPr id="8" name="Gruppieren 7">
            <a:extLst>
              <a:ext uri="{FF2B5EF4-FFF2-40B4-BE49-F238E27FC236}">
                <a16:creationId xmlns:a16="http://schemas.microsoft.com/office/drawing/2014/main" id="{022999F5-5F46-4965-AE7F-48169495E376}"/>
              </a:ext>
            </a:extLst>
          </p:cNvPr>
          <p:cNvGrpSpPr/>
          <p:nvPr/>
        </p:nvGrpSpPr>
        <p:grpSpPr>
          <a:xfrm>
            <a:off x="1679758" y="4770933"/>
            <a:ext cx="1944554" cy="1768953"/>
            <a:chOff x="1635308" y="4707433"/>
            <a:chExt cx="1944554" cy="1768953"/>
          </a:xfrm>
        </p:grpSpPr>
        <p:sp>
          <p:nvSpPr>
            <p:cNvPr id="10" name="Textfeld 9">
              <a:extLst>
                <a:ext uri="{FF2B5EF4-FFF2-40B4-BE49-F238E27FC236}">
                  <a16:creationId xmlns:a16="http://schemas.microsoft.com/office/drawing/2014/main" id="{5CB4277A-BA3E-49CF-8206-D28B4B140F67}"/>
                </a:ext>
              </a:extLst>
            </p:cNvPr>
            <p:cNvSpPr txBox="1"/>
            <p:nvPr/>
          </p:nvSpPr>
          <p:spPr>
            <a:xfrm>
              <a:off x="2490075" y="6166232"/>
              <a:ext cx="1089787" cy="292388"/>
            </a:xfrm>
            <a:prstGeom prst="rect">
              <a:avLst/>
            </a:prstGeom>
            <a:noFill/>
            <a:ln w="38100">
              <a:noFill/>
            </a:ln>
          </p:spPr>
          <p:txBody>
            <a:bodyPr wrap="square" rtlCol="0">
              <a:spAutoFit/>
            </a:bodyPr>
            <a:lstStyle/>
            <a:p>
              <a:pPr algn="l"/>
              <a:r>
                <a:rPr lang="en-US" sz="1300" dirty="0">
                  <a:latin typeface="Calibri" panose="020F0502020204030204" pitchFamily="34" charset="0"/>
                  <a:cs typeface="Calibri" panose="020F0502020204030204" pitchFamily="34" charset="0"/>
                </a:rPr>
                <a:t>extraction</a:t>
              </a:r>
            </a:p>
          </p:txBody>
        </p:sp>
        <p:cxnSp>
          <p:nvCxnSpPr>
            <p:cNvPr id="11" name="Gerade Verbindung 20">
              <a:extLst>
                <a:ext uri="{FF2B5EF4-FFF2-40B4-BE49-F238E27FC236}">
                  <a16:creationId xmlns:a16="http://schemas.microsoft.com/office/drawing/2014/main" id="{376834B6-125C-46DA-956E-A717FF030B68}"/>
                </a:ext>
              </a:extLst>
            </p:cNvPr>
            <p:cNvCxnSpPr/>
            <p:nvPr/>
          </p:nvCxnSpPr>
          <p:spPr bwMode="auto">
            <a:xfrm flipH="1">
              <a:off x="1635308" y="5481283"/>
              <a:ext cx="188789" cy="94600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Gerade Verbindung 21">
              <a:extLst>
                <a:ext uri="{FF2B5EF4-FFF2-40B4-BE49-F238E27FC236}">
                  <a16:creationId xmlns:a16="http://schemas.microsoft.com/office/drawing/2014/main" id="{EBEE1685-BD25-4566-8832-F1EA7787C2AA}"/>
                </a:ext>
              </a:extLst>
            </p:cNvPr>
            <p:cNvCxnSpPr/>
            <p:nvPr/>
          </p:nvCxnSpPr>
          <p:spPr bwMode="auto">
            <a:xfrm>
              <a:off x="3198964" y="5481283"/>
              <a:ext cx="105827" cy="995103"/>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Gerade Verbindung mit Pfeil 12">
              <a:extLst>
                <a:ext uri="{FF2B5EF4-FFF2-40B4-BE49-F238E27FC236}">
                  <a16:creationId xmlns:a16="http://schemas.microsoft.com/office/drawing/2014/main" id="{75BE1FCC-80DC-4F45-846D-BE2E6ED0510A}"/>
                </a:ext>
              </a:extLst>
            </p:cNvPr>
            <p:cNvCxnSpPr/>
            <p:nvPr/>
          </p:nvCxnSpPr>
          <p:spPr bwMode="auto">
            <a:xfrm flipV="1">
              <a:off x="1635308" y="5954284"/>
              <a:ext cx="94393" cy="473000"/>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Textfeld 13">
              <a:extLst>
                <a:ext uri="{FF2B5EF4-FFF2-40B4-BE49-F238E27FC236}">
                  <a16:creationId xmlns:a16="http://schemas.microsoft.com/office/drawing/2014/main" id="{30787057-BAA1-473A-90BC-9084D5CFB38E}"/>
                </a:ext>
              </a:extLst>
            </p:cNvPr>
            <p:cNvSpPr txBox="1"/>
            <p:nvPr/>
          </p:nvSpPr>
          <p:spPr>
            <a:xfrm>
              <a:off x="1663767" y="6175115"/>
              <a:ext cx="955136" cy="292388"/>
            </a:xfrm>
            <a:prstGeom prst="rect">
              <a:avLst/>
            </a:prstGeom>
            <a:noFill/>
            <a:ln w="38100">
              <a:noFill/>
            </a:ln>
          </p:spPr>
          <p:txBody>
            <a:bodyPr wrap="square" rtlCol="0">
              <a:spAutoFit/>
            </a:bodyPr>
            <a:lstStyle/>
            <a:p>
              <a:pPr algn="l"/>
              <a:r>
                <a:rPr lang="en-US" sz="1300" dirty="0">
                  <a:latin typeface="Calibri" panose="020F0502020204030204" pitchFamily="34" charset="0"/>
                  <a:cs typeface="Calibri" panose="020F0502020204030204" pitchFamily="34" charset="0"/>
                </a:rPr>
                <a:t>injection</a:t>
              </a:r>
            </a:p>
          </p:txBody>
        </p:sp>
        <p:sp>
          <p:nvSpPr>
            <p:cNvPr id="15" name="Abgerundetes Rechteck 33">
              <a:extLst>
                <a:ext uri="{FF2B5EF4-FFF2-40B4-BE49-F238E27FC236}">
                  <a16:creationId xmlns:a16="http://schemas.microsoft.com/office/drawing/2014/main" id="{72AB7998-07A3-4356-BEAD-2FDC0EA20856}"/>
                </a:ext>
              </a:extLst>
            </p:cNvPr>
            <p:cNvSpPr/>
            <p:nvPr/>
          </p:nvSpPr>
          <p:spPr bwMode="auto">
            <a:xfrm>
              <a:off x="1824096" y="4829163"/>
              <a:ext cx="1374867" cy="1337069"/>
            </a:xfrm>
            <a:prstGeom prst="roundRect">
              <a:avLst>
                <a:gd name="adj" fmla="val 38859"/>
              </a:avLst>
            </a:prstGeom>
            <a:noFill/>
            <a:ln w="412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16" name="Textfeld 15">
              <a:extLst>
                <a:ext uri="{FF2B5EF4-FFF2-40B4-BE49-F238E27FC236}">
                  <a16:creationId xmlns:a16="http://schemas.microsoft.com/office/drawing/2014/main" id="{0A2CCADB-91BA-421F-8DD6-6F54F12FAF8A}"/>
                </a:ext>
              </a:extLst>
            </p:cNvPr>
            <p:cNvSpPr txBox="1"/>
            <p:nvPr/>
          </p:nvSpPr>
          <p:spPr>
            <a:xfrm>
              <a:off x="1878079" y="5591875"/>
              <a:ext cx="1266899" cy="338554"/>
            </a:xfrm>
            <a:prstGeom prst="rect">
              <a:avLst/>
            </a:prstGeom>
            <a:noFill/>
          </p:spPr>
          <p:txBody>
            <a:bodyPr wrap="square" rtlCol="0">
              <a:spAutoFit/>
            </a:bodyPr>
            <a:lstStyle/>
            <a:p>
              <a:r>
                <a:rPr lang="en-US" sz="1600" b="1" dirty="0">
                  <a:solidFill>
                    <a:srgbClr val="C00000"/>
                  </a:solidFill>
                  <a:latin typeface="Calibri" panose="020F0502020204030204" pitchFamily="34" charset="0"/>
                  <a:cs typeface="Calibri" panose="020F0502020204030204" pitchFamily="34" charset="0"/>
                </a:rPr>
                <a:t>synchrotron</a:t>
              </a:r>
            </a:p>
          </p:txBody>
        </p:sp>
        <p:sp>
          <p:nvSpPr>
            <p:cNvPr id="17" name="Rechteck 16">
              <a:extLst>
                <a:ext uri="{FF2B5EF4-FFF2-40B4-BE49-F238E27FC236}">
                  <a16:creationId xmlns:a16="http://schemas.microsoft.com/office/drawing/2014/main" id="{45876B24-F70C-40F0-A539-F11E0DE6E8EB}"/>
                </a:ext>
              </a:extLst>
            </p:cNvPr>
            <p:cNvSpPr/>
            <p:nvPr/>
          </p:nvSpPr>
          <p:spPr bwMode="auto">
            <a:xfrm>
              <a:off x="2425383" y="4707433"/>
              <a:ext cx="129381" cy="260125"/>
            </a:xfrm>
            <a:prstGeom prst="rect">
              <a:avLst/>
            </a:prstGeom>
            <a:noFill/>
            <a:ln w="444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18" name="Textfeld 17">
              <a:extLst>
                <a:ext uri="{FF2B5EF4-FFF2-40B4-BE49-F238E27FC236}">
                  <a16:creationId xmlns:a16="http://schemas.microsoft.com/office/drawing/2014/main" id="{A3C8F558-768A-4833-ABE9-E7EA19C5F89C}"/>
                </a:ext>
              </a:extLst>
            </p:cNvPr>
            <p:cNvSpPr txBox="1"/>
            <p:nvPr/>
          </p:nvSpPr>
          <p:spPr>
            <a:xfrm>
              <a:off x="1824095" y="4916147"/>
              <a:ext cx="1356298" cy="553998"/>
            </a:xfrm>
            <a:prstGeom prst="rect">
              <a:avLst/>
            </a:prstGeom>
            <a:noFill/>
          </p:spPr>
          <p:txBody>
            <a:bodyPr wrap="square" rtlCol="0">
              <a:spAutoFit/>
            </a:bodyPr>
            <a:lstStyle/>
            <a:p>
              <a:pPr>
                <a:spcBef>
                  <a:spcPts val="0"/>
                </a:spcBef>
              </a:pPr>
              <a:r>
                <a:rPr lang="en-US" sz="1500" b="1" dirty="0">
                  <a:solidFill>
                    <a:srgbClr val="0000FF"/>
                  </a:solidFill>
                  <a:latin typeface="Calibri" panose="020F0502020204030204" pitchFamily="34" charset="0"/>
                  <a:cs typeface="Calibri" panose="020F0502020204030204" pitchFamily="34" charset="0"/>
                </a:rPr>
                <a:t>Current trans.</a:t>
              </a:r>
            </a:p>
            <a:p>
              <a:pPr>
                <a:spcBef>
                  <a:spcPts val="0"/>
                </a:spcBef>
              </a:pPr>
              <a:r>
                <a:rPr lang="en-US" sz="1500" b="1" dirty="0">
                  <a:solidFill>
                    <a:srgbClr val="0000FF"/>
                  </a:solidFill>
                  <a:latin typeface="Calibri" panose="020F0502020204030204" pitchFamily="34" charset="0"/>
                  <a:cs typeface="Calibri" panose="020F0502020204030204" pitchFamily="34" charset="0"/>
                </a:rPr>
                <a:t>FCT or WCM</a:t>
              </a:r>
            </a:p>
          </p:txBody>
        </p:sp>
      </p:gr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Results of tomographic Reconstruction at a Synchrotron II</a:t>
            </a:r>
          </a:p>
        </p:txBody>
      </p:sp>
      <p:sp>
        <p:nvSpPr>
          <p:cNvPr id="16388" name="Text Box 3"/>
          <p:cNvSpPr txBox="1">
            <a:spLocks noChangeArrowheads="1"/>
          </p:cNvSpPr>
          <p:nvPr/>
        </p:nvSpPr>
        <p:spPr bwMode="auto">
          <a:xfrm>
            <a:off x="125413" y="1057892"/>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16389" name="Rectangle 6"/>
          <p:cNvSpPr>
            <a:spLocks noChangeArrowheads="1"/>
          </p:cNvSpPr>
          <p:nvPr/>
        </p:nvSpPr>
        <p:spPr bwMode="auto">
          <a:xfrm>
            <a:off x="282575" y="729280"/>
            <a:ext cx="8432800" cy="672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Bunches from 500 turns at CERN PS and phase space for time slice of shortest bunch,</a:t>
            </a:r>
          </a:p>
          <a:p>
            <a:pPr algn="l">
              <a:lnSpc>
                <a:spcPct val="50000"/>
              </a:lnSpc>
            </a:pPr>
            <a:r>
              <a:rPr lang="en-US" altLang="de-DE" dirty="0">
                <a:latin typeface="Calibri" panose="020F0502020204030204" pitchFamily="34" charset="0"/>
                <a:cs typeface="Calibri" panose="020F0502020204030204" pitchFamily="34" charset="0"/>
              </a:rPr>
              <a:t>measured with a Wall Current Monitor WCM:</a:t>
            </a:r>
          </a:p>
        </p:txBody>
      </p:sp>
      <p:pic>
        <p:nvPicPr>
          <p:cNvPr id="1639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2304" y="1436770"/>
            <a:ext cx="3145152" cy="328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9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9962" y="1421430"/>
            <a:ext cx="2991600" cy="3239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392" name="Rectangle 10"/>
          <p:cNvSpPr>
            <a:spLocks noChangeArrowheads="1"/>
          </p:cNvSpPr>
          <p:nvPr/>
        </p:nvSpPr>
        <p:spPr bwMode="auto">
          <a:xfrm>
            <a:off x="4115825" y="4799639"/>
            <a:ext cx="5244175" cy="1302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b="1" dirty="0">
                <a:solidFill>
                  <a:srgbClr val="CC0000"/>
                </a:solidFill>
                <a:latin typeface="Calibri" panose="020F0502020204030204" pitchFamily="34" charset="0"/>
                <a:cs typeface="Calibri" panose="020F0502020204030204" pitchFamily="34" charset="0"/>
              </a:rPr>
              <a:t>Fast rise of rf-amplitude for ‘bunch-rotation’: </a:t>
            </a:r>
          </a:p>
          <a:p>
            <a:pPr marL="285750" indent="-285750" algn="l">
              <a:spcBef>
                <a:spcPts val="400"/>
              </a:spcBef>
              <a:buFont typeface="Wingdings" panose="05000000000000000000" pitchFamily="2" charset="2"/>
              <a:buChar char="Ø"/>
            </a:pPr>
            <a:r>
              <a:rPr lang="en-US" altLang="de-DE" b="1" dirty="0">
                <a:solidFill>
                  <a:srgbClr val="CC0000"/>
                </a:solidFill>
                <a:latin typeface="Calibri" panose="020F0502020204030204" pitchFamily="34" charset="0"/>
                <a:cs typeface="Calibri" panose="020F0502020204030204" pitchFamily="34" charset="0"/>
              </a:rPr>
              <a:t>Bunch is compressed in time</a:t>
            </a:r>
          </a:p>
          <a:p>
            <a:pPr marL="285750" indent="-285750" algn="l">
              <a:spcBef>
                <a:spcPts val="400"/>
              </a:spcBef>
              <a:buFont typeface="Wingdings" panose="05000000000000000000" pitchFamily="2" charset="2"/>
              <a:buChar char="Ø"/>
            </a:pPr>
            <a:r>
              <a:rPr lang="en-US" altLang="de-DE" b="1" dirty="0">
                <a:solidFill>
                  <a:srgbClr val="CC0000"/>
                </a:solidFill>
                <a:latin typeface="Calibri" panose="020F0502020204030204" pitchFamily="34" charset="0"/>
                <a:cs typeface="Calibri" panose="020F0502020204030204" pitchFamily="34" charset="0"/>
              </a:rPr>
              <a:t>Filamentation due to amplitude- dependent synchrotron frequency</a:t>
            </a:r>
          </a:p>
        </p:txBody>
      </p:sp>
      <p:grpSp>
        <p:nvGrpSpPr>
          <p:cNvPr id="10" name="Gruppieren 9">
            <a:extLst>
              <a:ext uri="{FF2B5EF4-FFF2-40B4-BE49-F238E27FC236}">
                <a16:creationId xmlns:a16="http://schemas.microsoft.com/office/drawing/2014/main" id="{D7513048-05B9-47A5-8D63-B44124D37689}"/>
              </a:ext>
            </a:extLst>
          </p:cNvPr>
          <p:cNvGrpSpPr/>
          <p:nvPr/>
        </p:nvGrpSpPr>
        <p:grpSpPr>
          <a:xfrm>
            <a:off x="1679758" y="4770933"/>
            <a:ext cx="1944554" cy="1768953"/>
            <a:chOff x="1635308" y="4707433"/>
            <a:chExt cx="1944554" cy="1768953"/>
          </a:xfrm>
        </p:grpSpPr>
        <p:sp>
          <p:nvSpPr>
            <p:cNvPr id="11" name="Textfeld 10">
              <a:extLst>
                <a:ext uri="{FF2B5EF4-FFF2-40B4-BE49-F238E27FC236}">
                  <a16:creationId xmlns:a16="http://schemas.microsoft.com/office/drawing/2014/main" id="{34FD6FD3-7A69-4F98-B1C3-353DD944CE0E}"/>
                </a:ext>
              </a:extLst>
            </p:cNvPr>
            <p:cNvSpPr txBox="1"/>
            <p:nvPr/>
          </p:nvSpPr>
          <p:spPr>
            <a:xfrm>
              <a:off x="2490075" y="6166232"/>
              <a:ext cx="1089787" cy="292388"/>
            </a:xfrm>
            <a:prstGeom prst="rect">
              <a:avLst/>
            </a:prstGeom>
            <a:noFill/>
            <a:ln w="38100">
              <a:noFill/>
            </a:ln>
          </p:spPr>
          <p:txBody>
            <a:bodyPr wrap="square" rtlCol="0">
              <a:spAutoFit/>
            </a:bodyPr>
            <a:lstStyle/>
            <a:p>
              <a:pPr algn="l"/>
              <a:r>
                <a:rPr lang="en-US" sz="1300" dirty="0">
                  <a:latin typeface="Calibri" panose="020F0502020204030204" pitchFamily="34" charset="0"/>
                  <a:cs typeface="Calibri" panose="020F0502020204030204" pitchFamily="34" charset="0"/>
                </a:rPr>
                <a:t>extraction</a:t>
              </a:r>
            </a:p>
          </p:txBody>
        </p:sp>
        <p:cxnSp>
          <p:nvCxnSpPr>
            <p:cNvPr id="12" name="Gerade Verbindung 20">
              <a:extLst>
                <a:ext uri="{FF2B5EF4-FFF2-40B4-BE49-F238E27FC236}">
                  <a16:creationId xmlns:a16="http://schemas.microsoft.com/office/drawing/2014/main" id="{71009A37-3636-46EC-9707-9D2A32A3BD3F}"/>
                </a:ext>
              </a:extLst>
            </p:cNvPr>
            <p:cNvCxnSpPr/>
            <p:nvPr/>
          </p:nvCxnSpPr>
          <p:spPr bwMode="auto">
            <a:xfrm flipH="1">
              <a:off x="1635308" y="5481283"/>
              <a:ext cx="188789" cy="94600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Gerade Verbindung 21">
              <a:extLst>
                <a:ext uri="{FF2B5EF4-FFF2-40B4-BE49-F238E27FC236}">
                  <a16:creationId xmlns:a16="http://schemas.microsoft.com/office/drawing/2014/main" id="{31F8AC90-A482-4931-9C04-E5EC349DE05C}"/>
                </a:ext>
              </a:extLst>
            </p:cNvPr>
            <p:cNvCxnSpPr/>
            <p:nvPr/>
          </p:nvCxnSpPr>
          <p:spPr bwMode="auto">
            <a:xfrm>
              <a:off x="3198964" y="5481283"/>
              <a:ext cx="105827" cy="995103"/>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Gerade Verbindung mit Pfeil 13">
              <a:extLst>
                <a:ext uri="{FF2B5EF4-FFF2-40B4-BE49-F238E27FC236}">
                  <a16:creationId xmlns:a16="http://schemas.microsoft.com/office/drawing/2014/main" id="{332921AF-BAE1-4C46-B6D5-B12F746A6486}"/>
                </a:ext>
              </a:extLst>
            </p:cNvPr>
            <p:cNvCxnSpPr/>
            <p:nvPr/>
          </p:nvCxnSpPr>
          <p:spPr bwMode="auto">
            <a:xfrm flipV="1">
              <a:off x="1635308" y="5954284"/>
              <a:ext cx="94393" cy="473000"/>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feld 14">
              <a:extLst>
                <a:ext uri="{FF2B5EF4-FFF2-40B4-BE49-F238E27FC236}">
                  <a16:creationId xmlns:a16="http://schemas.microsoft.com/office/drawing/2014/main" id="{BA486459-EB27-4274-A89F-29F0CEF16DBC}"/>
                </a:ext>
              </a:extLst>
            </p:cNvPr>
            <p:cNvSpPr txBox="1"/>
            <p:nvPr/>
          </p:nvSpPr>
          <p:spPr>
            <a:xfrm>
              <a:off x="1663767" y="6175115"/>
              <a:ext cx="955136" cy="292388"/>
            </a:xfrm>
            <a:prstGeom prst="rect">
              <a:avLst/>
            </a:prstGeom>
            <a:noFill/>
            <a:ln w="38100">
              <a:noFill/>
            </a:ln>
          </p:spPr>
          <p:txBody>
            <a:bodyPr wrap="square" rtlCol="0">
              <a:spAutoFit/>
            </a:bodyPr>
            <a:lstStyle/>
            <a:p>
              <a:pPr algn="l"/>
              <a:r>
                <a:rPr lang="en-US" sz="1300" dirty="0">
                  <a:latin typeface="Calibri" panose="020F0502020204030204" pitchFamily="34" charset="0"/>
                  <a:cs typeface="Calibri" panose="020F0502020204030204" pitchFamily="34" charset="0"/>
                </a:rPr>
                <a:t>injection</a:t>
              </a:r>
            </a:p>
          </p:txBody>
        </p:sp>
        <p:sp>
          <p:nvSpPr>
            <p:cNvPr id="16" name="Abgerundetes Rechteck 33">
              <a:extLst>
                <a:ext uri="{FF2B5EF4-FFF2-40B4-BE49-F238E27FC236}">
                  <a16:creationId xmlns:a16="http://schemas.microsoft.com/office/drawing/2014/main" id="{71298429-5FEC-4B82-BA5F-B3B71D3D4450}"/>
                </a:ext>
              </a:extLst>
            </p:cNvPr>
            <p:cNvSpPr/>
            <p:nvPr/>
          </p:nvSpPr>
          <p:spPr bwMode="auto">
            <a:xfrm>
              <a:off x="1824096" y="4829163"/>
              <a:ext cx="1374867" cy="1337069"/>
            </a:xfrm>
            <a:prstGeom prst="roundRect">
              <a:avLst>
                <a:gd name="adj" fmla="val 38859"/>
              </a:avLst>
            </a:prstGeom>
            <a:noFill/>
            <a:ln w="412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17" name="Textfeld 16">
              <a:extLst>
                <a:ext uri="{FF2B5EF4-FFF2-40B4-BE49-F238E27FC236}">
                  <a16:creationId xmlns:a16="http://schemas.microsoft.com/office/drawing/2014/main" id="{AC421AB8-DD4A-4863-B9E4-379BF7F9F3DB}"/>
                </a:ext>
              </a:extLst>
            </p:cNvPr>
            <p:cNvSpPr txBox="1"/>
            <p:nvPr/>
          </p:nvSpPr>
          <p:spPr>
            <a:xfrm>
              <a:off x="1878079" y="5591875"/>
              <a:ext cx="1266899" cy="338554"/>
            </a:xfrm>
            <a:prstGeom prst="rect">
              <a:avLst/>
            </a:prstGeom>
            <a:noFill/>
          </p:spPr>
          <p:txBody>
            <a:bodyPr wrap="square" rtlCol="0">
              <a:spAutoFit/>
            </a:bodyPr>
            <a:lstStyle/>
            <a:p>
              <a:r>
                <a:rPr lang="en-US" sz="1600" b="1" dirty="0">
                  <a:solidFill>
                    <a:srgbClr val="C00000"/>
                  </a:solidFill>
                  <a:latin typeface="Calibri" panose="020F0502020204030204" pitchFamily="34" charset="0"/>
                  <a:cs typeface="Calibri" panose="020F0502020204030204" pitchFamily="34" charset="0"/>
                </a:rPr>
                <a:t>synchrotron</a:t>
              </a:r>
            </a:p>
          </p:txBody>
        </p:sp>
        <p:sp>
          <p:nvSpPr>
            <p:cNvPr id="18" name="Rechteck 17">
              <a:extLst>
                <a:ext uri="{FF2B5EF4-FFF2-40B4-BE49-F238E27FC236}">
                  <a16:creationId xmlns:a16="http://schemas.microsoft.com/office/drawing/2014/main" id="{28A50FA0-15CF-4AFF-8AE8-2C4C54A9C4FC}"/>
                </a:ext>
              </a:extLst>
            </p:cNvPr>
            <p:cNvSpPr/>
            <p:nvPr/>
          </p:nvSpPr>
          <p:spPr bwMode="auto">
            <a:xfrm>
              <a:off x="2425383" y="4707433"/>
              <a:ext cx="129381" cy="260125"/>
            </a:xfrm>
            <a:prstGeom prst="rect">
              <a:avLst/>
            </a:prstGeom>
            <a:noFill/>
            <a:ln w="444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19" name="Textfeld 18">
              <a:extLst>
                <a:ext uri="{FF2B5EF4-FFF2-40B4-BE49-F238E27FC236}">
                  <a16:creationId xmlns:a16="http://schemas.microsoft.com/office/drawing/2014/main" id="{CDE37BD8-5843-432C-8B0D-44DA3819DF1C}"/>
                </a:ext>
              </a:extLst>
            </p:cNvPr>
            <p:cNvSpPr txBox="1"/>
            <p:nvPr/>
          </p:nvSpPr>
          <p:spPr>
            <a:xfrm>
              <a:off x="1824095" y="4916147"/>
              <a:ext cx="1356298" cy="553998"/>
            </a:xfrm>
            <a:prstGeom prst="rect">
              <a:avLst/>
            </a:prstGeom>
            <a:noFill/>
          </p:spPr>
          <p:txBody>
            <a:bodyPr wrap="square" rtlCol="0">
              <a:spAutoFit/>
            </a:bodyPr>
            <a:lstStyle/>
            <a:p>
              <a:pPr>
                <a:spcBef>
                  <a:spcPts val="0"/>
                </a:spcBef>
              </a:pPr>
              <a:r>
                <a:rPr lang="en-US" sz="1500" b="1" dirty="0">
                  <a:solidFill>
                    <a:srgbClr val="0000FF"/>
                  </a:solidFill>
                  <a:latin typeface="Calibri" panose="020F0502020204030204" pitchFamily="34" charset="0"/>
                  <a:cs typeface="Calibri" panose="020F0502020204030204" pitchFamily="34" charset="0"/>
                </a:rPr>
                <a:t>Current trans.</a:t>
              </a:r>
            </a:p>
            <a:p>
              <a:pPr>
                <a:spcBef>
                  <a:spcPts val="0"/>
                </a:spcBef>
              </a:pPr>
              <a:r>
                <a:rPr lang="en-US" sz="1500" b="1" dirty="0">
                  <a:solidFill>
                    <a:srgbClr val="0000FF"/>
                  </a:solidFill>
                  <a:latin typeface="Calibri" panose="020F0502020204030204" pitchFamily="34" charset="0"/>
                  <a:cs typeface="Calibri" panose="020F0502020204030204" pitchFamily="34" charset="0"/>
                </a:rPr>
                <a:t>FCT or WCM</a:t>
              </a:r>
            </a:p>
          </p:txBody>
        </p:sp>
      </p:grpSp>
      <p:sp>
        <p:nvSpPr>
          <p:cNvPr id="2" name="Text Box 5">
            <a:hlinkClick r:id="rId5" action="ppaction://hlinksldjump"/>
            <a:extLst>
              <a:ext uri="{FF2B5EF4-FFF2-40B4-BE49-F238E27FC236}">
                <a16:creationId xmlns:a16="http://schemas.microsoft.com/office/drawing/2014/main" id="{B5640480-88FA-5EFC-6961-40C81E21DF16}"/>
              </a:ext>
            </a:extLst>
          </p:cNvPr>
          <p:cNvSpPr txBox="1">
            <a:spLocks noChangeArrowheads="1"/>
          </p:cNvSpPr>
          <p:nvPr/>
        </p:nvSpPr>
        <p:spPr bwMode="auto">
          <a:xfrm>
            <a:off x="4672013" y="6588594"/>
            <a:ext cx="1738480" cy="276999"/>
          </a:xfrm>
          <a:prstGeom prst="rect">
            <a:avLst/>
          </a:prstGeom>
          <a:noFill/>
          <a:ln w="9525" algn="ctr">
            <a:noFill/>
            <a:miter lim="800000"/>
            <a:headEn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de-DE" sz="1200" b="1" dirty="0">
                <a:solidFill>
                  <a:schemeClr val="tx1">
                    <a:lumMod val="50000"/>
                    <a:lumOff val="50000"/>
                  </a:schemeClr>
                </a:solidFill>
                <a:latin typeface="Calibri" panose="020F0502020204030204" pitchFamily="34" charset="0"/>
                <a:cs typeface="Calibri" panose="020F0502020204030204" pitchFamily="34" charset="0"/>
                <a:sym typeface="Symbol" panose="05050102010706020507" pitchFamily="18" charset="2"/>
                <a:hlinkClick r:id="rId6" action="ppaction://hlinksldjump"/>
              </a:rPr>
              <a:t> Conclusion</a:t>
            </a:r>
            <a:endParaRPr lang="en-GB" altLang="de-DE" sz="1200" b="1" dirty="0">
              <a:solidFill>
                <a:schemeClr val="tx1">
                  <a:lumMod val="50000"/>
                  <a:lumOff val="50000"/>
                </a:schemeClr>
              </a:solidFill>
              <a:latin typeface="Calibri" panose="020F0502020204030204" pitchFamily="34" charset="0"/>
              <a:cs typeface="Calibri" panose="020F0502020204030204" pitchFamily="34" charset="0"/>
              <a:sym typeface="Symbol" panose="05050102010706020507" pitchFamily="18" charset="2"/>
            </a:endParaRP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a:solidFill>
                  <a:srgbClr val="000000"/>
                </a:solidFill>
                <a:latin typeface="Calibri" panose="020F0502020204030204" pitchFamily="34" charset="0"/>
                <a:cs typeface="Calibri" panose="020F0502020204030204" pitchFamily="34" charset="0"/>
              </a:rPr>
              <a:t>Outline for the Lecture Beam Diagnostics</a:t>
            </a:r>
          </a:p>
        </p:txBody>
      </p:sp>
      <p:sp>
        <p:nvSpPr>
          <p:cNvPr id="3077" name="Rectangle 5"/>
          <p:cNvSpPr>
            <a:spLocks noChangeArrowheads="1"/>
          </p:cNvSpPr>
          <p:nvPr/>
        </p:nvSpPr>
        <p:spPr bwMode="auto">
          <a:xfrm>
            <a:off x="252000" y="877431"/>
            <a:ext cx="8459381"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sz="2400" b="1" dirty="0">
                <a:solidFill>
                  <a:srgbClr val="0000FF"/>
                </a:solidFill>
                <a:latin typeface="Calibri" panose="020F0502020204030204" pitchFamily="34" charset="0"/>
              </a:rPr>
              <a:t>Outline</a:t>
            </a:r>
          </a:p>
          <a:p>
            <a:pPr marL="457200" indent="-457200" algn="l">
              <a:buFont typeface="Wingdings" panose="05000000000000000000" pitchFamily="2" charset="2"/>
              <a:buChar char="Ø"/>
            </a:pPr>
            <a:r>
              <a:rPr lang="en-US" sz="2000" b="1" dirty="0">
                <a:solidFill>
                  <a:schemeClr val="tx1">
                    <a:lumMod val="50000"/>
                    <a:lumOff val="50000"/>
                  </a:schemeClr>
                </a:solidFill>
                <a:latin typeface="Calibri" panose="020F0502020204030204" pitchFamily="34" charset="0"/>
              </a:rPr>
              <a:t>General remarks to beam instrumentation and diagnostics </a:t>
            </a:r>
          </a:p>
          <a:p>
            <a:pPr marL="457200" indent="-457200" algn="l">
              <a:buFont typeface="Wingdings" panose="05000000000000000000" pitchFamily="2" charset="2"/>
              <a:buChar char="Ø"/>
            </a:pPr>
            <a:r>
              <a:rPr lang="en-US" sz="2000" b="1" dirty="0">
                <a:solidFill>
                  <a:schemeClr val="tx1">
                    <a:lumMod val="50000"/>
                    <a:lumOff val="50000"/>
                  </a:schemeClr>
                </a:solidFill>
                <a:latin typeface="Calibri" panose="020F0502020204030204" pitchFamily="34" charset="0"/>
              </a:rPr>
              <a:t>Overview for beam current measurement</a:t>
            </a:r>
          </a:p>
          <a:p>
            <a:pPr marL="457200" indent="-457200" algn="l">
              <a:buFont typeface="Wingdings" panose="05000000000000000000" pitchFamily="2" charset="2"/>
              <a:buChar char="Ø"/>
            </a:pPr>
            <a:r>
              <a:rPr lang="en-US" sz="2000" b="1" dirty="0">
                <a:solidFill>
                  <a:schemeClr val="tx1">
                    <a:lumMod val="50000"/>
                    <a:lumOff val="50000"/>
                  </a:schemeClr>
                </a:solidFill>
                <a:latin typeface="Calibri" panose="020F0502020204030204" pitchFamily="34" charset="0"/>
              </a:rPr>
              <a:t>Various method for transverse profile determination</a:t>
            </a:r>
          </a:p>
          <a:p>
            <a:pPr algn="l"/>
            <a:r>
              <a:rPr lang="en-US" sz="2000" b="1" dirty="0">
                <a:solidFill>
                  <a:schemeClr val="tx1">
                    <a:lumMod val="50000"/>
                    <a:lumOff val="50000"/>
                  </a:schemeClr>
                </a:solidFill>
                <a:latin typeface="Calibri" panose="020F0502020204030204" pitchFamily="34" charset="0"/>
              </a:rPr>
              <a:t>       </a:t>
            </a:r>
            <a:r>
              <a:rPr lang="en-US" sz="2000" dirty="0">
                <a:solidFill>
                  <a:schemeClr val="tx1">
                    <a:lumMod val="50000"/>
                    <a:lumOff val="50000"/>
                  </a:schemeClr>
                </a:solidFill>
                <a:latin typeface="Calibri" panose="020F0502020204030204" pitchFamily="34" charset="0"/>
              </a:rPr>
              <a:t>High-current example 1 and example 2</a:t>
            </a:r>
          </a:p>
          <a:p>
            <a:pPr marL="457200" indent="-457200" algn="l">
              <a:buFont typeface="Wingdings" panose="05000000000000000000" pitchFamily="2" charset="2"/>
              <a:buChar char="Ø"/>
            </a:pPr>
            <a:r>
              <a:rPr lang="en-US" sz="2000" b="1" dirty="0">
                <a:solidFill>
                  <a:schemeClr val="tx1">
                    <a:lumMod val="50000"/>
                    <a:lumOff val="50000"/>
                  </a:schemeClr>
                </a:solidFill>
                <a:latin typeface="Calibri" panose="020F0502020204030204" pitchFamily="34" charset="0"/>
              </a:rPr>
              <a:t>Emittance determination</a:t>
            </a:r>
          </a:p>
          <a:p>
            <a:pPr algn="l"/>
            <a:r>
              <a:rPr lang="en-US" sz="2000" b="1" dirty="0">
                <a:solidFill>
                  <a:schemeClr val="tx1">
                    <a:lumMod val="50000"/>
                    <a:lumOff val="50000"/>
                  </a:schemeClr>
                </a:solidFill>
                <a:latin typeface="Calibri" panose="020F0502020204030204" pitchFamily="34" charset="0"/>
              </a:rPr>
              <a:t>       </a:t>
            </a:r>
            <a:r>
              <a:rPr lang="en-US" sz="2000" dirty="0">
                <a:solidFill>
                  <a:schemeClr val="tx1">
                    <a:lumMod val="50000"/>
                    <a:lumOff val="50000"/>
                  </a:schemeClr>
                </a:solidFill>
                <a:latin typeface="Calibri" panose="020F0502020204030204" pitchFamily="34" charset="0"/>
              </a:rPr>
              <a:t>High-current example 3</a:t>
            </a:r>
          </a:p>
          <a:p>
            <a:pPr marL="457200" indent="-457200" algn="l">
              <a:buFont typeface="Wingdings" panose="05000000000000000000" pitchFamily="2" charset="2"/>
              <a:buChar char="Ø"/>
            </a:pPr>
            <a:r>
              <a:rPr lang="en-US" sz="2000" b="1" dirty="0">
                <a:solidFill>
                  <a:schemeClr val="tx1">
                    <a:lumMod val="50000"/>
                    <a:lumOff val="50000"/>
                  </a:schemeClr>
                </a:solidFill>
                <a:latin typeface="Calibri" panose="020F0502020204030204" pitchFamily="34" charset="0"/>
              </a:rPr>
              <a:t>Usage of BPMs and longitudinal measurements</a:t>
            </a:r>
          </a:p>
          <a:p>
            <a:pPr algn="l"/>
            <a:r>
              <a:rPr lang="en-US" sz="2000" dirty="0">
                <a:solidFill>
                  <a:schemeClr val="tx1">
                    <a:lumMod val="50000"/>
                    <a:lumOff val="50000"/>
                  </a:schemeClr>
                </a:solidFill>
                <a:latin typeface="Calibri" panose="020F0502020204030204" pitchFamily="34" charset="0"/>
              </a:rPr>
              <a:t>        High-current example 4</a:t>
            </a:r>
          </a:p>
          <a:p>
            <a:pPr marL="457200" indent="-457200" algn="l">
              <a:buFont typeface="Wingdings" panose="05000000000000000000" pitchFamily="2" charset="2"/>
              <a:buChar char="Ø"/>
            </a:pPr>
            <a:r>
              <a:rPr lang="en-US" sz="2000" b="1" dirty="0">
                <a:solidFill>
                  <a:srgbClr val="0000FF"/>
                </a:solidFill>
                <a:latin typeface="Calibri" panose="020F0502020204030204" pitchFamily="34" charset="0"/>
              </a:rPr>
              <a:t>Beam Loss Detection</a:t>
            </a:r>
          </a:p>
        </p:txBody>
      </p:sp>
    </p:spTree>
    <p:extLst>
      <p:ext uri="{BB962C8B-B14F-4D97-AF65-F5344CB8AC3E}">
        <p14:creationId xmlns:p14="http://schemas.microsoft.com/office/powerpoint/2010/main" val="534720999"/>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Beam Loss Monitors</a:t>
            </a:r>
          </a:p>
        </p:txBody>
      </p:sp>
      <p:sp>
        <p:nvSpPr>
          <p:cNvPr id="2052" name="Text Box 3"/>
          <p:cNvSpPr txBox="1">
            <a:spLocks noChangeArrowheads="1"/>
          </p:cNvSpPr>
          <p:nvPr/>
        </p:nvSpPr>
        <p:spPr bwMode="auto">
          <a:xfrm>
            <a:off x="125413" y="1092651"/>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2053" name="Rectangle 5"/>
          <p:cNvSpPr>
            <a:spLocks noChangeArrowheads="1"/>
          </p:cNvSpPr>
          <p:nvPr/>
        </p:nvSpPr>
        <p:spPr bwMode="auto">
          <a:xfrm>
            <a:off x="196850" y="789439"/>
            <a:ext cx="8632825" cy="1376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00FF"/>
                </a:solidFill>
                <a:latin typeface="Calibri" panose="020F0502020204030204" pitchFamily="34" charset="0"/>
                <a:cs typeface="Calibri" panose="020F0502020204030204" pitchFamily="34" charset="0"/>
              </a:rPr>
              <a:t>When energetic beam particles penetrates matter, secondary particles are emitted:</a:t>
            </a:r>
          </a:p>
          <a:p>
            <a:pPr algn="l">
              <a:lnSpc>
                <a:spcPct val="70000"/>
              </a:lnSpc>
            </a:pPr>
            <a:r>
              <a:rPr lang="en-US" altLang="de-DE" dirty="0">
                <a:solidFill>
                  <a:srgbClr val="0000FF"/>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this can be e</a:t>
            </a:r>
            <a:r>
              <a:rPr lang="en-US" altLang="de-DE" baseline="30000" dirty="0">
                <a:latin typeface="Calibri" panose="020F0502020204030204" pitchFamily="34" charset="0"/>
                <a:cs typeface="Calibri" panose="020F0502020204030204" pitchFamily="34" charset="0"/>
              </a:rPr>
              <a:t>−</a:t>
            </a:r>
            <a:r>
              <a:rPr lang="en-US" altLang="de-DE"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 protons, neutrons, excited nuclei, fragmented nuclei...</a:t>
            </a:r>
          </a:p>
          <a:p>
            <a:pPr algn="l">
              <a:lnSpc>
                <a:spcPct val="70000"/>
              </a:lnSpc>
            </a:pP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sym typeface="Wingdings" pitchFamily="2" charset="2"/>
              </a:rPr>
              <a:t> </a:t>
            </a:r>
            <a:r>
              <a:rPr lang="en-US" altLang="de-DE" dirty="0">
                <a:latin typeface="Calibri" panose="020F0502020204030204" pitchFamily="34" charset="0"/>
                <a:cs typeface="Calibri" panose="020F0502020204030204" pitchFamily="34" charset="0"/>
              </a:rPr>
              <a:t>Spontaneous radiation and permanent activation is produced.</a:t>
            </a:r>
          </a:p>
          <a:p>
            <a:pPr algn="l">
              <a:lnSpc>
                <a:spcPct val="70000"/>
              </a:lnSpc>
            </a:pP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 Large variety of Beam Loss Monitors (</a:t>
            </a:r>
            <a:r>
              <a:rPr lang="en-US" altLang="de-DE" b="1" dirty="0">
                <a:latin typeface="Calibri" panose="020F0502020204030204" pitchFamily="34" charset="0"/>
                <a:cs typeface="Calibri" panose="020F0502020204030204" pitchFamily="34" charset="0"/>
              </a:rPr>
              <a:t>BLM</a:t>
            </a:r>
            <a:r>
              <a:rPr lang="en-US" altLang="de-DE" dirty="0">
                <a:latin typeface="Calibri" panose="020F0502020204030204" pitchFamily="34" charset="0"/>
                <a:cs typeface="Calibri" panose="020F0502020204030204" pitchFamily="34" charset="0"/>
              </a:rPr>
              <a:t>) depending on the application.</a:t>
            </a:r>
          </a:p>
        </p:txBody>
      </p:sp>
      <p:sp>
        <p:nvSpPr>
          <p:cNvPr id="217094" name="Rectangle 6"/>
          <p:cNvSpPr>
            <a:spLocks noChangeArrowheads="1"/>
          </p:cNvSpPr>
          <p:nvPr/>
        </p:nvSpPr>
        <p:spPr bwMode="auto">
          <a:xfrm>
            <a:off x="66674" y="2220977"/>
            <a:ext cx="8893175" cy="1745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600"/>
              </a:spcBef>
            </a:pPr>
            <a:r>
              <a:rPr lang="en-US" altLang="de-DE" sz="2000" b="1" dirty="0">
                <a:solidFill>
                  <a:srgbClr val="0000FF"/>
                </a:solidFill>
                <a:latin typeface="Calibri" panose="020F0502020204030204" pitchFamily="34" charset="0"/>
                <a:cs typeface="Calibri" panose="020F0502020204030204" pitchFamily="34" charset="0"/>
              </a:rPr>
              <a:t>Protection:</a:t>
            </a:r>
            <a:r>
              <a:rPr lang="en-US" altLang="de-DE" dirty="0">
                <a:latin typeface="Calibri" panose="020F0502020204030204" pitchFamily="34" charset="0"/>
                <a:cs typeface="Calibri" panose="020F0502020204030204" pitchFamily="34" charset="0"/>
              </a:rPr>
              <a:t> Sensitive devices e.g. super-conducting magnets to prevent quenching 		      (energy absorption by electronic stopping)</a:t>
            </a:r>
          </a:p>
          <a:p>
            <a:pPr algn="l">
              <a:spcBef>
                <a:spcPts val="600"/>
              </a:spcBef>
            </a:pPr>
            <a:r>
              <a:rPr lang="en-US" altLang="de-DE" dirty="0">
                <a:latin typeface="Calibri" panose="020F0502020204030204" pitchFamily="34" charset="0"/>
                <a:cs typeface="Calibri" panose="020F0502020204030204" pitchFamily="34" charset="0"/>
                <a:sym typeface="Symbol" pitchFamily="18" charset="2"/>
              </a:rPr>
              <a:t>	      </a:t>
            </a:r>
            <a:r>
              <a:rPr lang="en-US" altLang="de-DE" b="1" dirty="0">
                <a:solidFill>
                  <a:srgbClr val="008000"/>
                </a:solidFill>
                <a:latin typeface="Calibri" panose="020F0502020204030204" pitchFamily="34" charset="0"/>
                <a:cs typeface="Calibri" panose="020F0502020204030204" pitchFamily="34" charset="0"/>
                <a:sym typeface="Symbol" pitchFamily="18" charset="2"/>
              </a:rPr>
              <a:t></a:t>
            </a:r>
            <a:r>
              <a:rPr lang="en-US" altLang="de-DE" b="1" dirty="0">
                <a:solidFill>
                  <a:srgbClr val="008000"/>
                </a:solidFill>
                <a:latin typeface="Calibri" panose="020F0502020204030204" pitchFamily="34" charset="0"/>
                <a:cs typeface="Calibri" panose="020F0502020204030204" pitchFamily="34" charset="0"/>
              </a:rPr>
              <a:t> interlock signal for fast beam abortion.</a:t>
            </a:r>
            <a:endParaRPr lang="en-US" altLang="de-DE" b="1" dirty="0">
              <a:latin typeface="Calibri" panose="020F0502020204030204" pitchFamily="34" charset="0"/>
              <a:cs typeface="Calibri" panose="020F0502020204030204" pitchFamily="34" charset="0"/>
            </a:endParaRPr>
          </a:p>
          <a:p>
            <a:pPr algn="l">
              <a:spcBef>
                <a:spcPts val="600"/>
              </a:spcBef>
            </a:pPr>
            <a:r>
              <a:rPr lang="en-US" altLang="de-DE" sz="2000" b="1" dirty="0">
                <a:solidFill>
                  <a:srgbClr val="0000FF"/>
                </a:solidFill>
                <a:latin typeface="Calibri" panose="020F0502020204030204" pitchFamily="34" charset="0"/>
                <a:cs typeface="Calibri" panose="020F0502020204030204" pitchFamily="34" charset="0"/>
              </a:rPr>
              <a:t>Operation: </a:t>
            </a:r>
            <a:r>
              <a:rPr lang="en-US" altLang="de-DE" dirty="0">
                <a:latin typeface="Calibri" panose="020F0502020204030204" pitchFamily="34" charset="0"/>
                <a:cs typeface="Calibri" panose="020F0502020204030204" pitchFamily="34" charset="0"/>
              </a:rPr>
              <a:t>Alignment of the beam to prevent for activation</a:t>
            </a:r>
          </a:p>
          <a:p>
            <a:pPr algn="l">
              <a:lnSpc>
                <a:spcPct val="80000"/>
              </a:lnSpc>
              <a:spcBef>
                <a:spcPts val="600"/>
              </a:spcBef>
            </a:pPr>
            <a:r>
              <a:rPr lang="en-US" altLang="de-DE" sz="2000" dirty="0">
                <a:latin typeface="Calibri" panose="020F0502020204030204" pitchFamily="34" charset="0"/>
                <a:cs typeface="Calibri" panose="020F0502020204030204" pitchFamily="34" charset="0"/>
                <a:sym typeface="Symbol" pitchFamily="18" charset="2"/>
              </a:rPr>
              <a:t>                     </a:t>
            </a:r>
            <a:r>
              <a:rPr lang="en-US" altLang="de-DE" b="1" dirty="0">
                <a:solidFill>
                  <a:srgbClr val="008000"/>
                </a:solidFill>
                <a:latin typeface="Calibri" panose="020F0502020204030204" pitchFamily="34" charset="0"/>
                <a:cs typeface="Calibri" panose="020F0502020204030204" pitchFamily="34" charset="0"/>
                <a:sym typeface="Symbol" pitchFamily="18" charset="2"/>
              </a:rPr>
              <a:t></a:t>
            </a:r>
            <a:r>
              <a:rPr lang="en-US" altLang="de-DE" b="1" dirty="0">
                <a:solidFill>
                  <a:srgbClr val="008000"/>
                </a:solidFill>
                <a:latin typeface="Calibri" panose="020F0502020204030204" pitchFamily="34" charset="0"/>
                <a:cs typeface="Calibri" panose="020F0502020204030204" pitchFamily="34" charset="0"/>
              </a:rPr>
              <a:t> optimal transmission to the target.</a:t>
            </a:r>
          </a:p>
        </p:txBody>
      </p:sp>
      <p:sp>
        <p:nvSpPr>
          <p:cNvPr id="217095" name="Rectangle 7"/>
          <p:cNvSpPr>
            <a:spLocks noChangeArrowheads="1"/>
          </p:cNvSpPr>
          <p:nvPr/>
        </p:nvSpPr>
        <p:spPr bwMode="auto">
          <a:xfrm>
            <a:off x="196850" y="4087831"/>
            <a:ext cx="8369300" cy="1117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Wingdings" pitchFamily="2" charset="2"/>
              <a:buChar char="Ø"/>
            </a:pPr>
            <a:r>
              <a:rPr lang="en-US" altLang="de-DE" dirty="0">
                <a:latin typeface="Calibri" panose="020F0502020204030204" pitchFamily="34" charset="0"/>
                <a:cs typeface="Calibri" panose="020F0502020204030204" pitchFamily="34" charset="0"/>
              </a:rPr>
              <a:t> Several loss monitors are used for various </a:t>
            </a:r>
            <a:r>
              <a:rPr lang="en-US" altLang="de-DE" dirty="0" err="1">
                <a:latin typeface="Calibri" panose="020F0502020204030204" pitchFamily="34" charset="0"/>
                <a:cs typeface="Calibri" panose="020F0502020204030204" pitchFamily="34" charset="0"/>
              </a:rPr>
              <a:t>secondaries</a:t>
            </a:r>
            <a:endParaRPr lang="en-US" altLang="de-DE" dirty="0">
              <a:latin typeface="Calibri" panose="020F0502020204030204" pitchFamily="34" charset="0"/>
              <a:cs typeface="Calibri" panose="020F0502020204030204" pitchFamily="34" charset="0"/>
            </a:endParaRPr>
          </a:p>
          <a:p>
            <a:pPr algn="l">
              <a:buFont typeface="Wingdings" pitchFamily="2" charset="2"/>
              <a:buChar char="Ø"/>
            </a:pPr>
            <a:r>
              <a:rPr lang="en-US" altLang="de-DE" dirty="0">
                <a:latin typeface="Calibri" panose="020F0502020204030204" pitchFamily="34" charset="0"/>
                <a:cs typeface="Calibri" panose="020F0502020204030204" pitchFamily="34" charset="0"/>
              </a:rPr>
              <a:t>  Different  count rate &amp; time resolution</a:t>
            </a:r>
          </a:p>
          <a:p>
            <a:pPr algn="l">
              <a:lnSpc>
                <a:spcPct val="70000"/>
              </a:lnSpc>
              <a:buFont typeface="Wingdings" pitchFamily="2" charset="2"/>
              <a:buChar char="Ø"/>
            </a:pPr>
            <a:r>
              <a:rPr lang="en-US" altLang="de-DE" dirty="0">
                <a:latin typeface="Calibri" panose="020F0502020204030204" pitchFamily="34" charset="0"/>
                <a:cs typeface="Calibri" panose="020F0502020204030204" pitchFamily="34" charset="0"/>
              </a:rPr>
              <a:t> Some applications for usage</a:t>
            </a:r>
          </a:p>
        </p:txBody>
      </p:sp>
      <p:pic>
        <p:nvPicPr>
          <p:cNvPr id="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99100" y="3644997"/>
            <a:ext cx="3554187" cy="2585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709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70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94" grpId="0"/>
      <p:bldP spid="217095"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Halo Development and Cleaning at LINACs</a:t>
            </a:r>
          </a:p>
        </p:txBody>
      </p:sp>
      <p:sp>
        <p:nvSpPr>
          <p:cNvPr id="12" name="Rectangle 4"/>
          <p:cNvSpPr>
            <a:spLocks noChangeArrowheads="1"/>
          </p:cNvSpPr>
          <p:nvPr/>
        </p:nvSpPr>
        <p:spPr bwMode="auto">
          <a:xfrm>
            <a:off x="56191" y="872299"/>
            <a:ext cx="5263229" cy="1457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a:solidFill>
                  <a:srgbClr val="0000FF"/>
                </a:solidFill>
                <a:latin typeface="Calibri" panose="020F0502020204030204" pitchFamily="34" charset="0"/>
                <a:cs typeface="Calibri" panose="020F0502020204030204" pitchFamily="34" charset="0"/>
              </a:rPr>
              <a:t>Halo development at LINACs caused by: </a:t>
            </a:r>
          </a:p>
          <a:p>
            <a:pPr marL="285750" indent="-285750" algn="l">
              <a:lnSpc>
                <a:spcPct val="70000"/>
              </a:lnSpc>
              <a:buFont typeface="Wingdings" panose="05000000000000000000" pitchFamily="2" charset="2"/>
              <a:buChar char="Ø"/>
            </a:pPr>
            <a:r>
              <a:rPr lang="en-US" altLang="de-DE" sz="1600" dirty="0">
                <a:latin typeface="Calibri" panose="020F0502020204030204" pitchFamily="34" charset="0"/>
                <a:cs typeface="Calibri" panose="020F0502020204030204" pitchFamily="34" charset="0"/>
              </a:rPr>
              <a:t>Higher-order magnet fields (e.g. aberration)</a:t>
            </a:r>
          </a:p>
          <a:p>
            <a:pPr marL="285750" indent="-285750" algn="l">
              <a:lnSpc>
                <a:spcPct val="70000"/>
              </a:lnSpc>
              <a:buFont typeface="Wingdings" panose="05000000000000000000" pitchFamily="2" charset="2"/>
              <a:buChar char="Ø"/>
            </a:pPr>
            <a:r>
              <a:rPr lang="en-US" altLang="de-DE" sz="1600" dirty="0">
                <a:latin typeface="Calibri" panose="020F0502020204030204" pitchFamily="34" charset="0"/>
                <a:cs typeface="Calibri" panose="020F0502020204030204" pitchFamily="34" charset="0"/>
              </a:rPr>
              <a:t>Transverse </a:t>
            </a:r>
            <a:r>
              <a:rPr lang="en-US" altLang="de-DE" sz="1600" dirty="0" err="1">
                <a:latin typeface="Calibri" panose="020F0502020204030204" pitchFamily="34" charset="0"/>
                <a:cs typeface="Calibri" panose="020F0502020204030204" pitchFamily="34" charset="0"/>
              </a:rPr>
              <a:t>mis</a:t>
            </a:r>
            <a:r>
              <a:rPr lang="en-US" altLang="de-DE" sz="1600" dirty="0">
                <a:latin typeface="Calibri" panose="020F0502020204030204" pitchFamily="34" charset="0"/>
                <a:cs typeface="Calibri" panose="020F0502020204030204" pitchFamily="34" charset="0"/>
              </a:rPr>
              <a:t>-match </a:t>
            </a:r>
          </a:p>
          <a:p>
            <a:pPr marL="285750" indent="-285750" algn="l">
              <a:lnSpc>
                <a:spcPct val="70000"/>
              </a:lnSpc>
              <a:buFont typeface="Wingdings" panose="05000000000000000000" pitchFamily="2" charset="2"/>
              <a:buChar char="Ø"/>
            </a:pPr>
            <a:r>
              <a:rPr lang="en-US" altLang="de-DE" sz="1600" dirty="0">
                <a:latin typeface="Calibri" panose="020F0502020204030204" pitchFamily="34" charset="0"/>
                <a:cs typeface="Calibri" panose="020F0502020204030204" pitchFamily="34" charset="0"/>
              </a:rPr>
              <a:t>Off-momentum particles due to wrong acceleration</a:t>
            </a:r>
          </a:p>
          <a:p>
            <a:pPr marL="285750" indent="-285750" algn="l">
              <a:lnSpc>
                <a:spcPct val="70000"/>
              </a:lnSpc>
              <a:buFont typeface="Wingdings" panose="05000000000000000000" pitchFamily="2" charset="2"/>
              <a:buChar char="Ø"/>
            </a:pPr>
            <a:r>
              <a:rPr lang="en-US" altLang="de-DE" sz="1600" dirty="0">
                <a:latin typeface="Calibri" panose="020F0502020204030204" pitchFamily="34" charset="0"/>
                <a:cs typeface="Calibri" panose="020F0502020204030204" pitchFamily="34" charset="0"/>
              </a:rPr>
              <a:t>Space charge forces</a:t>
            </a:r>
          </a:p>
        </p:txBody>
      </p:sp>
      <p:sp>
        <p:nvSpPr>
          <p:cNvPr id="71" name="Rectangle 4"/>
          <p:cNvSpPr>
            <a:spLocks noChangeArrowheads="1"/>
          </p:cNvSpPr>
          <p:nvPr/>
        </p:nvSpPr>
        <p:spPr bwMode="auto">
          <a:xfrm>
            <a:off x="169661" y="3194392"/>
            <a:ext cx="4494435" cy="866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a:solidFill>
                  <a:srgbClr val="0000FF"/>
                </a:solidFill>
                <a:latin typeface="Calibri" panose="020F0502020204030204" pitchFamily="34" charset="0"/>
                <a:cs typeface="Calibri" panose="020F0502020204030204" pitchFamily="34" charset="0"/>
              </a:rPr>
              <a:t>Collimators: </a:t>
            </a:r>
          </a:p>
          <a:p>
            <a:pPr algn="l">
              <a:lnSpc>
                <a:spcPct val="70000"/>
              </a:lnSpc>
            </a:pPr>
            <a:r>
              <a:rPr lang="en-US" altLang="de-DE" sz="1600" dirty="0">
                <a:latin typeface="Calibri" panose="020F0502020204030204" pitchFamily="34" charset="0"/>
                <a:cs typeface="Calibri" panose="020F0502020204030204" pitchFamily="34" charset="0"/>
              </a:rPr>
              <a:t>Cut the beam transverse tails</a:t>
            </a:r>
          </a:p>
          <a:p>
            <a:pPr algn="l">
              <a:lnSpc>
                <a:spcPct val="70000"/>
              </a:lnSpc>
            </a:pPr>
            <a:r>
              <a:rPr lang="en-US" altLang="de-DE" sz="1600" dirty="0">
                <a:latin typeface="Calibri" panose="020F0502020204030204" pitchFamily="34" charset="0"/>
                <a:cs typeface="Calibri" panose="020F0502020204030204" pitchFamily="34" charset="0"/>
                <a:sym typeface="Symbol"/>
              </a:rPr>
              <a:t>to prevent loss downstream</a:t>
            </a:r>
          </a:p>
        </p:txBody>
      </p:sp>
      <p:sp>
        <p:nvSpPr>
          <p:cNvPr id="230" name="Rectangle 4"/>
          <p:cNvSpPr>
            <a:spLocks noChangeArrowheads="1"/>
          </p:cNvSpPr>
          <p:nvPr/>
        </p:nvSpPr>
        <p:spPr bwMode="auto">
          <a:xfrm>
            <a:off x="5126097" y="743308"/>
            <a:ext cx="3332103" cy="882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dirty="0">
                <a:latin typeface="Calibri" panose="020F0502020204030204" pitchFamily="34" charset="0"/>
                <a:cs typeface="Calibri" panose="020F0502020204030204" pitchFamily="34" charset="0"/>
              </a:rPr>
              <a:t>Example SNS LINAC: </a:t>
            </a:r>
          </a:p>
          <a:p>
            <a:pPr marL="285750" indent="-285750" algn="l">
              <a:spcBef>
                <a:spcPts val="200"/>
              </a:spcBef>
              <a:buFont typeface="Wingdings" panose="05000000000000000000" pitchFamily="2" charset="2"/>
              <a:buChar char="Ø"/>
            </a:pPr>
            <a:r>
              <a:rPr lang="en-US" altLang="de-DE" sz="1600" dirty="0">
                <a:latin typeface="Calibri" panose="020F0502020204030204" pitchFamily="34" charset="0"/>
                <a:cs typeface="Calibri" panose="020F0502020204030204" pitchFamily="34" charset="0"/>
              </a:rPr>
              <a:t>Scraping at 3 MeV </a:t>
            </a:r>
          </a:p>
          <a:p>
            <a:pPr marL="285750" indent="-285750" algn="l">
              <a:spcBef>
                <a:spcPts val="200"/>
              </a:spcBef>
              <a:buFont typeface="Wingdings" panose="05000000000000000000" pitchFamily="2" charset="2"/>
              <a:buChar char="Ø"/>
            </a:pPr>
            <a:r>
              <a:rPr lang="en-US" altLang="de-DE" sz="1600" dirty="0">
                <a:latin typeface="Calibri" panose="020F0502020204030204" pitchFamily="34" charset="0"/>
                <a:cs typeface="Calibri" panose="020F0502020204030204" pitchFamily="34" charset="0"/>
              </a:rPr>
              <a:t>Profile measurement at 40 MeV</a:t>
            </a:r>
          </a:p>
        </p:txBody>
      </p:sp>
      <p:sp>
        <p:nvSpPr>
          <p:cNvPr id="110" name="Rectangle 4">
            <a:extLst>
              <a:ext uri="{FF2B5EF4-FFF2-40B4-BE49-F238E27FC236}">
                <a16:creationId xmlns:a16="http://schemas.microsoft.com/office/drawing/2014/main" id="{7BFD5D6A-AEA4-494F-A3DA-A3FFC639580B}"/>
              </a:ext>
            </a:extLst>
          </p:cNvPr>
          <p:cNvSpPr>
            <a:spLocks noChangeArrowheads="1"/>
          </p:cNvSpPr>
          <p:nvPr/>
        </p:nvSpPr>
        <p:spPr bwMode="auto">
          <a:xfrm>
            <a:off x="108859" y="2354382"/>
            <a:ext cx="5263229" cy="661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600"/>
              </a:spcBef>
            </a:pPr>
            <a:r>
              <a:rPr lang="en-US" altLang="de-DE" sz="1600" b="1" dirty="0">
                <a:solidFill>
                  <a:srgbClr val="0000FF"/>
                </a:solidFill>
                <a:latin typeface="Calibri" panose="020F0502020204030204" pitchFamily="34" charset="0"/>
                <a:cs typeface="Calibri" panose="020F0502020204030204" pitchFamily="34" charset="0"/>
                <a:sym typeface="Symbol"/>
              </a:rPr>
              <a:t>Problem: </a:t>
            </a:r>
            <a:r>
              <a:rPr lang="en-US" altLang="de-DE" sz="1600" dirty="0">
                <a:latin typeface="Calibri" panose="020F0502020204030204" pitchFamily="34" charset="0"/>
                <a:cs typeface="Calibri" panose="020F0502020204030204" pitchFamily="34" charset="0"/>
                <a:sym typeface="Symbol"/>
              </a:rPr>
              <a:t>Activation prevents hands-on maintenance</a:t>
            </a:r>
          </a:p>
          <a:p>
            <a:pPr algn="l">
              <a:spcBef>
                <a:spcPts val="600"/>
              </a:spcBef>
            </a:pPr>
            <a:r>
              <a:rPr lang="en-US" altLang="de-DE" sz="1600" b="1" dirty="0">
                <a:solidFill>
                  <a:srgbClr val="0000FF"/>
                </a:solidFill>
                <a:latin typeface="Calibri" panose="020F0502020204030204" pitchFamily="34" charset="0"/>
                <a:cs typeface="Calibri" panose="020F0502020204030204" pitchFamily="34" charset="0"/>
                <a:sym typeface="Symbol"/>
              </a:rPr>
              <a:t>Goal: </a:t>
            </a:r>
            <a:r>
              <a:rPr lang="en-US" altLang="de-DE" sz="1600" dirty="0">
                <a:latin typeface="Calibri" panose="020F0502020204030204" pitchFamily="34" charset="0"/>
                <a:cs typeface="Calibri" panose="020F0502020204030204" pitchFamily="34" charset="0"/>
                <a:sym typeface="Symbol"/>
              </a:rPr>
              <a:t>Halo cutting at low energy to limit activation  </a:t>
            </a:r>
            <a:endParaRPr lang="en-US" altLang="de-DE" sz="1600" dirty="0">
              <a:latin typeface="Calibri" panose="020F0502020204030204" pitchFamily="34" charset="0"/>
              <a:cs typeface="Calibri" panose="020F0502020204030204" pitchFamily="34" charset="0"/>
            </a:endParaRPr>
          </a:p>
        </p:txBody>
      </p:sp>
      <p:sp>
        <p:nvSpPr>
          <p:cNvPr id="9" name="Rectangle 4">
            <a:extLst>
              <a:ext uri="{FF2B5EF4-FFF2-40B4-BE49-F238E27FC236}">
                <a16:creationId xmlns:a16="http://schemas.microsoft.com/office/drawing/2014/main" id="{0E13C7BC-50DF-4945-A72D-4534C524449A}"/>
              </a:ext>
            </a:extLst>
          </p:cNvPr>
          <p:cNvSpPr>
            <a:spLocks noChangeArrowheads="1"/>
          </p:cNvSpPr>
          <p:nvPr/>
        </p:nvSpPr>
        <p:spPr bwMode="auto">
          <a:xfrm>
            <a:off x="2475880" y="5929828"/>
            <a:ext cx="6557973" cy="548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spcBef>
                <a:spcPts val="200"/>
              </a:spcBef>
            </a:pPr>
            <a:r>
              <a:rPr lang="en-US" altLang="de-DE" sz="1400" dirty="0">
                <a:latin typeface="Calibri" panose="020F0502020204030204" pitchFamily="34" charset="0"/>
                <a:cs typeface="Calibri" panose="020F0502020204030204" pitchFamily="34" charset="0"/>
                <a:sym typeface="Symbol"/>
              </a:rPr>
              <a:t>A. </a:t>
            </a:r>
            <a:r>
              <a:rPr lang="en-US" altLang="de-DE" sz="1400" dirty="0" err="1">
                <a:latin typeface="Calibri" panose="020F0502020204030204" pitchFamily="34" charset="0"/>
                <a:cs typeface="Calibri" panose="020F0502020204030204" pitchFamily="34" charset="0"/>
                <a:sym typeface="Symbol"/>
              </a:rPr>
              <a:t>Aleksandrov</a:t>
            </a:r>
            <a:r>
              <a:rPr lang="en-US" altLang="de-DE" sz="1400" dirty="0">
                <a:latin typeface="Calibri" panose="020F0502020204030204" pitchFamily="34" charset="0"/>
                <a:cs typeface="Calibri" panose="020F0502020204030204" pitchFamily="34" charset="0"/>
                <a:sym typeface="Symbol"/>
              </a:rPr>
              <a:t> et al., PAC 05</a:t>
            </a:r>
          </a:p>
          <a:p>
            <a:pPr algn="r">
              <a:spcBef>
                <a:spcPts val="200"/>
              </a:spcBef>
            </a:pPr>
            <a:r>
              <a:rPr lang="en-US" altLang="de-DE" sz="1400" dirty="0">
                <a:latin typeface="Calibri" panose="020F0502020204030204" pitchFamily="34" charset="0"/>
                <a:cs typeface="Calibri" panose="020F0502020204030204" pitchFamily="34" charset="0"/>
                <a:sym typeface="Symbol"/>
              </a:rPr>
              <a:t>M. Plum, in JAS School on Beam Loss and Acc. Protection 2014, CERN-2016-002</a:t>
            </a:r>
          </a:p>
        </p:txBody>
      </p:sp>
      <p:grpSp>
        <p:nvGrpSpPr>
          <p:cNvPr id="3" name="Gruppieren 2">
            <a:extLst>
              <a:ext uri="{FF2B5EF4-FFF2-40B4-BE49-F238E27FC236}">
                <a16:creationId xmlns:a16="http://schemas.microsoft.com/office/drawing/2014/main" id="{E366C0C9-0A49-44CC-B7D8-9028A2FB2518}"/>
              </a:ext>
            </a:extLst>
          </p:cNvPr>
          <p:cNvGrpSpPr/>
          <p:nvPr/>
        </p:nvGrpSpPr>
        <p:grpSpPr>
          <a:xfrm>
            <a:off x="4673768" y="1671476"/>
            <a:ext cx="4430084" cy="2856647"/>
            <a:chOff x="4605057" y="1601088"/>
            <a:chExt cx="4430084" cy="2856647"/>
          </a:xfrm>
        </p:grpSpPr>
        <p:pic>
          <p:nvPicPr>
            <p:cNvPr id="6" name="Grafik 5">
              <a:extLst>
                <a:ext uri="{FF2B5EF4-FFF2-40B4-BE49-F238E27FC236}">
                  <a16:creationId xmlns:a16="http://schemas.microsoft.com/office/drawing/2014/main" id="{A27159EA-FE43-4BC9-9311-2307BC646D32}"/>
                </a:ext>
              </a:extLst>
            </p:cNvPr>
            <p:cNvPicPr>
              <a:picLocks noChangeAspect="1"/>
            </p:cNvPicPr>
            <p:nvPr/>
          </p:nvPicPr>
          <p:blipFill>
            <a:blip r:embed="rId2">
              <a:lum bright="-20000" contrast="40000"/>
            </a:blip>
            <a:stretch>
              <a:fillRect/>
            </a:stretch>
          </p:blipFill>
          <p:spPr>
            <a:xfrm>
              <a:off x="4961053" y="1601088"/>
              <a:ext cx="4074088" cy="2665291"/>
            </a:xfrm>
            <a:prstGeom prst="rect">
              <a:avLst/>
            </a:prstGeom>
          </p:spPr>
        </p:pic>
        <p:sp>
          <p:nvSpPr>
            <p:cNvPr id="2" name="Rechteck 1">
              <a:extLst>
                <a:ext uri="{FF2B5EF4-FFF2-40B4-BE49-F238E27FC236}">
                  <a16:creationId xmlns:a16="http://schemas.microsoft.com/office/drawing/2014/main" id="{8ED52163-ED5F-42D0-A7AB-C5DBF3DC8A11}"/>
                </a:ext>
              </a:extLst>
            </p:cNvPr>
            <p:cNvSpPr/>
            <p:nvPr/>
          </p:nvSpPr>
          <p:spPr>
            <a:xfrm>
              <a:off x="5151120" y="4016326"/>
              <a:ext cx="3884021" cy="34017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4">
              <a:extLst>
                <a:ext uri="{FF2B5EF4-FFF2-40B4-BE49-F238E27FC236}">
                  <a16:creationId xmlns:a16="http://schemas.microsoft.com/office/drawing/2014/main" id="{0A84A3A7-0026-4F10-9296-86B1A0A82401}"/>
                </a:ext>
              </a:extLst>
            </p:cNvPr>
            <p:cNvSpPr>
              <a:spLocks noChangeArrowheads="1"/>
            </p:cNvSpPr>
            <p:nvPr/>
          </p:nvSpPr>
          <p:spPr bwMode="auto">
            <a:xfrm>
              <a:off x="5113434" y="3943214"/>
              <a:ext cx="339202"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de-DE" altLang="de-DE" sz="1500" dirty="0">
                  <a:latin typeface="Calibri" panose="020F0502020204030204" pitchFamily="34" charset="0"/>
                  <a:cs typeface="Calibri" panose="020F0502020204030204" pitchFamily="34" charset="0"/>
                </a:rPr>
                <a:t>-6</a:t>
              </a:r>
              <a:endParaRPr lang="en-US" altLang="de-DE" sz="1500" dirty="0">
                <a:latin typeface="Calibri" panose="020F0502020204030204" pitchFamily="34" charset="0"/>
                <a:cs typeface="Calibri" panose="020F0502020204030204" pitchFamily="34" charset="0"/>
              </a:endParaRPr>
            </a:p>
          </p:txBody>
        </p:sp>
        <p:sp>
          <p:nvSpPr>
            <p:cNvPr id="14" name="Rectangle 4">
              <a:extLst>
                <a:ext uri="{FF2B5EF4-FFF2-40B4-BE49-F238E27FC236}">
                  <a16:creationId xmlns:a16="http://schemas.microsoft.com/office/drawing/2014/main" id="{2F529B35-14FC-43CA-B3EE-1A5C005EBC57}"/>
                </a:ext>
              </a:extLst>
            </p:cNvPr>
            <p:cNvSpPr>
              <a:spLocks noChangeArrowheads="1"/>
            </p:cNvSpPr>
            <p:nvPr/>
          </p:nvSpPr>
          <p:spPr bwMode="auto">
            <a:xfrm>
              <a:off x="5686156" y="3943214"/>
              <a:ext cx="339202"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de-DE" altLang="de-DE" sz="1500" dirty="0">
                  <a:latin typeface="Calibri" panose="020F0502020204030204" pitchFamily="34" charset="0"/>
                  <a:cs typeface="Calibri" panose="020F0502020204030204" pitchFamily="34" charset="0"/>
                </a:rPr>
                <a:t>-4</a:t>
              </a:r>
              <a:endParaRPr lang="en-US" altLang="de-DE" sz="1500" dirty="0">
                <a:latin typeface="Calibri" panose="020F0502020204030204" pitchFamily="34" charset="0"/>
                <a:cs typeface="Calibri" panose="020F0502020204030204" pitchFamily="34" charset="0"/>
              </a:endParaRPr>
            </a:p>
          </p:txBody>
        </p:sp>
        <p:sp>
          <p:nvSpPr>
            <p:cNvPr id="15" name="Rectangle 4">
              <a:extLst>
                <a:ext uri="{FF2B5EF4-FFF2-40B4-BE49-F238E27FC236}">
                  <a16:creationId xmlns:a16="http://schemas.microsoft.com/office/drawing/2014/main" id="{06FC185C-F9A6-4FD3-AD6F-5BE86BA27854}"/>
                </a:ext>
              </a:extLst>
            </p:cNvPr>
            <p:cNvSpPr>
              <a:spLocks noChangeArrowheads="1"/>
            </p:cNvSpPr>
            <p:nvPr/>
          </p:nvSpPr>
          <p:spPr bwMode="auto">
            <a:xfrm>
              <a:off x="6903600" y="3942507"/>
              <a:ext cx="339202"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de-DE" altLang="de-DE" sz="1500" dirty="0">
                  <a:latin typeface="Calibri" panose="020F0502020204030204" pitchFamily="34" charset="0"/>
                  <a:cs typeface="Calibri" panose="020F0502020204030204" pitchFamily="34" charset="0"/>
                </a:rPr>
                <a:t>0</a:t>
              </a:r>
              <a:endParaRPr lang="en-US" altLang="de-DE" sz="1500" dirty="0">
                <a:latin typeface="Calibri" panose="020F0502020204030204" pitchFamily="34" charset="0"/>
                <a:cs typeface="Calibri" panose="020F0502020204030204" pitchFamily="34" charset="0"/>
              </a:endParaRPr>
            </a:p>
          </p:txBody>
        </p:sp>
        <p:sp>
          <p:nvSpPr>
            <p:cNvPr id="16" name="Rectangle 4">
              <a:extLst>
                <a:ext uri="{FF2B5EF4-FFF2-40B4-BE49-F238E27FC236}">
                  <a16:creationId xmlns:a16="http://schemas.microsoft.com/office/drawing/2014/main" id="{9254F35E-4F53-4980-9D79-F396E9DE44CB}"/>
                </a:ext>
              </a:extLst>
            </p:cNvPr>
            <p:cNvSpPr>
              <a:spLocks noChangeArrowheads="1"/>
            </p:cNvSpPr>
            <p:nvPr/>
          </p:nvSpPr>
          <p:spPr bwMode="auto">
            <a:xfrm>
              <a:off x="6294878" y="3942508"/>
              <a:ext cx="339202"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de-DE" altLang="de-DE" sz="1500" dirty="0">
                  <a:latin typeface="Calibri" panose="020F0502020204030204" pitchFamily="34" charset="0"/>
                  <a:cs typeface="Calibri" panose="020F0502020204030204" pitchFamily="34" charset="0"/>
                </a:rPr>
                <a:t>-2</a:t>
              </a:r>
              <a:endParaRPr lang="en-US" altLang="de-DE" sz="1500" dirty="0">
                <a:latin typeface="Calibri" panose="020F0502020204030204" pitchFamily="34" charset="0"/>
                <a:cs typeface="Calibri" panose="020F0502020204030204" pitchFamily="34" charset="0"/>
              </a:endParaRPr>
            </a:p>
          </p:txBody>
        </p:sp>
        <p:sp>
          <p:nvSpPr>
            <p:cNvPr id="17" name="Rectangle 4">
              <a:extLst>
                <a:ext uri="{FF2B5EF4-FFF2-40B4-BE49-F238E27FC236}">
                  <a16:creationId xmlns:a16="http://schemas.microsoft.com/office/drawing/2014/main" id="{EC4AAF27-49BA-4391-9E79-00F81E724C9F}"/>
                </a:ext>
              </a:extLst>
            </p:cNvPr>
            <p:cNvSpPr>
              <a:spLocks noChangeArrowheads="1"/>
            </p:cNvSpPr>
            <p:nvPr/>
          </p:nvSpPr>
          <p:spPr bwMode="auto">
            <a:xfrm>
              <a:off x="8121044" y="3942507"/>
              <a:ext cx="339202"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de-DE" altLang="de-DE" sz="1500" dirty="0">
                  <a:latin typeface="Calibri" panose="020F0502020204030204" pitchFamily="34" charset="0"/>
                  <a:cs typeface="Calibri" panose="020F0502020204030204" pitchFamily="34" charset="0"/>
                </a:rPr>
                <a:t>4</a:t>
              </a:r>
              <a:endParaRPr lang="en-US" altLang="de-DE" sz="1500" dirty="0">
                <a:latin typeface="Calibri" panose="020F0502020204030204" pitchFamily="34" charset="0"/>
                <a:cs typeface="Calibri" panose="020F0502020204030204" pitchFamily="34" charset="0"/>
              </a:endParaRPr>
            </a:p>
          </p:txBody>
        </p:sp>
        <p:sp>
          <p:nvSpPr>
            <p:cNvPr id="18" name="Rectangle 4">
              <a:extLst>
                <a:ext uri="{FF2B5EF4-FFF2-40B4-BE49-F238E27FC236}">
                  <a16:creationId xmlns:a16="http://schemas.microsoft.com/office/drawing/2014/main" id="{A0EFAD02-A1E1-46A4-B412-A624C6CC60E7}"/>
                </a:ext>
              </a:extLst>
            </p:cNvPr>
            <p:cNvSpPr>
              <a:spLocks noChangeArrowheads="1"/>
            </p:cNvSpPr>
            <p:nvPr/>
          </p:nvSpPr>
          <p:spPr bwMode="auto">
            <a:xfrm>
              <a:off x="7505122" y="3936696"/>
              <a:ext cx="339202"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de-DE" altLang="de-DE" sz="1500" dirty="0">
                  <a:latin typeface="Calibri" panose="020F0502020204030204" pitchFamily="34" charset="0"/>
                  <a:cs typeface="Calibri" panose="020F0502020204030204" pitchFamily="34" charset="0"/>
                </a:rPr>
                <a:t>2</a:t>
              </a:r>
              <a:endParaRPr lang="en-US" altLang="de-DE" sz="1500" dirty="0">
                <a:latin typeface="Calibri" panose="020F0502020204030204" pitchFamily="34" charset="0"/>
                <a:cs typeface="Calibri" panose="020F0502020204030204" pitchFamily="34" charset="0"/>
              </a:endParaRPr>
            </a:p>
          </p:txBody>
        </p:sp>
        <p:sp>
          <p:nvSpPr>
            <p:cNvPr id="19" name="Rectangle 4">
              <a:extLst>
                <a:ext uri="{FF2B5EF4-FFF2-40B4-BE49-F238E27FC236}">
                  <a16:creationId xmlns:a16="http://schemas.microsoft.com/office/drawing/2014/main" id="{4D81D7FC-F74A-4C98-BD62-B0455EB8FA1F}"/>
                </a:ext>
              </a:extLst>
            </p:cNvPr>
            <p:cNvSpPr>
              <a:spLocks noChangeArrowheads="1"/>
            </p:cNvSpPr>
            <p:nvPr/>
          </p:nvSpPr>
          <p:spPr bwMode="auto">
            <a:xfrm>
              <a:off x="8695939" y="3942506"/>
              <a:ext cx="339202"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de-DE" altLang="de-DE" sz="1500" dirty="0">
                  <a:latin typeface="Calibri" panose="020F0502020204030204" pitchFamily="34" charset="0"/>
                  <a:cs typeface="Calibri" panose="020F0502020204030204" pitchFamily="34" charset="0"/>
                </a:rPr>
                <a:t>6</a:t>
              </a:r>
              <a:endParaRPr lang="en-US" altLang="de-DE" sz="1500" dirty="0">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1" name="Rectangle 4">
                  <a:extLst>
                    <a:ext uri="{FF2B5EF4-FFF2-40B4-BE49-F238E27FC236}">
                      <a16:creationId xmlns:a16="http://schemas.microsoft.com/office/drawing/2014/main" id="{CA1E4FA8-DAE0-4868-A797-661957C3EE01}"/>
                    </a:ext>
                  </a:extLst>
                </p:cNvPr>
                <p:cNvSpPr>
                  <a:spLocks noChangeArrowheads="1"/>
                </p:cNvSpPr>
                <p:nvPr/>
              </p:nvSpPr>
              <p:spPr bwMode="auto">
                <a:xfrm>
                  <a:off x="5970702" y="4134570"/>
                  <a:ext cx="2285030" cy="323165"/>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500" dirty="0">
                      <a:latin typeface="Calibri" panose="020F0502020204030204" pitchFamily="34" charset="0"/>
                      <a:cs typeface="Calibri" panose="020F0502020204030204" pitchFamily="34" charset="0"/>
                    </a:rPr>
                    <a:t>Position in units of </a:t>
                  </a:r>
                  <a14:m>
                    <m:oMath xmlns:m="http://schemas.openxmlformats.org/officeDocument/2006/math">
                      <m:sSub>
                        <m:sSubPr>
                          <m:ctrlPr>
                            <a:rPr lang="en-US" altLang="de-DE" sz="1500" i="1" smtClean="0">
                              <a:latin typeface="Cambria Math" panose="02040503050406030204" pitchFamily="18" charset="0"/>
                              <a:cs typeface="Calibri" panose="020F0502020204030204" pitchFamily="34" charset="0"/>
                            </a:rPr>
                          </m:ctrlPr>
                        </m:sSubPr>
                        <m:e>
                          <m:r>
                            <a:rPr lang="en-US" altLang="de-DE" sz="1500" i="1" smtClean="0">
                              <a:latin typeface="Cambria Math" panose="02040503050406030204" pitchFamily="18" charset="0"/>
                              <a:ea typeface="Cambria Math" panose="02040503050406030204" pitchFamily="18" charset="0"/>
                              <a:cs typeface="Calibri" panose="020F0502020204030204" pitchFamily="34" charset="0"/>
                            </a:rPr>
                            <m:t>𝜎</m:t>
                          </m:r>
                        </m:e>
                        <m:sub>
                          <m:r>
                            <a:rPr lang="de-DE" altLang="de-DE" sz="1500" b="0" i="1" smtClean="0">
                              <a:latin typeface="Cambria Math" panose="02040503050406030204" pitchFamily="18" charset="0"/>
                              <a:cs typeface="Calibri" panose="020F0502020204030204" pitchFamily="34" charset="0"/>
                            </a:rPr>
                            <m:t>𝑟𝑚𝑠</m:t>
                          </m:r>
                        </m:sub>
                      </m:sSub>
                    </m:oMath>
                  </a14:m>
                  <a:endParaRPr lang="en-US" altLang="de-DE" sz="1500" dirty="0">
                    <a:latin typeface="Calibri" panose="020F0502020204030204" pitchFamily="34" charset="0"/>
                    <a:cs typeface="Calibri" panose="020F0502020204030204" pitchFamily="34" charset="0"/>
                  </a:endParaRPr>
                </a:p>
              </p:txBody>
            </p:sp>
          </mc:Choice>
          <mc:Fallback xmlns="">
            <p:sp>
              <p:nvSpPr>
                <p:cNvPr id="11" name="Rectangle 4">
                  <a:extLst>
                    <a:ext uri="{FF2B5EF4-FFF2-40B4-BE49-F238E27FC236}">
                      <a16:creationId xmlns:a16="http://schemas.microsoft.com/office/drawing/2014/main" id="{CA1E4FA8-DAE0-4868-A797-661957C3EE01}"/>
                    </a:ext>
                  </a:extLst>
                </p:cNvPr>
                <p:cNvSpPr>
                  <a:spLocks noRot="1" noChangeAspect="1" noMove="1" noResize="1" noEditPoints="1" noAdjustHandles="1" noChangeArrowheads="1" noChangeShapeType="1" noTextEdit="1"/>
                </p:cNvSpPr>
                <p:nvPr/>
              </p:nvSpPr>
              <p:spPr bwMode="auto">
                <a:xfrm>
                  <a:off x="5970702" y="4134570"/>
                  <a:ext cx="2285030" cy="323165"/>
                </a:xfrm>
                <a:prstGeom prst="rect">
                  <a:avLst/>
                </a:prstGeom>
                <a:blipFill>
                  <a:blip r:embed="rId3"/>
                  <a:stretch>
                    <a:fillRect t="-3774" b="-1886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21" name="Rechteck 20">
              <a:extLst>
                <a:ext uri="{FF2B5EF4-FFF2-40B4-BE49-F238E27FC236}">
                  <a16:creationId xmlns:a16="http://schemas.microsoft.com/office/drawing/2014/main" id="{6B6002A3-5ADA-4263-82B7-2C39D788D0F5}"/>
                </a:ext>
              </a:extLst>
            </p:cNvPr>
            <p:cNvSpPr/>
            <p:nvPr/>
          </p:nvSpPr>
          <p:spPr>
            <a:xfrm>
              <a:off x="4800714" y="1625601"/>
              <a:ext cx="457964" cy="250896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ectangle 4">
              <a:extLst>
                <a:ext uri="{FF2B5EF4-FFF2-40B4-BE49-F238E27FC236}">
                  <a16:creationId xmlns:a16="http://schemas.microsoft.com/office/drawing/2014/main" id="{EE89A5FE-BDAD-4866-82B4-E9EA5B21031E}"/>
                </a:ext>
              </a:extLst>
            </p:cNvPr>
            <p:cNvSpPr>
              <a:spLocks noChangeArrowheads="1"/>
            </p:cNvSpPr>
            <p:nvPr/>
          </p:nvSpPr>
          <p:spPr bwMode="auto">
            <a:xfrm>
              <a:off x="4799037" y="3796016"/>
              <a:ext cx="53503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r>
                <a:rPr lang="de-DE" altLang="de-DE" sz="1600" dirty="0">
                  <a:latin typeface="Calibri" panose="020F0502020204030204" pitchFamily="34" charset="0"/>
                  <a:cs typeface="Calibri" panose="020F0502020204030204" pitchFamily="34" charset="0"/>
                </a:rPr>
                <a:t>10</a:t>
              </a:r>
              <a:r>
                <a:rPr lang="de-DE" altLang="de-DE" sz="1600" baseline="30000" dirty="0">
                  <a:latin typeface="Calibri" panose="020F0502020204030204" pitchFamily="34" charset="0"/>
                  <a:cs typeface="Calibri" panose="020F0502020204030204" pitchFamily="34" charset="0"/>
                </a:rPr>
                <a:t>-3</a:t>
              </a:r>
              <a:endParaRPr lang="en-US" altLang="de-DE" sz="1600" dirty="0">
                <a:latin typeface="Calibri" panose="020F0502020204030204" pitchFamily="34" charset="0"/>
                <a:cs typeface="Calibri" panose="020F0502020204030204" pitchFamily="34" charset="0"/>
              </a:endParaRPr>
            </a:p>
          </p:txBody>
        </p:sp>
        <p:sp>
          <p:nvSpPr>
            <p:cNvPr id="23" name="Rectangle 4">
              <a:extLst>
                <a:ext uri="{FF2B5EF4-FFF2-40B4-BE49-F238E27FC236}">
                  <a16:creationId xmlns:a16="http://schemas.microsoft.com/office/drawing/2014/main" id="{C203BE14-F69B-4703-8D82-301FF19E3E14}"/>
                </a:ext>
              </a:extLst>
            </p:cNvPr>
            <p:cNvSpPr>
              <a:spLocks noChangeArrowheads="1"/>
            </p:cNvSpPr>
            <p:nvPr/>
          </p:nvSpPr>
          <p:spPr bwMode="auto">
            <a:xfrm>
              <a:off x="4799037" y="2350794"/>
              <a:ext cx="53503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r>
                <a:rPr lang="de-DE" altLang="de-DE" sz="1600" dirty="0">
                  <a:latin typeface="Calibri" panose="020F0502020204030204" pitchFamily="34" charset="0"/>
                  <a:cs typeface="Calibri" panose="020F0502020204030204" pitchFamily="34" charset="0"/>
                </a:rPr>
                <a:t>10</a:t>
              </a:r>
              <a:r>
                <a:rPr lang="de-DE" altLang="de-DE" sz="1600" baseline="30000" dirty="0">
                  <a:latin typeface="Calibri" panose="020F0502020204030204" pitchFamily="34" charset="0"/>
                  <a:cs typeface="Calibri" panose="020F0502020204030204" pitchFamily="34" charset="0"/>
                </a:rPr>
                <a:t>-1</a:t>
              </a:r>
              <a:endParaRPr lang="en-US" altLang="de-DE" sz="1600" dirty="0">
                <a:latin typeface="Calibri" panose="020F0502020204030204" pitchFamily="34" charset="0"/>
                <a:cs typeface="Calibri" panose="020F0502020204030204" pitchFamily="34" charset="0"/>
              </a:endParaRPr>
            </a:p>
          </p:txBody>
        </p:sp>
        <p:sp>
          <p:nvSpPr>
            <p:cNvPr id="24" name="Rectangle 4">
              <a:extLst>
                <a:ext uri="{FF2B5EF4-FFF2-40B4-BE49-F238E27FC236}">
                  <a16:creationId xmlns:a16="http://schemas.microsoft.com/office/drawing/2014/main" id="{62328DC2-30A0-4A95-907C-03A05D15FA64}"/>
                </a:ext>
              </a:extLst>
            </p:cNvPr>
            <p:cNvSpPr>
              <a:spLocks noChangeArrowheads="1"/>
            </p:cNvSpPr>
            <p:nvPr/>
          </p:nvSpPr>
          <p:spPr bwMode="auto">
            <a:xfrm>
              <a:off x="4784384" y="3111610"/>
              <a:ext cx="53503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r>
                <a:rPr lang="de-DE" altLang="de-DE" sz="1600" dirty="0">
                  <a:latin typeface="Calibri" panose="020F0502020204030204" pitchFamily="34" charset="0"/>
                  <a:cs typeface="Calibri" panose="020F0502020204030204" pitchFamily="34" charset="0"/>
                </a:rPr>
                <a:t>10</a:t>
              </a:r>
              <a:r>
                <a:rPr lang="de-DE" altLang="de-DE" sz="1600" baseline="30000" dirty="0">
                  <a:latin typeface="Calibri" panose="020F0502020204030204" pitchFamily="34" charset="0"/>
                  <a:cs typeface="Calibri" panose="020F0502020204030204" pitchFamily="34" charset="0"/>
                </a:rPr>
                <a:t>-2</a:t>
              </a:r>
              <a:endParaRPr lang="en-US" altLang="de-DE" sz="1600" dirty="0">
                <a:latin typeface="Calibri" panose="020F0502020204030204" pitchFamily="34" charset="0"/>
                <a:cs typeface="Calibri" panose="020F0502020204030204" pitchFamily="34" charset="0"/>
              </a:endParaRPr>
            </a:p>
          </p:txBody>
        </p:sp>
        <p:sp>
          <p:nvSpPr>
            <p:cNvPr id="25" name="Rectangle 4">
              <a:extLst>
                <a:ext uri="{FF2B5EF4-FFF2-40B4-BE49-F238E27FC236}">
                  <a16:creationId xmlns:a16="http://schemas.microsoft.com/office/drawing/2014/main" id="{0761CACD-5CB7-4CFD-BDD3-26F24F93369D}"/>
                </a:ext>
              </a:extLst>
            </p:cNvPr>
            <p:cNvSpPr>
              <a:spLocks noChangeArrowheads="1"/>
            </p:cNvSpPr>
            <p:nvPr/>
          </p:nvSpPr>
          <p:spPr bwMode="auto">
            <a:xfrm>
              <a:off x="4814755" y="1605356"/>
              <a:ext cx="53503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r>
                <a:rPr lang="de-DE" altLang="de-DE" sz="1600" dirty="0">
                  <a:latin typeface="Calibri" panose="020F0502020204030204" pitchFamily="34" charset="0"/>
                  <a:cs typeface="Calibri" panose="020F0502020204030204" pitchFamily="34" charset="0"/>
                </a:rPr>
                <a:t>10</a:t>
              </a:r>
              <a:r>
                <a:rPr lang="de-DE" altLang="de-DE" sz="1600" baseline="30000" dirty="0">
                  <a:latin typeface="Calibri" panose="020F0502020204030204" pitchFamily="34" charset="0"/>
                  <a:cs typeface="Calibri" panose="020F0502020204030204" pitchFamily="34" charset="0"/>
                </a:rPr>
                <a:t>0</a:t>
              </a:r>
              <a:endParaRPr lang="en-US" altLang="de-DE" sz="1600" dirty="0">
                <a:latin typeface="Calibri" panose="020F0502020204030204" pitchFamily="34" charset="0"/>
                <a:cs typeface="Calibri" panose="020F0502020204030204" pitchFamily="34" charset="0"/>
              </a:endParaRPr>
            </a:p>
          </p:txBody>
        </p:sp>
        <p:sp>
          <p:nvSpPr>
            <p:cNvPr id="20" name="Rectangle 4">
              <a:extLst>
                <a:ext uri="{FF2B5EF4-FFF2-40B4-BE49-F238E27FC236}">
                  <a16:creationId xmlns:a16="http://schemas.microsoft.com/office/drawing/2014/main" id="{2CF54972-912F-42EA-9B61-8EB9425E4FB7}"/>
                </a:ext>
              </a:extLst>
            </p:cNvPr>
            <p:cNvSpPr>
              <a:spLocks noChangeArrowheads="1"/>
            </p:cNvSpPr>
            <p:nvPr/>
          </p:nvSpPr>
          <p:spPr bwMode="auto">
            <a:xfrm rot="16200000">
              <a:off x="3951533" y="2687518"/>
              <a:ext cx="1630213"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de-DE" altLang="de-DE" sz="1500" dirty="0">
                  <a:latin typeface="Calibri" panose="020F0502020204030204" pitchFamily="34" charset="0"/>
                  <a:cs typeface="Calibri" panose="020F0502020204030204" pitchFamily="34" charset="0"/>
                </a:rPr>
                <a:t>norm. </a:t>
              </a:r>
              <a:r>
                <a:rPr lang="de-DE" altLang="de-DE" sz="1500" dirty="0" err="1">
                  <a:latin typeface="Calibri" panose="020F0502020204030204" pitchFamily="34" charset="0"/>
                  <a:cs typeface="Calibri" panose="020F0502020204030204" pitchFamily="34" charset="0"/>
                </a:rPr>
                <a:t>current</a:t>
              </a:r>
              <a:endParaRPr lang="en-US" altLang="de-DE" sz="1500" dirty="0">
                <a:latin typeface="Calibri" panose="020F0502020204030204" pitchFamily="34" charset="0"/>
                <a:cs typeface="Calibri" panose="020F0502020204030204" pitchFamily="34" charset="0"/>
              </a:endParaRPr>
            </a:p>
          </p:txBody>
        </p:sp>
      </p:grpSp>
      <p:grpSp>
        <p:nvGrpSpPr>
          <p:cNvPr id="27" name="Gruppieren 26">
            <a:extLst>
              <a:ext uri="{FF2B5EF4-FFF2-40B4-BE49-F238E27FC236}">
                <a16:creationId xmlns:a16="http://schemas.microsoft.com/office/drawing/2014/main" id="{25917D53-934F-4734-9641-C885AD83ADCF}"/>
              </a:ext>
            </a:extLst>
          </p:cNvPr>
          <p:cNvGrpSpPr/>
          <p:nvPr/>
        </p:nvGrpSpPr>
        <p:grpSpPr>
          <a:xfrm>
            <a:off x="5413390" y="2812447"/>
            <a:ext cx="3489145" cy="2452588"/>
            <a:chOff x="5413390" y="2812447"/>
            <a:chExt cx="3489145" cy="2452588"/>
          </a:xfrm>
        </p:grpSpPr>
        <p:sp>
          <p:nvSpPr>
            <p:cNvPr id="4" name="Ellipse 3">
              <a:extLst>
                <a:ext uri="{FF2B5EF4-FFF2-40B4-BE49-F238E27FC236}">
                  <a16:creationId xmlns:a16="http://schemas.microsoft.com/office/drawing/2014/main" id="{0419DCE2-9934-4185-960A-FD789D16B5B0}"/>
                </a:ext>
              </a:extLst>
            </p:cNvPr>
            <p:cNvSpPr/>
            <p:nvPr/>
          </p:nvSpPr>
          <p:spPr>
            <a:xfrm>
              <a:off x="5413390" y="2872800"/>
              <a:ext cx="816983" cy="1554093"/>
            </a:xfrm>
            <a:prstGeom prst="ellipse">
              <a:avLst/>
            </a:prstGeom>
            <a:noFill/>
            <a:ln w="25400">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Ellipse 27">
              <a:extLst>
                <a:ext uri="{FF2B5EF4-FFF2-40B4-BE49-F238E27FC236}">
                  <a16:creationId xmlns:a16="http://schemas.microsoft.com/office/drawing/2014/main" id="{A4E0881A-324B-48A8-B1B8-7239456D930A}"/>
                </a:ext>
              </a:extLst>
            </p:cNvPr>
            <p:cNvSpPr/>
            <p:nvPr/>
          </p:nvSpPr>
          <p:spPr>
            <a:xfrm>
              <a:off x="8085552" y="2812447"/>
              <a:ext cx="816983" cy="1554093"/>
            </a:xfrm>
            <a:prstGeom prst="ellipse">
              <a:avLst/>
            </a:prstGeom>
            <a:noFill/>
            <a:ln w="25400">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Rectangle 4">
              <a:extLst>
                <a:ext uri="{FF2B5EF4-FFF2-40B4-BE49-F238E27FC236}">
                  <a16:creationId xmlns:a16="http://schemas.microsoft.com/office/drawing/2014/main" id="{4AC17B0F-B49E-4D37-980C-14B4FCAF65FC}"/>
                </a:ext>
              </a:extLst>
            </p:cNvPr>
            <p:cNvSpPr>
              <a:spLocks noChangeArrowheads="1"/>
            </p:cNvSpPr>
            <p:nvPr/>
          </p:nvSpPr>
          <p:spPr bwMode="auto">
            <a:xfrm>
              <a:off x="6750111" y="4895703"/>
              <a:ext cx="899639" cy="369332"/>
            </a:xfrm>
            <a:prstGeom prst="rect">
              <a:avLst/>
            </a:prstGeom>
            <a:noFill/>
            <a:ln w="25400" algn="ctr">
              <a:solidFill>
                <a:srgbClr val="008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de-DE" altLang="de-DE" b="1" dirty="0">
                  <a:solidFill>
                    <a:srgbClr val="008000"/>
                  </a:solidFill>
                  <a:latin typeface="Calibri" panose="020F0502020204030204" pitchFamily="34" charset="0"/>
                  <a:cs typeface="Calibri" panose="020F0502020204030204" pitchFamily="34" charset="0"/>
                </a:rPr>
                <a:t>Halo</a:t>
              </a:r>
              <a:endParaRPr lang="en-US" altLang="de-DE" b="1" dirty="0">
                <a:solidFill>
                  <a:srgbClr val="008000"/>
                </a:solidFill>
                <a:latin typeface="Calibri" panose="020F0502020204030204" pitchFamily="34" charset="0"/>
                <a:cs typeface="Calibri" panose="020F0502020204030204" pitchFamily="34" charset="0"/>
              </a:endParaRPr>
            </a:p>
          </p:txBody>
        </p:sp>
        <p:cxnSp>
          <p:nvCxnSpPr>
            <p:cNvPr id="7" name="Gerade Verbindung mit Pfeil 6">
              <a:extLst>
                <a:ext uri="{FF2B5EF4-FFF2-40B4-BE49-F238E27FC236}">
                  <a16:creationId xmlns:a16="http://schemas.microsoft.com/office/drawing/2014/main" id="{1D998BBC-DE1F-4A99-B5A4-B1646778BD45}"/>
                </a:ext>
              </a:extLst>
            </p:cNvPr>
            <p:cNvCxnSpPr/>
            <p:nvPr/>
          </p:nvCxnSpPr>
          <p:spPr>
            <a:xfrm flipH="1" flipV="1">
              <a:off x="6094069" y="4356505"/>
              <a:ext cx="656042" cy="539198"/>
            </a:xfrm>
            <a:prstGeom prst="straightConnector1">
              <a:avLst/>
            </a:prstGeom>
            <a:ln>
              <a:solidFill>
                <a:srgbClr val="008000"/>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32" name="Gerade Verbindung mit Pfeil 31">
              <a:extLst>
                <a:ext uri="{FF2B5EF4-FFF2-40B4-BE49-F238E27FC236}">
                  <a16:creationId xmlns:a16="http://schemas.microsoft.com/office/drawing/2014/main" id="{E5A05515-6A5F-4691-A1FA-B6A0582DF66E}"/>
                </a:ext>
              </a:extLst>
            </p:cNvPr>
            <p:cNvCxnSpPr>
              <a:cxnSpLocks/>
            </p:cNvCxnSpPr>
            <p:nvPr/>
          </p:nvCxnSpPr>
          <p:spPr>
            <a:xfrm flipV="1">
              <a:off x="7649751" y="4409172"/>
              <a:ext cx="674692" cy="486531"/>
            </a:xfrm>
            <a:prstGeom prst="straightConnector1">
              <a:avLst/>
            </a:prstGeom>
            <a:ln>
              <a:solidFill>
                <a:srgbClr val="008000"/>
              </a:solidFill>
              <a:tailEnd type="stealth" w="lg" len="lg"/>
            </a:ln>
            <a:effectLst/>
          </p:spPr>
          <p:style>
            <a:lnRef idx="2">
              <a:schemeClr val="accent1"/>
            </a:lnRef>
            <a:fillRef idx="0">
              <a:schemeClr val="accent1"/>
            </a:fillRef>
            <a:effectRef idx="1">
              <a:schemeClr val="accent1"/>
            </a:effectRef>
            <a:fontRef idx="minor">
              <a:schemeClr val="tx1"/>
            </a:fontRef>
          </p:style>
        </p:cxnSp>
      </p:grpSp>
      <mc:AlternateContent xmlns:mc="http://schemas.openxmlformats.org/markup-compatibility/2006">
        <mc:Choice xmlns:a14="http://schemas.microsoft.com/office/drawing/2010/main" Requires="a14">
          <p:sp>
            <p:nvSpPr>
              <p:cNvPr id="36" name="Rectangle 4">
                <a:extLst>
                  <a:ext uri="{FF2B5EF4-FFF2-40B4-BE49-F238E27FC236}">
                    <a16:creationId xmlns:a16="http://schemas.microsoft.com/office/drawing/2014/main" id="{EBECE923-2D5A-4DC7-81DD-659A35D393CE}"/>
                  </a:ext>
                </a:extLst>
              </p:cNvPr>
              <p:cNvSpPr>
                <a:spLocks noChangeArrowheads="1"/>
              </p:cNvSpPr>
              <p:nvPr/>
            </p:nvSpPr>
            <p:spPr bwMode="auto">
              <a:xfrm>
                <a:off x="137732" y="4146295"/>
                <a:ext cx="5514268" cy="866006"/>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a:solidFill>
                      <a:srgbClr val="0000FF"/>
                    </a:solidFill>
                    <a:latin typeface="Calibri" panose="020F0502020204030204" pitchFamily="34" charset="0"/>
                    <a:cs typeface="Calibri" panose="020F0502020204030204" pitchFamily="34" charset="0"/>
                  </a:rPr>
                  <a:t>Operation: </a:t>
                </a:r>
              </a:p>
              <a:p>
                <a:pPr marL="285750" indent="-285750" algn="l">
                  <a:lnSpc>
                    <a:spcPct val="70000"/>
                  </a:lnSpc>
                  <a:buFont typeface="Wingdings" panose="05000000000000000000" pitchFamily="2" charset="2"/>
                  <a:buChar char="Ø"/>
                </a:pPr>
                <a:r>
                  <a:rPr lang="en-US" altLang="de-DE" sz="1600" dirty="0">
                    <a:latin typeface="Calibri" panose="020F0502020204030204" pitchFamily="34" charset="0"/>
                    <a:cs typeface="Calibri" panose="020F0502020204030204" pitchFamily="34" charset="0"/>
                  </a:rPr>
                  <a:t>Trans. &amp; long. matching to prevent for halo generation </a:t>
                </a:r>
              </a:p>
              <a:p>
                <a:pPr marL="285750" indent="-285750" algn="l">
                  <a:lnSpc>
                    <a:spcPct val="70000"/>
                  </a:lnSpc>
                  <a:buFont typeface="Wingdings" panose="05000000000000000000" pitchFamily="2" charset="2"/>
                  <a:buChar char="Ø"/>
                </a:pPr>
                <a:r>
                  <a:rPr lang="en-US" altLang="de-DE" sz="1600" dirty="0">
                    <a:latin typeface="Calibri" panose="020F0502020204030204" pitchFamily="34" charset="0"/>
                    <a:cs typeface="Calibri" panose="020F0502020204030204" pitchFamily="34" charset="0"/>
                  </a:rPr>
                  <a:t>BLMs for detection at loss location (</a:t>
                </a:r>
                <a14:m>
                  <m:oMath xmlns:m="http://schemas.openxmlformats.org/officeDocument/2006/math">
                    <m:r>
                      <a:rPr lang="en-US" altLang="de-DE" sz="1600" i="1" smtClean="0">
                        <a:latin typeface="Cambria Math" panose="02040503050406030204" pitchFamily="18" charset="0"/>
                        <a:ea typeface="Cambria Math" panose="02040503050406030204" pitchFamily="18" charset="0"/>
                        <a:cs typeface="Calibri" panose="020F0502020204030204" pitchFamily="34" charset="0"/>
                      </a:rPr>
                      <m:t>≠</m:t>
                    </m:r>
                  </m:oMath>
                </a14:m>
                <a:r>
                  <a:rPr lang="en-US" altLang="de-DE" sz="1600" dirty="0">
                    <a:latin typeface="Calibri" panose="020F0502020204030204" pitchFamily="34" charset="0"/>
                    <a:cs typeface="Calibri" panose="020F0502020204030204" pitchFamily="34" charset="0"/>
                    <a:sym typeface="Symbol"/>
                  </a:rPr>
                  <a:t> mis-match origin)</a:t>
                </a:r>
              </a:p>
            </p:txBody>
          </p:sp>
        </mc:Choice>
        <mc:Fallback>
          <p:sp>
            <p:nvSpPr>
              <p:cNvPr id="36" name="Rectangle 4">
                <a:extLst>
                  <a:ext uri="{FF2B5EF4-FFF2-40B4-BE49-F238E27FC236}">
                    <a16:creationId xmlns:a16="http://schemas.microsoft.com/office/drawing/2014/main" id="{EBECE923-2D5A-4DC7-81DD-659A35D393CE}"/>
                  </a:ext>
                </a:extLst>
              </p:cNvPr>
              <p:cNvSpPr>
                <a:spLocks noRot="1" noChangeAspect="1" noMove="1" noResize="1" noEditPoints="1" noAdjustHandles="1" noChangeArrowheads="1" noChangeShapeType="1" noTextEdit="1"/>
              </p:cNvSpPr>
              <p:nvPr/>
            </p:nvSpPr>
            <p:spPr bwMode="auto">
              <a:xfrm>
                <a:off x="137732" y="4146295"/>
                <a:ext cx="5514268" cy="866006"/>
              </a:xfrm>
              <a:prstGeom prst="rect">
                <a:avLst/>
              </a:prstGeom>
              <a:blipFill>
                <a:blip r:embed="rId4"/>
                <a:stretch>
                  <a:fillRect l="-664" t="-9155" b="-845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37" name="Rectangle 4">
            <a:extLst>
              <a:ext uri="{FF2B5EF4-FFF2-40B4-BE49-F238E27FC236}">
                <a16:creationId xmlns:a16="http://schemas.microsoft.com/office/drawing/2014/main" id="{C46FFD4E-EC78-4165-8EB0-06C239B36FCA}"/>
              </a:ext>
            </a:extLst>
          </p:cNvPr>
          <p:cNvSpPr>
            <a:spLocks noChangeArrowheads="1"/>
          </p:cNvSpPr>
          <p:nvPr/>
        </p:nvSpPr>
        <p:spPr bwMode="auto">
          <a:xfrm>
            <a:off x="169661" y="5871040"/>
            <a:ext cx="303372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200"/>
              </a:spcBef>
            </a:pPr>
            <a:r>
              <a:rPr lang="en-US" altLang="de-DE" sz="1400" dirty="0">
                <a:latin typeface="Calibri" panose="020F0502020204030204" pitchFamily="34" charset="0"/>
                <a:cs typeface="Calibri" panose="020F0502020204030204" pitchFamily="34" charset="0"/>
                <a:sym typeface="Symbol"/>
              </a:rPr>
              <a:t>See lecture ‘Collimation’ by N. </a:t>
            </a:r>
            <a:r>
              <a:rPr lang="en-US" altLang="de-DE" sz="1400" dirty="0" err="1">
                <a:latin typeface="Calibri" panose="020F0502020204030204" pitchFamily="34" charset="0"/>
                <a:cs typeface="Calibri" panose="020F0502020204030204" pitchFamily="34" charset="0"/>
                <a:sym typeface="Symbol"/>
              </a:rPr>
              <a:t>Fuster</a:t>
            </a:r>
            <a:endParaRPr lang="en-US" altLang="de-DE" sz="1400" dirty="0">
              <a:latin typeface="Calibri" panose="020F0502020204030204" pitchFamily="34" charset="0"/>
              <a:cs typeface="Calibri" panose="020F0502020204030204" pitchFamily="34" charset="0"/>
              <a:sym typeface="Symbol"/>
            </a:endParaRPr>
          </a:p>
        </p:txBody>
      </p:sp>
    </p:spTree>
    <p:extLst>
      <p:ext uri="{BB962C8B-B14F-4D97-AF65-F5344CB8AC3E}">
        <p14:creationId xmlns:p14="http://schemas.microsoft.com/office/powerpoint/2010/main" val="410074767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3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nvSpPr>
        <p:spPr bwMode="auto">
          <a:xfrm>
            <a:off x="252000" y="180000"/>
            <a:ext cx="7924800" cy="430887"/>
          </a:xfrm>
          <a:prstGeom prst="rect">
            <a:avLst/>
          </a:prstGeom>
          <a:noFill/>
          <a:ln>
            <a:noFill/>
          </a:ln>
          <a:effec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a:solidFill>
                  <a:srgbClr val="000000"/>
                </a:solidFill>
                <a:latin typeface="Calibri" panose="020F0502020204030204" pitchFamily="34" charset="0"/>
                <a:cs typeface="Calibri" panose="020F0502020204030204" pitchFamily="34" charset="0"/>
              </a:rPr>
              <a:t>Basic Idea of Beam Loss Monitors</a:t>
            </a:r>
          </a:p>
        </p:txBody>
      </p:sp>
      <p:sp>
        <p:nvSpPr>
          <p:cNvPr id="205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p:txBody>
      </p:sp>
      <p:sp>
        <p:nvSpPr>
          <p:cNvPr id="2053" name="Rectangle 5"/>
          <p:cNvSpPr>
            <a:spLocks noChangeArrowheads="1"/>
          </p:cNvSpPr>
          <p:nvPr/>
        </p:nvSpPr>
        <p:spPr bwMode="auto">
          <a:xfrm>
            <a:off x="196850" y="764704"/>
            <a:ext cx="8632825" cy="2277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sz="1600" b="1" dirty="0">
                <a:solidFill>
                  <a:srgbClr val="0000FF"/>
                </a:solidFill>
                <a:latin typeface="Arial" panose="020B0604020202020204" pitchFamily="34" charset="0"/>
                <a:cs typeface="Arial" panose="020B0604020202020204" pitchFamily="34" charset="0"/>
              </a:rPr>
              <a:t>Basic idea for Beam Loss Monitors BLM:</a:t>
            </a:r>
          </a:p>
          <a:p>
            <a:pPr algn="l">
              <a:spcBef>
                <a:spcPts val="600"/>
              </a:spcBef>
            </a:pPr>
            <a:r>
              <a:rPr lang="en-US" sz="1600" dirty="0">
                <a:latin typeface="Arial" panose="020B0604020202020204" pitchFamily="34" charset="0"/>
                <a:cs typeface="Arial" panose="020B0604020202020204" pitchFamily="34" charset="0"/>
              </a:rPr>
              <a:t>A loss beam particle must collide with the vacuum chamber or other insertions</a:t>
            </a:r>
          </a:p>
          <a:p>
            <a:pPr marL="342900" indent="-342900" algn="l">
              <a:spcBef>
                <a:spcPts val="600"/>
              </a:spcBef>
              <a:buFont typeface="Symbol"/>
              <a:buChar char="Þ"/>
            </a:pPr>
            <a:r>
              <a:rPr lang="en-US" sz="1600" dirty="0">
                <a:latin typeface="Arial" panose="020B0604020202020204" pitchFamily="34" charset="0"/>
                <a:cs typeface="Arial" panose="020B0604020202020204" pitchFamily="34" charset="0"/>
                <a:sym typeface="Symbol"/>
              </a:rPr>
              <a:t>Interaction leads to some shower particle: </a:t>
            </a:r>
          </a:p>
          <a:p>
            <a:pPr algn="l">
              <a:spcBef>
                <a:spcPts val="600"/>
              </a:spcBef>
            </a:pPr>
            <a:r>
              <a:rPr lang="en-US" sz="1600" dirty="0">
                <a:latin typeface="Arial" panose="020B0604020202020204" pitchFamily="34" charset="0"/>
                <a:cs typeface="Arial" panose="020B0604020202020204" pitchFamily="34" charset="0"/>
                <a:sym typeface="Symbol"/>
              </a:rPr>
              <a:t>     </a:t>
            </a:r>
            <a:r>
              <a:rPr lang="en-US" sz="1600" dirty="0">
                <a:latin typeface="Arial" panose="020B0604020202020204" pitchFamily="34" charset="0"/>
                <a:cs typeface="Arial" panose="020B0604020202020204" pitchFamily="34" charset="0"/>
              </a:rPr>
              <a:t>e</a:t>
            </a:r>
            <a:r>
              <a:rPr lang="en-US" sz="1600" baseline="30000" dirty="0">
                <a:latin typeface="Arial" panose="020B0604020202020204" pitchFamily="34" charset="0"/>
                <a:cs typeface="Arial" panose="020B0604020202020204" pitchFamily="34" charset="0"/>
              </a:rPr>
              <a:t>−</a:t>
            </a:r>
            <a:r>
              <a:rPr lang="en-US" sz="1600"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sym typeface="Symbol" pitchFamily="18" charset="2"/>
              </a:rPr>
              <a:t></a:t>
            </a:r>
            <a:r>
              <a:rPr lang="en-US" sz="1600" dirty="0">
                <a:latin typeface="Arial" panose="020B0604020202020204" pitchFamily="34" charset="0"/>
                <a:cs typeface="Arial" panose="020B0604020202020204" pitchFamily="34" charset="0"/>
              </a:rPr>
              <a:t>, protons, neutrons, excited nuclei, fragmented nuclei</a:t>
            </a:r>
            <a:r>
              <a:rPr lang="en-US" sz="1600" dirty="0">
                <a:latin typeface="Arial" panose="020B0604020202020204" pitchFamily="34" charset="0"/>
                <a:cs typeface="Arial" panose="020B0604020202020204" pitchFamily="34" charset="0"/>
                <a:sym typeface="Symbol"/>
              </a:rPr>
              <a:t> </a:t>
            </a:r>
            <a:endParaRPr lang="en-US" sz="1600" dirty="0">
              <a:latin typeface="Arial" panose="020B0604020202020204" pitchFamily="34" charset="0"/>
              <a:cs typeface="Arial" panose="020B0604020202020204" pitchFamily="34" charset="0"/>
            </a:endParaRPr>
          </a:p>
          <a:p>
            <a:pPr marL="342900" indent="-342900" algn="l">
              <a:spcBef>
                <a:spcPts val="600"/>
              </a:spcBef>
              <a:buFont typeface="Symbol"/>
              <a:buChar char="®"/>
            </a:pPr>
            <a:r>
              <a:rPr lang="en-US" sz="1600" dirty="0">
                <a:latin typeface="Arial" panose="020B0604020202020204" pitchFamily="34" charset="0"/>
                <a:cs typeface="Arial" panose="020B0604020202020204" pitchFamily="34" charset="0"/>
                <a:sym typeface="Symbol"/>
              </a:rPr>
              <a:t>Detection of these </a:t>
            </a:r>
            <a:r>
              <a:rPr lang="en-US" sz="1600" dirty="0" err="1">
                <a:latin typeface="Arial" panose="020B0604020202020204" pitchFamily="34" charset="0"/>
                <a:cs typeface="Arial" panose="020B0604020202020204" pitchFamily="34" charset="0"/>
                <a:sym typeface="Symbol"/>
              </a:rPr>
              <a:t>secondaries</a:t>
            </a:r>
            <a:r>
              <a:rPr lang="en-US" sz="1600" dirty="0">
                <a:latin typeface="Arial" panose="020B0604020202020204" pitchFamily="34" charset="0"/>
                <a:cs typeface="Arial" panose="020B0604020202020204" pitchFamily="34" charset="0"/>
                <a:sym typeface="Symbol"/>
              </a:rPr>
              <a:t> by an appropriate detector outside of beam pipe</a:t>
            </a:r>
          </a:p>
          <a:p>
            <a:pPr marL="342900" indent="-342900" algn="l">
              <a:spcBef>
                <a:spcPts val="600"/>
              </a:spcBef>
              <a:buFont typeface="Symbol"/>
              <a:buChar char="®"/>
            </a:pPr>
            <a:r>
              <a:rPr lang="en-US" sz="1600" dirty="0">
                <a:latin typeface="Arial" panose="020B0604020202020204" pitchFamily="34" charset="0"/>
                <a:cs typeface="Arial" panose="020B0604020202020204" pitchFamily="34" charset="0"/>
                <a:sym typeface="Symbol"/>
              </a:rPr>
              <a:t>Relative cheap detector installed at many locations </a:t>
            </a:r>
          </a:p>
          <a:p>
            <a:pPr algn="l">
              <a:spcBef>
                <a:spcPts val="600"/>
              </a:spcBef>
            </a:pPr>
            <a:r>
              <a:rPr lang="en-US" sz="1600" dirty="0">
                <a:latin typeface="Arial" panose="020B0604020202020204" pitchFamily="34" charset="0"/>
                <a:cs typeface="Arial" panose="020B0604020202020204" pitchFamily="34" charset="0"/>
                <a:sym typeface="Symbol"/>
              </a:rPr>
              <a:t>Remark: Due to grazing angle a thin vacuum chamber might be a ‘thick target’</a:t>
            </a:r>
            <a:endParaRPr lang="en-US" sz="1600" dirty="0">
              <a:latin typeface="Arial" panose="020B0604020202020204" pitchFamily="34" charset="0"/>
              <a:cs typeface="Arial" panose="020B0604020202020204" pitchFamily="34" charset="0"/>
            </a:endParaRPr>
          </a:p>
        </p:txBody>
      </p:sp>
      <p:grpSp>
        <p:nvGrpSpPr>
          <p:cNvPr id="4" name="Gruppieren 3"/>
          <p:cNvGrpSpPr/>
          <p:nvPr/>
        </p:nvGrpSpPr>
        <p:grpSpPr>
          <a:xfrm>
            <a:off x="323528" y="2924944"/>
            <a:ext cx="8640960" cy="3106796"/>
            <a:chOff x="323528" y="2924944"/>
            <a:chExt cx="8640960" cy="3106796"/>
          </a:xfrm>
        </p:grpSpPr>
        <p:cxnSp>
          <p:nvCxnSpPr>
            <p:cNvPr id="3" name="Gerade Verbindung 2"/>
            <p:cNvCxnSpPr/>
            <p:nvPr/>
          </p:nvCxnSpPr>
          <p:spPr bwMode="auto">
            <a:xfrm>
              <a:off x="395536" y="3140968"/>
              <a:ext cx="5760640" cy="0"/>
            </a:xfrm>
            <a:prstGeom prst="line">
              <a:avLst/>
            </a:prstGeom>
            <a:solidFill>
              <a:schemeClr val="accent1"/>
            </a:solidFill>
            <a:ln w="635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074" name="Gruppieren 2073"/>
            <p:cNvGrpSpPr/>
            <p:nvPr/>
          </p:nvGrpSpPr>
          <p:grpSpPr>
            <a:xfrm>
              <a:off x="323528" y="4005064"/>
              <a:ext cx="8064896" cy="2026676"/>
              <a:chOff x="971600" y="4725144"/>
              <a:chExt cx="8064896" cy="2026676"/>
            </a:xfrm>
          </p:grpSpPr>
          <p:cxnSp>
            <p:nvCxnSpPr>
              <p:cNvPr id="10" name="Gerade Verbindung 9"/>
              <p:cNvCxnSpPr/>
              <p:nvPr/>
            </p:nvCxnSpPr>
            <p:spPr bwMode="auto">
              <a:xfrm>
                <a:off x="971600" y="5157192"/>
                <a:ext cx="5760640" cy="0"/>
              </a:xfrm>
              <a:prstGeom prst="line">
                <a:avLst/>
              </a:prstGeom>
              <a:solidFill>
                <a:schemeClr val="accent1"/>
              </a:solidFill>
              <a:ln w="635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Gerade Verbindung 7"/>
              <p:cNvCxnSpPr/>
              <p:nvPr/>
            </p:nvCxnSpPr>
            <p:spPr bwMode="auto">
              <a:xfrm>
                <a:off x="971600" y="4725144"/>
                <a:ext cx="3290838" cy="432048"/>
              </a:xfrm>
              <a:prstGeom prst="line">
                <a:avLst/>
              </a:prstGeom>
              <a:solidFill>
                <a:schemeClr val="accent1"/>
              </a:solidFill>
              <a:ln w="635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Ellipse 11"/>
              <p:cNvSpPr/>
              <p:nvPr/>
            </p:nvSpPr>
            <p:spPr bwMode="auto">
              <a:xfrm>
                <a:off x="4139952" y="5085184"/>
                <a:ext cx="227806" cy="216024"/>
              </a:xfrm>
              <a:prstGeom prst="ellipse">
                <a:avLst/>
              </a:prstGeom>
              <a:solidFill>
                <a:srgbClr val="008000"/>
              </a:solidFill>
              <a:ln w="317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14" name="Gerade Verbindung mit Pfeil 13"/>
              <p:cNvCxnSpPr>
                <a:stCxn id="12" idx="7"/>
              </p:cNvCxnSpPr>
              <p:nvPr/>
            </p:nvCxnSpPr>
            <p:spPr bwMode="auto">
              <a:xfrm flipH="1">
                <a:off x="3635896" y="5116820"/>
                <a:ext cx="698501" cy="616436"/>
              </a:xfrm>
              <a:prstGeom prst="straightConnector1">
                <a:avLst/>
              </a:prstGeom>
              <a:solidFill>
                <a:schemeClr val="accent1"/>
              </a:solidFill>
              <a:ln w="5080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Gerade Verbindung mit Pfeil 25"/>
              <p:cNvCxnSpPr/>
              <p:nvPr/>
            </p:nvCxnSpPr>
            <p:spPr bwMode="auto">
              <a:xfrm flipH="1">
                <a:off x="4211960" y="5193196"/>
                <a:ext cx="77812" cy="841442"/>
              </a:xfrm>
              <a:prstGeom prst="straightConnector1">
                <a:avLst/>
              </a:prstGeom>
              <a:solidFill>
                <a:schemeClr val="accent1"/>
              </a:solidFill>
              <a:ln w="5080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Gerade Verbindung mit Pfeil 26"/>
              <p:cNvCxnSpPr>
                <a:stCxn id="12" idx="6"/>
              </p:cNvCxnSpPr>
              <p:nvPr/>
            </p:nvCxnSpPr>
            <p:spPr bwMode="auto">
              <a:xfrm>
                <a:off x="4367758" y="5193196"/>
                <a:ext cx="1140346" cy="420721"/>
              </a:xfrm>
              <a:prstGeom prst="straightConnector1">
                <a:avLst/>
              </a:prstGeom>
              <a:solidFill>
                <a:schemeClr val="accent1"/>
              </a:solidFill>
              <a:ln w="5080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Gerade Verbindung mit Pfeil 27"/>
              <p:cNvCxnSpPr>
                <a:stCxn id="12" idx="1"/>
              </p:cNvCxnSpPr>
              <p:nvPr/>
            </p:nvCxnSpPr>
            <p:spPr bwMode="auto">
              <a:xfrm>
                <a:off x="4173313" y="5116820"/>
                <a:ext cx="1190775" cy="832460"/>
              </a:xfrm>
              <a:prstGeom prst="straightConnector1">
                <a:avLst/>
              </a:prstGeom>
              <a:solidFill>
                <a:schemeClr val="accent1"/>
              </a:solidFill>
              <a:ln w="5080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Gerade Verbindung mit Pfeil 28"/>
              <p:cNvCxnSpPr>
                <a:stCxn id="12" idx="0"/>
              </p:cNvCxnSpPr>
              <p:nvPr/>
            </p:nvCxnSpPr>
            <p:spPr bwMode="auto">
              <a:xfrm>
                <a:off x="4253855" y="5085184"/>
                <a:ext cx="894209" cy="1080120"/>
              </a:xfrm>
              <a:prstGeom prst="straightConnector1">
                <a:avLst/>
              </a:prstGeom>
              <a:solidFill>
                <a:schemeClr val="accent1"/>
              </a:solidFill>
              <a:ln w="5080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mit Pfeil 29"/>
              <p:cNvCxnSpPr>
                <a:stCxn id="12" idx="7"/>
              </p:cNvCxnSpPr>
              <p:nvPr/>
            </p:nvCxnSpPr>
            <p:spPr bwMode="auto">
              <a:xfrm>
                <a:off x="4334397" y="5116820"/>
                <a:ext cx="603534" cy="1264508"/>
              </a:xfrm>
              <a:prstGeom prst="straightConnector1">
                <a:avLst/>
              </a:prstGeom>
              <a:solidFill>
                <a:schemeClr val="accent1"/>
              </a:solidFill>
              <a:ln w="5080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62" name="Ellipse 2061"/>
              <p:cNvSpPr/>
              <p:nvPr/>
            </p:nvSpPr>
            <p:spPr bwMode="auto">
              <a:xfrm>
                <a:off x="5663530" y="5533050"/>
                <a:ext cx="576064" cy="504056"/>
              </a:xfrm>
              <a:prstGeom prst="ellipse">
                <a:avLst/>
              </a:prstGeom>
              <a:solidFill>
                <a:srgbClr val="3333CC">
                  <a:alpha val="44000"/>
                </a:srgbClr>
              </a:solidFill>
              <a:ln w="317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2064" name="Gerade Verbindung 2063"/>
              <p:cNvCxnSpPr>
                <a:stCxn id="2062" idx="6"/>
              </p:cNvCxnSpPr>
              <p:nvPr/>
            </p:nvCxnSpPr>
            <p:spPr bwMode="auto">
              <a:xfrm>
                <a:off x="6239594" y="5785078"/>
                <a:ext cx="564654" cy="0"/>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Gerade Verbindung 50"/>
              <p:cNvCxnSpPr/>
              <p:nvPr/>
            </p:nvCxnSpPr>
            <p:spPr bwMode="auto">
              <a:xfrm flipV="1">
                <a:off x="6804248" y="5533050"/>
                <a:ext cx="0" cy="501588"/>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Gerade Verbindung 51"/>
              <p:cNvCxnSpPr/>
              <p:nvPr/>
            </p:nvCxnSpPr>
            <p:spPr bwMode="auto">
              <a:xfrm>
                <a:off x="6804248" y="5545978"/>
                <a:ext cx="457200" cy="239100"/>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Gerade Verbindung 52"/>
              <p:cNvCxnSpPr/>
              <p:nvPr/>
            </p:nvCxnSpPr>
            <p:spPr bwMode="auto">
              <a:xfrm flipV="1">
                <a:off x="6804248" y="5785078"/>
                <a:ext cx="457200" cy="249560"/>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Gerade Verbindung 53"/>
              <p:cNvCxnSpPr/>
              <p:nvPr/>
            </p:nvCxnSpPr>
            <p:spPr bwMode="auto">
              <a:xfrm>
                <a:off x="7261448" y="5783844"/>
                <a:ext cx="564654" cy="0"/>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70" name="Rechteck 2069"/>
              <p:cNvSpPr/>
              <p:nvPr/>
            </p:nvSpPr>
            <p:spPr bwMode="auto">
              <a:xfrm>
                <a:off x="7812360" y="5301208"/>
                <a:ext cx="432048" cy="936104"/>
              </a:xfrm>
              <a:prstGeom prst="rect">
                <a:avLst/>
              </a:prstGeom>
              <a:noFill/>
              <a:ln w="317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2072" name="Gerade Verbindung mit Pfeil 2071"/>
              <p:cNvCxnSpPr/>
              <p:nvPr/>
            </p:nvCxnSpPr>
            <p:spPr bwMode="auto">
              <a:xfrm>
                <a:off x="8244408" y="5445224"/>
                <a:ext cx="792088" cy="0"/>
              </a:xfrm>
              <a:prstGeom prst="straightConnector1">
                <a:avLst/>
              </a:prstGeom>
              <a:solidFill>
                <a:schemeClr val="accent1"/>
              </a:solidFill>
              <a:ln w="31750" cap="flat" cmpd="sng" algn="ctr">
                <a:solidFill>
                  <a:srgbClr val="3333CC"/>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Gerade Verbindung mit Pfeil 62"/>
              <p:cNvCxnSpPr/>
              <p:nvPr/>
            </p:nvCxnSpPr>
            <p:spPr bwMode="auto">
              <a:xfrm>
                <a:off x="8244408" y="6021288"/>
                <a:ext cx="792088" cy="0"/>
              </a:xfrm>
              <a:prstGeom prst="straightConnector1">
                <a:avLst/>
              </a:prstGeom>
              <a:solidFill>
                <a:schemeClr val="accent1"/>
              </a:solidFill>
              <a:ln w="31750" cap="flat" cmpd="sng" algn="ctr">
                <a:solidFill>
                  <a:srgbClr val="3333CC"/>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73" name="Textfeld 2072"/>
              <p:cNvSpPr txBox="1"/>
              <p:nvPr/>
            </p:nvSpPr>
            <p:spPr>
              <a:xfrm>
                <a:off x="5220072" y="5157192"/>
                <a:ext cx="1597918" cy="338554"/>
              </a:xfrm>
              <a:prstGeom prst="rect">
                <a:avLst/>
              </a:prstGeom>
              <a:noFill/>
            </p:spPr>
            <p:txBody>
              <a:bodyPr wrap="square" rtlCol="0">
                <a:spAutoFit/>
              </a:bodyPr>
              <a:lstStyle/>
              <a:p>
                <a:r>
                  <a:rPr lang="en-US" sz="1600" b="1" dirty="0">
                    <a:solidFill>
                      <a:srgbClr val="3333CC"/>
                    </a:solidFill>
                    <a:latin typeface="Arial" panose="020B0604020202020204" pitchFamily="34" charset="0"/>
                    <a:cs typeface="Arial" panose="020B0604020202020204" pitchFamily="34" charset="0"/>
                  </a:rPr>
                  <a:t>BLM detector  </a:t>
                </a:r>
              </a:p>
            </p:txBody>
          </p:sp>
          <p:sp>
            <p:nvSpPr>
              <p:cNvPr id="65" name="Textfeld 64"/>
              <p:cNvSpPr txBox="1"/>
              <p:nvPr/>
            </p:nvSpPr>
            <p:spPr>
              <a:xfrm>
                <a:off x="6214442" y="6167045"/>
                <a:ext cx="1597918" cy="584775"/>
              </a:xfrm>
              <a:prstGeom prst="rect">
                <a:avLst/>
              </a:prstGeom>
              <a:noFill/>
            </p:spPr>
            <p:txBody>
              <a:bodyPr wrap="square" rtlCol="0">
                <a:spAutoFit/>
              </a:bodyPr>
              <a:lstStyle/>
              <a:p>
                <a:pPr algn="l">
                  <a:spcBef>
                    <a:spcPts val="0"/>
                  </a:spcBef>
                </a:pPr>
                <a:r>
                  <a:rPr lang="en-US" sz="1600" b="1" dirty="0">
                    <a:solidFill>
                      <a:srgbClr val="3333CC"/>
                    </a:solidFill>
                    <a:latin typeface="Arial" panose="020B0604020202020204" pitchFamily="34" charset="0"/>
                    <a:cs typeface="Arial" panose="020B0604020202020204" pitchFamily="34" charset="0"/>
                  </a:rPr>
                  <a:t>front-end</a:t>
                </a:r>
              </a:p>
              <a:p>
                <a:pPr algn="l">
                  <a:spcBef>
                    <a:spcPts val="0"/>
                  </a:spcBef>
                </a:pPr>
                <a:r>
                  <a:rPr lang="en-US" sz="1600" b="1" dirty="0">
                    <a:solidFill>
                      <a:srgbClr val="3333CC"/>
                    </a:solidFill>
                    <a:latin typeface="Arial" panose="020B0604020202020204" pitchFamily="34" charset="0"/>
                    <a:cs typeface="Arial" panose="020B0604020202020204" pitchFamily="34" charset="0"/>
                  </a:rPr>
                  <a:t>electronics </a:t>
                </a:r>
              </a:p>
            </p:txBody>
          </p:sp>
        </p:grpSp>
        <p:sp>
          <p:nvSpPr>
            <p:cNvPr id="67" name="Textfeld 66"/>
            <p:cNvSpPr txBox="1"/>
            <p:nvPr/>
          </p:nvSpPr>
          <p:spPr>
            <a:xfrm>
              <a:off x="6895703" y="5445224"/>
              <a:ext cx="1777938" cy="584775"/>
            </a:xfrm>
            <a:prstGeom prst="rect">
              <a:avLst/>
            </a:prstGeom>
            <a:noFill/>
          </p:spPr>
          <p:txBody>
            <a:bodyPr wrap="square" rtlCol="0">
              <a:spAutoFit/>
            </a:bodyPr>
            <a:lstStyle/>
            <a:p>
              <a:pPr algn="l">
                <a:spcBef>
                  <a:spcPts val="0"/>
                </a:spcBef>
              </a:pPr>
              <a:r>
                <a:rPr lang="en-US" sz="1600" b="1" dirty="0">
                  <a:solidFill>
                    <a:srgbClr val="3333CC"/>
                  </a:solidFill>
                  <a:latin typeface="Arial" panose="020B0604020202020204" pitchFamily="34" charset="0"/>
                  <a:cs typeface="Arial" panose="020B0604020202020204" pitchFamily="34" charset="0"/>
                </a:rPr>
                <a:t>digitalization</a:t>
              </a:r>
            </a:p>
            <a:p>
              <a:pPr algn="l">
                <a:spcBef>
                  <a:spcPts val="0"/>
                </a:spcBef>
              </a:pPr>
              <a:r>
                <a:rPr lang="en-US" sz="1600" b="1" dirty="0">
                  <a:solidFill>
                    <a:srgbClr val="3333CC"/>
                  </a:solidFill>
                  <a:latin typeface="Arial" panose="020B0604020202020204" pitchFamily="34" charset="0"/>
                  <a:cs typeface="Arial" panose="020B0604020202020204" pitchFamily="34" charset="0"/>
                </a:rPr>
                <a:t>&amp; fast analysis</a:t>
              </a:r>
            </a:p>
          </p:txBody>
        </p:sp>
        <p:sp>
          <p:nvSpPr>
            <p:cNvPr id="68" name="Textfeld 67"/>
            <p:cNvSpPr txBox="1"/>
            <p:nvPr/>
          </p:nvSpPr>
          <p:spPr>
            <a:xfrm>
              <a:off x="7716062" y="4931876"/>
              <a:ext cx="1104410" cy="338554"/>
            </a:xfrm>
            <a:prstGeom prst="rect">
              <a:avLst/>
            </a:prstGeom>
            <a:noFill/>
          </p:spPr>
          <p:txBody>
            <a:bodyPr wrap="square" rtlCol="0">
              <a:spAutoFit/>
            </a:bodyPr>
            <a:lstStyle/>
            <a:p>
              <a:pPr algn="l">
                <a:spcBef>
                  <a:spcPts val="0"/>
                </a:spcBef>
              </a:pPr>
              <a:r>
                <a:rPr lang="en-US" sz="1600" b="1" dirty="0">
                  <a:solidFill>
                    <a:srgbClr val="3333CC"/>
                  </a:solidFill>
                  <a:latin typeface="Arial" panose="020B0604020202020204" pitchFamily="34" charset="0"/>
                  <a:cs typeface="Arial" panose="020B0604020202020204" pitchFamily="34" charset="0"/>
                </a:rPr>
                <a:t>interlock</a:t>
              </a:r>
            </a:p>
          </p:txBody>
        </p:sp>
        <p:sp>
          <p:nvSpPr>
            <p:cNvPr id="69" name="Textfeld 68"/>
            <p:cNvSpPr txBox="1"/>
            <p:nvPr/>
          </p:nvSpPr>
          <p:spPr>
            <a:xfrm>
              <a:off x="7773686" y="4293096"/>
              <a:ext cx="1190802" cy="338554"/>
            </a:xfrm>
            <a:prstGeom prst="rect">
              <a:avLst/>
            </a:prstGeom>
            <a:noFill/>
          </p:spPr>
          <p:txBody>
            <a:bodyPr wrap="square" rtlCol="0">
              <a:spAutoFit/>
            </a:bodyPr>
            <a:lstStyle/>
            <a:p>
              <a:pPr algn="l">
                <a:spcBef>
                  <a:spcPts val="0"/>
                </a:spcBef>
              </a:pPr>
              <a:r>
                <a:rPr lang="en-US" sz="1600" b="1" dirty="0">
                  <a:solidFill>
                    <a:srgbClr val="3333CC"/>
                  </a:solidFill>
                  <a:latin typeface="Arial" panose="020B0604020202020204" pitchFamily="34" charset="0"/>
                  <a:cs typeface="Arial" panose="020B0604020202020204" pitchFamily="34" charset="0"/>
                </a:rPr>
                <a:t>display</a:t>
              </a:r>
            </a:p>
          </p:txBody>
        </p:sp>
        <p:sp>
          <p:nvSpPr>
            <p:cNvPr id="70" name="Textfeld 69"/>
            <p:cNvSpPr txBox="1"/>
            <p:nvPr/>
          </p:nvSpPr>
          <p:spPr>
            <a:xfrm>
              <a:off x="2663509" y="3995772"/>
              <a:ext cx="2052507" cy="353943"/>
            </a:xfrm>
            <a:prstGeom prst="rect">
              <a:avLst/>
            </a:prstGeom>
            <a:noFill/>
          </p:spPr>
          <p:txBody>
            <a:bodyPr wrap="square" rtlCol="0">
              <a:spAutoFit/>
            </a:bodyPr>
            <a:lstStyle/>
            <a:p>
              <a:pPr algn="l">
                <a:spcBef>
                  <a:spcPts val="0"/>
                </a:spcBef>
              </a:pPr>
              <a:r>
                <a:rPr lang="en-US" sz="1700" b="1" dirty="0">
                  <a:solidFill>
                    <a:srgbClr val="FF0000"/>
                  </a:solidFill>
                  <a:latin typeface="Arial" panose="020B0604020202020204" pitchFamily="34" charset="0"/>
                  <a:cs typeface="Arial" panose="020B0604020202020204" pitchFamily="34" charset="0"/>
                </a:rPr>
                <a:t>lost beam particle </a:t>
              </a:r>
            </a:p>
          </p:txBody>
        </p:sp>
        <p:sp>
          <p:nvSpPr>
            <p:cNvPr id="71" name="Textfeld 70"/>
            <p:cNvSpPr txBox="1"/>
            <p:nvPr/>
          </p:nvSpPr>
          <p:spPr>
            <a:xfrm>
              <a:off x="539552" y="4581128"/>
              <a:ext cx="2936640" cy="1323439"/>
            </a:xfrm>
            <a:prstGeom prst="rect">
              <a:avLst/>
            </a:prstGeom>
            <a:noFill/>
          </p:spPr>
          <p:txBody>
            <a:bodyPr wrap="square" rtlCol="0">
              <a:spAutoFit/>
            </a:bodyPr>
            <a:lstStyle/>
            <a:p>
              <a:pPr algn="l">
                <a:spcBef>
                  <a:spcPts val="0"/>
                </a:spcBef>
              </a:pPr>
              <a:r>
                <a:rPr lang="en-US" sz="1600" b="1" dirty="0">
                  <a:solidFill>
                    <a:srgbClr val="008000"/>
                  </a:solidFill>
                  <a:latin typeface="Arial" panose="020B0604020202020204" pitchFamily="34" charset="0"/>
                  <a:cs typeface="Arial" panose="020B0604020202020204" pitchFamily="34" charset="0"/>
                </a:rPr>
                <a:t>Secondary products:</a:t>
              </a:r>
            </a:p>
            <a:p>
              <a:pPr marL="285750" indent="-285750" algn="l">
                <a:spcBef>
                  <a:spcPts val="0"/>
                </a:spcBef>
                <a:buFont typeface="Wingdings" panose="05000000000000000000" pitchFamily="2" charset="2"/>
                <a:buChar char="Ø"/>
              </a:pPr>
              <a:r>
                <a:rPr lang="en-US" sz="1600" dirty="0">
                  <a:solidFill>
                    <a:srgbClr val="008000"/>
                  </a:solidFill>
                  <a:latin typeface="Arial" panose="020B0604020202020204" pitchFamily="34" charset="0"/>
                  <a:cs typeface="Arial" panose="020B0604020202020204" pitchFamily="34" charset="0"/>
                </a:rPr>
                <a:t>Electromagnetic or hadronic shower products</a:t>
              </a:r>
            </a:p>
            <a:p>
              <a:pPr marL="285750" indent="-285750" algn="l">
                <a:spcBef>
                  <a:spcPts val="0"/>
                </a:spcBef>
                <a:buFont typeface="Wingdings" panose="05000000000000000000" pitchFamily="2" charset="2"/>
                <a:buChar char="Ø"/>
              </a:pPr>
              <a:r>
                <a:rPr lang="en-US" sz="1600" dirty="0">
                  <a:solidFill>
                    <a:srgbClr val="008000"/>
                  </a:solidFill>
                  <a:latin typeface="Arial" panose="020B0604020202020204" pitchFamily="34" charset="0"/>
                  <a:cs typeface="Arial" panose="020B0604020202020204" pitchFamily="34" charset="0"/>
                </a:rPr>
                <a:t>Charged particles</a:t>
              </a:r>
            </a:p>
            <a:p>
              <a:pPr marL="285750" indent="-285750" algn="l">
                <a:spcBef>
                  <a:spcPts val="0"/>
                </a:spcBef>
                <a:buFont typeface="Wingdings" panose="05000000000000000000" pitchFamily="2" charset="2"/>
                <a:buChar char="Ø"/>
              </a:pPr>
              <a:r>
                <a:rPr lang="en-US" sz="1600" dirty="0">
                  <a:solidFill>
                    <a:srgbClr val="008000"/>
                  </a:solidFill>
                  <a:latin typeface="Arial" panose="020B0604020202020204" pitchFamily="34" charset="0"/>
                  <a:cs typeface="Arial" panose="020B0604020202020204" pitchFamily="34" charset="0"/>
                </a:rPr>
                <a:t>Neutrons or </a:t>
              </a:r>
              <a:r>
                <a:rPr lang="en-US" sz="1600" dirty="0">
                  <a:solidFill>
                    <a:srgbClr val="008000"/>
                  </a:solidFill>
                  <a:latin typeface="Arial" panose="020B0604020202020204" pitchFamily="34" charset="0"/>
                  <a:cs typeface="Arial" panose="020B0604020202020204" pitchFamily="34" charset="0"/>
                  <a:sym typeface="Symbol" panose="05050102010706020507" pitchFamily="18" charset="2"/>
                </a:rPr>
                <a:t></a:t>
              </a:r>
              <a:endParaRPr lang="en-US" sz="1600" dirty="0">
                <a:solidFill>
                  <a:srgbClr val="008000"/>
                </a:solidFill>
                <a:latin typeface="Arial" panose="020B0604020202020204" pitchFamily="34" charset="0"/>
                <a:cs typeface="Arial" panose="020B0604020202020204" pitchFamily="34" charset="0"/>
              </a:endParaRPr>
            </a:p>
          </p:txBody>
        </p:sp>
        <p:sp>
          <p:nvSpPr>
            <p:cNvPr id="72" name="Textfeld 71"/>
            <p:cNvSpPr txBox="1"/>
            <p:nvPr/>
          </p:nvSpPr>
          <p:spPr>
            <a:xfrm>
              <a:off x="6300192" y="2924944"/>
              <a:ext cx="1992949" cy="338554"/>
            </a:xfrm>
            <a:prstGeom prst="rect">
              <a:avLst/>
            </a:prstGeom>
            <a:noFill/>
          </p:spPr>
          <p:txBody>
            <a:bodyPr wrap="square" rtlCol="0">
              <a:spAutoFit/>
            </a:bodyPr>
            <a:lstStyle/>
            <a:p>
              <a:pPr algn="l">
                <a:spcBef>
                  <a:spcPts val="0"/>
                </a:spcBef>
              </a:pPr>
              <a:r>
                <a:rPr lang="en-US" sz="1600" b="1" dirty="0">
                  <a:latin typeface="Arial" panose="020B0604020202020204" pitchFamily="34" charset="0"/>
                  <a:cs typeface="Arial" panose="020B0604020202020204" pitchFamily="34" charset="0"/>
                </a:rPr>
                <a:t>vacuum pipe</a:t>
              </a:r>
            </a:p>
          </p:txBody>
        </p:sp>
        <p:sp>
          <p:nvSpPr>
            <p:cNvPr id="74" name="Textfeld 73"/>
            <p:cNvSpPr txBox="1"/>
            <p:nvPr/>
          </p:nvSpPr>
          <p:spPr>
            <a:xfrm>
              <a:off x="5723112" y="3598236"/>
              <a:ext cx="1992949" cy="369332"/>
            </a:xfrm>
            <a:prstGeom prst="rect">
              <a:avLst/>
            </a:prstGeom>
            <a:noFill/>
          </p:spPr>
          <p:txBody>
            <a:bodyPr wrap="square" rtlCol="0">
              <a:spAutoFit/>
            </a:bodyPr>
            <a:lstStyle/>
            <a:p>
              <a:pPr algn="l">
                <a:spcBef>
                  <a:spcPts val="0"/>
                </a:spcBef>
              </a:pPr>
              <a:r>
                <a:rPr lang="en-US" b="1" dirty="0">
                  <a:solidFill>
                    <a:srgbClr val="FF0000"/>
                  </a:solidFill>
                  <a:latin typeface="Arial" panose="020B0604020202020204" pitchFamily="34" charset="0"/>
                  <a:cs typeface="Arial" panose="020B0604020202020204" pitchFamily="34" charset="0"/>
                </a:rPr>
                <a:t>beam</a:t>
              </a:r>
            </a:p>
          </p:txBody>
        </p:sp>
        <p:sp>
          <p:nvSpPr>
            <p:cNvPr id="36" name="Pfeil nach rechts 35"/>
            <p:cNvSpPr/>
            <p:nvPr/>
          </p:nvSpPr>
          <p:spPr bwMode="auto">
            <a:xfrm>
              <a:off x="323528" y="3429000"/>
              <a:ext cx="5242842" cy="720080"/>
            </a:xfrm>
            <a:prstGeom prst="rightArrow">
              <a:avLst>
                <a:gd name="adj1" fmla="val 50000"/>
                <a:gd name="adj2" fmla="val 66653"/>
              </a:avLst>
            </a:prstGeom>
            <a:gradFill flip="none" rotWithShape="1">
              <a:gsLst>
                <a:gs pos="34000">
                  <a:srgbClr val="FF0000">
                    <a:alpha val="20000"/>
                  </a:srgbClr>
                </a:gs>
                <a:gs pos="47000">
                  <a:srgbClr val="FF0000"/>
                </a:gs>
                <a:gs pos="69000">
                  <a:srgbClr val="FF0000">
                    <a:alpha val="20000"/>
                  </a:srgbClr>
                </a:gs>
              </a:gsLst>
              <a:lin ang="5400000" scaled="0"/>
              <a:tileRect/>
            </a:gradFill>
            <a:ln w="317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grpSp>
      <p:sp>
        <p:nvSpPr>
          <p:cNvPr id="37" name="Rectangle 5">
            <a:extLst>
              <a:ext uri="{FF2B5EF4-FFF2-40B4-BE49-F238E27FC236}">
                <a16:creationId xmlns:a16="http://schemas.microsoft.com/office/drawing/2014/main" id="{61C8093E-8167-43B6-89FF-A9901B398C2F}"/>
              </a:ext>
            </a:extLst>
          </p:cNvPr>
          <p:cNvSpPr>
            <a:spLocks noChangeArrowheads="1"/>
          </p:cNvSpPr>
          <p:nvPr/>
        </p:nvSpPr>
        <p:spPr bwMode="auto">
          <a:xfrm>
            <a:off x="174376" y="6172888"/>
            <a:ext cx="6190953"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ts val="0"/>
              </a:spcBef>
            </a:pPr>
            <a:r>
              <a:rPr lang="en-US" sz="1300" dirty="0">
                <a:latin typeface="Arial" panose="020B0604020202020204" pitchFamily="34" charset="0"/>
                <a:cs typeface="Arial" panose="020B0604020202020204" pitchFamily="34" charset="0"/>
                <a:sym typeface="Symbol"/>
              </a:rPr>
              <a:t>See lectures ‘Beam Loss Mechanisms &amp; Machine Protection’ by A. </a:t>
            </a:r>
            <a:r>
              <a:rPr lang="en-US" sz="1300" dirty="0" err="1">
                <a:latin typeface="Arial" panose="020B0604020202020204" pitchFamily="34" charset="0"/>
                <a:cs typeface="Arial" panose="020B0604020202020204" pitchFamily="34" charset="0"/>
                <a:sym typeface="Symbol"/>
              </a:rPr>
              <a:t>Nordt</a:t>
            </a:r>
            <a:r>
              <a:rPr lang="en-US" sz="1300" dirty="0">
                <a:latin typeface="Arial" panose="020B0604020202020204" pitchFamily="34" charset="0"/>
                <a:cs typeface="Arial" panose="020B0604020202020204" pitchFamily="34" charset="0"/>
                <a:sym typeface="Symbol"/>
              </a:rPr>
              <a:t> &amp;</a:t>
            </a:r>
          </a:p>
          <a:p>
            <a:pPr algn="l">
              <a:spcBef>
                <a:spcPts val="0"/>
              </a:spcBef>
            </a:pPr>
            <a:r>
              <a:rPr lang="en-US" sz="1300" dirty="0">
                <a:latin typeface="Arial" panose="020B0604020202020204" pitchFamily="34" charset="0"/>
                <a:cs typeface="Arial" panose="020B0604020202020204" pitchFamily="34" charset="0"/>
                <a:sym typeface="Symbol"/>
              </a:rPr>
              <a:t>                     ‘Beam Loss Consequences’ by G. Lerner</a:t>
            </a:r>
            <a:endParaRPr lang="en-US" sz="13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40920827"/>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Scintillators as Beam Loss Monitors</a:t>
            </a:r>
          </a:p>
        </p:txBody>
      </p:sp>
      <p:sp>
        <p:nvSpPr>
          <p:cNvPr id="717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7175" name="Rectangle 8"/>
          <p:cNvSpPr>
            <a:spLocks noChangeArrowheads="1"/>
          </p:cNvSpPr>
          <p:nvPr/>
        </p:nvSpPr>
        <p:spPr bwMode="auto">
          <a:xfrm>
            <a:off x="239713" y="812489"/>
            <a:ext cx="4572000" cy="1740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a:solidFill>
                  <a:srgbClr val="0000FF"/>
                </a:solidFill>
                <a:latin typeface="Arial" panose="020B0604020202020204" pitchFamily="34" charset="0"/>
                <a:cs typeface="Arial" panose="020B0604020202020204" pitchFamily="34" charset="0"/>
              </a:rPr>
              <a:t>Plastics or liquids are used:</a:t>
            </a:r>
          </a:p>
          <a:p>
            <a:pPr algn="l">
              <a:lnSpc>
                <a:spcPct val="70000"/>
              </a:lnSpc>
              <a:buFont typeface="Wingdings" pitchFamily="2" charset="2"/>
              <a:buChar char="Ø"/>
            </a:pPr>
            <a:r>
              <a:rPr lang="en-US" altLang="de-DE" sz="1700" dirty="0">
                <a:latin typeface="Arial" panose="020B0604020202020204" pitchFamily="34" charset="0"/>
                <a:cs typeface="Arial" panose="020B0604020202020204" pitchFamily="34" charset="0"/>
              </a:rPr>
              <a:t> Detection of </a:t>
            </a:r>
            <a:r>
              <a:rPr lang="en-US" altLang="de-DE" sz="1700" b="1" dirty="0">
                <a:latin typeface="Arial" panose="020B0604020202020204" pitchFamily="34" charset="0"/>
                <a:cs typeface="Arial" panose="020B0604020202020204" pitchFamily="34" charset="0"/>
              </a:rPr>
              <a:t>charged particles</a:t>
            </a:r>
          </a:p>
          <a:p>
            <a:pPr algn="l">
              <a:lnSpc>
                <a:spcPct val="40000"/>
              </a:lnSpc>
            </a:pPr>
            <a:r>
              <a:rPr lang="en-US" altLang="de-DE" sz="1700" dirty="0">
                <a:latin typeface="Arial" panose="020B0604020202020204" pitchFamily="34" charset="0"/>
                <a:cs typeface="Arial" panose="020B0604020202020204" pitchFamily="34" charset="0"/>
              </a:rPr>
              <a:t>    by electronic stopping</a:t>
            </a:r>
          </a:p>
          <a:p>
            <a:pPr algn="l">
              <a:lnSpc>
                <a:spcPct val="70000"/>
              </a:lnSpc>
              <a:buFont typeface="Wingdings" pitchFamily="2" charset="2"/>
              <a:buChar char="Ø"/>
            </a:pPr>
            <a:r>
              <a:rPr lang="en-US" altLang="de-DE" sz="1700" dirty="0">
                <a:latin typeface="Arial" panose="020B0604020202020204" pitchFamily="34" charset="0"/>
                <a:cs typeface="Arial" panose="020B0604020202020204" pitchFamily="34" charset="0"/>
              </a:rPr>
              <a:t> Detection of </a:t>
            </a:r>
            <a:r>
              <a:rPr lang="en-US" altLang="de-DE" sz="1700" b="1" dirty="0">
                <a:latin typeface="Arial" panose="020B0604020202020204" pitchFamily="34" charset="0"/>
                <a:cs typeface="Arial" panose="020B0604020202020204" pitchFamily="34" charset="0"/>
              </a:rPr>
              <a:t>neutrons</a:t>
            </a:r>
          </a:p>
          <a:p>
            <a:pPr algn="l">
              <a:lnSpc>
                <a:spcPct val="50000"/>
              </a:lnSpc>
            </a:pPr>
            <a:r>
              <a:rPr lang="en-US" altLang="de-DE" sz="1700" dirty="0">
                <a:latin typeface="Arial" panose="020B0604020202020204" pitchFamily="34" charset="0"/>
                <a:cs typeface="Arial" panose="020B0604020202020204" pitchFamily="34" charset="0"/>
              </a:rPr>
              <a:t>    by elastic collisions n on p in plastics</a:t>
            </a:r>
          </a:p>
          <a:p>
            <a:pPr algn="l">
              <a:lnSpc>
                <a:spcPct val="50000"/>
              </a:lnSpc>
            </a:pPr>
            <a:r>
              <a:rPr lang="en-US" altLang="de-DE" sz="1700" dirty="0">
                <a:latin typeface="Arial" panose="020B0604020202020204" pitchFamily="34" charset="0"/>
                <a:cs typeface="Arial" panose="020B0604020202020204" pitchFamily="34" charset="0"/>
              </a:rPr>
              <a:t>    and fast p electronic stopping.</a:t>
            </a:r>
          </a:p>
        </p:txBody>
      </p:sp>
      <p:sp>
        <p:nvSpPr>
          <p:cNvPr id="295945" name="Rectangle 9"/>
          <p:cNvSpPr>
            <a:spLocks noChangeArrowheads="1"/>
          </p:cNvSpPr>
          <p:nvPr/>
        </p:nvSpPr>
        <p:spPr bwMode="auto">
          <a:xfrm>
            <a:off x="4332288" y="852391"/>
            <a:ext cx="4811712" cy="1585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solidFill>
                  <a:srgbClr val="0000FF"/>
                </a:solidFill>
                <a:latin typeface="Arial" panose="020B0604020202020204" pitchFamily="34" charset="0"/>
                <a:cs typeface="Arial" panose="020B0604020202020204" pitchFamily="34" charset="0"/>
              </a:rPr>
              <a:t>Scintillator + photo-multiplier:</a:t>
            </a:r>
          </a:p>
          <a:p>
            <a:pPr algn="l">
              <a:lnSpc>
                <a:spcPct val="50000"/>
              </a:lnSpc>
            </a:pPr>
            <a:r>
              <a:rPr lang="en-US" altLang="de-DE" sz="1600" dirty="0">
                <a:latin typeface="Arial" panose="020B0604020202020204" pitchFamily="34" charset="0"/>
                <a:cs typeface="Arial" panose="020B0604020202020204" pitchFamily="34" charset="0"/>
              </a:rPr>
              <a:t>counting (large PMT amplification)</a:t>
            </a:r>
          </a:p>
          <a:p>
            <a:pPr algn="l">
              <a:lnSpc>
                <a:spcPct val="50000"/>
              </a:lnSpc>
            </a:pPr>
            <a:r>
              <a:rPr lang="en-US" altLang="de-DE" sz="1600" dirty="0">
                <a:latin typeface="Arial" panose="020B0604020202020204" pitchFamily="34" charset="0"/>
                <a:cs typeface="Arial" panose="020B0604020202020204" pitchFamily="34" charset="0"/>
              </a:rPr>
              <a:t>or analog voltage ADC (low PMT amplification)</a:t>
            </a:r>
          </a:p>
          <a:p>
            <a:pPr algn="l">
              <a:lnSpc>
                <a:spcPct val="50000"/>
              </a:lnSpc>
            </a:pPr>
            <a:r>
              <a:rPr lang="en-US" altLang="de-DE" sz="1600" dirty="0">
                <a:latin typeface="Arial" panose="020B0604020202020204" pitchFamily="34" charset="0"/>
                <a:cs typeface="Arial" panose="020B0604020202020204" pitchFamily="34" charset="0"/>
              </a:rPr>
              <a:t>Radiation hardness:</a:t>
            </a:r>
          </a:p>
          <a:p>
            <a:pPr algn="l">
              <a:lnSpc>
                <a:spcPct val="50000"/>
              </a:lnSpc>
            </a:pPr>
            <a:r>
              <a:rPr lang="en-US" altLang="de-DE" sz="1600" dirty="0">
                <a:latin typeface="Arial" panose="020B0604020202020204" pitchFamily="34" charset="0"/>
                <a:cs typeface="Arial" panose="020B0604020202020204" pitchFamily="34" charset="0"/>
              </a:rPr>
              <a:t>plastics  1 </a:t>
            </a:r>
            <a:r>
              <a:rPr lang="en-US" altLang="de-DE" sz="1600" dirty="0" err="1">
                <a:latin typeface="Arial" panose="020B0604020202020204" pitchFamily="34" charset="0"/>
                <a:cs typeface="Arial" panose="020B0604020202020204" pitchFamily="34" charset="0"/>
              </a:rPr>
              <a:t>Mrad</a:t>
            </a:r>
            <a:r>
              <a:rPr lang="en-US" altLang="de-DE" sz="1600" dirty="0">
                <a:latin typeface="Arial" panose="020B0604020202020204" pitchFamily="34" charset="0"/>
                <a:cs typeface="Arial" panose="020B0604020202020204" pitchFamily="34" charset="0"/>
              </a:rPr>
              <a:t> = 10</a:t>
            </a:r>
            <a:r>
              <a:rPr lang="en-US" altLang="de-DE" sz="1600" baseline="30000" dirty="0">
                <a:latin typeface="Arial" panose="020B0604020202020204" pitchFamily="34" charset="0"/>
                <a:cs typeface="Arial" panose="020B0604020202020204" pitchFamily="34" charset="0"/>
              </a:rPr>
              <a:t>4</a:t>
            </a:r>
            <a:r>
              <a:rPr lang="en-US" altLang="de-DE" sz="1600" dirty="0">
                <a:latin typeface="Arial" panose="020B0604020202020204" pitchFamily="34" charset="0"/>
                <a:cs typeface="Arial" panose="020B0604020202020204" pitchFamily="34" charset="0"/>
              </a:rPr>
              <a:t> </a:t>
            </a:r>
            <a:r>
              <a:rPr lang="en-US" altLang="de-DE" sz="1600" dirty="0" err="1">
                <a:latin typeface="Arial" panose="020B0604020202020204" pitchFamily="34" charset="0"/>
                <a:cs typeface="Arial" panose="020B0604020202020204" pitchFamily="34" charset="0"/>
              </a:rPr>
              <a:t>Gy</a:t>
            </a:r>
            <a:endParaRPr lang="en-US" altLang="de-DE" sz="1600" dirty="0">
              <a:latin typeface="Arial" panose="020B0604020202020204" pitchFamily="34" charset="0"/>
              <a:cs typeface="Arial" panose="020B0604020202020204" pitchFamily="34" charset="0"/>
            </a:endParaRPr>
          </a:p>
          <a:p>
            <a:pPr algn="l">
              <a:lnSpc>
                <a:spcPct val="50000"/>
              </a:lnSpc>
            </a:pPr>
            <a:r>
              <a:rPr lang="en-US" altLang="de-DE" sz="1600" dirty="0">
                <a:latin typeface="Arial" panose="020B0604020202020204" pitchFamily="34" charset="0"/>
                <a:cs typeface="Arial" panose="020B0604020202020204" pitchFamily="34" charset="0"/>
              </a:rPr>
              <a:t>liquid    10 </a:t>
            </a:r>
            <a:r>
              <a:rPr lang="en-US" altLang="de-DE" sz="1600" dirty="0" err="1">
                <a:latin typeface="Arial" panose="020B0604020202020204" pitchFamily="34" charset="0"/>
                <a:cs typeface="Arial" panose="020B0604020202020204" pitchFamily="34" charset="0"/>
              </a:rPr>
              <a:t>Mrad</a:t>
            </a:r>
            <a:r>
              <a:rPr lang="en-US" altLang="de-DE" sz="1600" dirty="0">
                <a:latin typeface="Arial" panose="020B0604020202020204" pitchFamily="34" charset="0"/>
                <a:cs typeface="Arial" panose="020B0604020202020204" pitchFamily="34" charset="0"/>
              </a:rPr>
              <a:t> = 10</a:t>
            </a:r>
            <a:r>
              <a:rPr lang="en-US" altLang="de-DE" sz="1600" baseline="30000" dirty="0">
                <a:latin typeface="Arial" panose="020B0604020202020204" pitchFamily="34" charset="0"/>
                <a:cs typeface="Arial" panose="020B0604020202020204" pitchFamily="34" charset="0"/>
              </a:rPr>
              <a:t>5</a:t>
            </a:r>
            <a:r>
              <a:rPr lang="en-US" altLang="de-DE" sz="1600" dirty="0">
                <a:latin typeface="Arial" panose="020B0604020202020204" pitchFamily="34" charset="0"/>
                <a:cs typeface="Arial" panose="020B0604020202020204" pitchFamily="34" charset="0"/>
              </a:rPr>
              <a:t> </a:t>
            </a:r>
            <a:r>
              <a:rPr lang="en-US" altLang="de-DE" sz="1600" dirty="0" err="1">
                <a:latin typeface="Arial" panose="020B0604020202020204" pitchFamily="34" charset="0"/>
                <a:cs typeface="Arial" panose="020B0604020202020204" pitchFamily="34" charset="0"/>
              </a:rPr>
              <a:t>Gy</a:t>
            </a:r>
            <a:endParaRPr lang="en-US" altLang="de-DE" sz="1600" dirty="0">
              <a:latin typeface="Arial" panose="020B0604020202020204" pitchFamily="34" charset="0"/>
              <a:cs typeface="Arial" panose="020B0604020202020204" pitchFamily="34" charset="0"/>
            </a:endParaRPr>
          </a:p>
        </p:txBody>
      </p:sp>
      <p:grpSp>
        <p:nvGrpSpPr>
          <p:cNvPr id="7177" name="Group 13"/>
          <p:cNvGrpSpPr>
            <a:grpSpLocks/>
          </p:cNvGrpSpPr>
          <p:nvPr/>
        </p:nvGrpSpPr>
        <p:grpSpPr bwMode="auto">
          <a:xfrm>
            <a:off x="147825" y="2760838"/>
            <a:ext cx="4311650" cy="3311525"/>
            <a:chOff x="210" y="2208"/>
            <a:chExt cx="2405" cy="1804"/>
          </a:xfrm>
        </p:grpSpPr>
        <p:pic>
          <p:nvPicPr>
            <p:cNvPr id="7178" name="Picture 5" descr="BLM_offen_kmp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 y="2208"/>
              <a:ext cx="2405" cy="1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9" name="Text Box 10"/>
            <p:cNvSpPr txBox="1">
              <a:spLocks noChangeArrowheads="1"/>
            </p:cNvSpPr>
            <p:nvPr/>
          </p:nvSpPr>
          <p:spPr bwMode="auto">
            <a:xfrm>
              <a:off x="1682" y="3328"/>
              <a:ext cx="905" cy="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a:solidFill>
                    <a:srgbClr val="FFFF00"/>
                  </a:solidFill>
                </a:rPr>
                <a:t>Scintillator</a:t>
              </a:r>
            </a:p>
            <a:p>
              <a:pPr>
                <a:lnSpc>
                  <a:spcPct val="70000"/>
                </a:lnSpc>
              </a:pPr>
              <a:r>
                <a:rPr lang="en-US" altLang="de-DE" b="1">
                  <a:solidFill>
                    <a:srgbClr val="FFFF00"/>
                  </a:solidFill>
                </a:rPr>
                <a:t>2x2x5 cm</a:t>
              </a:r>
              <a:r>
                <a:rPr lang="en-US" altLang="de-DE" sz="2200" b="1" baseline="30000">
                  <a:solidFill>
                    <a:srgbClr val="FFFF00"/>
                  </a:solidFill>
                </a:rPr>
                <a:t>3</a:t>
              </a:r>
            </a:p>
          </p:txBody>
        </p:sp>
        <p:sp>
          <p:nvSpPr>
            <p:cNvPr id="7180" name="Text Box 11"/>
            <p:cNvSpPr txBox="1">
              <a:spLocks noChangeArrowheads="1"/>
            </p:cNvSpPr>
            <p:nvPr/>
          </p:nvSpPr>
          <p:spPr bwMode="auto">
            <a:xfrm>
              <a:off x="1334" y="2359"/>
              <a:ext cx="1271" cy="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solidFill>
                    <a:srgbClr val="66FFFF"/>
                  </a:solidFill>
                </a:rPr>
                <a:t>Photo-multiplier</a:t>
              </a:r>
            </a:p>
            <a:p>
              <a:pPr algn="l">
                <a:lnSpc>
                  <a:spcPct val="50000"/>
                </a:lnSpc>
              </a:pPr>
              <a:r>
                <a:rPr lang="en-US" altLang="de-DE" b="1" dirty="0">
                  <a:solidFill>
                    <a:srgbClr val="66FFFF"/>
                  </a:solidFill>
                </a:rPr>
                <a:t>          inside </a:t>
              </a:r>
            </a:p>
          </p:txBody>
        </p:sp>
        <p:sp>
          <p:nvSpPr>
            <p:cNvPr id="7181" name="Text Box 12"/>
            <p:cNvSpPr txBox="1">
              <a:spLocks noChangeArrowheads="1"/>
            </p:cNvSpPr>
            <p:nvPr/>
          </p:nvSpPr>
          <p:spPr bwMode="auto">
            <a:xfrm>
              <a:off x="365" y="2386"/>
              <a:ext cx="1042"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a:solidFill>
                    <a:srgbClr val="FFCCFF"/>
                  </a:solidFill>
                </a:rPr>
                <a:t>HV base</a:t>
              </a:r>
            </a:p>
          </p:txBody>
        </p:sp>
      </p:grpSp>
      <p:pic>
        <p:nvPicPr>
          <p:cNvPr id="27" name="Picture 14" descr="Foto BLM 007"/>
          <p:cNvPicPr>
            <a:picLocks noChangeAspect="1" noChangeArrowheads="1"/>
          </p:cNvPicPr>
          <p:nvPr/>
        </p:nvPicPr>
        <p:blipFill>
          <a:blip r:embed="rId3" cstate="print">
            <a:lum bright="6000" contrast="6000"/>
            <a:extLst>
              <a:ext uri="{28A0092B-C50C-407E-A947-70E740481C1C}">
                <a14:useLocalDpi xmlns:a14="http://schemas.microsoft.com/office/drawing/2010/main" val="0"/>
              </a:ext>
            </a:extLst>
          </a:blip>
          <a:srcRect l="6801" r="6761" b="3094"/>
          <a:stretch>
            <a:fillRect/>
          </a:stretch>
        </p:blipFill>
        <p:spPr bwMode="auto">
          <a:xfrm>
            <a:off x="4716016" y="2780928"/>
            <a:ext cx="3942271" cy="3312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388755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959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45"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2" name="Text Box 4"/>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sz="2200" b="1" dirty="0">
                <a:solidFill>
                  <a:srgbClr val="000000"/>
                </a:solidFill>
                <a:latin typeface="Calibri" panose="020F0502020204030204" pitchFamily="34" charset="0"/>
                <a:cs typeface="Calibri" panose="020F0502020204030204" pitchFamily="34" charset="0"/>
              </a:rPr>
              <a:t>Ionization Chamber </a:t>
            </a:r>
            <a:r>
              <a:rPr lang="en-US" altLang="de-DE" sz="2200" b="1" dirty="0">
                <a:solidFill>
                  <a:srgbClr val="000000"/>
                </a:solidFill>
                <a:latin typeface="Calibri" panose="020F0502020204030204" pitchFamily="34" charset="0"/>
                <a:cs typeface="Calibri" panose="020F0502020204030204" pitchFamily="34" charset="0"/>
              </a:rPr>
              <a:t>as Beam Loss Monitors</a:t>
            </a:r>
          </a:p>
        </p:txBody>
      </p:sp>
      <p:sp>
        <p:nvSpPr>
          <p:cNvPr id="339973" name="Rectangle 5"/>
          <p:cNvSpPr>
            <a:spLocks noChangeArrowheads="1"/>
          </p:cNvSpPr>
          <p:nvPr/>
        </p:nvSpPr>
        <p:spPr bwMode="auto">
          <a:xfrm>
            <a:off x="48072" y="764704"/>
            <a:ext cx="9204448" cy="1674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1700" b="1" dirty="0">
                <a:solidFill>
                  <a:srgbClr val="0000FF"/>
                </a:solidFill>
                <a:latin typeface="Arial" panose="020B0604020202020204" pitchFamily="34" charset="0"/>
                <a:cs typeface="Arial" panose="020B0604020202020204" pitchFamily="34" charset="0"/>
              </a:rPr>
              <a:t>Energy loss of charged particles in gases → electron-ion pairs → current meas.</a:t>
            </a:r>
          </a:p>
          <a:p>
            <a:pPr algn="l"/>
            <a:endParaRPr lang="en-US" sz="2000" dirty="0">
              <a:solidFill>
                <a:schemeClr val="accent2"/>
              </a:solidFill>
            </a:endParaRPr>
          </a:p>
          <a:p>
            <a:pPr algn="l">
              <a:lnSpc>
                <a:spcPct val="140000"/>
              </a:lnSpc>
            </a:pPr>
            <a:endParaRPr lang="en-US" dirty="0">
              <a:solidFill>
                <a:schemeClr val="tx2"/>
              </a:solidFill>
            </a:endParaRPr>
          </a:p>
          <a:p>
            <a:pPr algn="l">
              <a:lnSpc>
                <a:spcPct val="70000"/>
              </a:lnSpc>
            </a:pPr>
            <a:endParaRPr lang="en-US" dirty="0">
              <a:solidFill>
                <a:schemeClr val="tx2"/>
              </a:solidFill>
              <a:cs typeface="Arial" charset="0"/>
            </a:endParaRPr>
          </a:p>
        </p:txBody>
      </p:sp>
      <p:sp>
        <p:nvSpPr>
          <p:cNvPr id="339979" name="Text Box 11"/>
          <p:cNvSpPr txBox="1">
            <a:spLocks noChangeArrowheads="1"/>
          </p:cNvSpPr>
          <p:nvPr/>
        </p:nvSpPr>
        <p:spPr bwMode="auto">
          <a:xfrm>
            <a:off x="5844505" y="1052736"/>
            <a:ext cx="333600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1600" i="1" dirty="0">
                <a:solidFill>
                  <a:srgbClr val="0000FF"/>
                </a:solidFill>
                <a:latin typeface="Arial" panose="020B0604020202020204" pitchFamily="34" charset="0"/>
                <a:cs typeface="Arial" panose="020B0604020202020204" pitchFamily="34" charset="0"/>
              </a:rPr>
              <a:t>W</a:t>
            </a:r>
            <a:r>
              <a:rPr lang="en-US" sz="1600" dirty="0">
                <a:solidFill>
                  <a:srgbClr val="0000FF"/>
                </a:solidFill>
                <a:latin typeface="Arial" panose="020B0604020202020204" pitchFamily="34" charset="0"/>
                <a:cs typeface="Arial" panose="020B0604020202020204" pitchFamily="34" charset="0"/>
              </a:rPr>
              <a:t> is average energy for creation </a:t>
            </a:r>
          </a:p>
          <a:p>
            <a:pPr algn="l">
              <a:spcBef>
                <a:spcPts val="0"/>
              </a:spcBef>
            </a:pPr>
            <a:r>
              <a:rPr lang="en-US" sz="1600" dirty="0">
                <a:solidFill>
                  <a:srgbClr val="0000FF"/>
                </a:solidFill>
                <a:latin typeface="Arial" panose="020B0604020202020204" pitchFamily="34" charset="0"/>
                <a:cs typeface="Arial" panose="020B0604020202020204" pitchFamily="34" charset="0"/>
              </a:rPr>
              <a:t> for one e</a:t>
            </a:r>
            <a:r>
              <a:rPr lang="en-US" sz="1600" baseline="30000" dirty="0">
                <a:solidFill>
                  <a:srgbClr val="0000FF"/>
                </a:solidFill>
                <a:latin typeface="Arial" panose="020B0604020202020204" pitchFamily="34" charset="0"/>
                <a:cs typeface="Arial" panose="020B0604020202020204" pitchFamily="34" charset="0"/>
              </a:rPr>
              <a:t>-</a:t>
            </a:r>
            <a:r>
              <a:rPr lang="en-US" sz="1600" dirty="0">
                <a:solidFill>
                  <a:srgbClr val="0000FF"/>
                </a:solidFill>
                <a:latin typeface="Arial" panose="020B0604020202020204" pitchFamily="34" charset="0"/>
                <a:cs typeface="Arial" panose="020B0604020202020204" pitchFamily="34" charset="0"/>
              </a:rPr>
              <a:t> -ion pair:</a:t>
            </a:r>
          </a:p>
        </p:txBody>
      </p:sp>
      <p:graphicFrame>
        <p:nvGraphicFramePr>
          <p:cNvPr id="2" name="Tabelle 1"/>
          <p:cNvGraphicFramePr>
            <a:graphicFrameLocks noGrp="1"/>
          </p:cNvGraphicFramePr>
          <p:nvPr/>
        </p:nvGraphicFramePr>
        <p:xfrm>
          <a:off x="5899087" y="1628800"/>
          <a:ext cx="2995676" cy="2123440"/>
        </p:xfrm>
        <a:graphic>
          <a:graphicData uri="http://schemas.openxmlformats.org/drawingml/2006/table">
            <a:tbl>
              <a:tblPr firstRow="1" bandRow="1">
                <a:tableStyleId>{5C22544A-7EE6-4342-B048-85BDC9FD1C3A}</a:tableStyleId>
              </a:tblPr>
              <a:tblGrid>
                <a:gridCol w="621030">
                  <a:extLst>
                    <a:ext uri="{9D8B030D-6E8A-4147-A177-3AD203B41FA5}">
                      <a16:colId xmlns:a16="http://schemas.microsoft.com/office/drawing/2014/main" val="20000"/>
                    </a:ext>
                  </a:extLst>
                </a:gridCol>
                <a:gridCol w="1287780">
                  <a:extLst>
                    <a:ext uri="{9D8B030D-6E8A-4147-A177-3AD203B41FA5}">
                      <a16:colId xmlns:a16="http://schemas.microsoft.com/office/drawing/2014/main" val="20001"/>
                    </a:ext>
                  </a:extLst>
                </a:gridCol>
                <a:gridCol w="1086866">
                  <a:extLst>
                    <a:ext uri="{9D8B030D-6E8A-4147-A177-3AD203B41FA5}">
                      <a16:colId xmlns:a16="http://schemas.microsoft.com/office/drawing/2014/main" val="20002"/>
                    </a:ext>
                  </a:extLst>
                </a:gridCol>
              </a:tblGrid>
              <a:tr h="370840">
                <a:tc>
                  <a:txBody>
                    <a:bodyPr/>
                    <a:lstStyle/>
                    <a:p>
                      <a:r>
                        <a:rPr lang="en-US" dirty="0"/>
                        <a:t>Gas</a:t>
                      </a:r>
                    </a:p>
                  </a:txBody>
                  <a:tcPr/>
                </a:tc>
                <a:tc>
                  <a:txBody>
                    <a:bodyPr/>
                    <a:lstStyle/>
                    <a:p>
                      <a:r>
                        <a:rPr lang="en-US" dirty="0"/>
                        <a:t>Ionization </a:t>
                      </a:r>
                    </a:p>
                    <a:p>
                      <a:r>
                        <a:rPr lang="en-US" dirty="0"/>
                        <a:t>Pot. [</a:t>
                      </a:r>
                      <a:r>
                        <a:rPr lang="en-US" dirty="0" err="1"/>
                        <a:t>eV</a:t>
                      </a:r>
                      <a:r>
                        <a:rPr lang="en-US" dirty="0"/>
                        <a:t>]</a:t>
                      </a:r>
                    </a:p>
                  </a:txBody>
                  <a:tcPr/>
                </a:tc>
                <a:tc>
                  <a:txBody>
                    <a:bodyPr/>
                    <a:lstStyle/>
                    <a:p>
                      <a:r>
                        <a:rPr lang="en-US" dirty="0"/>
                        <a:t>W-Value</a:t>
                      </a:r>
                    </a:p>
                    <a:p>
                      <a:r>
                        <a:rPr lang="en-US" dirty="0"/>
                        <a:t> [eV]</a:t>
                      </a:r>
                    </a:p>
                  </a:txBody>
                  <a:tcPr/>
                </a:tc>
                <a:extLst>
                  <a:ext uri="{0D108BD9-81ED-4DB2-BD59-A6C34878D82A}">
                    <a16:rowId xmlns:a16="http://schemas.microsoft.com/office/drawing/2014/main" val="10000"/>
                  </a:ext>
                </a:extLst>
              </a:tr>
              <a:tr h="370840">
                <a:tc>
                  <a:txBody>
                    <a:bodyPr/>
                    <a:lstStyle/>
                    <a:p>
                      <a:r>
                        <a:rPr lang="en-US" dirty="0" err="1"/>
                        <a:t>Ar</a:t>
                      </a:r>
                      <a:endParaRPr lang="en-US" dirty="0"/>
                    </a:p>
                  </a:txBody>
                  <a:tcPr/>
                </a:tc>
                <a:tc>
                  <a:txBody>
                    <a:bodyPr/>
                    <a:lstStyle/>
                    <a:p>
                      <a:pPr algn="r"/>
                      <a:r>
                        <a:rPr lang="en-US" dirty="0"/>
                        <a:t>15.7</a:t>
                      </a:r>
                    </a:p>
                  </a:txBody>
                  <a:tcPr/>
                </a:tc>
                <a:tc>
                  <a:txBody>
                    <a:bodyPr/>
                    <a:lstStyle/>
                    <a:p>
                      <a:pPr algn="r"/>
                      <a:r>
                        <a:rPr lang="en-US" dirty="0"/>
                        <a:t>26.4</a:t>
                      </a:r>
                    </a:p>
                  </a:txBody>
                  <a:tcPr/>
                </a:tc>
                <a:extLst>
                  <a:ext uri="{0D108BD9-81ED-4DB2-BD59-A6C34878D82A}">
                    <a16:rowId xmlns:a16="http://schemas.microsoft.com/office/drawing/2014/main" val="10001"/>
                  </a:ext>
                </a:extLst>
              </a:tr>
              <a:tr h="370840">
                <a:tc>
                  <a:txBody>
                    <a:bodyPr/>
                    <a:lstStyle/>
                    <a:p>
                      <a:r>
                        <a:rPr lang="en-US" dirty="0"/>
                        <a:t>N</a:t>
                      </a:r>
                      <a:r>
                        <a:rPr lang="en-US" baseline="-25000" dirty="0"/>
                        <a:t>2</a:t>
                      </a:r>
                    </a:p>
                  </a:txBody>
                  <a:tcPr/>
                </a:tc>
                <a:tc>
                  <a:txBody>
                    <a:bodyPr/>
                    <a:lstStyle/>
                    <a:p>
                      <a:pPr algn="r"/>
                      <a:r>
                        <a:rPr lang="en-US" dirty="0"/>
                        <a:t>15.5</a:t>
                      </a:r>
                    </a:p>
                  </a:txBody>
                  <a:tcPr/>
                </a:tc>
                <a:tc>
                  <a:txBody>
                    <a:bodyPr/>
                    <a:lstStyle/>
                    <a:p>
                      <a:pPr algn="r"/>
                      <a:r>
                        <a:rPr lang="en-US" dirty="0"/>
                        <a:t>34.8</a:t>
                      </a:r>
                    </a:p>
                  </a:txBody>
                  <a:tcPr/>
                </a:tc>
                <a:extLst>
                  <a:ext uri="{0D108BD9-81ED-4DB2-BD59-A6C34878D82A}">
                    <a16:rowId xmlns:a16="http://schemas.microsoft.com/office/drawing/2014/main" val="10002"/>
                  </a:ext>
                </a:extLst>
              </a:tr>
              <a:tr h="370840">
                <a:tc>
                  <a:txBody>
                    <a:bodyPr/>
                    <a:lstStyle/>
                    <a:p>
                      <a:r>
                        <a:rPr lang="en-US" dirty="0"/>
                        <a:t>O</a:t>
                      </a:r>
                      <a:r>
                        <a:rPr lang="en-US" baseline="-25000" dirty="0"/>
                        <a:t>2</a:t>
                      </a:r>
                    </a:p>
                  </a:txBody>
                  <a:tcPr/>
                </a:tc>
                <a:tc>
                  <a:txBody>
                    <a:bodyPr/>
                    <a:lstStyle/>
                    <a:p>
                      <a:pPr algn="r"/>
                      <a:r>
                        <a:rPr lang="en-US" dirty="0"/>
                        <a:t>12.5</a:t>
                      </a:r>
                    </a:p>
                  </a:txBody>
                  <a:tcPr/>
                </a:tc>
                <a:tc>
                  <a:txBody>
                    <a:bodyPr/>
                    <a:lstStyle/>
                    <a:p>
                      <a:pPr algn="r"/>
                      <a:r>
                        <a:rPr lang="en-US" dirty="0"/>
                        <a:t>30.8</a:t>
                      </a:r>
                    </a:p>
                  </a:txBody>
                  <a:tcPr/>
                </a:tc>
                <a:extLst>
                  <a:ext uri="{0D108BD9-81ED-4DB2-BD59-A6C34878D82A}">
                    <a16:rowId xmlns:a16="http://schemas.microsoft.com/office/drawing/2014/main" val="10003"/>
                  </a:ext>
                </a:extLst>
              </a:tr>
              <a:tr h="370840">
                <a:tc>
                  <a:txBody>
                    <a:bodyPr/>
                    <a:lstStyle/>
                    <a:p>
                      <a:r>
                        <a:rPr lang="en-US" dirty="0"/>
                        <a:t>Air</a:t>
                      </a:r>
                    </a:p>
                  </a:txBody>
                  <a:tcPr/>
                </a:tc>
                <a:tc>
                  <a:txBody>
                    <a:bodyPr/>
                    <a:lstStyle/>
                    <a:p>
                      <a:pPr algn="r"/>
                      <a:endParaRPr lang="en-US" dirty="0"/>
                    </a:p>
                  </a:txBody>
                  <a:tcPr/>
                </a:tc>
                <a:tc>
                  <a:txBody>
                    <a:bodyPr/>
                    <a:lstStyle/>
                    <a:p>
                      <a:pPr algn="r"/>
                      <a:r>
                        <a:rPr lang="en-US" dirty="0"/>
                        <a:t>33.8</a:t>
                      </a:r>
                    </a:p>
                  </a:txBody>
                  <a:tcPr/>
                </a:tc>
                <a:extLst>
                  <a:ext uri="{0D108BD9-81ED-4DB2-BD59-A6C34878D82A}">
                    <a16:rowId xmlns:a16="http://schemas.microsoft.com/office/drawing/2014/main" val="10004"/>
                  </a:ext>
                </a:extLst>
              </a:tr>
            </a:tbl>
          </a:graphicData>
        </a:graphic>
      </p:graphicFrame>
      <p:graphicFrame>
        <p:nvGraphicFramePr>
          <p:cNvPr id="3" name="Objekt 2"/>
          <p:cNvGraphicFramePr>
            <a:graphicFrameLocks noChangeAspect="1"/>
          </p:cNvGraphicFramePr>
          <p:nvPr/>
        </p:nvGraphicFramePr>
        <p:xfrm>
          <a:off x="318776" y="1209904"/>
          <a:ext cx="1486127" cy="562912"/>
        </p:xfrm>
        <a:graphic>
          <a:graphicData uri="http://schemas.openxmlformats.org/presentationml/2006/ole">
            <mc:AlternateContent xmlns:mc="http://schemas.openxmlformats.org/markup-compatibility/2006">
              <mc:Choice xmlns:v="urn:schemas-microsoft-com:vml" Requires="v">
                <p:oleObj name="Equation" r:id="rId3" imgW="1206360" imgH="457200" progId="Equation.3">
                  <p:embed/>
                </p:oleObj>
              </mc:Choice>
              <mc:Fallback>
                <p:oleObj name="Equation" r:id="rId3" imgW="1206360" imgH="457200" progId="Equation.3">
                  <p:embed/>
                  <p:pic>
                    <p:nvPicPr>
                      <p:cNvPr id="3" name="Objekt 2"/>
                      <p:cNvPicPr>
                        <a:picLocks noChangeAspect="1" noChangeArrowheads="1"/>
                      </p:cNvPicPr>
                      <p:nvPr/>
                    </p:nvPicPr>
                    <p:blipFill>
                      <a:blip r:embed="rId4"/>
                      <a:srcRect/>
                      <a:stretch>
                        <a:fillRect/>
                      </a:stretch>
                    </p:blipFill>
                    <p:spPr bwMode="auto">
                      <a:xfrm>
                        <a:off x="318776" y="1209904"/>
                        <a:ext cx="1486127" cy="562912"/>
                      </a:xfrm>
                      <a:prstGeom prst="rect">
                        <a:avLst/>
                      </a:prstGeom>
                      <a:noFill/>
                      <a:ln>
                        <a:noFill/>
                      </a:ln>
                      <a:effectLst/>
                    </p:spPr>
                  </p:pic>
                </p:oleObj>
              </mc:Fallback>
            </mc:AlternateContent>
          </a:graphicData>
        </a:graphic>
      </p:graphicFrame>
      <p:pic>
        <p:nvPicPr>
          <p:cNvPr id="43052" name="Picture 4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0038" y="2060848"/>
            <a:ext cx="5352082" cy="20547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Gerade Verbindung mit Pfeil 4"/>
          <p:cNvCxnSpPr/>
          <p:nvPr/>
        </p:nvCxnSpPr>
        <p:spPr bwMode="auto">
          <a:xfrm>
            <a:off x="467544" y="2132856"/>
            <a:ext cx="4392488" cy="1800200"/>
          </a:xfrm>
          <a:prstGeom prst="straightConnector1">
            <a:avLst/>
          </a:prstGeom>
          <a:solidFill>
            <a:schemeClr val="accent1"/>
          </a:solidFill>
          <a:ln w="3175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Textfeld 8"/>
          <p:cNvSpPr txBox="1"/>
          <p:nvPr/>
        </p:nvSpPr>
        <p:spPr>
          <a:xfrm>
            <a:off x="179512" y="1763524"/>
            <a:ext cx="2592288" cy="369332"/>
          </a:xfrm>
          <a:prstGeom prst="rect">
            <a:avLst/>
          </a:prstGeom>
          <a:noFill/>
        </p:spPr>
        <p:txBody>
          <a:bodyPr wrap="square" rtlCol="0">
            <a:spAutoFit/>
          </a:bodyPr>
          <a:lstStyle/>
          <a:p>
            <a:pPr algn="l"/>
            <a:r>
              <a:rPr lang="en-US" b="1" dirty="0">
                <a:solidFill>
                  <a:srgbClr val="008000"/>
                </a:solidFill>
              </a:rPr>
              <a:t>shower particle </a:t>
            </a:r>
          </a:p>
        </p:txBody>
      </p:sp>
      <p:sp>
        <p:nvSpPr>
          <p:cNvPr id="31" name="Rectangle 4"/>
          <p:cNvSpPr>
            <a:spLocks noChangeArrowheads="1"/>
          </p:cNvSpPr>
          <p:nvPr/>
        </p:nvSpPr>
        <p:spPr bwMode="auto">
          <a:xfrm>
            <a:off x="147985" y="4149080"/>
            <a:ext cx="6405215" cy="2080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a:latin typeface="Arial" panose="020B0604020202020204" pitchFamily="34" charset="0"/>
                <a:cs typeface="Arial" panose="020B0604020202020204" pitchFamily="34" charset="0"/>
              </a:rPr>
              <a:t>Sealed tube Filled with </a:t>
            </a:r>
            <a:r>
              <a:rPr lang="en-US" altLang="de-DE" sz="1700" b="1" dirty="0" err="1">
                <a:latin typeface="Arial" panose="020B0604020202020204" pitchFamily="34" charset="0"/>
                <a:cs typeface="Arial" panose="020B0604020202020204" pitchFamily="34" charset="0"/>
              </a:rPr>
              <a:t>Ar</a:t>
            </a:r>
            <a:r>
              <a:rPr lang="en-US" altLang="de-DE" sz="1700" b="1" dirty="0">
                <a:latin typeface="Arial" panose="020B0604020202020204" pitchFamily="34" charset="0"/>
                <a:cs typeface="Arial" panose="020B0604020202020204" pitchFamily="34" charset="0"/>
              </a:rPr>
              <a:t> or N</a:t>
            </a:r>
            <a:r>
              <a:rPr lang="en-US" altLang="de-DE" sz="1700" b="1" baseline="-25000" dirty="0">
                <a:latin typeface="Arial" panose="020B0604020202020204" pitchFamily="34" charset="0"/>
                <a:cs typeface="Arial" panose="020B0604020202020204" pitchFamily="34" charset="0"/>
              </a:rPr>
              <a:t>2 </a:t>
            </a:r>
            <a:r>
              <a:rPr lang="en-US" altLang="de-DE" sz="1700" b="1" dirty="0">
                <a:latin typeface="Arial" panose="020B0604020202020204" pitchFamily="34" charset="0"/>
                <a:cs typeface="Arial" panose="020B0604020202020204" pitchFamily="34" charset="0"/>
              </a:rPr>
              <a:t>gas:</a:t>
            </a:r>
            <a:endParaRPr lang="en-US" altLang="de-DE" sz="1700" b="1" baseline="-25000" dirty="0">
              <a:latin typeface="Arial" panose="020B0604020202020204" pitchFamily="34" charset="0"/>
              <a:cs typeface="Arial" panose="020B0604020202020204" pitchFamily="34" charset="0"/>
            </a:endParaRPr>
          </a:p>
          <a:p>
            <a:pPr algn="l">
              <a:lnSpc>
                <a:spcPct val="50000"/>
              </a:lnSpc>
              <a:buFont typeface="Wingdings" pitchFamily="2" charset="2"/>
              <a:buChar char="Ø"/>
            </a:pPr>
            <a:r>
              <a:rPr lang="en-US" altLang="de-DE" sz="1700" dirty="0">
                <a:latin typeface="Arial" panose="020B0604020202020204" pitchFamily="34" charset="0"/>
                <a:cs typeface="Arial" panose="020B0604020202020204" pitchFamily="34" charset="0"/>
              </a:rPr>
              <a:t> Creation of </a:t>
            </a:r>
            <a:r>
              <a:rPr lang="en-US" altLang="de-DE" sz="1700" dirty="0" err="1">
                <a:latin typeface="Arial" panose="020B0604020202020204" pitchFamily="34" charset="0"/>
                <a:cs typeface="Arial" panose="020B0604020202020204" pitchFamily="34" charset="0"/>
              </a:rPr>
              <a:t>Ar</a:t>
            </a:r>
            <a:r>
              <a:rPr lang="en-US" altLang="de-DE" sz="1700" baseline="30000" dirty="0">
                <a:latin typeface="Arial" panose="020B0604020202020204" pitchFamily="34" charset="0"/>
                <a:cs typeface="Arial" panose="020B0604020202020204" pitchFamily="34" charset="0"/>
              </a:rPr>
              <a:t>+</a:t>
            </a:r>
            <a:r>
              <a:rPr lang="en-US" altLang="de-DE" sz="1700" dirty="0">
                <a:latin typeface="Arial" panose="020B0604020202020204" pitchFamily="34" charset="0"/>
                <a:cs typeface="Arial" panose="020B0604020202020204" pitchFamily="34" charset="0"/>
              </a:rPr>
              <a:t>-e</a:t>
            </a:r>
            <a:r>
              <a:rPr lang="en-US" altLang="de-DE" sz="1700" baseline="30000" dirty="0">
                <a:latin typeface="Arial" panose="020B0604020202020204" pitchFamily="34" charset="0"/>
                <a:cs typeface="Arial" panose="020B0604020202020204" pitchFamily="34" charset="0"/>
              </a:rPr>
              <a:t>−</a:t>
            </a:r>
            <a:r>
              <a:rPr lang="en-US" altLang="de-DE" sz="1700" dirty="0">
                <a:latin typeface="Arial" panose="020B0604020202020204" pitchFamily="34" charset="0"/>
                <a:cs typeface="Arial" panose="020B0604020202020204" pitchFamily="34" charset="0"/>
              </a:rPr>
              <a:t> pairs, </a:t>
            </a:r>
          </a:p>
          <a:p>
            <a:pPr algn="l">
              <a:lnSpc>
                <a:spcPct val="50000"/>
              </a:lnSpc>
            </a:pPr>
            <a:r>
              <a:rPr lang="en-US" altLang="de-DE" sz="1700" dirty="0">
                <a:latin typeface="Arial" panose="020B0604020202020204" pitchFamily="34" charset="0"/>
                <a:cs typeface="Arial" panose="020B0604020202020204" pitchFamily="34" charset="0"/>
              </a:rPr>
              <a:t>    average energy </a:t>
            </a:r>
            <a:r>
              <a:rPr lang="en-US" altLang="de-DE" sz="1700" b="1" i="1" dirty="0">
                <a:latin typeface="Arial" panose="020B0604020202020204" pitchFamily="34" charset="0"/>
                <a:cs typeface="Arial" panose="020B0604020202020204" pitchFamily="34" charset="0"/>
              </a:rPr>
              <a:t>W </a:t>
            </a:r>
            <a:r>
              <a:rPr lang="en-US" altLang="de-DE" sz="1700" dirty="0">
                <a:latin typeface="Arial" panose="020B0604020202020204" pitchFamily="34" charset="0"/>
                <a:cs typeface="Arial" panose="020B0604020202020204" pitchFamily="34" charset="0"/>
              </a:rPr>
              <a:t>= 32 eV/pair </a:t>
            </a:r>
          </a:p>
          <a:p>
            <a:pPr algn="l">
              <a:lnSpc>
                <a:spcPct val="50000"/>
              </a:lnSpc>
              <a:buFont typeface="Wingdings" pitchFamily="2" charset="2"/>
              <a:buChar char="Ø"/>
            </a:pPr>
            <a:r>
              <a:rPr lang="en-US" altLang="de-DE" sz="1700" dirty="0">
                <a:latin typeface="Arial" panose="020B0604020202020204" pitchFamily="34" charset="0"/>
                <a:cs typeface="Arial" panose="020B0604020202020204" pitchFamily="34" charset="0"/>
              </a:rPr>
              <a:t> measurement of this current</a:t>
            </a:r>
          </a:p>
          <a:p>
            <a:pPr algn="l">
              <a:lnSpc>
                <a:spcPct val="70000"/>
              </a:lnSpc>
              <a:buFont typeface="Wingdings" pitchFamily="2" charset="2"/>
              <a:buChar char="Ø"/>
            </a:pPr>
            <a:r>
              <a:rPr lang="en-US" altLang="de-DE" sz="1700" dirty="0">
                <a:latin typeface="Arial" panose="020B0604020202020204" pitchFamily="34" charset="0"/>
                <a:cs typeface="Arial" panose="020B0604020202020204" pitchFamily="34" charset="0"/>
              </a:rPr>
              <a:t> Slow time response </a:t>
            </a:r>
          </a:p>
          <a:p>
            <a:pPr algn="l">
              <a:lnSpc>
                <a:spcPct val="70000"/>
              </a:lnSpc>
            </a:pPr>
            <a:r>
              <a:rPr lang="en-US" altLang="de-DE" sz="1700" dirty="0">
                <a:latin typeface="Arial" panose="020B0604020202020204" pitchFamily="34" charset="0"/>
                <a:cs typeface="Arial" panose="020B0604020202020204" pitchFamily="34" charset="0"/>
              </a:rPr>
              <a:t>   due to </a:t>
            </a:r>
            <a:r>
              <a:rPr lang="en-US" altLang="de-DE" sz="1700" dirty="0">
                <a:latin typeface="Arial" panose="020B0604020202020204" pitchFamily="34" charset="0"/>
                <a:cs typeface="Arial" panose="020B0604020202020204" pitchFamily="34" charset="0"/>
                <a:sym typeface="Symbol"/>
              </a:rPr>
              <a:t> </a:t>
            </a:r>
            <a:r>
              <a:rPr lang="en-US" altLang="de-DE" sz="1700" dirty="0">
                <a:latin typeface="Arial" panose="020B0604020202020204" pitchFamily="34" charset="0"/>
                <a:cs typeface="Arial" panose="020B0604020202020204" pitchFamily="34" charset="0"/>
              </a:rPr>
              <a:t>10 </a:t>
            </a:r>
            <a:r>
              <a:rPr lang="en-US" altLang="de-DE" sz="1700" dirty="0" err="1">
                <a:latin typeface="Arial" panose="020B0604020202020204" pitchFamily="34" charset="0"/>
                <a:cs typeface="Arial" panose="020B0604020202020204" pitchFamily="34" charset="0"/>
              </a:rPr>
              <a:t>μs</a:t>
            </a:r>
            <a:r>
              <a:rPr lang="en-US" altLang="de-DE" sz="1700" dirty="0">
                <a:latin typeface="Arial" panose="020B0604020202020204" pitchFamily="34" charset="0"/>
                <a:cs typeface="Arial" panose="020B0604020202020204" pitchFamily="34" charset="0"/>
              </a:rPr>
              <a:t> drift time of </a:t>
            </a:r>
            <a:r>
              <a:rPr lang="en-US" altLang="de-DE" sz="1700" dirty="0" err="1">
                <a:latin typeface="Arial" panose="020B0604020202020204" pitchFamily="34" charset="0"/>
                <a:cs typeface="Arial" panose="020B0604020202020204" pitchFamily="34" charset="0"/>
              </a:rPr>
              <a:t>Ar</a:t>
            </a:r>
            <a:r>
              <a:rPr lang="en-US" altLang="de-DE" sz="1700" baseline="30000" dirty="0">
                <a:latin typeface="Arial" panose="020B0604020202020204" pitchFamily="34" charset="0"/>
                <a:cs typeface="Arial" panose="020B0604020202020204" pitchFamily="34" charset="0"/>
              </a:rPr>
              <a:t>+</a:t>
            </a:r>
            <a:r>
              <a:rPr lang="en-US" altLang="de-DE" sz="1700" dirty="0">
                <a:latin typeface="Arial" panose="020B0604020202020204" pitchFamily="34" charset="0"/>
                <a:cs typeface="Arial" panose="020B0604020202020204" pitchFamily="34" charset="0"/>
              </a:rPr>
              <a:t>.</a:t>
            </a:r>
          </a:p>
          <a:p>
            <a:pPr algn="l">
              <a:lnSpc>
                <a:spcPct val="70000"/>
              </a:lnSpc>
            </a:pPr>
            <a:r>
              <a:rPr lang="en-US" altLang="de-DE" sz="1700" b="1" dirty="0">
                <a:solidFill>
                  <a:srgbClr val="0000FF"/>
                </a:solidFill>
                <a:latin typeface="Arial" panose="020B0604020202020204" pitchFamily="34" charset="0"/>
                <a:cs typeface="Arial" panose="020B0604020202020204" pitchFamily="34" charset="0"/>
              </a:rPr>
              <a:t>Per definition: Direct measurement of dose !</a:t>
            </a:r>
          </a:p>
        </p:txBody>
      </p:sp>
      <p:pic>
        <p:nvPicPr>
          <p:cNvPr id="12"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6200000">
            <a:off x="6280820" y="3193604"/>
            <a:ext cx="1617662" cy="374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Gerade Verbindung mit Pfeil 12"/>
          <p:cNvCxnSpPr/>
          <p:nvPr/>
        </p:nvCxnSpPr>
        <p:spPr bwMode="auto">
          <a:xfrm>
            <a:off x="5724128" y="4941168"/>
            <a:ext cx="2160240" cy="0"/>
          </a:xfrm>
          <a:prstGeom prst="straightConnector1">
            <a:avLst/>
          </a:prstGeom>
          <a:solidFill>
            <a:schemeClr val="accent1"/>
          </a:solidFill>
          <a:ln w="38100" cap="flat" cmpd="sng" algn="ctr">
            <a:solidFill>
              <a:schemeClr val="tx1"/>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Textfeld 13"/>
          <p:cNvSpPr txBox="1"/>
          <p:nvPr/>
        </p:nvSpPr>
        <p:spPr>
          <a:xfrm>
            <a:off x="6456820" y="4368397"/>
            <a:ext cx="810794" cy="353943"/>
          </a:xfrm>
          <a:prstGeom prst="rect">
            <a:avLst/>
          </a:prstGeom>
          <a:solidFill>
            <a:schemeClr val="bg1">
              <a:alpha val="58000"/>
            </a:schemeClr>
          </a:solidFill>
          <a:ln w="15875">
            <a:solidFill>
              <a:schemeClr val="tx1"/>
            </a:solidFill>
          </a:ln>
        </p:spPr>
        <p:txBody>
          <a:bodyPr wrap="square" rtlCol="0">
            <a:spAutoFit/>
          </a:bodyPr>
          <a:lstStyle/>
          <a:p>
            <a:pPr algn="l"/>
            <a:r>
              <a:rPr lang="en-US" sz="1700" b="1" dirty="0">
                <a:latin typeface="Arial" panose="020B0604020202020204" pitchFamily="34" charset="0"/>
                <a:cs typeface="Arial" panose="020B0604020202020204" pitchFamily="34" charset="0"/>
              </a:rPr>
              <a:t>15 cm</a:t>
            </a:r>
          </a:p>
        </p:txBody>
      </p:sp>
    </p:spTree>
    <p:extLst>
      <p:ext uri="{BB962C8B-B14F-4D97-AF65-F5344CB8AC3E}">
        <p14:creationId xmlns:p14="http://schemas.microsoft.com/office/powerpoint/2010/main" val="2724210560"/>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4"/>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Example of Transfer Impedance for Proton LINAC</a:t>
            </a:r>
          </a:p>
        </p:txBody>
      </p:sp>
      <p:sp>
        <p:nvSpPr>
          <p:cNvPr id="6148" name="Text Box 5"/>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6149" name="Text Box 6"/>
              <p:cNvSpPr txBox="1">
                <a:spLocks noChangeArrowheads="1"/>
              </p:cNvSpPr>
              <p:nvPr/>
            </p:nvSpPr>
            <p:spPr bwMode="auto">
              <a:xfrm>
                <a:off x="290513" y="836712"/>
                <a:ext cx="8509000" cy="66858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sym typeface="Symbol" pitchFamily="18" charset="2"/>
                  </a:rPr>
                  <a:t>The high-pass characteristic for typical proton LINAC BPM:</a:t>
                </a:r>
              </a:p>
              <a:p>
                <a:pPr algn="l">
                  <a:buFont typeface="Wingdings" pitchFamily="2" charset="2"/>
                  <a:buNone/>
                </a:pPr>
                <a14:m>
                  <m:oMathPara xmlns:m="http://schemas.openxmlformats.org/officeDocument/2006/math">
                    <m:oMathParaPr>
                      <m:jc m:val="left"/>
                    </m:oMathParaPr>
                    <m:oMath xmlns:m="http://schemas.openxmlformats.org/officeDocument/2006/math">
                      <m:sSub>
                        <m:sSubPr>
                          <m:ctrlPr>
                            <a:rPr lang="en-US" altLang="de-DE" sz="2400" b="1" i="1" smtClean="0">
                              <a:solidFill>
                                <a:srgbClr val="0000FF"/>
                              </a:solidFill>
                              <a:latin typeface="Cambria Math" panose="02040503050406030204" pitchFamily="18" charset="0"/>
                              <a:sym typeface="Symbol" pitchFamily="18" charset="2"/>
                            </a:rPr>
                          </m:ctrlPr>
                        </m:sSubPr>
                        <m:e>
                          <m:r>
                            <a:rPr lang="de-DE" altLang="de-DE" sz="2400" b="1" i="1" smtClean="0">
                              <a:solidFill>
                                <a:srgbClr val="0000FF"/>
                              </a:solidFill>
                              <a:latin typeface="Cambria Math" panose="02040503050406030204" pitchFamily="18" charset="0"/>
                              <a:sym typeface="Symbol" pitchFamily="18" charset="2"/>
                            </a:rPr>
                            <m:t>𝑼</m:t>
                          </m:r>
                        </m:e>
                        <m:sub>
                          <m:r>
                            <a:rPr lang="de-DE" altLang="de-DE" sz="2400" b="1" i="1" smtClean="0">
                              <a:solidFill>
                                <a:srgbClr val="0000FF"/>
                              </a:solidFill>
                              <a:latin typeface="Cambria Math" panose="02040503050406030204" pitchFamily="18" charset="0"/>
                              <a:sym typeface="Symbol" pitchFamily="18" charset="2"/>
                            </a:rPr>
                            <m:t>𝒊𝒎</m:t>
                          </m:r>
                        </m:sub>
                      </m:sSub>
                      <m:d>
                        <m:dPr>
                          <m:ctrlPr>
                            <a:rPr lang="en-US" altLang="de-DE" sz="2400" b="1" i="1" smtClean="0">
                              <a:solidFill>
                                <a:srgbClr val="0000FF"/>
                              </a:solidFill>
                              <a:latin typeface="Cambria Math" panose="02040503050406030204" pitchFamily="18" charset="0"/>
                              <a:sym typeface="Symbol" pitchFamily="18" charset="2"/>
                            </a:rPr>
                          </m:ctrlPr>
                        </m:dPr>
                        <m:e>
                          <m:r>
                            <a:rPr lang="en-US" altLang="de-DE" sz="2400" b="1" i="1" smtClean="0">
                              <a:solidFill>
                                <a:srgbClr val="0000FF"/>
                              </a:solidFill>
                              <a:latin typeface="Cambria Math" panose="02040503050406030204" pitchFamily="18" charset="0"/>
                              <a:ea typeface="Cambria Math" panose="02040503050406030204" pitchFamily="18" charset="0"/>
                              <a:sym typeface="Symbol" pitchFamily="18" charset="2"/>
                            </a:rPr>
                            <m:t>𝝎</m:t>
                          </m:r>
                        </m:e>
                      </m:d>
                      <m:r>
                        <a:rPr lang="de-DE" altLang="de-DE" sz="2400" b="1" i="1" smtClean="0">
                          <a:solidFill>
                            <a:srgbClr val="0000FF"/>
                          </a:solidFill>
                          <a:latin typeface="Cambria Math" panose="02040503050406030204" pitchFamily="18" charset="0"/>
                          <a:sym typeface="Symbol" pitchFamily="18" charset="2"/>
                        </a:rPr>
                        <m:t>= </m:t>
                      </m:r>
                      <m:sSub>
                        <m:sSubPr>
                          <m:ctrlPr>
                            <a:rPr lang="de-DE" altLang="de-DE" sz="2400" b="1" i="1" smtClean="0">
                              <a:solidFill>
                                <a:srgbClr val="0000FF"/>
                              </a:solidFill>
                              <a:latin typeface="Cambria Math" panose="02040503050406030204" pitchFamily="18" charset="0"/>
                              <a:sym typeface="Symbol" pitchFamily="18" charset="2"/>
                            </a:rPr>
                          </m:ctrlPr>
                        </m:sSubPr>
                        <m:e>
                          <m:r>
                            <a:rPr lang="de-DE" altLang="de-DE" sz="2400" b="1" i="1" smtClean="0">
                              <a:solidFill>
                                <a:srgbClr val="0000FF"/>
                              </a:solidFill>
                              <a:latin typeface="Cambria Math" panose="02040503050406030204" pitchFamily="18" charset="0"/>
                              <a:sym typeface="Symbol" pitchFamily="18" charset="2"/>
                            </a:rPr>
                            <m:t>𝒁</m:t>
                          </m:r>
                        </m:e>
                        <m:sub>
                          <m:r>
                            <a:rPr lang="de-DE" altLang="de-DE" sz="2400" b="1" i="1" smtClean="0">
                              <a:solidFill>
                                <a:srgbClr val="0000FF"/>
                              </a:solidFill>
                              <a:latin typeface="Cambria Math" panose="02040503050406030204" pitchFamily="18" charset="0"/>
                              <a:sym typeface="Symbol" pitchFamily="18" charset="2"/>
                            </a:rPr>
                            <m:t>𝒕</m:t>
                          </m:r>
                        </m:sub>
                      </m:sSub>
                      <m:d>
                        <m:dPr>
                          <m:ctrlPr>
                            <a:rPr lang="de-DE" altLang="de-DE" sz="2400" b="1" i="1" smtClean="0">
                              <a:solidFill>
                                <a:srgbClr val="0000FF"/>
                              </a:solidFill>
                              <a:latin typeface="Cambria Math" panose="02040503050406030204" pitchFamily="18" charset="0"/>
                              <a:sym typeface="Symbol" pitchFamily="18" charset="2"/>
                            </a:rPr>
                          </m:ctrlPr>
                        </m:dPr>
                        <m:e>
                          <m:r>
                            <a:rPr lang="de-DE" altLang="de-DE" sz="2400" b="1" i="1" smtClean="0">
                              <a:solidFill>
                                <a:srgbClr val="0000FF"/>
                              </a:solidFill>
                              <a:latin typeface="Cambria Math" panose="02040503050406030204" pitchFamily="18" charset="0"/>
                              <a:ea typeface="Cambria Math" panose="02040503050406030204" pitchFamily="18" charset="0"/>
                              <a:sym typeface="Symbol" pitchFamily="18" charset="2"/>
                            </a:rPr>
                            <m:t>𝝎</m:t>
                          </m:r>
                        </m:e>
                      </m:d>
                      <m:r>
                        <a:rPr lang="de-DE" altLang="de-DE" sz="2400" b="1" i="1" smtClean="0">
                          <a:solidFill>
                            <a:srgbClr val="0000FF"/>
                          </a:solidFill>
                          <a:latin typeface="Cambria Math" panose="02040503050406030204" pitchFamily="18" charset="0"/>
                          <a:ea typeface="Cambria Math" panose="02040503050406030204" pitchFamily="18" charset="0"/>
                          <a:sym typeface="Symbol" pitchFamily="18" charset="2"/>
                        </a:rPr>
                        <m:t>∙</m:t>
                      </m:r>
                      <m:sSub>
                        <m:sSubPr>
                          <m:ctrlPr>
                            <a:rPr lang="de-DE" altLang="de-DE" sz="2400" b="1" i="1" smtClean="0">
                              <a:solidFill>
                                <a:srgbClr val="0000FF"/>
                              </a:solidFill>
                              <a:latin typeface="Cambria Math" panose="02040503050406030204" pitchFamily="18" charset="0"/>
                              <a:ea typeface="Cambria Math" panose="02040503050406030204" pitchFamily="18" charset="0"/>
                              <a:sym typeface="Symbol" pitchFamily="18" charset="2"/>
                            </a:rPr>
                          </m:ctrlPr>
                        </m:sSubPr>
                        <m:e>
                          <m:r>
                            <a:rPr lang="de-DE" altLang="de-DE" sz="2400" b="1" i="1" smtClean="0">
                              <a:solidFill>
                                <a:srgbClr val="0000FF"/>
                              </a:solidFill>
                              <a:latin typeface="Cambria Math" panose="02040503050406030204" pitchFamily="18" charset="0"/>
                              <a:ea typeface="Cambria Math" panose="02040503050406030204" pitchFamily="18" charset="0"/>
                              <a:sym typeface="Symbol" pitchFamily="18" charset="2"/>
                            </a:rPr>
                            <m:t>𝑰</m:t>
                          </m:r>
                        </m:e>
                        <m:sub>
                          <m:r>
                            <a:rPr lang="de-DE" altLang="de-DE" sz="2400" b="1" i="1" smtClean="0">
                              <a:solidFill>
                                <a:srgbClr val="0000FF"/>
                              </a:solidFill>
                              <a:latin typeface="Cambria Math" panose="02040503050406030204" pitchFamily="18" charset="0"/>
                              <a:ea typeface="Cambria Math" panose="02040503050406030204" pitchFamily="18" charset="0"/>
                              <a:sym typeface="Symbol" pitchFamily="18" charset="2"/>
                            </a:rPr>
                            <m:t>𝒃𝒆𝒂𝒎</m:t>
                          </m:r>
                        </m:sub>
                      </m:sSub>
                      <m:d>
                        <m:dPr>
                          <m:ctrlPr>
                            <a:rPr lang="de-DE" altLang="de-DE" sz="2400" b="1" i="1" smtClean="0">
                              <a:solidFill>
                                <a:srgbClr val="0000FF"/>
                              </a:solidFill>
                              <a:latin typeface="Cambria Math" panose="02040503050406030204" pitchFamily="18" charset="0"/>
                              <a:ea typeface="Cambria Math" panose="02040503050406030204" pitchFamily="18" charset="0"/>
                              <a:sym typeface="Symbol" pitchFamily="18" charset="2"/>
                            </a:rPr>
                          </m:ctrlPr>
                        </m:dPr>
                        <m:e>
                          <m:r>
                            <a:rPr lang="de-DE" altLang="de-DE" sz="2400" b="1" i="1" smtClean="0">
                              <a:solidFill>
                                <a:srgbClr val="0000FF"/>
                              </a:solidFill>
                              <a:latin typeface="Cambria Math" panose="02040503050406030204" pitchFamily="18" charset="0"/>
                              <a:ea typeface="Cambria Math" panose="02040503050406030204" pitchFamily="18" charset="0"/>
                              <a:sym typeface="Symbol" pitchFamily="18" charset="2"/>
                            </a:rPr>
                            <m:t>𝝎</m:t>
                          </m:r>
                        </m:e>
                      </m:d>
                    </m:oMath>
                  </m:oMathPara>
                </a14:m>
                <a:endParaRPr lang="el-GR" altLang="de-DE" sz="2400" baseline="-25000" dirty="0">
                  <a:solidFill>
                    <a:srgbClr val="0000FF"/>
                  </a:solidFill>
                  <a:latin typeface="Calibri" panose="020F0502020204030204" pitchFamily="34" charset="0"/>
                  <a:sym typeface="Symbol" pitchFamily="18" charset="2"/>
                </a:endParaRPr>
              </a:p>
            </p:txBody>
          </p:sp>
        </mc:Choice>
        <mc:Fallback xmlns="">
          <p:sp>
            <p:nvSpPr>
              <p:cNvPr id="6149" name="Text Box 6"/>
              <p:cNvSpPr txBox="1">
                <a:spLocks noRot="1" noChangeAspect="1" noMove="1" noResize="1" noEditPoints="1" noAdjustHandles="1" noChangeArrowheads="1" noChangeShapeType="1" noTextEdit="1"/>
              </p:cNvSpPr>
              <p:nvPr/>
            </p:nvSpPr>
            <p:spPr bwMode="auto">
              <a:xfrm>
                <a:off x="290513" y="836712"/>
                <a:ext cx="8509000" cy="668581"/>
              </a:xfrm>
              <a:prstGeom prst="rect">
                <a:avLst/>
              </a:prstGeom>
              <a:blipFill>
                <a:blip r:embed="rId4"/>
                <a:stretch>
                  <a:fillRect l="-789" t="-16364" b="-454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293895" name="Text Box 7"/>
          <p:cNvSpPr txBox="1">
            <a:spLocks noChangeArrowheads="1"/>
          </p:cNvSpPr>
          <p:nvPr/>
        </p:nvSpPr>
        <p:spPr bwMode="auto">
          <a:xfrm>
            <a:off x="284164" y="4653136"/>
            <a:ext cx="6664100" cy="628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dirty="0">
                <a:latin typeface="Calibri" panose="020F0502020204030204" pitchFamily="34" charset="0"/>
              </a:rPr>
              <a:t>Large signal strength for </a:t>
            </a:r>
            <a:r>
              <a:rPr lang="en-US" altLang="de-DE" b="1" dirty="0">
                <a:latin typeface="Calibri" panose="020F0502020204030204" pitchFamily="34" charset="0"/>
              </a:rPr>
              <a:t>long</a:t>
            </a:r>
            <a:r>
              <a:rPr lang="en-US" altLang="de-DE" dirty="0">
                <a:latin typeface="Calibri" panose="020F0502020204030204" pitchFamily="34" charset="0"/>
              </a:rPr>
              <a:t> bunches  </a:t>
            </a:r>
            <a:r>
              <a:rPr lang="en-US" altLang="de-DE" b="1" dirty="0">
                <a:latin typeface="Calibri" panose="020F0502020204030204" pitchFamily="34" charset="0"/>
                <a:sym typeface="Symbol" pitchFamily="18" charset="2"/>
              </a:rPr>
              <a:t> </a:t>
            </a:r>
            <a:r>
              <a:rPr lang="en-US" altLang="de-DE" b="1" dirty="0">
                <a:solidFill>
                  <a:srgbClr val="0000FF"/>
                </a:solidFill>
                <a:latin typeface="Calibri" panose="020F0502020204030204" pitchFamily="34" charset="0"/>
              </a:rPr>
              <a:t>high impedance</a:t>
            </a:r>
            <a:r>
              <a:rPr lang="en-US" altLang="de-DE" dirty="0">
                <a:solidFill>
                  <a:srgbClr val="0000FF"/>
                </a:solidFill>
                <a:latin typeface="Calibri" panose="020F0502020204030204" pitchFamily="34" charset="0"/>
              </a:rPr>
              <a:t>   </a:t>
            </a:r>
          </a:p>
          <a:p>
            <a:pPr algn="l" eaLnBrk="1" hangingPunct="1">
              <a:lnSpc>
                <a:spcPct val="70000"/>
              </a:lnSpc>
            </a:pPr>
            <a:r>
              <a:rPr lang="en-US" altLang="de-DE" dirty="0">
                <a:latin typeface="Calibri" panose="020F0502020204030204" pitchFamily="34" charset="0"/>
              </a:rPr>
              <a:t>Smooth signal transmission important for short bunches </a:t>
            </a:r>
            <a:r>
              <a:rPr lang="en-US" altLang="de-DE" b="1" dirty="0">
                <a:latin typeface="Calibri" panose="020F0502020204030204" pitchFamily="34" charset="0"/>
                <a:sym typeface="Symbol" pitchFamily="18" charset="2"/>
              </a:rPr>
              <a:t> </a:t>
            </a:r>
            <a:r>
              <a:rPr lang="en-US" altLang="de-DE" b="1" dirty="0">
                <a:solidFill>
                  <a:srgbClr val="FF0000"/>
                </a:solidFill>
                <a:latin typeface="Calibri" panose="020F0502020204030204" pitchFamily="34" charset="0"/>
                <a:sym typeface="Symbol" pitchFamily="18" charset="2"/>
              </a:rPr>
              <a:t>50 </a:t>
            </a:r>
            <a:r>
              <a:rPr lang="en-US" altLang="de-DE" b="1" dirty="0">
                <a:solidFill>
                  <a:schemeClr val="tx2"/>
                </a:solidFill>
                <a:latin typeface="Calibri" panose="020F0502020204030204" pitchFamily="34" charset="0"/>
                <a:sym typeface="Symbol" pitchFamily="18" charset="2"/>
              </a:rPr>
              <a:t> </a:t>
            </a:r>
          </a:p>
        </p:txBody>
      </p:sp>
      <p:graphicFrame>
        <p:nvGraphicFramePr>
          <p:cNvPr id="6152" name="Object 9"/>
          <p:cNvGraphicFramePr>
            <a:graphicFrameLocks noChangeAspect="1"/>
          </p:cNvGraphicFramePr>
          <p:nvPr>
            <p:extLst>
              <p:ext uri="{D42A27DB-BD31-4B8C-83A1-F6EECF244321}">
                <p14:modId xmlns:p14="http://schemas.microsoft.com/office/powerpoint/2010/main" val="2077400239"/>
              </p:ext>
            </p:extLst>
          </p:nvPr>
        </p:nvGraphicFramePr>
        <p:xfrm>
          <a:off x="492150" y="2420888"/>
          <a:ext cx="2279650" cy="436563"/>
        </p:xfrm>
        <a:graphic>
          <a:graphicData uri="http://schemas.openxmlformats.org/presentationml/2006/ole">
            <mc:AlternateContent xmlns:mc="http://schemas.openxmlformats.org/markup-compatibility/2006">
              <mc:Choice xmlns:v="urn:schemas-microsoft-com:vml" Requires="v">
                <p:oleObj name="Equation" r:id="rId5" imgW="1193800" imgH="228600" progId="Equation.3">
                  <p:embed/>
                </p:oleObj>
              </mc:Choice>
              <mc:Fallback>
                <p:oleObj name="Equation" r:id="rId5" imgW="11938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2150" y="2420888"/>
                        <a:ext cx="2279650" cy="436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mc:AlternateContent xmlns:mc="http://schemas.openxmlformats.org/markup-compatibility/2006" xmlns:a14="http://schemas.microsoft.com/office/drawing/2010/main">
        <mc:Choice Requires="a14">
          <p:sp>
            <p:nvSpPr>
              <p:cNvPr id="6153" name="Text Box 10"/>
              <p:cNvSpPr txBox="1">
                <a:spLocks noChangeArrowheads="1"/>
              </p:cNvSpPr>
              <p:nvPr/>
            </p:nvSpPr>
            <p:spPr bwMode="auto">
              <a:xfrm>
                <a:off x="298450" y="2852936"/>
                <a:ext cx="4345147" cy="1795428"/>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de-DE" altLang="de-DE" dirty="0">
                    <a:latin typeface="Calibri" panose="020F0502020204030204" pitchFamily="34" charset="0"/>
                    <a:sym typeface="Symbol" pitchFamily="18" charset="2"/>
                  </a:rPr>
                  <a:t>Parameter </a:t>
                </a:r>
                <a:r>
                  <a:rPr lang="en-US" altLang="de-DE" dirty="0">
                    <a:latin typeface="Calibri" panose="020F0502020204030204" pitchFamily="34" charset="0"/>
                    <a:sym typeface="Symbol" pitchFamily="18" charset="2"/>
                  </a:rPr>
                  <a:t>button BPM at proton LINAC</a:t>
                </a:r>
                <a:r>
                  <a:rPr lang="de-DE" altLang="de-DE" dirty="0">
                    <a:latin typeface="Calibri" panose="020F0502020204030204" pitchFamily="34" charset="0"/>
                    <a:sym typeface="Symbol" pitchFamily="18" charset="2"/>
                  </a:rPr>
                  <a:t>:</a:t>
                </a:r>
              </a:p>
              <a:p>
                <a:pPr algn="l">
                  <a:lnSpc>
                    <a:spcPct val="60000"/>
                  </a:lnSpc>
                  <a:buFont typeface="Wingdings" pitchFamily="2" charset="2"/>
                  <a:buNone/>
                </a:pPr>
                <a14:m>
                  <m:oMath xmlns:m="http://schemas.openxmlformats.org/officeDocument/2006/math">
                    <m:r>
                      <a:rPr lang="de-DE" altLang="de-DE" b="0" i="1" smtClean="0">
                        <a:latin typeface="Cambria Math" panose="02040503050406030204" pitchFamily="18" charset="0"/>
                        <a:sym typeface="Symbol" pitchFamily="18" charset="2"/>
                      </a:rPr>
                      <m:t>𝐶</m:t>
                    </m:r>
                    <m:r>
                      <a:rPr lang="de-DE" altLang="de-DE" b="0" i="0" smtClean="0">
                        <a:latin typeface="Cambria Math" panose="02040503050406030204" pitchFamily="18" charset="0"/>
                        <a:sym typeface="Symbol" pitchFamily="18" charset="2"/>
                      </a:rPr>
                      <m:t>=10</m:t>
                    </m:r>
                  </m:oMath>
                </a14:m>
                <a:r>
                  <a:rPr lang="de-DE" altLang="de-DE" dirty="0">
                    <a:latin typeface="Calibri" panose="020F0502020204030204" pitchFamily="34" charset="0"/>
                    <a:sym typeface="Symbol" pitchFamily="18" charset="2"/>
                  </a:rPr>
                  <a:t> pF, </a:t>
                </a:r>
                <a14:m>
                  <m:oMath xmlns:m="http://schemas.openxmlformats.org/officeDocument/2006/math">
                    <m:r>
                      <a:rPr lang="de-DE" altLang="de-DE" b="0" i="1" smtClean="0">
                        <a:latin typeface="Cambria Math" panose="02040503050406030204" pitchFamily="18" charset="0"/>
                        <a:sym typeface="Symbol" pitchFamily="18" charset="2"/>
                      </a:rPr>
                      <m:t>𝑙</m:t>
                    </m:r>
                    <m:r>
                      <a:rPr lang="de-DE" altLang="de-DE" b="0" i="1" smtClean="0">
                        <a:latin typeface="Cambria Math" panose="02040503050406030204" pitchFamily="18" charset="0"/>
                        <a:sym typeface="Symbol" pitchFamily="18" charset="2"/>
                      </a:rPr>
                      <m:t>=1 </m:t>
                    </m:r>
                  </m:oMath>
                </a14:m>
                <a:r>
                  <a:rPr lang="de-DE" altLang="de-DE" dirty="0">
                    <a:latin typeface="Calibri" panose="020F0502020204030204" pitchFamily="34" charset="0"/>
                    <a:sym typeface="Symbol" pitchFamily="18" charset="2"/>
                  </a:rPr>
                  <a:t>cm, </a:t>
                </a:r>
                <a:r>
                  <a:rPr lang="el-GR" altLang="de-DE" b="1" i="1" dirty="0">
                    <a:latin typeface="Calibri" panose="020F0502020204030204" pitchFamily="34" charset="0"/>
                    <a:cs typeface="Times New Roman" pitchFamily="18" charset="0"/>
                    <a:sym typeface="Symbol" panose="05050102010706020507" pitchFamily="18" charset="2"/>
                  </a:rPr>
                  <a:t></a:t>
                </a:r>
                <a:r>
                  <a:rPr lang="de-DE" altLang="de-DE" b="1" i="1" dirty="0">
                    <a:latin typeface="Calibri" panose="020F0502020204030204" pitchFamily="34" charset="0"/>
                    <a:cs typeface="Times New Roman" pitchFamily="18" charset="0"/>
                    <a:sym typeface="Symbol" pitchFamily="18" charset="2"/>
                  </a:rPr>
                  <a:t> </a:t>
                </a:r>
                <a:r>
                  <a:rPr lang="de-DE" altLang="de-DE" dirty="0">
                    <a:latin typeface="Calibri" panose="020F0502020204030204" pitchFamily="34" charset="0"/>
                    <a:cs typeface="Times New Roman" pitchFamily="18" charset="0"/>
                    <a:sym typeface="Symbol" pitchFamily="18" charset="2"/>
                  </a:rPr>
                  <a:t>= 90%</a:t>
                </a:r>
                <a:endParaRPr lang="de-DE" altLang="de-DE" dirty="0">
                  <a:latin typeface="Calibri" panose="020F0502020204030204" pitchFamily="34" charset="0"/>
                  <a:sym typeface="Symbol" pitchFamily="18" charset="2"/>
                </a:endParaRPr>
              </a:p>
              <a:p>
                <a:pPr algn="l">
                  <a:buFont typeface="Wingdings" pitchFamily="2" charset="2"/>
                  <a:buNone/>
                </a:pPr>
                <a14:m>
                  <m:oMathPara xmlns:m="http://schemas.openxmlformats.org/officeDocument/2006/math">
                    <m:oMathParaPr>
                      <m:jc m:val="left"/>
                    </m:oMathParaPr>
                    <m:oMath xmlns:m="http://schemas.openxmlformats.org/officeDocument/2006/math">
                      <m:sSub>
                        <m:sSubPr>
                          <m:ctrlPr>
                            <a:rPr lang="de-DE" altLang="de-DE" b="1" i="1" smtClean="0">
                              <a:latin typeface="Cambria Math" panose="02040503050406030204" pitchFamily="18" charset="0"/>
                              <a:sym typeface="Symbol" pitchFamily="18" charset="2"/>
                            </a:rPr>
                          </m:ctrlPr>
                        </m:sSubPr>
                        <m:e>
                          <m:r>
                            <a:rPr lang="de-DE" altLang="de-DE" b="1" i="1" smtClean="0">
                              <a:latin typeface="Cambria Math" panose="02040503050406030204" pitchFamily="18" charset="0"/>
                              <a:sym typeface="Symbol" pitchFamily="18" charset="2"/>
                            </a:rPr>
                            <m:t>𝒇</m:t>
                          </m:r>
                        </m:e>
                        <m:sub>
                          <m:r>
                            <a:rPr lang="de-DE" altLang="de-DE" b="1" i="1" smtClean="0">
                              <a:latin typeface="Cambria Math" panose="02040503050406030204" pitchFamily="18" charset="0"/>
                              <a:sym typeface="Symbol" pitchFamily="18" charset="2"/>
                            </a:rPr>
                            <m:t>𝒄𝒖𝒕</m:t>
                          </m:r>
                        </m:sub>
                      </m:sSub>
                      <m:r>
                        <a:rPr lang="de-DE" altLang="de-DE" b="1" i="1" smtClean="0">
                          <a:latin typeface="Cambria Math" panose="02040503050406030204" pitchFamily="18" charset="0"/>
                          <a:sym typeface="Symbol" pitchFamily="18" charset="2"/>
                        </a:rPr>
                        <m:t>= </m:t>
                      </m:r>
                      <m:box>
                        <m:boxPr>
                          <m:ctrlPr>
                            <a:rPr lang="de-DE" altLang="de-DE" b="1" i="1" smtClean="0">
                              <a:latin typeface="Cambria Math" panose="02040503050406030204" pitchFamily="18" charset="0"/>
                              <a:sym typeface="Symbol" pitchFamily="18" charset="2"/>
                            </a:rPr>
                          </m:ctrlPr>
                        </m:boxPr>
                        <m:e>
                          <m:f>
                            <m:fPr>
                              <m:ctrlPr>
                                <a:rPr lang="de-DE" altLang="de-DE" b="1" i="1" smtClean="0">
                                  <a:latin typeface="Cambria Math" panose="02040503050406030204" pitchFamily="18" charset="0"/>
                                  <a:sym typeface="Symbol" pitchFamily="18" charset="2"/>
                                </a:rPr>
                              </m:ctrlPr>
                            </m:fPr>
                            <m:num>
                              <m:sSub>
                                <m:sSubPr>
                                  <m:ctrlPr>
                                    <a:rPr lang="de-DE" altLang="de-DE" b="1" i="1" smtClean="0">
                                      <a:latin typeface="Cambria Math" panose="02040503050406030204" pitchFamily="18" charset="0"/>
                                      <a:ea typeface="Cambria Math" panose="02040503050406030204" pitchFamily="18" charset="0"/>
                                      <a:sym typeface="Symbol" pitchFamily="18" charset="2"/>
                                    </a:rPr>
                                  </m:ctrlPr>
                                </m:sSubPr>
                                <m:e>
                                  <m:r>
                                    <a:rPr lang="de-DE" altLang="de-DE" b="1" i="1" smtClean="0">
                                      <a:latin typeface="Cambria Math" panose="02040503050406030204" pitchFamily="18" charset="0"/>
                                      <a:ea typeface="Cambria Math" panose="02040503050406030204" pitchFamily="18" charset="0"/>
                                      <a:sym typeface="Symbol" pitchFamily="18" charset="2"/>
                                    </a:rPr>
                                    <m:t>𝝎</m:t>
                                  </m:r>
                                </m:e>
                                <m:sub>
                                  <m:r>
                                    <a:rPr lang="de-DE" altLang="de-DE" b="1" i="1" smtClean="0">
                                      <a:latin typeface="Cambria Math" panose="02040503050406030204" pitchFamily="18" charset="0"/>
                                      <a:ea typeface="Cambria Math" panose="02040503050406030204" pitchFamily="18" charset="0"/>
                                      <a:sym typeface="Symbol" pitchFamily="18" charset="2"/>
                                    </a:rPr>
                                    <m:t>𝒄𝒖𝒕</m:t>
                                  </m:r>
                                </m:sub>
                              </m:sSub>
                            </m:num>
                            <m:den>
                              <m:r>
                                <a:rPr lang="de-DE" altLang="de-DE" b="1" i="1" smtClean="0">
                                  <a:latin typeface="Cambria Math" panose="02040503050406030204" pitchFamily="18" charset="0"/>
                                  <a:sym typeface="Symbol" pitchFamily="18" charset="2"/>
                                </a:rPr>
                                <m:t>𝟐</m:t>
                              </m:r>
                              <m:r>
                                <a:rPr lang="de-DE" altLang="de-DE" b="1" i="1" smtClean="0">
                                  <a:latin typeface="Cambria Math" panose="02040503050406030204" pitchFamily="18" charset="0"/>
                                  <a:ea typeface="Cambria Math" panose="02040503050406030204" pitchFamily="18" charset="0"/>
                                  <a:sym typeface="Symbol" pitchFamily="18" charset="2"/>
                                </a:rPr>
                                <m:t>𝝅</m:t>
                              </m:r>
                            </m:den>
                          </m:f>
                          <m:r>
                            <a:rPr lang="de-DE" altLang="de-DE" b="1" i="1" smtClean="0">
                              <a:latin typeface="Cambria Math" panose="02040503050406030204" pitchFamily="18" charset="0"/>
                              <a:sym typeface="Symbol" pitchFamily="18" charset="2"/>
                            </a:rPr>
                            <m:t>= </m:t>
                          </m:r>
                          <m:box>
                            <m:boxPr>
                              <m:ctrlPr>
                                <a:rPr lang="de-DE" altLang="de-DE" b="1" i="1" smtClean="0">
                                  <a:latin typeface="Cambria Math" panose="02040503050406030204" pitchFamily="18" charset="0"/>
                                  <a:sym typeface="Symbol" pitchFamily="18" charset="2"/>
                                </a:rPr>
                              </m:ctrlPr>
                            </m:boxPr>
                            <m:e>
                              <m:f>
                                <m:fPr>
                                  <m:ctrlPr>
                                    <a:rPr lang="de-DE" altLang="de-DE" b="1" i="1" smtClean="0">
                                      <a:latin typeface="Cambria Math" panose="02040503050406030204" pitchFamily="18" charset="0"/>
                                      <a:sym typeface="Symbol" pitchFamily="18" charset="2"/>
                                    </a:rPr>
                                  </m:ctrlPr>
                                </m:fPr>
                                <m:num>
                                  <m:r>
                                    <a:rPr lang="de-DE" altLang="de-DE" b="1" i="1" smtClean="0">
                                      <a:latin typeface="Cambria Math" panose="02040503050406030204" pitchFamily="18" charset="0"/>
                                      <a:sym typeface="Symbol" pitchFamily="18" charset="2"/>
                                    </a:rPr>
                                    <m:t>𝟏</m:t>
                                  </m:r>
                                </m:num>
                                <m:den>
                                  <m:r>
                                    <a:rPr lang="de-DE" altLang="de-DE" b="1" i="1" smtClean="0">
                                      <a:latin typeface="Cambria Math" panose="02040503050406030204" pitchFamily="18" charset="0"/>
                                      <a:sym typeface="Symbol" pitchFamily="18" charset="2"/>
                                    </a:rPr>
                                    <m:t>𝟐</m:t>
                                  </m:r>
                                  <m:r>
                                    <a:rPr lang="de-DE" altLang="de-DE" b="1" i="1" smtClean="0">
                                      <a:latin typeface="Cambria Math" panose="02040503050406030204" pitchFamily="18" charset="0"/>
                                      <a:ea typeface="Cambria Math" panose="02040503050406030204" pitchFamily="18" charset="0"/>
                                      <a:sym typeface="Symbol" pitchFamily="18" charset="2"/>
                                    </a:rPr>
                                    <m:t>𝝅</m:t>
                                  </m:r>
                                  <m:r>
                                    <a:rPr lang="de-DE" altLang="de-DE" b="1" i="1" smtClean="0">
                                      <a:latin typeface="Cambria Math" panose="02040503050406030204" pitchFamily="18" charset="0"/>
                                      <a:ea typeface="Cambria Math" panose="02040503050406030204" pitchFamily="18" charset="0"/>
                                      <a:sym typeface="Symbol" pitchFamily="18" charset="2"/>
                                    </a:rPr>
                                    <m:t>𝑹𝑪</m:t>
                                  </m:r>
                                </m:den>
                              </m:f>
                            </m:e>
                          </m:box>
                        </m:e>
                      </m:box>
                    </m:oMath>
                  </m:oMathPara>
                </a14:m>
                <a:endParaRPr lang="de-DE" altLang="de-DE" b="1" dirty="0">
                  <a:latin typeface="Calibri" panose="020F0502020204030204" pitchFamily="34" charset="0"/>
                  <a:sym typeface="Symbol" pitchFamily="18" charset="2"/>
                </a:endParaRPr>
              </a:p>
              <a:p>
                <a:pPr algn="l">
                  <a:lnSpc>
                    <a:spcPct val="60000"/>
                  </a:lnSpc>
                  <a:buFont typeface="Wingdings" pitchFamily="2" charset="2"/>
                  <a:buNone/>
                </a:pPr>
                <a:r>
                  <a:rPr lang="de-DE" altLang="de-DE" dirty="0" err="1">
                    <a:latin typeface="Calibri" panose="020F0502020204030204" pitchFamily="34" charset="0"/>
                    <a:sym typeface="Symbol" pitchFamily="18" charset="2"/>
                  </a:rPr>
                  <a:t>for</a:t>
                </a:r>
                <a:r>
                  <a:rPr lang="de-DE" altLang="de-DE" dirty="0">
                    <a:latin typeface="Calibri" panose="020F0502020204030204" pitchFamily="34" charset="0"/>
                    <a:sym typeface="Symbol" pitchFamily="18" charset="2"/>
                  </a:rPr>
                  <a:t> </a:t>
                </a:r>
                <a14:m>
                  <m:oMath xmlns:m="http://schemas.openxmlformats.org/officeDocument/2006/math">
                    <m:r>
                      <a:rPr lang="de-DE" altLang="de-DE" b="1" i="1" smtClean="0">
                        <a:solidFill>
                          <a:srgbClr val="FF0000"/>
                        </a:solidFill>
                        <a:latin typeface="Cambria Math" panose="02040503050406030204" pitchFamily="18" charset="0"/>
                        <a:sym typeface="Symbol" pitchFamily="18" charset="2"/>
                      </a:rPr>
                      <m:t>𝑹</m:t>
                    </m:r>
                    <m:r>
                      <a:rPr lang="de-DE" altLang="de-DE" b="1" i="1" smtClean="0">
                        <a:solidFill>
                          <a:srgbClr val="FF0000"/>
                        </a:solidFill>
                        <a:latin typeface="Cambria Math" panose="02040503050406030204" pitchFamily="18" charset="0"/>
                        <a:sym typeface="Symbol" pitchFamily="18" charset="2"/>
                      </a:rPr>
                      <m:t>=</m:t>
                    </m:r>
                    <m:r>
                      <a:rPr lang="de-DE" altLang="de-DE" b="1" i="1" smtClean="0">
                        <a:solidFill>
                          <a:srgbClr val="FF0000"/>
                        </a:solidFill>
                        <a:latin typeface="Cambria Math" panose="02040503050406030204" pitchFamily="18" charset="0"/>
                        <a:sym typeface="Symbol" pitchFamily="18" charset="2"/>
                      </a:rPr>
                      <m:t>𝟓𝟎</m:t>
                    </m:r>
                    <m:r>
                      <a:rPr lang="de-DE" altLang="de-DE" b="1" i="1" smtClean="0">
                        <a:solidFill>
                          <a:srgbClr val="FF0000"/>
                        </a:solidFill>
                        <a:latin typeface="Cambria Math" panose="02040503050406030204" pitchFamily="18" charset="0"/>
                        <a:sym typeface="Symbol" pitchFamily="18" charset="2"/>
                      </a:rPr>
                      <m:t> </m:t>
                    </m:r>
                  </m:oMath>
                </a14:m>
                <a:r>
                  <a:rPr lang="de-DE" altLang="de-DE" sz="2000" b="1" dirty="0">
                    <a:solidFill>
                      <a:srgbClr val="FF0000"/>
                    </a:solidFill>
                    <a:latin typeface="Calibri" panose="020F0502020204030204" pitchFamily="34" charset="0"/>
                    <a:sym typeface="Symbol" pitchFamily="18" charset="2"/>
                  </a:rPr>
                  <a:t></a:t>
                </a:r>
                <a:r>
                  <a:rPr lang="de-DE" altLang="de-DE" sz="2000" dirty="0">
                    <a:solidFill>
                      <a:schemeClr val="tx2"/>
                    </a:solidFill>
                    <a:latin typeface="Calibri" panose="020F0502020204030204" pitchFamily="34" charset="0"/>
                    <a:sym typeface="Symbol" pitchFamily="18" charset="2"/>
                  </a:rPr>
                  <a:t> </a:t>
                </a:r>
                <a:r>
                  <a:rPr lang="de-DE" altLang="de-DE" sz="2000" b="1" dirty="0">
                    <a:latin typeface="Calibri" panose="020F0502020204030204" pitchFamily="34" charset="0"/>
                    <a:sym typeface="Symbol" pitchFamily="18" charset="2"/>
                  </a:rPr>
                  <a:t></a:t>
                </a:r>
                <a:r>
                  <a:rPr lang="de-DE" altLang="de-DE" sz="2000" dirty="0">
                    <a:latin typeface="Calibri" panose="020F0502020204030204" pitchFamily="34" charset="0"/>
                    <a:sym typeface="Symbol" pitchFamily="18" charset="2"/>
                  </a:rPr>
                  <a:t> </a:t>
                </a:r>
                <a14:m>
                  <m:oMath xmlns:m="http://schemas.openxmlformats.org/officeDocument/2006/math">
                    <m:sSub>
                      <m:sSubPr>
                        <m:ctrlPr>
                          <a:rPr lang="de-DE" altLang="de-DE" i="1" smtClean="0">
                            <a:latin typeface="Cambria Math" panose="02040503050406030204" pitchFamily="18" charset="0"/>
                            <a:sym typeface="Symbol" pitchFamily="18" charset="2"/>
                          </a:rPr>
                        </m:ctrlPr>
                      </m:sSubPr>
                      <m:e>
                        <m:r>
                          <a:rPr lang="de-DE" altLang="de-DE" b="0" i="1" smtClean="0">
                            <a:latin typeface="Cambria Math" panose="02040503050406030204" pitchFamily="18" charset="0"/>
                            <a:sym typeface="Symbol" pitchFamily="18" charset="2"/>
                          </a:rPr>
                          <m:t>𝑓</m:t>
                        </m:r>
                      </m:e>
                      <m:sub>
                        <m:r>
                          <a:rPr lang="de-DE" altLang="de-DE" b="0" i="1" smtClean="0">
                            <a:latin typeface="Cambria Math" panose="02040503050406030204" pitchFamily="18" charset="0"/>
                            <a:sym typeface="Symbol" pitchFamily="18" charset="2"/>
                          </a:rPr>
                          <m:t>𝑐𝑢𝑡</m:t>
                        </m:r>
                      </m:sub>
                    </m:sSub>
                    <m:r>
                      <a:rPr lang="de-DE" altLang="de-DE" b="0" i="1" smtClean="0">
                        <a:latin typeface="Cambria Math" panose="02040503050406030204" pitchFamily="18" charset="0"/>
                        <a:sym typeface="Symbol" pitchFamily="18" charset="2"/>
                      </a:rPr>
                      <m:t>=318 </m:t>
                    </m:r>
                  </m:oMath>
                </a14:m>
                <a:r>
                  <a:rPr lang="de-DE" altLang="de-DE" dirty="0">
                    <a:latin typeface="Calibri" panose="020F0502020204030204" pitchFamily="34" charset="0"/>
                    <a:sym typeface="Symbol" pitchFamily="18" charset="2"/>
                  </a:rPr>
                  <a:t>MHz</a:t>
                </a:r>
                <a:endParaRPr lang="el-GR" altLang="de-DE" dirty="0">
                  <a:latin typeface="Calibri" panose="020F0502020204030204" pitchFamily="34" charset="0"/>
                  <a:sym typeface="Symbol" pitchFamily="18" charset="2"/>
                </a:endParaRPr>
              </a:p>
              <a:p>
                <a:pPr algn="l">
                  <a:lnSpc>
                    <a:spcPct val="60000"/>
                  </a:lnSpc>
                  <a:buFont typeface="Wingdings" pitchFamily="2" charset="2"/>
                  <a:buNone/>
                </a:pPr>
                <a:r>
                  <a:rPr lang="de-DE" altLang="de-DE" dirty="0" err="1">
                    <a:latin typeface="Calibri" panose="020F0502020204030204" pitchFamily="34" charset="0"/>
                    <a:sym typeface="Symbol" pitchFamily="18" charset="2"/>
                  </a:rPr>
                  <a:t>for</a:t>
                </a:r>
                <a:r>
                  <a:rPr lang="de-DE" altLang="de-DE" dirty="0">
                    <a:latin typeface="Calibri" panose="020F0502020204030204" pitchFamily="34" charset="0"/>
                    <a:sym typeface="Symbol" pitchFamily="18" charset="2"/>
                  </a:rPr>
                  <a:t> </a:t>
                </a:r>
                <a14:m>
                  <m:oMath xmlns:m="http://schemas.openxmlformats.org/officeDocument/2006/math">
                    <m:r>
                      <a:rPr lang="de-DE" altLang="de-DE" b="1" i="1" smtClean="0">
                        <a:solidFill>
                          <a:srgbClr val="0000FF"/>
                        </a:solidFill>
                        <a:latin typeface="Cambria Math" panose="02040503050406030204" pitchFamily="18" charset="0"/>
                        <a:sym typeface="Symbol" pitchFamily="18" charset="2"/>
                      </a:rPr>
                      <m:t>𝑹</m:t>
                    </m:r>
                    <m:r>
                      <a:rPr lang="de-DE" altLang="de-DE" b="1" i="1" smtClean="0">
                        <a:solidFill>
                          <a:srgbClr val="0000FF"/>
                        </a:solidFill>
                        <a:latin typeface="Cambria Math" panose="02040503050406030204" pitchFamily="18" charset="0"/>
                        <a:sym typeface="Symbol" pitchFamily="18" charset="2"/>
                      </a:rPr>
                      <m:t>=</m:t>
                    </m:r>
                    <m:r>
                      <a:rPr lang="de-DE" altLang="de-DE" b="1" i="1" smtClean="0">
                        <a:solidFill>
                          <a:srgbClr val="0000FF"/>
                        </a:solidFill>
                        <a:latin typeface="Cambria Math" panose="02040503050406030204" pitchFamily="18" charset="0"/>
                        <a:sym typeface="Symbol" pitchFamily="18" charset="2"/>
                      </a:rPr>
                      <m:t>𝟏</m:t>
                    </m:r>
                    <m:r>
                      <a:rPr lang="de-DE" altLang="de-DE" b="1" i="1" smtClean="0">
                        <a:solidFill>
                          <a:srgbClr val="0000FF"/>
                        </a:solidFill>
                        <a:latin typeface="Cambria Math" panose="02040503050406030204" pitchFamily="18" charset="0"/>
                        <a:sym typeface="Symbol" pitchFamily="18" charset="2"/>
                      </a:rPr>
                      <m:t> </m:t>
                    </m:r>
                  </m:oMath>
                </a14:m>
                <a:r>
                  <a:rPr lang="de-DE" altLang="de-DE" b="1" dirty="0">
                    <a:solidFill>
                      <a:srgbClr val="0000FF"/>
                    </a:solidFill>
                    <a:latin typeface="Calibri" panose="020F0502020204030204" pitchFamily="34" charset="0"/>
                    <a:sym typeface="Symbol" pitchFamily="18" charset="2"/>
                  </a:rPr>
                  <a:t>M</a:t>
                </a:r>
                <a:r>
                  <a:rPr lang="de-DE" altLang="de-DE" dirty="0">
                    <a:solidFill>
                      <a:schemeClr val="tx2"/>
                    </a:solidFill>
                    <a:latin typeface="Calibri" panose="020F0502020204030204" pitchFamily="34" charset="0"/>
                    <a:sym typeface="Symbol" pitchFamily="18" charset="2"/>
                  </a:rPr>
                  <a:t> </a:t>
                </a:r>
                <a:r>
                  <a:rPr lang="de-DE" altLang="de-DE" b="1" dirty="0">
                    <a:latin typeface="Calibri" panose="020F0502020204030204" pitchFamily="34" charset="0"/>
                    <a:sym typeface="Symbol" pitchFamily="18" charset="2"/>
                  </a:rPr>
                  <a:t></a:t>
                </a:r>
                <a:r>
                  <a:rPr lang="de-DE" altLang="de-DE" dirty="0">
                    <a:latin typeface="Calibri" panose="020F0502020204030204" pitchFamily="34" charset="0"/>
                    <a:sym typeface="Symbol" pitchFamily="18" charset="2"/>
                  </a:rPr>
                  <a:t> </a:t>
                </a:r>
                <a14:m>
                  <m:oMath xmlns:m="http://schemas.openxmlformats.org/officeDocument/2006/math">
                    <m:sSub>
                      <m:sSubPr>
                        <m:ctrlPr>
                          <a:rPr lang="de-DE" altLang="de-DE" i="1">
                            <a:latin typeface="Cambria Math" panose="02040503050406030204" pitchFamily="18" charset="0"/>
                            <a:sym typeface="Symbol" pitchFamily="18" charset="2"/>
                          </a:rPr>
                        </m:ctrlPr>
                      </m:sSubPr>
                      <m:e>
                        <m:r>
                          <a:rPr lang="de-DE" altLang="de-DE" i="1">
                            <a:latin typeface="Cambria Math" panose="02040503050406030204" pitchFamily="18" charset="0"/>
                            <a:sym typeface="Symbol" pitchFamily="18" charset="2"/>
                          </a:rPr>
                          <m:t>𝑓</m:t>
                        </m:r>
                      </m:e>
                      <m:sub>
                        <m:r>
                          <a:rPr lang="de-DE" altLang="de-DE" i="1">
                            <a:latin typeface="Cambria Math" panose="02040503050406030204" pitchFamily="18" charset="0"/>
                            <a:sym typeface="Symbol" pitchFamily="18" charset="2"/>
                          </a:rPr>
                          <m:t>𝑐𝑢𝑡</m:t>
                        </m:r>
                      </m:sub>
                    </m:sSub>
                    <m:r>
                      <a:rPr lang="de-DE" altLang="de-DE" i="1">
                        <a:latin typeface="Cambria Math" panose="02040503050406030204" pitchFamily="18" charset="0"/>
                        <a:sym typeface="Symbol" pitchFamily="18" charset="2"/>
                      </a:rPr>
                      <m:t>=</m:t>
                    </m:r>
                    <m:r>
                      <a:rPr lang="de-DE" altLang="de-DE" b="0" i="1" smtClean="0">
                        <a:latin typeface="Cambria Math" panose="02040503050406030204" pitchFamily="18" charset="0"/>
                        <a:sym typeface="Symbol" pitchFamily="18" charset="2"/>
                      </a:rPr>
                      <m:t>  16</m:t>
                    </m:r>
                  </m:oMath>
                </a14:m>
                <a:r>
                  <a:rPr lang="de-DE" altLang="de-DE" dirty="0">
                    <a:latin typeface="Calibri" panose="020F0502020204030204" pitchFamily="34" charset="0"/>
                    <a:sym typeface="Symbol" pitchFamily="18" charset="2"/>
                  </a:rPr>
                  <a:t> kHz</a:t>
                </a:r>
                <a:endParaRPr lang="el-GR" altLang="de-DE" sz="2400" baseline="-25000" dirty="0">
                  <a:latin typeface="Calibri" panose="020F0502020204030204" pitchFamily="34" charset="0"/>
                  <a:sym typeface="Symbol" pitchFamily="18" charset="2"/>
                </a:endParaRPr>
              </a:p>
            </p:txBody>
          </p:sp>
        </mc:Choice>
        <mc:Fallback xmlns="">
          <p:sp>
            <p:nvSpPr>
              <p:cNvPr id="6153" name="Text Box 10"/>
              <p:cNvSpPr txBox="1">
                <a:spLocks noRot="1" noChangeAspect="1" noMove="1" noResize="1" noEditPoints="1" noAdjustHandles="1" noChangeArrowheads="1" noChangeShapeType="1" noTextEdit="1"/>
              </p:cNvSpPr>
              <p:nvPr/>
            </p:nvSpPr>
            <p:spPr bwMode="auto">
              <a:xfrm>
                <a:off x="298450" y="2852936"/>
                <a:ext cx="4345147" cy="1795428"/>
              </a:xfrm>
              <a:prstGeom prst="rect">
                <a:avLst/>
              </a:prstGeom>
              <a:blipFill>
                <a:blip r:embed="rId7"/>
                <a:stretch>
                  <a:fillRect l="-1262" t="-5424" b="-305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11" name="Text Box 7"/>
          <p:cNvSpPr txBox="1">
            <a:spLocks noChangeArrowheads="1"/>
          </p:cNvSpPr>
          <p:nvPr/>
        </p:nvSpPr>
        <p:spPr bwMode="auto">
          <a:xfrm>
            <a:off x="322707" y="5481688"/>
            <a:ext cx="8641781" cy="9616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a:solidFill>
                  <a:srgbClr val="0000FF"/>
                </a:solidFill>
                <a:latin typeface="Calibri" panose="020F0502020204030204" pitchFamily="34" charset="0"/>
                <a:sym typeface="Symbol" pitchFamily="18" charset="2"/>
              </a:rPr>
              <a:t>Remark:</a:t>
            </a:r>
            <a:r>
              <a:rPr lang="en-US" altLang="de-DE" b="1" dirty="0">
                <a:latin typeface="Calibri" panose="020F0502020204030204" pitchFamily="34" charset="0"/>
                <a:sym typeface="Symbol" pitchFamily="18" charset="2"/>
              </a:rPr>
              <a:t> </a:t>
            </a:r>
            <a:r>
              <a:rPr lang="en-US" altLang="de-DE" dirty="0">
                <a:latin typeface="Calibri" panose="020F0502020204030204" pitchFamily="34" charset="0"/>
                <a:sym typeface="Symbol" pitchFamily="18" charset="2"/>
              </a:rPr>
              <a:t>For</a:t>
            </a:r>
            <a:r>
              <a:rPr lang="en-US" altLang="de-DE" b="1" dirty="0">
                <a:latin typeface="Calibri" panose="020F0502020204030204" pitchFamily="34" charset="0"/>
                <a:sym typeface="Symbol" pitchFamily="18" charset="2"/>
              </a:rPr>
              <a:t> </a:t>
            </a:r>
            <a:r>
              <a:rPr lang="en-US" altLang="de-DE" b="1" i="1" dirty="0">
                <a:latin typeface="Calibri" panose="020F0502020204030204" pitchFamily="34" charset="0"/>
                <a:sym typeface="Symbol"/>
              </a:rPr>
              <a:t>  0 </a:t>
            </a:r>
            <a:r>
              <a:rPr lang="en-US" altLang="de-DE" dirty="0">
                <a:latin typeface="Calibri" panose="020F0502020204030204" pitchFamily="34" charset="0"/>
                <a:sym typeface="Symbol"/>
              </a:rPr>
              <a:t>it is </a:t>
            </a:r>
            <a:r>
              <a:rPr lang="en-US" altLang="de-DE" b="1" i="1" dirty="0" err="1">
                <a:latin typeface="Calibri" panose="020F0502020204030204" pitchFamily="34" charset="0"/>
                <a:sym typeface="Symbol"/>
              </a:rPr>
              <a:t>Z</a:t>
            </a:r>
            <a:r>
              <a:rPr lang="en-US" altLang="de-DE" b="1" i="1" baseline="-25000" dirty="0" err="1">
                <a:latin typeface="Calibri" panose="020F0502020204030204" pitchFamily="34" charset="0"/>
                <a:sym typeface="Symbol"/>
              </a:rPr>
              <a:t>t</a:t>
            </a:r>
            <a:r>
              <a:rPr lang="en-US" altLang="de-DE" b="1" i="1" baseline="-25000" dirty="0">
                <a:latin typeface="Calibri" panose="020F0502020204030204" pitchFamily="34" charset="0"/>
                <a:sym typeface="Symbol"/>
              </a:rPr>
              <a:t> </a:t>
            </a:r>
            <a:r>
              <a:rPr lang="en-US" altLang="de-DE" b="1" i="1" dirty="0">
                <a:latin typeface="Calibri" panose="020F0502020204030204" pitchFamily="34" charset="0"/>
                <a:sym typeface="Symbol"/>
              </a:rPr>
              <a:t> 0  </a:t>
            </a:r>
            <a:r>
              <a:rPr lang="en-US" altLang="de-DE" dirty="0">
                <a:latin typeface="Calibri" panose="020F0502020204030204" pitchFamily="34" charset="0"/>
                <a:sym typeface="Symbol"/>
              </a:rPr>
              <a:t>i.e. </a:t>
            </a:r>
            <a:r>
              <a:rPr lang="en-US" altLang="de-DE" b="1" dirty="0">
                <a:latin typeface="Calibri" panose="020F0502020204030204" pitchFamily="34" charset="0"/>
                <a:sym typeface="Symbol"/>
              </a:rPr>
              <a:t>n</a:t>
            </a:r>
            <a:r>
              <a:rPr lang="en-US" altLang="de-DE" b="1" dirty="0">
                <a:latin typeface="Calibri" panose="020F0502020204030204" pitchFamily="34" charset="0"/>
                <a:sym typeface="Symbol" pitchFamily="18" charset="2"/>
              </a:rPr>
              <a:t>o</a:t>
            </a:r>
            <a:r>
              <a:rPr lang="en-US" altLang="de-DE" dirty="0">
                <a:latin typeface="Calibri" panose="020F0502020204030204" pitchFamily="34" charset="0"/>
                <a:sym typeface="Symbol" pitchFamily="18" charset="2"/>
              </a:rPr>
              <a:t> signal is transferred from dc-beams e.g. </a:t>
            </a:r>
          </a:p>
          <a:p>
            <a:pPr algn="l" eaLnBrk="1" hangingPunct="1">
              <a:lnSpc>
                <a:spcPct val="70000"/>
              </a:lnSpc>
            </a:pPr>
            <a:r>
              <a:rPr lang="en-US" altLang="de-DE" dirty="0">
                <a:latin typeface="Calibri" panose="020F0502020204030204" pitchFamily="34" charset="0"/>
                <a:sym typeface="Symbol" pitchFamily="18" charset="2"/>
              </a:rPr>
              <a:t>                </a:t>
            </a:r>
            <a:r>
              <a:rPr lang="en-US" altLang="de-DE" dirty="0">
                <a:latin typeface="Calibri" panose="020F0502020204030204" pitchFamily="34" charset="0"/>
                <a:sym typeface="Wingdings" pitchFamily="2" charset="2"/>
              </a:rPr>
              <a:t> </a:t>
            </a:r>
            <a:r>
              <a:rPr lang="en-US" altLang="de-DE" dirty="0">
                <a:latin typeface="Calibri" panose="020F0502020204030204" pitchFamily="34" charset="0"/>
                <a:sym typeface="Symbol" pitchFamily="18" charset="2"/>
              </a:rPr>
              <a:t>de-bunched beam  inside a synchrotron</a:t>
            </a:r>
          </a:p>
          <a:p>
            <a:pPr algn="l" eaLnBrk="1" hangingPunct="1">
              <a:lnSpc>
                <a:spcPct val="70000"/>
              </a:lnSpc>
            </a:pPr>
            <a:r>
              <a:rPr lang="en-US" altLang="de-DE" dirty="0">
                <a:latin typeface="Calibri" panose="020F0502020204030204" pitchFamily="34" charset="0"/>
                <a:sym typeface="Wingdings" pitchFamily="2" charset="2"/>
              </a:rPr>
              <a:t>                </a:t>
            </a:r>
            <a:r>
              <a:rPr lang="en-US" altLang="de-DE" dirty="0">
                <a:latin typeface="Calibri" panose="020F0502020204030204" pitchFamily="34" charset="0"/>
                <a:sym typeface="Symbol" pitchFamily="18" charset="2"/>
              </a:rPr>
              <a:t> for slow extraction through a transfer line  </a:t>
            </a:r>
            <a:r>
              <a:rPr lang="en-US" altLang="de-DE" dirty="0">
                <a:latin typeface="Calibri" panose="020F0502020204030204" pitchFamily="34" charset="0"/>
              </a:rPr>
              <a:t> </a:t>
            </a:r>
            <a:endParaRPr lang="el-GR" altLang="de-DE" dirty="0">
              <a:latin typeface="Calibri" panose="020F0502020204030204" pitchFamily="34" charset="0"/>
            </a:endParaRPr>
          </a:p>
        </p:txBody>
      </p:sp>
      <p:graphicFrame>
        <p:nvGraphicFramePr>
          <p:cNvPr id="2" name="Objekt 1"/>
          <p:cNvGraphicFramePr>
            <a:graphicFrameLocks noChangeAspect="1"/>
          </p:cNvGraphicFramePr>
          <p:nvPr>
            <p:extLst>
              <p:ext uri="{D42A27DB-BD31-4B8C-83A1-F6EECF244321}">
                <p14:modId xmlns:p14="http://schemas.microsoft.com/office/powerpoint/2010/main" val="1634950640"/>
              </p:ext>
            </p:extLst>
          </p:nvPr>
        </p:nvGraphicFramePr>
        <p:xfrm>
          <a:off x="382806" y="1643484"/>
          <a:ext cx="3998913" cy="1271587"/>
        </p:xfrm>
        <a:graphic>
          <a:graphicData uri="http://schemas.openxmlformats.org/presentationml/2006/ole">
            <mc:AlternateContent xmlns:mc="http://schemas.openxmlformats.org/markup-compatibility/2006">
              <mc:Choice xmlns:v="urn:schemas-microsoft-com:vml" Requires="v">
                <p:oleObj name="Equation" r:id="rId8" imgW="2159000" imgH="685800" progId="Equation.3">
                  <p:embed/>
                </p:oleObj>
              </mc:Choice>
              <mc:Fallback>
                <p:oleObj name="Equation" r:id="rId8" imgW="2159000" imgH="685800" progId="Equation.3">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2806" y="1643484"/>
                        <a:ext cx="3998913" cy="1271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2" name="Picture 229" descr="H:\JUAS 2015\BPM Simulations\pickup_impedance_button.png">
            <a:extLst>
              <a:ext uri="{FF2B5EF4-FFF2-40B4-BE49-F238E27FC236}">
                <a16:creationId xmlns:a16="http://schemas.microsoft.com/office/drawing/2014/main" id="{BE0B8FDB-350F-42EE-9165-1B64C15180DB}"/>
              </a:ext>
            </a:extLst>
          </p:cNvPr>
          <p:cNvPicPr>
            <a:picLocks noChangeAspect="1" noChangeArrowheads="1"/>
          </p:cNvPicPr>
          <p:nvPr/>
        </p:nvPicPr>
        <p:blipFill rotWithShape="1">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l="11998" t="18674" r="22807" b="31487"/>
          <a:stretch/>
        </p:blipFill>
        <p:spPr bwMode="auto">
          <a:xfrm rot="16200000">
            <a:off x="4782648" y="1033220"/>
            <a:ext cx="3508009" cy="3795081"/>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Gerader Verbinder 12">
            <a:extLst>
              <a:ext uri="{FF2B5EF4-FFF2-40B4-BE49-F238E27FC236}">
                <a16:creationId xmlns:a16="http://schemas.microsoft.com/office/drawing/2014/main" id="{2DAE4D90-A7A0-40DD-ACB9-0508D2F454B6}"/>
              </a:ext>
            </a:extLst>
          </p:cNvPr>
          <p:cNvCxnSpPr>
            <a:cxnSpLocks/>
          </p:cNvCxnSpPr>
          <p:nvPr/>
        </p:nvCxnSpPr>
        <p:spPr>
          <a:xfrm>
            <a:off x="6417246" y="2505305"/>
            <a:ext cx="1562374" cy="0"/>
          </a:xfrm>
          <a:prstGeom prst="line">
            <a:avLst/>
          </a:prstGeom>
          <a:ln w="1270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4" name="Gerade Verbindung mit Pfeil 13">
            <a:extLst>
              <a:ext uri="{FF2B5EF4-FFF2-40B4-BE49-F238E27FC236}">
                <a16:creationId xmlns:a16="http://schemas.microsoft.com/office/drawing/2014/main" id="{746884B4-58CC-4EEE-BB70-76AA655769AE}"/>
              </a:ext>
            </a:extLst>
          </p:cNvPr>
          <p:cNvCxnSpPr>
            <a:cxnSpLocks/>
          </p:cNvCxnSpPr>
          <p:nvPr/>
        </p:nvCxnSpPr>
        <p:spPr>
          <a:xfrm>
            <a:off x="7519966" y="2512129"/>
            <a:ext cx="0" cy="599022"/>
          </a:xfrm>
          <a:prstGeom prst="straightConnector1">
            <a:avLst/>
          </a:prstGeom>
          <a:ln>
            <a:solidFill>
              <a:srgbClr val="008000"/>
            </a:solidFill>
            <a:headEnd w="lg" len="lg"/>
            <a:tailEnd type="stealth" w="lg" len="lg"/>
          </a:ln>
          <a:effectLst/>
        </p:spPr>
        <p:style>
          <a:lnRef idx="2">
            <a:schemeClr val="accent1"/>
          </a:lnRef>
          <a:fillRef idx="0">
            <a:schemeClr val="accent1"/>
          </a:fillRef>
          <a:effectRef idx="1">
            <a:schemeClr val="accent1"/>
          </a:effectRef>
          <a:fontRef idx="minor">
            <a:schemeClr val="tx1"/>
          </a:fontRef>
        </p:style>
      </p:cxnSp>
      <p:sp>
        <p:nvSpPr>
          <p:cNvPr id="15" name="Textfeld 14">
            <a:extLst>
              <a:ext uri="{FF2B5EF4-FFF2-40B4-BE49-F238E27FC236}">
                <a16:creationId xmlns:a16="http://schemas.microsoft.com/office/drawing/2014/main" id="{79A8889B-29F2-4447-A713-9A39B1BB0EB6}"/>
              </a:ext>
            </a:extLst>
          </p:cNvPr>
          <p:cNvSpPr txBox="1"/>
          <p:nvPr/>
        </p:nvSpPr>
        <p:spPr>
          <a:xfrm>
            <a:off x="7260929" y="3005066"/>
            <a:ext cx="518074" cy="369332"/>
          </a:xfrm>
          <a:prstGeom prst="rect">
            <a:avLst/>
          </a:prstGeom>
        </p:spPr>
        <p:txBody>
          <a:bodyPr vert="horz" wrap="square" lIns="91440" tIns="45720" rIns="91440" bIns="45720" rtlCol="0" anchor="t">
            <a:spAutoFit/>
          </a:bodyPr>
          <a:lstStyle/>
          <a:p>
            <a:pPr algn="l"/>
            <a:r>
              <a:rPr lang="en-GB" b="1" i="1" dirty="0" err="1">
                <a:solidFill>
                  <a:srgbClr val="008000"/>
                </a:solidFill>
                <a:latin typeface="Calibri" panose="020F0502020204030204" pitchFamily="34" charset="0"/>
                <a:cs typeface="Calibri" panose="020F0502020204030204" pitchFamily="34" charset="0"/>
              </a:rPr>
              <a:t>f</a:t>
            </a:r>
            <a:r>
              <a:rPr lang="en-GB" b="1" i="1" baseline="-25000" dirty="0" err="1">
                <a:solidFill>
                  <a:srgbClr val="008000"/>
                </a:solidFill>
                <a:latin typeface="Calibri" panose="020F0502020204030204" pitchFamily="34" charset="0"/>
                <a:cs typeface="Calibri" panose="020F0502020204030204" pitchFamily="34" charset="0"/>
              </a:rPr>
              <a:t>cut</a:t>
            </a:r>
            <a:endParaRPr lang="en-GB" b="1" i="1" dirty="0">
              <a:solidFill>
                <a:srgbClr val="008000"/>
              </a:solidFill>
              <a:latin typeface="Calibri" panose="020F0502020204030204" pitchFamily="34" charset="0"/>
              <a:cs typeface="Calibri" panose="020F0502020204030204" pitchFamily="34" charset="0"/>
            </a:endParaRPr>
          </a:p>
        </p:txBody>
      </p:sp>
      <p:cxnSp>
        <p:nvCxnSpPr>
          <p:cNvPr id="16" name="Gerade Verbindung mit Pfeil 15">
            <a:extLst>
              <a:ext uri="{FF2B5EF4-FFF2-40B4-BE49-F238E27FC236}">
                <a16:creationId xmlns:a16="http://schemas.microsoft.com/office/drawing/2014/main" id="{FF771DA5-9B9A-4DC2-85A3-72283F1DF28C}"/>
              </a:ext>
            </a:extLst>
          </p:cNvPr>
          <p:cNvCxnSpPr>
            <a:cxnSpLocks/>
          </p:cNvCxnSpPr>
          <p:nvPr/>
        </p:nvCxnSpPr>
        <p:spPr>
          <a:xfrm>
            <a:off x="7891823" y="2515541"/>
            <a:ext cx="0" cy="184408"/>
          </a:xfrm>
          <a:prstGeom prst="straightConnector1">
            <a:avLst/>
          </a:prstGeom>
          <a:ln w="12700">
            <a:solidFill>
              <a:schemeClr val="tx1"/>
            </a:solidFill>
            <a:headEnd type="stealth" w="med"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17" name="Gerade Verbindung mit Pfeil 16">
            <a:extLst>
              <a:ext uri="{FF2B5EF4-FFF2-40B4-BE49-F238E27FC236}">
                <a16:creationId xmlns:a16="http://schemas.microsoft.com/office/drawing/2014/main" id="{FB034F3B-9444-41E3-AC3B-70EFDF7E77A2}"/>
              </a:ext>
            </a:extLst>
          </p:cNvPr>
          <p:cNvCxnSpPr>
            <a:cxnSpLocks/>
          </p:cNvCxnSpPr>
          <p:nvPr/>
        </p:nvCxnSpPr>
        <p:spPr>
          <a:xfrm flipV="1">
            <a:off x="7888416" y="2234499"/>
            <a:ext cx="0" cy="186389"/>
          </a:xfrm>
          <a:prstGeom prst="straightConnector1">
            <a:avLst/>
          </a:prstGeom>
          <a:ln w="12700">
            <a:solidFill>
              <a:schemeClr val="tx1"/>
            </a:solidFill>
            <a:headEnd type="stealth" w="med" len="lg"/>
            <a:tailEnd type="none" w="lg" len="lg"/>
          </a:ln>
          <a:effectLst/>
        </p:spPr>
        <p:style>
          <a:lnRef idx="2">
            <a:schemeClr val="accent1"/>
          </a:lnRef>
          <a:fillRef idx="0">
            <a:schemeClr val="accent1"/>
          </a:fillRef>
          <a:effectRef idx="1">
            <a:schemeClr val="accent1"/>
          </a:effectRef>
          <a:fontRef idx="minor">
            <a:schemeClr val="tx1"/>
          </a:fontRef>
        </p:style>
      </p:cxnSp>
      <p:sp>
        <p:nvSpPr>
          <p:cNvPr id="18" name="Textfeld 17">
            <a:extLst>
              <a:ext uri="{FF2B5EF4-FFF2-40B4-BE49-F238E27FC236}">
                <a16:creationId xmlns:a16="http://schemas.microsoft.com/office/drawing/2014/main" id="{6108BE14-8562-4AE2-9022-AD6E0863251D}"/>
              </a:ext>
            </a:extLst>
          </p:cNvPr>
          <p:cNvSpPr txBox="1"/>
          <p:nvPr/>
        </p:nvSpPr>
        <p:spPr>
          <a:xfrm>
            <a:off x="5810019" y="2461998"/>
            <a:ext cx="1562374" cy="452432"/>
          </a:xfrm>
          <a:prstGeom prst="rect">
            <a:avLst/>
          </a:prstGeom>
        </p:spPr>
        <p:txBody>
          <a:bodyPr vert="horz" wrap="square" lIns="91440" tIns="45720" rIns="91440" bIns="45720" rtlCol="0" anchor="t">
            <a:spAutoFit/>
          </a:bodyPr>
          <a:lstStyle/>
          <a:p>
            <a:pPr algn="l">
              <a:lnSpc>
                <a:spcPct val="90000"/>
              </a:lnSpc>
              <a:spcBef>
                <a:spcPts val="0"/>
              </a:spcBef>
            </a:pPr>
            <a:r>
              <a:rPr lang="en-GB" sz="1300" dirty="0">
                <a:latin typeface="Calibri" panose="020F0502020204030204" pitchFamily="34" charset="0"/>
                <a:cs typeface="Calibri" panose="020F0502020204030204" pitchFamily="34" charset="0"/>
              </a:rPr>
              <a:t>decrease by  </a:t>
            </a:r>
          </a:p>
          <a:p>
            <a:pPr algn="l">
              <a:lnSpc>
                <a:spcPct val="90000"/>
              </a:lnSpc>
              <a:spcBef>
                <a:spcPts val="0"/>
              </a:spcBef>
            </a:pPr>
            <a:r>
              <a:rPr lang="en-GB" sz="1300" dirty="0">
                <a:latin typeface="Calibri" panose="020F0502020204030204" pitchFamily="34" charset="0"/>
                <a:cs typeface="Calibri" panose="020F0502020204030204" pitchFamily="34" charset="0"/>
              </a:rPr>
              <a:t>factor 1/ 2 = 3 dB</a:t>
            </a:r>
          </a:p>
        </p:txBody>
      </p:sp>
    </p:spTree>
    <p:extLst>
      <p:ext uri="{BB962C8B-B14F-4D97-AF65-F5344CB8AC3E}">
        <p14:creationId xmlns:p14="http://schemas.microsoft.com/office/powerpoint/2010/main" val="387816023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389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895" grpId="0"/>
      <p:bldP spid="11"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Ionization Chamber as BLM: TEVATRON and CERN Type</a:t>
            </a:r>
          </a:p>
        </p:txBody>
      </p:sp>
      <p:pic>
        <p:nvPicPr>
          <p:cNvPr id="1024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838" y="3531276"/>
            <a:ext cx="3967162"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63" y="727751"/>
            <a:ext cx="1617662" cy="374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6" name="Picture 4"/>
          <p:cNvPicPr>
            <a:picLocks noChangeAspect="1" noChangeArrowheads="1"/>
          </p:cNvPicPr>
          <p:nvPr/>
        </p:nvPicPr>
        <p:blipFill>
          <a:blip r:embed="rId4">
            <a:extLst>
              <a:ext uri="{28A0092B-C50C-407E-A947-70E740481C1C}">
                <a14:useLocalDpi xmlns:a14="http://schemas.microsoft.com/office/drawing/2010/main" val="0"/>
              </a:ext>
            </a:extLst>
          </a:blip>
          <a:srcRect l="31509" t="23438" r="9654" b="14635"/>
          <a:stretch>
            <a:fillRect/>
          </a:stretch>
        </p:blipFill>
        <p:spPr bwMode="auto">
          <a:xfrm>
            <a:off x="4500563" y="3531970"/>
            <a:ext cx="4010025"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Ellipse 1"/>
          <p:cNvSpPr/>
          <p:nvPr/>
        </p:nvSpPr>
        <p:spPr bwMode="auto">
          <a:xfrm rot="20021993">
            <a:off x="4660654" y="4827324"/>
            <a:ext cx="1779869" cy="709468"/>
          </a:xfrm>
          <a:prstGeom prst="ellipse">
            <a:avLst/>
          </a:prstGeom>
          <a:noFill/>
          <a:ln w="635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0" name="Ellipse 9"/>
          <p:cNvSpPr/>
          <p:nvPr/>
        </p:nvSpPr>
        <p:spPr bwMode="auto">
          <a:xfrm>
            <a:off x="1313538" y="3686917"/>
            <a:ext cx="1253450" cy="2204597"/>
          </a:xfrm>
          <a:prstGeom prst="ellipse">
            <a:avLst/>
          </a:prstGeom>
          <a:noFill/>
          <a:ln w="635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3" name="Ellipse 2"/>
          <p:cNvSpPr/>
          <p:nvPr/>
        </p:nvSpPr>
        <p:spPr bwMode="auto">
          <a:xfrm rot="20394752">
            <a:off x="6481189" y="4215704"/>
            <a:ext cx="936104" cy="519351"/>
          </a:xfrm>
          <a:prstGeom prst="ellipse">
            <a:avLst/>
          </a:prstGeom>
          <a:noFill/>
          <a:ln w="603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cxnSp>
        <p:nvCxnSpPr>
          <p:cNvPr id="5" name="Gerade Verbindung mit Pfeil 4"/>
          <p:cNvCxnSpPr/>
          <p:nvPr/>
        </p:nvCxnSpPr>
        <p:spPr bwMode="auto">
          <a:xfrm>
            <a:off x="1475656" y="1299722"/>
            <a:ext cx="0" cy="2016224"/>
          </a:xfrm>
          <a:prstGeom prst="straightConnector1">
            <a:avLst/>
          </a:prstGeom>
          <a:solidFill>
            <a:schemeClr val="accent1"/>
          </a:solidFill>
          <a:ln w="38100" cap="flat" cmpd="sng" algn="ctr">
            <a:solidFill>
              <a:schemeClr val="tx1"/>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Textfeld 8"/>
          <p:cNvSpPr txBox="1"/>
          <p:nvPr/>
        </p:nvSpPr>
        <p:spPr>
          <a:xfrm>
            <a:off x="509362" y="2148129"/>
            <a:ext cx="814200" cy="369332"/>
          </a:xfrm>
          <a:prstGeom prst="rect">
            <a:avLst/>
          </a:prstGeom>
          <a:solidFill>
            <a:schemeClr val="bg1">
              <a:alpha val="85000"/>
            </a:schemeClr>
          </a:solidFill>
          <a:ln>
            <a:solidFill>
              <a:schemeClr val="bg1">
                <a:alpha val="77000"/>
              </a:schemeClr>
            </a:solidFill>
          </a:ln>
        </p:spPr>
        <p:txBody>
          <a:bodyPr wrap="square" rtlCol="0">
            <a:spAutoFit/>
          </a:bodyPr>
          <a:lstStyle/>
          <a:p>
            <a:pPr algn="l"/>
            <a:r>
              <a:rPr lang="en-US" dirty="0">
                <a:latin typeface="Calibri" panose="020F0502020204030204" pitchFamily="34" charset="0"/>
                <a:cs typeface="Calibri" panose="020F0502020204030204" pitchFamily="34" charset="0"/>
              </a:rPr>
              <a:t>15 cm</a:t>
            </a:r>
          </a:p>
        </p:txBody>
      </p:sp>
      <p:grpSp>
        <p:nvGrpSpPr>
          <p:cNvPr id="7" name="Gruppieren 6"/>
          <p:cNvGrpSpPr/>
          <p:nvPr/>
        </p:nvGrpSpPr>
        <p:grpSpPr>
          <a:xfrm>
            <a:off x="7637463" y="764704"/>
            <a:ext cx="1474787" cy="4486275"/>
            <a:chOff x="7637463" y="620688"/>
            <a:chExt cx="1474787" cy="4486275"/>
          </a:xfrm>
        </p:grpSpPr>
        <p:pic>
          <p:nvPicPr>
            <p:cNvPr id="10247" name="Picture 6"/>
            <p:cNvPicPr>
              <a:picLocks noChangeAspect="1" noChangeArrowheads="1"/>
            </p:cNvPicPr>
            <p:nvPr/>
          </p:nvPicPr>
          <p:blipFill>
            <a:blip r:embed="rId5">
              <a:extLst>
                <a:ext uri="{28A0092B-C50C-407E-A947-70E740481C1C}">
                  <a14:useLocalDpi xmlns:a14="http://schemas.microsoft.com/office/drawing/2010/main" val="0"/>
                </a:ext>
              </a:extLst>
            </a:blip>
            <a:srcRect l="29958" t="16792" r="54401" b="7069"/>
            <a:stretch>
              <a:fillRect/>
            </a:stretch>
          </p:blipFill>
          <p:spPr bwMode="auto">
            <a:xfrm>
              <a:off x="7637463" y="620688"/>
              <a:ext cx="1474787" cy="448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7" name="Gerade Verbindung mit Pfeil 16"/>
            <p:cNvCxnSpPr/>
            <p:nvPr/>
          </p:nvCxnSpPr>
          <p:spPr bwMode="auto">
            <a:xfrm>
              <a:off x="7956376" y="1515052"/>
              <a:ext cx="0" cy="3469300"/>
            </a:xfrm>
            <a:prstGeom prst="straightConnector1">
              <a:avLst/>
            </a:prstGeom>
            <a:solidFill>
              <a:schemeClr val="accent1"/>
            </a:solidFill>
            <a:ln w="38100" cap="flat" cmpd="sng" algn="ctr">
              <a:solidFill>
                <a:schemeClr val="tx1"/>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feld 18"/>
            <p:cNvSpPr txBox="1"/>
            <p:nvPr/>
          </p:nvSpPr>
          <p:spPr>
            <a:xfrm>
              <a:off x="8057645" y="2196661"/>
              <a:ext cx="801110" cy="369332"/>
            </a:xfrm>
            <a:prstGeom prst="rect">
              <a:avLst/>
            </a:prstGeom>
            <a:solidFill>
              <a:schemeClr val="bg1">
                <a:alpha val="68000"/>
              </a:schemeClr>
            </a:solidFill>
          </p:spPr>
          <p:txBody>
            <a:bodyPr wrap="square" rtlCol="0">
              <a:spAutoFit/>
            </a:bodyPr>
            <a:lstStyle/>
            <a:p>
              <a:pPr algn="r"/>
              <a:r>
                <a:rPr lang="en-US" dirty="0">
                  <a:latin typeface="Calibri" panose="020F0502020204030204" pitchFamily="34" charset="0"/>
                  <a:cs typeface="Calibri" panose="020F0502020204030204" pitchFamily="34" charset="0"/>
                </a:rPr>
                <a:t>38 cm</a:t>
              </a:r>
            </a:p>
          </p:txBody>
        </p:sp>
      </p:grpSp>
      <p:graphicFrame>
        <p:nvGraphicFramePr>
          <p:cNvPr id="4" name="Tabelle 3"/>
          <p:cNvGraphicFramePr>
            <a:graphicFrameLocks noGrp="1"/>
          </p:cNvGraphicFramePr>
          <p:nvPr/>
        </p:nvGraphicFramePr>
        <p:xfrm>
          <a:off x="2033707" y="771516"/>
          <a:ext cx="4939920" cy="2225040"/>
        </p:xfrm>
        <a:graphic>
          <a:graphicData uri="http://schemas.openxmlformats.org/drawingml/2006/table">
            <a:tbl>
              <a:tblPr firstRow="1" bandRow="1">
                <a:tableStyleId>{5C22544A-7EE6-4342-B048-85BDC9FD1C3A}</a:tableStyleId>
              </a:tblPr>
              <a:tblGrid>
                <a:gridCol w="1632268">
                  <a:extLst>
                    <a:ext uri="{9D8B030D-6E8A-4147-A177-3AD203B41FA5}">
                      <a16:colId xmlns:a16="http://schemas.microsoft.com/office/drawing/2014/main" val="20000"/>
                    </a:ext>
                  </a:extLst>
                </a:gridCol>
                <a:gridCol w="1826197">
                  <a:extLst>
                    <a:ext uri="{9D8B030D-6E8A-4147-A177-3AD203B41FA5}">
                      <a16:colId xmlns:a16="http://schemas.microsoft.com/office/drawing/2014/main" val="20001"/>
                    </a:ext>
                  </a:extLst>
                </a:gridCol>
                <a:gridCol w="1481455">
                  <a:extLst>
                    <a:ext uri="{9D8B030D-6E8A-4147-A177-3AD203B41FA5}">
                      <a16:colId xmlns:a16="http://schemas.microsoft.com/office/drawing/2014/main" val="20002"/>
                    </a:ext>
                  </a:extLst>
                </a:gridCol>
              </a:tblGrid>
              <a:tr h="370840">
                <a:tc>
                  <a:txBody>
                    <a:bodyPr/>
                    <a:lstStyle/>
                    <a:p>
                      <a:r>
                        <a:rPr lang="en-US" sz="1500" noProof="0" dirty="0"/>
                        <a:t>Parameter</a:t>
                      </a:r>
                      <a:endParaRPr lang="en-US" sz="1500" noProof="0" dirty="0">
                        <a:latin typeface="Arial" panose="020B0604020202020204" pitchFamily="34" charset="0"/>
                        <a:cs typeface="Arial" panose="020B0604020202020204" pitchFamily="34" charset="0"/>
                      </a:endParaRPr>
                    </a:p>
                  </a:txBody>
                  <a:tcPr/>
                </a:tc>
                <a:tc>
                  <a:txBody>
                    <a:bodyPr/>
                    <a:lstStyle/>
                    <a:p>
                      <a:r>
                        <a:rPr lang="de-DE" sz="1500" dirty="0"/>
                        <a:t>TEVATRON,</a:t>
                      </a:r>
                      <a:r>
                        <a:rPr lang="de-DE" sz="1500" baseline="0" dirty="0"/>
                        <a:t> RHIC</a:t>
                      </a:r>
                      <a:endParaRPr lang="de-DE" sz="1500" dirty="0">
                        <a:latin typeface="Arial" panose="020B0604020202020204" pitchFamily="34" charset="0"/>
                        <a:cs typeface="Arial" panose="020B0604020202020204" pitchFamily="34" charset="0"/>
                      </a:endParaRPr>
                    </a:p>
                  </a:txBody>
                  <a:tcPr/>
                </a:tc>
                <a:tc>
                  <a:txBody>
                    <a:bodyPr/>
                    <a:lstStyle/>
                    <a:p>
                      <a:r>
                        <a:rPr lang="de-DE" sz="1500" dirty="0"/>
                        <a:t>CERN type</a:t>
                      </a:r>
                      <a:endParaRPr lang="de-DE" sz="15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370840">
                <a:tc>
                  <a:txBody>
                    <a:bodyPr/>
                    <a:lstStyle/>
                    <a:p>
                      <a:r>
                        <a:rPr lang="de-DE" sz="1500" dirty="0"/>
                        <a:t>Size</a:t>
                      </a:r>
                      <a:endParaRPr lang="de-DE" sz="1500" b="1" dirty="0">
                        <a:latin typeface="Arial" panose="020B0604020202020204" pitchFamily="34" charset="0"/>
                        <a:cs typeface="Arial" panose="020B0604020202020204" pitchFamily="34" charset="0"/>
                      </a:endParaRPr>
                    </a:p>
                  </a:txBody>
                  <a:tcPr/>
                </a:tc>
                <a:tc>
                  <a:txBody>
                    <a:bodyPr/>
                    <a:lstStyle/>
                    <a:p>
                      <a:r>
                        <a:rPr lang="en-US" altLang="de-DE" sz="1500" dirty="0"/>
                        <a:t>15cm, </a:t>
                      </a:r>
                      <a:r>
                        <a:rPr lang="en-US" altLang="de-DE" sz="1500" dirty="0">
                          <a:sym typeface="Symbol" pitchFamily="18" charset="2"/>
                        </a:rPr>
                        <a:t> 6 cm </a:t>
                      </a:r>
                      <a:endParaRPr lang="de-DE" sz="150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de-DE" sz="1500" dirty="0"/>
                        <a:t>50 cm, </a:t>
                      </a:r>
                      <a:r>
                        <a:rPr lang="en-US" altLang="de-DE" sz="1500" dirty="0">
                          <a:sym typeface="Symbol" pitchFamily="18" charset="2"/>
                        </a:rPr>
                        <a:t></a:t>
                      </a:r>
                      <a:r>
                        <a:rPr lang="en-US" altLang="de-DE" sz="1500" dirty="0"/>
                        <a:t> 9 cm</a:t>
                      </a:r>
                      <a:endParaRPr lang="en-US" altLang="de-DE" sz="15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370840">
                <a:tc>
                  <a:txBody>
                    <a:bodyPr/>
                    <a:lstStyle/>
                    <a:p>
                      <a:r>
                        <a:rPr lang="de-DE" sz="1500" dirty="0"/>
                        <a:t>Gas</a:t>
                      </a:r>
                      <a:endParaRPr lang="de-DE" sz="1500" b="1" dirty="0">
                        <a:latin typeface="Arial" panose="020B0604020202020204" pitchFamily="34" charset="0"/>
                        <a:cs typeface="Arial" panose="020B0604020202020204" pitchFamily="34" charset="0"/>
                      </a:endParaRPr>
                    </a:p>
                  </a:txBody>
                  <a:tcPr/>
                </a:tc>
                <a:tc>
                  <a:txBody>
                    <a:bodyPr/>
                    <a:lstStyle/>
                    <a:p>
                      <a:r>
                        <a:rPr lang="en-US" altLang="de-DE" sz="1500" dirty="0" err="1"/>
                        <a:t>Ar</a:t>
                      </a:r>
                      <a:r>
                        <a:rPr lang="en-US" altLang="de-DE" sz="1500" dirty="0"/>
                        <a:t> at 1.1 bar</a:t>
                      </a:r>
                      <a:endParaRPr lang="de-DE" sz="1500" dirty="0">
                        <a:latin typeface="Arial" panose="020B0604020202020204" pitchFamily="34" charset="0"/>
                        <a:cs typeface="Arial" panose="020B0604020202020204" pitchFamily="34" charset="0"/>
                      </a:endParaRPr>
                    </a:p>
                  </a:txBody>
                  <a:tcPr/>
                </a:tc>
                <a:tc>
                  <a:txBody>
                    <a:bodyPr/>
                    <a:lstStyle/>
                    <a:p>
                      <a:r>
                        <a:rPr lang="en-US" altLang="de-DE" sz="1500" dirty="0"/>
                        <a:t>N</a:t>
                      </a:r>
                      <a:r>
                        <a:rPr lang="en-US" altLang="de-DE" sz="1500" baseline="-25000" dirty="0"/>
                        <a:t>2</a:t>
                      </a:r>
                      <a:r>
                        <a:rPr lang="en-US" altLang="de-DE" sz="1500" dirty="0"/>
                        <a:t> at 1.1 bar</a:t>
                      </a:r>
                      <a:endParaRPr lang="de-DE" sz="15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370840">
                <a:tc>
                  <a:txBody>
                    <a:bodyPr/>
                    <a:lstStyle/>
                    <a:p>
                      <a:r>
                        <a:rPr lang="en-US" altLang="de-DE" sz="1500" dirty="0"/>
                        <a:t># of electrodes </a:t>
                      </a:r>
                      <a:endParaRPr lang="de-DE" sz="1500" b="1" dirty="0">
                        <a:latin typeface="Arial" panose="020B0604020202020204" pitchFamily="34" charset="0"/>
                        <a:cs typeface="Arial" panose="020B0604020202020204" pitchFamily="34" charset="0"/>
                      </a:endParaRPr>
                    </a:p>
                  </a:txBody>
                  <a:tcPr/>
                </a:tc>
                <a:tc>
                  <a:txBody>
                    <a:bodyPr/>
                    <a:lstStyle/>
                    <a:p>
                      <a:r>
                        <a:rPr lang="de-DE" sz="1500" dirty="0"/>
                        <a:t>3</a:t>
                      </a:r>
                      <a:endParaRPr lang="de-DE" sz="1500" dirty="0">
                        <a:latin typeface="Arial" panose="020B0604020202020204" pitchFamily="34" charset="0"/>
                        <a:cs typeface="Arial" panose="020B0604020202020204" pitchFamily="34" charset="0"/>
                      </a:endParaRPr>
                    </a:p>
                  </a:txBody>
                  <a:tcPr/>
                </a:tc>
                <a:tc>
                  <a:txBody>
                    <a:bodyPr/>
                    <a:lstStyle/>
                    <a:p>
                      <a:r>
                        <a:rPr lang="de-DE" sz="1500" dirty="0"/>
                        <a:t>61</a:t>
                      </a:r>
                      <a:endParaRPr lang="de-DE" sz="15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370840">
                <a:tc>
                  <a:txBody>
                    <a:bodyPr/>
                    <a:lstStyle/>
                    <a:p>
                      <a:r>
                        <a:rPr lang="en-US" sz="1500" noProof="0" dirty="0"/>
                        <a:t>Voltage</a:t>
                      </a:r>
                      <a:endParaRPr lang="en-US" sz="1500" b="1" noProof="0" dirty="0">
                        <a:latin typeface="Arial" panose="020B0604020202020204" pitchFamily="34" charset="0"/>
                        <a:cs typeface="Arial" panose="020B0604020202020204" pitchFamily="34" charset="0"/>
                      </a:endParaRPr>
                    </a:p>
                  </a:txBody>
                  <a:tcPr/>
                </a:tc>
                <a:tc>
                  <a:txBody>
                    <a:bodyPr/>
                    <a:lstStyle/>
                    <a:p>
                      <a:r>
                        <a:rPr lang="de-DE" sz="1500" dirty="0"/>
                        <a:t>1000 V</a:t>
                      </a:r>
                      <a:endParaRPr lang="de-DE" sz="1500" dirty="0">
                        <a:latin typeface="Arial" panose="020B0604020202020204" pitchFamily="34" charset="0"/>
                        <a:cs typeface="Arial" panose="020B0604020202020204" pitchFamily="34" charset="0"/>
                      </a:endParaRPr>
                    </a:p>
                  </a:txBody>
                  <a:tcPr/>
                </a:tc>
                <a:tc>
                  <a:txBody>
                    <a:bodyPr/>
                    <a:lstStyle/>
                    <a:p>
                      <a:r>
                        <a:rPr lang="de-DE" sz="1500" dirty="0"/>
                        <a:t>1500 V</a:t>
                      </a:r>
                      <a:endParaRPr lang="de-DE" sz="15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370840">
                <a:tc>
                  <a:txBody>
                    <a:bodyPr/>
                    <a:lstStyle/>
                    <a:p>
                      <a:r>
                        <a:rPr lang="en-US" sz="1500" noProof="0" dirty="0"/>
                        <a:t>Reaction time</a:t>
                      </a:r>
                      <a:endParaRPr lang="en-US" sz="1500" b="1" noProof="0" dirty="0">
                        <a:latin typeface="Arial" panose="020B0604020202020204" pitchFamily="34" charset="0"/>
                        <a:cs typeface="Arial" panose="020B0604020202020204" pitchFamily="34" charset="0"/>
                      </a:endParaRPr>
                    </a:p>
                  </a:txBody>
                  <a:tcPr/>
                </a:tc>
                <a:tc>
                  <a:txBody>
                    <a:bodyPr/>
                    <a:lstStyle/>
                    <a:p>
                      <a:r>
                        <a:rPr lang="de-DE" sz="1500" dirty="0"/>
                        <a:t>3 µs</a:t>
                      </a:r>
                      <a:endParaRPr lang="de-DE" sz="1500" dirty="0">
                        <a:latin typeface="Arial" panose="020B0604020202020204" pitchFamily="34" charset="0"/>
                        <a:cs typeface="Arial" panose="020B0604020202020204" pitchFamily="34" charset="0"/>
                      </a:endParaRPr>
                    </a:p>
                  </a:txBody>
                  <a:tcPr/>
                </a:tc>
                <a:tc>
                  <a:txBody>
                    <a:bodyPr/>
                    <a:lstStyle/>
                    <a:p>
                      <a:r>
                        <a:rPr lang="de-DE" sz="1500" dirty="0"/>
                        <a:t>0.3 µs</a:t>
                      </a:r>
                      <a:endParaRPr lang="de-DE" sz="15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bl>
          </a:graphicData>
        </a:graphic>
      </p:graphicFrame>
      <p:sp>
        <p:nvSpPr>
          <p:cNvPr id="18" name="Rectangle 4"/>
          <p:cNvSpPr>
            <a:spLocks noChangeArrowheads="1"/>
          </p:cNvSpPr>
          <p:nvPr/>
        </p:nvSpPr>
        <p:spPr bwMode="auto">
          <a:xfrm>
            <a:off x="1609408" y="3243938"/>
            <a:ext cx="2674560" cy="29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b="1" dirty="0">
                <a:solidFill>
                  <a:srgbClr val="006600"/>
                </a:solidFill>
                <a:latin typeface="Calibri" panose="020F0502020204030204" pitchFamily="34" charset="0"/>
                <a:cs typeface="Calibri" panose="020F0502020204030204" pitchFamily="34" charset="0"/>
              </a:rPr>
              <a:t>TEVATRON, RHIC type</a:t>
            </a:r>
          </a:p>
        </p:txBody>
      </p:sp>
      <p:sp>
        <p:nvSpPr>
          <p:cNvPr id="20" name="Rectangle 4"/>
          <p:cNvSpPr>
            <a:spLocks noChangeArrowheads="1"/>
          </p:cNvSpPr>
          <p:nvPr/>
        </p:nvSpPr>
        <p:spPr bwMode="auto">
          <a:xfrm>
            <a:off x="5508481" y="3245738"/>
            <a:ext cx="1727815" cy="29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b="1" dirty="0">
                <a:solidFill>
                  <a:srgbClr val="006600"/>
                </a:solidFill>
                <a:latin typeface="Calibri" panose="020F0502020204030204" pitchFamily="34" charset="0"/>
                <a:cs typeface="Calibri" panose="020F0502020204030204" pitchFamily="34" charset="0"/>
              </a:rPr>
              <a:t>CERN type</a:t>
            </a:r>
          </a:p>
        </p:txBody>
      </p:sp>
      <p:sp>
        <p:nvSpPr>
          <p:cNvPr id="6" name="Rechteck 5"/>
          <p:cNvSpPr/>
          <p:nvPr/>
        </p:nvSpPr>
        <p:spPr>
          <a:xfrm>
            <a:off x="3920257" y="2917209"/>
            <a:ext cx="3614701" cy="369332"/>
          </a:xfrm>
          <a:prstGeom prst="rect">
            <a:avLst/>
          </a:prstGeom>
        </p:spPr>
        <p:txBody>
          <a:bodyPr wrap="square">
            <a:spAutoFit/>
          </a:bodyPr>
          <a:lstStyle/>
          <a:p>
            <a:pPr algn="l"/>
            <a:r>
              <a:rPr lang="de-DE" b="1" dirty="0">
                <a:latin typeface="Calibri" panose="020F0502020204030204" pitchFamily="34" charset="0"/>
                <a:cs typeface="Calibri" panose="020F0502020204030204" pitchFamily="34" charset="0"/>
              </a:rPr>
              <a:t>4000 BLMs at LHC</a:t>
            </a:r>
            <a:r>
              <a:rPr lang="de-DE" b="1" dirty="0">
                <a:latin typeface="Calibri" panose="020F0502020204030204" pitchFamily="34" charset="0"/>
                <a:cs typeface="Calibri" panose="020F0502020204030204" pitchFamily="34" charset="0"/>
                <a:sym typeface="Symbol"/>
              </a:rPr>
              <a:t> </a:t>
            </a:r>
            <a:r>
              <a:rPr lang="de-DE" b="1" dirty="0" err="1">
                <a:latin typeface="Calibri" panose="020F0502020204030204" pitchFamily="34" charset="0"/>
                <a:cs typeface="Calibri" panose="020F0502020204030204" pitchFamily="34" charset="0"/>
                <a:sym typeface="Symbol"/>
              </a:rPr>
              <a:t>each</a:t>
            </a:r>
            <a:r>
              <a:rPr lang="de-DE" b="1" dirty="0">
                <a:latin typeface="Calibri" panose="020F0502020204030204" pitchFamily="34" charset="0"/>
                <a:cs typeface="Calibri" panose="020F0502020204030204" pitchFamily="34" charset="0"/>
                <a:sym typeface="Symbol"/>
              </a:rPr>
              <a:t>  6m</a:t>
            </a:r>
            <a:r>
              <a:rPr lang="de-DE" b="1" dirty="0">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966276064"/>
      </p:ext>
    </p:extLst>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Comparison of different Types of BLMs</a:t>
            </a:r>
          </a:p>
        </p:txBody>
      </p:sp>
      <p:sp>
        <p:nvSpPr>
          <p:cNvPr id="13316"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13317" name="Rectangle 4"/>
          <p:cNvSpPr>
            <a:spLocks noChangeArrowheads="1"/>
          </p:cNvSpPr>
          <p:nvPr/>
        </p:nvSpPr>
        <p:spPr bwMode="auto">
          <a:xfrm>
            <a:off x="107504" y="807264"/>
            <a:ext cx="846455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00FF"/>
                </a:solidFill>
                <a:latin typeface="Arial" panose="020B0604020202020204" pitchFamily="34" charset="0"/>
                <a:cs typeface="Arial" panose="020B0604020202020204" pitchFamily="34" charset="0"/>
              </a:rPr>
              <a:t>Different detectors are sensitive to various physical processes</a:t>
            </a:r>
          </a:p>
          <a:p>
            <a:pPr algn="l">
              <a:spcBef>
                <a:spcPts val="0"/>
              </a:spcBef>
            </a:pPr>
            <a:r>
              <a:rPr lang="en-US" altLang="de-DE" b="1" dirty="0">
                <a:solidFill>
                  <a:srgbClr val="0000FF"/>
                </a:solidFill>
                <a:latin typeface="Arial" panose="020B0604020202020204" pitchFamily="34" charset="0"/>
                <a:cs typeface="Arial" panose="020B0604020202020204" pitchFamily="34" charset="0"/>
              </a:rPr>
              <a:t>very different count rate, but basically proportional to each other</a:t>
            </a:r>
          </a:p>
        </p:txBody>
      </p:sp>
      <p:sp>
        <p:nvSpPr>
          <p:cNvPr id="10" name="Rectangle 4"/>
          <p:cNvSpPr>
            <a:spLocks noChangeArrowheads="1"/>
          </p:cNvSpPr>
          <p:nvPr/>
        </p:nvSpPr>
        <p:spPr bwMode="auto">
          <a:xfrm>
            <a:off x="252000" y="1466983"/>
            <a:ext cx="5753384" cy="236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a:solidFill>
                  <a:srgbClr val="0000FF"/>
                </a:solidFill>
                <a:latin typeface="Arial" panose="020B0604020202020204" pitchFamily="34" charset="0"/>
                <a:cs typeface="Arial" panose="020B0604020202020204" pitchFamily="34" charset="0"/>
              </a:rPr>
              <a:t>Typical choice of the detector type:</a:t>
            </a:r>
          </a:p>
          <a:p>
            <a:pPr marL="285750" indent="-285750" algn="l">
              <a:spcBef>
                <a:spcPts val="200"/>
              </a:spcBef>
              <a:buFont typeface="Wingdings" panose="05000000000000000000" pitchFamily="2" charset="2"/>
              <a:buChar char="Ø"/>
            </a:pPr>
            <a:r>
              <a:rPr lang="en-US" altLang="de-DE" sz="1700" b="1" dirty="0">
                <a:latin typeface="Arial" panose="020B0604020202020204" pitchFamily="34" charset="0"/>
                <a:cs typeface="Arial" panose="020B0604020202020204" pitchFamily="34" charset="0"/>
              </a:rPr>
              <a:t>Ionization Chamber: </a:t>
            </a:r>
          </a:p>
          <a:p>
            <a:pPr algn="l">
              <a:spcBef>
                <a:spcPts val="200"/>
              </a:spcBef>
            </a:pPr>
            <a:r>
              <a:rPr lang="en-US" altLang="de-DE" sz="1700" dirty="0">
                <a:latin typeface="Arial" panose="020B0604020202020204" pitchFamily="34" charset="0"/>
                <a:cs typeface="Arial" panose="020B0604020202020204" pitchFamily="34" charset="0"/>
              </a:rPr>
              <a:t>     </a:t>
            </a:r>
            <a:r>
              <a:rPr lang="en-US" altLang="de-DE" sz="1700" b="1" dirty="0">
                <a:solidFill>
                  <a:srgbClr val="008000"/>
                </a:solidFill>
                <a:latin typeface="Arial" panose="020B0604020202020204" pitchFamily="34" charset="0"/>
                <a:cs typeface="Arial" panose="020B0604020202020204" pitchFamily="34" charset="0"/>
              </a:rPr>
              <a:t>Advantage:</a:t>
            </a:r>
            <a:r>
              <a:rPr lang="en-US" altLang="de-DE" sz="1700" dirty="0">
                <a:latin typeface="Arial" panose="020B0604020202020204" pitchFamily="34" charset="0"/>
                <a:cs typeface="Arial" panose="020B0604020202020204" pitchFamily="34" charset="0"/>
              </a:rPr>
              <a:t> </a:t>
            </a:r>
          </a:p>
          <a:p>
            <a:pPr algn="l">
              <a:spcBef>
                <a:spcPts val="200"/>
              </a:spcBef>
            </a:pPr>
            <a:r>
              <a:rPr lang="en-US" altLang="de-DE" sz="1700" dirty="0">
                <a:latin typeface="Arial" panose="020B0604020202020204" pitchFamily="34" charset="0"/>
                <a:cs typeface="Arial" panose="020B0604020202020204" pitchFamily="34" charset="0"/>
              </a:rPr>
              <a:t>     - Measurement of absolute dose </a:t>
            </a:r>
          </a:p>
          <a:p>
            <a:pPr algn="l">
              <a:spcBef>
                <a:spcPts val="200"/>
              </a:spcBef>
            </a:pPr>
            <a:r>
              <a:rPr lang="en-US" altLang="de-DE" sz="1700" dirty="0">
                <a:latin typeface="Arial" panose="020B0604020202020204" pitchFamily="34" charset="0"/>
                <a:cs typeface="Arial" panose="020B0604020202020204" pitchFamily="34" charset="0"/>
              </a:rPr>
              <a:t>     </a:t>
            </a:r>
            <a:r>
              <a:rPr lang="en-US" altLang="de-DE" sz="1700" b="1" dirty="0">
                <a:solidFill>
                  <a:srgbClr val="C00000"/>
                </a:solidFill>
                <a:latin typeface="Arial" panose="020B0604020202020204" pitchFamily="34" charset="0"/>
                <a:cs typeface="Arial" panose="020B0604020202020204" pitchFamily="34" charset="0"/>
              </a:rPr>
              <a:t>Disadvantage:  </a:t>
            </a:r>
          </a:p>
          <a:p>
            <a:pPr algn="l">
              <a:spcBef>
                <a:spcPts val="200"/>
              </a:spcBef>
            </a:pPr>
            <a:r>
              <a:rPr lang="en-US" altLang="de-DE" sz="1700" dirty="0">
                <a:latin typeface="Arial" panose="020B0604020202020204" pitchFamily="34" charset="0"/>
                <a:cs typeface="Arial" panose="020B0604020202020204" pitchFamily="34" charset="0"/>
              </a:rPr>
              <a:t>     - Low signal (low </a:t>
            </a:r>
            <a:r>
              <a:rPr lang="en-US" altLang="de-DE" sz="1700" dirty="0">
                <a:latin typeface="Arial" panose="020B0604020202020204" pitchFamily="34" charset="0"/>
                <a:cs typeface="Arial" panose="020B0604020202020204" pitchFamily="34" charset="0"/>
                <a:sym typeface="Symbol"/>
              </a:rPr>
              <a:t>, eff, </a:t>
            </a:r>
            <a:r>
              <a:rPr lang="en-US" altLang="de-DE" sz="1700" dirty="0">
                <a:latin typeface="Arial" panose="020B0604020202020204" pitchFamily="34" charset="0"/>
                <a:cs typeface="Arial" panose="020B0604020202020204" pitchFamily="34" charset="0"/>
              </a:rPr>
              <a:t>no neutron detection), </a:t>
            </a:r>
          </a:p>
          <a:p>
            <a:pPr algn="l">
              <a:spcBef>
                <a:spcPts val="200"/>
              </a:spcBef>
            </a:pPr>
            <a:r>
              <a:rPr lang="en-US" altLang="de-DE" sz="1700" dirty="0">
                <a:latin typeface="Arial" panose="020B0604020202020204" pitchFamily="34" charset="0"/>
                <a:cs typeface="Arial" panose="020B0604020202020204" pitchFamily="34" charset="0"/>
              </a:rPr>
              <a:t>     - Sometimes slow, ion drift time 10 ... 100 µs</a:t>
            </a:r>
          </a:p>
          <a:p>
            <a:pPr algn="l">
              <a:spcBef>
                <a:spcPts val="200"/>
              </a:spcBef>
            </a:pPr>
            <a:r>
              <a:rPr lang="en-US" altLang="de-DE" sz="1700" dirty="0">
                <a:latin typeface="Arial" panose="020B0604020202020204" pitchFamily="34" charset="0"/>
                <a:cs typeface="Arial" panose="020B0604020202020204" pitchFamily="34" charset="0"/>
              </a:rPr>
              <a:t>    </a:t>
            </a:r>
            <a:r>
              <a:rPr lang="en-US" altLang="de-DE" sz="1700" dirty="0">
                <a:latin typeface="Arial" panose="020B0604020202020204" pitchFamily="34" charset="0"/>
                <a:cs typeface="Arial" panose="020B0604020202020204" pitchFamily="34" charset="0"/>
                <a:sym typeface="Symbol"/>
              </a:rPr>
              <a:t> Often used a</a:t>
            </a:r>
            <a:r>
              <a:rPr lang="en-US" altLang="de-DE" sz="1700" dirty="0">
                <a:latin typeface="Arial" panose="020B0604020202020204" pitchFamily="34" charset="0"/>
                <a:cs typeface="Arial" panose="020B0604020202020204" pitchFamily="34" charset="0"/>
              </a:rPr>
              <a:t>t many location for interlock</a:t>
            </a:r>
          </a:p>
        </p:txBody>
      </p:sp>
      <p:grpSp>
        <p:nvGrpSpPr>
          <p:cNvPr id="15" name="Group 13"/>
          <p:cNvGrpSpPr>
            <a:grpSpLocks/>
          </p:cNvGrpSpPr>
          <p:nvPr/>
        </p:nvGrpSpPr>
        <p:grpSpPr bwMode="auto">
          <a:xfrm>
            <a:off x="4843579" y="4078130"/>
            <a:ext cx="2675889" cy="2390025"/>
            <a:chOff x="210" y="2208"/>
            <a:chExt cx="2405" cy="1804"/>
          </a:xfrm>
        </p:grpSpPr>
        <p:pic>
          <p:nvPicPr>
            <p:cNvPr id="16" name="Picture 5" descr="BLM_offen_kmp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0" y="2208"/>
              <a:ext cx="2405" cy="1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10"/>
            <p:cNvSpPr txBox="1">
              <a:spLocks noChangeArrowheads="1"/>
            </p:cNvSpPr>
            <p:nvPr/>
          </p:nvSpPr>
          <p:spPr bwMode="auto">
            <a:xfrm>
              <a:off x="1193" y="3328"/>
              <a:ext cx="1394" cy="4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b="1" dirty="0">
                  <a:solidFill>
                    <a:srgbClr val="FFFF00"/>
                  </a:solidFill>
                </a:rPr>
                <a:t>Scintillator</a:t>
              </a:r>
            </a:p>
            <a:p>
              <a:pPr>
                <a:lnSpc>
                  <a:spcPct val="70000"/>
                </a:lnSpc>
              </a:pPr>
              <a:r>
                <a:rPr lang="en-US" altLang="de-DE" sz="1400" b="1" dirty="0">
                  <a:solidFill>
                    <a:srgbClr val="FFFF00"/>
                  </a:solidFill>
                </a:rPr>
                <a:t>2x2x5 </a:t>
              </a:r>
              <a:r>
                <a:rPr lang="en-US" altLang="de-DE" b="1" dirty="0">
                  <a:solidFill>
                    <a:srgbClr val="FFFF00"/>
                  </a:solidFill>
                </a:rPr>
                <a:t>cm</a:t>
              </a:r>
              <a:r>
                <a:rPr lang="en-US" altLang="de-DE" sz="2200" b="1" baseline="30000" dirty="0">
                  <a:solidFill>
                    <a:srgbClr val="FFFF00"/>
                  </a:solidFill>
                </a:rPr>
                <a:t>3</a:t>
              </a:r>
            </a:p>
          </p:txBody>
        </p:sp>
        <p:sp>
          <p:nvSpPr>
            <p:cNvPr id="18" name="Text Box 11"/>
            <p:cNvSpPr txBox="1">
              <a:spLocks noChangeArrowheads="1"/>
            </p:cNvSpPr>
            <p:nvPr/>
          </p:nvSpPr>
          <p:spPr bwMode="auto">
            <a:xfrm>
              <a:off x="1193" y="2239"/>
              <a:ext cx="1412" cy="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b="1" dirty="0">
                  <a:solidFill>
                    <a:srgbClr val="66FFFF"/>
                  </a:solidFill>
                </a:rPr>
                <a:t>Photo-multiplier</a:t>
              </a:r>
            </a:p>
            <a:p>
              <a:pPr algn="l">
                <a:lnSpc>
                  <a:spcPct val="50000"/>
                </a:lnSpc>
              </a:pPr>
              <a:r>
                <a:rPr lang="en-US" altLang="de-DE" sz="1400" b="1" dirty="0">
                  <a:solidFill>
                    <a:srgbClr val="66FFFF"/>
                  </a:solidFill>
                </a:rPr>
                <a:t>          inside </a:t>
              </a:r>
            </a:p>
          </p:txBody>
        </p:sp>
        <p:sp>
          <p:nvSpPr>
            <p:cNvPr id="19" name="Text Box 12"/>
            <p:cNvSpPr txBox="1">
              <a:spLocks noChangeArrowheads="1"/>
            </p:cNvSpPr>
            <p:nvPr/>
          </p:nvSpPr>
          <p:spPr bwMode="auto">
            <a:xfrm>
              <a:off x="365" y="2386"/>
              <a:ext cx="1042"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solidFill>
                    <a:srgbClr val="FFCCFF"/>
                  </a:solidFill>
                </a:rPr>
                <a:t>HV base</a:t>
              </a:r>
            </a:p>
          </p:txBody>
        </p:sp>
      </p:grpSp>
      <p:sp>
        <p:nvSpPr>
          <p:cNvPr id="20" name="Rectangle 4"/>
          <p:cNvSpPr>
            <a:spLocks noChangeArrowheads="1"/>
          </p:cNvSpPr>
          <p:nvPr/>
        </p:nvSpPr>
        <p:spPr bwMode="auto">
          <a:xfrm>
            <a:off x="220660" y="3789040"/>
            <a:ext cx="5143428" cy="236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285750" indent="-285750" algn="l">
              <a:spcBef>
                <a:spcPts val="200"/>
              </a:spcBef>
              <a:buFont typeface="Wingdings" panose="05000000000000000000" pitchFamily="2" charset="2"/>
              <a:buChar char="Ø"/>
            </a:pPr>
            <a:r>
              <a:rPr lang="en-US" altLang="de-DE" sz="1700" b="1" dirty="0">
                <a:latin typeface="Arial" panose="020B0604020202020204" pitchFamily="34" charset="0"/>
                <a:cs typeface="Arial" panose="020B0604020202020204" pitchFamily="34" charset="0"/>
              </a:rPr>
              <a:t>Scintillator: </a:t>
            </a:r>
          </a:p>
          <a:p>
            <a:pPr algn="l">
              <a:spcBef>
                <a:spcPts val="200"/>
              </a:spcBef>
            </a:pPr>
            <a:r>
              <a:rPr lang="en-US" altLang="de-DE" sz="1700" dirty="0">
                <a:latin typeface="Arial" panose="020B0604020202020204" pitchFamily="34" charset="0"/>
                <a:cs typeface="Arial" panose="020B0604020202020204" pitchFamily="34" charset="0"/>
              </a:rPr>
              <a:t> </a:t>
            </a:r>
            <a:r>
              <a:rPr lang="en-US" altLang="de-DE" sz="1700" b="1" dirty="0">
                <a:solidFill>
                  <a:srgbClr val="008000"/>
                </a:solidFill>
                <a:latin typeface="Arial" panose="020B0604020202020204" pitchFamily="34" charset="0"/>
                <a:cs typeface="Arial" panose="020B0604020202020204" pitchFamily="34" charset="0"/>
              </a:rPr>
              <a:t>    Advantage:</a:t>
            </a:r>
            <a:r>
              <a:rPr lang="en-US" altLang="de-DE" sz="1700" dirty="0">
                <a:latin typeface="Arial" panose="020B0604020202020204" pitchFamily="34" charset="0"/>
                <a:cs typeface="Arial" panose="020B0604020202020204" pitchFamily="34" charset="0"/>
              </a:rPr>
              <a:t> </a:t>
            </a:r>
          </a:p>
          <a:p>
            <a:pPr algn="l">
              <a:spcBef>
                <a:spcPts val="200"/>
              </a:spcBef>
            </a:pPr>
            <a:r>
              <a:rPr lang="en-US" altLang="de-DE" sz="1700" dirty="0">
                <a:latin typeface="Arial" panose="020B0604020202020204" pitchFamily="34" charset="0"/>
                <a:cs typeface="Arial" panose="020B0604020202020204" pitchFamily="34" charset="0"/>
              </a:rPr>
              <a:t>     - Fast  current reading or particle counting </a:t>
            </a:r>
          </a:p>
          <a:p>
            <a:pPr algn="l">
              <a:spcBef>
                <a:spcPts val="200"/>
              </a:spcBef>
            </a:pPr>
            <a:r>
              <a:rPr lang="en-US" altLang="de-DE" sz="1700" dirty="0">
                <a:latin typeface="Arial" panose="020B0604020202020204" pitchFamily="34" charset="0"/>
                <a:cs typeface="Arial" panose="020B0604020202020204" pitchFamily="34" charset="0"/>
              </a:rPr>
              <a:t>     - Can be fabricated in any shape, cheap	     </a:t>
            </a:r>
          </a:p>
          <a:p>
            <a:pPr algn="l">
              <a:spcBef>
                <a:spcPts val="200"/>
              </a:spcBef>
            </a:pPr>
            <a:r>
              <a:rPr lang="en-US" altLang="de-DE" sz="1700" b="1" dirty="0">
                <a:solidFill>
                  <a:srgbClr val="C00000"/>
                </a:solidFill>
                <a:latin typeface="Arial" panose="020B0604020202020204" pitchFamily="34" charset="0"/>
                <a:cs typeface="Arial" panose="020B0604020202020204" pitchFamily="34" charset="0"/>
              </a:rPr>
              <a:t>      Disadvantage:  </a:t>
            </a:r>
            <a:r>
              <a:rPr lang="en-US" altLang="de-DE" sz="1700" dirty="0">
                <a:latin typeface="Arial" panose="020B0604020202020204" pitchFamily="34" charset="0"/>
                <a:cs typeface="Arial" panose="020B0604020202020204" pitchFamily="34" charset="0"/>
              </a:rPr>
              <a:t>	</a:t>
            </a:r>
          </a:p>
          <a:p>
            <a:pPr algn="l">
              <a:spcBef>
                <a:spcPts val="200"/>
              </a:spcBef>
            </a:pPr>
            <a:r>
              <a:rPr lang="en-US" altLang="de-DE" sz="1700" dirty="0">
                <a:latin typeface="Arial" panose="020B0604020202020204" pitchFamily="34" charset="0"/>
                <a:cs typeface="Arial" panose="020B0604020202020204" pitchFamily="34" charset="0"/>
              </a:rPr>
              <a:t>      - Need calibration in many cases</a:t>
            </a:r>
          </a:p>
          <a:p>
            <a:pPr algn="l">
              <a:spcBef>
                <a:spcPts val="200"/>
              </a:spcBef>
            </a:pPr>
            <a:r>
              <a:rPr lang="en-US" altLang="de-DE" sz="1700" dirty="0">
                <a:latin typeface="Arial" panose="020B0604020202020204" pitchFamily="34" charset="0"/>
                <a:cs typeface="Arial" panose="020B0604020202020204" pitchFamily="34" charset="0"/>
              </a:rPr>
              <a:t>      - Might suffer from radiation </a:t>
            </a:r>
          </a:p>
          <a:p>
            <a:pPr algn="l">
              <a:spcBef>
                <a:spcPts val="200"/>
              </a:spcBef>
            </a:pPr>
            <a:r>
              <a:rPr lang="en-US" altLang="de-DE" sz="1700" dirty="0">
                <a:latin typeface="Arial" panose="020B0604020202020204" pitchFamily="34" charset="0"/>
                <a:cs typeface="Arial" panose="020B0604020202020204" pitchFamily="34" charset="0"/>
              </a:rPr>
              <a:t>     </a:t>
            </a:r>
            <a:r>
              <a:rPr lang="en-US" altLang="de-DE" sz="1700" dirty="0">
                <a:latin typeface="Arial" panose="020B0604020202020204" pitchFamily="34" charset="0"/>
                <a:cs typeface="Arial" panose="020B0604020202020204" pitchFamily="34" charset="0"/>
                <a:sym typeface="Symbol"/>
              </a:rPr>
              <a:t> </a:t>
            </a:r>
            <a:r>
              <a:rPr lang="en-US" altLang="de-DE" sz="1700" dirty="0">
                <a:latin typeface="Arial" panose="020B0604020202020204" pitchFamily="34" charset="0"/>
                <a:cs typeface="Arial" panose="020B0604020202020204" pitchFamily="34" charset="0"/>
              </a:rPr>
              <a:t>Often used at sensitive insertions</a:t>
            </a:r>
          </a:p>
        </p:txBody>
      </p:sp>
      <p:grpSp>
        <p:nvGrpSpPr>
          <p:cNvPr id="21" name="Gruppieren 20"/>
          <p:cNvGrpSpPr/>
          <p:nvPr/>
        </p:nvGrpSpPr>
        <p:grpSpPr>
          <a:xfrm>
            <a:off x="7637463" y="764704"/>
            <a:ext cx="1474787" cy="4486275"/>
            <a:chOff x="7637463" y="620688"/>
            <a:chExt cx="1474787" cy="4486275"/>
          </a:xfrm>
        </p:grpSpPr>
        <p:pic>
          <p:nvPicPr>
            <p:cNvPr id="22" name="Picture 6"/>
            <p:cNvPicPr>
              <a:picLocks noChangeAspect="1" noChangeArrowheads="1"/>
            </p:cNvPicPr>
            <p:nvPr/>
          </p:nvPicPr>
          <p:blipFill>
            <a:blip r:embed="rId3">
              <a:extLst>
                <a:ext uri="{28A0092B-C50C-407E-A947-70E740481C1C}">
                  <a14:useLocalDpi xmlns:a14="http://schemas.microsoft.com/office/drawing/2010/main" val="0"/>
                </a:ext>
              </a:extLst>
            </a:blip>
            <a:srcRect l="29958" t="16792" r="54401" b="7069"/>
            <a:stretch>
              <a:fillRect/>
            </a:stretch>
          </p:blipFill>
          <p:spPr bwMode="auto">
            <a:xfrm>
              <a:off x="7637463" y="620688"/>
              <a:ext cx="1474787" cy="448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3" name="Gerade Verbindung mit Pfeil 22"/>
            <p:cNvCxnSpPr/>
            <p:nvPr/>
          </p:nvCxnSpPr>
          <p:spPr bwMode="auto">
            <a:xfrm>
              <a:off x="7956376" y="1515052"/>
              <a:ext cx="0" cy="3469300"/>
            </a:xfrm>
            <a:prstGeom prst="straightConnector1">
              <a:avLst/>
            </a:prstGeom>
            <a:solidFill>
              <a:schemeClr val="accent1"/>
            </a:solidFill>
            <a:ln w="38100" cap="flat" cmpd="sng" algn="ctr">
              <a:solidFill>
                <a:schemeClr val="tx1"/>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feld 23"/>
            <p:cNvSpPr txBox="1"/>
            <p:nvPr/>
          </p:nvSpPr>
          <p:spPr>
            <a:xfrm>
              <a:off x="8057645" y="2196661"/>
              <a:ext cx="801110" cy="369332"/>
            </a:xfrm>
            <a:prstGeom prst="rect">
              <a:avLst/>
            </a:prstGeom>
            <a:solidFill>
              <a:schemeClr val="bg1">
                <a:alpha val="68000"/>
              </a:schemeClr>
            </a:solidFill>
          </p:spPr>
          <p:txBody>
            <a:bodyPr wrap="square" rtlCol="0">
              <a:spAutoFit/>
            </a:bodyPr>
            <a:lstStyle/>
            <a:p>
              <a:pPr algn="r"/>
              <a:r>
                <a:rPr lang="en-US" dirty="0">
                  <a:latin typeface="Calibri" panose="020F0502020204030204" pitchFamily="34" charset="0"/>
                  <a:cs typeface="Calibri" panose="020F0502020204030204" pitchFamily="34" charset="0"/>
                </a:rPr>
                <a:t>38 cm</a:t>
              </a:r>
            </a:p>
          </p:txBody>
        </p:sp>
      </p:grpSp>
    </p:spTree>
    <p:extLst>
      <p:ext uri="{BB962C8B-B14F-4D97-AF65-F5344CB8AC3E}">
        <p14:creationId xmlns:p14="http://schemas.microsoft.com/office/powerpoint/2010/main" val="208325245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Arial" panose="020B0604020202020204" pitchFamily="34" charset="0"/>
                <a:cs typeface="Arial" panose="020B0604020202020204" pitchFamily="34" charset="0"/>
              </a:rPr>
              <a:t>Conclusion for Beam Diagnostics Course </a:t>
            </a:r>
          </a:p>
        </p:txBody>
      </p:sp>
      <p:sp>
        <p:nvSpPr>
          <p:cNvPr id="205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2053" name="Rectangle 4"/>
          <p:cNvSpPr>
            <a:spLocks noChangeArrowheads="1"/>
          </p:cNvSpPr>
          <p:nvPr/>
        </p:nvSpPr>
        <p:spPr bwMode="auto">
          <a:xfrm>
            <a:off x="104775" y="798513"/>
            <a:ext cx="8894763" cy="803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400" b="1" dirty="0">
                <a:solidFill>
                  <a:srgbClr val="CC0099"/>
                </a:solidFill>
                <a:latin typeface="Calibri" panose="020F0502020204030204" pitchFamily="34" charset="0"/>
              </a:rPr>
              <a:t>Diagnostics is the ’sensory organ’ for the beam.</a:t>
            </a:r>
          </a:p>
          <a:p>
            <a:pPr algn="l">
              <a:lnSpc>
                <a:spcPct val="60000"/>
              </a:lnSpc>
            </a:pPr>
            <a:r>
              <a:rPr lang="en-US" altLang="de-DE" sz="1900" b="1" dirty="0">
                <a:solidFill>
                  <a:srgbClr val="008000"/>
                </a:solidFill>
                <a:latin typeface="Calibri" panose="020F0502020204030204" pitchFamily="34" charset="0"/>
              </a:rPr>
              <a:t>It required for operation and development of accelerators</a:t>
            </a:r>
          </a:p>
        </p:txBody>
      </p:sp>
      <p:sp>
        <p:nvSpPr>
          <p:cNvPr id="287749" name="Rectangle 5"/>
          <p:cNvSpPr>
            <a:spLocks noChangeArrowheads="1"/>
          </p:cNvSpPr>
          <p:nvPr/>
        </p:nvSpPr>
        <p:spPr bwMode="auto">
          <a:xfrm>
            <a:off x="200025" y="1689100"/>
            <a:ext cx="8883650" cy="2079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FF"/>
                </a:solidFill>
                <a:latin typeface="Calibri" panose="020F0502020204030204" pitchFamily="34" charset="0"/>
              </a:rPr>
              <a:t>Several categories of demands leads to different installations:</a:t>
            </a:r>
          </a:p>
          <a:p>
            <a:pPr algn="l">
              <a:lnSpc>
                <a:spcPct val="70000"/>
              </a:lnSpc>
              <a:buFont typeface="Wingdings" pitchFamily="2" charset="2"/>
              <a:buChar char="Ø"/>
            </a:pPr>
            <a:r>
              <a:rPr lang="en-US" altLang="de-DE" dirty="0">
                <a:latin typeface="Calibri" panose="020F0502020204030204" pitchFamily="34" charset="0"/>
              </a:rPr>
              <a:t> </a:t>
            </a:r>
            <a:r>
              <a:rPr lang="en-US" altLang="de-DE" sz="1900" dirty="0">
                <a:latin typeface="Calibri" panose="020F0502020204030204" pitchFamily="34" charset="0"/>
              </a:rPr>
              <a:t>Quick, non-destructive measurements leading to a single number or simple plots</a:t>
            </a:r>
          </a:p>
          <a:p>
            <a:pPr algn="l">
              <a:lnSpc>
                <a:spcPct val="60000"/>
              </a:lnSpc>
              <a:buFont typeface="Wingdings" pitchFamily="2" charset="2"/>
              <a:buChar char="Ø"/>
            </a:pPr>
            <a:r>
              <a:rPr lang="en-US" altLang="de-DE" sz="1900" dirty="0">
                <a:latin typeface="Calibri" panose="020F0502020204030204" pitchFamily="34" charset="0"/>
              </a:rPr>
              <a:t> Complex instrumentation used for hard malfunction and accelerator development</a:t>
            </a:r>
          </a:p>
          <a:p>
            <a:pPr algn="l">
              <a:lnSpc>
                <a:spcPct val="60000"/>
              </a:lnSpc>
              <a:buFont typeface="Wingdings" pitchFamily="2" charset="2"/>
              <a:buChar char="Ø"/>
            </a:pPr>
            <a:r>
              <a:rPr lang="en-US" altLang="de-DE" sz="1900" dirty="0">
                <a:latin typeface="Calibri" panose="020F0502020204030204" pitchFamily="34" charset="0"/>
              </a:rPr>
              <a:t> Automated measurement and control of beam parameters i.e. feedback</a:t>
            </a:r>
          </a:p>
          <a:p>
            <a:pPr algn="l">
              <a:lnSpc>
                <a:spcPct val="60000"/>
              </a:lnSpc>
              <a:buFont typeface="Wingdings" pitchFamily="2" charset="2"/>
              <a:buChar char="Ø"/>
            </a:pPr>
            <a:r>
              <a:rPr lang="en-US" altLang="de-DE" sz="1900" dirty="0">
                <a:latin typeface="Calibri" panose="020F0502020204030204" pitchFamily="34" charset="0"/>
              </a:rPr>
              <a:t> High-current effects might modify traditional methods and their interpretation</a:t>
            </a:r>
          </a:p>
          <a:p>
            <a:pPr algn="l">
              <a:lnSpc>
                <a:spcPct val="70000"/>
              </a:lnSpc>
            </a:pPr>
            <a:r>
              <a:rPr lang="en-US" altLang="de-DE" sz="1900" b="1" dirty="0">
                <a:solidFill>
                  <a:srgbClr val="008000"/>
                </a:solidFill>
                <a:latin typeface="Calibri" panose="020F0502020204030204" pitchFamily="34" charset="0"/>
              </a:rPr>
              <a:t>The goal and a clear interpretation of the results is a important design criterion.</a:t>
            </a:r>
          </a:p>
        </p:txBody>
      </p:sp>
      <p:sp>
        <p:nvSpPr>
          <p:cNvPr id="287751" name="Rectangle 7"/>
          <p:cNvSpPr>
            <a:spLocks noChangeArrowheads="1"/>
          </p:cNvSpPr>
          <p:nvPr/>
        </p:nvSpPr>
        <p:spPr bwMode="auto">
          <a:xfrm>
            <a:off x="255478" y="3788984"/>
            <a:ext cx="8623300" cy="1331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FF"/>
                </a:solidFill>
                <a:latin typeface="Calibri" panose="020F0502020204030204" pitchFamily="34" charset="0"/>
              </a:rPr>
              <a:t>General comments:</a:t>
            </a:r>
          </a:p>
          <a:p>
            <a:pPr algn="l">
              <a:lnSpc>
                <a:spcPct val="60000"/>
              </a:lnSpc>
              <a:buFont typeface="Wingdings" pitchFamily="2" charset="2"/>
              <a:buChar char="Ø"/>
            </a:pPr>
            <a:r>
              <a:rPr lang="en-US" altLang="de-DE" dirty="0">
                <a:latin typeface="Calibri" panose="020F0502020204030204" pitchFamily="34" charset="0"/>
              </a:rPr>
              <a:t> Quite different technologies are used, based on various physics processes</a:t>
            </a:r>
          </a:p>
          <a:p>
            <a:pPr marL="265113" indent="-265113" algn="l">
              <a:lnSpc>
                <a:spcPct val="60000"/>
              </a:lnSpc>
              <a:buFont typeface="Wingdings" panose="05000000000000000000" pitchFamily="2" charset="2"/>
              <a:buChar char="Ø"/>
            </a:pPr>
            <a:r>
              <a:rPr lang="en-US" altLang="de-DE" dirty="0">
                <a:latin typeface="Calibri" panose="020F0502020204030204" pitchFamily="34" charset="0"/>
              </a:rPr>
              <a:t>Accelerator development goes parallel </a:t>
            </a:r>
            <a:r>
              <a:rPr lang="en-US" altLang="de-DE">
                <a:latin typeface="Calibri" panose="020F0502020204030204" pitchFamily="34" charset="0"/>
              </a:rPr>
              <a:t>to new diagnostics </a:t>
            </a:r>
            <a:r>
              <a:rPr lang="en-US" altLang="de-DE" dirty="0">
                <a:latin typeface="Calibri" panose="020F0502020204030204" pitchFamily="34" charset="0"/>
              </a:rPr>
              <a:t>demands </a:t>
            </a:r>
          </a:p>
          <a:p>
            <a:pPr algn="l">
              <a:lnSpc>
                <a:spcPct val="60000"/>
              </a:lnSpc>
            </a:pPr>
            <a:r>
              <a:rPr lang="en-US" altLang="de-DE" dirty="0">
                <a:latin typeface="Calibri" panose="020F0502020204030204" pitchFamily="34" charset="0"/>
                <a:sym typeface="Symbol" panose="05050102010706020507" pitchFamily="18" charset="2"/>
              </a:rPr>
              <a:t>      Diagnostics contributes to accelerator development.</a:t>
            </a:r>
            <a:r>
              <a:rPr lang="en-US" altLang="de-DE" dirty="0">
                <a:latin typeface="Calibri" panose="020F0502020204030204" pitchFamily="34" charset="0"/>
              </a:rPr>
              <a:t> </a:t>
            </a:r>
          </a:p>
        </p:txBody>
      </p:sp>
      <p:sp>
        <p:nvSpPr>
          <p:cNvPr id="7" name="Textfeld 6"/>
          <p:cNvSpPr txBox="1">
            <a:spLocks noChangeArrowheads="1"/>
          </p:cNvSpPr>
          <p:nvPr/>
        </p:nvSpPr>
        <p:spPr bwMode="auto">
          <a:xfrm>
            <a:off x="2056497" y="5283200"/>
            <a:ext cx="5021263" cy="1005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ctr"/>
            <a:r>
              <a:rPr lang="en-US" altLang="de-DE" sz="2800" b="1" dirty="0">
                <a:solidFill>
                  <a:srgbClr val="009900"/>
                </a:solidFill>
              </a:rPr>
              <a:t>Thank you for your attention!</a:t>
            </a:r>
          </a:p>
          <a:p>
            <a:pPr algn="ctr">
              <a:spcBef>
                <a:spcPts val="400"/>
              </a:spcBef>
            </a:pPr>
            <a:r>
              <a:rPr lang="en-US" altLang="de-DE" sz="2800" b="1" dirty="0">
                <a:solidFill>
                  <a:srgbClr val="009900"/>
                </a:solidFill>
              </a:rPr>
              <a:t>Do you have some remarks?</a:t>
            </a:r>
          </a:p>
        </p:txBody>
      </p:sp>
    </p:spTree>
    <p:extLst>
      <p:ext uri="{BB962C8B-B14F-4D97-AF65-F5344CB8AC3E}">
        <p14:creationId xmlns:p14="http://schemas.microsoft.com/office/powerpoint/2010/main" val="19250279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774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77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49" grpId="0"/>
      <p:bldP spid="287751" grpId="0"/>
      <p:bldP spid="7"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200" b="1" dirty="0">
              <a:solidFill>
                <a:srgbClr val="000000"/>
              </a:solidFill>
              <a:cs typeface="Times New Roman" panose="02020603050405020304" pitchFamily="18" charset="0"/>
            </a:endParaRPr>
          </a:p>
        </p:txBody>
      </p:sp>
      <p:sp>
        <p:nvSpPr>
          <p:cNvPr id="46084" name="Text Box 3"/>
          <p:cNvSpPr txBox="1">
            <a:spLocks noChangeArrowheads="1"/>
          </p:cNvSpPr>
          <p:nvPr/>
        </p:nvSpPr>
        <p:spPr bwMode="auto">
          <a:xfrm>
            <a:off x="125413" y="105499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46085" name="Rectangle 4"/>
          <p:cNvSpPr>
            <a:spLocks noChangeArrowheads="1"/>
          </p:cNvSpPr>
          <p:nvPr/>
        </p:nvSpPr>
        <p:spPr bwMode="auto">
          <a:xfrm>
            <a:off x="73188" y="1956693"/>
            <a:ext cx="8950325"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3000" dirty="0">
                <a:solidFill>
                  <a:srgbClr val="0000CC"/>
                </a:solidFill>
                <a:latin typeface="Calibri" panose="020F0502020204030204" pitchFamily="34" charset="0"/>
              </a:rPr>
              <a:t>Backup slides </a:t>
            </a:r>
          </a:p>
        </p:txBody>
      </p:sp>
    </p:spTree>
    <p:extLst>
      <p:ext uri="{BB962C8B-B14F-4D97-AF65-F5344CB8AC3E}">
        <p14:creationId xmlns:p14="http://schemas.microsoft.com/office/powerpoint/2010/main" val="1622712466"/>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287417"/>
            <a:ext cx="5892801" cy="303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52228" name="Text Box 3"/>
          <p:cNvSpPr txBox="1">
            <a:spLocks noChangeArrowheads="1"/>
          </p:cNvSpPr>
          <p:nvPr/>
        </p:nvSpPr>
        <p:spPr bwMode="auto">
          <a:xfrm>
            <a:off x="252000" y="180000"/>
            <a:ext cx="7924800"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err="1">
                <a:latin typeface="+mj-lt"/>
                <a:cs typeface="Times New Roman" panose="02020603050405020304" pitchFamily="18" charset="0"/>
              </a:rPr>
              <a:t>Stripline</a:t>
            </a:r>
            <a:r>
              <a:rPr lang="en-US" sz="2100" b="1" dirty="0">
                <a:latin typeface="+mj-lt"/>
                <a:cs typeface="Times New Roman" panose="02020603050405020304" pitchFamily="18" charset="0"/>
              </a:rPr>
              <a:t> BPM: General Idea </a:t>
            </a:r>
          </a:p>
        </p:txBody>
      </p:sp>
      <p:sp>
        <p:nvSpPr>
          <p:cNvPr id="52229" name="Text Box 4"/>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alibri" panose="020F0502020204030204" pitchFamily="34" charset="0"/>
            </a:endParaRPr>
          </a:p>
          <a:p>
            <a:pPr algn="l"/>
            <a:endParaRPr lang="en-US" sz="1600">
              <a:solidFill>
                <a:srgbClr val="006600"/>
              </a:solidFill>
              <a:latin typeface="Calibri" panose="020F0502020204030204" pitchFamily="34" charset="0"/>
            </a:endParaRPr>
          </a:p>
          <a:p>
            <a:pPr algn="l"/>
            <a:endParaRPr lang="en-US" sz="1600">
              <a:solidFill>
                <a:srgbClr val="006600"/>
              </a:solidFill>
              <a:latin typeface="Calibri" panose="020F0502020204030204" pitchFamily="34" charset="0"/>
            </a:endParaRPr>
          </a:p>
          <a:p>
            <a:pPr algn="l"/>
            <a:endParaRPr lang="en-US" sz="1600">
              <a:solidFill>
                <a:srgbClr val="006600"/>
              </a:solidFill>
              <a:latin typeface="Calibri" panose="020F0502020204030204" pitchFamily="34" charset="0"/>
            </a:endParaRPr>
          </a:p>
          <a:p>
            <a:pPr algn="l"/>
            <a:endParaRPr lang="en-US" sz="1600">
              <a:solidFill>
                <a:srgbClr val="006600"/>
              </a:solidFill>
              <a:latin typeface="Calibri" panose="020F0502020204030204" pitchFamily="34" charset="0"/>
            </a:endParaRPr>
          </a:p>
        </p:txBody>
      </p:sp>
      <p:sp>
        <p:nvSpPr>
          <p:cNvPr id="52230" name="Text Box 5"/>
          <p:cNvSpPr txBox="1">
            <a:spLocks noChangeArrowheads="1"/>
          </p:cNvSpPr>
          <p:nvPr/>
        </p:nvSpPr>
        <p:spPr bwMode="auto">
          <a:xfrm>
            <a:off x="258763" y="854947"/>
            <a:ext cx="8509000" cy="1394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dirty="0">
                <a:solidFill>
                  <a:srgbClr val="0000CC"/>
                </a:solidFill>
                <a:latin typeface="Calibri" panose="020F0502020204030204" pitchFamily="34" charset="0"/>
                <a:sym typeface="Symbol" pitchFamily="18" charset="2"/>
              </a:rPr>
              <a:t>For short bunches, the </a:t>
            </a:r>
            <a:r>
              <a:rPr lang="en-US" b="1" i="1" dirty="0">
                <a:solidFill>
                  <a:srgbClr val="0000CC"/>
                </a:solidFill>
                <a:latin typeface="Calibri" panose="020F0502020204030204" pitchFamily="34" charset="0"/>
                <a:sym typeface="Symbol" pitchFamily="18" charset="2"/>
              </a:rPr>
              <a:t>capacitiv</a:t>
            </a:r>
            <a:r>
              <a:rPr lang="en-US" b="1" dirty="0">
                <a:solidFill>
                  <a:srgbClr val="0000CC"/>
                </a:solidFill>
                <a:latin typeface="Calibri" panose="020F0502020204030204" pitchFamily="34" charset="0"/>
                <a:sym typeface="Symbol" pitchFamily="18" charset="2"/>
              </a:rPr>
              <a:t>e</a:t>
            </a:r>
            <a:r>
              <a:rPr lang="en-US" dirty="0">
                <a:solidFill>
                  <a:srgbClr val="0000CC"/>
                </a:solidFill>
                <a:latin typeface="Calibri" panose="020F0502020204030204" pitchFamily="34" charset="0"/>
                <a:sym typeface="Symbol" pitchFamily="18" charset="2"/>
              </a:rPr>
              <a:t> button deforms the signal</a:t>
            </a:r>
          </a:p>
          <a:p>
            <a:pPr algn="l">
              <a:lnSpc>
                <a:spcPct val="70000"/>
              </a:lnSpc>
              <a:buFont typeface="Symbol" pitchFamily="18" charset="2"/>
              <a:buChar char="®"/>
            </a:pPr>
            <a:r>
              <a:rPr lang="en-US" dirty="0">
                <a:latin typeface="Calibri" panose="020F0502020204030204" pitchFamily="34" charset="0"/>
                <a:sym typeface="Symbol" pitchFamily="18" charset="2"/>
              </a:rPr>
              <a:t> Relativistic beam </a:t>
            </a:r>
            <a:r>
              <a:rPr lang="el-GR" b="1" i="1" dirty="0">
                <a:latin typeface="Calibri" panose="020F0502020204030204" pitchFamily="34" charset="0"/>
                <a:cs typeface="Times New Roman" pitchFamily="18" charset="0"/>
                <a:sym typeface="Symbol"/>
              </a:rPr>
              <a:t></a:t>
            </a:r>
            <a:r>
              <a:rPr lang="de-DE" b="1" i="1" dirty="0">
                <a:latin typeface="Calibri" panose="020F0502020204030204" pitchFamily="34" charset="0"/>
                <a:cs typeface="Times New Roman" pitchFamily="18" charset="0"/>
                <a:sym typeface="Symbol"/>
              </a:rPr>
              <a:t> </a:t>
            </a:r>
            <a:r>
              <a:rPr lang="el-GR" b="1" i="1" dirty="0">
                <a:latin typeface="Calibri" panose="020F0502020204030204" pitchFamily="34" charset="0"/>
                <a:cs typeface="Times New Roman" pitchFamily="18" charset="0"/>
                <a:sym typeface="Symbol" pitchFamily="18" charset="2"/>
              </a:rPr>
              <a:t></a:t>
            </a:r>
            <a:r>
              <a:rPr lang="de-DE" b="1" i="1" dirty="0">
                <a:latin typeface="Calibri" panose="020F0502020204030204" pitchFamily="34" charset="0"/>
                <a:cs typeface="Times New Roman" pitchFamily="18" charset="0"/>
                <a:sym typeface="Symbol" pitchFamily="18" charset="2"/>
              </a:rPr>
              <a:t> 1</a:t>
            </a:r>
            <a:r>
              <a:rPr lang="de-DE" i="1" dirty="0">
                <a:latin typeface="Calibri" panose="020F0502020204030204" pitchFamily="34" charset="0"/>
                <a:cs typeface="Times New Roman" pitchFamily="18" charset="0"/>
                <a:sym typeface="Symbol" pitchFamily="18" charset="2"/>
              </a:rPr>
              <a:t> </a:t>
            </a:r>
            <a:r>
              <a:rPr lang="en-US" dirty="0">
                <a:latin typeface="Calibri" panose="020F0502020204030204" pitchFamily="34" charset="0"/>
                <a:sym typeface="Symbol" pitchFamily="18" charset="2"/>
              </a:rPr>
              <a:t> field of bunches nearly TEM wave</a:t>
            </a:r>
          </a:p>
          <a:p>
            <a:pPr algn="l">
              <a:lnSpc>
                <a:spcPct val="70000"/>
              </a:lnSpc>
              <a:buFont typeface="Symbol" pitchFamily="18" charset="2"/>
              <a:buChar char="®"/>
            </a:pPr>
            <a:r>
              <a:rPr lang="en-US" dirty="0">
                <a:latin typeface="Calibri" panose="020F0502020204030204" pitchFamily="34" charset="0"/>
                <a:sym typeface="Symbol" pitchFamily="18" charset="2"/>
              </a:rPr>
              <a:t> Bunch’s electro-magnetic field induces a </a:t>
            </a:r>
            <a:r>
              <a:rPr lang="en-US" b="1" dirty="0">
                <a:latin typeface="Calibri" panose="020F0502020204030204" pitchFamily="34" charset="0"/>
                <a:sym typeface="Symbol" pitchFamily="18" charset="2"/>
              </a:rPr>
              <a:t>traveling pulse</a:t>
            </a:r>
            <a:r>
              <a:rPr lang="en-US" dirty="0">
                <a:latin typeface="Calibri" panose="020F0502020204030204" pitchFamily="34" charset="0"/>
                <a:sym typeface="Symbol" pitchFamily="18" charset="2"/>
              </a:rPr>
              <a:t> at the strips</a:t>
            </a:r>
          </a:p>
          <a:p>
            <a:pPr algn="l">
              <a:lnSpc>
                <a:spcPct val="70000"/>
              </a:lnSpc>
              <a:buFont typeface="Symbol" pitchFamily="18" charset="2"/>
              <a:buChar char="®"/>
            </a:pPr>
            <a:r>
              <a:rPr lang="en-US" dirty="0">
                <a:latin typeface="Calibri" panose="020F0502020204030204" pitchFamily="34" charset="0"/>
                <a:sym typeface="Symbol" pitchFamily="18" charset="2"/>
              </a:rPr>
              <a:t> Assumption: Bunch shorter than BPM,</a:t>
            </a:r>
            <a:r>
              <a:rPr lang="en-US" i="1" dirty="0">
                <a:latin typeface="Calibri" panose="020F0502020204030204" pitchFamily="34" charset="0"/>
                <a:sym typeface="Symbol" pitchFamily="18" charset="2"/>
              </a:rPr>
              <a:t> </a:t>
            </a:r>
            <a:r>
              <a:rPr lang="en-US" b="1" i="1" dirty="0" err="1">
                <a:latin typeface="Calibri" panose="020F0502020204030204" pitchFamily="34" charset="0"/>
                <a:sym typeface="Symbol" pitchFamily="18" charset="2"/>
              </a:rPr>
              <a:t>Z</a:t>
            </a:r>
            <a:r>
              <a:rPr lang="en-US" sz="2000" b="1" i="1" baseline="-25000" dirty="0" err="1">
                <a:latin typeface="Calibri" panose="020F0502020204030204" pitchFamily="34" charset="0"/>
                <a:sym typeface="Symbol" pitchFamily="18" charset="2"/>
              </a:rPr>
              <a:t>strip</a:t>
            </a:r>
            <a:r>
              <a:rPr lang="en-US" sz="2000" b="1" baseline="-25000" dirty="0">
                <a:latin typeface="Calibri" panose="020F0502020204030204" pitchFamily="34" charset="0"/>
                <a:sym typeface="Symbol" pitchFamily="18" charset="2"/>
              </a:rPr>
              <a:t> </a:t>
            </a:r>
            <a:r>
              <a:rPr lang="en-US" b="1" dirty="0">
                <a:latin typeface="Calibri" panose="020F0502020204030204" pitchFamily="34" charset="0"/>
                <a:sym typeface="Symbol" pitchFamily="18" charset="2"/>
              </a:rPr>
              <a:t>= </a:t>
            </a:r>
            <a:r>
              <a:rPr lang="en-US" b="1" i="1" dirty="0">
                <a:latin typeface="Calibri" panose="020F0502020204030204" pitchFamily="34" charset="0"/>
                <a:sym typeface="Symbol" pitchFamily="18" charset="2"/>
              </a:rPr>
              <a:t>R</a:t>
            </a:r>
            <a:r>
              <a:rPr lang="en-US" sz="2000" b="1" i="1" baseline="-25000" dirty="0">
                <a:latin typeface="Calibri" panose="020F0502020204030204" pitchFamily="34" charset="0"/>
                <a:sym typeface="Symbol" pitchFamily="18" charset="2"/>
              </a:rPr>
              <a:t>1</a:t>
            </a:r>
            <a:r>
              <a:rPr lang="en-US" sz="2000" i="1" baseline="-25000" dirty="0">
                <a:latin typeface="Calibri" panose="020F0502020204030204" pitchFamily="34" charset="0"/>
                <a:sym typeface="Symbol" pitchFamily="18" charset="2"/>
              </a:rPr>
              <a:t> </a:t>
            </a:r>
            <a:r>
              <a:rPr lang="en-US" i="1" dirty="0">
                <a:latin typeface="Calibri" panose="020F0502020204030204" pitchFamily="34" charset="0"/>
                <a:sym typeface="Symbol" pitchFamily="18" charset="2"/>
              </a:rPr>
              <a:t>=</a:t>
            </a:r>
            <a:r>
              <a:rPr lang="en-US" b="1" i="1" dirty="0">
                <a:latin typeface="Calibri" panose="020F0502020204030204" pitchFamily="34" charset="0"/>
                <a:sym typeface="Symbol" pitchFamily="18" charset="2"/>
              </a:rPr>
              <a:t> R</a:t>
            </a:r>
            <a:r>
              <a:rPr lang="en-US" sz="2000" b="1" i="1" baseline="-25000" dirty="0">
                <a:latin typeface="Calibri" panose="020F0502020204030204" pitchFamily="34" charset="0"/>
                <a:sym typeface="Symbol" pitchFamily="18" charset="2"/>
              </a:rPr>
              <a:t>2</a:t>
            </a:r>
            <a:r>
              <a:rPr lang="en-US" i="1" dirty="0">
                <a:latin typeface="Calibri" panose="020F0502020204030204" pitchFamily="34" charset="0"/>
                <a:sym typeface="Symbol" pitchFamily="18" charset="2"/>
              </a:rPr>
              <a:t>=</a:t>
            </a:r>
            <a:r>
              <a:rPr lang="en-US" dirty="0">
                <a:latin typeface="Calibri" panose="020F0502020204030204" pitchFamily="34" charset="0"/>
                <a:sym typeface="Symbol" pitchFamily="18" charset="2"/>
              </a:rPr>
              <a:t>50  and </a:t>
            </a:r>
            <a:r>
              <a:rPr lang="en-US" b="1" i="1" dirty="0" err="1">
                <a:latin typeface="Calibri" panose="020F0502020204030204" pitchFamily="34" charset="0"/>
              </a:rPr>
              <a:t>v</a:t>
            </a:r>
            <a:r>
              <a:rPr lang="en-US" sz="2400" b="1" i="1" baseline="-25000" dirty="0" err="1">
                <a:latin typeface="Calibri" panose="020F0502020204030204" pitchFamily="34" charset="0"/>
              </a:rPr>
              <a:t>beam</a:t>
            </a:r>
            <a:r>
              <a:rPr lang="en-US" sz="2400" b="1" i="1" baseline="-25000" dirty="0">
                <a:latin typeface="Calibri" panose="020F0502020204030204" pitchFamily="34" charset="0"/>
              </a:rPr>
              <a:t> </a:t>
            </a:r>
            <a:r>
              <a:rPr lang="en-US" b="1" i="1" dirty="0">
                <a:latin typeface="Calibri" panose="020F0502020204030204" pitchFamily="34" charset="0"/>
              </a:rPr>
              <a:t>= </a:t>
            </a:r>
            <a:r>
              <a:rPr lang="en-US" b="1" i="1" dirty="0" err="1">
                <a:latin typeface="Calibri" panose="020F0502020204030204" pitchFamily="34" charset="0"/>
              </a:rPr>
              <a:t>c</a:t>
            </a:r>
            <a:r>
              <a:rPr lang="en-US" sz="2400" b="1" i="1" baseline="-25000" dirty="0" err="1">
                <a:latin typeface="Calibri" panose="020F0502020204030204" pitchFamily="34" charset="0"/>
              </a:rPr>
              <a:t>strip</a:t>
            </a:r>
            <a:endParaRPr lang="en-US" b="1" dirty="0">
              <a:latin typeface="Calibri" panose="020F0502020204030204" pitchFamily="34" charset="0"/>
              <a:sym typeface="Symbol" pitchFamily="18" charset="2"/>
            </a:endParaRPr>
          </a:p>
        </p:txBody>
      </p:sp>
      <p:pic>
        <p:nvPicPr>
          <p:cNvPr id="52231"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56453" y="2708275"/>
            <a:ext cx="2998788"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2" name="Text Box 7"/>
          <p:cNvSpPr txBox="1">
            <a:spLocks noChangeArrowheads="1"/>
          </p:cNvSpPr>
          <p:nvPr/>
        </p:nvSpPr>
        <p:spPr bwMode="auto">
          <a:xfrm>
            <a:off x="5933033" y="2270670"/>
            <a:ext cx="30241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dirty="0">
                <a:latin typeface="Calibri" panose="020F0502020204030204" pitchFamily="34" charset="0"/>
              </a:rPr>
              <a:t>LHC </a:t>
            </a:r>
            <a:r>
              <a:rPr lang="en-US" dirty="0" err="1">
                <a:latin typeface="Calibri" panose="020F0502020204030204" pitchFamily="34" charset="0"/>
              </a:rPr>
              <a:t>stripline</a:t>
            </a:r>
            <a:r>
              <a:rPr lang="en-US" dirty="0">
                <a:latin typeface="Calibri" panose="020F0502020204030204" pitchFamily="34" charset="0"/>
              </a:rPr>
              <a:t> BPM, </a:t>
            </a:r>
            <a:r>
              <a:rPr lang="en-US" b="1" i="1" dirty="0">
                <a:latin typeface="Calibri" panose="020F0502020204030204" pitchFamily="34" charset="0"/>
              </a:rPr>
              <a:t>l</a:t>
            </a:r>
            <a:r>
              <a:rPr lang="en-US" i="1" dirty="0">
                <a:latin typeface="Calibri" panose="020F0502020204030204" pitchFamily="34" charset="0"/>
              </a:rPr>
              <a:t> </a:t>
            </a:r>
            <a:r>
              <a:rPr lang="en-US" dirty="0">
                <a:latin typeface="Calibri" panose="020F0502020204030204" pitchFamily="34" charset="0"/>
              </a:rPr>
              <a:t>= 12 cm</a:t>
            </a:r>
          </a:p>
        </p:txBody>
      </p:sp>
      <p:sp>
        <p:nvSpPr>
          <p:cNvPr id="52233" name="Text Box 8"/>
          <p:cNvSpPr txBox="1">
            <a:spLocks noChangeArrowheads="1"/>
          </p:cNvSpPr>
          <p:nvPr/>
        </p:nvSpPr>
        <p:spPr bwMode="auto">
          <a:xfrm>
            <a:off x="6588125" y="5949950"/>
            <a:ext cx="23764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sz="1600">
                <a:latin typeface="Calibri" panose="020F0502020204030204" pitchFamily="34" charset="0"/>
              </a:rPr>
              <a:t>From C. Boccard, CERN</a:t>
            </a:r>
          </a:p>
        </p:txBody>
      </p:sp>
    </p:spTree>
    <p:extLst>
      <p:ext uri="{BB962C8B-B14F-4D97-AF65-F5344CB8AC3E}">
        <p14:creationId xmlns:p14="http://schemas.microsoft.com/office/powerpoint/2010/main" val="1273022002"/>
      </p:ext>
    </p:extLst>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 Box 2"/>
          <p:cNvSpPr txBox="1">
            <a:spLocks noChangeArrowheads="1"/>
          </p:cNvSpPr>
          <p:nvPr/>
        </p:nvSpPr>
        <p:spPr bwMode="auto">
          <a:xfrm>
            <a:off x="252000" y="180000"/>
            <a:ext cx="7924800"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err="1">
                <a:latin typeface="+mj-lt"/>
                <a:cs typeface="Times New Roman" pitchFamily="18" charset="0"/>
              </a:rPr>
              <a:t>Stripline</a:t>
            </a:r>
            <a:r>
              <a:rPr lang="en-US" sz="2100" b="1" dirty="0">
                <a:latin typeface="+mj-lt"/>
                <a:cs typeface="Times New Roman" pitchFamily="18" charset="0"/>
              </a:rPr>
              <a:t> BPM: General Idea </a:t>
            </a:r>
          </a:p>
        </p:txBody>
      </p:sp>
      <p:sp>
        <p:nvSpPr>
          <p:cNvPr id="21509"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alibri" panose="020F0502020204030204" pitchFamily="34" charset="0"/>
              <a:cs typeface="Times New Roman" pitchFamily="18" charset="0"/>
            </a:endParaRPr>
          </a:p>
          <a:p>
            <a:pPr algn="l"/>
            <a:endParaRPr lang="en-US" sz="1600">
              <a:solidFill>
                <a:srgbClr val="006600"/>
              </a:solidFill>
              <a:latin typeface="Calibri" panose="020F0502020204030204" pitchFamily="34" charset="0"/>
              <a:cs typeface="Times New Roman" pitchFamily="18" charset="0"/>
            </a:endParaRPr>
          </a:p>
          <a:p>
            <a:pPr algn="l"/>
            <a:endParaRPr lang="en-US" sz="1600">
              <a:solidFill>
                <a:srgbClr val="006600"/>
              </a:solidFill>
              <a:latin typeface="Calibri" panose="020F0502020204030204" pitchFamily="34" charset="0"/>
              <a:cs typeface="Times New Roman" pitchFamily="18" charset="0"/>
            </a:endParaRPr>
          </a:p>
          <a:p>
            <a:pPr algn="l"/>
            <a:endParaRPr lang="en-US" sz="1600">
              <a:solidFill>
                <a:srgbClr val="006600"/>
              </a:solidFill>
              <a:latin typeface="Calibri" panose="020F0502020204030204" pitchFamily="34" charset="0"/>
              <a:cs typeface="Times New Roman" pitchFamily="18" charset="0"/>
            </a:endParaRPr>
          </a:p>
          <a:p>
            <a:pPr algn="l"/>
            <a:endParaRPr lang="en-US" sz="1600">
              <a:solidFill>
                <a:srgbClr val="006600"/>
              </a:solidFill>
              <a:latin typeface="Calibri" panose="020F0502020204030204" pitchFamily="34" charset="0"/>
              <a:cs typeface="Times New Roman" pitchFamily="18" charset="0"/>
            </a:endParaRPr>
          </a:p>
        </p:txBody>
      </p:sp>
      <p:sp>
        <p:nvSpPr>
          <p:cNvPr id="21510" name="Text Box 4"/>
          <p:cNvSpPr txBox="1">
            <a:spLocks noChangeArrowheads="1"/>
          </p:cNvSpPr>
          <p:nvPr/>
        </p:nvSpPr>
        <p:spPr bwMode="auto">
          <a:xfrm>
            <a:off x="179388" y="823415"/>
            <a:ext cx="8588375"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dirty="0">
                <a:solidFill>
                  <a:srgbClr val="0000CC"/>
                </a:solidFill>
                <a:latin typeface="Calibri" panose="020F0502020204030204" pitchFamily="34" charset="0"/>
                <a:cs typeface="Times New Roman" pitchFamily="18" charset="0"/>
                <a:sym typeface="Symbol" pitchFamily="18" charset="2"/>
              </a:rPr>
              <a:t>For relativistic beam with </a:t>
            </a:r>
            <a:r>
              <a:rPr lang="el-GR" b="1" i="1" dirty="0">
                <a:solidFill>
                  <a:srgbClr val="0000CC"/>
                </a:solidFill>
                <a:latin typeface="Calibri" panose="020F0502020204030204" pitchFamily="34" charset="0"/>
                <a:cs typeface="Times New Roman" pitchFamily="18" charset="0"/>
                <a:sym typeface="Symbol"/>
              </a:rPr>
              <a:t></a:t>
            </a:r>
            <a:r>
              <a:rPr lang="de-DE" b="1" i="1" dirty="0">
                <a:solidFill>
                  <a:srgbClr val="0000CC"/>
                </a:solidFill>
                <a:latin typeface="Calibri" panose="020F0502020204030204" pitchFamily="34" charset="0"/>
                <a:cs typeface="Times New Roman" pitchFamily="18" charset="0"/>
                <a:sym typeface="Symbol" pitchFamily="18" charset="2"/>
              </a:rPr>
              <a:t>  </a:t>
            </a:r>
            <a:r>
              <a:rPr lang="el-GR" b="1" i="1" dirty="0">
                <a:solidFill>
                  <a:srgbClr val="0000CC"/>
                </a:solidFill>
                <a:latin typeface="Calibri" panose="020F0502020204030204" pitchFamily="34" charset="0"/>
                <a:cs typeface="Times New Roman" pitchFamily="18" charset="0"/>
                <a:sym typeface="Symbol" pitchFamily="18" charset="2"/>
              </a:rPr>
              <a:t></a:t>
            </a:r>
            <a:r>
              <a:rPr lang="de-DE" b="1" i="1" dirty="0">
                <a:solidFill>
                  <a:srgbClr val="0000CC"/>
                </a:solidFill>
                <a:latin typeface="Calibri" panose="020F0502020204030204" pitchFamily="34" charset="0"/>
                <a:cs typeface="Times New Roman" pitchFamily="18" charset="0"/>
                <a:sym typeface="Symbol" pitchFamily="18" charset="2"/>
              </a:rPr>
              <a:t>  </a:t>
            </a:r>
            <a:r>
              <a:rPr lang="en-US" b="1" i="1" dirty="0">
                <a:solidFill>
                  <a:srgbClr val="0000CC"/>
                </a:solidFill>
                <a:latin typeface="Calibri" panose="020F0502020204030204" pitchFamily="34" charset="0"/>
                <a:cs typeface="Times New Roman" pitchFamily="18" charset="0"/>
                <a:sym typeface="Symbol" pitchFamily="18" charset="2"/>
              </a:rPr>
              <a:t>1</a:t>
            </a:r>
            <a:r>
              <a:rPr lang="en-US" dirty="0">
                <a:solidFill>
                  <a:srgbClr val="0000CC"/>
                </a:solidFill>
                <a:latin typeface="Calibri" panose="020F0502020204030204" pitchFamily="34" charset="0"/>
                <a:cs typeface="Times New Roman" pitchFamily="18" charset="0"/>
                <a:sym typeface="Symbol" pitchFamily="18" charset="2"/>
              </a:rPr>
              <a:t> and short bunches:</a:t>
            </a:r>
          </a:p>
          <a:p>
            <a:pPr algn="l">
              <a:lnSpc>
                <a:spcPct val="70000"/>
              </a:lnSpc>
              <a:buFont typeface="Symbol" pitchFamily="18" charset="2"/>
              <a:buChar char="®"/>
            </a:pPr>
            <a:r>
              <a:rPr lang="en-US" dirty="0">
                <a:latin typeface="Calibri" panose="020F0502020204030204" pitchFamily="34" charset="0"/>
                <a:cs typeface="Times New Roman" pitchFamily="18" charset="0"/>
                <a:sym typeface="Symbol" pitchFamily="18" charset="2"/>
              </a:rPr>
              <a:t> Bunch’s</a:t>
            </a:r>
            <a:r>
              <a:rPr lang="en-US" dirty="0">
                <a:solidFill>
                  <a:schemeClr val="accent2"/>
                </a:solidFill>
                <a:latin typeface="Calibri" panose="020F0502020204030204" pitchFamily="34" charset="0"/>
                <a:cs typeface="Times New Roman" pitchFamily="18" charset="0"/>
                <a:sym typeface="Symbol" pitchFamily="18" charset="2"/>
              </a:rPr>
              <a:t> </a:t>
            </a:r>
            <a:r>
              <a:rPr lang="en-US" dirty="0">
                <a:latin typeface="Calibri" panose="020F0502020204030204" pitchFamily="34" charset="0"/>
                <a:cs typeface="Times New Roman" pitchFamily="18" charset="0"/>
                <a:sym typeface="Symbol" pitchFamily="18" charset="2"/>
              </a:rPr>
              <a:t>electro-magnetic field induces a </a:t>
            </a:r>
            <a:r>
              <a:rPr lang="en-US" b="1" dirty="0">
                <a:latin typeface="Calibri" panose="020F0502020204030204" pitchFamily="34" charset="0"/>
                <a:cs typeface="Times New Roman" pitchFamily="18" charset="0"/>
                <a:sym typeface="Symbol" pitchFamily="18" charset="2"/>
              </a:rPr>
              <a:t>traveling pulse</a:t>
            </a:r>
            <a:r>
              <a:rPr lang="en-US" dirty="0">
                <a:latin typeface="Calibri" panose="020F0502020204030204" pitchFamily="34" charset="0"/>
                <a:cs typeface="Times New Roman" pitchFamily="18" charset="0"/>
                <a:sym typeface="Symbol" pitchFamily="18" charset="2"/>
              </a:rPr>
              <a:t> at the strip</a:t>
            </a:r>
          </a:p>
          <a:p>
            <a:pPr algn="l">
              <a:lnSpc>
                <a:spcPct val="70000"/>
              </a:lnSpc>
              <a:buFont typeface="Symbol" pitchFamily="18" charset="2"/>
              <a:buChar char="®"/>
            </a:pPr>
            <a:r>
              <a:rPr lang="en-US" dirty="0">
                <a:latin typeface="Calibri" panose="020F0502020204030204" pitchFamily="34" charset="0"/>
                <a:cs typeface="Times New Roman" pitchFamily="18" charset="0"/>
                <a:sym typeface="Symbol" pitchFamily="18" charset="2"/>
              </a:rPr>
              <a:t> </a:t>
            </a:r>
            <a:r>
              <a:rPr lang="en-US" b="1" i="1" dirty="0">
                <a:latin typeface="Calibri" panose="020F0502020204030204" pitchFamily="34" charset="0"/>
                <a:cs typeface="Times New Roman" pitchFamily="18" charset="0"/>
                <a:sym typeface="Symbol" pitchFamily="18" charset="2"/>
              </a:rPr>
              <a:t>Assumption:</a:t>
            </a:r>
            <a:r>
              <a:rPr lang="en-US" dirty="0">
                <a:latin typeface="Calibri" panose="020F0502020204030204" pitchFamily="34" charset="0"/>
                <a:cs typeface="Times New Roman" pitchFamily="18" charset="0"/>
                <a:sym typeface="Symbol" pitchFamily="18" charset="2"/>
              </a:rPr>
              <a:t> </a:t>
            </a:r>
            <a:r>
              <a:rPr lang="en-US" i="1" dirty="0" err="1">
                <a:latin typeface="Calibri" panose="020F0502020204030204" pitchFamily="34" charset="0"/>
                <a:cs typeface="Times New Roman" pitchFamily="18" charset="0"/>
                <a:sym typeface="Symbol" pitchFamily="18" charset="2"/>
              </a:rPr>
              <a:t>l</a:t>
            </a:r>
            <a:r>
              <a:rPr lang="en-US" sz="2400" i="1" baseline="-25000" dirty="0" err="1">
                <a:latin typeface="Calibri" panose="020F0502020204030204" pitchFamily="34" charset="0"/>
                <a:cs typeface="Times New Roman" pitchFamily="18" charset="0"/>
                <a:sym typeface="Symbol" pitchFamily="18" charset="2"/>
              </a:rPr>
              <a:t>bunch</a:t>
            </a:r>
            <a:r>
              <a:rPr lang="en-US" i="1" dirty="0">
                <a:latin typeface="Calibri" panose="020F0502020204030204" pitchFamily="34" charset="0"/>
                <a:cs typeface="Times New Roman" pitchFamily="18" charset="0"/>
                <a:sym typeface="Symbol" pitchFamily="18" charset="2"/>
              </a:rPr>
              <a:t>&lt;&lt;</a:t>
            </a:r>
            <a:r>
              <a:rPr lang="en-US" dirty="0">
                <a:latin typeface="Calibri" panose="020F0502020204030204" pitchFamily="34" charset="0"/>
                <a:cs typeface="Times New Roman" pitchFamily="18" charset="0"/>
                <a:sym typeface="Symbol" pitchFamily="18" charset="2"/>
              </a:rPr>
              <a:t> </a:t>
            </a:r>
            <a:r>
              <a:rPr lang="en-US" i="1" dirty="0">
                <a:latin typeface="Calibri" panose="020F0502020204030204" pitchFamily="34" charset="0"/>
                <a:cs typeface="Times New Roman" pitchFamily="18" charset="0"/>
                <a:sym typeface="Symbol" pitchFamily="18" charset="2"/>
              </a:rPr>
              <a:t>l,</a:t>
            </a:r>
            <a:r>
              <a:rPr lang="en-US" dirty="0">
                <a:latin typeface="Calibri" panose="020F0502020204030204" pitchFamily="34" charset="0"/>
                <a:cs typeface="Times New Roman" pitchFamily="18" charset="0"/>
                <a:sym typeface="Symbol" pitchFamily="18" charset="2"/>
              </a:rPr>
              <a:t>   </a:t>
            </a:r>
            <a:r>
              <a:rPr lang="en-US" i="1" dirty="0" err="1">
                <a:latin typeface="Calibri" panose="020F0502020204030204" pitchFamily="34" charset="0"/>
                <a:cs typeface="Times New Roman" pitchFamily="18" charset="0"/>
                <a:sym typeface="Symbol" pitchFamily="18" charset="2"/>
              </a:rPr>
              <a:t>Z</a:t>
            </a:r>
            <a:r>
              <a:rPr lang="en-US" sz="2000" i="1" baseline="-25000" dirty="0" err="1">
                <a:latin typeface="Calibri" panose="020F0502020204030204" pitchFamily="34" charset="0"/>
                <a:cs typeface="Times New Roman" pitchFamily="18" charset="0"/>
                <a:sym typeface="Symbol" pitchFamily="18" charset="2"/>
              </a:rPr>
              <a:t>strip</a:t>
            </a:r>
            <a:r>
              <a:rPr lang="en-US" i="1" dirty="0">
                <a:latin typeface="Calibri" panose="020F0502020204030204" pitchFamily="34" charset="0"/>
                <a:cs typeface="Times New Roman" pitchFamily="18" charset="0"/>
                <a:sym typeface="Symbol" pitchFamily="18" charset="2"/>
              </a:rPr>
              <a:t>=R</a:t>
            </a:r>
            <a:r>
              <a:rPr lang="en-US" sz="2000" i="1" baseline="-25000" dirty="0">
                <a:latin typeface="Calibri" panose="020F0502020204030204" pitchFamily="34" charset="0"/>
                <a:cs typeface="Times New Roman" pitchFamily="18" charset="0"/>
                <a:sym typeface="Symbol" pitchFamily="18" charset="2"/>
              </a:rPr>
              <a:t>1</a:t>
            </a:r>
            <a:r>
              <a:rPr lang="en-US" i="1" dirty="0">
                <a:latin typeface="Calibri" panose="020F0502020204030204" pitchFamily="34" charset="0"/>
                <a:cs typeface="Times New Roman" pitchFamily="18" charset="0"/>
                <a:sym typeface="Symbol" pitchFamily="18" charset="2"/>
              </a:rPr>
              <a:t>=R</a:t>
            </a:r>
            <a:r>
              <a:rPr lang="en-US" sz="2000" i="1" baseline="-25000" dirty="0">
                <a:latin typeface="Calibri" panose="020F0502020204030204" pitchFamily="34" charset="0"/>
                <a:cs typeface="Times New Roman" pitchFamily="18" charset="0"/>
                <a:sym typeface="Symbol" pitchFamily="18" charset="2"/>
              </a:rPr>
              <a:t>2</a:t>
            </a:r>
            <a:r>
              <a:rPr lang="en-US" i="1" dirty="0">
                <a:latin typeface="Calibri" panose="020F0502020204030204" pitchFamily="34" charset="0"/>
                <a:cs typeface="Times New Roman" pitchFamily="18" charset="0"/>
                <a:sym typeface="Symbol" pitchFamily="18" charset="2"/>
              </a:rPr>
              <a:t>=</a:t>
            </a:r>
            <a:r>
              <a:rPr lang="en-US" dirty="0">
                <a:latin typeface="Calibri" panose="020F0502020204030204" pitchFamily="34" charset="0"/>
                <a:cs typeface="Times New Roman" pitchFamily="18" charset="0"/>
                <a:sym typeface="Symbol" pitchFamily="18" charset="2"/>
              </a:rPr>
              <a:t>50  and </a:t>
            </a:r>
            <a:r>
              <a:rPr lang="en-US" i="1" dirty="0" err="1">
                <a:latin typeface="Calibri" panose="020F0502020204030204" pitchFamily="34" charset="0"/>
                <a:cs typeface="Times New Roman" pitchFamily="18" charset="0"/>
              </a:rPr>
              <a:t>v</a:t>
            </a:r>
            <a:r>
              <a:rPr lang="en-US" sz="2400" i="1" baseline="-25000" dirty="0" err="1">
                <a:latin typeface="Calibri" panose="020F0502020204030204" pitchFamily="34" charset="0"/>
                <a:cs typeface="Times New Roman" pitchFamily="18" charset="0"/>
              </a:rPr>
              <a:t>beam</a:t>
            </a:r>
            <a:r>
              <a:rPr lang="en-US" i="1" dirty="0">
                <a:latin typeface="Calibri" panose="020F0502020204030204" pitchFamily="34" charset="0"/>
                <a:cs typeface="Times New Roman" pitchFamily="18" charset="0"/>
              </a:rPr>
              <a:t>=</a:t>
            </a:r>
            <a:r>
              <a:rPr lang="en-US" i="1" dirty="0" err="1">
                <a:latin typeface="Calibri" panose="020F0502020204030204" pitchFamily="34" charset="0"/>
                <a:cs typeface="Times New Roman" pitchFamily="18" charset="0"/>
              </a:rPr>
              <a:t>c</a:t>
            </a:r>
            <a:r>
              <a:rPr lang="en-US" sz="2400" i="1" baseline="-25000" dirty="0" err="1">
                <a:latin typeface="Calibri" panose="020F0502020204030204" pitchFamily="34" charset="0"/>
                <a:cs typeface="Times New Roman" pitchFamily="18" charset="0"/>
              </a:rPr>
              <a:t>strip</a:t>
            </a:r>
            <a:r>
              <a:rPr lang="en-US" dirty="0">
                <a:latin typeface="Calibri" panose="020F0502020204030204" pitchFamily="34" charset="0"/>
                <a:cs typeface="Times New Roman" pitchFamily="18" charset="0"/>
                <a:sym typeface="Symbol" pitchFamily="18" charset="2"/>
              </a:rPr>
              <a:t> </a:t>
            </a:r>
          </a:p>
          <a:p>
            <a:pPr algn="l">
              <a:lnSpc>
                <a:spcPct val="70000"/>
              </a:lnSpc>
              <a:buFont typeface="Symbol" pitchFamily="18" charset="2"/>
              <a:buNone/>
            </a:pPr>
            <a:r>
              <a:rPr lang="en-US" b="1" dirty="0">
                <a:solidFill>
                  <a:srgbClr val="0000CC"/>
                </a:solidFill>
                <a:latin typeface="Calibri" panose="020F0502020204030204" pitchFamily="34" charset="0"/>
                <a:cs typeface="Times New Roman" pitchFamily="18" charset="0"/>
                <a:sym typeface="Symbol" pitchFamily="18" charset="2"/>
              </a:rPr>
              <a:t>Signal treatment at </a:t>
            </a:r>
            <a:r>
              <a:rPr lang="en-US" b="1" dirty="0">
                <a:solidFill>
                  <a:srgbClr val="008000"/>
                </a:solidFill>
                <a:latin typeface="Calibri" panose="020F0502020204030204" pitchFamily="34" charset="0"/>
                <a:cs typeface="Times New Roman" pitchFamily="18" charset="0"/>
                <a:sym typeface="Symbol" pitchFamily="18" charset="2"/>
              </a:rPr>
              <a:t>upstream port 1:</a:t>
            </a:r>
          </a:p>
        </p:txBody>
      </p:sp>
      <p:graphicFrame>
        <p:nvGraphicFramePr>
          <p:cNvPr id="384005" name="Object 5"/>
          <p:cNvGraphicFramePr>
            <a:graphicFrameLocks noChangeAspect="1"/>
          </p:cNvGraphicFramePr>
          <p:nvPr>
            <p:extLst>
              <p:ext uri="{D42A27DB-BD31-4B8C-83A1-F6EECF244321}">
                <p14:modId xmlns:p14="http://schemas.microsoft.com/office/powerpoint/2010/main" val="1560872303"/>
              </p:ext>
            </p:extLst>
          </p:nvPr>
        </p:nvGraphicFramePr>
        <p:xfrm>
          <a:off x="250825" y="4318327"/>
          <a:ext cx="5310188" cy="715963"/>
        </p:xfrm>
        <a:graphic>
          <a:graphicData uri="http://schemas.openxmlformats.org/presentationml/2006/ole">
            <mc:AlternateContent xmlns:mc="http://schemas.openxmlformats.org/markup-compatibility/2006">
              <mc:Choice xmlns:v="urn:schemas-microsoft-com:vml" Requires="v">
                <p:oleObj name="Equation" r:id="rId3" imgW="2921000" imgH="393700" progId="Equation.3">
                  <p:embed/>
                </p:oleObj>
              </mc:Choice>
              <mc:Fallback>
                <p:oleObj name="Equation" r:id="rId3" imgW="2921000" imgH="3937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4318327"/>
                        <a:ext cx="5310188" cy="71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4006" name="Text Box 6"/>
          <p:cNvSpPr txBox="1">
            <a:spLocks noChangeArrowheads="1"/>
          </p:cNvSpPr>
          <p:nvPr/>
        </p:nvSpPr>
        <p:spPr bwMode="auto">
          <a:xfrm>
            <a:off x="250825" y="5597961"/>
            <a:ext cx="8893175"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sz="2000" b="1" dirty="0">
                <a:solidFill>
                  <a:srgbClr val="0000CC"/>
                </a:solidFill>
                <a:latin typeface="Calibri" panose="020F0502020204030204" pitchFamily="34" charset="0"/>
                <a:cs typeface="Times New Roman" pitchFamily="18" charset="0"/>
              </a:rPr>
              <a:t>Signal at downstream </a:t>
            </a:r>
            <a:r>
              <a:rPr lang="en-US" sz="2000" b="1" dirty="0">
                <a:solidFill>
                  <a:srgbClr val="006600"/>
                </a:solidFill>
                <a:latin typeface="Calibri" panose="020F0502020204030204" pitchFamily="34" charset="0"/>
                <a:cs typeface="Times New Roman" pitchFamily="18" charset="0"/>
              </a:rPr>
              <a:t>port 2</a:t>
            </a:r>
            <a:r>
              <a:rPr lang="en-US" sz="2000" b="1" dirty="0">
                <a:solidFill>
                  <a:srgbClr val="008000"/>
                </a:solidFill>
                <a:latin typeface="Calibri" panose="020F0502020204030204" pitchFamily="34" charset="0"/>
                <a:cs typeface="Times New Roman" pitchFamily="18" charset="0"/>
              </a:rPr>
              <a:t>:</a:t>
            </a:r>
            <a:r>
              <a:rPr lang="en-US" sz="1600" dirty="0">
                <a:solidFill>
                  <a:srgbClr val="008000"/>
                </a:solidFill>
                <a:latin typeface="Calibri" panose="020F0502020204030204" pitchFamily="34" charset="0"/>
                <a:cs typeface="Times New Roman" pitchFamily="18" charset="0"/>
              </a:rPr>
              <a:t> </a:t>
            </a:r>
            <a:r>
              <a:rPr lang="en-US" sz="1700" dirty="0">
                <a:latin typeface="Calibri" panose="020F0502020204030204" pitchFamily="34" charset="0"/>
                <a:cs typeface="Times New Roman" pitchFamily="18" charset="0"/>
              </a:rPr>
              <a:t>Beam induced charges cancel with traveling charge from port 1  </a:t>
            </a:r>
          </a:p>
          <a:p>
            <a:pPr algn="l" eaLnBrk="1" hangingPunct="1">
              <a:spcBef>
                <a:spcPct val="20000"/>
              </a:spcBef>
              <a:buFont typeface="Wingdings" pitchFamily="2" charset="2"/>
              <a:buNone/>
            </a:pPr>
            <a:r>
              <a:rPr lang="en-US" dirty="0">
                <a:latin typeface="Calibri" panose="020F0502020204030204" pitchFamily="34" charset="0"/>
                <a:cs typeface="Times New Roman" pitchFamily="18" charset="0"/>
                <a:sym typeface="Symbol" pitchFamily="18" charset="2"/>
              </a:rPr>
              <a:t> Signal depends on </a:t>
            </a:r>
            <a:r>
              <a:rPr lang="en-US" dirty="0">
                <a:latin typeface="Calibri" panose="020F0502020204030204" pitchFamily="34" charset="0"/>
                <a:cs typeface="Times New Roman" pitchFamily="18" charset="0"/>
              </a:rPr>
              <a:t>direction </a:t>
            </a:r>
            <a:r>
              <a:rPr lang="en-US" dirty="0">
                <a:latin typeface="Calibri" panose="020F0502020204030204" pitchFamily="34" charset="0"/>
                <a:cs typeface="Times New Roman" pitchFamily="18" charset="0"/>
                <a:sym typeface="Symbol" pitchFamily="18" charset="2"/>
              </a:rPr>
              <a:t> </a:t>
            </a:r>
            <a:r>
              <a:rPr lang="en-US" b="1" dirty="0">
                <a:solidFill>
                  <a:srgbClr val="008000"/>
                </a:solidFill>
                <a:latin typeface="Calibri" panose="020F0502020204030204" pitchFamily="34" charset="0"/>
                <a:cs typeface="Times New Roman" pitchFamily="18" charset="0"/>
              </a:rPr>
              <a:t>can distinguish between counter-propagation  beams </a:t>
            </a:r>
          </a:p>
        </p:txBody>
      </p:sp>
      <p:pic>
        <p:nvPicPr>
          <p:cNvPr id="21512" name="Picture 7" descr="stripline-schema-pulse_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7538" y="2276475"/>
            <a:ext cx="4319587" cy="217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4008" name="Picture 8" descr="stripline-schema-pulse_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27538" y="2276475"/>
            <a:ext cx="4319587"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4009" name="Picture 9" descr="stripline-schema-pulse_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29125" y="2276475"/>
            <a:ext cx="4319588"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4010" name="Picture 10" descr="stripline-schema-pulse_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27538" y="2273300"/>
            <a:ext cx="4319587" cy="216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6" name="Text Box 11"/>
          <p:cNvSpPr txBox="1">
            <a:spLocks noChangeArrowheads="1"/>
          </p:cNvSpPr>
          <p:nvPr/>
        </p:nvSpPr>
        <p:spPr bwMode="auto">
          <a:xfrm>
            <a:off x="179388" y="2103049"/>
            <a:ext cx="3887787"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b="1" i="1" dirty="0">
                <a:solidFill>
                  <a:srgbClr val="0000CC"/>
                </a:solidFill>
                <a:latin typeface="Calibri" panose="020F0502020204030204" pitchFamily="34" charset="0"/>
                <a:cs typeface="Times New Roman" pitchFamily="18" charset="0"/>
              </a:rPr>
              <a:t>t=0</a:t>
            </a:r>
            <a:r>
              <a:rPr lang="en-US" b="1" i="1" dirty="0">
                <a:solidFill>
                  <a:schemeClr val="accent2"/>
                </a:solidFill>
                <a:latin typeface="Calibri" panose="020F0502020204030204" pitchFamily="34" charset="0"/>
                <a:cs typeface="Times New Roman" pitchFamily="18" charset="0"/>
              </a:rPr>
              <a:t>:</a:t>
            </a:r>
            <a:r>
              <a:rPr lang="en-US" dirty="0">
                <a:solidFill>
                  <a:schemeClr val="tx2"/>
                </a:solidFill>
                <a:latin typeface="Calibri" panose="020F0502020204030204" pitchFamily="34" charset="0"/>
                <a:cs typeface="Times New Roman" pitchFamily="18" charset="0"/>
              </a:rPr>
              <a:t> </a:t>
            </a:r>
            <a:r>
              <a:rPr lang="en-US" dirty="0">
                <a:latin typeface="Calibri" panose="020F0502020204030204" pitchFamily="34" charset="0"/>
                <a:cs typeface="Times New Roman" pitchFamily="18" charset="0"/>
              </a:rPr>
              <a:t>Beam induced charges at </a:t>
            </a:r>
            <a:r>
              <a:rPr lang="en-US" b="1" dirty="0">
                <a:solidFill>
                  <a:srgbClr val="008000"/>
                </a:solidFill>
                <a:latin typeface="Calibri" panose="020F0502020204030204" pitchFamily="34" charset="0"/>
                <a:cs typeface="Times New Roman" pitchFamily="18" charset="0"/>
              </a:rPr>
              <a:t>port 1</a:t>
            </a:r>
            <a:r>
              <a:rPr lang="en-US" dirty="0">
                <a:solidFill>
                  <a:schemeClr val="tx2"/>
                </a:solidFill>
                <a:latin typeface="Calibri" panose="020F0502020204030204" pitchFamily="34" charset="0"/>
                <a:cs typeface="Times New Roman" pitchFamily="18" charset="0"/>
              </a:rPr>
              <a:t>:</a:t>
            </a:r>
          </a:p>
          <a:p>
            <a:pPr algn="l" eaLnBrk="1" hangingPunct="1">
              <a:lnSpc>
                <a:spcPct val="70000"/>
              </a:lnSpc>
              <a:spcBef>
                <a:spcPct val="20000"/>
              </a:spcBef>
              <a:buFont typeface="Wingdings" pitchFamily="2" charset="2"/>
              <a:buNone/>
            </a:pPr>
            <a:r>
              <a:rPr lang="en-US" dirty="0">
                <a:solidFill>
                  <a:schemeClr val="tx2"/>
                </a:solidFill>
                <a:latin typeface="Calibri" panose="020F0502020204030204" pitchFamily="34" charset="0"/>
                <a:cs typeface="Times New Roman" pitchFamily="18" charset="0"/>
              </a:rPr>
              <a:t>  </a:t>
            </a:r>
            <a:r>
              <a:rPr lang="en-US" dirty="0">
                <a:latin typeface="Calibri" panose="020F0502020204030204" pitchFamily="34" charset="0"/>
                <a:cs typeface="Times New Roman" pitchFamily="18" charset="0"/>
                <a:sym typeface="Symbol" pitchFamily="18" charset="2"/>
              </a:rPr>
              <a:t> h</a:t>
            </a:r>
            <a:r>
              <a:rPr lang="en-US" dirty="0">
                <a:latin typeface="Calibri" panose="020F0502020204030204" pitchFamily="34" charset="0"/>
                <a:cs typeface="Times New Roman" pitchFamily="18" charset="0"/>
              </a:rPr>
              <a:t>alf to</a:t>
            </a:r>
            <a:r>
              <a:rPr lang="en-US" dirty="0">
                <a:solidFill>
                  <a:schemeClr val="tx2"/>
                </a:solidFill>
                <a:latin typeface="Calibri" panose="020F0502020204030204" pitchFamily="34" charset="0"/>
                <a:cs typeface="Times New Roman" pitchFamily="18" charset="0"/>
              </a:rPr>
              <a:t> </a:t>
            </a:r>
            <a:r>
              <a:rPr lang="en-US" b="1" i="1" dirty="0">
                <a:solidFill>
                  <a:srgbClr val="0000CC"/>
                </a:solidFill>
                <a:latin typeface="Calibri" panose="020F0502020204030204" pitchFamily="34" charset="0"/>
                <a:cs typeface="Times New Roman" pitchFamily="18" charset="0"/>
              </a:rPr>
              <a:t>R</a:t>
            </a:r>
            <a:r>
              <a:rPr lang="en-US" sz="2400" b="1" i="1" baseline="-25000" dirty="0">
                <a:solidFill>
                  <a:srgbClr val="0000CC"/>
                </a:solidFill>
                <a:latin typeface="Calibri" panose="020F0502020204030204" pitchFamily="34" charset="0"/>
                <a:cs typeface="Times New Roman" pitchFamily="18" charset="0"/>
              </a:rPr>
              <a:t>1</a:t>
            </a:r>
            <a:r>
              <a:rPr lang="en-US" dirty="0">
                <a:solidFill>
                  <a:schemeClr val="tx2"/>
                </a:solidFill>
                <a:latin typeface="Calibri" panose="020F0502020204030204" pitchFamily="34" charset="0"/>
                <a:cs typeface="Times New Roman" pitchFamily="18" charset="0"/>
              </a:rPr>
              <a:t>, </a:t>
            </a:r>
            <a:r>
              <a:rPr lang="en-US" dirty="0">
                <a:latin typeface="Calibri" panose="020F0502020204030204" pitchFamily="34" charset="0"/>
                <a:cs typeface="Times New Roman" pitchFamily="18" charset="0"/>
              </a:rPr>
              <a:t>half toward </a:t>
            </a:r>
            <a:r>
              <a:rPr lang="en-US" b="1" dirty="0">
                <a:solidFill>
                  <a:srgbClr val="008000"/>
                </a:solidFill>
                <a:latin typeface="Calibri" panose="020F0502020204030204" pitchFamily="34" charset="0"/>
                <a:cs typeface="Times New Roman" pitchFamily="18" charset="0"/>
              </a:rPr>
              <a:t>port 2</a:t>
            </a:r>
            <a:endParaRPr lang="en-US" dirty="0">
              <a:latin typeface="Calibri" panose="020F0502020204030204" pitchFamily="34" charset="0"/>
              <a:cs typeface="Times New Roman" pitchFamily="18" charset="0"/>
            </a:endParaRPr>
          </a:p>
        </p:txBody>
      </p:sp>
      <p:sp>
        <p:nvSpPr>
          <p:cNvPr id="21517" name="Text Box 12"/>
          <p:cNvSpPr txBox="1">
            <a:spLocks noChangeArrowheads="1"/>
          </p:cNvSpPr>
          <p:nvPr/>
        </p:nvSpPr>
        <p:spPr bwMode="auto">
          <a:xfrm>
            <a:off x="0" y="3213100"/>
            <a:ext cx="40671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Char char="Ø"/>
            </a:pPr>
            <a:endParaRPr lang="de-DE">
              <a:latin typeface="Calibri" panose="020F0502020204030204" pitchFamily="34" charset="0"/>
              <a:cs typeface="Times New Roman" pitchFamily="18" charset="0"/>
            </a:endParaRPr>
          </a:p>
        </p:txBody>
      </p:sp>
      <p:sp>
        <p:nvSpPr>
          <p:cNvPr id="384013" name="Text Box 13"/>
          <p:cNvSpPr txBox="1">
            <a:spLocks noChangeArrowheads="1"/>
          </p:cNvSpPr>
          <p:nvPr/>
        </p:nvSpPr>
        <p:spPr bwMode="auto">
          <a:xfrm>
            <a:off x="137895" y="2734983"/>
            <a:ext cx="4033837" cy="112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b="1" i="1" dirty="0">
                <a:solidFill>
                  <a:srgbClr val="0000CC"/>
                </a:solidFill>
                <a:latin typeface="Calibri" panose="020F0502020204030204" pitchFamily="34" charset="0"/>
                <a:cs typeface="Times New Roman" pitchFamily="18" charset="0"/>
              </a:rPr>
              <a:t>t=l/c: </a:t>
            </a:r>
            <a:r>
              <a:rPr lang="en-US" dirty="0">
                <a:latin typeface="Calibri" panose="020F0502020204030204" pitchFamily="34" charset="0"/>
                <a:cs typeface="Times New Roman" pitchFamily="18" charset="0"/>
              </a:rPr>
              <a:t>Beam induced charges at </a:t>
            </a:r>
            <a:r>
              <a:rPr lang="en-US" b="1" dirty="0">
                <a:solidFill>
                  <a:srgbClr val="008000"/>
                </a:solidFill>
                <a:latin typeface="Calibri" panose="020F0502020204030204" pitchFamily="34" charset="0"/>
                <a:cs typeface="Times New Roman" pitchFamily="18" charset="0"/>
              </a:rPr>
              <a:t>port 2</a:t>
            </a:r>
            <a:r>
              <a:rPr lang="en-US" dirty="0">
                <a:solidFill>
                  <a:schemeClr val="tx2"/>
                </a:solidFill>
                <a:latin typeface="Calibri" panose="020F0502020204030204" pitchFamily="34" charset="0"/>
                <a:cs typeface="Times New Roman" pitchFamily="18" charset="0"/>
              </a:rPr>
              <a:t>:    </a:t>
            </a:r>
          </a:p>
          <a:p>
            <a:pPr algn="l" eaLnBrk="1" hangingPunct="1">
              <a:lnSpc>
                <a:spcPct val="70000"/>
              </a:lnSpc>
              <a:spcBef>
                <a:spcPct val="20000"/>
              </a:spcBef>
              <a:buFont typeface="Wingdings" pitchFamily="2" charset="2"/>
              <a:buNone/>
            </a:pPr>
            <a:r>
              <a:rPr lang="en-US" dirty="0">
                <a:solidFill>
                  <a:schemeClr val="tx2"/>
                </a:solidFill>
                <a:latin typeface="Calibri" panose="020F0502020204030204" pitchFamily="34" charset="0"/>
                <a:cs typeface="Times New Roman" pitchFamily="18" charset="0"/>
              </a:rPr>
              <a:t>  </a:t>
            </a:r>
            <a:r>
              <a:rPr lang="en-US" dirty="0">
                <a:solidFill>
                  <a:schemeClr val="tx2"/>
                </a:solidFill>
                <a:latin typeface="Calibri" panose="020F0502020204030204" pitchFamily="34" charset="0"/>
                <a:cs typeface="Times New Roman" pitchFamily="18" charset="0"/>
                <a:sym typeface="Symbol" pitchFamily="18" charset="2"/>
              </a:rPr>
              <a:t> </a:t>
            </a:r>
            <a:r>
              <a:rPr lang="en-US" dirty="0">
                <a:latin typeface="Calibri" panose="020F0502020204030204" pitchFamily="34" charset="0"/>
                <a:cs typeface="Times New Roman" pitchFamily="18" charset="0"/>
              </a:rPr>
              <a:t>half to </a:t>
            </a:r>
            <a:r>
              <a:rPr lang="en-US" i="1" dirty="0">
                <a:latin typeface="Calibri" panose="020F0502020204030204" pitchFamily="34" charset="0"/>
                <a:cs typeface="Times New Roman" pitchFamily="18" charset="0"/>
              </a:rPr>
              <a:t>R</a:t>
            </a:r>
            <a:r>
              <a:rPr lang="en-US" sz="2400" i="1" baseline="-25000" dirty="0">
                <a:latin typeface="Calibri" panose="020F0502020204030204" pitchFamily="34" charset="0"/>
                <a:cs typeface="Times New Roman" pitchFamily="18" charset="0"/>
              </a:rPr>
              <a:t>2</a:t>
            </a:r>
            <a:r>
              <a:rPr lang="en-US" dirty="0">
                <a:latin typeface="Calibri" panose="020F0502020204030204" pitchFamily="34" charset="0"/>
                <a:cs typeface="Times New Roman" pitchFamily="18" charset="0"/>
              </a:rPr>
              <a:t>,</a:t>
            </a:r>
            <a:r>
              <a:rPr lang="en-US" b="1" i="1" dirty="0">
                <a:latin typeface="Calibri" panose="020F0502020204030204" pitchFamily="34" charset="0"/>
                <a:cs typeface="Times New Roman" pitchFamily="18" charset="0"/>
              </a:rPr>
              <a:t>  but  </a:t>
            </a:r>
            <a:r>
              <a:rPr lang="en-US" dirty="0">
                <a:latin typeface="Calibri" panose="020F0502020204030204" pitchFamily="34" charset="0"/>
                <a:cs typeface="Times New Roman" pitchFamily="18" charset="0"/>
              </a:rPr>
              <a:t>due to different sign, </a:t>
            </a:r>
          </a:p>
          <a:p>
            <a:pPr algn="l" eaLnBrk="1" hangingPunct="1">
              <a:lnSpc>
                <a:spcPct val="70000"/>
              </a:lnSpc>
              <a:spcBef>
                <a:spcPct val="20000"/>
              </a:spcBef>
              <a:buFont typeface="Wingdings" pitchFamily="2" charset="2"/>
              <a:buNone/>
            </a:pPr>
            <a:r>
              <a:rPr lang="en-US" dirty="0">
                <a:latin typeface="Calibri" panose="020F0502020204030204" pitchFamily="34" charset="0"/>
                <a:cs typeface="Times New Roman" pitchFamily="18" charset="0"/>
              </a:rPr>
              <a:t>       it cancels with the signal from </a:t>
            </a:r>
            <a:r>
              <a:rPr lang="en-US" b="1" dirty="0">
                <a:solidFill>
                  <a:srgbClr val="008000"/>
                </a:solidFill>
                <a:latin typeface="Calibri" panose="020F0502020204030204" pitchFamily="34" charset="0"/>
                <a:cs typeface="Times New Roman" pitchFamily="18" charset="0"/>
              </a:rPr>
              <a:t>port 1</a:t>
            </a:r>
            <a:r>
              <a:rPr lang="en-US" dirty="0">
                <a:solidFill>
                  <a:schemeClr val="tx2"/>
                </a:solidFill>
                <a:latin typeface="Calibri" panose="020F0502020204030204" pitchFamily="34" charset="0"/>
                <a:cs typeface="Times New Roman" pitchFamily="18" charset="0"/>
              </a:rPr>
              <a:t> </a:t>
            </a:r>
          </a:p>
          <a:p>
            <a:pPr algn="l" eaLnBrk="1" hangingPunct="1">
              <a:lnSpc>
                <a:spcPct val="70000"/>
              </a:lnSpc>
              <a:spcBef>
                <a:spcPct val="20000"/>
              </a:spcBef>
              <a:buFont typeface="Wingdings" pitchFamily="2" charset="2"/>
              <a:buNone/>
            </a:pPr>
            <a:r>
              <a:rPr lang="en-US" dirty="0">
                <a:solidFill>
                  <a:schemeClr val="tx2"/>
                </a:solidFill>
                <a:latin typeface="Calibri" panose="020F0502020204030204" pitchFamily="34" charset="0"/>
                <a:cs typeface="Times New Roman" pitchFamily="18" charset="0"/>
              </a:rPr>
              <a:t>  </a:t>
            </a:r>
            <a:r>
              <a:rPr lang="en-US" dirty="0">
                <a:latin typeface="Calibri" panose="020F0502020204030204" pitchFamily="34" charset="0"/>
                <a:cs typeface="Times New Roman" pitchFamily="18" charset="0"/>
                <a:sym typeface="Symbol" pitchFamily="18" charset="2"/>
              </a:rPr>
              <a:t></a:t>
            </a:r>
            <a:r>
              <a:rPr lang="en-US" dirty="0">
                <a:latin typeface="Calibri" panose="020F0502020204030204" pitchFamily="34" charset="0"/>
                <a:cs typeface="Times New Roman" pitchFamily="18" charset="0"/>
              </a:rPr>
              <a:t> half signal reflected</a:t>
            </a:r>
            <a:endParaRPr lang="en-US" b="1" i="1" dirty="0">
              <a:latin typeface="Calibri" panose="020F0502020204030204" pitchFamily="34" charset="0"/>
              <a:cs typeface="Times New Roman" pitchFamily="18" charset="0"/>
            </a:endParaRPr>
          </a:p>
        </p:txBody>
      </p:sp>
      <p:sp>
        <p:nvSpPr>
          <p:cNvPr id="384014" name="Text Box 14"/>
          <p:cNvSpPr txBox="1">
            <a:spLocks noChangeArrowheads="1"/>
          </p:cNvSpPr>
          <p:nvPr/>
        </p:nvSpPr>
        <p:spPr bwMode="auto">
          <a:xfrm>
            <a:off x="179388" y="3903274"/>
            <a:ext cx="38877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b="1" i="1" dirty="0">
                <a:solidFill>
                  <a:srgbClr val="0000CC"/>
                </a:solidFill>
                <a:latin typeface="Calibri" panose="020F0502020204030204" pitchFamily="34" charset="0"/>
                <a:cs typeface="Times New Roman" pitchFamily="18" charset="0"/>
              </a:rPr>
              <a:t>t=2∙l/c:</a:t>
            </a:r>
            <a:r>
              <a:rPr lang="en-US" dirty="0">
                <a:solidFill>
                  <a:srgbClr val="0000CC"/>
                </a:solidFill>
                <a:latin typeface="Calibri" panose="020F0502020204030204" pitchFamily="34" charset="0"/>
                <a:cs typeface="Times New Roman" pitchFamily="18" charset="0"/>
              </a:rPr>
              <a:t> </a:t>
            </a:r>
            <a:r>
              <a:rPr lang="en-US" dirty="0">
                <a:latin typeface="Calibri" panose="020F0502020204030204" pitchFamily="34" charset="0"/>
                <a:cs typeface="Times New Roman" pitchFamily="18" charset="0"/>
              </a:rPr>
              <a:t>reflected signal reaches </a:t>
            </a:r>
            <a:r>
              <a:rPr lang="en-US" b="1" dirty="0">
                <a:solidFill>
                  <a:srgbClr val="008000"/>
                </a:solidFill>
                <a:latin typeface="Calibri" panose="020F0502020204030204" pitchFamily="34" charset="0"/>
                <a:cs typeface="Times New Roman" pitchFamily="18" charset="0"/>
              </a:rPr>
              <a:t>port 1</a:t>
            </a:r>
            <a:endParaRPr lang="en-US" dirty="0">
              <a:latin typeface="Calibri" panose="020F0502020204030204" pitchFamily="34" charset="0"/>
              <a:cs typeface="Times New Roman" pitchFamily="18" charset="0"/>
            </a:endParaRPr>
          </a:p>
        </p:txBody>
      </p:sp>
      <p:sp>
        <p:nvSpPr>
          <p:cNvPr id="384015" name="Text Box 15"/>
          <p:cNvSpPr txBox="1">
            <a:spLocks noChangeArrowheads="1"/>
          </p:cNvSpPr>
          <p:nvPr/>
        </p:nvSpPr>
        <p:spPr bwMode="auto">
          <a:xfrm>
            <a:off x="179387" y="4990167"/>
            <a:ext cx="9074971" cy="61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b="1" i="1" dirty="0">
                <a:solidFill>
                  <a:srgbClr val="FF0000"/>
                </a:solidFill>
                <a:latin typeface="Calibri" panose="020F0502020204030204" pitchFamily="34" charset="0"/>
                <a:cs typeface="Times New Roman" pitchFamily="18" charset="0"/>
              </a:rPr>
              <a:t>If beam repetition time equals 2∙l/c: reflected preceding</a:t>
            </a:r>
            <a:r>
              <a:rPr lang="en-US" dirty="0">
                <a:solidFill>
                  <a:srgbClr val="FF0000"/>
                </a:solidFill>
                <a:latin typeface="Calibri" panose="020F0502020204030204" pitchFamily="34" charset="0"/>
                <a:cs typeface="Times New Roman" pitchFamily="18" charset="0"/>
              </a:rPr>
              <a:t> </a:t>
            </a:r>
            <a:r>
              <a:rPr lang="en-US" b="1" i="1" dirty="0">
                <a:solidFill>
                  <a:srgbClr val="FF0000"/>
                </a:solidFill>
                <a:latin typeface="Calibri" panose="020F0502020204030204" pitchFamily="34" charset="0"/>
                <a:cs typeface="Times New Roman" pitchFamily="18" charset="0"/>
              </a:rPr>
              <a:t>port 2 signal cancels the new one</a:t>
            </a:r>
            <a:r>
              <a:rPr lang="en-US" dirty="0">
                <a:solidFill>
                  <a:srgbClr val="FF0000"/>
                </a:solidFill>
                <a:latin typeface="Calibri" panose="020F0502020204030204" pitchFamily="34" charset="0"/>
                <a:cs typeface="Times New Roman" pitchFamily="18" charset="0"/>
              </a:rPr>
              <a:t>:</a:t>
            </a:r>
          </a:p>
          <a:p>
            <a:pPr algn="l" eaLnBrk="1" hangingPunct="1">
              <a:lnSpc>
                <a:spcPct val="70000"/>
              </a:lnSpc>
              <a:spcBef>
                <a:spcPct val="20000"/>
              </a:spcBef>
              <a:buFont typeface="Wingdings" pitchFamily="2" charset="2"/>
              <a:buNone/>
            </a:pPr>
            <a:r>
              <a:rPr lang="en-US" dirty="0">
                <a:solidFill>
                  <a:schemeClr val="tx2"/>
                </a:solidFill>
                <a:latin typeface="Calibri" panose="020F0502020204030204" pitchFamily="34" charset="0"/>
                <a:cs typeface="Times New Roman" pitchFamily="18" charset="0"/>
              </a:rPr>
              <a:t>  </a:t>
            </a:r>
            <a:r>
              <a:rPr lang="en-US" dirty="0">
                <a:latin typeface="Calibri" panose="020F0502020204030204" pitchFamily="34" charset="0"/>
                <a:cs typeface="Times New Roman" pitchFamily="18" charset="0"/>
                <a:sym typeface="Symbol" pitchFamily="18" charset="2"/>
              </a:rPr>
              <a:t> no net signal at </a:t>
            </a:r>
            <a:r>
              <a:rPr lang="en-US" dirty="0">
                <a:latin typeface="Calibri" panose="020F0502020204030204" pitchFamily="34" charset="0"/>
                <a:cs typeface="Times New Roman" pitchFamily="18" charset="0"/>
              </a:rPr>
              <a:t> </a:t>
            </a:r>
            <a:r>
              <a:rPr lang="en-US" b="1" dirty="0">
                <a:solidFill>
                  <a:srgbClr val="008000"/>
                </a:solidFill>
                <a:latin typeface="Calibri" panose="020F0502020204030204" pitchFamily="34" charset="0"/>
                <a:cs typeface="Times New Roman" pitchFamily="18" charset="0"/>
              </a:rPr>
              <a:t>port 1</a:t>
            </a:r>
          </a:p>
        </p:txBody>
      </p:sp>
      <p:pic>
        <p:nvPicPr>
          <p:cNvPr id="384016" name="Picture 16" descr="stripline-schema-pulse_5-cancl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10075" y="2273300"/>
            <a:ext cx="4338638" cy="217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461038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8400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8400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40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400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840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840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8400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8401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840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4006" grpId="0"/>
      <p:bldP spid="384013" grpId="0"/>
      <p:bldP spid="384014" grpId="0"/>
      <p:bldP spid="384015"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2"/>
          <p:cNvSpPr txBox="1">
            <a:spLocks noChangeArrowheads="1"/>
          </p:cNvSpPr>
          <p:nvPr/>
        </p:nvSpPr>
        <p:spPr bwMode="auto">
          <a:xfrm>
            <a:off x="252000" y="180000"/>
            <a:ext cx="7924800"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err="1">
                <a:latin typeface="+mj-lt"/>
                <a:cs typeface="Times New Roman" pitchFamily="18" charset="0"/>
              </a:rPr>
              <a:t>Stripline</a:t>
            </a:r>
            <a:r>
              <a:rPr lang="en-US" sz="2100" b="1" dirty="0">
                <a:latin typeface="+mj-lt"/>
                <a:cs typeface="Times New Roman" pitchFamily="18" charset="0"/>
              </a:rPr>
              <a:t> BPM: Transfer Impedance</a:t>
            </a:r>
          </a:p>
        </p:txBody>
      </p:sp>
      <p:sp>
        <p:nvSpPr>
          <p:cNvPr id="22534" name="Text Box 4"/>
          <p:cNvSpPr txBox="1">
            <a:spLocks noChangeArrowheads="1"/>
          </p:cNvSpPr>
          <p:nvPr/>
        </p:nvSpPr>
        <p:spPr bwMode="auto">
          <a:xfrm>
            <a:off x="279400" y="888503"/>
            <a:ext cx="8509000" cy="614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50000"/>
              </a:lnSpc>
              <a:buFont typeface="Wingdings" pitchFamily="2" charset="2"/>
              <a:buNone/>
            </a:pPr>
            <a:r>
              <a:rPr lang="en-US" dirty="0">
                <a:latin typeface="Calibri" panose="020F0502020204030204" pitchFamily="34" charset="0"/>
                <a:cs typeface="Times New Roman" pitchFamily="18" charset="0"/>
                <a:sym typeface="Symbol" pitchFamily="18" charset="2"/>
              </a:rPr>
              <a:t>The signal from port 1 and the reflection from port 2 can cancel  minima in </a:t>
            </a:r>
            <a:r>
              <a:rPr lang="en-US" b="1" i="1" dirty="0" err="1">
                <a:latin typeface="Calibri" panose="020F0502020204030204" pitchFamily="34" charset="0"/>
                <a:cs typeface="Times New Roman" pitchFamily="18" charset="0"/>
                <a:sym typeface="Symbol" pitchFamily="18" charset="2"/>
              </a:rPr>
              <a:t>Z</a:t>
            </a:r>
            <a:r>
              <a:rPr lang="en-US" sz="2000" b="1" i="1" baseline="-25000" dirty="0" err="1">
                <a:latin typeface="Calibri" panose="020F0502020204030204" pitchFamily="34" charset="0"/>
                <a:cs typeface="Times New Roman" pitchFamily="18" charset="0"/>
                <a:sym typeface="Symbol" pitchFamily="18" charset="2"/>
              </a:rPr>
              <a:t>t</a:t>
            </a:r>
            <a:r>
              <a:rPr lang="en-US" sz="2000" b="1" i="1" baseline="-25000" dirty="0">
                <a:latin typeface="Calibri" panose="020F0502020204030204" pitchFamily="34" charset="0"/>
                <a:cs typeface="Times New Roman" pitchFamily="18" charset="0"/>
                <a:sym typeface="Symbol" pitchFamily="18" charset="2"/>
              </a:rPr>
              <a:t> </a:t>
            </a:r>
            <a:r>
              <a:rPr lang="en-US" sz="2000" b="1" baseline="-25000" dirty="0">
                <a:latin typeface="Calibri" panose="020F0502020204030204" pitchFamily="34" charset="0"/>
                <a:cs typeface="Times New Roman" pitchFamily="18" charset="0"/>
                <a:sym typeface="Symbol" pitchFamily="18" charset="2"/>
              </a:rPr>
              <a:t>.</a:t>
            </a:r>
          </a:p>
          <a:p>
            <a:pPr algn="l">
              <a:lnSpc>
                <a:spcPct val="70000"/>
              </a:lnSpc>
              <a:buFont typeface="Wingdings" pitchFamily="2" charset="2"/>
              <a:buNone/>
            </a:pPr>
            <a:r>
              <a:rPr lang="en-US" dirty="0">
                <a:latin typeface="Calibri" panose="020F0502020204030204" pitchFamily="34" charset="0"/>
                <a:cs typeface="Times New Roman" pitchFamily="18" charset="0"/>
                <a:sym typeface="Symbol" pitchFamily="18" charset="2"/>
              </a:rPr>
              <a:t>For short bunches </a:t>
            </a:r>
            <a:r>
              <a:rPr lang="en-US" b="1" i="1" dirty="0" err="1">
                <a:latin typeface="Calibri" panose="020F0502020204030204" pitchFamily="34" charset="0"/>
                <a:cs typeface="Times New Roman" pitchFamily="18" charset="0"/>
                <a:sym typeface="Symbol" pitchFamily="18" charset="2"/>
              </a:rPr>
              <a:t>I</a:t>
            </a:r>
            <a:r>
              <a:rPr lang="en-US" sz="2000" b="1" i="1" baseline="-25000" dirty="0" err="1">
                <a:latin typeface="Calibri" panose="020F0502020204030204" pitchFamily="34" charset="0"/>
                <a:cs typeface="Times New Roman" pitchFamily="18" charset="0"/>
                <a:sym typeface="Symbol" pitchFamily="18" charset="2"/>
              </a:rPr>
              <a:t>beam</a:t>
            </a:r>
            <a:r>
              <a:rPr lang="en-US" b="1" i="1" dirty="0">
                <a:latin typeface="Calibri" panose="020F0502020204030204" pitchFamily="34" charset="0"/>
                <a:cs typeface="Times New Roman" pitchFamily="18" charset="0"/>
                <a:sym typeface="Symbol" pitchFamily="18" charset="2"/>
              </a:rPr>
              <a:t>(t)  Ne ∙ (t</a:t>
            </a:r>
            <a:r>
              <a:rPr lang="en-US" i="1" dirty="0">
                <a:latin typeface="Calibri" panose="020F0502020204030204" pitchFamily="34" charset="0"/>
                <a:cs typeface="Times New Roman" pitchFamily="18" charset="0"/>
                <a:sym typeface="Symbol" pitchFamily="18" charset="2"/>
              </a:rPr>
              <a:t>):</a:t>
            </a:r>
            <a:r>
              <a:rPr lang="en-US" dirty="0">
                <a:latin typeface="Calibri" panose="020F0502020204030204" pitchFamily="34" charset="0"/>
                <a:cs typeface="Times New Roman" pitchFamily="18" charset="0"/>
                <a:sym typeface="Symbol" pitchFamily="18" charset="2"/>
              </a:rPr>
              <a:t> </a:t>
            </a:r>
            <a:r>
              <a:rPr lang="en-US" sz="2000" baseline="-25000" dirty="0">
                <a:latin typeface="Calibri" panose="020F0502020204030204" pitchFamily="34" charset="0"/>
                <a:cs typeface="Times New Roman" pitchFamily="18" charset="0"/>
                <a:sym typeface="Symbol" pitchFamily="18" charset="2"/>
              </a:rPr>
              <a:t> </a:t>
            </a:r>
            <a:endParaRPr lang="en-US" sz="2000" dirty="0">
              <a:latin typeface="Calibri" panose="020F0502020204030204" pitchFamily="34" charset="0"/>
              <a:cs typeface="Times New Roman" pitchFamily="18" charset="0"/>
              <a:sym typeface="Symbol" pitchFamily="18" charset="2"/>
            </a:endParaRPr>
          </a:p>
        </p:txBody>
      </p:sp>
      <p:sp>
        <p:nvSpPr>
          <p:cNvPr id="22535" name="Text Box 5"/>
          <p:cNvSpPr txBox="1">
            <a:spLocks noChangeArrowheads="1"/>
          </p:cNvSpPr>
          <p:nvPr/>
        </p:nvSpPr>
        <p:spPr bwMode="auto">
          <a:xfrm>
            <a:off x="341313" y="4742081"/>
            <a:ext cx="8802687"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40000"/>
              </a:lnSpc>
              <a:buFont typeface="Wingdings" pitchFamily="2" charset="2"/>
              <a:buChar char="Ø"/>
            </a:pPr>
            <a:r>
              <a:rPr lang="en-US" sz="1600" dirty="0">
                <a:solidFill>
                  <a:schemeClr val="tx2"/>
                </a:solidFill>
                <a:latin typeface="Calibri" panose="020F0502020204030204" pitchFamily="34" charset="0"/>
                <a:cs typeface="Times New Roman" pitchFamily="18" charset="0"/>
              </a:rPr>
              <a:t> </a:t>
            </a:r>
            <a:r>
              <a:rPr lang="en-US" sz="1600" dirty="0" err="1">
                <a:latin typeface="Calibri" panose="020F0502020204030204" pitchFamily="34" charset="0"/>
                <a:cs typeface="Times New Roman" pitchFamily="18" charset="0"/>
              </a:rPr>
              <a:t>Z</a:t>
            </a:r>
            <a:r>
              <a:rPr lang="en-US" baseline="-25000" dirty="0" err="1">
                <a:latin typeface="Calibri" panose="020F0502020204030204" pitchFamily="34" charset="0"/>
                <a:cs typeface="Times New Roman" pitchFamily="18" charset="0"/>
              </a:rPr>
              <a:t>t</a:t>
            </a:r>
            <a:r>
              <a:rPr lang="en-US" sz="1600" dirty="0">
                <a:latin typeface="Calibri" panose="020F0502020204030204" pitchFamily="34" charset="0"/>
                <a:cs typeface="Times New Roman" pitchFamily="18" charset="0"/>
              </a:rPr>
              <a:t> show maximum at </a:t>
            </a:r>
            <a:r>
              <a:rPr lang="en-US" sz="1600" i="1" dirty="0">
                <a:latin typeface="Calibri" panose="020F0502020204030204" pitchFamily="34" charset="0"/>
                <a:cs typeface="Times New Roman" pitchFamily="18" charset="0"/>
              </a:rPr>
              <a:t>l=c/4f=λ/4</a:t>
            </a:r>
            <a:r>
              <a:rPr lang="en-US" sz="1600" dirty="0">
                <a:latin typeface="Calibri" panose="020F0502020204030204" pitchFamily="34" charset="0"/>
                <a:cs typeface="Times New Roman" pitchFamily="18" charset="0"/>
              </a:rPr>
              <a:t> i.e. ‘quarter wave coupler’ for bunch train</a:t>
            </a:r>
          </a:p>
          <a:p>
            <a:pPr algn="l" eaLnBrk="1" hangingPunct="1">
              <a:lnSpc>
                <a:spcPct val="40000"/>
              </a:lnSpc>
              <a:buFont typeface="Wingdings" pitchFamily="2" charset="2"/>
              <a:buNone/>
            </a:pPr>
            <a:r>
              <a:rPr lang="en-US" sz="1600" dirty="0">
                <a:latin typeface="Calibri" panose="020F0502020204030204" pitchFamily="34" charset="0"/>
                <a:cs typeface="Times New Roman" pitchFamily="18" charset="0"/>
                <a:sym typeface="Symbol" pitchFamily="18" charset="2"/>
              </a:rPr>
              <a:t>         </a:t>
            </a:r>
            <a:r>
              <a:rPr lang="en-US" sz="1600" i="1" dirty="0">
                <a:latin typeface="Calibri" panose="020F0502020204030204" pitchFamily="34" charset="0"/>
                <a:cs typeface="Times New Roman" pitchFamily="18" charset="0"/>
                <a:sym typeface="Symbol" pitchFamily="18" charset="2"/>
              </a:rPr>
              <a:t>l</a:t>
            </a:r>
            <a:r>
              <a:rPr lang="en-US" sz="1600" dirty="0">
                <a:latin typeface="Calibri" panose="020F0502020204030204" pitchFamily="34" charset="0"/>
                <a:cs typeface="Times New Roman" pitchFamily="18" charset="0"/>
                <a:sym typeface="Symbol" pitchFamily="18" charset="2"/>
              </a:rPr>
              <a:t> has to be matched to </a:t>
            </a:r>
            <a:r>
              <a:rPr lang="en-US" sz="1600" i="1" dirty="0" err="1">
                <a:latin typeface="Calibri" panose="020F0502020204030204" pitchFamily="34" charset="0"/>
                <a:cs typeface="Times New Roman" pitchFamily="18" charset="0"/>
                <a:sym typeface="Symbol" pitchFamily="18" charset="2"/>
              </a:rPr>
              <a:t>v</a:t>
            </a:r>
            <a:r>
              <a:rPr lang="en-US" i="1" baseline="-25000" dirty="0" err="1">
                <a:latin typeface="Calibri" panose="020F0502020204030204" pitchFamily="34" charset="0"/>
                <a:cs typeface="Times New Roman" pitchFamily="18" charset="0"/>
                <a:sym typeface="Symbol" pitchFamily="18" charset="2"/>
              </a:rPr>
              <a:t>beam</a:t>
            </a:r>
            <a:endParaRPr lang="en-US" sz="1600" dirty="0">
              <a:latin typeface="Calibri" panose="020F0502020204030204" pitchFamily="34" charset="0"/>
              <a:cs typeface="Times New Roman" pitchFamily="18" charset="0"/>
            </a:endParaRPr>
          </a:p>
          <a:p>
            <a:pPr algn="l" eaLnBrk="1" hangingPunct="1">
              <a:lnSpc>
                <a:spcPct val="70000"/>
              </a:lnSpc>
              <a:buFont typeface="Wingdings" pitchFamily="2" charset="2"/>
              <a:buChar char="Ø"/>
            </a:pPr>
            <a:r>
              <a:rPr lang="en-US" sz="1600" dirty="0">
                <a:latin typeface="Calibri" panose="020F0502020204030204" pitchFamily="34" charset="0"/>
                <a:cs typeface="Times New Roman" pitchFamily="18" charset="0"/>
              </a:rPr>
              <a:t> No signal for </a:t>
            </a:r>
            <a:r>
              <a:rPr lang="en-US" sz="1600" i="1" dirty="0">
                <a:latin typeface="Calibri" panose="020F0502020204030204" pitchFamily="34" charset="0"/>
                <a:cs typeface="Times New Roman" pitchFamily="18" charset="0"/>
              </a:rPr>
              <a:t>l=c/2f=λ/2 </a:t>
            </a:r>
            <a:r>
              <a:rPr lang="en-US" sz="1600" dirty="0">
                <a:latin typeface="Calibri" panose="020F0502020204030204" pitchFamily="34" charset="0"/>
                <a:cs typeface="Times New Roman" pitchFamily="18" charset="0"/>
              </a:rPr>
              <a:t>i.e. destructive interference with </a:t>
            </a:r>
            <a:r>
              <a:rPr lang="en-US" sz="1600" b="1" dirty="0">
                <a:latin typeface="Calibri" panose="020F0502020204030204" pitchFamily="34" charset="0"/>
                <a:cs typeface="Times New Roman" pitchFamily="18" charset="0"/>
              </a:rPr>
              <a:t>subsequent </a:t>
            </a:r>
            <a:r>
              <a:rPr lang="en-US" sz="1600" dirty="0">
                <a:latin typeface="Calibri" panose="020F0502020204030204" pitchFamily="34" charset="0"/>
                <a:cs typeface="Times New Roman" pitchFamily="18" charset="0"/>
              </a:rPr>
              <a:t>bunch</a:t>
            </a:r>
          </a:p>
          <a:p>
            <a:pPr algn="l" eaLnBrk="1" hangingPunct="1">
              <a:lnSpc>
                <a:spcPct val="70000"/>
              </a:lnSpc>
              <a:buFont typeface="Wingdings" pitchFamily="2" charset="2"/>
              <a:buChar char="Ø"/>
            </a:pPr>
            <a:r>
              <a:rPr lang="en-US" sz="1600" dirty="0">
                <a:latin typeface="Calibri" panose="020F0502020204030204" pitchFamily="34" charset="0"/>
                <a:cs typeface="Times New Roman" pitchFamily="18" charset="0"/>
              </a:rPr>
              <a:t> Around maximum of </a:t>
            </a:r>
            <a:r>
              <a:rPr lang="en-US" sz="1600" b="1" i="1" dirty="0">
                <a:latin typeface="Calibri" panose="020F0502020204030204" pitchFamily="34" charset="0"/>
                <a:cs typeface="Times New Roman" pitchFamily="18" charset="0"/>
              </a:rPr>
              <a:t>|</a:t>
            </a:r>
            <a:r>
              <a:rPr lang="en-US" sz="1600" i="1" dirty="0" err="1">
                <a:latin typeface="Calibri" panose="020F0502020204030204" pitchFamily="34" charset="0"/>
                <a:cs typeface="Times New Roman" pitchFamily="18" charset="0"/>
              </a:rPr>
              <a:t>Z</a:t>
            </a:r>
            <a:r>
              <a:rPr lang="en-US" sz="2000" i="1" baseline="-25000" dirty="0" err="1">
                <a:latin typeface="Calibri" panose="020F0502020204030204" pitchFamily="34" charset="0"/>
                <a:cs typeface="Times New Roman" pitchFamily="18" charset="0"/>
              </a:rPr>
              <a:t>t</a:t>
            </a:r>
            <a:r>
              <a:rPr lang="en-US" sz="1600" b="1" i="1" dirty="0">
                <a:latin typeface="Calibri" panose="020F0502020204030204" pitchFamily="34" charset="0"/>
                <a:cs typeface="Times New Roman" pitchFamily="18" charset="0"/>
              </a:rPr>
              <a:t>|</a:t>
            </a:r>
            <a:r>
              <a:rPr lang="en-US" sz="1600" i="1" dirty="0">
                <a:latin typeface="Calibri" panose="020F0502020204030204" pitchFamily="34" charset="0"/>
                <a:cs typeface="Times New Roman" pitchFamily="18" charset="0"/>
              </a:rPr>
              <a:t>:</a:t>
            </a:r>
            <a:r>
              <a:rPr lang="en-US" sz="1600" dirty="0">
                <a:latin typeface="Calibri" panose="020F0502020204030204" pitchFamily="34" charset="0"/>
                <a:cs typeface="Times New Roman" pitchFamily="18" charset="0"/>
              </a:rPr>
              <a:t> phase shift </a:t>
            </a:r>
            <a:r>
              <a:rPr lang="en-US" sz="1600" i="1" dirty="0">
                <a:latin typeface="Calibri" panose="020F0502020204030204" pitchFamily="34" charset="0"/>
                <a:cs typeface="Times New Roman" pitchFamily="18" charset="0"/>
              </a:rPr>
              <a:t>φ=0 </a:t>
            </a:r>
            <a:r>
              <a:rPr lang="en-US" sz="1600" dirty="0">
                <a:latin typeface="Calibri" panose="020F0502020204030204" pitchFamily="34" charset="0"/>
                <a:cs typeface="Times New Roman" pitchFamily="18" charset="0"/>
              </a:rPr>
              <a:t>i.e. direct image of bunch</a:t>
            </a:r>
          </a:p>
          <a:p>
            <a:pPr algn="l" eaLnBrk="1" hangingPunct="1">
              <a:lnSpc>
                <a:spcPct val="70000"/>
              </a:lnSpc>
              <a:buFont typeface="Wingdings" pitchFamily="2" charset="2"/>
              <a:buChar char="Ø"/>
            </a:pPr>
            <a:r>
              <a:rPr lang="en-US" sz="1600" dirty="0">
                <a:latin typeface="Calibri" panose="020F0502020204030204" pitchFamily="34" charset="0"/>
                <a:cs typeface="Times New Roman" pitchFamily="18" charset="0"/>
              </a:rPr>
              <a:t> </a:t>
            </a:r>
            <a:r>
              <a:rPr lang="en-US" sz="1600" i="1" dirty="0" err="1">
                <a:latin typeface="Calibri" panose="020F0502020204030204" pitchFamily="34" charset="0"/>
                <a:cs typeface="Times New Roman" pitchFamily="18" charset="0"/>
              </a:rPr>
              <a:t>f</a:t>
            </a:r>
            <a:r>
              <a:rPr lang="en-US" sz="2000" i="1" baseline="-25000" dirty="0" err="1">
                <a:latin typeface="Calibri" panose="020F0502020204030204" pitchFamily="34" charset="0"/>
                <a:cs typeface="Times New Roman" pitchFamily="18" charset="0"/>
              </a:rPr>
              <a:t>center</a:t>
            </a:r>
            <a:r>
              <a:rPr lang="en-US" sz="1600" i="1" dirty="0">
                <a:latin typeface="Calibri" panose="020F0502020204030204" pitchFamily="34" charset="0"/>
                <a:cs typeface="Times New Roman" pitchFamily="18" charset="0"/>
              </a:rPr>
              <a:t>=1/4 ∙ c/l ∙ (2n-1).</a:t>
            </a:r>
            <a:r>
              <a:rPr lang="en-US" sz="1600" dirty="0">
                <a:latin typeface="Calibri" panose="020F0502020204030204" pitchFamily="34" charset="0"/>
                <a:cs typeface="Times New Roman" pitchFamily="18" charset="0"/>
              </a:rPr>
              <a:t> For first lope: </a:t>
            </a:r>
            <a:r>
              <a:rPr lang="en-US" sz="1600" i="1" dirty="0">
                <a:latin typeface="Calibri" panose="020F0502020204030204" pitchFamily="34" charset="0"/>
                <a:cs typeface="Times New Roman" pitchFamily="18" charset="0"/>
              </a:rPr>
              <a:t>f</a:t>
            </a:r>
            <a:r>
              <a:rPr lang="en-US" sz="2000" i="1" baseline="-25000" dirty="0">
                <a:latin typeface="Calibri" panose="020F0502020204030204" pitchFamily="34" charset="0"/>
                <a:cs typeface="Times New Roman" pitchFamily="18" charset="0"/>
              </a:rPr>
              <a:t>low</a:t>
            </a:r>
            <a:r>
              <a:rPr lang="en-US" sz="1600" i="1" dirty="0">
                <a:latin typeface="Calibri" panose="020F0502020204030204" pitchFamily="34" charset="0"/>
                <a:cs typeface="Times New Roman" pitchFamily="18" charset="0"/>
              </a:rPr>
              <a:t>=1/2∙f</a:t>
            </a:r>
            <a:r>
              <a:rPr lang="en-US" sz="2000" i="1" baseline="-25000" dirty="0">
                <a:latin typeface="Calibri" panose="020F0502020204030204" pitchFamily="34" charset="0"/>
                <a:cs typeface="Times New Roman" pitchFamily="18" charset="0"/>
              </a:rPr>
              <a:t>center</a:t>
            </a:r>
            <a:r>
              <a:rPr lang="en-US" sz="1600" i="1" dirty="0">
                <a:latin typeface="Calibri" panose="020F0502020204030204" pitchFamily="34" charset="0"/>
                <a:cs typeface="Times New Roman" pitchFamily="18" charset="0"/>
              </a:rPr>
              <a:t>, </a:t>
            </a:r>
            <a:r>
              <a:rPr lang="en-US" sz="1600" i="1" dirty="0" err="1">
                <a:latin typeface="Calibri" panose="020F0502020204030204" pitchFamily="34" charset="0"/>
                <a:cs typeface="Times New Roman" pitchFamily="18" charset="0"/>
              </a:rPr>
              <a:t>f</a:t>
            </a:r>
            <a:r>
              <a:rPr lang="en-US" sz="2000" i="1" baseline="-25000" dirty="0" err="1">
                <a:latin typeface="Calibri" panose="020F0502020204030204" pitchFamily="34" charset="0"/>
                <a:cs typeface="Times New Roman" pitchFamily="18" charset="0"/>
              </a:rPr>
              <a:t>high</a:t>
            </a:r>
            <a:r>
              <a:rPr lang="en-US" sz="1600" i="1" dirty="0">
                <a:latin typeface="Calibri" panose="020F0502020204030204" pitchFamily="34" charset="0"/>
                <a:cs typeface="Times New Roman" pitchFamily="18" charset="0"/>
              </a:rPr>
              <a:t>=3/2 ∙ </a:t>
            </a:r>
            <a:r>
              <a:rPr lang="en-US" sz="1600" i="1" dirty="0" err="1">
                <a:latin typeface="Calibri" panose="020F0502020204030204" pitchFamily="34" charset="0"/>
                <a:cs typeface="Times New Roman" pitchFamily="18" charset="0"/>
              </a:rPr>
              <a:t>f</a:t>
            </a:r>
            <a:r>
              <a:rPr lang="en-US" sz="2000" i="1" baseline="-25000" dirty="0" err="1">
                <a:latin typeface="Calibri" panose="020F0502020204030204" pitchFamily="34" charset="0"/>
                <a:cs typeface="Times New Roman" pitchFamily="18" charset="0"/>
              </a:rPr>
              <a:t>center</a:t>
            </a:r>
            <a:r>
              <a:rPr lang="en-US" sz="1600" dirty="0">
                <a:latin typeface="Calibri" panose="020F0502020204030204" pitchFamily="34" charset="0"/>
                <a:cs typeface="Times New Roman" pitchFamily="18" charset="0"/>
              </a:rPr>
              <a:t> i.e. bandwidth </a:t>
            </a:r>
            <a:r>
              <a:rPr lang="en-US" sz="1600" dirty="0">
                <a:latin typeface="Calibri" panose="020F0502020204030204" pitchFamily="34" charset="0"/>
                <a:cs typeface="Times New Roman" pitchFamily="18" charset="0"/>
                <a:sym typeface="Symbol" pitchFamily="18" charset="2"/>
              </a:rPr>
              <a:t></a:t>
            </a:r>
            <a:r>
              <a:rPr lang="en-US" sz="1600" i="1" dirty="0">
                <a:latin typeface="Calibri" panose="020F0502020204030204" pitchFamily="34" charset="0"/>
                <a:cs typeface="Times New Roman" pitchFamily="18" charset="0"/>
                <a:sym typeface="Symbol" pitchFamily="18" charset="2"/>
              </a:rPr>
              <a:t>1/2∙f</a:t>
            </a:r>
            <a:r>
              <a:rPr lang="en-US" sz="2000" i="1" baseline="-25000" dirty="0">
                <a:latin typeface="Calibri" panose="020F0502020204030204" pitchFamily="34" charset="0"/>
                <a:cs typeface="Times New Roman" pitchFamily="18" charset="0"/>
                <a:sym typeface="Symbol" pitchFamily="18" charset="2"/>
              </a:rPr>
              <a:t>center</a:t>
            </a:r>
            <a:r>
              <a:rPr lang="en-US" sz="1600" i="1" dirty="0">
                <a:latin typeface="Calibri" panose="020F0502020204030204" pitchFamily="34" charset="0"/>
                <a:cs typeface="Times New Roman" pitchFamily="18" charset="0"/>
              </a:rPr>
              <a:t> </a:t>
            </a:r>
          </a:p>
          <a:p>
            <a:pPr algn="l" eaLnBrk="1" hangingPunct="1">
              <a:lnSpc>
                <a:spcPct val="70000"/>
              </a:lnSpc>
              <a:buFont typeface="Wingdings" pitchFamily="2" charset="2"/>
              <a:buChar char="Ø"/>
            </a:pPr>
            <a:r>
              <a:rPr lang="en-US" sz="1600" dirty="0">
                <a:latin typeface="Calibri" panose="020F0502020204030204" pitchFamily="34" charset="0"/>
                <a:cs typeface="Times New Roman" pitchFamily="18" charset="0"/>
              </a:rPr>
              <a:t> Precise matching at feed-through required t o preserve 50 </a:t>
            </a:r>
            <a:r>
              <a:rPr lang="en-US" sz="1600" dirty="0">
                <a:latin typeface="Calibri" panose="020F0502020204030204" pitchFamily="34" charset="0"/>
                <a:cs typeface="Times New Roman" pitchFamily="18" charset="0"/>
                <a:sym typeface="Symbol" pitchFamily="18" charset="2"/>
              </a:rPr>
              <a:t> matching</a:t>
            </a:r>
            <a:r>
              <a:rPr lang="en-US" sz="1600" dirty="0">
                <a:latin typeface="Calibri" panose="020F0502020204030204" pitchFamily="34" charset="0"/>
                <a:cs typeface="Times New Roman" pitchFamily="18" charset="0"/>
              </a:rPr>
              <a:t>. </a:t>
            </a:r>
            <a:endParaRPr lang="el-GR" sz="1600" dirty="0">
              <a:latin typeface="Calibri" panose="020F0502020204030204" pitchFamily="34" charset="0"/>
              <a:cs typeface="Times New Roman" pitchFamily="18" charset="0"/>
            </a:endParaRPr>
          </a:p>
        </p:txBody>
      </p:sp>
      <p:sp>
        <p:nvSpPr>
          <p:cNvPr id="22536" name="Text Box 6"/>
          <p:cNvSpPr txBox="1">
            <a:spLocks noChangeArrowheads="1"/>
          </p:cNvSpPr>
          <p:nvPr/>
        </p:nvSpPr>
        <p:spPr bwMode="auto">
          <a:xfrm>
            <a:off x="914400" y="1496406"/>
            <a:ext cx="31289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dirty="0" err="1">
                <a:latin typeface="Calibri" panose="020F0502020204030204" pitchFamily="34" charset="0"/>
                <a:cs typeface="Times New Roman" pitchFamily="18" charset="0"/>
              </a:rPr>
              <a:t>Stripline</a:t>
            </a:r>
            <a:r>
              <a:rPr lang="en-US" dirty="0">
                <a:latin typeface="Calibri" panose="020F0502020204030204" pitchFamily="34" charset="0"/>
                <a:cs typeface="Times New Roman" pitchFamily="18" charset="0"/>
              </a:rPr>
              <a:t> length </a:t>
            </a:r>
            <a:r>
              <a:rPr lang="en-US" i="1" dirty="0">
                <a:latin typeface="Calibri" panose="020F0502020204030204" pitchFamily="34" charset="0"/>
                <a:cs typeface="Times New Roman" pitchFamily="18" charset="0"/>
              </a:rPr>
              <a:t>l=</a:t>
            </a:r>
            <a:r>
              <a:rPr lang="en-US" dirty="0">
                <a:latin typeface="Calibri" panose="020F0502020204030204" pitchFamily="34" charset="0"/>
                <a:cs typeface="Times New Roman" pitchFamily="18" charset="0"/>
              </a:rPr>
              <a:t>30 cm, </a:t>
            </a:r>
            <a:r>
              <a:rPr lang="el-GR" dirty="0">
                <a:latin typeface="Calibri" panose="020F0502020204030204" pitchFamily="34" charset="0"/>
                <a:cs typeface="Times New Roman" pitchFamily="18" charset="0"/>
              </a:rPr>
              <a:t>α</a:t>
            </a:r>
            <a:r>
              <a:rPr lang="en-US" dirty="0">
                <a:latin typeface="Calibri" panose="020F0502020204030204" pitchFamily="34" charset="0"/>
                <a:cs typeface="Times New Roman" pitchFamily="18" charset="0"/>
              </a:rPr>
              <a:t>=10</a:t>
            </a:r>
            <a:r>
              <a:rPr lang="en-US" baseline="30000" dirty="0">
                <a:latin typeface="Calibri" panose="020F0502020204030204" pitchFamily="34" charset="0"/>
                <a:cs typeface="Times New Roman" pitchFamily="18" charset="0"/>
              </a:rPr>
              <a:t>0</a:t>
            </a:r>
            <a:endParaRPr lang="el-GR" baseline="30000" dirty="0">
              <a:latin typeface="Calibri" panose="020F0502020204030204" pitchFamily="34" charset="0"/>
              <a:cs typeface="Times New Roman" pitchFamily="18" charset="0"/>
            </a:endParaRPr>
          </a:p>
        </p:txBody>
      </p:sp>
      <p:graphicFrame>
        <p:nvGraphicFramePr>
          <p:cNvPr id="22530" name="Object 7"/>
          <p:cNvGraphicFramePr>
            <a:graphicFrameLocks noChangeAspect="1"/>
          </p:cNvGraphicFramePr>
          <p:nvPr>
            <p:extLst>
              <p:ext uri="{D42A27DB-BD31-4B8C-83A1-F6EECF244321}">
                <p14:modId xmlns:p14="http://schemas.microsoft.com/office/powerpoint/2010/main" val="3249697742"/>
              </p:ext>
            </p:extLst>
          </p:nvPr>
        </p:nvGraphicFramePr>
        <p:xfrm>
          <a:off x="4087595" y="1001215"/>
          <a:ext cx="4383087" cy="685800"/>
        </p:xfrm>
        <a:graphic>
          <a:graphicData uri="http://schemas.openxmlformats.org/presentationml/2006/ole">
            <mc:AlternateContent xmlns:mc="http://schemas.openxmlformats.org/markup-compatibility/2006">
              <mc:Choice xmlns:v="urn:schemas-microsoft-com:vml" Requires="v">
                <p:oleObj name="Equation" r:id="rId3" imgW="2514600" imgH="393700" progId="Equation.3">
                  <p:embed/>
                </p:oleObj>
              </mc:Choice>
              <mc:Fallback>
                <p:oleObj name="Equation" r:id="rId3" imgW="2514600" imgH="3937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7595" y="1001215"/>
                        <a:ext cx="4383087"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22537" name="Picture 8" descr="stripline_time_delta_puls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2816" y="1915506"/>
            <a:ext cx="3276600" cy="265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8" name="Picture 9" descr="stripline_impedanc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74055" y="1810731"/>
            <a:ext cx="3365500" cy="276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9225005"/>
      </p:ext>
    </p:extLst>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2"/>
          <p:cNvSpPr txBox="1">
            <a:spLocks noChangeArrowheads="1"/>
          </p:cNvSpPr>
          <p:nvPr/>
        </p:nvSpPr>
        <p:spPr bwMode="auto">
          <a:xfrm>
            <a:off x="252000" y="180000"/>
            <a:ext cx="7924800"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err="1">
                <a:latin typeface="+mj-lt"/>
                <a:cs typeface="Times New Roman" pitchFamily="18" charset="0"/>
              </a:rPr>
              <a:t>Stripline</a:t>
            </a:r>
            <a:r>
              <a:rPr lang="en-US" sz="2100" b="1" dirty="0">
                <a:latin typeface="+mj-lt"/>
                <a:cs typeface="Times New Roman" pitchFamily="18" charset="0"/>
              </a:rPr>
              <a:t> BPM: Transfer Impedance</a:t>
            </a:r>
          </a:p>
        </p:txBody>
      </p:sp>
      <p:sp>
        <p:nvSpPr>
          <p:cNvPr id="22534" name="Text Box 4"/>
          <p:cNvSpPr txBox="1">
            <a:spLocks noChangeArrowheads="1"/>
          </p:cNvSpPr>
          <p:nvPr/>
        </p:nvSpPr>
        <p:spPr bwMode="auto">
          <a:xfrm>
            <a:off x="279400" y="888503"/>
            <a:ext cx="8509000" cy="614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50000"/>
              </a:lnSpc>
              <a:buFont typeface="Wingdings" pitchFamily="2" charset="2"/>
              <a:buNone/>
            </a:pPr>
            <a:r>
              <a:rPr lang="en-US" dirty="0">
                <a:latin typeface="Calibri" panose="020F0502020204030204" pitchFamily="34" charset="0"/>
                <a:cs typeface="Times New Roman" pitchFamily="18" charset="0"/>
                <a:sym typeface="Symbol" pitchFamily="18" charset="2"/>
              </a:rPr>
              <a:t>The signal from port 1 and the reflection from port 2 can cancel  minima in </a:t>
            </a:r>
            <a:r>
              <a:rPr lang="en-US" b="1" i="1" dirty="0" err="1">
                <a:latin typeface="Calibri" panose="020F0502020204030204" pitchFamily="34" charset="0"/>
                <a:cs typeface="Times New Roman" pitchFamily="18" charset="0"/>
                <a:sym typeface="Symbol" pitchFamily="18" charset="2"/>
              </a:rPr>
              <a:t>Z</a:t>
            </a:r>
            <a:r>
              <a:rPr lang="en-US" sz="2000" b="1" i="1" baseline="-25000" dirty="0" err="1">
                <a:latin typeface="Calibri" panose="020F0502020204030204" pitchFamily="34" charset="0"/>
                <a:cs typeface="Times New Roman" pitchFamily="18" charset="0"/>
                <a:sym typeface="Symbol" pitchFamily="18" charset="2"/>
              </a:rPr>
              <a:t>t</a:t>
            </a:r>
            <a:r>
              <a:rPr lang="en-US" sz="2000" b="1" i="1" baseline="-25000" dirty="0">
                <a:latin typeface="Calibri" panose="020F0502020204030204" pitchFamily="34" charset="0"/>
                <a:cs typeface="Times New Roman" pitchFamily="18" charset="0"/>
                <a:sym typeface="Symbol" pitchFamily="18" charset="2"/>
              </a:rPr>
              <a:t> </a:t>
            </a:r>
            <a:r>
              <a:rPr lang="en-US" sz="2000" b="1" baseline="-25000" dirty="0">
                <a:latin typeface="Calibri" panose="020F0502020204030204" pitchFamily="34" charset="0"/>
                <a:cs typeface="Times New Roman" pitchFamily="18" charset="0"/>
                <a:sym typeface="Symbol" pitchFamily="18" charset="2"/>
              </a:rPr>
              <a:t>.</a:t>
            </a:r>
          </a:p>
          <a:p>
            <a:pPr algn="l">
              <a:lnSpc>
                <a:spcPct val="70000"/>
              </a:lnSpc>
              <a:buFont typeface="Wingdings" pitchFamily="2" charset="2"/>
              <a:buNone/>
            </a:pPr>
            <a:r>
              <a:rPr lang="en-US" dirty="0">
                <a:latin typeface="Calibri" panose="020F0502020204030204" pitchFamily="34" charset="0"/>
                <a:cs typeface="Times New Roman" pitchFamily="18" charset="0"/>
                <a:sym typeface="Symbol" pitchFamily="18" charset="2"/>
              </a:rPr>
              <a:t>For bunches of length </a:t>
            </a:r>
            <a:r>
              <a:rPr lang="en-US" b="1" i="1" dirty="0">
                <a:latin typeface="Calibri" panose="020F0502020204030204" pitchFamily="34" charset="0"/>
                <a:cs typeface="Times New Roman" pitchFamily="18" charset="0"/>
                <a:sym typeface="Symbol"/>
              </a:rPr>
              <a:t></a:t>
            </a:r>
            <a:r>
              <a:rPr lang="en-US" i="1" dirty="0">
                <a:latin typeface="Calibri" panose="020F0502020204030204" pitchFamily="34" charset="0"/>
                <a:cs typeface="Times New Roman" pitchFamily="18" charset="0"/>
                <a:sym typeface="Symbol" pitchFamily="18" charset="2"/>
              </a:rPr>
              <a:t>:</a:t>
            </a:r>
            <a:r>
              <a:rPr lang="en-US" dirty="0">
                <a:latin typeface="Calibri" panose="020F0502020204030204" pitchFamily="34" charset="0"/>
                <a:cs typeface="Times New Roman" pitchFamily="18" charset="0"/>
                <a:sym typeface="Symbol" pitchFamily="18" charset="2"/>
              </a:rPr>
              <a:t> </a:t>
            </a:r>
            <a:r>
              <a:rPr lang="en-US" sz="2000" baseline="-25000" dirty="0">
                <a:latin typeface="Calibri" panose="020F0502020204030204" pitchFamily="34" charset="0"/>
                <a:cs typeface="Times New Roman" pitchFamily="18" charset="0"/>
                <a:sym typeface="Symbol" pitchFamily="18" charset="2"/>
              </a:rPr>
              <a:t> </a:t>
            </a:r>
            <a:endParaRPr lang="en-US" sz="2000" dirty="0">
              <a:latin typeface="Calibri" panose="020F0502020204030204" pitchFamily="34" charset="0"/>
              <a:cs typeface="Times New Roman" pitchFamily="18" charset="0"/>
              <a:sym typeface="Symbol" pitchFamily="18" charset="2"/>
            </a:endParaRPr>
          </a:p>
        </p:txBody>
      </p:sp>
      <p:sp>
        <p:nvSpPr>
          <p:cNvPr id="22536" name="Text Box 6"/>
          <p:cNvSpPr txBox="1">
            <a:spLocks noChangeArrowheads="1"/>
          </p:cNvSpPr>
          <p:nvPr/>
        </p:nvSpPr>
        <p:spPr bwMode="auto">
          <a:xfrm>
            <a:off x="914400" y="1496406"/>
            <a:ext cx="31289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dirty="0" err="1">
                <a:latin typeface="Calibri" panose="020F0502020204030204" pitchFamily="34" charset="0"/>
                <a:cs typeface="Times New Roman" pitchFamily="18" charset="0"/>
              </a:rPr>
              <a:t>Stripline</a:t>
            </a:r>
            <a:r>
              <a:rPr lang="en-US" dirty="0">
                <a:latin typeface="Calibri" panose="020F0502020204030204" pitchFamily="34" charset="0"/>
                <a:cs typeface="Times New Roman" pitchFamily="18" charset="0"/>
              </a:rPr>
              <a:t> length </a:t>
            </a:r>
            <a:r>
              <a:rPr lang="en-US" i="1" dirty="0">
                <a:latin typeface="Calibri" panose="020F0502020204030204" pitchFamily="34" charset="0"/>
                <a:cs typeface="Times New Roman" pitchFamily="18" charset="0"/>
              </a:rPr>
              <a:t>l=</a:t>
            </a:r>
            <a:r>
              <a:rPr lang="en-US" dirty="0">
                <a:latin typeface="Calibri" panose="020F0502020204030204" pitchFamily="34" charset="0"/>
                <a:cs typeface="Times New Roman" pitchFamily="18" charset="0"/>
              </a:rPr>
              <a:t>30 cm, </a:t>
            </a:r>
            <a:r>
              <a:rPr lang="el-GR" dirty="0">
                <a:latin typeface="Calibri" panose="020F0502020204030204" pitchFamily="34" charset="0"/>
                <a:cs typeface="Times New Roman" pitchFamily="18" charset="0"/>
              </a:rPr>
              <a:t>α</a:t>
            </a:r>
            <a:r>
              <a:rPr lang="en-US" dirty="0">
                <a:latin typeface="Calibri" panose="020F0502020204030204" pitchFamily="34" charset="0"/>
                <a:cs typeface="Times New Roman" pitchFamily="18" charset="0"/>
              </a:rPr>
              <a:t>=10</a:t>
            </a:r>
            <a:r>
              <a:rPr lang="en-US" baseline="30000" dirty="0">
                <a:latin typeface="Calibri" panose="020F0502020204030204" pitchFamily="34" charset="0"/>
                <a:cs typeface="Times New Roman" pitchFamily="18" charset="0"/>
              </a:rPr>
              <a:t>0</a:t>
            </a:r>
            <a:endParaRPr lang="el-GR" baseline="30000" dirty="0">
              <a:latin typeface="Calibri" panose="020F0502020204030204" pitchFamily="34" charset="0"/>
              <a:cs typeface="Times New Roman" pitchFamily="18" charset="0"/>
            </a:endParaRPr>
          </a:p>
        </p:txBody>
      </p:sp>
      <p:pic>
        <p:nvPicPr>
          <p:cNvPr id="9" name="Picture 11" descr="stripline_time_4_pul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294" y="1897248"/>
            <a:ext cx="3223200" cy="261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stripline_impedance_3_pul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5298" y="1799502"/>
            <a:ext cx="3365500" cy="2759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6"/>
          <p:cNvSpPr txBox="1">
            <a:spLocks noChangeArrowheads="1"/>
          </p:cNvSpPr>
          <p:nvPr/>
        </p:nvSpPr>
        <p:spPr bwMode="auto">
          <a:xfrm>
            <a:off x="132556" y="4721207"/>
            <a:ext cx="880268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40000"/>
              </a:lnSpc>
              <a:buFont typeface="Wingdings" pitchFamily="2" charset="2"/>
              <a:buChar char="Ø"/>
            </a:pPr>
            <a:r>
              <a:rPr lang="en-US" sz="1600" i="1" dirty="0">
                <a:solidFill>
                  <a:schemeClr val="tx2"/>
                </a:solidFill>
                <a:latin typeface="Calibri" panose="020F0502020204030204" pitchFamily="34" charset="0"/>
              </a:rPr>
              <a:t> </a:t>
            </a:r>
            <a:r>
              <a:rPr lang="en-US" i="1" dirty="0" err="1">
                <a:latin typeface="Calibri" panose="020F0502020204030204" pitchFamily="34" charset="0"/>
              </a:rPr>
              <a:t>Z</a:t>
            </a:r>
            <a:r>
              <a:rPr lang="en-US" sz="2400" i="1" baseline="-25000" dirty="0" err="1">
                <a:latin typeface="Calibri" panose="020F0502020204030204" pitchFamily="34" charset="0"/>
              </a:rPr>
              <a:t>t</a:t>
            </a:r>
            <a:r>
              <a:rPr lang="en-US" i="1" dirty="0">
                <a:latin typeface="Calibri" panose="020F0502020204030204" pitchFamily="34" charset="0"/>
              </a:rPr>
              <a:t>(ω) </a:t>
            </a:r>
            <a:r>
              <a:rPr lang="en-US" dirty="0">
                <a:latin typeface="Calibri" panose="020F0502020204030204" pitchFamily="34" charset="0"/>
              </a:rPr>
              <a:t>decreases for higher frequencies</a:t>
            </a:r>
          </a:p>
          <a:p>
            <a:pPr algn="l" eaLnBrk="1" hangingPunct="1">
              <a:lnSpc>
                <a:spcPct val="70000"/>
              </a:lnSpc>
              <a:buFont typeface="Wingdings" pitchFamily="2" charset="2"/>
              <a:buChar char="Ø"/>
            </a:pPr>
            <a:r>
              <a:rPr lang="en-US" dirty="0">
                <a:latin typeface="Calibri" panose="020F0502020204030204" pitchFamily="34" charset="0"/>
              </a:rPr>
              <a:t> If total bunch is too long  </a:t>
            </a:r>
            <a:r>
              <a:rPr lang="en-US" b="1" i="1" dirty="0">
                <a:latin typeface="Calibri" panose="020F0502020204030204" pitchFamily="34" charset="0"/>
              </a:rPr>
              <a:t>±3</a:t>
            </a:r>
            <a:r>
              <a:rPr lang="en-US" b="1" i="1" dirty="0">
                <a:latin typeface="Calibri" panose="020F0502020204030204" pitchFamily="34" charset="0"/>
                <a:cs typeface="Times New Roman" pitchFamily="18" charset="0"/>
              </a:rPr>
              <a:t>σ</a:t>
            </a:r>
            <a:r>
              <a:rPr lang="en-US" sz="2400" b="1" i="1" baseline="-25000" dirty="0">
                <a:latin typeface="Calibri" panose="020F0502020204030204" pitchFamily="34" charset="0"/>
                <a:cs typeface="Times New Roman" pitchFamily="18" charset="0"/>
              </a:rPr>
              <a:t>t </a:t>
            </a:r>
            <a:r>
              <a:rPr lang="en-US" b="1" i="1" dirty="0">
                <a:latin typeface="Calibri" panose="020F0502020204030204" pitchFamily="34" charset="0"/>
                <a:cs typeface="Times New Roman" pitchFamily="18" charset="0"/>
              </a:rPr>
              <a:t>&gt; l </a:t>
            </a:r>
            <a:r>
              <a:rPr lang="en-US" dirty="0">
                <a:latin typeface="Calibri" panose="020F0502020204030204" pitchFamily="34" charset="0"/>
                <a:cs typeface="Times New Roman" pitchFamily="18" charset="0"/>
              </a:rPr>
              <a:t>destructive interference leads to signal damping </a:t>
            </a:r>
          </a:p>
          <a:p>
            <a:pPr algn="l" eaLnBrk="1" hangingPunct="1">
              <a:lnSpc>
                <a:spcPct val="70000"/>
              </a:lnSpc>
              <a:buFont typeface="Wingdings" pitchFamily="2" charset="2"/>
              <a:buNone/>
            </a:pPr>
            <a:r>
              <a:rPr lang="en-US" dirty="0">
                <a:latin typeface="Calibri" panose="020F0502020204030204" pitchFamily="34" charset="0"/>
                <a:cs typeface="Times New Roman" pitchFamily="18" charset="0"/>
              </a:rPr>
              <a:t>     </a:t>
            </a:r>
            <a:r>
              <a:rPr lang="en-US" b="1" i="1" dirty="0">
                <a:latin typeface="Calibri" panose="020F0502020204030204" pitchFamily="34" charset="0"/>
                <a:cs typeface="Times New Roman" pitchFamily="18" charset="0"/>
              </a:rPr>
              <a:t>Cure:</a:t>
            </a:r>
            <a:r>
              <a:rPr lang="en-US" dirty="0">
                <a:latin typeface="Calibri" panose="020F0502020204030204" pitchFamily="34" charset="0"/>
                <a:cs typeface="Times New Roman" pitchFamily="18" charset="0"/>
              </a:rPr>
              <a:t> length of </a:t>
            </a:r>
            <a:r>
              <a:rPr lang="en-US" dirty="0" err="1">
                <a:latin typeface="Calibri" panose="020F0502020204030204" pitchFamily="34" charset="0"/>
                <a:cs typeface="Times New Roman" pitchFamily="18" charset="0"/>
              </a:rPr>
              <a:t>stripline</a:t>
            </a:r>
            <a:r>
              <a:rPr lang="en-US" dirty="0">
                <a:latin typeface="Calibri" panose="020F0502020204030204" pitchFamily="34" charset="0"/>
                <a:cs typeface="Times New Roman" pitchFamily="18" charset="0"/>
              </a:rPr>
              <a:t> has to be matched to bunch length</a:t>
            </a:r>
          </a:p>
          <a:p>
            <a:pPr algn="l" eaLnBrk="1" hangingPunct="1">
              <a:lnSpc>
                <a:spcPct val="70000"/>
              </a:lnSpc>
              <a:buFont typeface="Wingdings" pitchFamily="2" charset="2"/>
              <a:buNone/>
            </a:pPr>
            <a:r>
              <a:rPr lang="en-US" dirty="0">
                <a:latin typeface="Calibri" panose="020F0502020204030204" pitchFamily="34" charset="0"/>
                <a:cs typeface="Times New Roman" pitchFamily="18" charset="0"/>
              </a:rPr>
              <a:t>Further advantage: Linear phase propagation </a:t>
            </a:r>
            <a:r>
              <a:rPr lang="en-US" dirty="0">
                <a:latin typeface="Calibri" panose="020F0502020204030204" pitchFamily="34" charset="0"/>
                <a:cs typeface="Times New Roman" pitchFamily="18" charset="0"/>
                <a:sym typeface="Symbol" panose="05050102010706020507" pitchFamily="18" charset="2"/>
              </a:rPr>
              <a:t> good for coupled bunch feedback</a:t>
            </a:r>
            <a:endParaRPr lang="en-US" dirty="0">
              <a:latin typeface="Calibri" panose="020F0502020204030204" pitchFamily="34" charset="0"/>
              <a:cs typeface="Times New Roman" pitchFamily="18" charset="0"/>
            </a:endParaRPr>
          </a:p>
        </p:txBody>
      </p:sp>
      <p:graphicFrame>
        <p:nvGraphicFramePr>
          <p:cNvPr id="2" name="Objekt 1"/>
          <p:cNvGraphicFramePr>
            <a:graphicFrameLocks noChangeAspect="1"/>
          </p:cNvGraphicFramePr>
          <p:nvPr>
            <p:extLst>
              <p:ext uri="{D42A27DB-BD31-4B8C-83A1-F6EECF244321}">
                <p14:modId xmlns:p14="http://schemas.microsoft.com/office/powerpoint/2010/main" val="1942459958"/>
              </p:ext>
            </p:extLst>
          </p:nvPr>
        </p:nvGraphicFramePr>
        <p:xfrm>
          <a:off x="2862048" y="938795"/>
          <a:ext cx="5907088" cy="754063"/>
        </p:xfrm>
        <a:graphic>
          <a:graphicData uri="http://schemas.openxmlformats.org/presentationml/2006/ole">
            <mc:AlternateContent xmlns:mc="http://schemas.openxmlformats.org/markup-compatibility/2006">
              <mc:Choice xmlns:v="urn:schemas-microsoft-com:vml" Requires="v">
                <p:oleObj name="Equation" r:id="rId5" imgW="3390900" imgH="431800" progId="Equation.3">
                  <p:embed/>
                </p:oleObj>
              </mc:Choice>
              <mc:Fallback>
                <p:oleObj name="Equation" r:id="rId5" imgW="3390900" imgH="431800"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62048" y="938795"/>
                        <a:ext cx="5907088" cy="754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862167078"/>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Text Box 2"/>
          <p:cNvSpPr txBox="1">
            <a:spLocks noChangeArrowheads="1"/>
          </p:cNvSpPr>
          <p:nvPr/>
        </p:nvSpPr>
        <p:spPr bwMode="auto">
          <a:xfrm>
            <a:off x="252000" y="180000"/>
            <a:ext cx="7924800"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Comparison: </a:t>
            </a:r>
            <a:r>
              <a:rPr lang="en-US" sz="2100" b="1" dirty="0" err="1">
                <a:latin typeface="+mj-lt"/>
                <a:cs typeface="Times New Roman" panose="02020603050405020304" pitchFamily="18" charset="0"/>
              </a:rPr>
              <a:t>Stripline</a:t>
            </a:r>
            <a:r>
              <a:rPr lang="en-US" sz="2100" b="1" dirty="0">
                <a:latin typeface="+mj-lt"/>
                <a:cs typeface="Times New Roman" panose="02020603050405020304" pitchFamily="18" charset="0"/>
              </a:rPr>
              <a:t> and Button BPM (simplified)</a:t>
            </a:r>
          </a:p>
        </p:txBody>
      </p:sp>
      <p:sp>
        <p:nvSpPr>
          <p:cNvPr id="54276"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p:txBody>
      </p:sp>
      <p:graphicFrame>
        <p:nvGraphicFramePr>
          <p:cNvPr id="392197" name="Group 5"/>
          <p:cNvGraphicFramePr>
            <a:graphicFrameLocks noGrp="1"/>
          </p:cNvGraphicFramePr>
          <p:nvPr>
            <p:extLst>
              <p:ext uri="{D42A27DB-BD31-4B8C-83A1-F6EECF244321}">
                <p14:modId xmlns:p14="http://schemas.microsoft.com/office/powerpoint/2010/main" val="3796982004"/>
              </p:ext>
            </p:extLst>
          </p:nvPr>
        </p:nvGraphicFramePr>
        <p:xfrm>
          <a:off x="115888" y="984250"/>
          <a:ext cx="5654675" cy="5448813"/>
        </p:xfrm>
        <a:graphic>
          <a:graphicData uri="http://schemas.openxmlformats.org/drawingml/2006/table">
            <a:tbl>
              <a:tblPr/>
              <a:tblGrid>
                <a:gridCol w="1646237">
                  <a:extLst>
                    <a:ext uri="{9D8B030D-6E8A-4147-A177-3AD203B41FA5}">
                      <a16:colId xmlns:a16="http://schemas.microsoft.com/office/drawing/2014/main" val="20000"/>
                    </a:ext>
                  </a:extLst>
                </a:gridCol>
                <a:gridCol w="2068513">
                  <a:extLst>
                    <a:ext uri="{9D8B030D-6E8A-4147-A177-3AD203B41FA5}">
                      <a16:colId xmlns:a16="http://schemas.microsoft.com/office/drawing/2014/main" val="20001"/>
                    </a:ext>
                  </a:extLst>
                </a:gridCol>
                <a:gridCol w="1939925">
                  <a:extLst>
                    <a:ext uri="{9D8B030D-6E8A-4147-A177-3AD203B41FA5}">
                      <a16:colId xmlns:a16="http://schemas.microsoft.com/office/drawing/2014/main" val="20002"/>
                    </a:ext>
                  </a:extLst>
                </a:gridCol>
              </a:tblGrid>
              <a:tr h="3825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900" b="1" i="0" u="none" strike="noStrike" cap="none" normalizeH="0" baseline="0" dirty="0">
                        <a:ln>
                          <a:noFill/>
                        </a:ln>
                        <a:solidFill>
                          <a:schemeClr val="tx1"/>
                        </a:solidFill>
                        <a:effectLst/>
                        <a:latin typeface="Calibri" panose="020F0502020204030204" pitchFamily="34" charset="0"/>
                      </a:endParaRP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err="1">
                          <a:ln>
                            <a:noFill/>
                          </a:ln>
                          <a:solidFill>
                            <a:schemeClr val="tx1"/>
                          </a:solidFill>
                          <a:effectLst/>
                          <a:latin typeface="Calibri" panose="020F0502020204030204" pitchFamily="34" charset="0"/>
                        </a:rPr>
                        <a:t>Stripline</a:t>
                      </a:r>
                      <a:endParaRPr kumimoji="0" lang="en-US" sz="1800" b="1" i="0" u="none" strike="noStrike" cap="none" normalizeH="0" baseline="0" dirty="0">
                        <a:ln>
                          <a:noFill/>
                        </a:ln>
                        <a:solidFill>
                          <a:schemeClr val="tx1"/>
                        </a:solidFill>
                        <a:effectLst/>
                        <a:latin typeface="Calibri" panose="020F0502020204030204" pitchFamily="34" charset="0"/>
                      </a:endParaRP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Button</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extLst>
                  <a:ext uri="{0D108BD9-81ED-4DB2-BD59-A6C34878D82A}">
                    <a16:rowId xmlns:a16="http://schemas.microsoft.com/office/drawing/2014/main" val="10000"/>
                  </a:ext>
                </a:extLst>
              </a:tr>
              <a:tr h="3825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Idea</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traveling wave</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electro-static</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1"/>
                  </a:ext>
                </a:extLst>
              </a:tr>
              <a:tr h="6057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Requirement</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Careful </a:t>
                      </a:r>
                      <a:r>
                        <a:rPr kumimoji="0" lang="en-US" sz="1600" b="1" i="1" u="none" strike="noStrike" cap="none" normalizeH="0" baseline="0" dirty="0" err="1">
                          <a:ln>
                            <a:noFill/>
                          </a:ln>
                          <a:solidFill>
                            <a:schemeClr val="tx1"/>
                          </a:solidFill>
                          <a:effectLst/>
                          <a:latin typeface="Calibri" panose="020F0502020204030204" pitchFamily="34" charset="0"/>
                        </a:rPr>
                        <a:t>Z</a:t>
                      </a:r>
                      <a:r>
                        <a:rPr kumimoji="0" lang="en-US" sz="2000" b="1" i="1" u="none" strike="noStrike" cap="none" normalizeH="0" baseline="-25000" dirty="0" err="1">
                          <a:ln>
                            <a:noFill/>
                          </a:ln>
                          <a:solidFill>
                            <a:schemeClr val="tx1"/>
                          </a:solidFill>
                          <a:effectLst/>
                          <a:latin typeface="Calibri" panose="020F0502020204030204" pitchFamily="34" charset="0"/>
                        </a:rPr>
                        <a:t>strip</a:t>
                      </a:r>
                      <a:r>
                        <a:rPr kumimoji="0" lang="en-US" sz="2000" b="1" i="1" u="none" strike="noStrike" cap="none" normalizeH="0" baseline="-25000" dirty="0">
                          <a:ln>
                            <a:noFill/>
                          </a:ln>
                          <a:solidFill>
                            <a:schemeClr val="tx1"/>
                          </a:solidFill>
                          <a:effectLst/>
                          <a:latin typeface="Calibri" panose="020F0502020204030204" pitchFamily="34" charset="0"/>
                        </a:rPr>
                        <a:t> </a:t>
                      </a:r>
                      <a:r>
                        <a:rPr kumimoji="0" lang="en-US" sz="1600" b="1" i="1" u="none" strike="noStrike" cap="none" normalizeH="0" baseline="0" dirty="0">
                          <a:ln>
                            <a:noFill/>
                          </a:ln>
                          <a:solidFill>
                            <a:schemeClr val="tx1"/>
                          </a:solidFill>
                          <a:effectLst/>
                          <a:latin typeface="Calibri" panose="020F0502020204030204" pitchFamily="34" charset="0"/>
                        </a:rPr>
                        <a:t>= </a:t>
                      </a:r>
                      <a:r>
                        <a:rPr kumimoji="0" lang="en-US" sz="1600" b="0" i="0" u="none" strike="noStrike" cap="none" normalizeH="0" baseline="0" dirty="0">
                          <a:ln>
                            <a:noFill/>
                          </a:ln>
                          <a:solidFill>
                            <a:schemeClr val="tx1"/>
                          </a:solidFill>
                          <a:effectLst/>
                          <a:latin typeface="Calibri" panose="020F0502020204030204" pitchFamily="34" charset="0"/>
                        </a:rPr>
                        <a:t>50 </a:t>
                      </a:r>
                      <a:r>
                        <a:rPr kumimoji="0" lang="en-US" sz="1600" b="0" i="0" u="none" strike="noStrike" cap="none" normalizeH="0" baseline="0" dirty="0">
                          <a:ln>
                            <a:noFill/>
                          </a:ln>
                          <a:solidFill>
                            <a:schemeClr val="tx1"/>
                          </a:solidFill>
                          <a:effectLst/>
                          <a:latin typeface="Calibri" panose="020F0502020204030204" pitchFamily="34" charset="0"/>
                          <a:sym typeface="Symbol" pitchFamily="18" charset="2"/>
                        </a:rPr>
                        <a:t> matching</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600" b="0" i="0" u="none" strike="noStrike" cap="none" normalizeH="0" baseline="0" dirty="0">
                        <a:ln>
                          <a:noFill/>
                        </a:ln>
                        <a:solidFill>
                          <a:schemeClr val="tx1"/>
                        </a:solidFill>
                        <a:effectLst/>
                        <a:latin typeface="Calibri" panose="020F0502020204030204" pitchFamily="34" charset="0"/>
                      </a:endParaRP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2"/>
                  </a:ext>
                </a:extLst>
              </a:tr>
              <a:tr h="74736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Signal quality</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Less deformation of bunch signal</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Deformation by finite size and capacitance</a:t>
                      </a:r>
                      <a:endParaRPr kumimoji="0" lang="el-GR" sz="1600" b="0" i="0" u="none" strike="noStrike" cap="none" normalizeH="0" baseline="0" dirty="0">
                        <a:ln>
                          <a:noFill/>
                        </a:ln>
                        <a:solidFill>
                          <a:schemeClr val="tx1"/>
                        </a:solidFill>
                        <a:effectLst/>
                        <a:latin typeface="Calibri" panose="020F0502020204030204" pitchFamily="34" charset="0"/>
                      </a:endParaRP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3"/>
                  </a:ext>
                </a:extLst>
              </a:tr>
              <a:tr h="65677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Bandwidth</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Broadband,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but minima </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err="1">
                          <a:ln>
                            <a:noFill/>
                          </a:ln>
                          <a:solidFill>
                            <a:schemeClr val="tx1"/>
                          </a:solidFill>
                          <a:effectLst/>
                          <a:latin typeface="Calibri" panose="020F0502020204030204" pitchFamily="34" charset="0"/>
                        </a:rPr>
                        <a:t>Highpass</a:t>
                      </a:r>
                      <a:r>
                        <a:rPr kumimoji="0" lang="en-US" sz="1600" b="0" i="0" u="none" strike="noStrike" cap="none" normalizeH="0" baseline="0" dirty="0">
                          <a:ln>
                            <a:noFill/>
                          </a:ln>
                          <a:solidFill>
                            <a:schemeClr val="tx1"/>
                          </a:solidFill>
                          <a:effectLst/>
                          <a:latin typeface="Calibri" panose="020F0502020204030204" pitchFamily="34" charset="0"/>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but</a:t>
                      </a:r>
                      <a:r>
                        <a:rPr kumimoji="0" lang="en-US" sz="1600" b="1" i="0" u="none" strike="noStrike" cap="none" normalizeH="0" baseline="0" dirty="0">
                          <a:ln>
                            <a:noFill/>
                          </a:ln>
                          <a:solidFill>
                            <a:schemeClr val="tx1"/>
                          </a:solidFill>
                          <a:effectLst/>
                          <a:latin typeface="Calibri" panose="020F0502020204030204" pitchFamily="34" charset="0"/>
                        </a:rPr>
                        <a:t> </a:t>
                      </a:r>
                      <a:r>
                        <a:rPr kumimoji="0" lang="en-US" sz="1600" b="1" i="1" u="none" strike="noStrike" cap="none" normalizeH="0" baseline="0" dirty="0" err="1">
                          <a:ln>
                            <a:noFill/>
                          </a:ln>
                          <a:solidFill>
                            <a:schemeClr val="tx1"/>
                          </a:solidFill>
                          <a:effectLst/>
                          <a:latin typeface="Calibri" panose="020F0502020204030204" pitchFamily="34" charset="0"/>
                        </a:rPr>
                        <a:t>f</a:t>
                      </a:r>
                      <a:r>
                        <a:rPr kumimoji="0" lang="en-US" sz="2000" b="1" i="1" u="none" strike="noStrike" cap="none" normalizeH="0" baseline="-25000" dirty="0" err="1">
                          <a:ln>
                            <a:noFill/>
                          </a:ln>
                          <a:solidFill>
                            <a:schemeClr val="tx1"/>
                          </a:solidFill>
                          <a:effectLst/>
                          <a:latin typeface="Calibri" panose="020F0502020204030204" pitchFamily="34" charset="0"/>
                        </a:rPr>
                        <a:t>cut</a:t>
                      </a:r>
                      <a:r>
                        <a:rPr kumimoji="0" lang="en-US" sz="2000" b="1" i="1" u="none" strike="noStrike" cap="none" normalizeH="0" baseline="-25000" dirty="0">
                          <a:ln>
                            <a:noFill/>
                          </a:ln>
                          <a:solidFill>
                            <a:schemeClr val="tx1"/>
                          </a:solidFill>
                          <a:effectLst/>
                          <a:latin typeface="Calibri" panose="020F0502020204030204" pitchFamily="34" charset="0"/>
                        </a:rPr>
                        <a:t>  </a:t>
                      </a:r>
                      <a:r>
                        <a:rPr kumimoji="0" lang="en-US" sz="1600" b="1" i="0" u="none" strike="noStrike" cap="none" normalizeH="0" baseline="0" dirty="0">
                          <a:ln>
                            <a:noFill/>
                          </a:ln>
                          <a:solidFill>
                            <a:schemeClr val="tx1"/>
                          </a:solidFill>
                          <a:effectLst/>
                          <a:latin typeface="Calibri" panose="020F0502020204030204" pitchFamily="34" charset="0"/>
                        </a:rPr>
                        <a:t>&lt;  </a:t>
                      </a:r>
                      <a:r>
                        <a:rPr kumimoji="0" lang="en-US" sz="1600" b="0" i="0" u="none" strike="noStrike" cap="none" normalizeH="0" baseline="0" dirty="0">
                          <a:ln>
                            <a:noFill/>
                          </a:ln>
                          <a:solidFill>
                            <a:schemeClr val="tx1"/>
                          </a:solidFill>
                          <a:effectLst/>
                          <a:latin typeface="Calibri" panose="020F0502020204030204" pitchFamily="34" charset="0"/>
                        </a:rPr>
                        <a:t>1 GHz</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4"/>
                  </a:ext>
                </a:extLst>
              </a:tr>
              <a:tr h="9558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Signal strength</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Large</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Large longitudinal and transverse coverage possible</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Small</a:t>
                      </a:r>
                    </a:p>
                    <a:p>
                      <a:pPr marL="0" marR="0" lvl="0" indent="0" algn="l" defTabSz="914400" rtl="0" eaLnBrk="1" fontAlgn="base" latinLnBrk="0" hangingPunct="1">
                        <a:lnSpc>
                          <a:spcPct val="6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Size &lt;</a:t>
                      </a:r>
                      <a:r>
                        <a:rPr kumimoji="0" lang="en-US" sz="1600" b="0" i="0" u="none" strike="noStrike" cap="none" normalizeH="0" baseline="0" dirty="0">
                          <a:ln>
                            <a:noFill/>
                          </a:ln>
                          <a:solidFill>
                            <a:schemeClr val="tx1"/>
                          </a:solidFill>
                          <a:effectLst/>
                          <a:latin typeface="Calibri" panose="020F0502020204030204" pitchFamily="34" charset="0"/>
                          <a:sym typeface="Symbol" pitchFamily="18" charset="2"/>
                        </a:rPr>
                        <a:t>3cm, </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sym typeface="Symbol" pitchFamily="18" charset="2"/>
                        </a:rPr>
                        <a:t>to prevent signal deformation</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5"/>
                  </a:ext>
                </a:extLst>
              </a:tr>
              <a:tr h="3825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Mechanics</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Complex</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Simple</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6"/>
                  </a:ext>
                </a:extLst>
              </a:tr>
              <a:tr h="89519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Installation</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Inside </a:t>
                      </a:r>
                      <a:r>
                        <a:rPr kumimoji="0" lang="en-US" sz="1600" b="0" i="0" u="none" strike="noStrike" cap="none" normalizeH="0" baseline="0" dirty="0" err="1">
                          <a:ln>
                            <a:noFill/>
                          </a:ln>
                          <a:solidFill>
                            <a:schemeClr val="tx1"/>
                          </a:solidFill>
                          <a:effectLst/>
                          <a:latin typeface="Calibri" panose="020F0502020204030204" pitchFamily="34" charset="0"/>
                        </a:rPr>
                        <a:t>quadrupole</a:t>
                      </a:r>
                      <a:r>
                        <a:rPr kumimoji="0" lang="en-US" sz="1600" b="0" i="0" u="none" strike="noStrike" cap="none" normalizeH="0" baseline="0" dirty="0">
                          <a:ln>
                            <a:noFill/>
                          </a:ln>
                          <a:solidFill>
                            <a:schemeClr val="tx1"/>
                          </a:solidFill>
                          <a:effectLst/>
                          <a:latin typeface="Calibri" panose="020F0502020204030204" pitchFamily="34" charset="0"/>
                        </a:rPr>
                        <a:t> possible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sym typeface="Symbol" pitchFamily="18" charset="2"/>
                        </a:rPr>
                        <a:t>improving accuracy</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Compact insertion</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7"/>
                  </a:ext>
                </a:extLst>
              </a:tr>
              <a:tr h="40843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Directivity</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rPr>
                        <a:t>YES</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No </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8"/>
                  </a:ext>
                </a:extLst>
              </a:tr>
            </a:tbl>
          </a:graphicData>
        </a:graphic>
      </p:graphicFrame>
      <p:sp>
        <p:nvSpPr>
          <p:cNvPr id="54320" name="Text Box 47"/>
          <p:cNvSpPr txBox="1">
            <a:spLocks noChangeArrowheads="1"/>
          </p:cNvSpPr>
          <p:nvPr/>
        </p:nvSpPr>
        <p:spPr bwMode="auto">
          <a:xfrm>
            <a:off x="5815285" y="5993388"/>
            <a:ext cx="303978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sz="1600" dirty="0">
                <a:latin typeface="Calibri" panose="020F0502020204030204" pitchFamily="34" charset="0"/>
              </a:rPr>
              <a:t>From . S. </a:t>
            </a:r>
            <a:r>
              <a:rPr lang="en-US" sz="1600" dirty="0" err="1">
                <a:latin typeface="Calibri" panose="020F0502020204030204" pitchFamily="34" charset="0"/>
              </a:rPr>
              <a:t>Vilkins</a:t>
            </a:r>
            <a:r>
              <a:rPr lang="en-US" sz="1600" dirty="0">
                <a:latin typeface="Calibri" panose="020F0502020204030204" pitchFamily="34" charset="0"/>
              </a:rPr>
              <a:t>,  D. </a:t>
            </a:r>
            <a:r>
              <a:rPr lang="en-US" sz="1600" dirty="0" err="1">
                <a:latin typeface="Calibri" panose="020F0502020204030204" pitchFamily="34" charset="0"/>
              </a:rPr>
              <a:t>Nölle</a:t>
            </a:r>
            <a:r>
              <a:rPr lang="en-US" sz="1600" dirty="0">
                <a:latin typeface="Calibri" panose="020F0502020204030204" pitchFamily="34" charset="0"/>
              </a:rPr>
              <a:t> (DESY)</a:t>
            </a:r>
            <a:endParaRPr lang="el-GR" sz="1600" baseline="-25000" dirty="0">
              <a:latin typeface="Calibri" panose="020F0502020204030204" pitchFamily="34" charset="0"/>
            </a:endParaRPr>
          </a:p>
        </p:txBody>
      </p:sp>
      <p:sp>
        <p:nvSpPr>
          <p:cNvPr id="54321" name="Text Box 48"/>
          <p:cNvSpPr txBox="1">
            <a:spLocks noChangeArrowheads="1"/>
          </p:cNvSpPr>
          <p:nvPr/>
        </p:nvSpPr>
        <p:spPr bwMode="auto">
          <a:xfrm>
            <a:off x="5773886" y="823781"/>
            <a:ext cx="32951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dirty="0">
                <a:latin typeface="Calibri" panose="020F0502020204030204" pitchFamily="34" charset="0"/>
              </a:rPr>
              <a:t>FLASH BPM inside quadrupole</a:t>
            </a:r>
            <a:r>
              <a:rPr lang="en-US" sz="1600" dirty="0">
                <a:latin typeface="Calibri" panose="020F0502020204030204" pitchFamily="34" charset="0"/>
              </a:rPr>
              <a:t> </a:t>
            </a:r>
            <a:endParaRPr lang="el-GR" sz="1600" baseline="-25000" dirty="0">
              <a:latin typeface="Calibri" panose="020F0502020204030204" pitchFamily="34" charset="0"/>
            </a:endParaRPr>
          </a:p>
        </p:txBody>
      </p:sp>
      <p:pic>
        <p:nvPicPr>
          <p:cNvPr id="10"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11370" y="1157472"/>
            <a:ext cx="3157691" cy="271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77215" y="4021451"/>
            <a:ext cx="3008805" cy="197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459742162"/>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6809" name="Group 57"/>
          <p:cNvGrpSpPr>
            <a:grpSpLocks/>
          </p:cNvGrpSpPr>
          <p:nvPr/>
        </p:nvGrpSpPr>
        <p:grpSpPr bwMode="auto">
          <a:xfrm>
            <a:off x="0" y="1247823"/>
            <a:ext cx="5229225" cy="4489450"/>
            <a:chOff x="40" y="890"/>
            <a:chExt cx="3294" cy="2828"/>
          </a:xfrm>
        </p:grpSpPr>
        <p:pic>
          <p:nvPicPr>
            <p:cNvPr id="586810" name="Picture 58" descr="button_pick_up_piot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 y="890"/>
              <a:ext cx="3294" cy="2828"/>
            </a:xfrm>
            <a:prstGeom prst="rect">
              <a:avLst/>
            </a:prstGeom>
            <a:noFill/>
            <a:extLst>
              <a:ext uri="{909E8E84-426E-40DD-AFC4-6F175D3DCCD1}">
                <a14:hiddenFill xmlns:a14="http://schemas.microsoft.com/office/drawing/2010/main">
                  <a:solidFill>
                    <a:srgbClr val="FFFFFF"/>
                  </a:solidFill>
                </a14:hiddenFill>
              </a:ext>
            </a:extLst>
          </p:spPr>
        </p:pic>
        <p:sp>
          <p:nvSpPr>
            <p:cNvPr id="586811" name="Line 59"/>
            <p:cNvSpPr>
              <a:spLocks noChangeShapeType="1"/>
            </p:cNvSpPr>
            <p:nvPr/>
          </p:nvSpPr>
          <p:spPr bwMode="auto">
            <a:xfrm flipV="1">
              <a:off x="998" y="1298"/>
              <a:ext cx="409" cy="0"/>
            </a:xfrm>
            <a:prstGeom prst="line">
              <a:avLst/>
            </a:prstGeom>
            <a:noFill/>
            <a:ln w="22225">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586812" name="Line 60"/>
            <p:cNvSpPr>
              <a:spLocks noChangeShapeType="1"/>
            </p:cNvSpPr>
            <p:nvPr/>
          </p:nvSpPr>
          <p:spPr bwMode="auto">
            <a:xfrm>
              <a:off x="681" y="1434"/>
              <a:ext cx="0" cy="545"/>
            </a:xfrm>
            <a:prstGeom prst="line">
              <a:avLst/>
            </a:prstGeom>
            <a:noFill/>
            <a:ln w="22225">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586813" name="Text Box 61"/>
            <p:cNvSpPr txBox="1">
              <a:spLocks noChangeArrowheads="1"/>
            </p:cNvSpPr>
            <p:nvPr/>
          </p:nvSpPr>
          <p:spPr bwMode="auto">
            <a:xfrm>
              <a:off x="409" y="1207"/>
              <a:ext cx="589" cy="2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1800" dirty="0">
                  <a:latin typeface="Calibri" panose="020F0502020204030204" pitchFamily="34" charset="0"/>
                </a:rPr>
                <a:t>button</a:t>
              </a:r>
            </a:p>
          </p:txBody>
        </p:sp>
        <p:sp>
          <p:nvSpPr>
            <p:cNvPr id="586814" name="Text Box 62"/>
            <p:cNvSpPr txBox="1">
              <a:spLocks noChangeArrowheads="1"/>
            </p:cNvSpPr>
            <p:nvPr/>
          </p:nvSpPr>
          <p:spPr bwMode="auto">
            <a:xfrm>
              <a:off x="1906" y="1298"/>
              <a:ext cx="1179" cy="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2000">
                  <a:latin typeface="Calibri" panose="020F0502020204030204" pitchFamily="34" charset="0"/>
                </a:rPr>
                <a:t>Beam envelope</a:t>
              </a:r>
            </a:p>
          </p:txBody>
        </p:sp>
        <p:sp>
          <p:nvSpPr>
            <p:cNvPr id="586815" name="Line 63"/>
            <p:cNvSpPr>
              <a:spLocks noChangeShapeType="1"/>
            </p:cNvSpPr>
            <p:nvPr/>
          </p:nvSpPr>
          <p:spPr bwMode="auto">
            <a:xfrm flipH="1">
              <a:off x="1180" y="1480"/>
              <a:ext cx="680" cy="453"/>
            </a:xfrm>
            <a:prstGeom prst="line">
              <a:avLst/>
            </a:prstGeom>
            <a:noFill/>
            <a:ln w="38100">
              <a:solidFill>
                <a:srgbClr val="0099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586816" name="Text Box 64"/>
            <p:cNvSpPr txBox="1">
              <a:spLocks noChangeArrowheads="1"/>
            </p:cNvSpPr>
            <p:nvPr/>
          </p:nvSpPr>
          <p:spPr bwMode="auto">
            <a:xfrm>
              <a:off x="1906" y="1547"/>
              <a:ext cx="1179" cy="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2000">
                  <a:latin typeface="Calibri" panose="020F0502020204030204" pitchFamily="34" charset="0"/>
                </a:rPr>
                <a:t>Image envelope</a:t>
              </a:r>
            </a:p>
          </p:txBody>
        </p:sp>
        <p:sp>
          <p:nvSpPr>
            <p:cNvPr id="586817" name="Line 65"/>
            <p:cNvSpPr>
              <a:spLocks noChangeShapeType="1"/>
            </p:cNvSpPr>
            <p:nvPr/>
          </p:nvSpPr>
          <p:spPr bwMode="auto">
            <a:xfrm flipH="1">
              <a:off x="1361" y="1661"/>
              <a:ext cx="545" cy="363"/>
            </a:xfrm>
            <a:prstGeom prst="line">
              <a:avLst/>
            </a:prstGeom>
            <a:noFill/>
            <a:ln w="38100">
              <a:solidFill>
                <a:srgbClr val="006699"/>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grpSp>
      <p:sp>
        <p:nvSpPr>
          <p:cNvPr id="586754"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buFontTx/>
              <a:buNone/>
            </a:pPr>
            <a:r>
              <a:rPr lang="en-US" sz="2100" b="1" dirty="0">
                <a:latin typeface="+mj-lt"/>
                <a:cs typeface="Times New Roman" panose="02020603050405020304" pitchFamily="18" charset="0"/>
              </a:rPr>
              <a:t>Estimation of finite Beam Size Effect for Button BPM</a:t>
            </a:r>
          </a:p>
        </p:txBody>
      </p:sp>
      <p:sp>
        <p:nvSpPr>
          <p:cNvPr id="586756" name="Text Box 4"/>
          <p:cNvSpPr txBox="1">
            <a:spLocks noChangeArrowheads="1"/>
          </p:cNvSpPr>
          <p:nvPr/>
        </p:nvSpPr>
        <p:spPr bwMode="auto">
          <a:xfrm>
            <a:off x="279400" y="816695"/>
            <a:ext cx="8509000"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lnSpc>
                <a:spcPct val="70000"/>
              </a:lnSpc>
            </a:pPr>
            <a:r>
              <a:rPr lang="en-US" sz="2000" b="1" dirty="0">
                <a:solidFill>
                  <a:srgbClr val="0000CC"/>
                </a:solidFill>
                <a:latin typeface="Calibri" panose="020F0502020204030204" pitchFamily="34" charset="0"/>
                <a:sym typeface="Symbol" pitchFamily="18" charset="2"/>
              </a:rPr>
              <a:t>Ideal 2-dim model:</a:t>
            </a:r>
            <a:r>
              <a:rPr lang="en-US" sz="2000" dirty="0">
                <a:solidFill>
                  <a:srgbClr val="0000CC"/>
                </a:solidFill>
                <a:latin typeface="Calibri" panose="020F0502020204030204" pitchFamily="34" charset="0"/>
                <a:sym typeface="Symbol" pitchFamily="18" charset="2"/>
              </a:rPr>
              <a:t> </a:t>
            </a:r>
          </a:p>
          <a:p>
            <a:pPr algn="l" eaLnBrk="0" hangingPunct="0">
              <a:lnSpc>
                <a:spcPct val="70000"/>
              </a:lnSpc>
            </a:pPr>
            <a:r>
              <a:rPr lang="en-US" sz="2000" dirty="0">
                <a:solidFill>
                  <a:srgbClr val="0000CC"/>
                </a:solidFill>
                <a:latin typeface="Calibri" panose="020F0502020204030204" pitchFamily="34" charset="0"/>
                <a:sym typeface="Symbol" pitchFamily="18" charset="2"/>
              </a:rPr>
              <a:t>Due to the non-linearity, the beam size enters in the position reading.</a:t>
            </a:r>
          </a:p>
        </p:txBody>
      </p:sp>
      <p:sp>
        <p:nvSpPr>
          <p:cNvPr id="586758" name="Text Box 6"/>
          <p:cNvSpPr txBox="1">
            <a:spLocks noChangeArrowheads="1"/>
          </p:cNvSpPr>
          <p:nvPr/>
        </p:nvSpPr>
        <p:spPr bwMode="auto">
          <a:xfrm>
            <a:off x="5483225" y="1485948"/>
            <a:ext cx="3467100" cy="1544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buFontTx/>
              <a:buNone/>
            </a:pPr>
            <a:r>
              <a:rPr lang="en-US" b="1" dirty="0">
                <a:solidFill>
                  <a:srgbClr val="0000CC"/>
                </a:solidFill>
                <a:latin typeface="Calibri" panose="020F0502020204030204" pitchFamily="34" charset="0"/>
              </a:rPr>
              <a:t>Finite beam size:</a:t>
            </a:r>
            <a:endParaRPr lang="en-US" b="1" dirty="0">
              <a:latin typeface="Calibri" panose="020F0502020204030204" pitchFamily="34" charset="0"/>
            </a:endParaRPr>
          </a:p>
          <a:p>
            <a:pPr algn="l">
              <a:lnSpc>
                <a:spcPct val="60000"/>
              </a:lnSpc>
              <a:buFont typeface="Wingdings" pitchFamily="2" charset="2"/>
              <a:buChar char="Ø"/>
            </a:pPr>
            <a:r>
              <a:rPr lang="en-US" dirty="0">
                <a:latin typeface="Calibri" panose="020F0502020204030204" pitchFamily="34" charset="0"/>
              </a:rPr>
              <a:t>Calculation of signal response</a:t>
            </a:r>
          </a:p>
          <a:p>
            <a:pPr algn="l">
              <a:lnSpc>
                <a:spcPct val="60000"/>
              </a:lnSpc>
            </a:pPr>
            <a:r>
              <a:rPr lang="en-US" dirty="0">
                <a:latin typeface="Calibri" panose="020F0502020204030204" pitchFamily="34" charset="0"/>
              </a:rPr>
              <a:t>   at different location</a:t>
            </a:r>
          </a:p>
          <a:p>
            <a:pPr algn="l">
              <a:lnSpc>
                <a:spcPct val="60000"/>
              </a:lnSpc>
              <a:buFont typeface="Wingdings" pitchFamily="2" charset="2"/>
              <a:buChar char="Ø"/>
            </a:pPr>
            <a:r>
              <a:rPr lang="en-US" dirty="0">
                <a:latin typeface="Calibri" panose="020F0502020204030204" pitchFamily="34" charset="0"/>
              </a:rPr>
              <a:t>‘Averaging’ of image position</a:t>
            </a:r>
          </a:p>
          <a:p>
            <a:pPr algn="l">
              <a:lnSpc>
                <a:spcPct val="60000"/>
              </a:lnSpc>
              <a:buFontTx/>
              <a:buNone/>
            </a:pPr>
            <a:r>
              <a:rPr lang="en-US" dirty="0">
                <a:solidFill>
                  <a:srgbClr val="FF0000"/>
                </a:solidFill>
                <a:latin typeface="Calibri" panose="020F0502020204030204" pitchFamily="34" charset="0"/>
                <a:sym typeface="Symbol" pitchFamily="18" charset="2"/>
              </a:rPr>
              <a:t> Cannot be corrected !</a:t>
            </a:r>
          </a:p>
        </p:txBody>
      </p:sp>
      <p:sp>
        <p:nvSpPr>
          <p:cNvPr id="586761" name="Text Box 9"/>
          <p:cNvSpPr txBox="1">
            <a:spLocks noChangeArrowheads="1"/>
          </p:cNvSpPr>
          <p:nvPr/>
        </p:nvSpPr>
        <p:spPr bwMode="auto">
          <a:xfrm>
            <a:off x="358775" y="5503910"/>
            <a:ext cx="8612188" cy="6976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None/>
            </a:pPr>
            <a:r>
              <a:rPr lang="en-US" b="1" dirty="0">
                <a:solidFill>
                  <a:srgbClr val="0000CC"/>
                </a:solidFill>
                <a:latin typeface="Calibri" panose="020F0502020204030204" pitchFamily="34" charset="0"/>
              </a:rPr>
              <a:t>Remark:</a:t>
            </a:r>
            <a:r>
              <a:rPr lang="en-US" dirty="0">
                <a:solidFill>
                  <a:srgbClr val="0000CC"/>
                </a:solidFill>
                <a:latin typeface="Calibri" panose="020F0502020204030204" pitchFamily="34" charset="0"/>
              </a:rPr>
              <a:t> </a:t>
            </a:r>
            <a:r>
              <a:rPr lang="en-US" dirty="0">
                <a:latin typeface="Calibri" panose="020F0502020204030204" pitchFamily="34" charset="0"/>
              </a:rPr>
              <a:t>For most LINACs: Linearity is less important, because beam has to be centered</a:t>
            </a:r>
          </a:p>
          <a:p>
            <a:pPr algn="l">
              <a:spcBef>
                <a:spcPts val="400"/>
              </a:spcBef>
              <a:buFontTx/>
              <a:buNone/>
            </a:pPr>
            <a:r>
              <a:rPr lang="en-US" dirty="0">
                <a:latin typeface="Calibri" panose="020F0502020204030204" pitchFamily="34" charset="0"/>
                <a:sym typeface="Symbol" pitchFamily="18" charset="2"/>
              </a:rPr>
              <a:t>                 Position c</a:t>
            </a:r>
            <a:r>
              <a:rPr lang="en-US" dirty="0">
                <a:latin typeface="Calibri" panose="020F0502020204030204" pitchFamily="34" charset="0"/>
              </a:rPr>
              <a:t>orrection as feed-forward for next macro-pulse.</a:t>
            </a:r>
          </a:p>
        </p:txBody>
      </p:sp>
      <p:grpSp>
        <p:nvGrpSpPr>
          <p:cNvPr id="586792" name="Group 40"/>
          <p:cNvGrpSpPr>
            <a:grpSpLocks/>
          </p:cNvGrpSpPr>
          <p:nvPr/>
        </p:nvGrpSpPr>
        <p:grpSpPr bwMode="auto">
          <a:xfrm>
            <a:off x="4572000" y="2976610"/>
            <a:ext cx="3311525" cy="2603500"/>
            <a:chOff x="3334" y="1706"/>
            <a:chExt cx="2086" cy="1640"/>
          </a:xfrm>
        </p:grpSpPr>
        <p:pic>
          <p:nvPicPr>
            <p:cNvPr id="586793" name="Picture 41" descr="button_pick_up_scaled_piot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4" y="1706"/>
              <a:ext cx="2086" cy="1640"/>
            </a:xfrm>
            <a:prstGeom prst="rect">
              <a:avLst/>
            </a:prstGeom>
            <a:noFill/>
            <a:extLst>
              <a:ext uri="{909E8E84-426E-40DD-AFC4-6F175D3DCCD1}">
                <a14:hiddenFill xmlns:a14="http://schemas.microsoft.com/office/drawing/2010/main">
                  <a:solidFill>
                    <a:srgbClr val="FFFFFF"/>
                  </a:solidFill>
                </a14:hiddenFill>
              </a:ext>
            </a:extLst>
          </p:spPr>
        </p:pic>
        <p:sp>
          <p:nvSpPr>
            <p:cNvPr id="586794" name="Oval 42"/>
            <p:cNvSpPr>
              <a:spLocks noChangeArrowheads="1"/>
            </p:cNvSpPr>
            <p:nvPr/>
          </p:nvSpPr>
          <p:spPr bwMode="auto">
            <a:xfrm>
              <a:off x="4365" y="2467"/>
              <a:ext cx="73" cy="73"/>
            </a:xfrm>
            <a:prstGeom prst="ellipse">
              <a:avLst/>
            </a:prstGeom>
            <a:solidFill>
              <a:srgbClr val="339966"/>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atin typeface="Calibri" panose="020F0502020204030204" pitchFamily="34" charset="0"/>
              </a:endParaRPr>
            </a:p>
          </p:txBody>
        </p:sp>
        <p:sp>
          <p:nvSpPr>
            <p:cNvPr id="586795" name="Oval 43"/>
            <p:cNvSpPr>
              <a:spLocks noChangeArrowheads="1"/>
            </p:cNvSpPr>
            <p:nvPr/>
          </p:nvSpPr>
          <p:spPr bwMode="auto">
            <a:xfrm>
              <a:off x="4162" y="2507"/>
              <a:ext cx="77" cy="71"/>
            </a:xfrm>
            <a:prstGeom prst="ellipse">
              <a:avLst/>
            </a:prstGeom>
            <a:solidFill>
              <a:srgbClr val="FF00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atin typeface="Calibri" panose="020F0502020204030204" pitchFamily="34" charset="0"/>
              </a:endParaRPr>
            </a:p>
          </p:txBody>
        </p:sp>
        <p:sp>
          <p:nvSpPr>
            <p:cNvPr id="586796" name="Line 44"/>
            <p:cNvSpPr>
              <a:spLocks noChangeShapeType="1"/>
            </p:cNvSpPr>
            <p:nvPr/>
          </p:nvSpPr>
          <p:spPr bwMode="auto">
            <a:xfrm>
              <a:off x="3803" y="2029"/>
              <a:ext cx="336" cy="464"/>
            </a:xfrm>
            <a:prstGeom prst="line">
              <a:avLst/>
            </a:prstGeom>
            <a:noFill/>
            <a:ln w="4445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586797" name="Text Box 45"/>
            <p:cNvSpPr txBox="1">
              <a:spLocks noChangeArrowheads="1"/>
            </p:cNvSpPr>
            <p:nvPr/>
          </p:nvSpPr>
          <p:spPr bwMode="auto">
            <a:xfrm>
              <a:off x="3523" y="1765"/>
              <a:ext cx="1088"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1800" b="1">
                  <a:solidFill>
                    <a:srgbClr val="FF0000"/>
                  </a:solidFill>
                  <a:latin typeface="Calibri" panose="020F0502020204030204" pitchFamily="34" charset="0"/>
                </a:rPr>
                <a:t>Image center</a:t>
              </a:r>
            </a:p>
          </p:txBody>
        </p:sp>
        <p:sp>
          <p:nvSpPr>
            <p:cNvPr id="586798" name="Text Box 46"/>
            <p:cNvSpPr txBox="1">
              <a:spLocks noChangeArrowheads="1"/>
            </p:cNvSpPr>
            <p:nvPr/>
          </p:nvSpPr>
          <p:spPr bwMode="auto">
            <a:xfrm>
              <a:off x="4323" y="2021"/>
              <a:ext cx="1088"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1800" b="1">
                  <a:solidFill>
                    <a:schemeClr val="tx2"/>
                  </a:solidFill>
                  <a:latin typeface="Calibri" panose="020F0502020204030204" pitchFamily="34" charset="0"/>
                </a:rPr>
                <a:t>beam center</a:t>
              </a:r>
            </a:p>
          </p:txBody>
        </p:sp>
        <p:sp>
          <p:nvSpPr>
            <p:cNvPr id="586799" name="Line 47"/>
            <p:cNvSpPr>
              <a:spLocks noChangeShapeType="1"/>
            </p:cNvSpPr>
            <p:nvPr/>
          </p:nvSpPr>
          <p:spPr bwMode="auto">
            <a:xfrm flipH="1">
              <a:off x="4467" y="2229"/>
              <a:ext cx="344" cy="248"/>
            </a:xfrm>
            <a:prstGeom prst="line">
              <a:avLst/>
            </a:prstGeom>
            <a:noFill/>
            <a:ln w="44450">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grpSp>
      <p:sp>
        <p:nvSpPr>
          <p:cNvPr id="586818" name="AutoShape 66"/>
          <p:cNvSpPr>
            <a:spLocks noChangeArrowheads="1"/>
          </p:cNvSpPr>
          <p:nvPr/>
        </p:nvSpPr>
        <p:spPr bwMode="auto">
          <a:xfrm rot="1800000">
            <a:off x="3708400" y="3697335"/>
            <a:ext cx="1368425" cy="358775"/>
          </a:xfrm>
          <a:prstGeom prst="rightArrow">
            <a:avLst>
              <a:gd name="adj1" fmla="val 50000"/>
              <a:gd name="adj2" fmla="val 95354"/>
            </a:avLst>
          </a:prstGeom>
          <a:solidFill>
            <a:srgbClr val="CC99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atin typeface="Calibri" panose="020F0502020204030204" pitchFamily="34" charset="0"/>
            </a:endParaRPr>
          </a:p>
        </p:txBody>
      </p:sp>
    </p:spTree>
    <p:extLst>
      <p:ext uri="{BB962C8B-B14F-4D97-AF65-F5344CB8AC3E}">
        <p14:creationId xmlns:p14="http://schemas.microsoft.com/office/powerpoint/2010/main" val="113541402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8679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86818"/>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867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6761" grpId="0"/>
      <p:bldP spid="5868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utoShape 20"/>
          <p:cNvSpPr>
            <a:spLocks noChangeArrowheads="1"/>
          </p:cNvSpPr>
          <p:nvPr/>
        </p:nvSpPr>
        <p:spPr bwMode="auto">
          <a:xfrm flipH="1">
            <a:off x="94592" y="2870944"/>
            <a:ext cx="460651" cy="1893598"/>
          </a:xfrm>
          <a:prstGeom prst="curvedLeftArrow">
            <a:avLst>
              <a:gd name="adj1" fmla="val 27513"/>
              <a:gd name="adj2" fmla="val 126318"/>
              <a:gd name="adj3" fmla="val 37314"/>
            </a:avLst>
          </a:prstGeom>
          <a:solidFill>
            <a:schemeClr val="accent1"/>
          </a:solidFill>
          <a:ln w="1587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endParaRPr lang="de-DE">
              <a:latin typeface="Calibri" panose="020F0502020204030204" pitchFamily="34" charset="0"/>
            </a:endParaRPr>
          </a:p>
        </p:txBody>
      </p:sp>
      <p:sp>
        <p:nvSpPr>
          <p:cNvPr id="8196" name="Text Box 3"/>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Calculation of Signal Shape (here single Bunch)</a:t>
            </a:r>
          </a:p>
        </p:txBody>
      </p:sp>
      <p:sp>
        <p:nvSpPr>
          <p:cNvPr id="8197" name="Text Box 4"/>
          <p:cNvSpPr txBox="1">
            <a:spLocks noChangeArrowheads="1"/>
          </p:cNvSpPr>
          <p:nvPr/>
        </p:nvSpPr>
        <p:spPr bwMode="auto">
          <a:xfrm>
            <a:off x="-118994" y="970944"/>
            <a:ext cx="7254899"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8198" name="Text Box 5"/>
          <p:cNvSpPr txBox="1">
            <a:spLocks noChangeArrowheads="1"/>
          </p:cNvSpPr>
          <p:nvPr/>
        </p:nvSpPr>
        <p:spPr bwMode="auto">
          <a:xfrm>
            <a:off x="185738" y="802486"/>
            <a:ext cx="8788400" cy="63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1900" dirty="0">
                <a:solidFill>
                  <a:srgbClr val="0000FF"/>
                </a:solidFill>
                <a:latin typeface="Calibri" panose="020F0502020204030204" pitchFamily="34" charset="0"/>
                <a:sym typeface="Symbol" pitchFamily="18" charset="2"/>
              </a:rPr>
              <a:t>The transfer impedance is used in frequency domain! The following is performed: </a:t>
            </a:r>
          </a:p>
          <a:p>
            <a:pPr algn="l">
              <a:lnSpc>
                <a:spcPct val="70000"/>
              </a:lnSpc>
              <a:buFont typeface="Wingdings" pitchFamily="2" charset="2"/>
              <a:buNone/>
            </a:pPr>
            <a:r>
              <a:rPr lang="en-US" altLang="de-DE" b="1" dirty="0">
                <a:latin typeface="Calibri" panose="020F0502020204030204" pitchFamily="34" charset="0"/>
                <a:sym typeface="Symbol" pitchFamily="18" charset="2"/>
              </a:rPr>
              <a:t>1. Start:</a:t>
            </a:r>
            <a:r>
              <a:rPr lang="en-US" altLang="de-DE" dirty="0">
                <a:latin typeface="Calibri" panose="020F0502020204030204" pitchFamily="34" charset="0"/>
                <a:sym typeface="Symbol" pitchFamily="18" charset="2"/>
              </a:rPr>
              <a:t> Time domain Gaussian function </a:t>
            </a:r>
            <a:r>
              <a:rPr lang="en-US" altLang="de-DE" b="1" i="1" dirty="0" err="1">
                <a:solidFill>
                  <a:srgbClr val="0000FF"/>
                </a:solidFill>
                <a:latin typeface="Calibri" panose="020F0502020204030204" pitchFamily="34" charset="0"/>
                <a:sym typeface="Symbol" pitchFamily="18" charset="2"/>
              </a:rPr>
              <a:t>I</a:t>
            </a:r>
            <a:r>
              <a:rPr lang="en-US" altLang="de-DE" sz="2400" b="1" i="1" baseline="-25000" dirty="0" err="1">
                <a:solidFill>
                  <a:srgbClr val="0000FF"/>
                </a:solidFill>
                <a:latin typeface="Calibri" panose="020F0502020204030204" pitchFamily="34" charset="0"/>
                <a:sym typeface="Symbol" pitchFamily="18" charset="2"/>
              </a:rPr>
              <a:t>beam</a:t>
            </a:r>
            <a:r>
              <a:rPr lang="en-US" altLang="de-DE" b="1" i="1" dirty="0">
                <a:solidFill>
                  <a:srgbClr val="0000FF"/>
                </a:solidFill>
                <a:latin typeface="Calibri" panose="020F0502020204030204" pitchFamily="34" charset="0"/>
                <a:sym typeface="Symbol" pitchFamily="18" charset="2"/>
              </a:rPr>
              <a:t>(t)</a:t>
            </a:r>
            <a:r>
              <a:rPr lang="en-US" altLang="de-DE" dirty="0">
                <a:latin typeface="Calibri" panose="020F0502020204030204" pitchFamily="34" charset="0"/>
                <a:sym typeface="Symbol" pitchFamily="18" charset="2"/>
              </a:rPr>
              <a:t> having a width of </a:t>
            </a:r>
            <a:r>
              <a:rPr lang="el-GR" altLang="de-DE" b="1" i="1" dirty="0">
                <a:solidFill>
                  <a:srgbClr val="0000FF"/>
                </a:solidFill>
                <a:latin typeface="Calibri" panose="020F0502020204030204" pitchFamily="34" charset="0"/>
                <a:cs typeface="Times New Roman" pitchFamily="18" charset="0"/>
                <a:sym typeface="Symbol" pitchFamily="18" charset="2"/>
              </a:rPr>
              <a:t>σ</a:t>
            </a:r>
            <a:r>
              <a:rPr lang="en-US" altLang="de-DE" sz="2400" b="1" i="1" baseline="-25000" dirty="0">
                <a:solidFill>
                  <a:srgbClr val="0000FF"/>
                </a:solidFill>
                <a:latin typeface="Calibri" panose="020F0502020204030204" pitchFamily="34" charset="0"/>
                <a:cs typeface="Times New Roman" pitchFamily="18" charset="0"/>
                <a:sym typeface="Symbol" pitchFamily="18" charset="2"/>
              </a:rPr>
              <a:t>t</a:t>
            </a:r>
            <a:endParaRPr lang="el-GR" altLang="de-DE" sz="2400" b="1" i="1" baseline="-25000" dirty="0">
              <a:solidFill>
                <a:srgbClr val="0000FF"/>
              </a:solidFill>
              <a:latin typeface="Calibri" panose="020F0502020204030204" pitchFamily="34" charset="0"/>
              <a:cs typeface="Times New Roman" pitchFamily="18" charset="0"/>
              <a:sym typeface="Symbol" pitchFamily="18" charset="2"/>
            </a:endParaRPr>
          </a:p>
        </p:txBody>
      </p:sp>
      <mc:AlternateContent xmlns:mc="http://schemas.openxmlformats.org/markup-compatibility/2006" xmlns:a14="http://schemas.microsoft.com/office/drawing/2010/main">
        <mc:Choice Requires="a14">
          <p:sp>
            <p:nvSpPr>
              <p:cNvPr id="8199" name="Text Box 6"/>
              <p:cNvSpPr txBox="1">
                <a:spLocks noChangeArrowheads="1"/>
              </p:cNvSpPr>
              <p:nvPr/>
            </p:nvSpPr>
            <p:spPr bwMode="auto">
              <a:xfrm>
                <a:off x="231774" y="3295263"/>
                <a:ext cx="8742363" cy="408125"/>
              </a:xfrm>
              <a:prstGeom prst="rect">
                <a:avLst/>
              </a:prstGeom>
              <a:solidFill>
                <a:schemeClr val="bg1">
                  <a:alpha val="38000"/>
                </a:schemeClr>
              </a:solidFill>
              <a:ln>
                <a:noFill/>
              </a:ln>
              <a:effec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solidFill>
                      <a:schemeClr val="tx2"/>
                    </a:solidFill>
                    <a:latin typeface="Calibri" panose="020F0502020204030204" pitchFamily="34" charset="0"/>
                  </a:rPr>
                  <a:t>2</a:t>
                </a:r>
                <a:r>
                  <a:rPr lang="en-US" altLang="de-DE" b="1" dirty="0">
                    <a:latin typeface="Calibri" panose="020F0502020204030204" pitchFamily="34" charset="0"/>
                  </a:rPr>
                  <a:t>. FFT </a:t>
                </a:r>
                <a:r>
                  <a:rPr lang="en-US" altLang="de-DE" dirty="0">
                    <a:latin typeface="Calibri" panose="020F0502020204030204" pitchFamily="34" charset="0"/>
                  </a:rPr>
                  <a:t>of </a:t>
                </a:r>
                <a:r>
                  <a:rPr lang="en-US" altLang="de-DE" b="1" i="1" dirty="0" err="1">
                    <a:solidFill>
                      <a:srgbClr val="0000FF"/>
                    </a:solidFill>
                    <a:latin typeface="Calibri" panose="020F0502020204030204" pitchFamily="34" charset="0"/>
                  </a:rPr>
                  <a:t>I</a:t>
                </a:r>
                <a:r>
                  <a:rPr lang="en-US" altLang="de-DE" sz="2400" b="1" i="1" baseline="-25000" dirty="0" err="1">
                    <a:solidFill>
                      <a:srgbClr val="0000FF"/>
                    </a:solidFill>
                    <a:latin typeface="Calibri" panose="020F0502020204030204" pitchFamily="34" charset="0"/>
                  </a:rPr>
                  <a:t>beam</a:t>
                </a:r>
                <a:r>
                  <a:rPr lang="en-US" altLang="de-DE" b="1" i="1" dirty="0">
                    <a:solidFill>
                      <a:srgbClr val="0000FF"/>
                    </a:solidFill>
                    <a:latin typeface="Calibri" panose="020F0502020204030204" pitchFamily="34" charset="0"/>
                  </a:rPr>
                  <a:t>(t)</a:t>
                </a:r>
                <a:r>
                  <a:rPr lang="en-US" altLang="de-DE" dirty="0">
                    <a:solidFill>
                      <a:schemeClr val="tx2"/>
                    </a:solidFill>
                    <a:latin typeface="Calibri" panose="020F0502020204030204" pitchFamily="34" charset="0"/>
                  </a:rPr>
                  <a:t> </a:t>
                </a:r>
                <a:r>
                  <a:rPr lang="en-US" altLang="de-DE" dirty="0">
                    <a:latin typeface="Calibri" panose="020F0502020204030204" pitchFamily="34" charset="0"/>
                  </a:rPr>
                  <a:t>leads to the frequency domain Gaussian </a:t>
                </a:r>
                <a:r>
                  <a:rPr lang="en-US" altLang="de-DE" b="1" i="1" dirty="0" err="1">
                    <a:solidFill>
                      <a:srgbClr val="0000FF"/>
                    </a:solidFill>
                    <a:latin typeface="Calibri" panose="020F0502020204030204" pitchFamily="34" charset="0"/>
                  </a:rPr>
                  <a:t>I</a:t>
                </a:r>
                <a:r>
                  <a:rPr lang="en-US" altLang="de-DE" sz="2400" b="1" i="1" baseline="-25000" dirty="0" err="1">
                    <a:solidFill>
                      <a:srgbClr val="0000FF"/>
                    </a:solidFill>
                    <a:latin typeface="Calibri" panose="020F0502020204030204" pitchFamily="34" charset="0"/>
                  </a:rPr>
                  <a:t>beam</a:t>
                </a:r>
                <a:r>
                  <a:rPr lang="en-US" altLang="de-DE" b="1" i="1" dirty="0">
                    <a:solidFill>
                      <a:srgbClr val="0000FF"/>
                    </a:solidFill>
                    <a:latin typeface="Calibri" panose="020F0502020204030204" pitchFamily="34" charset="0"/>
                  </a:rPr>
                  <a:t>(f)</a:t>
                </a:r>
                <a:r>
                  <a:rPr lang="en-US" altLang="de-DE" dirty="0">
                    <a:solidFill>
                      <a:schemeClr val="tx2"/>
                    </a:solidFill>
                    <a:latin typeface="Calibri" panose="020F0502020204030204" pitchFamily="34" charset="0"/>
                  </a:rPr>
                  <a:t> </a:t>
                </a:r>
                <a:r>
                  <a:rPr lang="en-US" altLang="de-DE" dirty="0">
                    <a:solidFill>
                      <a:schemeClr val="tx1"/>
                    </a:solidFill>
                    <a:latin typeface="Calibri" panose="020F0502020204030204" pitchFamily="34" charset="0"/>
                  </a:rPr>
                  <a:t>with </a:t>
                </a:r>
                <a14:m>
                  <m:oMath xmlns:m="http://schemas.openxmlformats.org/officeDocument/2006/math">
                    <m:sSub>
                      <m:sSubPr>
                        <m:ctrlPr>
                          <a:rPr lang="en-US" altLang="de-DE" b="1" i="1" smtClean="0">
                            <a:solidFill>
                              <a:srgbClr val="0000FF"/>
                            </a:solidFill>
                            <a:latin typeface="Cambria Math" panose="02040503050406030204" pitchFamily="18" charset="0"/>
                          </a:rPr>
                        </m:ctrlPr>
                      </m:sSubPr>
                      <m:e>
                        <m:r>
                          <a:rPr lang="en-US" altLang="de-DE" b="1" i="1" smtClean="0">
                            <a:solidFill>
                              <a:srgbClr val="0000FF"/>
                            </a:solidFill>
                            <a:latin typeface="Cambria Math"/>
                            <a:ea typeface="Cambria Math"/>
                          </a:rPr>
                          <m:t>𝝈</m:t>
                        </m:r>
                      </m:e>
                      <m:sub>
                        <m:r>
                          <a:rPr lang="de-DE" altLang="de-DE" b="1" i="1" smtClean="0">
                            <a:solidFill>
                              <a:srgbClr val="0000FF"/>
                            </a:solidFill>
                            <a:latin typeface="Cambria Math"/>
                          </a:rPr>
                          <m:t>𝒇</m:t>
                        </m:r>
                      </m:sub>
                    </m:sSub>
                    <m:r>
                      <a:rPr lang="de-DE" altLang="de-DE" b="1" i="1" smtClean="0">
                        <a:solidFill>
                          <a:srgbClr val="0000FF"/>
                        </a:solidFill>
                        <a:latin typeface="Cambria Math"/>
                      </a:rPr>
                      <m:t>=</m:t>
                    </m:r>
                    <m:sSup>
                      <m:sSupPr>
                        <m:ctrlPr>
                          <a:rPr lang="de-DE" altLang="de-DE" b="1" i="1" smtClean="0">
                            <a:solidFill>
                              <a:srgbClr val="0000FF"/>
                            </a:solidFill>
                            <a:latin typeface="Cambria Math" panose="02040503050406030204" pitchFamily="18" charset="0"/>
                          </a:rPr>
                        </m:ctrlPr>
                      </m:sSupPr>
                      <m:e>
                        <m:d>
                          <m:dPr>
                            <m:ctrlPr>
                              <a:rPr lang="de-DE" altLang="de-DE" b="1" i="1" smtClean="0">
                                <a:solidFill>
                                  <a:srgbClr val="0000FF"/>
                                </a:solidFill>
                                <a:latin typeface="Cambria Math" panose="02040503050406030204" pitchFamily="18" charset="0"/>
                              </a:rPr>
                            </m:ctrlPr>
                          </m:dPr>
                          <m:e>
                            <m:r>
                              <a:rPr lang="de-DE" altLang="de-DE" b="1" i="1" smtClean="0">
                                <a:solidFill>
                                  <a:srgbClr val="0000FF"/>
                                </a:solidFill>
                                <a:latin typeface="Cambria Math"/>
                              </a:rPr>
                              <m:t>𝟐</m:t>
                            </m:r>
                            <m:r>
                              <a:rPr lang="de-DE" altLang="de-DE" b="1" i="1" smtClean="0">
                                <a:solidFill>
                                  <a:srgbClr val="0000FF"/>
                                </a:solidFill>
                                <a:latin typeface="Cambria Math"/>
                                <a:ea typeface="Cambria Math"/>
                              </a:rPr>
                              <m:t>𝝅</m:t>
                            </m:r>
                            <m:sSub>
                              <m:sSubPr>
                                <m:ctrlPr>
                                  <a:rPr lang="de-DE" altLang="de-DE" b="1" i="1" smtClean="0">
                                    <a:solidFill>
                                      <a:srgbClr val="0000FF"/>
                                    </a:solidFill>
                                    <a:latin typeface="Cambria Math" panose="02040503050406030204" pitchFamily="18" charset="0"/>
                                    <a:ea typeface="Cambria Math"/>
                                  </a:rPr>
                                </m:ctrlPr>
                              </m:sSubPr>
                              <m:e>
                                <m:r>
                                  <a:rPr lang="de-DE" altLang="de-DE" b="1" i="1" smtClean="0">
                                    <a:solidFill>
                                      <a:srgbClr val="0000FF"/>
                                    </a:solidFill>
                                    <a:latin typeface="Cambria Math"/>
                                    <a:ea typeface="Cambria Math"/>
                                  </a:rPr>
                                  <m:t>𝝈</m:t>
                                </m:r>
                              </m:e>
                              <m:sub>
                                <m:r>
                                  <a:rPr lang="de-DE" altLang="de-DE" b="1" i="1" smtClean="0">
                                    <a:solidFill>
                                      <a:srgbClr val="0000FF"/>
                                    </a:solidFill>
                                    <a:latin typeface="Cambria Math"/>
                                    <a:ea typeface="Cambria Math"/>
                                  </a:rPr>
                                  <m:t>𝒕</m:t>
                                </m:r>
                              </m:sub>
                            </m:sSub>
                          </m:e>
                        </m:d>
                      </m:e>
                      <m:sup>
                        <m:r>
                          <a:rPr lang="de-DE" altLang="de-DE" b="1" i="1" smtClean="0">
                            <a:solidFill>
                              <a:srgbClr val="0000FF"/>
                            </a:solidFill>
                            <a:latin typeface="Cambria Math"/>
                          </a:rPr>
                          <m:t>−</m:t>
                        </m:r>
                        <m:r>
                          <a:rPr lang="de-DE" altLang="de-DE" b="1" i="1" smtClean="0">
                            <a:solidFill>
                              <a:srgbClr val="0000FF"/>
                            </a:solidFill>
                            <a:latin typeface="Cambria Math"/>
                          </a:rPr>
                          <m:t>𝟏</m:t>
                        </m:r>
                      </m:sup>
                    </m:sSup>
                  </m:oMath>
                </a14:m>
                <a:endParaRPr lang="el-GR" altLang="de-DE" sz="2000" b="1" i="1" baseline="30000" dirty="0">
                  <a:solidFill>
                    <a:schemeClr val="accent2"/>
                  </a:solidFill>
                  <a:latin typeface="Calibri" panose="020F0502020204030204" pitchFamily="34" charset="0"/>
                  <a:cs typeface="Times New Roman" pitchFamily="18" charset="0"/>
                </a:endParaRPr>
              </a:p>
            </p:txBody>
          </p:sp>
        </mc:Choice>
        <mc:Fallback xmlns="">
          <p:sp>
            <p:nvSpPr>
              <p:cNvPr id="8199" name="Text Box 6"/>
              <p:cNvSpPr txBox="1">
                <a:spLocks noRot="1" noChangeAspect="1" noMove="1" noResize="1" noEditPoints="1" noAdjustHandles="1" noChangeArrowheads="1" noChangeShapeType="1" noTextEdit="1"/>
              </p:cNvSpPr>
              <p:nvPr/>
            </p:nvSpPr>
            <p:spPr bwMode="auto">
              <a:xfrm>
                <a:off x="231774" y="3295263"/>
                <a:ext cx="8742363" cy="408125"/>
              </a:xfrm>
              <a:prstGeom prst="rect">
                <a:avLst/>
              </a:prstGeom>
              <a:blipFill>
                <a:blip r:embed="rId3"/>
                <a:stretch>
                  <a:fillRect l="-558" t="-4478" b="-29851"/>
                </a:stretch>
              </a:blipFill>
              <a:ln>
                <a:noFill/>
              </a:ln>
              <a:effectLst/>
              <a:extLst/>
            </p:spPr>
            <p:txBody>
              <a:bodyPr/>
              <a:lstStyle/>
              <a:p>
                <a:r>
                  <a:rPr lang="en-GB">
                    <a:noFill/>
                  </a:rPr>
                  <a:t> </a:t>
                </a:r>
              </a:p>
            </p:txBody>
          </p:sp>
        </mc:Fallback>
      </mc:AlternateContent>
      <p:sp>
        <p:nvSpPr>
          <p:cNvPr id="8200" name="Text Box 7"/>
          <p:cNvSpPr txBox="1">
            <a:spLocks noChangeArrowheads="1"/>
          </p:cNvSpPr>
          <p:nvPr/>
        </p:nvSpPr>
        <p:spPr bwMode="auto">
          <a:xfrm>
            <a:off x="250825" y="5483818"/>
            <a:ext cx="8117866"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latin typeface="Calibri" panose="020F0502020204030204" pitchFamily="34" charset="0"/>
              </a:rPr>
              <a:t>3. Multiplication</a:t>
            </a:r>
            <a:r>
              <a:rPr lang="en-US" altLang="de-DE" dirty="0">
                <a:latin typeface="Calibri" panose="020F0502020204030204" pitchFamily="34" charset="0"/>
              </a:rPr>
              <a:t> with </a:t>
            </a:r>
            <a:r>
              <a:rPr lang="en-US" altLang="de-DE" b="1" i="1" dirty="0" err="1">
                <a:latin typeface="Calibri" panose="020F0502020204030204" pitchFamily="34" charset="0"/>
              </a:rPr>
              <a:t>Z</a:t>
            </a:r>
            <a:r>
              <a:rPr lang="en-US" altLang="de-DE" sz="2400" b="1" i="1" baseline="-25000" dirty="0" err="1">
                <a:latin typeface="Calibri" panose="020F0502020204030204" pitchFamily="34" charset="0"/>
              </a:rPr>
              <a:t>t</a:t>
            </a:r>
            <a:r>
              <a:rPr lang="en-US" altLang="de-DE" b="1" i="1" dirty="0">
                <a:latin typeface="Calibri" panose="020F0502020204030204" pitchFamily="34" charset="0"/>
              </a:rPr>
              <a:t>(f)</a:t>
            </a:r>
            <a:r>
              <a:rPr lang="en-US" altLang="de-DE" dirty="0">
                <a:latin typeface="Calibri" panose="020F0502020204030204" pitchFamily="34" charset="0"/>
              </a:rPr>
              <a:t>  with </a:t>
            </a:r>
            <a:r>
              <a:rPr lang="en-US" altLang="de-DE" b="1" i="1" dirty="0" err="1">
                <a:latin typeface="Calibri" panose="020F0502020204030204" pitchFamily="34" charset="0"/>
              </a:rPr>
              <a:t>f</a:t>
            </a:r>
            <a:r>
              <a:rPr lang="en-US" altLang="de-DE" sz="2400" b="1" i="1" baseline="-25000" dirty="0" err="1">
                <a:latin typeface="Calibri" panose="020F0502020204030204" pitchFamily="34" charset="0"/>
              </a:rPr>
              <a:t>cut</a:t>
            </a:r>
            <a:r>
              <a:rPr lang="en-US" altLang="de-DE" sz="2400" b="1" i="1" baseline="-25000" dirty="0">
                <a:latin typeface="Calibri" panose="020F0502020204030204" pitchFamily="34" charset="0"/>
              </a:rPr>
              <a:t> </a:t>
            </a:r>
            <a:r>
              <a:rPr lang="en-US" altLang="de-DE" dirty="0">
                <a:latin typeface="Calibri" panose="020F0502020204030204" pitchFamily="34" charset="0"/>
              </a:rPr>
              <a:t>= 32 MHz leads to </a:t>
            </a:r>
            <a:r>
              <a:rPr lang="en-US" altLang="de-DE" b="1" i="1" dirty="0" err="1">
                <a:solidFill>
                  <a:srgbClr val="FF0000"/>
                </a:solidFill>
                <a:latin typeface="Calibri" panose="020F0502020204030204" pitchFamily="34" charset="0"/>
              </a:rPr>
              <a:t>U</a:t>
            </a:r>
            <a:r>
              <a:rPr lang="en-US" altLang="de-DE" sz="2400" b="1" i="1" baseline="-25000" dirty="0" err="1">
                <a:solidFill>
                  <a:srgbClr val="FF0000"/>
                </a:solidFill>
                <a:latin typeface="Calibri" panose="020F0502020204030204" pitchFamily="34" charset="0"/>
              </a:rPr>
              <a:t>im</a:t>
            </a:r>
            <a:r>
              <a:rPr lang="en-US" altLang="de-DE" b="1" i="1" dirty="0">
                <a:solidFill>
                  <a:srgbClr val="FF0000"/>
                </a:solidFill>
                <a:latin typeface="Calibri" panose="020F0502020204030204" pitchFamily="34" charset="0"/>
              </a:rPr>
              <a:t>(f)</a:t>
            </a:r>
            <a:r>
              <a:rPr lang="en-US" altLang="de-DE" b="1" i="1" dirty="0">
                <a:solidFill>
                  <a:schemeClr val="tx2"/>
                </a:solidFill>
                <a:latin typeface="Calibri" panose="020F0502020204030204" pitchFamily="34" charset="0"/>
              </a:rPr>
              <a:t>  </a:t>
            </a:r>
            <a:r>
              <a:rPr lang="en-US" altLang="de-DE" b="1" dirty="0">
                <a:latin typeface="Calibri" panose="020F0502020204030204" pitchFamily="34" charset="0"/>
              </a:rPr>
              <a:t>=</a:t>
            </a:r>
            <a:r>
              <a:rPr lang="en-US" altLang="de-DE" b="1" i="1" dirty="0">
                <a:solidFill>
                  <a:schemeClr val="tx2"/>
                </a:solidFill>
                <a:latin typeface="Calibri" panose="020F0502020204030204" pitchFamily="34" charset="0"/>
              </a:rPr>
              <a:t> </a:t>
            </a:r>
            <a:r>
              <a:rPr lang="en-US" altLang="de-DE" b="1" i="1" dirty="0" err="1">
                <a:latin typeface="Calibri" panose="020F0502020204030204" pitchFamily="34" charset="0"/>
              </a:rPr>
              <a:t>Z</a:t>
            </a:r>
            <a:r>
              <a:rPr lang="en-US" altLang="de-DE" sz="2400" b="1" i="1" baseline="-25000" dirty="0" err="1">
                <a:latin typeface="Calibri" panose="020F0502020204030204" pitchFamily="34" charset="0"/>
              </a:rPr>
              <a:t>t</a:t>
            </a:r>
            <a:r>
              <a:rPr lang="en-US" altLang="de-DE" b="1" i="1" dirty="0">
                <a:latin typeface="Calibri" panose="020F0502020204030204" pitchFamily="34" charset="0"/>
              </a:rPr>
              <a:t>(f) </a:t>
            </a:r>
            <a:r>
              <a:rPr lang="en-US" altLang="de-DE" b="1" i="1" dirty="0">
                <a:solidFill>
                  <a:schemeClr val="tx2"/>
                </a:solidFill>
                <a:latin typeface="Calibri" panose="020F0502020204030204" pitchFamily="34" charset="0"/>
              </a:rPr>
              <a:t>∙ </a:t>
            </a:r>
            <a:r>
              <a:rPr lang="en-US" altLang="de-DE" b="1" i="1" dirty="0" err="1">
                <a:solidFill>
                  <a:srgbClr val="0000FF"/>
                </a:solidFill>
                <a:latin typeface="Calibri" panose="020F0502020204030204" pitchFamily="34" charset="0"/>
              </a:rPr>
              <a:t>I</a:t>
            </a:r>
            <a:r>
              <a:rPr lang="en-US" altLang="de-DE" sz="2400" b="1" i="1" baseline="-25000" dirty="0" err="1">
                <a:solidFill>
                  <a:srgbClr val="0000FF"/>
                </a:solidFill>
                <a:latin typeface="Calibri" panose="020F0502020204030204" pitchFamily="34" charset="0"/>
              </a:rPr>
              <a:t>beam</a:t>
            </a:r>
            <a:r>
              <a:rPr lang="en-US" altLang="de-DE" b="1" i="1" dirty="0">
                <a:solidFill>
                  <a:srgbClr val="0000FF"/>
                </a:solidFill>
                <a:latin typeface="Calibri" panose="020F0502020204030204" pitchFamily="34" charset="0"/>
              </a:rPr>
              <a:t>(f)</a:t>
            </a:r>
          </a:p>
        </p:txBody>
      </p:sp>
      <p:sp>
        <p:nvSpPr>
          <p:cNvPr id="8201" name="Text Box 8"/>
          <p:cNvSpPr txBox="1">
            <a:spLocks noChangeArrowheads="1"/>
          </p:cNvSpPr>
          <p:nvPr/>
        </p:nvSpPr>
        <p:spPr bwMode="auto">
          <a:xfrm>
            <a:off x="247650" y="5793271"/>
            <a:ext cx="8113713"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latin typeface="Calibri" panose="020F0502020204030204" pitchFamily="34" charset="0"/>
              </a:rPr>
              <a:t>4. Inverse FFT</a:t>
            </a:r>
            <a:r>
              <a:rPr lang="en-US" altLang="de-DE" dirty="0">
                <a:latin typeface="Calibri" panose="020F0502020204030204" pitchFamily="34" charset="0"/>
              </a:rPr>
              <a:t> leads to </a:t>
            </a:r>
            <a:r>
              <a:rPr lang="en-US" altLang="de-DE" b="1" i="1" dirty="0" err="1">
                <a:solidFill>
                  <a:srgbClr val="FF0000"/>
                </a:solidFill>
                <a:latin typeface="Calibri" panose="020F0502020204030204" pitchFamily="34" charset="0"/>
              </a:rPr>
              <a:t>U</a:t>
            </a:r>
            <a:r>
              <a:rPr lang="en-US" altLang="de-DE" sz="2400" b="1" i="1" baseline="-25000" dirty="0" err="1">
                <a:solidFill>
                  <a:srgbClr val="FF0000"/>
                </a:solidFill>
                <a:latin typeface="Calibri" panose="020F0502020204030204" pitchFamily="34" charset="0"/>
              </a:rPr>
              <a:t>im</a:t>
            </a:r>
            <a:r>
              <a:rPr lang="en-US" altLang="de-DE" b="1" i="1" dirty="0">
                <a:solidFill>
                  <a:srgbClr val="FF0000"/>
                </a:solidFill>
                <a:latin typeface="Calibri" panose="020F0502020204030204" pitchFamily="34" charset="0"/>
              </a:rPr>
              <a:t>(t)</a:t>
            </a:r>
            <a:endParaRPr lang="de-DE" altLang="de-DE" b="1" i="1" dirty="0">
              <a:solidFill>
                <a:srgbClr val="FF0000"/>
              </a:solidFill>
              <a:latin typeface="Calibri" panose="020F0502020204030204" pitchFamily="34" charset="0"/>
            </a:endParaRPr>
          </a:p>
        </p:txBody>
      </p:sp>
      <p:sp>
        <p:nvSpPr>
          <p:cNvPr id="2" name="Rechteck 1"/>
          <p:cNvSpPr/>
          <p:nvPr/>
        </p:nvSpPr>
        <p:spPr bwMode="auto">
          <a:xfrm>
            <a:off x="107504" y="2062589"/>
            <a:ext cx="936104" cy="646331"/>
          </a:xfrm>
          <a:prstGeom prst="rect">
            <a:avLst/>
          </a:prstGeom>
          <a:solidFill>
            <a:schemeClr val="accent1">
              <a:alpha val="66000"/>
            </a:schemeClr>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r>
              <a:rPr kumimoji="0" lang="en-US" sz="1800" b="0" i="0" u="none" strike="noStrike" cap="none" normalizeH="0" baseline="0" dirty="0">
                <a:ln>
                  <a:noFill/>
                </a:ln>
                <a:solidFill>
                  <a:schemeClr val="tx1"/>
                </a:solidFill>
                <a:effectLst/>
                <a:latin typeface="Calibri" panose="020F0502020204030204" pitchFamily="34" charset="0"/>
              </a:rPr>
              <a:t>Fourier trans. </a:t>
            </a:r>
          </a:p>
        </p:txBody>
      </p:sp>
      <p:sp>
        <p:nvSpPr>
          <p:cNvPr id="13" name="AutoShape 20"/>
          <p:cNvSpPr>
            <a:spLocks noChangeArrowheads="1"/>
          </p:cNvSpPr>
          <p:nvPr/>
        </p:nvSpPr>
        <p:spPr bwMode="auto">
          <a:xfrm rot="10644363" flipH="1">
            <a:off x="8411080" y="2706705"/>
            <a:ext cx="520669" cy="1884996"/>
          </a:xfrm>
          <a:prstGeom prst="curvedLeftArrow">
            <a:avLst>
              <a:gd name="adj1" fmla="val 27513"/>
              <a:gd name="adj2" fmla="val 126318"/>
              <a:gd name="adj3" fmla="val 33333"/>
            </a:avLst>
          </a:prstGeom>
          <a:solidFill>
            <a:srgbClr val="FF0000">
              <a:alpha val="93000"/>
            </a:srgbClr>
          </a:solidFill>
          <a:ln w="15875">
            <a:solidFill>
              <a:schemeClr val="tx1"/>
            </a:solidFill>
            <a:miter lim="800000"/>
            <a:headEnd/>
            <a:tailEnd/>
          </a:ln>
          <a:effectLst/>
        </p:spPr>
        <p:txBody>
          <a:bodyPr wrap="square" anchor="ctr">
            <a:spAutoFit/>
          </a:bodyPr>
          <a:lstStyle/>
          <a:p>
            <a:endParaRPr lang="de-DE">
              <a:latin typeface="Calibri" panose="020F0502020204030204" pitchFamily="34" charset="0"/>
            </a:endParaRPr>
          </a:p>
        </p:txBody>
      </p:sp>
      <p:sp>
        <p:nvSpPr>
          <p:cNvPr id="14" name="Rechteck 13"/>
          <p:cNvSpPr/>
          <p:nvPr/>
        </p:nvSpPr>
        <p:spPr bwMode="auto">
          <a:xfrm>
            <a:off x="7893311" y="1772816"/>
            <a:ext cx="936104" cy="923330"/>
          </a:xfrm>
          <a:prstGeom prst="rect">
            <a:avLst/>
          </a:prstGeom>
          <a:solidFill>
            <a:srgbClr val="FF0000">
              <a:alpha val="29000"/>
            </a:srgbClr>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r>
              <a:rPr kumimoji="0" lang="en-US" sz="1800" b="0" i="0" u="none" strike="noStrike" cap="none" normalizeH="0" baseline="0" dirty="0">
                <a:ln>
                  <a:noFill/>
                </a:ln>
                <a:solidFill>
                  <a:schemeClr val="tx1"/>
                </a:solidFill>
                <a:effectLst/>
                <a:latin typeface="Calibri" panose="020F0502020204030204" pitchFamily="34" charset="0"/>
              </a:rPr>
              <a:t>inverse Fourier trans. </a:t>
            </a:r>
          </a:p>
        </p:txBody>
      </p:sp>
      <p:sp>
        <p:nvSpPr>
          <p:cNvPr id="15" name="Text Box 4"/>
          <p:cNvSpPr txBox="1">
            <a:spLocks noChangeArrowheads="1"/>
          </p:cNvSpPr>
          <p:nvPr/>
        </p:nvSpPr>
        <p:spPr bwMode="auto">
          <a:xfrm>
            <a:off x="428472" y="6191768"/>
            <a:ext cx="8975725"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b="1" dirty="0">
                <a:solidFill>
                  <a:srgbClr val="0000FF"/>
                </a:solidFill>
                <a:latin typeface="Calibri" panose="020F0502020204030204" pitchFamily="34" charset="0"/>
                <a:cs typeface="Times New Roman" pitchFamily="18" charset="0"/>
                <a:sym typeface="Symbol" pitchFamily="18" charset="2"/>
              </a:rPr>
              <a:t>Remark: </a:t>
            </a:r>
            <a:r>
              <a:rPr lang="en-US" altLang="de-DE" dirty="0">
                <a:latin typeface="Calibri" panose="020F0502020204030204" pitchFamily="34" charset="0"/>
                <a:cs typeface="Times New Roman" pitchFamily="18" charset="0"/>
                <a:sym typeface="Symbol" pitchFamily="18" charset="2"/>
              </a:rPr>
              <a:t>Time domain processing via convolution or filters (FIR and IIR) are possible </a:t>
            </a:r>
          </a:p>
        </p:txBody>
      </p:sp>
      <p:grpSp>
        <p:nvGrpSpPr>
          <p:cNvPr id="17" name="Gruppieren 16">
            <a:extLst>
              <a:ext uri="{FF2B5EF4-FFF2-40B4-BE49-F238E27FC236}">
                <a16:creationId xmlns:a16="http://schemas.microsoft.com/office/drawing/2014/main" id="{D36EC2FD-1C54-4520-95DC-F2582D3F63CF}"/>
              </a:ext>
            </a:extLst>
          </p:cNvPr>
          <p:cNvGrpSpPr/>
          <p:nvPr/>
        </p:nvGrpSpPr>
        <p:grpSpPr>
          <a:xfrm>
            <a:off x="1441507" y="3739979"/>
            <a:ext cx="5420612" cy="1699703"/>
            <a:chOff x="1441507" y="3739979"/>
            <a:chExt cx="5420612" cy="1699703"/>
          </a:xfrm>
        </p:grpSpPr>
        <p:pic>
          <p:nvPicPr>
            <p:cNvPr id="18" name="Grafik 17">
              <a:extLst>
                <a:ext uri="{FF2B5EF4-FFF2-40B4-BE49-F238E27FC236}">
                  <a16:creationId xmlns:a16="http://schemas.microsoft.com/office/drawing/2014/main" id="{CFED8183-17AE-4E13-A326-B3DEBAE412F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41507" y="3745097"/>
              <a:ext cx="5412372" cy="1694585"/>
            </a:xfrm>
            <a:prstGeom prst="rect">
              <a:avLst/>
            </a:prstGeom>
          </p:spPr>
        </p:pic>
        <p:cxnSp>
          <p:nvCxnSpPr>
            <p:cNvPr id="19" name="Gerader Verbinder 18">
              <a:extLst>
                <a:ext uri="{FF2B5EF4-FFF2-40B4-BE49-F238E27FC236}">
                  <a16:creationId xmlns:a16="http://schemas.microsoft.com/office/drawing/2014/main" id="{F5109710-48EE-429B-9F86-101AB0919AE3}"/>
                </a:ext>
              </a:extLst>
            </p:cNvPr>
            <p:cNvCxnSpPr/>
            <p:nvPr/>
          </p:nvCxnSpPr>
          <p:spPr>
            <a:xfrm>
              <a:off x="1688757" y="3739979"/>
              <a:ext cx="5173362" cy="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 name="Gerader Verbinder 19">
              <a:extLst>
                <a:ext uri="{FF2B5EF4-FFF2-40B4-BE49-F238E27FC236}">
                  <a16:creationId xmlns:a16="http://schemas.microsoft.com/office/drawing/2014/main" id="{6B3815EB-7A1A-4098-A19F-22F40831F401}"/>
                </a:ext>
              </a:extLst>
            </p:cNvPr>
            <p:cNvCxnSpPr>
              <a:cxnSpLocks/>
            </p:cNvCxnSpPr>
            <p:nvPr/>
          </p:nvCxnSpPr>
          <p:spPr>
            <a:xfrm>
              <a:off x="6853879" y="3739979"/>
              <a:ext cx="0" cy="1318053"/>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1" name="Gruppieren 20">
            <a:extLst>
              <a:ext uri="{FF2B5EF4-FFF2-40B4-BE49-F238E27FC236}">
                <a16:creationId xmlns:a16="http://schemas.microsoft.com/office/drawing/2014/main" id="{DD2FEBDE-5B59-4B00-8E0A-6CC7BA48282D}"/>
              </a:ext>
            </a:extLst>
          </p:cNvPr>
          <p:cNvGrpSpPr/>
          <p:nvPr/>
        </p:nvGrpSpPr>
        <p:grpSpPr>
          <a:xfrm>
            <a:off x="1441507" y="1674749"/>
            <a:ext cx="5511229" cy="1683580"/>
            <a:chOff x="1519823" y="1734460"/>
            <a:chExt cx="5511229" cy="1683580"/>
          </a:xfrm>
        </p:grpSpPr>
        <p:pic>
          <p:nvPicPr>
            <p:cNvPr id="22" name="Grafik 21">
              <a:extLst>
                <a:ext uri="{FF2B5EF4-FFF2-40B4-BE49-F238E27FC236}">
                  <a16:creationId xmlns:a16="http://schemas.microsoft.com/office/drawing/2014/main" id="{EE0CE451-4C36-4F98-A7D4-D4CEB14E0B8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9823" y="1734460"/>
              <a:ext cx="5511229" cy="1683580"/>
            </a:xfrm>
            <a:prstGeom prst="rect">
              <a:avLst/>
            </a:prstGeom>
          </p:spPr>
        </p:pic>
        <p:cxnSp>
          <p:nvCxnSpPr>
            <p:cNvPr id="23" name="Gerader Verbinder 22">
              <a:extLst>
                <a:ext uri="{FF2B5EF4-FFF2-40B4-BE49-F238E27FC236}">
                  <a16:creationId xmlns:a16="http://schemas.microsoft.com/office/drawing/2014/main" id="{EE156A06-EA6D-4376-98FB-B266F3B8B962}"/>
                </a:ext>
              </a:extLst>
            </p:cNvPr>
            <p:cNvCxnSpPr/>
            <p:nvPr/>
          </p:nvCxnSpPr>
          <p:spPr>
            <a:xfrm>
              <a:off x="1775254" y="1738580"/>
              <a:ext cx="5173362" cy="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pic>
        <p:nvPicPr>
          <p:cNvPr id="24" name="Grafik 23">
            <a:extLst>
              <a:ext uri="{FF2B5EF4-FFF2-40B4-BE49-F238E27FC236}">
                <a16:creationId xmlns:a16="http://schemas.microsoft.com/office/drawing/2014/main" id="{8C962C81-5175-48F7-8DEC-86ABEA199A1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43136" y="1476798"/>
            <a:ext cx="5516940" cy="1887759"/>
          </a:xfrm>
          <a:prstGeom prst="rect">
            <a:avLst/>
          </a:prstGeom>
        </p:spPr>
      </p:pic>
      <p:grpSp>
        <p:nvGrpSpPr>
          <p:cNvPr id="26" name="Gruppieren 25">
            <a:extLst>
              <a:ext uri="{FF2B5EF4-FFF2-40B4-BE49-F238E27FC236}">
                <a16:creationId xmlns:a16="http://schemas.microsoft.com/office/drawing/2014/main" id="{11F9939C-04D1-49BB-8977-0AC85D52C18E}"/>
              </a:ext>
            </a:extLst>
          </p:cNvPr>
          <p:cNvGrpSpPr/>
          <p:nvPr/>
        </p:nvGrpSpPr>
        <p:grpSpPr>
          <a:xfrm>
            <a:off x="1435019" y="3744287"/>
            <a:ext cx="5432967" cy="1697164"/>
            <a:chOff x="3138502" y="4591100"/>
            <a:chExt cx="5432967" cy="1697164"/>
          </a:xfrm>
        </p:grpSpPr>
        <p:pic>
          <p:nvPicPr>
            <p:cNvPr id="27" name="Grafik 26">
              <a:extLst>
                <a:ext uri="{FF2B5EF4-FFF2-40B4-BE49-F238E27FC236}">
                  <a16:creationId xmlns:a16="http://schemas.microsoft.com/office/drawing/2014/main" id="{1545B783-EED6-4417-9553-63E3FACBAF3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38502" y="4591100"/>
              <a:ext cx="5420612" cy="1697164"/>
            </a:xfrm>
            <a:prstGeom prst="rect">
              <a:avLst/>
            </a:prstGeom>
          </p:spPr>
        </p:pic>
        <p:cxnSp>
          <p:nvCxnSpPr>
            <p:cNvPr id="28" name="Gerader Verbinder 27">
              <a:extLst>
                <a:ext uri="{FF2B5EF4-FFF2-40B4-BE49-F238E27FC236}">
                  <a16:creationId xmlns:a16="http://schemas.microsoft.com/office/drawing/2014/main" id="{3B1C6ACB-D12A-4438-9DE7-BC3D46159ACB}"/>
                </a:ext>
              </a:extLst>
            </p:cNvPr>
            <p:cNvCxnSpPr/>
            <p:nvPr/>
          </p:nvCxnSpPr>
          <p:spPr>
            <a:xfrm>
              <a:off x="3385752" y="4591100"/>
              <a:ext cx="5173362" cy="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Gerader Verbinder 28">
              <a:extLst>
                <a:ext uri="{FF2B5EF4-FFF2-40B4-BE49-F238E27FC236}">
                  <a16:creationId xmlns:a16="http://schemas.microsoft.com/office/drawing/2014/main" id="{2DD0108A-B4EB-4FDC-88FC-83A24F58896A}"/>
                </a:ext>
              </a:extLst>
            </p:cNvPr>
            <p:cNvCxnSpPr>
              <a:cxnSpLocks/>
            </p:cNvCxnSpPr>
            <p:nvPr/>
          </p:nvCxnSpPr>
          <p:spPr>
            <a:xfrm>
              <a:off x="8571469" y="4591100"/>
              <a:ext cx="0" cy="1318053"/>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8941951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20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20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xit" presetSubtype="0" fill="hold" nodeType="withEffect">
                                  <p:stCondLst>
                                    <p:cond delay="0"/>
                                  </p:stCondLst>
                                  <p:childTnLst>
                                    <p:set>
                                      <p:cBhvr>
                                        <p:cTn id="30" dur="1" fill="hold">
                                          <p:stCondLst>
                                            <p:cond delay="0"/>
                                          </p:stCondLst>
                                        </p:cTn>
                                        <p:tgtEl>
                                          <p:spTgt spid="21"/>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199" grpId="0" animBg="1"/>
      <p:bldP spid="8200" grpId="0"/>
      <p:bldP spid="8201" grpId="0"/>
      <p:bldP spid="2" grpId="0" animBg="1"/>
      <p:bldP spid="13" grpId="0" animBg="1"/>
      <p:bldP spid="14" grpId="0" animBg="1"/>
      <p:bldP spid="15"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2"/>
          <p:cNvGrpSpPr>
            <a:grpSpLocks/>
          </p:cNvGrpSpPr>
          <p:nvPr/>
        </p:nvGrpSpPr>
        <p:grpSpPr bwMode="auto">
          <a:xfrm>
            <a:off x="362236" y="3192851"/>
            <a:ext cx="6790267" cy="2357438"/>
            <a:chOff x="777" y="2750"/>
            <a:chExt cx="3917" cy="1360"/>
          </a:xfrm>
        </p:grpSpPr>
        <p:pic>
          <p:nvPicPr>
            <p:cNvPr id="36" name="Picture 3" descr="pickup_fft_simu-cas-da-ibeam"/>
            <p:cNvPicPr>
              <a:picLocks noChangeAspect="1" noChangeArrowheads="1"/>
            </p:cNvPicPr>
            <p:nvPr/>
          </p:nvPicPr>
          <p:blipFill rotWithShape="1">
            <a:blip r:embed="rId3">
              <a:extLst>
                <a:ext uri="{28A0092B-C50C-407E-A947-70E740481C1C}">
                  <a14:useLocalDpi xmlns:a14="http://schemas.microsoft.com/office/drawing/2010/main" val="0"/>
                </a:ext>
              </a:extLst>
            </a:blip>
            <a:srcRect r="62734"/>
            <a:stretch/>
          </p:blipFill>
          <p:spPr bwMode="auto">
            <a:xfrm>
              <a:off x="777" y="2838"/>
              <a:ext cx="1307" cy="1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Line 4"/>
            <p:cNvSpPr>
              <a:spLocks noChangeShapeType="1"/>
            </p:cNvSpPr>
            <p:nvPr/>
          </p:nvSpPr>
          <p:spPr bwMode="auto">
            <a:xfrm>
              <a:off x="926" y="2849"/>
              <a:ext cx="336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p>
          </p:txBody>
        </p:sp>
        <p:sp>
          <p:nvSpPr>
            <p:cNvPr id="38" name="Line 5"/>
            <p:cNvSpPr>
              <a:spLocks noChangeShapeType="1"/>
            </p:cNvSpPr>
            <p:nvPr/>
          </p:nvSpPr>
          <p:spPr bwMode="auto">
            <a:xfrm>
              <a:off x="4604" y="2840"/>
              <a:ext cx="0" cy="92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en-US"/>
            </a:p>
          </p:txBody>
        </p:sp>
        <p:sp>
          <p:nvSpPr>
            <p:cNvPr id="39" name="Rectangle 6"/>
            <p:cNvSpPr>
              <a:spLocks noChangeArrowheads="1"/>
            </p:cNvSpPr>
            <p:nvPr/>
          </p:nvSpPr>
          <p:spPr bwMode="auto">
            <a:xfrm>
              <a:off x="2200" y="2750"/>
              <a:ext cx="2494" cy="1360"/>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de-DE"/>
            </a:p>
          </p:txBody>
        </p:sp>
      </p:grpSp>
      <p:grpSp>
        <p:nvGrpSpPr>
          <p:cNvPr id="28" name="Group 7"/>
          <p:cNvGrpSpPr>
            <a:grpSpLocks/>
          </p:cNvGrpSpPr>
          <p:nvPr/>
        </p:nvGrpSpPr>
        <p:grpSpPr bwMode="auto">
          <a:xfrm>
            <a:off x="113351" y="955356"/>
            <a:ext cx="7005592" cy="2160110"/>
            <a:chOff x="569" y="1389"/>
            <a:chExt cx="4216" cy="1315"/>
          </a:xfrm>
        </p:grpSpPr>
        <p:grpSp>
          <p:nvGrpSpPr>
            <p:cNvPr id="29" name="Group 8"/>
            <p:cNvGrpSpPr>
              <a:grpSpLocks/>
            </p:cNvGrpSpPr>
            <p:nvPr/>
          </p:nvGrpSpPr>
          <p:grpSpPr bwMode="auto">
            <a:xfrm>
              <a:off x="703" y="1525"/>
              <a:ext cx="3901" cy="1126"/>
              <a:chOff x="839" y="2523"/>
              <a:chExt cx="4115" cy="1262"/>
            </a:xfrm>
          </p:grpSpPr>
          <p:pic>
            <p:nvPicPr>
              <p:cNvPr id="33" name="Picture 9" descr="pickup_signal_simu_cas-da-ibea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9" y="2523"/>
                <a:ext cx="4115" cy="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Line 10"/>
              <p:cNvSpPr>
                <a:spLocks noChangeShapeType="1"/>
              </p:cNvSpPr>
              <p:nvPr/>
            </p:nvSpPr>
            <p:spPr bwMode="auto">
              <a:xfrm flipV="1">
                <a:off x="1020" y="2523"/>
                <a:ext cx="3901"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en-US"/>
              </a:p>
            </p:txBody>
          </p:sp>
        </p:grpSp>
        <p:sp>
          <p:nvSpPr>
            <p:cNvPr id="30" name="Rectangle 11"/>
            <p:cNvSpPr>
              <a:spLocks noChangeArrowheads="1"/>
            </p:cNvSpPr>
            <p:nvPr/>
          </p:nvSpPr>
          <p:spPr bwMode="auto">
            <a:xfrm>
              <a:off x="2245" y="1434"/>
              <a:ext cx="2540" cy="1270"/>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de-DE"/>
            </a:p>
          </p:txBody>
        </p:sp>
        <p:sp>
          <p:nvSpPr>
            <p:cNvPr id="31" name="Rectangle 12"/>
            <p:cNvSpPr>
              <a:spLocks noChangeArrowheads="1"/>
            </p:cNvSpPr>
            <p:nvPr/>
          </p:nvSpPr>
          <p:spPr bwMode="auto">
            <a:xfrm>
              <a:off x="2154" y="1389"/>
              <a:ext cx="1574" cy="1043"/>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de-DE"/>
            </a:p>
          </p:txBody>
        </p:sp>
        <p:sp>
          <p:nvSpPr>
            <p:cNvPr id="32" name="Text Box 13"/>
            <p:cNvSpPr txBox="1">
              <a:spLocks noChangeArrowheads="1"/>
            </p:cNvSpPr>
            <p:nvPr/>
          </p:nvSpPr>
          <p:spPr bwMode="auto">
            <a:xfrm rot="-5400000">
              <a:off x="285" y="1900"/>
              <a:ext cx="771" cy="203"/>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b="1">
                  <a:latin typeface="Times" pitchFamily="18" charset="0"/>
                </a:rPr>
                <a:t>I</a:t>
              </a:r>
              <a:r>
                <a:rPr lang="en-US" b="1" baseline="-25000">
                  <a:latin typeface="Times" pitchFamily="18" charset="0"/>
                </a:rPr>
                <a:t>beam</a:t>
              </a:r>
            </a:p>
          </p:txBody>
        </p:sp>
      </p:grpSp>
      <p:sp>
        <p:nvSpPr>
          <p:cNvPr id="19461" name="Text Box 14"/>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Time Domain </a:t>
            </a:r>
            <a:r>
              <a:rPr lang="en-US" sz="2100" b="1" dirty="0">
                <a:latin typeface="+mj-lt"/>
                <a:cs typeface="Times New Roman" panose="02020603050405020304" pitchFamily="18" charset="0"/>
                <a:sym typeface="Symbol" pitchFamily="18" charset="2"/>
              </a:rPr>
              <a:t> Frequency Domain: Instrumentation</a:t>
            </a:r>
          </a:p>
        </p:txBody>
      </p:sp>
      <p:sp>
        <p:nvSpPr>
          <p:cNvPr id="19463" name="Text Box 16"/>
          <p:cNvSpPr txBox="1">
            <a:spLocks noChangeArrowheads="1"/>
          </p:cNvSpPr>
          <p:nvPr/>
        </p:nvSpPr>
        <p:spPr bwMode="auto">
          <a:xfrm>
            <a:off x="152400" y="798358"/>
            <a:ext cx="6665782" cy="313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cs typeface="Times New Roman" panose="02020603050405020304" pitchFamily="18" charset="0"/>
                <a:sym typeface="Symbol" pitchFamily="18" charset="2"/>
              </a:rPr>
              <a:t>Time domain:</a:t>
            </a:r>
            <a:r>
              <a:rPr lang="en-US" sz="2000" b="1" dirty="0">
                <a:solidFill>
                  <a:schemeClr val="accent2"/>
                </a:solidFill>
                <a:latin typeface="Calibri" panose="020F0502020204030204" pitchFamily="34" charset="0"/>
                <a:cs typeface="Times New Roman" panose="02020603050405020304" pitchFamily="18" charset="0"/>
                <a:sym typeface="Symbol" pitchFamily="18" charset="2"/>
              </a:rPr>
              <a:t> </a:t>
            </a:r>
            <a:r>
              <a:rPr lang="en-US" sz="2000" b="1" dirty="0">
                <a:latin typeface="Calibri" panose="020F0502020204030204" pitchFamily="34" charset="0"/>
                <a:cs typeface="Times New Roman" panose="02020603050405020304" pitchFamily="18" charset="0"/>
                <a:sym typeface="Symbol" pitchFamily="18" charset="2"/>
              </a:rPr>
              <a:t>Recording of a voltage as a function of time:</a:t>
            </a:r>
          </a:p>
        </p:txBody>
      </p:sp>
      <p:sp>
        <p:nvSpPr>
          <p:cNvPr id="387090" name="Text Box 18"/>
          <p:cNvSpPr txBox="1">
            <a:spLocks noChangeArrowheads="1"/>
          </p:cNvSpPr>
          <p:nvPr/>
        </p:nvSpPr>
        <p:spPr bwMode="auto">
          <a:xfrm>
            <a:off x="179512" y="3094233"/>
            <a:ext cx="7753205" cy="312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cs typeface="Times New Roman" panose="02020603050405020304" pitchFamily="18" charset="0"/>
                <a:sym typeface="Symbol" pitchFamily="18" charset="2"/>
              </a:rPr>
              <a:t>Frequency domain: </a:t>
            </a:r>
            <a:r>
              <a:rPr lang="en-US" sz="2000" b="1" dirty="0">
                <a:latin typeface="Calibri" panose="020F0502020204030204" pitchFamily="34" charset="0"/>
                <a:cs typeface="Times New Roman" panose="02020603050405020304" pitchFamily="18" charset="0"/>
                <a:sym typeface="Symbol" pitchFamily="18" charset="2"/>
              </a:rPr>
              <a:t>Displaying of a voltage as a function of frequency:</a:t>
            </a:r>
          </a:p>
        </p:txBody>
      </p:sp>
      <p:sp>
        <p:nvSpPr>
          <p:cNvPr id="387091" name="Text Box 19"/>
          <p:cNvSpPr txBox="1">
            <a:spLocks noChangeArrowheads="1"/>
          </p:cNvSpPr>
          <p:nvPr/>
        </p:nvSpPr>
        <p:spPr bwMode="auto">
          <a:xfrm>
            <a:off x="3060006" y="3488784"/>
            <a:ext cx="2520106" cy="683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cs typeface="Times New Roman" panose="02020603050405020304" pitchFamily="18" charset="0"/>
                <a:sym typeface="Symbol" pitchFamily="18" charset="2"/>
              </a:rPr>
              <a:t>Instrument: </a:t>
            </a:r>
          </a:p>
          <a:p>
            <a:pPr algn="l">
              <a:lnSpc>
                <a:spcPct val="70000"/>
              </a:lnSpc>
              <a:buFont typeface="Wingdings" pitchFamily="2" charset="2"/>
              <a:buNone/>
            </a:pPr>
            <a:r>
              <a:rPr lang="en-US" sz="2000" b="1" dirty="0">
                <a:solidFill>
                  <a:srgbClr val="008000"/>
                </a:solidFill>
                <a:latin typeface="Calibri" panose="020F0502020204030204" pitchFamily="34" charset="0"/>
                <a:cs typeface="Times New Roman" panose="02020603050405020304" pitchFamily="18" charset="0"/>
                <a:sym typeface="Symbol" pitchFamily="18" charset="2"/>
              </a:rPr>
              <a:t>Spectrum Analyzer</a:t>
            </a:r>
            <a:endParaRPr lang="en-US" sz="2000" dirty="0">
              <a:solidFill>
                <a:srgbClr val="008000"/>
              </a:solidFill>
              <a:latin typeface="Calibri" panose="020F0502020204030204" pitchFamily="34" charset="0"/>
              <a:cs typeface="Times New Roman" panose="02020603050405020304" pitchFamily="18" charset="0"/>
              <a:sym typeface="Symbol" pitchFamily="18" charset="2"/>
            </a:endParaRPr>
          </a:p>
        </p:txBody>
      </p:sp>
      <p:sp>
        <p:nvSpPr>
          <p:cNvPr id="19470" name="Rectangle 23"/>
          <p:cNvSpPr>
            <a:spLocks noChangeArrowheads="1"/>
          </p:cNvSpPr>
          <p:nvPr/>
        </p:nvSpPr>
        <p:spPr bwMode="auto">
          <a:xfrm>
            <a:off x="3075491" y="6016109"/>
            <a:ext cx="184731" cy="369332"/>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de-DE">
              <a:latin typeface="Calibri" panose="020F0502020204030204" pitchFamily="34" charset="0"/>
            </a:endParaRPr>
          </a:p>
        </p:txBody>
      </p:sp>
      <p:sp>
        <p:nvSpPr>
          <p:cNvPr id="19464" name="Text Box 17"/>
          <p:cNvSpPr txBox="1">
            <a:spLocks noChangeArrowheads="1"/>
          </p:cNvSpPr>
          <p:nvPr/>
        </p:nvSpPr>
        <p:spPr bwMode="auto">
          <a:xfrm>
            <a:off x="3059832" y="1126866"/>
            <a:ext cx="1714314" cy="683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b="1" dirty="0">
                <a:solidFill>
                  <a:srgbClr val="0000FF"/>
                </a:solidFill>
                <a:latin typeface="Calibri" panose="020F0502020204030204" pitchFamily="34" charset="0"/>
                <a:sym typeface="Symbol" pitchFamily="18" charset="2"/>
              </a:rPr>
              <a:t>I</a:t>
            </a:r>
            <a:r>
              <a:rPr lang="en-US" sz="2000" b="1" dirty="0">
                <a:solidFill>
                  <a:srgbClr val="0000FF"/>
                </a:solidFill>
                <a:latin typeface="Calibri" panose="020F0502020204030204" pitchFamily="34" charset="0"/>
                <a:cs typeface="Times New Roman" panose="02020603050405020304" pitchFamily="18" charset="0"/>
                <a:sym typeface="Symbol" pitchFamily="18" charset="2"/>
              </a:rPr>
              <a:t>nstrument:</a:t>
            </a:r>
            <a:r>
              <a:rPr lang="en-US" sz="2000" b="1" dirty="0">
                <a:solidFill>
                  <a:srgbClr val="0000CC"/>
                </a:solidFill>
                <a:latin typeface="Calibri" panose="020F0502020204030204" pitchFamily="34" charset="0"/>
                <a:cs typeface="Times New Roman" panose="02020603050405020304" pitchFamily="18" charset="0"/>
                <a:sym typeface="Symbol" pitchFamily="18" charset="2"/>
              </a:rPr>
              <a:t> </a:t>
            </a:r>
          </a:p>
          <a:p>
            <a:pPr algn="l">
              <a:lnSpc>
                <a:spcPct val="70000"/>
              </a:lnSpc>
              <a:buFont typeface="Wingdings" pitchFamily="2" charset="2"/>
              <a:buNone/>
            </a:pPr>
            <a:r>
              <a:rPr lang="en-US" sz="2000" b="1" dirty="0">
                <a:solidFill>
                  <a:srgbClr val="008000"/>
                </a:solidFill>
                <a:latin typeface="Calibri" panose="020F0502020204030204" pitchFamily="34" charset="0"/>
                <a:cs typeface="Times New Roman" panose="02020603050405020304" pitchFamily="18" charset="0"/>
                <a:sym typeface="Symbol" pitchFamily="18" charset="2"/>
              </a:rPr>
              <a:t>Oscilloscope</a:t>
            </a:r>
          </a:p>
        </p:txBody>
      </p:sp>
      <p:pic>
        <p:nvPicPr>
          <p:cNvPr id="40" name="Picture 95"/>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42709" y="4281296"/>
            <a:ext cx="2649474" cy="1122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 name="Picture 97" descr="https://www.tek.com/sites/default/files/media/image/mdo4000-angle.jpg"/>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70940" y="1700812"/>
            <a:ext cx="2167774" cy="1334940"/>
          </a:xfrm>
          <a:prstGeom prst="rect">
            <a:avLst/>
          </a:prstGeom>
          <a:noFill/>
          <a:extLst>
            <a:ext uri="{909E8E84-426E-40DD-AFC4-6F175D3DCCD1}">
              <a14:hiddenFill xmlns:a14="http://schemas.microsoft.com/office/drawing/2010/main">
                <a:solidFill>
                  <a:srgbClr val="FFFFFF"/>
                </a:solidFill>
              </a14:hiddenFill>
            </a:ext>
          </a:extLst>
        </p:spPr>
      </p:pic>
      <p:grpSp>
        <p:nvGrpSpPr>
          <p:cNvPr id="42" name="Gruppieren 41"/>
          <p:cNvGrpSpPr/>
          <p:nvPr/>
        </p:nvGrpSpPr>
        <p:grpSpPr>
          <a:xfrm>
            <a:off x="4551805" y="1091210"/>
            <a:ext cx="4503704" cy="2650838"/>
            <a:chOff x="4555240" y="3480445"/>
            <a:chExt cx="4503704" cy="2650838"/>
          </a:xfrm>
        </p:grpSpPr>
        <p:pic>
          <p:nvPicPr>
            <p:cNvPr id="43" name="Picture 15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55240" y="3505220"/>
              <a:ext cx="4503704" cy="23637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4" name="Textfeld 43"/>
            <p:cNvSpPr txBox="1"/>
            <p:nvPr/>
          </p:nvSpPr>
          <p:spPr>
            <a:xfrm>
              <a:off x="5717341" y="5854284"/>
              <a:ext cx="2175123"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courtesy company </a:t>
              </a:r>
              <a:r>
                <a:rPr lang="en-US" sz="1200" dirty="0" err="1">
                  <a:latin typeface="Calibri" panose="020F0502020204030204" pitchFamily="34" charset="0"/>
                  <a:cs typeface="Calibri" panose="020F0502020204030204" pitchFamily="34" charset="0"/>
                </a:rPr>
                <a:t>Keysight</a:t>
              </a:r>
              <a:endParaRPr lang="en-US" sz="1200" dirty="0">
                <a:latin typeface="Calibri" panose="020F0502020204030204" pitchFamily="34" charset="0"/>
                <a:cs typeface="Calibri" panose="020F0502020204030204" pitchFamily="34" charset="0"/>
              </a:endParaRPr>
            </a:p>
          </p:txBody>
        </p:sp>
        <p:sp>
          <p:nvSpPr>
            <p:cNvPr id="45" name="Textfeld 44"/>
            <p:cNvSpPr txBox="1"/>
            <p:nvPr/>
          </p:nvSpPr>
          <p:spPr>
            <a:xfrm>
              <a:off x="5904624" y="3480445"/>
              <a:ext cx="790178" cy="307777"/>
            </a:xfrm>
            <a:prstGeom prst="rect">
              <a:avLst/>
            </a:prstGeom>
            <a:noFill/>
          </p:spPr>
          <p:txBody>
            <a:bodyPr wrap="square" rtlCol="0">
              <a:spAutoFit/>
            </a:bodyPr>
            <a:lstStyle/>
            <a:p>
              <a:pPr algn="l"/>
              <a:r>
                <a:rPr lang="en-US" sz="1400" dirty="0">
                  <a:latin typeface="Calibri" panose="020F0502020204030204" pitchFamily="34" charset="0"/>
                  <a:cs typeface="Calibri" panose="020F0502020204030204" pitchFamily="34" charset="0"/>
                </a:rPr>
                <a:t>voltage</a:t>
              </a:r>
            </a:p>
          </p:txBody>
        </p:sp>
        <p:sp>
          <p:nvSpPr>
            <p:cNvPr id="46" name="Textfeld 45"/>
            <p:cNvSpPr txBox="1"/>
            <p:nvPr/>
          </p:nvSpPr>
          <p:spPr>
            <a:xfrm>
              <a:off x="6782273" y="5016272"/>
              <a:ext cx="790178" cy="307777"/>
            </a:xfrm>
            <a:prstGeom prst="rect">
              <a:avLst/>
            </a:prstGeom>
            <a:noFill/>
          </p:spPr>
          <p:txBody>
            <a:bodyPr wrap="square" rtlCol="0">
              <a:spAutoFit/>
            </a:bodyPr>
            <a:lstStyle/>
            <a:p>
              <a:pPr algn="l"/>
              <a:r>
                <a:rPr lang="en-US" sz="1400" dirty="0">
                  <a:latin typeface="Calibri" panose="020F0502020204030204" pitchFamily="34" charset="0"/>
                  <a:cs typeface="Calibri" panose="020F0502020204030204" pitchFamily="34" charset="0"/>
                </a:rPr>
                <a:t>time</a:t>
              </a:r>
            </a:p>
          </p:txBody>
        </p:sp>
        <p:sp>
          <p:nvSpPr>
            <p:cNvPr id="47" name="Textfeld 46"/>
            <p:cNvSpPr txBox="1"/>
            <p:nvPr/>
          </p:nvSpPr>
          <p:spPr>
            <a:xfrm>
              <a:off x="6843041" y="4300393"/>
              <a:ext cx="1049423" cy="307777"/>
            </a:xfrm>
            <a:prstGeom prst="rect">
              <a:avLst/>
            </a:prstGeom>
            <a:noFill/>
          </p:spPr>
          <p:txBody>
            <a:bodyPr wrap="square" rtlCol="0">
              <a:spAutoFit/>
            </a:bodyPr>
            <a:lstStyle/>
            <a:p>
              <a:pPr algn="l"/>
              <a:r>
                <a:rPr lang="en-US" sz="1400" dirty="0">
                  <a:latin typeface="Calibri" panose="020F0502020204030204" pitchFamily="34" charset="0"/>
                  <a:cs typeface="Calibri" panose="020F0502020204030204" pitchFamily="34" charset="0"/>
                </a:rPr>
                <a:t>frequency</a:t>
              </a:r>
            </a:p>
          </p:txBody>
        </p:sp>
      </p:grpSp>
      <p:grpSp>
        <p:nvGrpSpPr>
          <p:cNvPr id="4" name="Gruppieren 3"/>
          <p:cNvGrpSpPr/>
          <p:nvPr/>
        </p:nvGrpSpPr>
        <p:grpSpPr>
          <a:xfrm>
            <a:off x="3519948" y="4006645"/>
            <a:ext cx="5525729" cy="2215236"/>
            <a:chOff x="3519948" y="4006645"/>
            <a:chExt cx="5525729" cy="2215236"/>
          </a:xfrm>
        </p:grpSpPr>
        <p:sp>
          <p:nvSpPr>
            <p:cNvPr id="51" name="Text Box 2"/>
            <p:cNvSpPr txBox="1">
              <a:spLocks noChangeArrowheads="1"/>
            </p:cNvSpPr>
            <p:nvPr/>
          </p:nvSpPr>
          <p:spPr bwMode="auto">
            <a:xfrm>
              <a:off x="6228735" y="5914104"/>
              <a:ext cx="276286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20000"/>
                </a:spcBef>
                <a:buFont typeface="Wingdings" pitchFamily="2" charset="2"/>
                <a:buNone/>
              </a:pPr>
              <a:r>
                <a:rPr lang="en-US" altLang="de-DE" sz="1400" dirty="0">
                  <a:latin typeface="Calibri" panose="020F0502020204030204" pitchFamily="34" charset="0"/>
                  <a:sym typeface="Symbol" pitchFamily="18" charset="2"/>
                </a:rPr>
                <a:t>Photos and idea by Piotr Kowina</a:t>
              </a:r>
            </a:p>
          </p:txBody>
        </p:sp>
        <p:pic>
          <p:nvPicPr>
            <p:cNvPr id="2" name="Grafik 1"/>
            <p:cNvPicPr>
              <a:picLocks noChangeAspect="1"/>
            </p:cNvPicPr>
            <p:nvPr/>
          </p:nvPicPr>
          <p:blipFill rotWithShape="1">
            <a:blip r:embed="rId8"/>
            <a:srcRect b="55033"/>
            <a:stretch/>
          </p:blipFill>
          <p:spPr>
            <a:xfrm>
              <a:off x="3677264" y="4119717"/>
              <a:ext cx="2556139" cy="1779760"/>
            </a:xfrm>
            <a:prstGeom prst="rect">
              <a:avLst/>
            </a:prstGeom>
          </p:spPr>
        </p:pic>
        <p:sp>
          <p:nvSpPr>
            <p:cNvPr id="49" name="Text Box 2"/>
            <p:cNvSpPr txBox="1">
              <a:spLocks noChangeArrowheads="1"/>
            </p:cNvSpPr>
            <p:nvPr/>
          </p:nvSpPr>
          <p:spPr bwMode="auto">
            <a:xfrm>
              <a:off x="3519948" y="4119717"/>
              <a:ext cx="276286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20000"/>
                </a:spcBef>
                <a:buFont typeface="Wingdings" pitchFamily="2" charset="2"/>
                <a:buNone/>
              </a:pPr>
              <a:r>
                <a:rPr lang="en-US" altLang="de-DE" b="1" dirty="0">
                  <a:solidFill>
                    <a:srgbClr val="FF0000"/>
                  </a:solidFill>
                  <a:latin typeface="Calibri" panose="020F0502020204030204" pitchFamily="34" charset="0"/>
                  <a:sym typeface="Symbol" pitchFamily="18" charset="2"/>
                </a:rPr>
                <a:t>Fields seems unstructured</a:t>
              </a:r>
            </a:p>
          </p:txBody>
        </p:sp>
        <p:pic>
          <p:nvPicPr>
            <p:cNvPr id="50" name="Grafik 49"/>
            <p:cNvPicPr>
              <a:picLocks noChangeAspect="1"/>
            </p:cNvPicPr>
            <p:nvPr/>
          </p:nvPicPr>
          <p:blipFill rotWithShape="1">
            <a:blip r:embed="rId8"/>
            <a:srcRect t="50055" r="5985" b="9684"/>
            <a:stretch/>
          </p:blipFill>
          <p:spPr>
            <a:xfrm>
              <a:off x="6346971" y="4109884"/>
              <a:ext cx="2698706" cy="1789472"/>
            </a:xfrm>
            <a:prstGeom prst="rect">
              <a:avLst/>
            </a:prstGeom>
          </p:spPr>
        </p:pic>
        <p:sp>
          <p:nvSpPr>
            <p:cNvPr id="52" name="Text Box 2"/>
            <p:cNvSpPr txBox="1">
              <a:spLocks noChangeArrowheads="1"/>
            </p:cNvSpPr>
            <p:nvPr/>
          </p:nvSpPr>
          <p:spPr bwMode="auto">
            <a:xfrm>
              <a:off x="6277896" y="4006645"/>
              <a:ext cx="276286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spcBef>
                  <a:spcPts val="0"/>
                </a:spcBef>
                <a:buFont typeface="Wingdings" pitchFamily="2" charset="2"/>
                <a:buNone/>
              </a:pPr>
              <a:r>
                <a:rPr lang="en-US" altLang="de-DE" b="1" dirty="0">
                  <a:solidFill>
                    <a:srgbClr val="FF0000"/>
                  </a:solidFill>
                  <a:latin typeface="Calibri" panose="020F0502020204030204" pitchFamily="34" charset="0"/>
                  <a:sym typeface="Symbol" pitchFamily="18" charset="2"/>
                </a:rPr>
                <a:t>Other perspective: </a:t>
              </a:r>
            </a:p>
            <a:p>
              <a:pPr eaLnBrk="1" hangingPunct="1">
                <a:spcBef>
                  <a:spcPts val="0"/>
                </a:spcBef>
                <a:buFont typeface="Wingdings" pitchFamily="2" charset="2"/>
                <a:buNone/>
              </a:pPr>
              <a:r>
                <a:rPr lang="en-US" altLang="de-DE" b="1" dirty="0">
                  <a:solidFill>
                    <a:srgbClr val="FF0000"/>
                  </a:solidFill>
                  <a:latin typeface="Calibri" panose="020F0502020204030204" pitchFamily="34" charset="0"/>
                  <a:sym typeface="Symbol" pitchFamily="18" charset="2"/>
                </a:rPr>
                <a:t>Fields is structured</a:t>
              </a:r>
            </a:p>
          </p:txBody>
        </p:sp>
      </p:grpSp>
    </p:spTree>
    <p:extLst>
      <p:ext uri="{BB962C8B-B14F-4D97-AF65-F5344CB8AC3E}">
        <p14:creationId xmlns:p14="http://schemas.microsoft.com/office/powerpoint/2010/main" val="26897058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709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8709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7090" grpId="0"/>
      <p:bldP spid="387091"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2"/>
          <p:cNvGrpSpPr>
            <a:grpSpLocks/>
          </p:cNvGrpSpPr>
          <p:nvPr/>
        </p:nvGrpSpPr>
        <p:grpSpPr bwMode="auto">
          <a:xfrm>
            <a:off x="362236" y="3192851"/>
            <a:ext cx="6790267" cy="2357438"/>
            <a:chOff x="777" y="2750"/>
            <a:chExt cx="3917" cy="1360"/>
          </a:xfrm>
        </p:grpSpPr>
        <p:pic>
          <p:nvPicPr>
            <p:cNvPr id="36" name="Picture 3" descr="pickup_fft_simu-cas-da-ibeam"/>
            <p:cNvPicPr>
              <a:picLocks noChangeAspect="1" noChangeArrowheads="1"/>
            </p:cNvPicPr>
            <p:nvPr/>
          </p:nvPicPr>
          <p:blipFill rotWithShape="1">
            <a:blip r:embed="rId3">
              <a:extLst>
                <a:ext uri="{28A0092B-C50C-407E-A947-70E740481C1C}">
                  <a14:useLocalDpi xmlns:a14="http://schemas.microsoft.com/office/drawing/2010/main" val="0"/>
                </a:ext>
              </a:extLst>
            </a:blip>
            <a:srcRect r="62734"/>
            <a:stretch/>
          </p:blipFill>
          <p:spPr bwMode="auto">
            <a:xfrm>
              <a:off x="777" y="2838"/>
              <a:ext cx="1307" cy="1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Line 4"/>
            <p:cNvSpPr>
              <a:spLocks noChangeShapeType="1"/>
            </p:cNvSpPr>
            <p:nvPr/>
          </p:nvSpPr>
          <p:spPr bwMode="auto">
            <a:xfrm>
              <a:off x="926" y="2849"/>
              <a:ext cx="336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p>
          </p:txBody>
        </p:sp>
        <p:sp>
          <p:nvSpPr>
            <p:cNvPr id="38" name="Line 5"/>
            <p:cNvSpPr>
              <a:spLocks noChangeShapeType="1"/>
            </p:cNvSpPr>
            <p:nvPr/>
          </p:nvSpPr>
          <p:spPr bwMode="auto">
            <a:xfrm>
              <a:off x="4604" y="2840"/>
              <a:ext cx="0" cy="92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en-US"/>
            </a:p>
          </p:txBody>
        </p:sp>
        <p:sp>
          <p:nvSpPr>
            <p:cNvPr id="39" name="Rectangle 6"/>
            <p:cNvSpPr>
              <a:spLocks noChangeArrowheads="1"/>
            </p:cNvSpPr>
            <p:nvPr/>
          </p:nvSpPr>
          <p:spPr bwMode="auto">
            <a:xfrm>
              <a:off x="2200" y="2750"/>
              <a:ext cx="2494" cy="1360"/>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de-DE"/>
            </a:p>
          </p:txBody>
        </p:sp>
      </p:grpSp>
      <p:grpSp>
        <p:nvGrpSpPr>
          <p:cNvPr id="28" name="Group 7"/>
          <p:cNvGrpSpPr>
            <a:grpSpLocks/>
          </p:cNvGrpSpPr>
          <p:nvPr/>
        </p:nvGrpSpPr>
        <p:grpSpPr bwMode="auto">
          <a:xfrm>
            <a:off x="113351" y="955356"/>
            <a:ext cx="7005592" cy="2160110"/>
            <a:chOff x="569" y="1389"/>
            <a:chExt cx="4216" cy="1315"/>
          </a:xfrm>
        </p:grpSpPr>
        <p:grpSp>
          <p:nvGrpSpPr>
            <p:cNvPr id="29" name="Group 8"/>
            <p:cNvGrpSpPr>
              <a:grpSpLocks/>
            </p:cNvGrpSpPr>
            <p:nvPr/>
          </p:nvGrpSpPr>
          <p:grpSpPr bwMode="auto">
            <a:xfrm>
              <a:off x="703" y="1525"/>
              <a:ext cx="3901" cy="1126"/>
              <a:chOff x="839" y="2523"/>
              <a:chExt cx="4115" cy="1262"/>
            </a:xfrm>
          </p:grpSpPr>
          <p:pic>
            <p:nvPicPr>
              <p:cNvPr id="33" name="Picture 9" descr="pickup_signal_simu_cas-da-ibea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9" y="2523"/>
                <a:ext cx="4115" cy="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Line 10"/>
              <p:cNvSpPr>
                <a:spLocks noChangeShapeType="1"/>
              </p:cNvSpPr>
              <p:nvPr/>
            </p:nvSpPr>
            <p:spPr bwMode="auto">
              <a:xfrm flipV="1">
                <a:off x="1020" y="2523"/>
                <a:ext cx="3901"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en-US"/>
              </a:p>
            </p:txBody>
          </p:sp>
        </p:grpSp>
        <p:sp>
          <p:nvSpPr>
            <p:cNvPr id="30" name="Rectangle 11"/>
            <p:cNvSpPr>
              <a:spLocks noChangeArrowheads="1"/>
            </p:cNvSpPr>
            <p:nvPr/>
          </p:nvSpPr>
          <p:spPr bwMode="auto">
            <a:xfrm>
              <a:off x="2245" y="1434"/>
              <a:ext cx="2540" cy="1270"/>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de-DE"/>
            </a:p>
          </p:txBody>
        </p:sp>
        <p:sp>
          <p:nvSpPr>
            <p:cNvPr id="31" name="Rectangle 12"/>
            <p:cNvSpPr>
              <a:spLocks noChangeArrowheads="1"/>
            </p:cNvSpPr>
            <p:nvPr/>
          </p:nvSpPr>
          <p:spPr bwMode="auto">
            <a:xfrm>
              <a:off x="2154" y="1389"/>
              <a:ext cx="1574" cy="1043"/>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de-DE"/>
            </a:p>
          </p:txBody>
        </p:sp>
        <p:sp>
          <p:nvSpPr>
            <p:cNvPr id="32" name="Text Box 13"/>
            <p:cNvSpPr txBox="1">
              <a:spLocks noChangeArrowheads="1"/>
            </p:cNvSpPr>
            <p:nvPr/>
          </p:nvSpPr>
          <p:spPr bwMode="auto">
            <a:xfrm rot="-5400000">
              <a:off x="285" y="1900"/>
              <a:ext cx="771" cy="203"/>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b="1">
                  <a:latin typeface="Times" pitchFamily="18" charset="0"/>
                </a:rPr>
                <a:t>I</a:t>
              </a:r>
              <a:r>
                <a:rPr lang="en-US" b="1" baseline="-25000">
                  <a:latin typeface="Times" pitchFamily="18" charset="0"/>
                </a:rPr>
                <a:t>beam</a:t>
              </a:r>
            </a:p>
          </p:txBody>
        </p:sp>
      </p:grpSp>
      <p:sp>
        <p:nvSpPr>
          <p:cNvPr id="19461" name="Text Box 14"/>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Time Domain </a:t>
            </a:r>
            <a:r>
              <a:rPr lang="en-US" sz="2100" b="1" dirty="0">
                <a:latin typeface="+mj-lt"/>
                <a:cs typeface="Times New Roman" panose="02020603050405020304" pitchFamily="18" charset="0"/>
                <a:sym typeface="Symbol" pitchFamily="18" charset="2"/>
              </a:rPr>
              <a:t> Frequency Domain: Mathematics</a:t>
            </a:r>
          </a:p>
        </p:txBody>
      </p:sp>
      <p:sp>
        <p:nvSpPr>
          <p:cNvPr id="19463" name="Text Box 16"/>
          <p:cNvSpPr txBox="1">
            <a:spLocks noChangeArrowheads="1"/>
          </p:cNvSpPr>
          <p:nvPr/>
        </p:nvSpPr>
        <p:spPr bwMode="auto">
          <a:xfrm>
            <a:off x="152400" y="798358"/>
            <a:ext cx="6665782" cy="313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cs typeface="Times New Roman" panose="02020603050405020304" pitchFamily="18" charset="0"/>
                <a:sym typeface="Symbol" pitchFamily="18" charset="2"/>
              </a:rPr>
              <a:t>Time domain:</a:t>
            </a:r>
            <a:r>
              <a:rPr lang="en-US" sz="2000" b="1" dirty="0">
                <a:solidFill>
                  <a:schemeClr val="accent2"/>
                </a:solidFill>
                <a:latin typeface="Calibri" panose="020F0502020204030204" pitchFamily="34" charset="0"/>
                <a:cs typeface="Times New Roman" panose="02020603050405020304" pitchFamily="18" charset="0"/>
                <a:sym typeface="Symbol" pitchFamily="18" charset="2"/>
              </a:rPr>
              <a:t> </a:t>
            </a:r>
            <a:r>
              <a:rPr lang="en-US" sz="2000" b="1" dirty="0">
                <a:latin typeface="Calibri" panose="020F0502020204030204" pitchFamily="34" charset="0"/>
                <a:cs typeface="Times New Roman" panose="02020603050405020304" pitchFamily="18" charset="0"/>
                <a:sym typeface="Symbol" pitchFamily="18" charset="2"/>
              </a:rPr>
              <a:t>Recording of a voltage as a function of time:</a:t>
            </a:r>
          </a:p>
        </p:txBody>
      </p:sp>
      <p:sp>
        <p:nvSpPr>
          <p:cNvPr id="387090" name="Text Box 18"/>
          <p:cNvSpPr txBox="1">
            <a:spLocks noChangeArrowheads="1"/>
          </p:cNvSpPr>
          <p:nvPr/>
        </p:nvSpPr>
        <p:spPr bwMode="auto">
          <a:xfrm>
            <a:off x="179512" y="3094233"/>
            <a:ext cx="7753205" cy="312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cs typeface="Times New Roman" panose="02020603050405020304" pitchFamily="18" charset="0"/>
                <a:sym typeface="Symbol" pitchFamily="18" charset="2"/>
              </a:rPr>
              <a:t>Frequency domain: </a:t>
            </a:r>
            <a:r>
              <a:rPr lang="en-US" sz="2000" b="1" dirty="0">
                <a:latin typeface="Calibri" panose="020F0502020204030204" pitchFamily="34" charset="0"/>
                <a:cs typeface="Times New Roman" panose="02020603050405020304" pitchFamily="18" charset="0"/>
                <a:sym typeface="Symbol" pitchFamily="18" charset="2"/>
              </a:rPr>
              <a:t>Displaying of a voltage as a function of frequency:</a:t>
            </a:r>
          </a:p>
        </p:txBody>
      </p:sp>
      <mc:AlternateContent xmlns:mc="http://schemas.openxmlformats.org/markup-compatibility/2006" xmlns:a14="http://schemas.microsoft.com/office/drawing/2010/main">
        <mc:Choice Requires="a14">
          <p:sp>
            <p:nvSpPr>
              <p:cNvPr id="387093" name="Text Box 21"/>
              <p:cNvSpPr txBox="1">
                <a:spLocks noChangeArrowheads="1"/>
              </p:cNvSpPr>
              <p:nvPr/>
            </p:nvSpPr>
            <p:spPr bwMode="auto">
              <a:xfrm>
                <a:off x="3378367" y="1140729"/>
                <a:ext cx="4456549" cy="1920590"/>
              </a:xfrm>
              <a:prstGeom prst="rect">
                <a:avLst/>
              </a:prstGeom>
              <a:noFill/>
              <a:ln>
                <a:noFill/>
              </a:ln>
              <a:effectLst/>
              <a:extLst>
                <a:ext uri="{909E8E84-426E-40DD-AFC4-6F175D3DCCD1}">
                  <a14:hiddenFill>
                    <a:solidFill>
                      <a:schemeClr val="accent1"/>
                    </a:solidFill>
                  </a14:hiddenFill>
                </a:ext>
                <a:ext uri="{91240B29-F687-4F45-9708-019B960494DF}">
                  <a14:hiddenLine w="15875" algn="ctr">
                    <a:solidFill>
                      <a:schemeClr val="tx1"/>
                    </a:solidFill>
                    <a:miter lim="800000"/>
                    <a:headEnd/>
                    <a:tailEnd/>
                  </a14:hiddenLine>
                </a:ext>
                <a:ext uri="{AF507438-7753-43E0-B8FC-AC1667EBCBE1}">
                  <a14:hiddenEffects>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sz="2000" b="1" dirty="0">
                    <a:solidFill>
                      <a:srgbClr val="0000FF"/>
                    </a:solidFill>
                    <a:latin typeface="Calibri" panose="020F0502020204030204" pitchFamily="34" charset="0"/>
                  </a:rPr>
                  <a:t>Mathematics for function </a:t>
                </a:r>
                <a14:m>
                  <m:oMath xmlns:m="http://schemas.openxmlformats.org/officeDocument/2006/math">
                    <m:r>
                      <a:rPr lang="de-DE" sz="2000" b="1" i="1" smtClean="0">
                        <a:solidFill>
                          <a:srgbClr val="0000FF"/>
                        </a:solidFill>
                        <a:latin typeface="Cambria Math" panose="02040503050406030204" pitchFamily="18" charset="0"/>
                      </a:rPr>
                      <m:t>𝒇</m:t>
                    </m:r>
                    <m:r>
                      <a:rPr lang="de-DE" sz="2000" b="1" i="1" smtClean="0">
                        <a:solidFill>
                          <a:srgbClr val="0000FF"/>
                        </a:solidFill>
                        <a:latin typeface="Cambria Math" panose="02040503050406030204" pitchFamily="18" charset="0"/>
                      </a:rPr>
                      <m:t>(</m:t>
                    </m:r>
                    <m:r>
                      <a:rPr lang="de-DE" sz="2000" b="1" i="1" smtClean="0">
                        <a:solidFill>
                          <a:srgbClr val="0000FF"/>
                        </a:solidFill>
                        <a:latin typeface="Cambria Math" panose="02040503050406030204" pitchFamily="18" charset="0"/>
                      </a:rPr>
                      <m:t>𝒕</m:t>
                    </m:r>
                    <m:r>
                      <a:rPr lang="de-DE" sz="2000" b="1" i="1" smtClean="0">
                        <a:solidFill>
                          <a:srgbClr val="0000FF"/>
                        </a:solidFill>
                        <a:latin typeface="Cambria Math" panose="02040503050406030204" pitchFamily="18" charset="0"/>
                      </a:rPr>
                      <m:t>)</m:t>
                    </m:r>
                  </m:oMath>
                </a14:m>
                <a:r>
                  <a:rPr lang="en-US" sz="2000" b="1" dirty="0">
                    <a:solidFill>
                      <a:srgbClr val="0000FF"/>
                    </a:solidFill>
                    <a:latin typeface="Calibri" panose="020F0502020204030204" pitchFamily="34" charset="0"/>
                  </a:rPr>
                  <a:t>: </a:t>
                </a:r>
              </a:p>
              <a:p>
                <a:pPr algn="l" eaLnBrk="1" hangingPunct="1">
                  <a:spcBef>
                    <a:spcPts val="600"/>
                  </a:spcBef>
                  <a:buFont typeface="Wingdings" pitchFamily="2" charset="2"/>
                  <a:buNone/>
                </a:pPr>
                <a:r>
                  <a:rPr lang="en-US" sz="2000" b="1" dirty="0">
                    <a:solidFill>
                      <a:srgbClr val="008000"/>
                    </a:solidFill>
                    <a:latin typeface="Calibri" panose="020F0502020204030204" pitchFamily="34" charset="0"/>
                  </a:rPr>
                  <a:t>Fourier Transformation</a:t>
                </a:r>
                <a:r>
                  <a:rPr lang="en-US" sz="2200" b="1" dirty="0">
                    <a:solidFill>
                      <a:srgbClr val="008000"/>
                    </a:solidFill>
                    <a:latin typeface="Calibri" panose="020F0502020204030204" pitchFamily="34" charset="0"/>
                  </a:rPr>
                  <a:t>:</a:t>
                </a:r>
              </a:p>
              <a:p>
                <a:pPr algn="l" eaLnBrk="1" hangingPunct="1">
                  <a:spcBef>
                    <a:spcPts val="0"/>
                  </a:spcBef>
                  <a:buFont typeface="Wingdings" pitchFamily="2" charset="2"/>
                  <a:buNone/>
                </a:pPr>
                <a14:m>
                  <m:oMathPara xmlns:m="http://schemas.openxmlformats.org/officeDocument/2006/math">
                    <m:oMathParaPr>
                      <m:jc m:val="centerGroup"/>
                    </m:oMathParaPr>
                    <m:oMath xmlns:m="http://schemas.openxmlformats.org/officeDocument/2006/math">
                      <m:acc>
                        <m:accPr>
                          <m:chr m:val="̂"/>
                          <m:ctrlPr>
                            <a:rPr lang="en-US" sz="2200" b="1" i="1" smtClean="0">
                              <a:solidFill>
                                <a:schemeClr val="tx1"/>
                              </a:solidFill>
                              <a:latin typeface="Cambria Math" panose="02040503050406030204" pitchFamily="18" charset="0"/>
                            </a:rPr>
                          </m:ctrlPr>
                        </m:accPr>
                        <m:e>
                          <m:r>
                            <a:rPr lang="de-DE" sz="2200" b="1" i="1" smtClean="0">
                              <a:solidFill>
                                <a:schemeClr val="tx1"/>
                              </a:solidFill>
                              <a:latin typeface="Cambria Math"/>
                            </a:rPr>
                            <m:t>𝒇</m:t>
                          </m:r>
                        </m:e>
                      </m:acc>
                      <m:d>
                        <m:dPr>
                          <m:ctrlPr>
                            <a:rPr lang="en-US" sz="2200" b="1" i="1" smtClean="0">
                              <a:solidFill>
                                <a:schemeClr val="tx1"/>
                              </a:solidFill>
                              <a:latin typeface="Cambria Math" panose="02040503050406030204" pitchFamily="18" charset="0"/>
                            </a:rPr>
                          </m:ctrlPr>
                        </m:dPr>
                        <m:e>
                          <m:r>
                            <a:rPr lang="en-US" sz="2200" b="1" i="1" smtClean="0">
                              <a:solidFill>
                                <a:schemeClr val="tx1"/>
                              </a:solidFill>
                              <a:latin typeface="Cambria Math"/>
                              <a:ea typeface="Cambria Math"/>
                            </a:rPr>
                            <m:t>𝝎</m:t>
                          </m:r>
                        </m:e>
                      </m:d>
                      <m:r>
                        <a:rPr lang="de-DE" sz="2200" b="1" i="1" smtClean="0">
                          <a:solidFill>
                            <a:schemeClr val="tx1"/>
                          </a:solidFill>
                          <a:latin typeface="Cambria Math"/>
                        </a:rPr>
                        <m:t>= </m:t>
                      </m:r>
                      <m:nary>
                        <m:naryPr>
                          <m:ctrlPr>
                            <a:rPr lang="de-DE" sz="2200" b="1" i="1" smtClean="0">
                              <a:solidFill>
                                <a:schemeClr val="tx1"/>
                              </a:solidFill>
                              <a:latin typeface="Cambria Math" panose="02040503050406030204" pitchFamily="18" charset="0"/>
                            </a:rPr>
                          </m:ctrlPr>
                        </m:naryPr>
                        <m:sub>
                          <m:r>
                            <m:rPr>
                              <m:brk m:alnAt="23"/>
                            </m:rPr>
                            <a:rPr lang="de-DE" sz="2200" b="1" i="1" smtClean="0">
                              <a:solidFill>
                                <a:schemeClr val="tx1"/>
                              </a:solidFill>
                              <a:latin typeface="Cambria Math"/>
                            </a:rPr>
                            <m:t>−</m:t>
                          </m:r>
                          <m:r>
                            <a:rPr lang="de-DE" sz="2200" b="1" i="1" smtClean="0">
                              <a:solidFill>
                                <a:schemeClr val="tx1"/>
                              </a:solidFill>
                              <a:latin typeface="Cambria Math"/>
                              <a:ea typeface="Cambria Math"/>
                            </a:rPr>
                            <m:t>∞</m:t>
                          </m:r>
                        </m:sub>
                        <m:sup>
                          <m:r>
                            <a:rPr lang="de-DE" sz="2200" b="1" i="1" smtClean="0">
                              <a:solidFill>
                                <a:schemeClr val="tx1"/>
                              </a:solidFill>
                              <a:latin typeface="Cambria Math"/>
                              <a:ea typeface="Cambria Math"/>
                            </a:rPr>
                            <m:t>∞</m:t>
                          </m:r>
                        </m:sup>
                        <m:e>
                          <m:r>
                            <a:rPr lang="de-DE" sz="2200" b="1" i="1" smtClean="0">
                              <a:solidFill>
                                <a:schemeClr val="tx1"/>
                              </a:solidFill>
                              <a:latin typeface="Cambria Math"/>
                            </a:rPr>
                            <m:t>𝒇</m:t>
                          </m:r>
                        </m:e>
                      </m:nary>
                      <m:d>
                        <m:dPr>
                          <m:ctrlPr>
                            <a:rPr lang="de-DE" sz="2200" b="1" i="1" smtClean="0">
                              <a:solidFill>
                                <a:schemeClr val="tx1"/>
                              </a:solidFill>
                              <a:latin typeface="Cambria Math" panose="02040503050406030204" pitchFamily="18" charset="0"/>
                            </a:rPr>
                          </m:ctrlPr>
                        </m:dPr>
                        <m:e>
                          <m:r>
                            <a:rPr lang="de-DE" sz="2200" b="1" i="1" smtClean="0">
                              <a:solidFill>
                                <a:schemeClr val="tx1"/>
                              </a:solidFill>
                              <a:latin typeface="Cambria Math"/>
                            </a:rPr>
                            <m:t>𝒕</m:t>
                          </m:r>
                        </m:e>
                      </m:d>
                      <m:r>
                        <a:rPr lang="de-DE" sz="2200" b="1" i="1" smtClean="0">
                          <a:solidFill>
                            <a:schemeClr val="tx1"/>
                          </a:solidFill>
                          <a:latin typeface="Cambria Math"/>
                          <a:ea typeface="Cambria Math"/>
                        </a:rPr>
                        <m:t>∙</m:t>
                      </m:r>
                      <m:sSup>
                        <m:sSupPr>
                          <m:ctrlPr>
                            <a:rPr lang="de-DE" sz="2200" b="1" i="1" smtClean="0">
                              <a:solidFill>
                                <a:schemeClr val="tx1"/>
                              </a:solidFill>
                              <a:latin typeface="Cambria Math" panose="02040503050406030204" pitchFamily="18" charset="0"/>
                              <a:ea typeface="Cambria Math"/>
                            </a:rPr>
                          </m:ctrlPr>
                        </m:sSupPr>
                        <m:e>
                          <m:r>
                            <a:rPr lang="de-DE" sz="2200" b="1" i="1" smtClean="0">
                              <a:solidFill>
                                <a:schemeClr val="tx1"/>
                              </a:solidFill>
                              <a:latin typeface="Cambria Math"/>
                              <a:ea typeface="Cambria Math"/>
                            </a:rPr>
                            <m:t>𝒆</m:t>
                          </m:r>
                        </m:e>
                        <m:sup>
                          <m:r>
                            <a:rPr lang="de-DE" sz="2200" b="1" i="1" smtClean="0">
                              <a:solidFill>
                                <a:schemeClr val="tx1"/>
                              </a:solidFill>
                              <a:latin typeface="Cambria Math"/>
                              <a:ea typeface="Cambria Math"/>
                            </a:rPr>
                            <m:t>−</m:t>
                          </m:r>
                          <m:r>
                            <a:rPr lang="de-DE" sz="2200" b="1" i="1" smtClean="0">
                              <a:solidFill>
                                <a:schemeClr val="tx1"/>
                              </a:solidFill>
                              <a:latin typeface="Cambria Math"/>
                              <a:ea typeface="Cambria Math"/>
                            </a:rPr>
                            <m:t>𝒊</m:t>
                          </m:r>
                          <m:r>
                            <a:rPr lang="de-DE" sz="2200" b="1" i="1" smtClean="0">
                              <a:solidFill>
                                <a:schemeClr val="tx1"/>
                              </a:solidFill>
                              <a:latin typeface="Cambria Math"/>
                              <a:ea typeface="Cambria Math"/>
                            </a:rPr>
                            <m:t>𝝎</m:t>
                          </m:r>
                          <m:r>
                            <a:rPr lang="de-DE" sz="2200" b="1" i="1" smtClean="0">
                              <a:solidFill>
                                <a:schemeClr val="tx1"/>
                              </a:solidFill>
                              <a:latin typeface="Cambria Math"/>
                              <a:ea typeface="Cambria Math"/>
                            </a:rPr>
                            <m:t>𝒕</m:t>
                          </m:r>
                        </m:sup>
                      </m:sSup>
                      <m:r>
                        <a:rPr lang="de-DE" sz="2200" b="1" i="1" smtClean="0">
                          <a:solidFill>
                            <a:schemeClr val="tx1"/>
                          </a:solidFill>
                          <a:latin typeface="Cambria Math"/>
                          <a:ea typeface="Cambria Math"/>
                        </a:rPr>
                        <m:t> </m:t>
                      </m:r>
                      <m:r>
                        <a:rPr lang="de-DE" sz="2200" b="1" i="0" smtClean="0">
                          <a:solidFill>
                            <a:schemeClr val="tx1"/>
                          </a:solidFill>
                          <a:latin typeface="Cambria Math"/>
                          <a:ea typeface="Cambria Math"/>
                        </a:rPr>
                        <m:t>𝐝</m:t>
                      </m:r>
                      <m:r>
                        <a:rPr lang="de-DE" sz="2200" b="1" i="1" smtClean="0">
                          <a:solidFill>
                            <a:schemeClr val="tx1"/>
                          </a:solidFill>
                          <a:latin typeface="Cambria Math"/>
                          <a:ea typeface="Cambria Math"/>
                        </a:rPr>
                        <m:t>𝒕</m:t>
                      </m:r>
                      <m:r>
                        <a:rPr lang="de-DE" sz="2200" b="1" i="1" smtClean="0">
                          <a:solidFill>
                            <a:schemeClr val="tx1"/>
                          </a:solidFill>
                          <a:latin typeface="Cambria Math"/>
                          <a:ea typeface="Cambria Math"/>
                        </a:rPr>
                        <m:t> </m:t>
                      </m:r>
                    </m:oMath>
                  </m:oMathPara>
                </a14:m>
                <a:endParaRPr lang="en-US" sz="2200" b="1" dirty="0">
                  <a:solidFill>
                    <a:schemeClr val="tx1"/>
                  </a:solidFill>
                  <a:latin typeface="Calibri" panose="020F0502020204030204" pitchFamily="34" charset="0"/>
                </a:endParaRPr>
              </a:p>
              <a:p>
                <a:pPr algn="l" eaLnBrk="1" hangingPunct="1">
                  <a:spcBef>
                    <a:spcPts val="1000"/>
                  </a:spcBef>
                  <a:buFont typeface="Wingdings" pitchFamily="2" charset="2"/>
                  <a:buNone/>
                </a:pPr>
                <a:r>
                  <a:rPr lang="en-US" sz="1600" dirty="0">
                    <a:latin typeface="Calibri" panose="020F0502020204030204" pitchFamily="34" charset="0"/>
                  </a:rPr>
                  <a:t>       </a:t>
                </a:r>
                <a:endParaRPr lang="en-US" sz="1600" dirty="0">
                  <a:solidFill>
                    <a:schemeClr val="tx1"/>
                  </a:solidFill>
                  <a:latin typeface="Calibri" panose="020F0502020204030204" pitchFamily="34" charset="0"/>
                </a:endParaRPr>
              </a:p>
            </p:txBody>
          </p:sp>
        </mc:Choice>
        <mc:Fallback xmlns="">
          <p:sp>
            <p:nvSpPr>
              <p:cNvPr id="387093" name="Text Box 21"/>
              <p:cNvSpPr txBox="1">
                <a:spLocks noRot="1" noChangeAspect="1" noMove="1" noResize="1" noEditPoints="1" noAdjustHandles="1" noChangeArrowheads="1" noChangeShapeType="1" noTextEdit="1"/>
              </p:cNvSpPr>
              <p:nvPr/>
            </p:nvSpPr>
            <p:spPr bwMode="auto">
              <a:xfrm>
                <a:off x="3378367" y="1140729"/>
                <a:ext cx="4456549" cy="1920590"/>
              </a:xfrm>
              <a:prstGeom prst="rect">
                <a:avLst/>
              </a:prstGeom>
              <a:blipFill>
                <a:blip r:embed="rId5"/>
                <a:stretch>
                  <a:fillRect l="-1368" t="-158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GB">
                    <a:noFill/>
                  </a:rPr>
                  <a:t> </a:t>
                </a:r>
              </a:p>
            </p:txBody>
          </p:sp>
        </mc:Fallback>
      </mc:AlternateContent>
      <p:sp>
        <p:nvSpPr>
          <p:cNvPr id="19470" name="Rectangle 23"/>
          <p:cNvSpPr>
            <a:spLocks noChangeArrowheads="1"/>
          </p:cNvSpPr>
          <p:nvPr/>
        </p:nvSpPr>
        <p:spPr bwMode="auto">
          <a:xfrm>
            <a:off x="3075491" y="6016109"/>
            <a:ext cx="184731" cy="369332"/>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de-DE">
              <a:latin typeface="Calibri" panose="020F0502020204030204" pitchFamily="34" charset="0"/>
            </a:endParaRPr>
          </a:p>
        </p:txBody>
      </p:sp>
      <p:sp>
        <p:nvSpPr>
          <p:cNvPr id="387092" name="AutoShape 20"/>
          <p:cNvSpPr>
            <a:spLocks noChangeArrowheads="1"/>
          </p:cNvSpPr>
          <p:nvPr/>
        </p:nvSpPr>
        <p:spPr bwMode="auto">
          <a:xfrm>
            <a:off x="7581382" y="2705493"/>
            <a:ext cx="429343" cy="1402139"/>
          </a:xfrm>
          <a:prstGeom prst="curvedLeftArrow">
            <a:avLst>
              <a:gd name="adj1" fmla="val 33417"/>
              <a:gd name="adj2" fmla="val 129020"/>
              <a:gd name="adj3" fmla="val 33333"/>
            </a:avLst>
          </a:prstGeom>
          <a:solidFill>
            <a:schemeClr val="accent1"/>
          </a:solidFill>
          <a:ln w="1587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endParaRPr lang="de-DE">
              <a:latin typeface="Calibri" panose="020F0502020204030204" pitchFamily="34" charset="0"/>
            </a:endParaRPr>
          </a:p>
        </p:txBody>
      </p:sp>
      <mc:AlternateContent xmlns:mc="http://schemas.openxmlformats.org/markup-compatibility/2006" xmlns:a14="http://schemas.microsoft.com/office/drawing/2010/main">
        <mc:Choice Requires="a14">
          <p:sp>
            <p:nvSpPr>
              <p:cNvPr id="26" name="Text Box 19"/>
              <p:cNvSpPr txBox="1">
                <a:spLocks noChangeArrowheads="1"/>
              </p:cNvSpPr>
              <p:nvPr/>
            </p:nvSpPr>
            <p:spPr bwMode="auto">
              <a:xfrm>
                <a:off x="3402075" y="3614100"/>
                <a:ext cx="5906311" cy="163442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b="1" dirty="0">
                    <a:solidFill>
                      <a:srgbClr val="0000FF"/>
                    </a:solidFill>
                    <a:latin typeface="Calibri" panose="020F0502020204030204" pitchFamily="34" charset="0"/>
                    <a:cs typeface="Times New Roman" panose="02020603050405020304" pitchFamily="18" charset="0"/>
                    <a:sym typeface="Symbol" pitchFamily="18" charset="2"/>
                  </a:rPr>
                  <a:t>Fourier Transformation: </a:t>
                </a:r>
              </a:p>
              <a:p>
                <a:pPr algn="l">
                  <a:lnSpc>
                    <a:spcPct val="70000"/>
                  </a:lnSpc>
                  <a:buFont typeface="Wingdings" panose="05000000000000000000" pitchFamily="2" charset="2"/>
                  <a:buChar char="Ø"/>
                </a:pPr>
                <a:r>
                  <a:rPr lang="en-US" dirty="0">
                    <a:latin typeface="Calibri" panose="020F0502020204030204" pitchFamily="34" charset="0"/>
                    <a:cs typeface="Times New Roman" panose="02020603050405020304" pitchFamily="18" charset="0"/>
                    <a:sym typeface="Symbol" pitchFamily="18" charset="2"/>
                  </a:rPr>
                  <a:t>Contains amplitude &amp;  phase</a:t>
                </a:r>
              </a:p>
              <a:p>
                <a:pPr marL="0" indent="0" algn="l">
                  <a:lnSpc>
                    <a:spcPct val="70000"/>
                  </a:lnSpc>
                </a:pPr>
                <a:r>
                  <a:rPr lang="en-US" dirty="0">
                    <a:latin typeface="Calibri" panose="020F0502020204030204" pitchFamily="34" charset="0"/>
                    <a:cs typeface="Times New Roman" panose="02020603050405020304" pitchFamily="18" charset="0"/>
                    <a:sym typeface="Symbol" pitchFamily="18" charset="2"/>
                  </a:rPr>
                  <a:t>       as </a:t>
                </a:r>
                <a14:m>
                  <m:oMath xmlns:m="http://schemas.openxmlformats.org/officeDocument/2006/math">
                    <m:acc>
                      <m:accPr>
                        <m:chr m:val="̂"/>
                        <m:ctrlPr>
                          <a:rPr lang="en-US" b="1" i="1">
                            <a:latin typeface="Cambria Math" panose="02040503050406030204" pitchFamily="18" charset="0"/>
                          </a:rPr>
                        </m:ctrlPr>
                      </m:accPr>
                      <m:e>
                        <m:r>
                          <a:rPr lang="de-DE" b="1" i="1" smtClean="0">
                            <a:latin typeface="Cambria Math" panose="02040503050406030204" pitchFamily="18" charset="0"/>
                          </a:rPr>
                          <m:t> </m:t>
                        </m:r>
                        <m:r>
                          <a:rPr lang="de-DE" b="1" i="1">
                            <a:latin typeface="Cambria Math"/>
                          </a:rPr>
                          <m:t>𝒇</m:t>
                        </m:r>
                      </m:e>
                    </m:acc>
                    <m:d>
                      <m:dPr>
                        <m:ctrlPr>
                          <a:rPr lang="en-US" b="1" i="1">
                            <a:latin typeface="Cambria Math" panose="02040503050406030204" pitchFamily="18" charset="0"/>
                          </a:rPr>
                        </m:ctrlPr>
                      </m:dPr>
                      <m:e>
                        <m:r>
                          <a:rPr lang="en-US" b="1" i="1">
                            <a:latin typeface="Cambria Math"/>
                            <a:ea typeface="Cambria Math"/>
                          </a:rPr>
                          <m:t>𝝎</m:t>
                        </m:r>
                      </m:e>
                    </m:d>
                    <m:r>
                      <a:rPr lang="de-DE" b="1" i="1" smtClean="0">
                        <a:latin typeface="Cambria Math" panose="02040503050406030204" pitchFamily="18" charset="0"/>
                        <a:ea typeface="Cambria Math"/>
                      </a:rPr>
                      <m:t> </m:t>
                    </m:r>
                    <m:r>
                      <a:rPr lang="de-DE" b="1" i="1" smtClean="0">
                        <a:latin typeface="Cambria Math" panose="02040503050406030204" pitchFamily="18" charset="0"/>
                        <a:ea typeface="Cambria Math" panose="02040503050406030204" pitchFamily="18" charset="0"/>
                      </a:rPr>
                      <m:t>∈</m:t>
                    </m:r>
                    <m:r>
                      <a:rPr lang="de-DE" b="1" i="1" smtClean="0">
                        <a:latin typeface="Cambria Math" panose="02040503050406030204" pitchFamily="18" charset="0"/>
                        <a:ea typeface="Cambria Math" panose="02040503050406030204" pitchFamily="18" charset="0"/>
                      </a:rPr>
                      <m:t>ℂ</m:t>
                    </m:r>
                  </m:oMath>
                </a14:m>
                <a:r>
                  <a:rPr lang="en-US" dirty="0">
                    <a:latin typeface="Calibri" panose="020F0502020204030204" pitchFamily="34" charset="0"/>
                    <a:cs typeface="Times New Roman" panose="02020603050405020304" pitchFamily="18" charset="0"/>
                    <a:sym typeface="Symbol" pitchFamily="18" charset="2"/>
                  </a:rPr>
                  <a:t> (complex in math. sense)</a:t>
                </a:r>
              </a:p>
              <a:p>
                <a:pPr algn="l">
                  <a:lnSpc>
                    <a:spcPct val="70000"/>
                  </a:lnSpc>
                  <a:buFont typeface="Wingdings" panose="05000000000000000000" pitchFamily="2" charset="2"/>
                  <a:buChar char="Ø"/>
                </a:pPr>
                <a:r>
                  <a:rPr lang="en-US" dirty="0">
                    <a:latin typeface="Calibri" panose="020F0502020204030204" pitchFamily="34" charset="0"/>
                    <a:cs typeface="Times New Roman" panose="02020603050405020304" pitchFamily="18" charset="0"/>
                    <a:sym typeface="Symbol" pitchFamily="18" charset="2"/>
                  </a:rPr>
                  <a:t>The </a:t>
                </a:r>
                <a:r>
                  <a:rPr lang="en-US" b="1" dirty="0">
                    <a:latin typeface="Calibri" panose="020F0502020204030204" pitchFamily="34" charset="0"/>
                    <a:cs typeface="Times New Roman" panose="02020603050405020304" pitchFamily="18" charset="0"/>
                    <a:sym typeface="Symbol" pitchFamily="18" charset="2"/>
                  </a:rPr>
                  <a:t>same</a:t>
                </a:r>
                <a:r>
                  <a:rPr lang="en-US" dirty="0">
                    <a:latin typeface="Calibri" panose="020F0502020204030204" pitchFamily="34" charset="0"/>
                    <a:cs typeface="Times New Roman" panose="02020603050405020304" pitchFamily="18" charset="0"/>
                    <a:sym typeface="Symbol" pitchFamily="18" charset="2"/>
                  </a:rPr>
                  <a:t> information is displayed differently </a:t>
                </a:r>
                <a:r>
                  <a:rPr lang="en-US" sz="1700" dirty="0">
                    <a:latin typeface="Calibri" panose="020F0502020204030204" pitchFamily="34" charset="0"/>
                    <a:cs typeface="Times New Roman" panose="02020603050405020304" pitchFamily="18" charset="0"/>
                    <a:sym typeface="Symbol" pitchFamily="18" charset="2"/>
                  </a:rPr>
                  <a:t>	</a:t>
                </a:r>
              </a:p>
              <a:p>
                <a:pPr algn="l">
                  <a:lnSpc>
                    <a:spcPct val="70000"/>
                  </a:lnSpc>
                  <a:buFont typeface="Wingdings" pitchFamily="2" charset="2"/>
                  <a:buNone/>
                </a:pPr>
                <a:endParaRPr lang="en-US" dirty="0">
                  <a:latin typeface="Calibri" panose="020F0502020204030204" pitchFamily="34" charset="0"/>
                  <a:sym typeface="Symbol" pitchFamily="18" charset="2"/>
                </a:endParaRPr>
              </a:p>
            </p:txBody>
          </p:sp>
        </mc:Choice>
        <mc:Fallback xmlns="">
          <p:sp>
            <p:nvSpPr>
              <p:cNvPr id="26" name="Text Box 19"/>
              <p:cNvSpPr txBox="1">
                <a:spLocks noRot="1" noChangeAspect="1" noMove="1" noResize="1" noEditPoints="1" noAdjustHandles="1" noChangeArrowheads="1" noChangeShapeType="1" noTextEdit="1"/>
              </p:cNvSpPr>
              <p:nvPr/>
            </p:nvSpPr>
            <p:spPr bwMode="auto">
              <a:xfrm>
                <a:off x="3402075" y="3614100"/>
                <a:ext cx="5906311" cy="1634422"/>
              </a:xfrm>
              <a:prstGeom prst="rect">
                <a:avLst/>
              </a:prstGeom>
              <a:blipFill>
                <a:blip r:embed="rId6"/>
                <a:stretch>
                  <a:fillRect l="-826" t="-634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7" name="Textfeld 26"/>
              <p:cNvSpPr txBox="1"/>
              <p:nvPr/>
            </p:nvSpPr>
            <p:spPr>
              <a:xfrm>
                <a:off x="362236" y="5285077"/>
                <a:ext cx="8252662" cy="882229"/>
              </a:xfrm>
              <a:prstGeom prst="rect">
                <a:avLst/>
              </a:prstGeom>
              <a:noFill/>
            </p:spPr>
            <p:txBody>
              <a:bodyPr wrap="square" rtlCol="0">
                <a:spAutoFit/>
              </a:bodyPr>
              <a:lstStyle/>
              <a:p>
                <a:pPr algn="l"/>
                <a:r>
                  <a:rPr lang="en-US" b="1" dirty="0">
                    <a:solidFill>
                      <a:srgbClr val="0000FF"/>
                    </a:solidFill>
                    <a:latin typeface="Calibri" panose="020F0502020204030204" pitchFamily="34" charset="0"/>
                  </a:rPr>
                  <a:t>Law of Convolution: </a:t>
                </a:r>
                <a:r>
                  <a:rPr lang="en-US" dirty="0">
                    <a:latin typeface="Calibri" panose="020F0502020204030204" pitchFamily="34" charset="0"/>
                  </a:rPr>
                  <a:t>For a convolution in time: </a:t>
                </a:r>
                <a14:m>
                  <m:oMath xmlns:m="http://schemas.openxmlformats.org/officeDocument/2006/math">
                    <m:r>
                      <a:rPr lang="de-DE" b="0" i="1" smtClean="0">
                        <a:latin typeface="Cambria Math"/>
                      </a:rPr>
                      <m:t>𝑓</m:t>
                    </m:r>
                    <m:d>
                      <m:dPr>
                        <m:ctrlPr>
                          <a:rPr lang="de-DE" b="0" i="1" smtClean="0">
                            <a:latin typeface="Cambria Math" panose="02040503050406030204" pitchFamily="18" charset="0"/>
                          </a:rPr>
                        </m:ctrlPr>
                      </m:dPr>
                      <m:e>
                        <m:r>
                          <a:rPr lang="de-DE" b="0" i="1" smtClean="0">
                            <a:latin typeface="Cambria Math"/>
                          </a:rPr>
                          <m:t>𝑡</m:t>
                        </m:r>
                      </m:e>
                    </m:d>
                    <m:r>
                      <a:rPr lang="de-DE" b="0" i="1" smtClean="0">
                        <a:latin typeface="Cambria Math"/>
                      </a:rPr>
                      <m:t>=</m:t>
                    </m:r>
                    <m:r>
                      <a:rPr lang="de-DE" b="0" i="1" smtClean="0">
                        <a:latin typeface="Cambria Math"/>
                        <a:ea typeface="Cambria Math"/>
                      </a:rPr>
                      <m:t> </m:t>
                    </m:r>
                    <m:nary>
                      <m:naryPr>
                        <m:ctrlPr>
                          <a:rPr lang="de-DE" b="0" i="1" smtClean="0">
                            <a:latin typeface="Cambria Math" panose="02040503050406030204" pitchFamily="18" charset="0"/>
                            <a:ea typeface="Cambria Math"/>
                          </a:rPr>
                        </m:ctrlPr>
                      </m:naryPr>
                      <m:sub>
                        <m:r>
                          <m:rPr>
                            <m:brk m:alnAt="23"/>
                          </m:rPr>
                          <a:rPr lang="de-DE" b="0" i="1" smtClean="0">
                            <a:latin typeface="Cambria Math"/>
                            <a:ea typeface="Cambria Math"/>
                          </a:rPr>
                          <m:t>−</m:t>
                        </m:r>
                        <m:r>
                          <a:rPr lang="de-DE" b="0" i="1" smtClean="0">
                            <a:latin typeface="Cambria Math"/>
                            <a:ea typeface="Cambria Math"/>
                          </a:rPr>
                          <m:t>∞</m:t>
                        </m:r>
                      </m:sub>
                      <m:sup>
                        <m:r>
                          <a:rPr lang="de-DE" b="0" i="1" smtClean="0">
                            <a:latin typeface="Cambria Math"/>
                            <a:ea typeface="Cambria Math"/>
                          </a:rPr>
                          <m:t>∞</m:t>
                        </m:r>
                      </m:sup>
                      <m:e>
                        <m:sSub>
                          <m:sSubPr>
                            <m:ctrlPr>
                              <a:rPr lang="de-DE" b="0" i="1" smtClean="0">
                                <a:latin typeface="Cambria Math" panose="02040503050406030204" pitchFamily="18" charset="0"/>
                                <a:ea typeface="Cambria Math"/>
                              </a:rPr>
                            </m:ctrlPr>
                          </m:sSubPr>
                          <m:e>
                            <m:r>
                              <a:rPr lang="de-DE" b="0" i="1" smtClean="0">
                                <a:latin typeface="Cambria Math"/>
                                <a:ea typeface="Cambria Math"/>
                              </a:rPr>
                              <m:t>𝑓</m:t>
                            </m:r>
                          </m:e>
                          <m:sub>
                            <m:r>
                              <a:rPr lang="de-DE" b="0" i="1" smtClean="0">
                                <a:latin typeface="Cambria Math"/>
                                <a:ea typeface="Cambria Math"/>
                              </a:rPr>
                              <m:t>1</m:t>
                            </m:r>
                          </m:sub>
                        </m:sSub>
                        <m:d>
                          <m:dPr>
                            <m:ctrlPr>
                              <a:rPr lang="de-DE" b="0" i="1" smtClean="0">
                                <a:latin typeface="Cambria Math" panose="02040503050406030204" pitchFamily="18" charset="0"/>
                                <a:ea typeface="Cambria Math"/>
                              </a:rPr>
                            </m:ctrlPr>
                          </m:dPr>
                          <m:e>
                            <m:r>
                              <a:rPr lang="de-DE" b="0" i="1" smtClean="0">
                                <a:latin typeface="Cambria Math"/>
                                <a:ea typeface="Cambria Math"/>
                              </a:rPr>
                              <m:t>𝜏</m:t>
                            </m:r>
                          </m:e>
                        </m:d>
                        <m:r>
                          <a:rPr lang="de-DE" b="0" i="1" smtClean="0">
                            <a:latin typeface="Cambria Math"/>
                            <a:ea typeface="Cambria Math"/>
                          </a:rPr>
                          <m:t>∙ </m:t>
                        </m:r>
                        <m:sSub>
                          <m:sSubPr>
                            <m:ctrlPr>
                              <a:rPr lang="de-DE" b="0" i="1" smtClean="0">
                                <a:latin typeface="Cambria Math" panose="02040503050406030204" pitchFamily="18" charset="0"/>
                                <a:ea typeface="Cambria Math"/>
                              </a:rPr>
                            </m:ctrlPr>
                          </m:sSubPr>
                          <m:e>
                            <m:r>
                              <a:rPr lang="de-DE" b="0" i="1" smtClean="0">
                                <a:latin typeface="Cambria Math"/>
                                <a:ea typeface="Cambria Math"/>
                              </a:rPr>
                              <m:t>𝑓</m:t>
                            </m:r>
                          </m:e>
                          <m:sub>
                            <m:r>
                              <a:rPr lang="de-DE" b="0" i="1" smtClean="0">
                                <a:latin typeface="Cambria Math"/>
                                <a:ea typeface="Cambria Math"/>
                              </a:rPr>
                              <m:t>2</m:t>
                            </m:r>
                          </m:sub>
                        </m:sSub>
                        <m:d>
                          <m:dPr>
                            <m:ctrlPr>
                              <a:rPr lang="de-DE" b="0" i="1" smtClean="0">
                                <a:latin typeface="Cambria Math" panose="02040503050406030204" pitchFamily="18" charset="0"/>
                                <a:ea typeface="Cambria Math"/>
                              </a:rPr>
                            </m:ctrlPr>
                          </m:dPr>
                          <m:e>
                            <m:r>
                              <a:rPr lang="de-DE" b="0" i="1" smtClean="0">
                                <a:latin typeface="Cambria Math"/>
                                <a:ea typeface="Cambria Math"/>
                              </a:rPr>
                              <m:t>𝑡</m:t>
                            </m:r>
                            <m:r>
                              <a:rPr lang="de-DE" b="0" i="1" smtClean="0">
                                <a:latin typeface="Cambria Math"/>
                                <a:ea typeface="Cambria Math"/>
                              </a:rPr>
                              <m:t>−</m:t>
                            </m:r>
                            <m:r>
                              <a:rPr lang="de-DE" b="0" i="1" smtClean="0">
                                <a:latin typeface="Cambria Math"/>
                                <a:ea typeface="Cambria Math"/>
                              </a:rPr>
                              <m:t>𝜏</m:t>
                            </m:r>
                          </m:e>
                        </m:d>
                        <m:r>
                          <a:rPr lang="de-DE" b="0" i="1" smtClean="0">
                            <a:latin typeface="Cambria Math"/>
                            <a:ea typeface="Cambria Math"/>
                          </a:rPr>
                          <m:t> </m:t>
                        </m:r>
                        <m:r>
                          <m:rPr>
                            <m:sty m:val="p"/>
                          </m:rPr>
                          <a:rPr lang="de-DE" b="0" i="0" smtClean="0">
                            <a:latin typeface="Cambria Math"/>
                            <a:ea typeface="Cambria Math"/>
                          </a:rPr>
                          <m:t>d</m:t>
                        </m:r>
                        <m:r>
                          <a:rPr lang="de-DE" b="0" i="1" smtClean="0">
                            <a:latin typeface="Cambria Math"/>
                            <a:ea typeface="Cambria Math"/>
                          </a:rPr>
                          <m:t>𝜏</m:t>
                        </m:r>
                      </m:e>
                    </m:nary>
                  </m:oMath>
                </a14:m>
                <a:endParaRPr lang="en-US" dirty="0">
                  <a:latin typeface="Calibri" panose="020F0502020204030204" pitchFamily="34" charset="0"/>
                </a:endParaRPr>
              </a:p>
              <a:p>
                <a:pPr algn="l"/>
                <a:r>
                  <a:rPr lang="en-US" dirty="0">
                    <a:latin typeface="Calibri" panose="020F0502020204030204" pitchFamily="34" charset="0"/>
                  </a:rPr>
                  <a:t>  </a:t>
                </a:r>
                <a:r>
                  <a:rPr lang="en-US" dirty="0">
                    <a:latin typeface="Calibri" panose="020F0502020204030204" pitchFamily="34" charset="0"/>
                    <a:sym typeface="Symbol"/>
                  </a:rPr>
                  <a:t> </a:t>
                </a:r>
                <a14:m>
                  <m:oMath xmlns:m="http://schemas.openxmlformats.org/officeDocument/2006/math">
                    <m:acc>
                      <m:accPr>
                        <m:chr m:val="̂"/>
                        <m:ctrlPr>
                          <a:rPr lang="en-US" i="1" smtClean="0">
                            <a:latin typeface="Cambria Math" panose="02040503050406030204" pitchFamily="18" charset="0"/>
                            <a:sym typeface="Symbol"/>
                          </a:rPr>
                        </m:ctrlPr>
                      </m:accPr>
                      <m:e>
                        <m:r>
                          <a:rPr lang="de-DE" b="0" i="1" smtClean="0">
                            <a:latin typeface="Cambria Math"/>
                            <a:sym typeface="Symbol"/>
                          </a:rPr>
                          <m:t>𝑓</m:t>
                        </m:r>
                      </m:e>
                    </m:acc>
                    <m:d>
                      <m:dPr>
                        <m:ctrlPr>
                          <a:rPr lang="en-US" i="1" smtClean="0">
                            <a:latin typeface="Cambria Math" panose="02040503050406030204" pitchFamily="18" charset="0"/>
                            <a:sym typeface="Symbol"/>
                          </a:rPr>
                        </m:ctrlPr>
                      </m:dPr>
                      <m:e>
                        <m:r>
                          <a:rPr lang="en-US" i="1" smtClean="0">
                            <a:latin typeface="Cambria Math"/>
                            <a:ea typeface="Cambria Math"/>
                            <a:sym typeface="Symbol"/>
                          </a:rPr>
                          <m:t>𝜔</m:t>
                        </m:r>
                      </m:e>
                    </m:d>
                    <m:r>
                      <a:rPr lang="de-DE" b="0" i="1" smtClean="0">
                        <a:latin typeface="Cambria Math"/>
                        <a:sym typeface="Symbol"/>
                      </a:rPr>
                      <m:t>= </m:t>
                    </m:r>
                    <m:acc>
                      <m:accPr>
                        <m:chr m:val="̂"/>
                        <m:ctrlPr>
                          <a:rPr lang="de-DE" b="0" i="1" smtClean="0">
                            <a:latin typeface="Cambria Math" panose="02040503050406030204" pitchFamily="18" charset="0"/>
                            <a:sym typeface="Symbol"/>
                          </a:rPr>
                        </m:ctrlPr>
                      </m:accPr>
                      <m:e>
                        <m:sSub>
                          <m:sSubPr>
                            <m:ctrlPr>
                              <a:rPr lang="de-DE" b="0" i="1" smtClean="0">
                                <a:latin typeface="Cambria Math" panose="02040503050406030204" pitchFamily="18" charset="0"/>
                                <a:sym typeface="Symbol"/>
                              </a:rPr>
                            </m:ctrlPr>
                          </m:sSubPr>
                          <m:e>
                            <m:r>
                              <a:rPr lang="de-DE" b="0" i="1" smtClean="0">
                                <a:latin typeface="Cambria Math"/>
                                <a:sym typeface="Symbol"/>
                              </a:rPr>
                              <m:t>𝑓</m:t>
                            </m:r>
                          </m:e>
                          <m:sub>
                            <m:r>
                              <a:rPr lang="de-DE" b="0" i="1" smtClean="0">
                                <a:latin typeface="Cambria Math"/>
                                <a:sym typeface="Symbol"/>
                              </a:rPr>
                              <m:t>1</m:t>
                            </m:r>
                          </m:sub>
                        </m:sSub>
                      </m:e>
                    </m:acc>
                    <m:d>
                      <m:dPr>
                        <m:ctrlPr>
                          <a:rPr lang="en-US" i="1" smtClean="0">
                            <a:latin typeface="Cambria Math" panose="02040503050406030204" pitchFamily="18" charset="0"/>
                            <a:sym typeface="Symbol"/>
                          </a:rPr>
                        </m:ctrlPr>
                      </m:dPr>
                      <m:e>
                        <m:r>
                          <a:rPr lang="en-US" i="1" smtClean="0">
                            <a:latin typeface="Cambria Math"/>
                            <a:ea typeface="Cambria Math"/>
                            <a:sym typeface="Symbol"/>
                          </a:rPr>
                          <m:t>𝜔</m:t>
                        </m:r>
                      </m:e>
                    </m:d>
                    <m:r>
                      <a:rPr lang="de-DE" b="0" i="1" smtClean="0">
                        <a:latin typeface="Cambria Math"/>
                        <a:sym typeface="Symbol"/>
                      </a:rPr>
                      <m:t> </m:t>
                    </m:r>
                    <m:r>
                      <a:rPr lang="de-DE" b="0" i="1" smtClean="0">
                        <a:latin typeface="Cambria Math"/>
                        <a:ea typeface="Cambria Math"/>
                        <a:sym typeface="Symbol"/>
                      </a:rPr>
                      <m:t>∙ </m:t>
                    </m:r>
                    <m:acc>
                      <m:accPr>
                        <m:chr m:val="̂"/>
                        <m:ctrlPr>
                          <a:rPr lang="de-DE" b="0" i="1" smtClean="0">
                            <a:latin typeface="Cambria Math" panose="02040503050406030204" pitchFamily="18" charset="0"/>
                            <a:ea typeface="Cambria Math"/>
                            <a:sym typeface="Symbol"/>
                          </a:rPr>
                        </m:ctrlPr>
                      </m:accPr>
                      <m:e>
                        <m:sSub>
                          <m:sSubPr>
                            <m:ctrlPr>
                              <a:rPr lang="de-DE" b="0" i="1" smtClean="0">
                                <a:latin typeface="Cambria Math" panose="02040503050406030204" pitchFamily="18" charset="0"/>
                                <a:ea typeface="Cambria Math"/>
                                <a:sym typeface="Symbol"/>
                              </a:rPr>
                            </m:ctrlPr>
                          </m:sSubPr>
                          <m:e>
                            <m:r>
                              <a:rPr lang="de-DE" b="0" i="1" smtClean="0">
                                <a:latin typeface="Cambria Math"/>
                                <a:ea typeface="Cambria Math"/>
                                <a:sym typeface="Symbol"/>
                              </a:rPr>
                              <m:t>𝑓</m:t>
                            </m:r>
                          </m:e>
                          <m:sub>
                            <m:r>
                              <a:rPr lang="de-DE" b="0" i="1" smtClean="0">
                                <a:latin typeface="Cambria Math"/>
                                <a:ea typeface="Cambria Math"/>
                                <a:sym typeface="Symbol"/>
                              </a:rPr>
                              <m:t>2</m:t>
                            </m:r>
                          </m:sub>
                        </m:sSub>
                      </m:e>
                    </m:acc>
                    <m:r>
                      <a:rPr lang="de-DE" b="0" i="1" smtClean="0">
                        <a:latin typeface="Cambria Math"/>
                        <a:sym typeface="Symbol"/>
                      </a:rPr>
                      <m:t> </m:t>
                    </m:r>
                    <m:d>
                      <m:dPr>
                        <m:ctrlPr>
                          <a:rPr lang="de-DE" b="0" i="1" smtClean="0">
                            <a:latin typeface="Cambria Math" panose="02040503050406030204" pitchFamily="18" charset="0"/>
                            <a:sym typeface="Symbol"/>
                          </a:rPr>
                        </m:ctrlPr>
                      </m:dPr>
                      <m:e>
                        <m:r>
                          <a:rPr lang="de-DE" b="0" i="1" smtClean="0">
                            <a:latin typeface="Cambria Math"/>
                            <a:ea typeface="Cambria Math"/>
                            <a:sym typeface="Symbol"/>
                          </a:rPr>
                          <m:t>𝜔</m:t>
                        </m:r>
                      </m:e>
                    </m:d>
                  </m:oMath>
                </a14:m>
                <a:r>
                  <a:rPr lang="en-US" dirty="0">
                    <a:latin typeface="Calibri" panose="020F0502020204030204" pitchFamily="34" charset="0"/>
                    <a:sym typeface="Symbol"/>
                  </a:rPr>
                  <a:t>   convolution be expressed as multiplication of FTs</a:t>
                </a:r>
                <a:endParaRPr lang="en-US" dirty="0">
                  <a:latin typeface="Calibri" panose="020F0502020204030204" pitchFamily="34" charset="0"/>
                </a:endParaRPr>
              </a:p>
            </p:txBody>
          </p:sp>
        </mc:Choice>
        <mc:Fallback xmlns="">
          <p:sp>
            <p:nvSpPr>
              <p:cNvPr id="27" name="Textfeld 26"/>
              <p:cNvSpPr txBox="1">
                <a:spLocks noRot="1" noChangeAspect="1" noMove="1" noResize="1" noEditPoints="1" noAdjustHandles="1" noChangeArrowheads="1" noChangeShapeType="1" noTextEdit="1"/>
              </p:cNvSpPr>
              <p:nvPr/>
            </p:nvSpPr>
            <p:spPr>
              <a:xfrm>
                <a:off x="362236" y="5285077"/>
                <a:ext cx="8252662" cy="882229"/>
              </a:xfrm>
              <a:prstGeom prst="rect">
                <a:avLst/>
              </a:prstGeom>
              <a:blipFill>
                <a:blip r:embed="rId7"/>
                <a:stretch>
                  <a:fillRect l="-591" t="-57931" b="-40690"/>
                </a:stretch>
              </a:blipFill>
            </p:spPr>
            <p:txBody>
              <a:bodyPr/>
              <a:lstStyle/>
              <a:p>
                <a:r>
                  <a:rPr lang="en-GB">
                    <a:noFill/>
                  </a:rPr>
                  <a:t> </a:t>
                </a:r>
              </a:p>
            </p:txBody>
          </p:sp>
        </mc:Fallback>
      </mc:AlternateContent>
    </p:spTree>
    <p:extLst>
      <p:ext uri="{BB962C8B-B14F-4D97-AF65-F5344CB8AC3E}">
        <p14:creationId xmlns:p14="http://schemas.microsoft.com/office/powerpoint/2010/main" val="295700004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Text Box 2"/>
          <p:cNvSpPr txBox="1">
            <a:spLocks noChangeArrowheads="1"/>
          </p:cNvSpPr>
          <p:nvPr/>
        </p:nvSpPr>
        <p:spPr bwMode="auto">
          <a:xfrm>
            <a:off x="252000" y="144000"/>
            <a:ext cx="8306752"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Close Orbit Feedback: Results</a:t>
            </a:r>
          </a:p>
        </p:txBody>
      </p:sp>
      <p:sp>
        <p:nvSpPr>
          <p:cNvPr id="76804" name="Text Box 3"/>
          <p:cNvSpPr txBox="1">
            <a:spLocks noChangeArrowheads="1"/>
          </p:cNvSpPr>
          <p:nvPr/>
        </p:nvSpPr>
        <p:spPr bwMode="auto">
          <a:xfrm>
            <a:off x="167761" y="1137774"/>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cs typeface="Times New Roman" pitchFamily="18" charset="0"/>
            </a:endParaRPr>
          </a:p>
          <a:p>
            <a:pPr algn="l"/>
            <a:endParaRPr lang="en-US" altLang="de-DE" sz="1600">
              <a:solidFill>
                <a:srgbClr val="006600"/>
              </a:solidFill>
              <a:cs typeface="Times New Roman" pitchFamily="18" charset="0"/>
            </a:endParaRPr>
          </a:p>
          <a:p>
            <a:pPr algn="l"/>
            <a:endParaRPr lang="en-US" altLang="de-DE" sz="1600">
              <a:solidFill>
                <a:srgbClr val="006600"/>
              </a:solidFill>
              <a:cs typeface="Times New Roman" pitchFamily="18" charset="0"/>
            </a:endParaRPr>
          </a:p>
          <a:p>
            <a:pPr algn="l"/>
            <a:endParaRPr lang="en-US" altLang="de-DE" sz="1600">
              <a:solidFill>
                <a:srgbClr val="006600"/>
              </a:solidFill>
              <a:cs typeface="Times New Roman" pitchFamily="18" charset="0"/>
            </a:endParaRPr>
          </a:p>
          <a:p>
            <a:pPr algn="l"/>
            <a:endParaRPr lang="en-US" altLang="de-DE" sz="1600">
              <a:solidFill>
                <a:srgbClr val="006600"/>
              </a:solidFill>
              <a:cs typeface="Times New Roman" pitchFamily="18" charset="0"/>
            </a:endParaRPr>
          </a:p>
        </p:txBody>
      </p:sp>
      <p:sp>
        <p:nvSpPr>
          <p:cNvPr id="76805" name="Text Box 4"/>
          <p:cNvSpPr txBox="1">
            <a:spLocks noChangeArrowheads="1"/>
          </p:cNvSpPr>
          <p:nvPr/>
        </p:nvSpPr>
        <p:spPr bwMode="auto">
          <a:xfrm>
            <a:off x="231261" y="785984"/>
            <a:ext cx="9144000" cy="1015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Orbit feedback: </a:t>
            </a:r>
          </a:p>
          <a:p>
            <a:pPr algn="l">
              <a:lnSpc>
                <a:spcPct val="70000"/>
              </a:lnSpc>
              <a:buFont typeface="Wingdings" pitchFamily="2" charset="2"/>
              <a:buNone/>
            </a:pPr>
            <a:r>
              <a:rPr lang="en-US" altLang="de-DE" i="1" dirty="0">
                <a:latin typeface="Calibri" panose="020F0502020204030204" pitchFamily="34" charset="0"/>
                <a:cs typeface="Calibri" panose="020F0502020204030204" pitchFamily="34" charset="0"/>
                <a:sym typeface="Symbol" pitchFamily="18" charset="2"/>
              </a:rPr>
              <a:t>Example: </a:t>
            </a:r>
            <a:r>
              <a:rPr lang="en-US" altLang="de-DE" dirty="0">
                <a:latin typeface="Calibri" panose="020F0502020204030204" pitchFamily="34" charset="0"/>
                <a:cs typeface="Calibri" panose="020F0502020204030204" pitchFamily="34" charset="0"/>
                <a:sym typeface="Symbol" pitchFamily="18" charset="2"/>
              </a:rPr>
              <a:t>12 beam positions at GSI-SIS during ramping from 8.6 to 500 MeV/u for Ar</a:t>
            </a:r>
            <a:r>
              <a:rPr lang="en-US" altLang="de-DE" baseline="30000" dirty="0">
                <a:latin typeface="Calibri" panose="020F0502020204030204" pitchFamily="34" charset="0"/>
                <a:cs typeface="Calibri" panose="020F0502020204030204" pitchFamily="34" charset="0"/>
                <a:sym typeface="Symbol" pitchFamily="18" charset="2"/>
              </a:rPr>
              <a:t>18+</a:t>
            </a:r>
            <a:endParaRPr lang="en-US" altLang="de-DE" dirty="0">
              <a:latin typeface="Calibri" panose="020F0502020204030204" pitchFamily="34" charset="0"/>
              <a:cs typeface="Calibri" panose="020F0502020204030204" pitchFamily="34" charset="0"/>
              <a:sym typeface="Symbol" pitchFamily="18" charset="2"/>
            </a:endParaRPr>
          </a:p>
          <a:p>
            <a:pPr algn="l">
              <a:lnSpc>
                <a:spcPct val="70000"/>
              </a:lnSpc>
              <a:buFont typeface="Wingdings" pitchFamily="2" charset="2"/>
              <a:buNone/>
            </a:pPr>
            <a:endParaRPr lang="en-US" altLang="de-DE" sz="2000" dirty="0">
              <a:solidFill>
                <a:schemeClr val="accent2"/>
              </a:solidFill>
              <a:latin typeface="Calibri" panose="020F0502020204030204" pitchFamily="34" charset="0"/>
              <a:cs typeface="Calibri" panose="020F0502020204030204" pitchFamily="34" charset="0"/>
              <a:sym typeface="Symbol" pitchFamily="18" charset="2"/>
            </a:endParaRPr>
          </a:p>
        </p:txBody>
      </p:sp>
      <p:sp>
        <p:nvSpPr>
          <p:cNvPr id="32" name="Text Box 6"/>
          <p:cNvSpPr txBox="1">
            <a:spLocks noChangeArrowheads="1"/>
          </p:cNvSpPr>
          <p:nvPr/>
        </p:nvSpPr>
        <p:spPr bwMode="auto">
          <a:xfrm>
            <a:off x="75815" y="3290994"/>
            <a:ext cx="8522776" cy="1882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3333CC"/>
                </a:solidFill>
                <a:cs typeface="Times New Roman" pitchFamily="18" charset="0"/>
              </a:rPr>
              <a:t>   </a:t>
            </a:r>
            <a:r>
              <a:rPr lang="en-US" altLang="de-DE" b="1" dirty="0">
                <a:solidFill>
                  <a:srgbClr val="3333CC"/>
                </a:solidFill>
                <a:latin typeface="Calibri" panose="020F0502020204030204" pitchFamily="34" charset="0"/>
                <a:cs typeface="Calibri" panose="020F0502020204030204" pitchFamily="34" charset="0"/>
              </a:rPr>
              <a:t>Procedure:</a:t>
            </a:r>
            <a:r>
              <a:rPr lang="en-US" altLang="de-DE" b="1" dirty="0">
                <a:solidFill>
                  <a:schemeClr val="accent2"/>
                </a:solidFill>
                <a:latin typeface="Calibri" panose="020F0502020204030204" pitchFamily="34" charset="0"/>
                <a:cs typeface="Calibri" panose="020F0502020204030204" pitchFamily="34" charset="0"/>
              </a:rPr>
              <a:t> </a:t>
            </a:r>
          </a:p>
          <a:p>
            <a:pPr marL="0" indent="228600" algn="l" eaLnBrk="1" hangingPunct="1">
              <a:spcBef>
                <a:spcPts val="200"/>
              </a:spcBef>
              <a:buFont typeface="Wingdings" pitchFamily="2" charset="2"/>
              <a:buNone/>
            </a:pPr>
            <a:r>
              <a:rPr lang="en-US" altLang="de-DE" b="1" dirty="0">
                <a:latin typeface="Calibri" panose="020F0502020204030204" pitchFamily="34" charset="0"/>
                <a:cs typeface="Calibri" panose="020F0502020204030204" pitchFamily="34" charset="0"/>
              </a:rPr>
              <a:t>1.</a:t>
            </a:r>
            <a:r>
              <a:rPr lang="en-US" altLang="de-DE" dirty="0">
                <a:latin typeface="Calibri" panose="020F0502020204030204" pitchFamily="34" charset="0"/>
                <a:cs typeface="Calibri" panose="020F0502020204030204" pitchFamily="34" charset="0"/>
              </a:rPr>
              <a:t> Position from all 12 BPMs </a:t>
            </a:r>
          </a:p>
          <a:p>
            <a:pPr indent="0" algn="l" eaLnBrk="1" hangingPunct="1">
              <a:spcBef>
                <a:spcPts val="200"/>
              </a:spcBef>
              <a:buFont typeface="Wingdings" pitchFamily="2" charset="2"/>
              <a:buNone/>
            </a:pPr>
            <a:r>
              <a:rPr lang="en-US" altLang="de-DE" b="1" dirty="0">
                <a:latin typeface="Calibri" panose="020F0502020204030204" pitchFamily="34" charset="0"/>
                <a:cs typeface="Calibri" panose="020F0502020204030204" pitchFamily="34" charset="0"/>
              </a:rPr>
              <a:t>2. </a:t>
            </a:r>
            <a:r>
              <a:rPr lang="en-US" altLang="de-DE" dirty="0">
                <a:latin typeface="Calibri" panose="020F0502020204030204" pitchFamily="34" charset="0"/>
                <a:cs typeface="Calibri" panose="020F0502020204030204" pitchFamily="34" charset="0"/>
              </a:rPr>
              <a:t>Calculation of corrector setting on fast (FPGA-based) electronics </a:t>
            </a:r>
          </a:p>
          <a:p>
            <a:pPr indent="0" algn="l" eaLnBrk="1" hangingPunct="1">
              <a:spcBef>
                <a:spcPts val="200"/>
              </a:spcBef>
              <a:buFont typeface="Wingdings" pitchFamily="2" charset="2"/>
              <a:buNone/>
            </a:pPr>
            <a:r>
              <a:rPr lang="en-US" altLang="de-DE" b="1" dirty="0">
                <a:latin typeface="Calibri" panose="020F0502020204030204" pitchFamily="34" charset="0"/>
                <a:cs typeface="Calibri" panose="020F0502020204030204" pitchFamily="34" charset="0"/>
              </a:rPr>
              <a:t>3. </a:t>
            </a:r>
            <a:r>
              <a:rPr lang="en-US" altLang="de-DE" dirty="0">
                <a:latin typeface="Calibri" panose="020F0502020204030204" pitchFamily="34" charset="0"/>
                <a:cs typeface="Calibri" panose="020F0502020204030204" pitchFamily="34" charset="0"/>
              </a:rPr>
              <a:t>Submission to corrector magnets</a:t>
            </a:r>
          </a:p>
          <a:p>
            <a:pPr indent="0" algn="l" eaLnBrk="1" hangingPunct="1">
              <a:spcBef>
                <a:spcPts val="200"/>
              </a:spcBef>
              <a:buFont typeface="Wingdings" pitchFamily="2" charset="2"/>
              <a:buNone/>
            </a:pPr>
            <a:r>
              <a:rPr lang="en-US" altLang="de-DE" b="1" dirty="0">
                <a:latin typeface="Calibri" panose="020F0502020204030204" pitchFamily="34" charset="0"/>
                <a:cs typeface="Calibri" panose="020F0502020204030204" pitchFamily="34" charset="0"/>
              </a:rPr>
              <a:t>4. </a:t>
            </a:r>
            <a:r>
              <a:rPr lang="en-US" altLang="de-DE" dirty="0">
                <a:latin typeface="Calibri" panose="020F0502020204030204" pitchFamily="34" charset="0"/>
                <a:cs typeface="Calibri" panose="020F0502020204030204" pitchFamily="34" charset="0"/>
              </a:rPr>
              <a:t>New position measurement </a:t>
            </a:r>
          </a:p>
          <a:p>
            <a:pPr indent="0" algn="l" eaLnBrk="1" hangingPunct="1">
              <a:spcBef>
                <a:spcPts val="200"/>
              </a:spcBef>
              <a:buFont typeface="Wingdings" pitchFamily="2" charset="2"/>
              <a:buNone/>
            </a:pPr>
            <a:r>
              <a:rPr lang="en-US" altLang="de-DE" dirty="0">
                <a:latin typeface="Calibri" panose="020F0502020204030204" pitchFamily="34" charset="0"/>
                <a:cs typeface="Calibri" panose="020F0502020204030204" pitchFamily="34" charset="0"/>
                <a:sym typeface="Symbol" pitchFamily="18" charset="2"/>
              </a:rPr>
              <a:t> </a:t>
            </a:r>
            <a:r>
              <a:rPr lang="en-US" altLang="de-DE" dirty="0">
                <a:latin typeface="Calibri" panose="020F0502020204030204" pitchFamily="34" charset="0"/>
                <a:cs typeface="Calibri" panose="020F0502020204030204" pitchFamily="34" charset="0"/>
              </a:rPr>
              <a:t>regulation time down to 10 </a:t>
            </a:r>
            <a:r>
              <a:rPr lang="en-US" altLang="de-DE" dirty="0" err="1">
                <a:latin typeface="Calibri" panose="020F0502020204030204" pitchFamily="34" charset="0"/>
                <a:cs typeface="Calibri" panose="020F0502020204030204" pitchFamily="34" charset="0"/>
              </a:rPr>
              <a:t>ms</a:t>
            </a:r>
            <a:endParaRPr lang="en-US" altLang="de-DE" dirty="0">
              <a:latin typeface="Calibri" panose="020F0502020204030204" pitchFamily="34" charset="0"/>
              <a:cs typeface="Calibri" panose="020F0502020204030204" pitchFamily="34" charset="0"/>
            </a:endParaRPr>
          </a:p>
        </p:txBody>
      </p:sp>
      <p:grpSp>
        <p:nvGrpSpPr>
          <p:cNvPr id="11" name="Gruppieren 10"/>
          <p:cNvGrpSpPr/>
          <p:nvPr/>
        </p:nvGrpSpPr>
        <p:grpSpPr>
          <a:xfrm>
            <a:off x="0" y="1490794"/>
            <a:ext cx="4375236" cy="2016224"/>
            <a:chOff x="-42348" y="2132856"/>
            <a:chExt cx="4375236" cy="2016224"/>
          </a:xfrm>
        </p:grpSpPr>
        <p:pic>
          <p:nvPicPr>
            <p:cNvPr id="134147" name="Picture 3" descr="H:\Frankfurt Vorlesung\aaa Frankfurt WS2019\Bilder\2019-11-23_17-03-00-017.png"/>
            <p:cNvPicPr>
              <a:picLocks noChangeAspect="1" noChangeArrowheads="1"/>
            </p:cNvPicPr>
            <p:nvPr/>
          </p:nvPicPr>
          <p:blipFill rotWithShape="1">
            <a:blip r:embed="rId3">
              <a:extLst>
                <a:ext uri="{28A0092B-C50C-407E-A947-70E740481C1C}">
                  <a14:useLocalDpi xmlns:a14="http://schemas.microsoft.com/office/drawing/2010/main" val="0"/>
                </a:ext>
              </a:extLst>
            </a:blip>
            <a:srcRect l="52763" t="26759" r="1055" b="43780"/>
            <a:stretch/>
          </p:blipFill>
          <p:spPr bwMode="auto">
            <a:xfrm>
              <a:off x="437322" y="2151580"/>
              <a:ext cx="3895566" cy="1565452"/>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1744965" y="2204864"/>
              <a:ext cx="1530891" cy="369332"/>
            </a:xfrm>
            <a:prstGeom prst="rect">
              <a:avLst/>
            </a:prstGeom>
            <a:noFill/>
          </p:spPr>
          <p:txBody>
            <a:bodyPr wrap="square" rtlCol="0">
              <a:spAutoFit/>
            </a:bodyPr>
            <a:lstStyle/>
            <a:p>
              <a:r>
                <a:rPr lang="en-US" b="1" dirty="0">
                  <a:solidFill>
                    <a:srgbClr val="FF0000"/>
                  </a:solidFill>
                  <a:latin typeface="Calibri" panose="020F0502020204030204" pitchFamily="34" charset="0"/>
                </a:rPr>
                <a:t>feedback off</a:t>
              </a:r>
            </a:p>
          </p:txBody>
        </p:sp>
        <p:grpSp>
          <p:nvGrpSpPr>
            <p:cNvPr id="8" name="Gruppieren 7"/>
            <p:cNvGrpSpPr/>
            <p:nvPr/>
          </p:nvGrpSpPr>
          <p:grpSpPr>
            <a:xfrm>
              <a:off x="247049" y="3681899"/>
              <a:ext cx="3825366" cy="467181"/>
              <a:chOff x="247049" y="3753907"/>
              <a:chExt cx="3825366" cy="467181"/>
            </a:xfrm>
          </p:grpSpPr>
          <p:sp>
            <p:nvSpPr>
              <p:cNvPr id="36" name="Textfeld 35"/>
              <p:cNvSpPr txBox="1"/>
              <p:nvPr/>
            </p:nvSpPr>
            <p:spPr>
              <a:xfrm>
                <a:off x="1550080" y="3897923"/>
                <a:ext cx="1530891" cy="323165"/>
              </a:xfrm>
              <a:prstGeom prst="rect">
                <a:avLst/>
              </a:prstGeom>
              <a:noFill/>
            </p:spPr>
            <p:txBody>
              <a:bodyPr wrap="square" rtlCol="0">
                <a:spAutoFit/>
              </a:bodyPr>
              <a:lstStyle/>
              <a:p>
                <a:r>
                  <a:rPr lang="en-US" sz="1500" b="1" dirty="0">
                    <a:latin typeface="Calibri" panose="020F0502020204030204" pitchFamily="34" charset="0"/>
                  </a:rPr>
                  <a:t>time [</a:t>
                </a:r>
                <a:r>
                  <a:rPr lang="en-US" sz="1500" b="1" dirty="0" err="1">
                    <a:latin typeface="Calibri" panose="020F0502020204030204" pitchFamily="34" charset="0"/>
                  </a:rPr>
                  <a:t>ms</a:t>
                </a:r>
                <a:r>
                  <a:rPr lang="en-US" sz="1500" b="1" dirty="0">
                    <a:latin typeface="Calibri" panose="020F0502020204030204" pitchFamily="34" charset="0"/>
                  </a:rPr>
                  <a:t>]</a:t>
                </a:r>
              </a:p>
            </p:txBody>
          </p:sp>
          <p:sp>
            <p:nvSpPr>
              <p:cNvPr id="42" name="Textfeld 41"/>
              <p:cNvSpPr txBox="1"/>
              <p:nvPr/>
            </p:nvSpPr>
            <p:spPr>
              <a:xfrm>
                <a:off x="3563888" y="3753907"/>
                <a:ext cx="508527" cy="323165"/>
              </a:xfrm>
              <a:prstGeom prst="rect">
                <a:avLst/>
              </a:prstGeom>
              <a:noFill/>
            </p:spPr>
            <p:txBody>
              <a:bodyPr wrap="square" rtlCol="0">
                <a:spAutoFit/>
              </a:bodyPr>
              <a:lstStyle/>
              <a:p>
                <a:r>
                  <a:rPr lang="en-US" sz="1500" b="1" dirty="0">
                    <a:latin typeface="Calibri" panose="020F0502020204030204" pitchFamily="34" charset="0"/>
                  </a:rPr>
                  <a:t>400</a:t>
                </a:r>
              </a:p>
            </p:txBody>
          </p:sp>
          <p:sp>
            <p:nvSpPr>
              <p:cNvPr id="43" name="Textfeld 42"/>
              <p:cNvSpPr txBox="1"/>
              <p:nvPr/>
            </p:nvSpPr>
            <p:spPr>
              <a:xfrm>
                <a:off x="2767329" y="3753907"/>
                <a:ext cx="508527" cy="323165"/>
              </a:xfrm>
              <a:prstGeom prst="rect">
                <a:avLst/>
              </a:prstGeom>
              <a:noFill/>
            </p:spPr>
            <p:txBody>
              <a:bodyPr wrap="square" rtlCol="0">
                <a:spAutoFit/>
              </a:bodyPr>
              <a:lstStyle/>
              <a:p>
                <a:r>
                  <a:rPr lang="en-US" sz="1500" b="1" dirty="0">
                    <a:latin typeface="Calibri" panose="020F0502020204030204" pitchFamily="34" charset="0"/>
                  </a:rPr>
                  <a:t>300</a:t>
                </a:r>
              </a:p>
            </p:txBody>
          </p:sp>
          <p:sp>
            <p:nvSpPr>
              <p:cNvPr id="44" name="Textfeld 43"/>
              <p:cNvSpPr txBox="1"/>
              <p:nvPr/>
            </p:nvSpPr>
            <p:spPr>
              <a:xfrm>
                <a:off x="1043608" y="3753907"/>
                <a:ext cx="508527" cy="323165"/>
              </a:xfrm>
              <a:prstGeom prst="rect">
                <a:avLst/>
              </a:prstGeom>
              <a:noFill/>
            </p:spPr>
            <p:txBody>
              <a:bodyPr wrap="square" rtlCol="0">
                <a:spAutoFit/>
              </a:bodyPr>
              <a:lstStyle/>
              <a:p>
                <a:r>
                  <a:rPr lang="en-US" sz="1500" b="1" dirty="0">
                    <a:latin typeface="Calibri" panose="020F0502020204030204" pitchFamily="34" charset="0"/>
                  </a:rPr>
                  <a:t>100</a:t>
                </a:r>
              </a:p>
            </p:txBody>
          </p:sp>
          <p:sp>
            <p:nvSpPr>
              <p:cNvPr id="45" name="Textfeld 44"/>
              <p:cNvSpPr txBox="1"/>
              <p:nvPr/>
            </p:nvSpPr>
            <p:spPr>
              <a:xfrm>
                <a:off x="247049" y="3753907"/>
                <a:ext cx="508527" cy="323165"/>
              </a:xfrm>
              <a:prstGeom prst="rect">
                <a:avLst/>
              </a:prstGeom>
              <a:noFill/>
            </p:spPr>
            <p:txBody>
              <a:bodyPr wrap="square" rtlCol="0">
                <a:spAutoFit/>
              </a:bodyPr>
              <a:lstStyle/>
              <a:p>
                <a:r>
                  <a:rPr lang="en-US" sz="1500" b="1" dirty="0">
                    <a:latin typeface="Calibri" panose="020F0502020204030204" pitchFamily="34" charset="0"/>
                  </a:rPr>
                  <a:t>0</a:t>
                </a:r>
              </a:p>
            </p:txBody>
          </p:sp>
        </p:grpSp>
        <p:grpSp>
          <p:nvGrpSpPr>
            <p:cNvPr id="51" name="Gruppieren 50"/>
            <p:cNvGrpSpPr/>
            <p:nvPr/>
          </p:nvGrpSpPr>
          <p:grpSpPr>
            <a:xfrm>
              <a:off x="-42348" y="2132856"/>
              <a:ext cx="543660" cy="1547301"/>
              <a:chOff x="4392851" y="2186140"/>
              <a:chExt cx="543660" cy="1547301"/>
            </a:xfrm>
          </p:grpSpPr>
          <p:sp>
            <p:nvSpPr>
              <p:cNvPr id="52" name="Textfeld 51"/>
              <p:cNvSpPr txBox="1"/>
              <p:nvPr/>
            </p:nvSpPr>
            <p:spPr>
              <a:xfrm rot="16200000">
                <a:off x="3788988" y="2790003"/>
                <a:ext cx="1530891" cy="323165"/>
              </a:xfrm>
              <a:prstGeom prst="rect">
                <a:avLst/>
              </a:prstGeom>
              <a:noFill/>
            </p:spPr>
            <p:txBody>
              <a:bodyPr wrap="square" rtlCol="0">
                <a:spAutoFit/>
              </a:bodyPr>
              <a:lstStyle/>
              <a:p>
                <a:r>
                  <a:rPr lang="en-US" sz="1500" b="1" dirty="0">
                    <a:latin typeface="Calibri" panose="020F0502020204030204" pitchFamily="34" charset="0"/>
                  </a:rPr>
                  <a:t>position [mm]</a:t>
                </a:r>
              </a:p>
            </p:txBody>
          </p:sp>
          <p:sp>
            <p:nvSpPr>
              <p:cNvPr id="53" name="Textfeld 52"/>
              <p:cNvSpPr txBox="1"/>
              <p:nvPr/>
            </p:nvSpPr>
            <p:spPr>
              <a:xfrm>
                <a:off x="4427984" y="2204864"/>
                <a:ext cx="508527" cy="323165"/>
              </a:xfrm>
              <a:prstGeom prst="rect">
                <a:avLst/>
              </a:prstGeom>
              <a:noFill/>
            </p:spPr>
            <p:txBody>
              <a:bodyPr wrap="square" rtlCol="0">
                <a:spAutoFit/>
              </a:bodyPr>
              <a:lstStyle/>
              <a:p>
                <a:pPr algn="r"/>
                <a:r>
                  <a:rPr lang="en-US" sz="1500" b="1" dirty="0">
                    <a:latin typeface="Calibri" panose="020F0502020204030204" pitchFamily="34" charset="0"/>
                  </a:rPr>
                  <a:t>20</a:t>
                </a:r>
              </a:p>
            </p:txBody>
          </p:sp>
          <p:sp>
            <p:nvSpPr>
              <p:cNvPr id="54" name="Textfeld 53"/>
              <p:cNvSpPr txBox="1"/>
              <p:nvPr/>
            </p:nvSpPr>
            <p:spPr>
              <a:xfrm>
                <a:off x="4427984" y="2601779"/>
                <a:ext cx="508527" cy="323165"/>
              </a:xfrm>
              <a:prstGeom prst="rect">
                <a:avLst/>
              </a:prstGeom>
              <a:noFill/>
            </p:spPr>
            <p:txBody>
              <a:bodyPr wrap="square" rtlCol="0">
                <a:spAutoFit/>
              </a:bodyPr>
              <a:lstStyle/>
              <a:p>
                <a:pPr algn="r"/>
                <a:r>
                  <a:rPr lang="en-US" sz="1500" b="1" dirty="0">
                    <a:latin typeface="Calibri" panose="020F0502020204030204" pitchFamily="34" charset="0"/>
                  </a:rPr>
                  <a:t>10</a:t>
                </a:r>
              </a:p>
            </p:txBody>
          </p:sp>
          <p:sp>
            <p:nvSpPr>
              <p:cNvPr id="55" name="Textfeld 54"/>
              <p:cNvSpPr txBox="1"/>
              <p:nvPr/>
            </p:nvSpPr>
            <p:spPr>
              <a:xfrm>
                <a:off x="4427984" y="3015103"/>
                <a:ext cx="508527" cy="323165"/>
              </a:xfrm>
              <a:prstGeom prst="rect">
                <a:avLst/>
              </a:prstGeom>
              <a:noFill/>
            </p:spPr>
            <p:txBody>
              <a:bodyPr wrap="square" rtlCol="0">
                <a:spAutoFit/>
              </a:bodyPr>
              <a:lstStyle/>
              <a:p>
                <a:pPr algn="r"/>
                <a:r>
                  <a:rPr lang="en-US" sz="1500" b="1" dirty="0">
                    <a:latin typeface="Calibri" panose="020F0502020204030204" pitchFamily="34" charset="0"/>
                  </a:rPr>
                  <a:t>0</a:t>
                </a:r>
              </a:p>
            </p:txBody>
          </p:sp>
          <p:sp>
            <p:nvSpPr>
              <p:cNvPr id="56" name="Textfeld 55"/>
              <p:cNvSpPr txBox="1"/>
              <p:nvPr/>
            </p:nvSpPr>
            <p:spPr>
              <a:xfrm>
                <a:off x="4427984" y="3410276"/>
                <a:ext cx="508527" cy="323165"/>
              </a:xfrm>
              <a:prstGeom prst="rect">
                <a:avLst/>
              </a:prstGeom>
              <a:noFill/>
            </p:spPr>
            <p:txBody>
              <a:bodyPr wrap="square" rtlCol="0">
                <a:spAutoFit/>
              </a:bodyPr>
              <a:lstStyle/>
              <a:p>
                <a:pPr algn="r"/>
                <a:r>
                  <a:rPr lang="en-US" sz="1500" b="1" dirty="0">
                    <a:latin typeface="Calibri" panose="020F0502020204030204" pitchFamily="34" charset="0"/>
                  </a:rPr>
                  <a:t>-10</a:t>
                </a:r>
              </a:p>
            </p:txBody>
          </p:sp>
        </p:grpSp>
        <p:sp>
          <p:nvSpPr>
            <p:cNvPr id="57" name="Textfeld 56"/>
            <p:cNvSpPr txBox="1"/>
            <p:nvPr/>
          </p:nvSpPr>
          <p:spPr>
            <a:xfrm>
              <a:off x="1903233" y="3681899"/>
              <a:ext cx="508527" cy="323165"/>
            </a:xfrm>
            <a:prstGeom prst="rect">
              <a:avLst/>
            </a:prstGeom>
            <a:noFill/>
          </p:spPr>
          <p:txBody>
            <a:bodyPr wrap="square" rtlCol="0">
              <a:spAutoFit/>
            </a:bodyPr>
            <a:lstStyle/>
            <a:p>
              <a:r>
                <a:rPr lang="en-US" sz="1500" b="1" dirty="0">
                  <a:latin typeface="Calibri" panose="020F0502020204030204" pitchFamily="34" charset="0"/>
                </a:rPr>
                <a:t>200</a:t>
              </a:r>
            </a:p>
          </p:txBody>
        </p:sp>
      </p:grpSp>
      <p:grpSp>
        <p:nvGrpSpPr>
          <p:cNvPr id="9" name="Gruppieren 8"/>
          <p:cNvGrpSpPr/>
          <p:nvPr/>
        </p:nvGrpSpPr>
        <p:grpSpPr>
          <a:xfrm>
            <a:off x="4435199" y="1562802"/>
            <a:ext cx="4557420" cy="1962941"/>
            <a:chOff x="4392851" y="2186139"/>
            <a:chExt cx="4557420" cy="1962941"/>
          </a:xfrm>
        </p:grpSpPr>
        <p:pic>
          <p:nvPicPr>
            <p:cNvPr id="134146" name="Picture 2" descr="H:\Frankfurt Vorlesung\aaa Frankfurt WS2019\Bilder\2019-11-23_16-57-24-064.png"/>
            <p:cNvPicPr>
              <a:picLocks noChangeAspect="1" noChangeArrowheads="1"/>
            </p:cNvPicPr>
            <p:nvPr/>
          </p:nvPicPr>
          <p:blipFill rotWithShape="1">
            <a:blip r:embed="rId4">
              <a:extLst>
                <a:ext uri="{28A0092B-C50C-407E-A947-70E740481C1C}">
                  <a14:useLocalDpi xmlns:a14="http://schemas.microsoft.com/office/drawing/2010/main" val="0"/>
                </a:ext>
              </a:extLst>
            </a:blip>
            <a:srcRect l="52505" t="27284" r="1015" b="43847"/>
            <a:stretch/>
          </p:blipFill>
          <p:spPr bwMode="auto">
            <a:xfrm>
              <a:off x="4843220" y="2186139"/>
              <a:ext cx="4107051" cy="1530893"/>
            </a:xfrm>
            <a:prstGeom prst="rect">
              <a:avLst/>
            </a:prstGeom>
            <a:noFill/>
            <a:extLst>
              <a:ext uri="{909E8E84-426E-40DD-AFC4-6F175D3DCCD1}">
                <a14:hiddenFill xmlns:a14="http://schemas.microsoft.com/office/drawing/2010/main">
                  <a:solidFill>
                    <a:srgbClr val="FFFFFF"/>
                  </a:solidFill>
                </a14:hiddenFill>
              </a:ext>
            </a:extLst>
          </p:spPr>
        </p:pic>
        <p:sp>
          <p:nvSpPr>
            <p:cNvPr id="30" name="Textfeld 29"/>
            <p:cNvSpPr txBox="1"/>
            <p:nvPr/>
          </p:nvSpPr>
          <p:spPr>
            <a:xfrm>
              <a:off x="6353477" y="2186139"/>
              <a:ext cx="1530891" cy="369332"/>
            </a:xfrm>
            <a:prstGeom prst="rect">
              <a:avLst/>
            </a:prstGeom>
            <a:noFill/>
          </p:spPr>
          <p:txBody>
            <a:bodyPr wrap="square" rtlCol="0">
              <a:spAutoFit/>
            </a:bodyPr>
            <a:lstStyle/>
            <a:p>
              <a:r>
                <a:rPr lang="en-US" b="1" dirty="0">
                  <a:solidFill>
                    <a:srgbClr val="008000"/>
                  </a:solidFill>
                  <a:latin typeface="Calibri" panose="020F0502020204030204" pitchFamily="34" charset="0"/>
                </a:rPr>
                <a:t>feedback on</a:t>
              </a:r>
            </a:p>
          </p:txBody>
        </p:sp>
        <p:cxnSp>
          <p:nvCxnSpPr>
            <p:cNvPr id="5" name="Gerade Verbindung mit Pfeil 4"/>
            <p:cNvCxnSpPr/>
            <p:nvPr/>
          </p:nvCxnSpPr>
          <p:spPr bwMode="auto">
            <a:xfrm>
              <a:off x="5364088" y="2546179"/>
              <a:ext cx="2808312" cy="0"/>
            </a:xfrm>
            <a:prstGeom prst="straightConnector1">
              <a:avLst/>
            </a:prstGeom>
            <a:solidFill>
              <a:schemeClr val="accent1"/>
            </a:solidFill>
            <a:ln w="31750" cap="flat" cmpd="sng" algn="ctr">
              <a:solidFill>
                <a:srgbClr val="008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feld 34"/>
            <p:cNvSpPr txBox="1"/>
            <p:nvPr/>
          </p:nvSpPr>
          <p:spPr>
            <a:xfrm>
              <a:off x="6158846" y="3825915"/>
              <a:ext cx="1530891" cy="323165"/>
            </a:xfrm>
            <a:prstGeom prst="rect">
              <a:avLst/>
            </a:prstGeom>
            <a:noFill/>
          </p:spPr>
          <p:txBody>
            <a:bodyPr wrap="square" rtlCol="0">
              <a:spAutoFit/>
            </a:bodyPr>
            <a:lstStyle/>
            <a:p>
              <a:r>
                <a:rPr lang="en-US" sz="1500" b="1" dirty="0">
                  <a:latin typeface="Calibri" panose="020F0502020204030204" pitchFamily="34" charset="0"/>
                </a:rPr>
                <a:t>time [</a:t>
              </a:r>
              <a:r>
                <a:rPr lang="en-US" sz="1500" b="1" dirty="0" err="1">
                  <a:latin typeface="Calibri" panose="020F0502020204030204" pitchFamily="34" charset="0"/>
                </a:rPr>
                <a:t>ms</a:t>
              </a:r>
              <a:r>
                <a:rPr lang="en-US" sz="1500" b="1" dirty="0">
                  <a:latin typeface="Calibri" panose="020F0502020204030204" pitchFamily="34" charset="0"/>
                </a:rPr>
                <a:t>]</a:t>
              </a:r>
            </a:p>
          </p:txBody>
        </p:sp>
        <p:sp>
          <p:nvSpPr>
            <p:cNvPr id="38" name="Textfeld 37"/>
            <p:cNvSpPr txBox="1"/>
            <p:nvPr/>
          </p:nvSpPr>
          <p:spPr>
            <a:xfrm>
              <a:off x="4644213" y="3645024"/>
              <a:ext cx="508527" cy="323165"/>
            </a:xfrm>
            <a:prstGeom prst="rect">
              <a:avLst/>
            </a:prstGeom>
            <a:noFill/>
          </p:spPr>
          <p:txBody>
            <a:bodyPr wrap="square" rtlCol="0">
              <a:spAutoFit/>
            </a:bodyPr>
            <a:lstStyle/>
            <a:p>
              <a:r>
                <a:rPr lang="en-US" sz="1500" b="1" dirty="0">
                  <a:latin typeface="Calibri" panose="020F0502020204030204" pitchFamily="34" charset="0"/>
                </a:rPr>
                <a:t>0</a:t>
              </a:r>
            </a:p>
          </p:txBody>
        </p:sp>
        <p:sp>
          <p:nvSpPr>
            <p:cNvPr id="39" name="Textfeld 38"/>
            <p:cNvSpPr txBox="1"/>
            <p:nvPr/>
          </p:nvSpPr>
          <p:spPr>
            <a:xfrm>
              <a:off x="5603378" y="3645024"/>
              <a:ext cx="508527" cy="323165"/>
            </a:xfrm>
            <a:prstGeom prst="rect">
              <a:avLst/>
            </a:prstGeom>
            <a:noFill/>
          </p:spPr>
          <p:txBody>
            <a:bodyPr wrap="square" rtlCol="0">
              <a:spAutoFit/>
            </a:bodyPr>
            <a:lstStyle/>
            <a:p>
              <a:r>
                <a:rPr lang="en-US" sz="1500" b="1" dirty="0">
                  <a:latin typeface="Calibri" panose="020F0502020204030204" pitchFamily="34" charset="0"/>
                </a:rPr>
                <a:t>100</a:t>
              </a:r>
            </a:p>
          </p:txBody>
        </p:sp>
        <p:sp>
          <p:nvSpPr>
            <p:cNvPr id="40" name="Textfeld 39"/>
            <p:cNvSpPr txBox="1"/>
            <p:nvPr/>
          </p:nvSpPr>
          <p:spPr>
            <a:xfrm>
              <a:off x="7447849" y="3645024"/>
              <a:ext cx="508527" cy="323165"/>
            </a:xfrm>
            <a:prstGeom prst="rect">
              <a:avLst/>
            </a:prstGeom>
            <a:noFill/>
          </p:spPr>
          <p:txBody>
            <a:bodyPr wrap="square" rtlCol="0">
              <a:spAutoFit/>
            </a:bodyPr>
            <a:lstStyle/>
            <a:p>
              <a:r>
                <a:rPr lang="en-US" sz="1500" b="1" dirty="0">
                  <a:latin typeface="Calibri" panose="020F0502020204030204" pitchFamily="34" charset="0"/>
                </a:rPr>
                <a:t>300</a:t>
              </a:r>
            </a:p>
          </p:txBody>
        </p:sp>
        <p:sp>
          <p:nvSpPr>
            <p:cNvPr id="41" name="Textfeld 40"/>
            <p:cNvSpPr txBox="1"/>
            <p:nvPr/>
          </p:nvSpPr>
          <p:spPr>
            <a:xfrm>
              <a:off x="8383953" y="3645024"/>
              <a:ext cx="508527" cy="323165"/>
            </a:xfrm>
            <a:prstGeom prst="rect">
              <a:avLst/>
            </a:prstGeom>
            <a:noFill/>
          </p:spPr>
          <p:txBody>
            <a:bodyPr wrap="square" rtlCol="0">
              <a:spAutoFit/>
            </a:bodyPr>
            <a:lstStyle/>
            <a:p>
              <a:r>
                <a:rPr lang="en-US" sz="1500" b="1" dirty="0">
                  <a:latin typeface="Calibri" panose="020F0502020204030204" pitchFamily="34" charset="0"/>
                </a:rPr>
                <a:t>400</a:t>
              </a:r>
            </a:p>
          </p:txBody>
        </p:sp>
        <p:grpSp>
          <p:nvGrpSpPr>
            <p:cNvPr id="7" name="Gruppieren 6"/>
            <p:cNvGrpSpPr/>
            <p:nvPr/>
          </p:nvGrpSpPr>
          <p:grpSpPr>
            <a:xfrm>
              <a:off x="4392851" y="2186140"/>
              <a:ext cx="543660" cy="1530891"/>
              <a:chOff x="4392851" y="2186140"/>
              <a:chExt cx="543660" cy="1530891"/>
            </a:xfrm>
          </p:grpSpPr>
          <p:sp>
            <p:nvSpPr>
              <p:cNvPr id="46" name="Textfeld 45"/>
              <p:cNvSpPr txBox="1"/>
              <p:nvPr/>
            </p:nvSpPr>
            <p:spPr>
              <a:xfrm rot="16200000">
                <a:off x="3788988" y="2790003"/>
                <a:ext cx="1530891" cy="323165"/>
              </a:xfrm>
              <a:prstGeom prst="rect">
                <a:avLst/>
              </a:prstGeom>
              <a:noFill/>
            </p:spPr>
            <p:txBody>
              <a:bodyPr wrap="square" rtlCol="0">
                <a:spAutoFit/>
              </a:bodyPr>
              <a:lstStyle/>
              <a:p>
                <a:r>
                  <a:rPr lang="en-US" sz="1500" b="1" dirty="0">
                    <a:latin typeface="Calibri" panose="020F0502020204030204" pitchFamily="34" charset="0"/>
                  </a:rPr>
                  <a:t>position [mm]</a:t>
                </a:r>
              </a:p>
            </p:txBody>
          </p:sp>
          <p:sp>
            <p:nvSpPr>
              <p:cNvPr id="47" name="Textfeld 46"/>
              <p:cNvSpPr txBox="1"/>
              <p:nvPr/>
            </p:nvSpPr>
            <p:spPr>
              <a:xfrm>
                <a:off x="4427984" y="2204864"/>
                <a:ext cx="508527" cy="323165"/>
              </a:xfrm>
              <a:prstGeom prst="rect">
                <a:avLst/>
              </a:prstGeom>
              <a:noFill/>
            </p:spPr>
            <p:txBody>
              <a:bodyPr wrap="square" rtlCol="0">
                <a:spAutoFit/>
              </a:bodyPr>
              <a:lstStyle/>
              <a:p>
                <a:pPr algn="r"/>
                <a:r>
                  <a:rPr lang="en-US" sz="1500" b="1" dirty="0">
                    <a:latin typeface="Calibri" panose="020F0502020204030204" pitchFamily="34" charset="0"/>
                  </a:rPr>
                  <a:t>20</a:t>
                </a:r>
              </a:p>
            </p:txBody>
          </p:sp>
          <p:sp>
            <p:nvSpPr>
              <p:cNvPr id="48" name="Textfeld 47"/>
              <p:cNvSpPr txBox="1"/>
              <p:nvPr/>
            </p:nvSpPr>
            <p:spPr>
              <a:xfrm>
                <a:off x="4427984" y="2601779"/>
                <a:ext cx="508527" cy="323165"/>
              </a:xfrm>
              <a:prstGeom prst="rect">
                <a:avLst/>
              </a:prstGeom>
              <a:noFill/>
            </p:spPr>
            <p:txBody>
              <a:bodyPr wrap="square" rtlCol="0">
                <a:spAutoFit/>
              </a:bodyPr>
              <a:lstStyle/>
              <a:p>
                <a:pPr algn="r"/>
                <a:r>
                  <a:rPr lang="en-US" sz="1500" b="1" dirty="0">
                    <a:latin typeface="Calibri" panose="020F0502020204030204" pitchFamily="34" charset="0"/>
                  </a:rPr>
                  <a:t>10</a:t>
                </a:r>
              </a:p>
            </p:txBody>
          </p:sp>
          <p:sp>
            <p:nvSpPr>
              <p:cNvPr id="49" name="Textfeld 48"/>
              <p:cNvSpPr txBox="1"/>
              <p:nvPr/>
            </p:nvSpPr>
            <p:spPr>
              <a:xfrm>
                <a:off x="4427984" y="2961819"/>
                <a:ext cx="508527" cy="323165"/>
              </a:xfrm>
              <a:prstGeom prst="rect">
                <a:avLst/>
              </a:prstGeom>
              <a:noFill/>
            </p:spPr>
            <p:txBody>
              <a:bodyPr wrap="square" rtlCol="0">
                <a:spAutoFit/>
              </a:bodyPr>
              <a:lstStyle/>
              <a:p>
                <a:pPr algn="r"/>
                <a:r>
                  <a:rPr lang="en-US" sz="1500" b="1" dirty="0">
                    <a:latin typeface="Calibri" panose="020F0502020204030204" pitchFamily="34" charset="0"/>
                  </a:rPr>
                  <a:t>0</a:t>
                </a:r>
              </a:p>
            </p:txBody>
          </p:sp>
          <p:sp>
            <p:nvSpPr>
              <p:cNvPr id="50" name="Textfeld 49"/>
              <p:cNvSpPr txBox="1"/>
              <p:nvPr/>
            </p:nvSpPr>
            <p:spPr>
              <a:xfrm>
                <a:off x="4427984" y="3356992"/>
                <a:ext cx="508527" cy="323165"/>
              </a:xfrm>
              <a:prstGeom prst="rect">
                <a:avLst/>
              </a:prstGeom>
              <a:noFill/>
            </p:spPr>
            <p:txBody>
              <a:bodyPr wrap="square" rtlCol="0">
                <a:spAutoFit/>
              </a:bodyPr>
              <a:lstStyle/>
              <a:p>
                <a:pPr algn="r"/>
                <a:r>
                  <a:rPr lang="en-US" sz="1500" b="1" dirty="0">
                    <a:latin typeface="Calibri" panose="020F0502020204030204" pitchFamily="34" charset="0"/>
                  </a:rPr>
                  <a:t>-10</a:t>
                </a:r>
              </a:p>
            </p:txBody>
          </p:sp>
        </p:grpSp>
        <p:sp>
          <p:nvSpPr>
            <p:cNvPr id="58" name="Textfeld 57"/>
            <p:cNvSpPr txBox="1"/>
            <p:nvPr/>
          </p:nvSpPr>
          <p:spPr>
            <a:xfrm>
              <a:off x="6513980" y="3645024"/>
              <a:ext cx="508527" cy="323165"/>
            </a:xfrm>
            <a:prstGeom prst="rect">
              <a:avLst/>
            </a:prstGeom>
            <a:noFill/>
          </p:spPr>
          <p:txBody>
            <a:bodyPr wrap="square" rtlCol="0">
              <a:spAutoFit/>
            </a:bodyPr>
            <a:lstStyle/>
            <a:p>
              <a:r>
                <a:rPr lang="en-US" sz="1500" b="1" dirty="0">
                  <a:latin typeface="Calibri" panose="020F0502020204030204" pitchFamily="34" charset="0"/>
                </a:rPr>
                <a:t>200</a:t>
              </a:r>
            </a:p>
          </p:txBody>
        </p:sp>
      </p:grpSp>
      <p:sp>
        <p:nvSpPr>
          <p:cNvPr id="59" name="Text Box 6"/>
          <p:cNvSpPr txBox="1">
            <a:spLocks noChangeArrowheads="1"/>
          </p:cNvSpPr>
          <p:nvPr/>
        </p:nvSpPr>
        <p:spPr bwMode="auto">
          <a:xfrm>
            <a:off x="293868" y="5091194"/>
            <a:ext cx="8914140"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0" indent="0" algn="l" eaLnBrk="1" hangingPunct="1">
              <a:spcBef>
                <a:spcPts val="200"/>
              </a:spcBef>
              <a:buFont typeface="Wingdings" pitchFamily="2" charset="2"/>
              <a:buNone/>
            </a:pPr>
            <a:r>
              <a:rPr lang="en-US" altLang="de-DE" b="1" dirty="0">
                <a:solidFill>
                  <a:srgbClr val="3333CC"/>
                </a:solidFill>
                <a:latin typeface="Calibri" panose="020F0502020204030204" pitchFamily="34" charset="0"/>
                <a:cs typeface="Calibri" panose="020F0502020204030204" pitchFamily="34" charset="0"/>
              </a:rPr>
              <a:t>Rule of thumb: </a:t>
            </a:r>
          </a:p>
          <a:p>
            <a:pPr marL="0" indent="0" algn="l" eaLnBrk="1" hangingPunct="1">
              <a:spcBef>
                <a:spcPts val="200"/>
              </a:spcBef>
              <a:buFont typeface="Wingdings" pitchFamily="2" charset="2"/>
              <a:buNone/>
            </a:pPr>
            <a:r>
              <a:rPr lang="en-US" altLang="de-DE" dirty="0">
                <a:latin typeface="Calibri" panose="020F0502020204030204" pitchFamily="34" charset="0"/>
                <a:cs typeface="Calibri" panose="020F0502020204030204" pitchFamily="34" charset="0"/>
              </a:rPr>
              <a:t>Movement related to tune i.e. ‘natural oscillations by periodic focusing’ </a:t>
            </a:r>
          </a:p>
          <a:p>
            <a:pPr marL="0" indent="0" algn="l" eaLnBrk="1" hangingPunct="1">
              <a:spcBef>
                <a:spcPts val="200"/>
              </a:spcBef>
              <a:buFont typeface="Wingdings" pitchFamily="2" charset="2"/>
              <a:buNone/>
            </a:pPr>
            <a:r>
              <a:rPr lang="en-US" altLang="de-DE" dirty="0">
                <a:latin typeface="Calibri" panose="020F0502020204030204" pitchFamily="34" charset="0"/>
                <a:cs typeface="Calibri" panose="020F0502020204030204" pitchFamily="34" charset="0"/>
              </a:rPr>
              <a:t>To determine the ‘sine-like’ oscillation, 4 BPMs per </a:t>
            </a:r>
            <a:r>
              <a:rPr lang="en-US" altLang="de-DE" dirty="0" err="1">
                <a:latin typeface="Calibri" panose="020F0502020204030204" pitchFamily="34" charset="0"/>
                <a:cs typeface="Calibri" panose="020F0502020204030204" pitchFamily="34" charset="0"/>
              </a:rPr>
              <a:t>peroid</a:t>
            </a:r>
            <a:r>
              <a:rPr lang="en-US" altLang="de-DE" dirty="0">
                <a:latin typeface="Calibri" panose="020F0502020204030204" pitchFamily="34" charset="0"/>
                <a:cs typeface="Calibri" panose="020F0502020204030204" pitchFamily="34" charset="0"/>
              </a:rPr>
              <a:t> are required</a:t>
            </a:r>
          </a:p>
          <a:p>
            <a:pPr marL="0" indent="0" algn="l" eaLnBrk="1" hangingPunct="1">
              <a:spcBef>
                <a:spcPts val="200"/>
              </a:spcBef>
              <a:buFont typeface="Wingdings" pitchFamily="2" charset="2"/>
              <a:buNone/>
            </a:pPr>
            <a:r>
              <a:rPr lang="en-US" altLang="de-DE" dirty="0">
                <a:latin typeface="Calibri" panose="020F0502020204030204" pitchFamily="34" charset="0"/>
                <a:cs typeface="Calibri" panose="020F0502020204030204" pitchFamily="34" charset="0"/>
                <a:sym typeface="Symbol"/>
              </a:rPr>
              <a:t> 4 BPMs per tune value (but detailed investigation required to determine the # of BPMs)</a:t>
            </a:r>
            <a:endParaRPr lang="en-US" altLang="de-DE" dirty="0">
              <a:latin typeface="Calibri" panose="020F0502020204030204" pitchFamily="34" charset="0"/>
              <a:cs typeface="Calibri" panose="020F0502020204030204" pitchFamily="34" charset="0"/>
            </a:endParaRPr>
          </a:p>
        </p:txBody>
      </p:sp>
      <p:sp>
        <p:nvSpPr>
          <p:cNvPr id="60" name="Textfeld 59"/>
          <p:cNvSpPr txBox="1"/>
          <p:nvPr/>
        </p:nvSpPr>
        <p:spPr>
          <a:xfrm>
            <a:off x="1801130" y="2702133"/>
            <a:ext cx="2602974" cy="369332"/>
          </a:xfrm>
          <a:prstGeom prst="rect">
            <a:avLst/>
          </a:prstGeom>
          <a:noFill/>
        </p:spPr>
        <p:txBody>
          <a:bodyPr wrap="square" rtlCol="0">
            <a:spAutoFit/>
          </a:bodyPr>
          <a:lstStyle/>
          <a:p>
            <a:r>
              <a:rPr lang="en-US" dirty="0">
                <a:latin typeface="Calibri" panose="020F0502020204030204" pitchFamily="34" charset="0"/>
              </a:rPr>
              <a:t>position </a:t>
            </a:r>
            <a:r>
              <a:rPr lang="en-US" i="1" dirty="0">
                <a:latin typeface="Calibri" panose="020F0502020204030204" pitchFamily="34" charset="0"/>
              </a:rPr>
              <a:t>x(t)</a:t>
            </a:r>
            <a:r>
              <a:rPr lang="en-US" dirty="0">
                <a:latin typeface="Calibri" panose="020F0502020204030204" pitchFamily="34" charset="0"/>
              </a:rPr>
              <a:t> at 12 BPMs </a:t>
            </a:r>
          </a:p>
        </p:txBody>
      </p:sp>
    </p:spTree>
    <p:extLst>
      <p:ext uri="{BB962C8B-B14F-4D97-AF65-F5344CB8AC3E}">
        <p14:creationId xmlns:p14="http://schemas.microsoft.com/office/powerpoint/2010/main" val="1422376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59" grpId="0"/>
    </p:bldLst>
  </p:timing>
</p:sld>
</file>

<file path=ppt/slides/slide8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4035"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l-GR" altLang="de-DE" sz="2100" b="1" i="1" dirty="0">
                <a:solidFill>
                  <a:srgbClr val="000000"/>
                </a:solidFill>
                <a:latin typeface="+mj-lt"/>
                <a:cs typeface="Times New Roman" panose="02020603050405020304" pitchFamily="18" charset="0"/>
              </a:rPr>
              <a:t>β</a:t>
            </a:r>
            <a:r>
              <a:rPr lang="en-US" altLang="de-DE" sz="2100" b="1" dirty="0">
                <a:solidFill>
                  <a:srgbClr val="000000"/>
                </a:solidFill>
                <a:latin typeface="+mj-lt"/>
                <a:cs typeface="Times New Roman" panose="02020603050405020304" pitchFamily="18" charset="0"/>
              </a:rPr>
              <a:t>-Function Measurement from Bunch-by-Bunch BPM Data</a:t>
            </a:r>
          </a:p>
        </p:txBody>
      </p:sp>
      <p:sp>
        <p:nvSpPr>
          <p:cNvPr id="44036" name="Text Box 3"/>
          <p:cNvSpPr txBox="1">
            <a:spLocks noChangeArrowheads="1"/>
          </p:cNvSpPr>
          <p:nvPr/>
        </p:nvSpPr>
        <p:spPr bwMode="auto">
          <a:xfrm>
            <a:off x="125413" y="118536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44037" name="Rectangle 4"/>
          <p:cNvSpPr>
            <a:spLocks noChangeArrowheads="1"/>
          </p:cNvSpPr>
          <p:nvPr/>
        </p:nvSpPr>
        <p:spPr bwMode="auto">
          <a:xfrm>
            <a:off x="312738" y="813890"/>
            <a:ext cx="8461375"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0000FF"/>
                </a:solidFill>
                <a:latin typeface="Calibri" panose="020F0502020204030204" pitchFamily="34" charset="0"/>
              </a:rPr>
              <a:t>Excitation of </a:t>
            </a:r>
            <a:r>
              <a:rPr lang="en-US" altLang="de-DE" sz="2000" b="1" dirty="0">
                <a:solidFill>
                  <a:srgbClr val="0000FF"/>
                </a:solidFill>
                <a:latin typeface="Calibri" panose="020F0502020204030204" pitchFamily="34" charset="0"/>
              </a:rPr>
              <a:t>coherent</a:t>
            </a:r>
            <a:r>
              <a:rPr lang="en-US" altLang="de-DE" sz="2000" dirty="0">
                <a:solidFill>
                  <a:srgbClr val="0000FF"/>
                </a:solidFill>
                <a:latin typeface="Calibri" panose="020F0502020204030204" pitchFamily="34" charset="0"/>
              </a:rPr>
              <a:t> </a:t>
            </a:r>
            <a:r>
              <a:rPr lang="en-US" altLang="de-DE" sz="2000" dirty="0" err="1">
                <a:solidFill>
                  <a:srgbClr val="0000FF"/>
                </a:solidFill>
                <a:latin typeface="Calibri" panose="020F0502020204030204" pitchFamily="34" charset="0"/>
              </a:rPr>
              <a:t>betatron</a:t>
            </a:r>
            <a:r>
              <a:rPr lang="en-US" altLang="de-DE" sz="2000" dirty="0">
                <a:solidFill>
                  <a:srgbClr val="0000FF"/>
                </a:solidFill>
                <a:latin typeface="Calibri" panose="020F0502020204030204" pitchFamily="34" charset="0"/>
              </a:rPr>
              <a:t> oscillations: </a:t>
            </a:r>
          </a:p>
          <a:p>
            <a:pPr algn="l">
              <a:spcBef>
                <a:spcPts val="600"/>
              </a:spcBef>
            </a:pPr>
            <a:r>
              <a:rPr lang="en-US" altLang="de-DE" sz="2000" dirty="0">
                <a:solidFill>
                  <a:srgbClr val="0000FF"/>
                </a:solidFill>
                <a:latin typeface="Calibri" panose="020F0502020204030204" pitchFamily="34" charset="0"/>
                <a:sym typeface="Symbol"/>
              </a:rPr>
              <a:t> </a:t>
            </a:r>
            <a:r>
              <a:rPr lang="en-US" altLang="de-DE" sz="2000" dirty="0">
                <a:solidFill>
                  <a:srgbClr val="0000FF"/>
                </a:solidFill>
                <a:latin typeface="Calibri" panose="020F0502020204030204" pitchFamily="34" charset="0"/>
              </a:rPr>
              <a:t>Time-dependent position reading results the phase advance between BPMs </a:t>
            </a:r>
          </a:p>
        </p:txBody>
      </p:sp>
      <p:graphicFrame>
        <p:nvGraphicFramePr>
          <p:cNvPr id="314378" name="Object 10"/>
          <p:cNvGraphicFramePr>
            <a:graphicFrameLocks noChangeAspect="1"/>
          </p:cNvGraphicFramePr>
          <p:nvPr/>
        </p:nvGraphicFramePr>
        <p:xfrm>
          <a:off x="711200" y="2213271"/>
          <a:ext cx="1387475" cy="384175"/>
        </p:xfrm>
        <a:graphic>
          <a:graphicData uri="http://schemas.openxmlformats.org/presentationml/2006/ole">
            <mc:AlternateContent xmlns:mc="http://schemas.openxmlformats.org/markup-compatibility/2006">
              <mc:Choice xmlns:v="urn:schemas-microsoft-com:vml" Requires="v">
                <p:oleObj name="Equation" r:id="rId2" imgW="825500" imgH="228600" progId="Equation.3">
                  <p:embed/>
                </p:oleObj>
              </mc:Choice>
              <mc:Fallback>
                <p:oleObj name="Equation" r:id="rId2" imgW="825500" imgH="228600" progId="Equation.3">
                  <p:embed/>
                  <p:pic>
                    <p:nvPicPr>
                      <p:cNvPr id="314378" name="Object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200" y="2213271"/>
                        <a:ext cx="1387475" cy="384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4379" name="Object 11"/>
          <p:cNvGraphicFramePr>
            <a:graphicFrameLocks noChangeAspect="1"/>
          </p:cNvGraphicFramePr>
          <p:nvPr/>
        </p:nvGraphicFramePr>
        <p:xfrm>
          <a:off x="510382" y="2988765"/>
          <a:ext cx="1789112" cy="798512"/>
        </p:xfrm>
        <a:graphic>
          <a:graphicData uri="http://schemas.openxmlformats.org/presentationml/2006/ole">
            <mc:AlternateContent xmlns:mc="http://schemas.openxmlformats.org/markup-compatibility/2006">
              <mc:Choice xmlns:v="urn:schemas-microsoft-com:vml" Requires="v">
                <p:oleObj name="Equation" r:id="rId4" imgW="939800" imgH="419100" progId="Equation.3">
                  <p:embed/>
                </p:oleObj>
              </mc:Choice>
              <mc:Fallback>
                <p:oleObj name="Equation" r:id="rId4" imgW="939800" imgH="419100" progId="Equation.3">
                  <p:embed/>
                  <p:pic>
                    <p:nvPicPr>
                      <p:cNvPr id="314379"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0382" y="2988765"/>
                        <a:ext cx="1789112" cy="798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44045" name="Picture 12"/>
          <p:cNvPicPr>
            <a:picLocks noChangeAspect="1" noChangeArrowheads="1"/>
          </p:cNvPicPr>
          <p:nvPr/>
        </p:nvPicPr>
        <p:blipFill>
          <a:blip r:embed="rId6">
            <a:lum bright="-70000" contrast="86000"/>
            <a:extLst>
              <a:ext uri="{28A0092B-C50C-407E-A947-70E740481C1C}">
                <a14:useLocalDpi xmlns:a14="http://schemas.microsoft.com/office/drawing/2010/main" val="0"/>
              </a:ext>
            </a:extLst>
          </a:blip>
          <a:srcRect/>
          <a:stretch>
            <a:fillRect/>
          </a:stretch>
        </p:blipFill>
        <p:spPr bwMode="auto">
          <a:xfrm>
            <a:off x="2940839" y="1831924"/>
            <a:ext cx="4908442" cy="2611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4381" name="Rectangle 13"/>
          <p:cNvSpPr>
            <a:spLocks noChangeArrowheads="1"/>
          </p:cNvSpPr>
          <p:nvPr/>
        </p:nvSpPr>
        <p:spPr bwMode="auto">
          <a:xfrm>
            <a:off x="306388" y="1648568"/>
            <a:ext cx="223631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rPr>
              <a:t>The phase advance is:</a:t>
            </a:r>
          </a:p>
        </p:txBody>
      </p:sp>
      <p:sp>
        <p:nvSpPr>
          <p:cNvPr id="314383" name="Rectangle 15"/>
          <p:cNvSpPr>
            <a:spLocks noChangeArrowheads="1"/>
          </p:cNvSpPr>
          <p:nvPr/>
        </p:nvSpPr>
        <p:spPr bwMode="auto">
          <a:xfrm>
            <a:off x="382667" y="2649435"/>
            <a:ext cx="2420375" cy="286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b="1" i="1" dirty="0">
                <a:latin typeface="Calibri" panose="020F0502020204030204" pitchFamily="34" charset="0"/>
                <a:sym typeface="Symbol" panose="05050102010706020507" pitchFamily="18" charset="2"/>
              </a:rPr>
              <a:t> </a:t>
            </a:r>
            <a:r>
              <a:rPr lang="en-US" altLang="de-DE" dirty="0">
                <a:latin typeface="Calibri" panose="020F0502020204030204" pitchFamily="34" charset="0"/>
              </a:rPr>
              <a:t>- function from </a:t>
            </a:r>
          </a:p>
        </p:txBody>
      </p:sp>
      <mc:AlternateContent xmlns:mc="http://schemas.openxmlformats.org/markup-compatibility/2006" xmlns:a14="http://schemas.microsoft.com/office/drawing/2010/main">
        <mc:Choice Requires="a14">
          <p:sp>
            <p:nvSpPr>
              <p:cNvPr id="11" name="Rectangle 4"/>
              <p:cNvSpPr>
                <a:spLocks noChangeArrowheads="1"/>
              </p:cNvSpPr>
              <p:nvPr/>
            </p:nvSpPr>
            <p:spPr bwMode="auto">
              <a:xfrm>
                <a:off x="214086" y="4686127"/>
                <a:ext cx="8461375" cy="826573"/>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Aft>
                    <a:spcPts val="600"/>
                  </a:spcAft>
                </a:pPr>
                <a:r>
                  <a:rPr lang="en-US" altLang="de-DE" b="1" dirty="0">
                    <a:solidFill>
                      <a:srgbClr val="0000FF"/>
                    </a:solidFill>
                    <a:latin typeface="Calibri" panose="020F0502020204030204" pitchFamily="34" charset="0"/>
                  </a:rPr>
                  <a:t>Remark:</a:t>
                </a:r>
                <a:r>
                  <a:rPr lang="en-US" altLang="de-DE" dirty="0">
                    <a:solidFill>
                      <a:srgbClr val="0000FF"/>
                    </a:solidFill>
                    <a:latin typeface="Calibri" panose="020F0502020204030204" pitchFamily="34" charset="0"/>
                  </a:rPr>
                  <a:t> </a:t>
                </a:r>
                <a:r>
                  <a:rPr lang="en-US" altLang="de-DE" dirty="0">
                    <a:latin typeface="Calibri" panose="020F0502020204030204" pitchFamily="34" charset="0"/>
                  </a:rPr>
                  <a:t>Determination of </a:t>
                </a:r>
                <a:r>
                  <a:rPr lang="en-US" altLang="de-DE" b="1" i="1" dirty="0">
                    <a:latin typeface="Calibri" panose="020F0502020204030204" pitchFamily="34" charset="0"/>
                    <a:sym typeface="Symbol"/>
                  </a:rPr>
                  <a:t></a:t>
                </a:r>
                <a:r>
                  <a:rPr lang="en-US" altLang="de-DE" dirty="0">
                    <a:latin typeface="Calibri" panose="020F0502020204030204" pitchFamily="34" charset="0"/>
                    <a:sym typeface="Symbol"/>
                  </a:rPr>
                  <a:t>-function with 3 BPMs</a:t>
                </a:r>
                <a:r>
                  <a:rPr lang="en-US" altLang="de-DE" dirty="0">
                    <a:latin typeface="Calibri" panose="020F0502020204030204" pitchFamily="34" charset="0"/>
                  </a:rPr>
                  <a:t>: </a:t>
                </a:r>
              </a:p>
              <a:p>
                <a:pPr algn="l">
                  <a:spcBef>
                    <a:spcPts val="1200"/>
                  </a:spcBef>
                </a:pPr>
                <a14:m>
                  <m:oMathPara xmlns:m="http://schemas.openxmlformats.org/officeDocument/2006/math">
                    <m:oMathParaPr>
                      <m:jc m:val="center"/>
                    </m:oMathParaPr>
                    <m:oMath xmlns:m="http://schemas.openxmlformats.org/officeDocument/2006/math">
                      <m:sSub>
                        <m:sSubPr>
                          <m:ctrlPr>
                            <a:rPr lang="en-US" altLang="de-DE" i="1" smtClean="0">
                              <a:solidFill>
                                <a:schemeClr val="tx1"/>
                              </a:solidFill>
                              <a:latin typeface="Cambria Math" panose="02040503050406030204" pitchFamily="18" charset="0"/>
                              <a:sym typeface="Symbol"/>
                            </a:rPr>
                          </m:ctrlPr>
                        </m:sSubPr>
                        <m:e>
                          <m:r>
                            <a:rPr lang="en-US" altLang="de-DE" i="1" smtClean="0">
                              <a:solidFill>
                                <a:schemeClr val="tx1"/>
                              </a:solidFill>
                              <a:latin typeface="Cambria Math"/>
                              <a:ea typeface="Cambria Math"/>
                              <a:sym typeface="Symbol"/>
                            </a:rPr>
                            <m:t>𝛽</m:t>
                          </m:r>
                        </m:e>
                        <m:sub>
                          <m:r>
                            <a:rPr lang="de-DE" altLang="de-DE" b="0" i="1" smtClean="0">
                              <a:solidFill>
                                <a:schemeClr val="tx1"/>
                              </a:solidFill>
                              <a:latin typeface="Cambria Math"/>
                              <a:sym typeface="Symbol"/>
                            </a:rPr>
                            <m:t>𝑚𝑒𝑎𝑠</m:t>
                          </m:r>
                        </m:sub>
                      </m:sSub>
                      <m:d>
                        <m:dPr>
                          <m:ctrlPr>
                            <a:rPr lang="de-DE" altLang="de-DE" b="0" i="1" smtClean="0">
                              <a:solidFill>
                                <a:schemeClr val="tx1"/>
                              </a:solidFill>
                              <a:latin typeface="Cambria Math" panose="02040503050406030204" pitchFamily="18" charset="0"/>
                              <a:sym typeface="Symbol"/>
                            </a:rPr>
                          </m:ctrlPr>
                        </m:dPr>
                        <m:e>
                          <m:sSub>
                            <m:sSubPr>
                              <m:ctrlPr>
                                <a:rPr lang="de-DE" altLang="de-DE" b="0" i="1" smtClean="0">
                                  <a:solidFill>
                                    <a:schemeClr val="tx1"/>
                                  </a:solidFill>
                                  <a:latin typeface="Cambria Math" panose="02040503050406030204" pitchFamily="18" charset="0"/>
                                  <a:sym typeface="Symbol"/>
                                </a:rPr>
                              </m:ctrlPr>
                            </m:sSubPr>
                            <m:e>
                              <m:r>
                                <a:rPr lang="de-DE" altLang="de-DE" b="0" i="1" smtClean="0">
                                  <a:solidFill>
                                    <a:schemeClr val="tx1"/>
                                  </a:solidFill>
                                  <a:latin typeface="Cambria Math"/>
                                  <a:sym typeface="Symbol"/>
                                </a:rPr>
                                <m:t>𝐵𝑃𝑀</m:t>
                              </m:r>
                            </m:e>
                            <m:sub>
                              <m:r>
                                <a:rPr lang="de-DE" altLang="de-DE" b="0" i="1" smtClean="0">
                                  <a:solidFill>
                                    <a:schemeClr val="tx1"/>
                                  </a:solidFill>
                                  <a:latin typeface="Cambria Math"/>
                                  <a:sym typeface="Symbol"/>
                                </a:rPr>
                                <m:t>1</m:t>
                              </m:r>
                            </m:sub>
                          </m:sSub>
                        </m:e>
                      </m:d>
                      <m:r>
                        <a:rPr lang="de-DE" altLang="de-DE" b="0" i="1" smtClean="0">
                          <a:solidFill>
                            <a:schemeClr val="tx1"/>
                          </a:solidFill>
                          <a:latin typeface="Cambria Math"/>
                          <a:sym typeface="Symbol"/>
                        </a:rPr>
                        <m:t>=</m:t>
                      </m:r>
                      <m:sSub>
                        <m:sSubPr>
                          <m:ctrlPr>
                            <a:rPr lang="en-US" altLang="de-DE" i="1">
                              <a:solidFill>
                                <a:schemeClr val="tx1"/>
                              </a:solidFill>
                              <a:latin typeface="Cambria Math" panose="02040503050406030204" pitchFamily="18" charset="0"/>
                              <a:sym typeface="Symbol"/>
                            </a:rPr>
                          </m:ctrlPr>
                        </m:sSubPr>
                        <m:e>
                          <m:r>
                            <a:rPr lang="en-US" altLang="de-DE" i="1">
                              <a:solidFill>
                                <a:schemeClr val="tx1"/>
                              </a:solidFill>
                              <a:latin typeface="Cambria Math"/>
                              <a:ea typeface="Cambria Math"/>
                              <a:sym typeface="Symbol"/>
                            </a:rPr>
                            <m:t>𝛽</m:t>
                          </m:r>
                        </m:e>
                        <m:sub>
                          <m:r>
                            <a:rPr lang="de-DE" altLang="de-DE" b="0" i="1" smtClean="0">
                              <a:solidFill>
                                <a:schemeClr val="tx1"/>
                              </a:solidFill>
                              <a:latin typeface="Cambria Math"/>
                              <a:ea typeface="Cambria Math"/>
                              <a:sym typeface="Symbol"/>
                            </a:rPr>
                            <m:t>𝑚𝑜𝑑𝑒𝑙</m:t>
                          </m:r>
                        </m:sub>
                      </m:sSub>
                      <m:d>
                        <m:dPr>
                          <m:ctrlPr>
                            <a:rPr lang="de-DE" altLang="de-DE" i="1">
                              <a:solidFill>
                                <a:schemeClr val="tx1"/>
                              </a:solidFill>
                              <a:latin typeface="Cambria Math" panose="02040503050406030204" pitchFamily="18" charset="0"/>
                              <a:sym typeface="Symbol"/>
                            </a:rPr>
                          </m:ctrlPr>
                        </m:dPr>
                        <m:e>
                          <m:sSub>
                            <m:sSubPr>
                              <m:ctrlPr>
                                <a:rPr lang="de-DE" altLang="de-DE" i="1">
                                  <a:solidFill>
                                    <a:schemeClr val="tx1"/>
                                  </a:solidFill>
                                  <a:latin typeface="Cambria Math" panose="02040503050406030204" pitchFamily="18" charset="0"/>
                                  <a:sym typeface="Symbol"/>
                                </a:rPr>
                              </m:ctrlPr>
                            </m:sSubPr>
                            <m:e>
                              <m:r>
                                <a:rPr lang="de-DE" altLang="de-DE" i="1">
                                  <a:solidFill>
                                    <a:schemeClr val="tx1"/>
                                  </a:solidFill>
                                  <a:latin typeface="Cambria Math"/>
                                  <a:sym typeface="Symbol"/>
                                </a:rPr>
                                <m:t>𝐵𝑃𝑀</m:t>
                              </m:r>
                            </m:e>
                            <m:sub>
                              <m:r>
                                <a:rPr lang="de-DE" altLang="de-DE" i="1">
                                  <a:solidFill>
                                    <a:schemeClr val="tx1"/>
                                  </a:solidFill>
                                  <a:latin typeface="Cambria Math"/>
                                  <a:sym typeface="Symbol"/>
                                </a:rPr>
                                <m:t>1</m:t>
                              </m:r>
                            </m:sub>
                          </m:sSub>
                        </m:e>
                      </m:d>
                      <m:r>
                        <a:rPr lang="de-DE" altLang="de-DE" i="1" smtClean="0">
                          <a:solidFill>
                            <a:schemeClr val="tx1"/>
                          </a:solidFill>
                          <a:latin typeface="Cambria Math"/>
                          <a:ea typeface="Cambria Math"/>
                          <a:sym typeface="Symbol"/>
                        </a:rPr>
                        <m:t>∙</m:t>
                      </m:r>
                      <m:box>
                        <m:boxPr>
                          <m:ctrlPr>
                            <a:rPr lang="de-DE" altLang="de-DE" i="1" smtClean="0">
                              <a:solidFill>
                                <a:schemeClr val="tx1"/>
                              </a:solidFill>
                              <a:latin typeface="Cambria Math" panose="02040503050406030204" pitchFamily="18" charset="0"/>
                              <a:ea typeface="Cambria Math"/>
                              <a:sym typeface="Symbol"/>
                            </a:rPr>
                          </m:ctrlPr>
                        </m:boxPr>
                        <m:e>
                          <m:argPr>
                            <m:argSz m:val="-1"/>
                          </m:argPr>
                          <m:f>
                            <m:fPr>
                              <m:ctrlPr>
                                <a:rPr lang="de-DE" altLang="de-DE" i="1" smtClean="0">
                                  <a:solidFill>
                                    <a:schemeClr val="tx1"/>
                                  </a:solidFill>
                                  <a:latin typeface="Cambria Math" panose="02040503050406030204" pitchFamily="18" charset="0"/>
                                  <a:ea typeface="Cambria Math"/>
                                  <a:sym typeface="Symbol"/>
                                </a:rPr>
                              </m:ctrlPr>
                            </m:fPr>
                            <m:num>
                              <m:r>
                                <a:rPr lang="de-DE" altLang="de-DE" b="0" i="1" smtClean="0">
                                  <a:solidFill>
                                    <a:schemeClr val="tx1"/>
                                  </a:solidFill>
                                  <a:latin typeface="Cambria Math"/>
                                  <a:ea typeface="Cambria Math"/>
                                  <a:sym typeface="Symbol"/>
                                </a:rPr>
                                <m:t> </m:t>
                              </m:r>
                              <m:r>
                                <m:rPr>
                                  <m:sty m:val="p"/>
                                </m:rPr>
                                <a:rPr lang="de-DE" altLang="de-DE" b="0" i="0" smtClean="0">
                                  <a:solidFill>
                                    <a:schemeClr val="tx1"/>
                                  </a:solidFill>
                                  <a:latin typeface="Cambria Math"/>
                                  <a:ea typeface="Cambria Math"/>
                                  <a:sym typeface="Symbol"/>
                                </a:rPr>
                                <m:t>cot</m:t>
                              </m:r>
                              <m:sSub>
                                <m:sSubPr>
                                  <m:ctrlPr>
                                    <a:rPr lang="de-DE" altLang="de-DE" b="0" i="1" smtClean="0">
                                      <a:solidFill>
                                        <a:schemeClr val="tx1"/>
                                      </a:solidFill>
                                      <a:latin typeface="Cambria Math" panose="02040503050406030204" pitchFamily="18" charset="0"/>
                                      <a:ea typeface="Cambria Math"/>
                                      <a:sym typeface="Symbol"/>
                                    </a:rPr>
                                  </m:ctrlPr>
                                </m:sSubPr>
                                <m:e>
                                  <m:r>
                                    <a:rPr lang="de-DE" altLang="de-DE" b="0" i="1" smtClean="0">
                                      <a:solidFill>
                                        <a:schemeClr val="tx1"/>
                                      </a:solidFill>
                                      <a:latin typeface="Cambria Math"/>
                                      <a:ea typeface="Cambria Math"/>
                                      <a:sym typeface="Symbol"/>
                                    </a:rPr>
                                    <m:t>[ </m:t>
                                  </m:r>
                                  <m:r>
                                    <a:rPr lang="de-DE" altLang="de-DE" b="0" i="1" smtClean="0">
                                      <a:solidFill>
                                        <a:schemeClr val="tx1"/>
                                      </a:solidFill>
                                      <a:latin typeface="Cambria Math"/>
                                      <a:ea typeface="Cambria Math"/>
                                      <a:sym typeface="Symbol"/>
                                    </a:rPr>
                                    <m:t>𝜇</m:t>
                                  </m:r>
                                </m:e>
                                <m:sub>
                                  <m:r>
                                    <a:rPr lang="de-DE" altLang="de-DE" b="0" i="1" smtClean="0">
                                      <a:solidFill>
                                        <a:schemeClr val="tx1"/>
                                      </a:solidFill>
                                      <a:latin typeface="Cambria Math"/>
                                      <a:ea typeface="Cambria Math"/>
                                      <a:sym typeface="Symbol"/>
                                    </a:rPr>
                                    <m:t>𝑚𝑒𝑎𝑠</m:t>
                                  </m:r>
                                </m:sub>
                              </m:sSub>
                              <m:r>
                                <a:rPr lang="de-DE" altLang="de-DE" b="0" i="1" smtClean="0">
                                  <a:solidFill>
                                    <a:schemeClr val="tx1"/>
                                  </a:solidFill>
                                  <a:latin typeface="Cambria Math"/>
                                  <a:ea typeface="Cambria Math"/>
                                  <a:sym typeface="Symbol"/>
                                </a:rPr>
                                <m:t>(1→2)]     −   </m:t>
                              </m:r>
                              <m:r>
                                <m:rPr>
                                  <m:sty m:val="p"/>
                                </m:rPr>
                                <a:rPr lang="de-DE" altLang="de-DE">
                                  <a:solidFill>
                                    <a:schemeClr val="tx1"/>
                                  </a:solidFill>
                                  <a:latin typeface="Cambria Math"/>
                                  <a:ea typeface="Cambria Math"/>
                                  <a:sym typeface="Symbol"/>
                                </a:rPr>
                                <m:t>cot</m:t>
                              </m:r>
                              <m:sSub>
                                <m:sSubPr>
                                  <m:ctrlPr>
                                    <a:rPr lang="de-DE" altLang="de-DE" i="1">
                                      <a:solidFill>
                                        <a:schemeClr val="tx1"/>
                                      </a:solidFill>
                                      <a:latin typeface="Cambria Math" panose="02040503050406030204" pitchFamily="18" charset="0"/>
                                      <a:ea typeface="Cambria Math"/>
                                      <a:sym typeface="Symbol"/>
                                    </a:rPr>
                                  </m:ctrlPr>
                                </m:sSubPr>
                                <m:e>
                                  <m:r>
                                    <a:rPr lang="de-DE" altLang="de-DE" b="0" i="1" smtClean="0">
                                      <a:solidFill>
                                        <a:schemeClr val="tx1"/>
                                      </a:solidFill>
                                      <a:latin typeface="Cambria Math"/>
                                      <a:ea typeface="Cambria Math"/>
                                      <a:sym typeface="Symbol"/>
                                    </a:rPr>
                                    <m:t>[</m:t>
                                  </m:r>
                                  <m:r>
                                    <a:rPr lang="de-DE" altLang="de-DE" i="1">
                                      <a:solidFill>
                                        <a:schemeClr val="tx1"/>
                                      </a:solidFill>
                                      <a:latin typeface="Cambria Math"/>
                                      <a:ea typeface="Cambria Math"/>
                                      <a:sym typeface="Symbol"/>
                                    </a:rPr>
                                    <m:t>(</m:t>
                                  </m:r>
                                  <m:r>
                                    <a:rPr lang="de-DE" altLang="de-DE" i="1" smtClean="0">
                                      <a:solidFill>
                                        <a:schemeClr val="tx1"/>
                                      </a:solidFill>
                                      <a:latin typeface="Cambria Math"/>
                                      <a:ea typeface="Cambria Math"/>
                                      <a:sym typeface="Symbol"/>
                                    </a:rPr>
                                    <m:t>𝜇</m:t>
                                  </m:r>
                                </m:e>
                                <m:sub>
                                  <m:r>
                                    <a:rPr lang="de-DE" altLang="de-DE" i="1">
                                      <a:solidFill>
                                        <a:schemeClr val="tx1"/>
                                      </a:solidFill>
                                      <a:latin typeface="Cambria Math"/>
                                      <a:ea typeface="Cambria Math"/>
                                      <a:sym typeface="Symbol"/>
                                    </a:rPr>
                                    <m:t>𝑚𝑒𝑎𝑠</m:t>
                                  </m:r>
                                </m:sub>
                              </m:sSub>
                              <m:r>
                                <a:rPr lang="de-DE" altLang="de-DE" b="0" i="1" smtClean="0">
                                  <a:solidFill>
                                    <a:schemeClr val="tx1"/>
                                  </a:solidFill>
                                  <a:latin typeface="Cambria Math"/>
                                  <a:ea typeface="Cambria Math"/>
                                  <a:sym typeface="Symbol"/>
                                </a:rPr>
                                <m:t>(1→3</m:t>
                              </m:r>
                              <m:r>
                                <a:rPr lang="de-DE" altLang="de-DE" i="1">
                                  <a:solidFill>
                                    <a:schemeClr val="tx1"/>
                                  </a:solidFill>
                                  <a:latin typeface="Cambria Math"/>
                                  <a:ea typeface="Cambria Math"/>
                                  <a:sym typeface="Symbol"/>
                                </a:rPr>
                                <m:t>)</m:t>
                              </m:r>
                              <m:r>
                                <a:rPr lang="de-DE" altLang="de-DE" b="0" i="1" smtClean="0">
                                  <a:solidFill>
                                    <a:schemeClr val="tx1"/>
                                  </a:solidFill>
                                  <a:latin typeface="Cambria Math"/>
                                  <a:ea typeface="Cambria Math"/>
                                  <a:sym typeface="Symbol"/>
                                </a:rPr>
                                <m:t> ]</m:t>
                              </m:r>
                            </m:num>
                            <m:den>
                              <m:r>
                                <a:rPr lang="de-DE" altLang="de-DE" b="0" i="1" smtClean="0">
                                  <a:solidFill>
                                    <a:schemeClr val="tx1"/>
                                  </a:solidFill>
                                  <a:latin typeface="Cambria Math"/>
                                  <a:ea typeface="Cambria Math"/>
                                  <a:sym typeface="Symbol"/>
                                </a:rPr>
                                <m:t> </m:t>
                              </m:r>
                              <m:r>
                                <m:rPr>
                                  <m:sty m:val="p"/>
                                </m:rPr>
                                <a:rPr lang="de-DE" altLang="de-DE">
                                  <a:solidFill>
                                    <a:schemeClr val="tx1"/>
                                  </a:solidFill>
                                  <a:latin typeface="Cambria Math"/>
                                  <a:ea typeface="Cambria Math"/>
                                  <a:sym typeface="Symbol"/>
                                </a:rPr>
                                <m:t>cot</m:t>
                              </m:r>
                              <m:sSub>
                                <m:sSubPr>
                                  <m:ctrlPr>
                                    <a:rPr lang="de-DE" altLang="de-DE" i="1">
                                      <a:solidFill>
                                        <a:schemeClr val="tx1"/>
                                      </a:solidFill>
                                      <a:latin typeface="Cambria Math" panose="02040503050406030204" pitchFamily="18" charset="0"/>
                                      <a:ea typeface="Cambria Math"/>
                                      <a:sym typeface="Symbol"/>
                                    </a:rPr>
                                  </m:ctrlPr>
                                </m:sSubPr>
                                <m:e>
                                  <m:r>
                                    <a:rPr lang="de-DE" altLang="de-DE" b="0" i="1" smtClean="0">
                                      <a:solidFill>
                                        <a:schemeClr val="tx1"/>
                                      </a:solidFill>
                                      <a:latin typeface="Cambria Math"/>
                                      <a:ea typeface="Cambria Math"/>
                                      <a:sym typeface="Symbol"/>
                                    </a:rPr>
                                    <m:t>[ </m:t>
                                  </m:r>
                                  <m:r>
                                    <a:rPr lang="el-GR" altLang="de-DE" i="1" smtClean="0">
                                      <a:solidFill>
                                        <a:schemeClr val="tx1"/>
                                      </a:solidFill>
                                      <a:latin typeface="Cambria Math"/>
                                      <a:ea typeface="Cambria Math"/>
                                      <a:sym typeface="Symbol"/>
                                    </a:rPr>
                                    <m:t>𝜇</m:t>
                                  </m:r>
                                </m:e>
                                <m:sub>
                                  <m:r>
                                    <a:rPr lang="de-DE" altLang="de-DE" b="0" i="1" smtClean="0">
                                      <a:solidFill>
                                        <a:schemeClr val="tx1"/>
                                      </a:solidFill>
                                      <a:latin typeface="Cambria Math"/>
                                      <a:ea typeface="Cambria Math"/>
                                      <a:sym typeface="Symbol"/>
                                    </a:rPr>
                                    <m:t>𝑚𝑜𝑑𝑒𝑙</m:t>
                                  </m:r>
                                </m:sub>
                              </m:sSub>
                              <m:r>
                                <a:rPr lang="de-DE" altLang="de-DE" b="0" i="1" smtClean="0">
                                  <a:solidFill>
                                    <a:schemeClr val="tx1"/>
                                  </a:solidFill>
                                  <a:latin typeface="Cambria Math"/>
                                  <a:ea typeface="Cambria Math"/>
                                  <a:sym typeface="Symbol"/>
                                </a:rPr>
                                <m:t>(1→2</m:t>
                              </m:r>
                              <m:r>
                                <a:rPr lang="de-DE" altLang="de-DE" i="1">
                                  <a:solidFill>
                                    <a:schemeClr val="tx1"/>
                                  </a:solidFill>
                                  <a:latin typeface="Cambria Math"/>
                                  <a:ea typeface="Cambria Math"/>
                                  <a:sym typeface="Symbol"/>
                                </a:rPr>
                                <m:t>)</m:t>
                              </m:r>
                              <m:r>
                                <a:rPr lang="de-DE" altLang="de-DE" b="0" i="1" smtClean="0">
                                  <a:solidFill>
                                    <a:schemeClr val="tx1"/>
                                  </a:solidFill>
                                  <a:latin typeface="Cambria Math"/>
                                  <a:ea typeface="Cambria Math"/>
                                  <a:sym typeface="Symbol"/>
                                </a:rPr>
                                <m:t>] − </m:t>
                              </m:r>
                              <m:r>
                                <m:rPr>
                                  <m:sty m:val="p"/>
                                </m:rPr>
                                <a:rPr lang="de-DE" altLang="de-DE">
                                  <a:solidFill>
                                    <a:schemeClr val="tx1"/>
                                  </a:solidFill>
                                  <a:latin typeface="Cambria Math"/>
                                  <a:ea typeface="Cambria Math"/>
                                  <a:sym typeface="Symbol"/>
                                </a:rPr>
                                <m:t>cot</m:t>
                              </m:r>
                              <m:sSub>
                                <m:sSubPr>
                                  <m:ctrlPr>
                                    <a:rPr lang="de-DE" altLang="de-DE" i="1">
                                      <a:solidFill>
                                        <a:schemeClr val="tx1"/>
                                      </a:solidFill>
                                      <a:latin typeface="Cambria Math" panose="02040503050406030204" pitchFamily="18" charset="0"/>
                                      <a:ea typeface="Cambria Math"/>
                                      <a:sym typeface="Symbol"/>
                                    </a:rPr>
                                  </m:ctrlPr>
                                </m:sSubPr>
                                <m:e>
                                  <m:r>
                                    <a:rPr lang="de-DE" altLang="de-DE" b="0" i="1" smtClean="0">
                                      <a:solidFill>
                                        <a:schemeClr val="tx1"/>
                                      </a:solidFill>
                                      <a:latin typeface="Cambria Math"/>
                                      <a:ea typeface="Cambria Math"/>
                                      <a:sym typeface="Symbol"/>
                                    </a:rPr>
                                    <m:t>[</m:t>
                                  </m:r>
                                  <m:r>
                                    <a:rPr lang="de-DE" altLang="de-DE" i="1" smtClean="0">
                                      <a:solidFill>
                                        <a:schemeClr val="tx1"/>
                                      </a:solidFill>
                                      <a:latin typeface="Cambria Math"/>
                                      <a:ea typeface="Cambria Math"/>
                                      <a:sym typeface="Symbol"/>
                                    </a:rPr>
                                    <m:t>𝜇</m:t>
                                  </m:r>
                                </m:e>
                                <m:sub>
                                  <m:r>
                                    <a:rPr lang="de-DE" altLang="de-DE" i="1">
                                      <a:solidFill>
                                        <a:schemeClr val="tx1"/>
                                      </a:solidFill>
                                      <a:latin typeface="Cambria Math"/>
                                      <a:ea typeface="Cambria Math"/>
                                      <a:sym typeface="Symbol"/>
                                    </a:rPr>
                                    <m:t>𝑚</m:t>
                                  </m:r>
                                  <m:r>
                                    <a:rPr lang="de-DE" altLang="de-DE" b="0" i="1" smtClean="0">
                                      <a:solidFill>
                                        <a:schemeClr val="tx1"/>
                                      </a:solidFill>
                                      <a:latin typeface="Cambria Math"/>
                                      <a:ea typeface="Cambria Math"/>
                                      <a:sym typeface="Symbol"/>
                                    </a:rPr>
                                    <m:t>𝑜𝑑𝑒𝑙</m:t>
                                  </m:r>
                                </m:sub>
                              </m:sSub>
                              <m:r>
                                <a:rPr lang="de-DE" altLang="de-DE" b="0" i="1" smtClean="0">
                                  <a:solidFill>
                                    <a:schemeClr val="tx1"/>
                                  </a:solidFill>
                                  <a:latin typeface="Cambria Math"/>
                                  <a:ea typeface="Cambria Math"/>
                                  <a:sym typeface="Symbol"/>
                                </a:rPr>
                                <m:t>(1→3</m:t>
                              </m:r>
                              <m:r>
                                <a:rPr lang="de-DE" altLang="de-DE" i="1">
                                  <a:solidFill>
                                    <a:schemeClr val="tx1"/>
                                  </a:solidFill>
                                  <a:latin typeface="Cambria Math"/>
                                  <a:ea typeface="Cambria Math"/>
                                  <a:sym typeface="Symbol"/>
                                </a:rPr>
                                <m:t>)</m:t>
                              </m:r>
                              <m:r>
                                <a:rPr lang="de-DE" altLang="de-DE" b="0" i="1" smtClean="0">
                                  <a:solidFill>
                                    <a:schemeClr val="tx1"/>
                                  </a:solidFill>
                                  <a:latin typeface="Cambria Math"/>
                                  <a:ea typeface="Cambria Math"/>
                                  <a:sym typeface="Symbol"/>
                                </a:rPr>
                                <m:t> ]</m:t>
                              </m:r>
                            </m:den>
                          </m:f>
                        </m:e>
                      </m:box>
                      <m:r>
                        <a:rPr lang="de-DE" altLang="de-DE" b="0" i="1" smtClean="0">
                          <a:solidFill>
                            <a:schemeClr val="tx1"/>
                          </a:solidFill>
                          <a:latin typeface="Cambria Math"/>
                          <a:sym typeface="Symbol"/>
                        </a:rPr>
                        <m:t> </m:t>
                      </m:r>
                    </m:oMath>
                  </m:oMathPara>
                </a14:m>
                <a:endParaRPr lang="en-US" altLang="de-DE" dirty="0">
                  <a:solidFill>
                    <a:schemeClr val="tx1"/>
                  </a:solidFill>
                  <a:latin typeface="Calibri" panose="020F0502020204030204" pitchFamily="34" charset="0"/>
                </a:endParaRPr>
              </a:p>
            </p:txBody>
          </p:sp>
        </mc:Choice>
        <mc:Fallback xmlns="">
          <p:sp>
            <p:nvSpPr>
              <p:cNvPr id="11" name="Rectangle 4"/>
              <p:cNvSpPr>
                <a:spLocks noRot="1" noChangeAspect="1" noMove="1" noResize="1" noEditPoints="1" noAdjustHandles="1" noChangeArrowheads="1" noChangeShapeType="1" noTextEdit="1"/>
              </p:cNvSpPr>
              <p:nvPr/>
            </p:nvSpPr>
            <p:spPr bwMode="auto">
              <a:xfrm>
                <a:off x="214086" y="4686127"/>
                <a:ext cx="8461375" cy="826573"/>
              </a:xfrm>
              <a:prstGeom prst="rect">
                <a:avLst/>
              </a:prstGeom>
              <a:blipFill>
                <a:blip r:embed="rId8"/>
                <a:stretch>
                  <a:fillRect l="-576" t="-5926" b="-3704"/>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12" name="Rectangle 15"/>
          <p:cNvSpPr>
            <a:spLocks noChangeArrowheads="1"/>
          </p:cNvSpPr>
          <p:nvPr/>
        </p:nvSpPr>
        <p:spPr bwMode="auto">
          <a:xfrm>
            <a:off x="86279" y="5554162"/>
            <a:ext cx="5166723" cy="548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200"/>
              </a:spcBef>
            </a:pPr>
            <a:r>
              <a:rPr lang="en-US" altLang="de-DE" sz="1400" dirty="0">
                <a:latin typeface="Calibri" panose="020F0502020204030204" pitchFamily="34" charset="0"/>
              </a:rPr>
              <a:t>See e.g.: R. Tomas et al., Phys. Rev. Acc. Beams </a:t>
            </a:r>
            <a:r>
              <a:rPr lang="en-US" altLang="de-DE" sz="1400" b="1" dirty="0">
                <a:latin typeface="Calibri" panose="020F0502020204030204" pitchFamily="34" charset="0"/>
              </a:rPr>
              <a:t>20, </a:t>
            </a:r>
            <a:r>
              <a:rPr lang="en-US" altLang="de-DE" sz="1400" dirty="0">
                <a:latin typeface="Calibri" panose="020F0502020204030204" pitchFamily="34" charset="0"/>
              </a:rPr>
              <a:t>054801 (2017)  </a:t>
            </a:r>
          </a:p>
          <a:p>
            <a:pPr algn="l">
              <a:spcBef>
                <a:spcPts val="200"/>
              </a:spcBef>
            </a:pPr>
            <a:r>
              <a:rPr lang="en-US" altLang="de-DE" sz="1400" dirty="0">
                <a:latin typeface="Calibri" panose="020F0502020204030204" pitchFamily="34" charset="0"/>
              </a:rPr>
              <a:t>A. </a:t>
            </a:r>
            <a:r>
              <a:rPr lang="en-US" altLang="de-DE" sz="1400" dirty="0" err="1">
                <a:latin typeface="Calibri" panose="020F0502020204030204" pitchFamily="34" charset="0"/>
              </a:rPr>
              <a:t>Wegscheider</a:t>
            </a:r>
            <a:r>
              <a:rPr lang="en-US" altLang="de-DE" sz="1400" dirty="0">
                <a:latin typeface="Calibri" panose="020F0502020204030204" pitchFamily="34" charset="0"/>
              </a:rPr>
              <a:t> et al., Phys. Rev. Acc. Beams </a:t>
            </a:r>
            <a:r>
              <a:rPr lang="en-US" altLang="de-DE" sz="1400" b="1" dirty="0">
                <a:latin typeface="Calibri" panose="020F0502020204030204" pitchFamily="34" charset="0"/>
              </a:rPr>
              <a:t>20, </a:t>
            </a:r>
            <a:r>
              <a:rPr lang="en-US" altLang="de-DE" sz="1400" dirty="0">
                <a:latin typeface="Calibri" panose="020F0502020204030204" pitchFamily="34" charset="0"/>
              </a:rPr>
              <a:t> 111002  (2017)  </a:t>
            </a:r>
          </a:p>
        </p:txBody>
      </p:sp>
      <p:sp>
        <p:nvSpPr>
          <p:cNvPr id="13" name="Textfeld 12">
            <a:hlinkClick r:id="" action="ppaction://noaction"/>
          </p:cNvPr>
          <p:cNvSpPr txBox="1"/>
          <p:nvPr/>
        </p:nvSpPr>
        <p:spPr>
          <a:xfrm>
            <a:off x="4858180" y="6556206"/>
            <a:ext cx="1342034" cy="369332"/>
          </a:xfrm>
          <a:prstGeom prst="rect">
            <a:avLst/>
          </a:prstGeom>
          <a:noFill/>
        </p:spPr>
        <p:txBody>
          <a:bodyPr wrap="none" rtlCol="0">
            <a:spAutoFit/>
          </a:bodyPr>
          <a:lstStyle/>
          <a:p>
            <a:r>
              <a:rPr lang="en-US" b="1" dirty="0">
                <a:solidFill>
                  <a:srgbClr val="3333CC"/>
                </a:solidFill>
                <a:sym typeface="Symbol"/>
                <a:hlinkClick r:id="rId9" action="ppaction://hlinksldjump"/>
              </a:rPr>
              <a:t></a:t>
            </a:r>
            <a:r>
              <a:rPr lang="en-US" sz="1600" b="1" dirty="0">
                <a:solidFill>
                  <a:srgbClr val="3333CC"/>
                </a:solidFill>
                <a:latin typeface="Calibri" panose="020F0502020204030204" pitchFamily="34" charset="0"/>
                <a:cs typeface="Calibri" panose="020F0502020204030204" pitchFamily="34" charset="0"/>
                <a:sym typeface="Symbol"/>
                <a:hlinkClick r:id="rId9" action="ppaction://hlinksldjump"/>
              </a:rPr>
              <a:t>Conclusion</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13214805"/>
      </p:ext>
    </p:extLst>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4035"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Arial" panose="020B0604020202020204" pitchFamily="34" charset="0"/>
                <a:cs typeface="Arial" panose="020B0604020202020204" pitchFamily="34" charset="0"/>
              </a:rPr>
              <a:t>‘</a:t>
            </a:r>
            <a:r>
              <a:rPr lang="en-US" altLang="de-DE" sz="2100" b="1" dirty="0">
                <a:solidFill>
                  <a:srgbClr val="000000"/>
                </a:solidFill>
                <a:latin typeface="+mj-lt"/>
                <a:cs typeface="Times New Roman" panose="02020603050405020304" pitchFamily="18" charset="0"/>
              </a:rPr>
              <a:t>Beta-beating’ from Bunch-by-Bunch BPM Data</a:t>
            </a:r>
          </a:p>
        </p:txBody>
      </p:sp>
      <p:sp>
        <p:nvSpPr>
          <p:cNvPr id="44036" name="Text Box 3"/>
          <p:cNvSpPr txBox="1">
            <a:spLocks noChangeArrowheads="1"/>
          </p:cNvSpPr>
          <p:nvPr/>
        </p:nvSpPr>
        <p:spPr bwMode="auto">
          <a:xfrm>
            <a:off x="125413" y="1090769"/>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314383" name="Rectangle 15"/>
          <p:cNvSpPr>
            <a:spLocks noChangeArrowheads="1"/>
          </p:cNvSpPr>
          <p:nvPr/>
        </p:nvSpPr>
        <p:spPr bwMode="auto">
          <a:xfrm>
            <a:off x="126063" y="1498915"/>
            <a:ext cx="4364181" cy="2790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latin typeface="Calibri" panose="020F0502020204030204" pitchFamily="34" charset="0"/>
              </a:rPr>
              <a:t>Result concerning ‘beta-beating’: </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rPr>
              <a:t>Model doesn’t fit reality completely </a:t>
            </a:r>
          </a:p>
          <a:p>
            <a:pPr algn="l">
              <a:spcBef>
                <a:spcPts val="200"/>
              </a:spcBef>
            </a:pPr>
            <a:r>
              <a:rPr lang="en-US" altLang="de-DE" dirty="0">
                <a:latin typeface="Calibri" panose="020F0502020204030204" pitchFamily="34" charset="0"/>
              </a:rPr>
              <a:t>     e.g. caused by misalignments </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rPr>
              <a:t>Corrections executed</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rPr>
              <a:t>Increase of the luminosity </a:t>
            </a:r>
          </a:p>
          <a:p>
            <a:pPr algn="l">
              <a:spcBef>
                <a:spcPts val="200"/>
              </a:spcBef>
            </a:pPr>
            <a:r>
              <a:rPr lang="en-US" altLang="de-DE" b="1" dirty="0">
                <a:latin typeface="Calibri" panose="020F0502020204030204" pitchFamily="34" charset="0"/>
              </a:rPr>
              <a:t>Remark: </a:t>
            </a:r>
          </a:p>
          <a:p>
            <a:pPr algn="l">
              <a:spcBef>
                <a:spcPts val="200"/>
              </a:spcBef>
            </a:pPr>
            <a:r>
              <a:rPr lang="en-US" altLang="de-DE" dirty="0">
                <a:latin typeface="Calibri" panose="020F0502020204030204" pitchFamily="34" charset="0"/>
              </a:rPr>
              <a:t>Measurement accuracy depends on</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rPr>
              <a:t>BPM accuracy</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rPr>
              <a:t>Numerical evaluation method</a:t>
            </a:r>
          </a:p>
        </p:txBody>
      </p:sp>
      <mc:AlternateContent xmlns:mc="http://schemas.openxmlformats.org/markup-compatibility/2006" xmlns:a14="http://schemas.microsoft.com/office/drawing/2010/main">
        <mc:Choice Requires="a14">
          <p:sp>
            <p:nvSpPr>
              <p:cNvPr id="17" name="Rectangle 15"/>
              <p:cNvSpPr>
                <a:spLocks noChangeArrowheads="1"/>
              </p:cNvSpPr>
              <p:nvPr/>
            </p:nvSpPr>
            <p:spPr bwMode="auto">
              <a:xfrm>
                <a:off x="31750" y="754779"/>
                <a:ext cx="9112250" cy="671979"/>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dirty="0">
                    <a:latin typeface="Calibri" panose="020F0502020204030204" pitchFamily="34" charset="0"/>
                  </a:rPr>
                  <a:t>Example: </a:t>
                </a:r>
                <a:r>
                  <a:rPr lang="en-US" altLang="de-DE" dirty="0">
                    <a:latin typeface="Calibri" panose="020F0502020204030204" pitchFamily="34" charset="0"/>
                  </a:rPr>
                  <a:t>‘Beta-beating’ at BPM </a:t>
                </a:r>
                <a14:m>
                  <m:oMath xmlns:m="http://schemas.openxmlformats.org/officeDocument/2006/math">
                    <m:r>
                      <a:rPr lang="en-US" altLang="de-DE" i="1" smtClean="0">
                        <a:latin typeface="Cambria Math"/>
                        <a:ea typeface="Cambria Math"/>
                      </a:rPr>
                      <m:t>∆</m:t>
                    </m:r>
                    <m:r>
                      <a:rPr lang="en-US" altLang="de-DE" i="1" smtClean="0">
                        <a:latin typeface="Cambria Math"/>
                        <a:ea typeface="Cambria Math"/>
                      </a:rPr>
                      <m:t>𝛽</m:t>
                    </m:r>
                    <m:r>
                      <a:rPr lang="de-DE" altLang="de-DE" b="0" i="1" smtClean="0">
                        <a:latin typeface="Cambria Math"/>
                        <a:ea typeface="Cambria Math"/>
                      </a:rPr>
                      <m:t>=</m:t>
                    </m:r>
                    <m:sSub>
                      <m:sSubPr>
                        <m:ctrlPr>
                          <a:rPr lang="de-DE" altLang="de-DE" b="0" i="1" smtClean="0">
                            <a:latin typeface="Cambria Math" panose="02040503050406030204" pitchFamily="18" charset="0"/>
                            <a:ea typeface="Cambria Math"/>
                          </a:rPr>
                        </m:ctrlPr>
                      </m:sSubPr>
                      <m:e>
                        <m:r>
                          <a:rPr lang="de-DE" altLang="de-DE" b="0" i="1" smtClean="0">
                            <a:latin typeface="Cambria Math"/>
                            <a:ea typeface="Cambria Math"/>
                          </a:rPr>
                          <m:t>𝛽</m:t>
                        </m:r>
                      </m:e>
                      <m:sub>
                        <m:r>
                          <a:rPr lang="de-DE" altLang="de-DE" b="0" i="1" smtClean="0">
                            <a:latin typeface="Cambria Math"/>
                            <a:ea typeface="Cambria Math"/>
                          </a:rPr>
                          <m:t>𝑚𝑒𝑎𝑠</m:t>
                        </m:r>
                      </m:sub>
                    </m:sSub>
                    <m:r>
                      <a:rPr lang="de-DE" altLang="de-DE" b="0" i="1" smtClean="0">
                        <a:latin typeface="Cambria Math"/>
                        <a:ea typeface="Cambria Math"/>
                      </a:rPr>
                      <m:t>− </m:t>
                    </m:r>
                    <m:sSub>
                      <m:sSubPr>
                        <m:ctrlPr>
                          <a:rPr lang="de-DE" altLang="de-DE" b="0" i="1" smtClean="0">
                            <a:latin typeface="Cambria Math" panose="02040503050406030204" pitchFamily="18" charset="0"/>
                            <a:ea typeface="Cambria Math"/>
                          </a:rPr>
                        </m:ctrlPr>
                      </m:sSubPr>
                      <m:e>
                        <m:r>
                          <a:rPr lang="de-DE" altLang="de-DE" b="0" i="1" smtClean="0">
                            <a:latin typeface="Cambria Math"/>
                            <a:ea typeface="Cambria Math"/>
                          </a:rPr>
                          <m:t>𝛽</m:t>
                        </m:r>
                      </m:e>
                      <m:sub>
                        <m:r>
                          <a:rPr lang="de-DE" altLang="de-DE" b="0" i="1" smtClean="0">
                            <a:latin typeface="Cambria Math"/>
                            <a:ea typeface="Cambria Math"/>
                          </a:rPr>
                          <m:t>𝑚𝑜𝑑𝑒𝑙</m:t>
                        </m:r>
                      </m:sub>
                    </m:sSub>
                    <m:r>
                      <a:rPr lang="de-DE" altLang="de-DE" b="0" i="1" smtClean="0">
                        <a:latin typeface="Cambria Math"/>
                        <a:ea typeface="Cambria Math"/>
                      </a:rPr>
                      <m:t> </m:t>
                    </m:r>
                  </m:oMath>
                </a14:m>
                <a:r>
                  <a:rPr lang="en-US" altLang="de-DE" dirty="0">
                    <a:latin typeface="Calibri" panose="020F0502020204030204" pitchFamily="34" charset="0"/>
                  </a:rPr>
                  <a:t>with </a:t>
                </a:r>
                <a:r>
                  <a:rPr lang="en-US" altLang="de-DE" dirty="0">
                    <a:latin typeface="Calibri" panose="020F0502020204030204" pitchFamily="34" charset="0"/>
                    <a:sym typeface="Symbol"/>
                  </a:rPr>
                  <a:t>m</a:t>
                </a:r>
                <a:r>
                  <a:rPr lang="en-US" altLang="de-DE" dirty="0">
                    <a:latin typeface="Calibri" panose="020F0502020204030204" pitchFamily="34" charset="0"/>
                  </a:rPr>
                  <a:t>easured </a:t>
                </a:r>
                <a:r>
                  <a:rPr lang="en-US" altLang="de-DE" i="1" dirty="0">
                    <a:latin typeface="Calibri" panose="020F0502020204030204" pitchFamily="34" charset="0"/>
                    <a:sym typeface="Symbol"/>
                  </a:rPr>
                  <a:t></a:t>
                </a:r>
                <a:r>
                  <a:rPr lang="en-US" altLang="de-DE" i="1" baseline="-25000" dirty="0" err="1">
                    <a:latin typeface="Calibri" panose="020F0502020204030204" pitchFamily="34" charset="0"/>
                    <a:sym typeface="Symbol"/>
                  </a:rPr>
                  <a:t>meas</a:t>
                </a:r>
                <a:r>
                  <a:rPr lang="en-US" altLang="de-DE" i="1" dirty="0">
                    <a:latin typeface="Calibri" panose="020F0502020204030204" pitchFamily="34" charset="0"/>
                    <a:sym typeface="Symbol"/>
                  </a:rPr>
                  <a:t> &amp; </a:t>
                </a:r>
                <a:r>
                  <a:rPr lang="en-US" altLang="de-DE" dirty="0">
                    <a:latin typeface="Calibri" panose="020F0502020204030204" pitchFamily="34" charset="0"/>
                    <a:sym typeface="Symbol"/>
                  </a:rPr>
                  <a:t>calculated </a:t>
                </a:r>
                <a:r>
                  <a:rPr lang="en-US" altLang="de-DE" i="1" dirty="0">
                    <a:latin typeface="Calibri" panose="020F0502020204030204" pitchFamily="34" charset="0"/>
                    <a:sym typeface="Symbol"/>
                  </a:rPr>
                  <a:t></a:t>
                </a:r>
                <a:r>
                  <a:rPr lang="en-US" altLang="de-DE" i="1" baseline="-25000" dirty="0">
                    <a:latin typeface="Calibri" panose="020F0502020204030204" pitchFamily="34" charset="0"/>
                    <a:sym typeface="Symbol"/>
                  </a:rPr>
                  <a:t>model</a:t>
                </a:r>
                <a:r>
                  <a:rPr lang="en-US" altLang="de-DE" i="1" dirty="0">
                    <a:latin typeface="Calibri" panose="020F0502020204030204" pitchFamily="34" charset="0"/>
                    <a:sym typeface="Symbol"/>
                  </a:rPr>
                  <a:t>   </a:t>
                </a:r>
              </a:p>
              <a:p>
                <a:pPr algn="l">
                  <a:spcBef>
                    <a:spcPts val="200"/>
                  </a:spcBef>
                </a:pPr>
                <a:r>
                  <a:rPr lang="en-US" altLang="de-DE" dirty="0">
                    <a:latin typeface="Calibri" panose="020F0502020204030204" pitchFamily="34" charset="0"/>
                    <a:sym typeface="Symbol"/>
                  </a:rPr>
                  <a:t>for each BPM at BNL for RHIC (proton-proton  or ions circular collider with  3.8 km length) </a:t>
                </a:r>
                <a:endParaRPr lang="en-US" altLang="de-DE" dirty="0">
                  <a:latin typeface="Calibri" panose="020F0502020204030204" pitchFamily="34" charset="0"/>
                </a:endParaRPr>
              </a:p>
            </p:txBody>
          </p:sp>
        </mc:Choice>
        <mc:Fallback xmlns="">
          <p:sp>
            <p:nvSpPr>
              <p:cNvPr id="17" name="Rectangle 15"/>
              <p:cNvSpPr>
                <a:spLocks noRot="1" noChangeAspect="1" noMove="1" noResize="1" noEditPoints="1" noAdjustHandles="1" noChangeArrowheads="1" noChangeShapeType="1" noTextEdit="1"/>
              </p:cNvSpPr>
              <p:nvPr/>
            </p:nvSpPr>
            <p:spPr bwMode="auto">
              <a:xfrm>
                <a:off x="31750" y="754779"/>
                <a:ext cx="9112250" cy="671979"/>
              </a:xfrm>
              <a:prstGeom prst="rect">
                <a:avLst/>
              </a:prstGeom>
              <a:blipFill rotWithShape="1">
                <a:blip r:embed="rId2"/>
                <a:stretch>
                  <a:fillRect l="-535" t="-6364" b="-1363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18" name="Rectangle 15"/>
          <p:cNvSpPr>
            <a:spLocks noChangeArrowheads="1"/>
          </p:cNvSpPr>
          <p:nvPr/>
        </p:nvSpPr>
        <p:spPr bwMode="auto">
          <a:xfrm>
            <a:off x="5665539" y="5008946"/>
            <a:ext cx="347846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dirty="0">
                <a:latin typeface="Calibri" panose="020F0502020204030204" pitchFamily="34" charset="0"/>
              </a:rPr>
              <a:t>From X. Shen et al., </a:t>
            </a:r>
          </a:p>
          <a:p>
            <a:pPr algn="l">
              <a:spcBef>
                <a:spcPts val="0"/>
              </a:spcBef>
            </a:pPr>
            <a:r>
              <a:rPr lang="en-US" altLang="de-DE" sz="1400" dirty="0">
                <a:latin typeface="Calibri" panose="020F0502020204030204" pitchFamily="34" charset="0"/>
              </a:rPr>
              <a:t>Phys. Rev. Acc. Beams </a:t>
            </a:r>
            <a:r>
              <a:rPr lang="en-US" altLang="de-DE" sz="1400" b="1" dirty="0">
                <a:latin typeface="Calibri" panose="020F0502020204030204" pitchFamily="34" charset="0"/>
              </a:rPr>
              <a:t>16</a:t>
            </a:r>
            <a:r>
              <a:rPr lang="en-US" altLang="de-DE" sz="1400" dirty="0">
                <a:latin typeface="Calibri" panose="020F0502020204030204" pitchFamily="34" charset="0"/>
              </a:rPr>
              <a:t>, 111001 (2013)</a:t>
            </a:r>
          </a:p>
        </p:txBody>
      </p:sp>
      <p:pic>
        <p:nvPicPr>
          <p:cNvPr id="103460" name="Picture 3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9014" y="1498915"/>
            <a:ext cx="4766447" cy="33263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feld 8">
            <a:hlinkClick r:id="" action="ppaction://noaction"/>
          </p:cNvPr>
          <p:cNvSpPr txBox="1"/>
          <p:nvPr/>
        </p:nvSpPr>
        <p:spPr>
          <a:xfrm>
            <a:off x="4858180" y="6556206"/>
            <a:ext cx="1342034" cy="369332"/>
          </a:xfrm>
          <a:prstGeom prst="rect">
            <a:avLst/>
          </a:prstGeom>
          <a:noFill/>
        </p:spPr>
        <p:txBody>
          <a:bodyPr wrap="none" rtlCol="0">
            <a:spAutoFit/>
          </a:bodyPr>
          <a:lstStyle/>
          <a:p>
            <a:r>
              <a:rPr lang="en-US" b="1" dirty="0">
                <a:solidFill>
                  <a:srgbClr val="3333CC"/>
                </a:solidFill>
                <a:sym typeface="Symbol"/>
                <a:hlinkClick r:id="rId4" action="ppaction://hlinksldjump"/>
              </a:rPr>
              <a:t></a:t>
            </a:r>
            <a:r>
              <a:rPr lang="en-US" sz="1600" b="1" dirty="0">
                <a:solidFill>
                  <a:srgbClr val="3333CC"/>
                </a:solidFill>
                <a:latin typeface="Calibri" panose="020F0502020204030204" pitchFamily="34" charset="0"/>
                <a:cs typeface="Calibri" panose="020F0502020204030204" pitchFamily="34" charset="0"/>
                <a:sym typeface="Symbol"/>
                <a:hlinkClick r:id="rId4" action="ppaction://hlinksldjump"/>
              </a:rPr>
              <a:t>Conclusion</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19305353"/>
      </p:ext>
    </p:extLst>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p:cNvSpPr txBox="1"/>
          <p:nvPr/>
        </p:nvSpPr>
        <p:spPr>
          <a:xfrm>
            <a:off x="132169" y="5679155"/>
            <a:ext cx="7504013" cy="307777"/>
          </a:xfrm>
          <a:prstGeom prst="rect">
            <a:avLst/>
          </a:prstGeom>
          <a:noFill/>
        </p:spPr>
        <p:txBody>
          <a:bodyPr wrap="square" rtlCol="0">
            <a:spAutoFit/>
          </a:bodyPr>
          <a:lstStyle/>
          <a:p>
            <a:pPr algn="l">
              <a:spcBef>
                <a:spcPts val="0"/>
              </a:spcBef>
            </a:pPr>
            <a:r>
              <a:rPr lang="en-US" sz="1400" dirty="0">
                <a:latin typeface="Calibri" panose="020F0502020204030204" pitchFamily="34" charset="0"/>
              </a:rPr>
              <a:t>From J. </a:t>
            </a:r>
            <a:r>
              <a:rPr lang="en-US" sz="1400" dirty="0" err="1">
                <a:latin typeface="Calibri" panose="020F0502020204030204" pitchFamily="34" charset="0"/>
              </a:rPr>
              <a:t>Wenninger</a:t>
            </a:r>
            <a:r>
              <a:rPr lang="en-US" sz="1400" dirty="0">
                <a:latin typeface="Calibri" panose="020F0502020204030204" pitchFamily="34" charset="0"/>
              </a:rPr>
              <a:t>: CAS on BD, CERN-2009-005 &amp; J. </a:t>
            </a:r>
            <a:r>
              <a:rPr lang="en-US" sz="1400" dirty="0" err="1">
                <a:latin typeface="Calibri" panose="020F0502020204030204" pitchFamily="34" charset="0"/>
              </a:rPr>
              <a:t>Wenninger</a:t>
            </a:r>
            <a:r>
              <a:rPr lang="en-US" sz="1400" dirty="0">
                <a:latin typeface="Calibri" panose="020F0502020204030204" pitchFamily="34" charset="0"/>
              </a:rPr>
              <a:t> CERN-AB-2004-009</a:t>
            </a:r>
          </a:p>
        </p:txBody>
      </p:sp>
      <p:sp>
        <p:nvSpPr>
          <p:cNvPr id="9"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Dispersion Measurement from Closed Orbit Data </a:t>
            </a:r>
          </a:p>
        </p:txBody>
      </p:sp>
      <mc:AlternateContent xmlns:mc="http://schemas.openxmlformats.org/markup-compatibility/2006" xmlns:a14="http://schemas.microsoft.com/office/drawing/2010/main">
        <mc:Choice Requires="a14">
          <p:sp>
            <p:nvSpPr>
              <p:cNvPr id="11" name="Rectangle 4"/>
              <p:cNvSpPr>
                <a:spLocks noChangeArrowheads="1"/>
              </p:cNvSpPr>
              <p:nvPr/>
            </p:nvSpPr>
            <p:spPr bwMode="auto">
              <a:xfrm>
                <a:off x="35496" y="692696"/>
                <a:ext cx="9234666" cy="970009"/>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solidFill>
                      <a:srgbClr val="0000CC"/>
                    </a:solidFill>
                    <a:latin typeface="Calibri" panose="020F0502020204030204" pitchFamily="34" charset="0"/>
                    <a:cs typeface="Times New Roman" panose="02020603050405020304" pitchFamily="18" charset="0"/>
                  </a:rPr>
                  <a:t>Dispersion D(</a:t>
                </a:r>
                <a:r>
                  <a:rPr lang="en-US" altLang="de-DE" b="1" i="1" dirty="0" err="1">
                    <a:solidFill>
                      <a:srgbClr val="0000CC"/>
                    </a:solidFill>
                    <a:latin typeface="Calibri" panose="020F0502020204030204" pitchFamily="34" charset="0"/>
                    <a:cs typeface="Times New Roman" panose="02020603050405020304" pitchFamily="18" charset="0"/>
                  </a:rPr>
                  <a:t>s</a:t>
                </a:r>
                <a:r>
                  <a:rPr lang="en-US" altLang="de-DE" b="1" i="1" baseline="-25000" dirty="0" err="1">
                    <a:solidFill>
                      <a:srgbClr val="0000CC"/>
                    </a:solidFill>
                    <a:latin typeface="Calibri" panose="020F0502020204030204" pitchFamily="34" charset="0"/>
                    <a:cs typeface="Times New Roman" panose="02020603050405020304" pitchFamily="18" charset="0"/>
                  </a:rPr>
                  <a:t>i</a:t>
                </a:r>
                <a:r>
                  <a:rPr lang="en-US" altLang="de-DE" b="1" i="1" dirty="0">
                    <a:solidFill>
                      <a:srgbClr val="0000CC"/>
                    </a:solidFill>
                    <a:latin typeface="Calibri" panose="020F0502020204030204" pitchFamily="34" charset="0"/>
                    <a:cs typeface="Times New Roman" panose="02020603050405020304" pitchFamily="18" charset="0"/>
                  </a:rPr>
                  <a:t> ): </a:t>
                </a:r>
                <a:r>
                  <a:rPr lang="en-US" altLang="de-DE" dirty="0">
                    <a:latin typeface="Calibri" panose="020F0502020204030204" pitchFamily="34" charset="0"/>
                    <a:cs typeface="Times New Roman" panose="02020603050405020304" pitchFamily="18" charset="0"/>
                  </a:rPr>
                  <a:t>Change of momentum</a:t>
                </a:r>
                <a:r>
                  <a:rPr lang="en-US" altLang="de-DE" b="1" i="1" dirty="0">
                    <a:latin typeface="Calibri" panose="020F0502020204030204" pitchFamily="34" charset="0"/>
                    <a:cs typeface="Times New Roman" panose="02020603050405020304" pitchFamily="18" charset="0"/>
                  </a:rPr>
                  <a:t> p</a:t>
                </a:r>
                <a:r>
                  <a:rPr lang="en-US" altLang="de-DE" dirty="0">
                    <a:latin typeface="Calibri" panose="020F0502020204030204" pitchFamily="34" charset="0"/>
                    <a:cs typeface="Times New Roman" panose="02020603050405020304" pitchFamily="18" charset="0"/>
                  </a:rPr>
                  <a:t> by detuned </a:t>
                </a:r>
                <a:r>
                  <a:rPr lang="en-US" altLang="de-DE" dirty="0" err="1">
                    <a:latin typeface="Calibri" panose="020F0502020204030204" pitchFamily="34" charset="0"/>
                    <a:cs typeface="Times New Roman" panose="02020603050405020304" pitchFamily="18" charset="0"/>
                  </a:rPr>
                  <a:t>rf</a:t>
                </a:r>
                <a:r>
                  <a:rPr lang="en-US" altLang="de-DE" dirty="0">
                    <a:latin typeface="Calibri" panose="020F0502020204030204" pitchFamily="34" charset="0"/>
                    <a:cs typeface="Times New Roman" panose="02020603050405020304" pitchFamily="18" charset="0"/>
                  </a:rPr>
                  <a:t>-cavity</a:t>
                </a:r>
                <a:endParaRPr lang="en-US" altLang="de-DE" sz="2200" dirty="0">
                  <a:latin typeface="Calibri" panose="020F0502020204030204" pitchFamily="34" charset="0"/>
                  <a:cs typeface="Times New Roman" panose="02020603050405020304" pitchFamily="18" charset="0"/>
                </a:endParaRPr>
              </a:p>
              <a:p>
                <a:pPr algn="l">
                  <a:lnSpc>
                    <a:spcPct val="80000"/>
                  </a:lnSpc>
                </a:pPr>
                <a:r>
                  <a:rPr lang="en-US" altLang="de-DE" dirty="0">
                    <a:latin typeface="Calibri" panose="020F0502020204030204" pitchFamily="34" charset="0"/>
                    <a:cs typeface="Times New Roman" panose="02020603050405020304" pitchFamily="18" charset="0"/>
                    <a:sym typeface="Symbol" pitchFamily="18" charset="2"/>
                  </a:rPr>
                  <a:t></a:t>
                </a:r>
                <a:r>
                  <a:rPr lang="en-US" altLang="de-DE" dirty="0">
                    <a:latin typeface="Calibri" panose="020F0502020204030204" pitchFamily="34" charset="0"/>
                    <a:cs typeface="Times New Roman" panose="02020603050405020304" pitchFamily="18" charset="0"/>
                  </a:rPr>
                  <a:t> Position reading at one location </a:t>
                </a:r>
                <a14:m>
                  <m:oMath xmlns:m="http://schemas.openxmlformats.org/officeDocument/2006/math">
                    <m:sSub>
                      <m:sSubPr>
                        <m:ctrlPr>
                          <a:rPr lang="en-US" altLang="de-DE" sz="2200" i="1" smtClean="0">
                            <a:latin typeface="Cambria Math" panose="02040503050406030204" pitchFamily="18" charset="0"/>
                          </a:rPr>
                        </m:ctrlPr>
                      </m:sSubPr>
                      <m:e>
                        <m:r>
                          <a:rPr lang="de-DE" altLang="de-DE" sz="2200" b="0" i="1" smtClean="0">
                            <a:latin typeface="Cambria Math"/>
                          </a:rPr>
                          <m:t>𝑥</m:t>
                        </m:r>
                      </m:e>
                      <m:sub>
                        <m:r>
                          <a:rPr lang="de-DE" altLang="de-DE" sz="2200" b="0" i="1" smtClean="0">
                            <a:latin typeface="Cambria Math"/>
                          </a:rPr>
                          <m:t>𝑖</m:t>
                        </m:r>
                      </m:sub>
                    </m:sSub>
                    <m:r>
                      <a:rPr lang="de-DE" altLang="de-DE" sz="2200" b="0" i="1" smtClean="0">
                        <a:latin typeface="Cambria Math"/>
                      </a:rPr>
                      <m:t>=</m:t>
                    </m:r>
                    <m:r>
                      <a:rPr lang="de-DE" altLang="de-DE" sz="2200" b="0" i="1" smtClean="0">
                        <a:latin typeface="Cambria Math"/>
                      </a:rPr>
                      <m:t>𝐷</m:t>
                    </m:r>
                    <m:d>
                      <m:dPr>
                        <m:ctrlPr>
                          <a:rPr lang="de-DE" altLang="de-DE" sz="2200" b="0" i="1" smtClean="0">
                            <a:latin typeface="Cambria Math" panose="02040503050406030204" pitchFamily="18" charset="0"/>
                          </a:rPr>
                        </m:ctrlPr>
                      </m:dPr>
                      <m:e>
                        <m:sSub>
                          <m:sSubPr>
                            <m:ctrlPr>
                              <a:rPr lang="de-DE" altLang="de-DE" sz="2200" b="0" i="1" smtClean="0">
                                <a:latin typeface="Cambria Math" panose="02040503050406030204" pitchFamily="18" charset="0"/>
                              </a:rPr>
                            </m:ctrlPr>
                          </m:sSubPr>
                          <m:e>
                            <m:r>
                              <a:rPr lang="de-DE" altLang="de-DE" sz="2200" b="0" i="1" smtClean="0">
                                <a:latin typeface="Cambria Math"/>
                              </a:rPr>
                              <m:t>𝑠</m:t>
                            </m:r>
                          </m:e>
                          <m:sub>
                            <m:r>
                              <a:rPr lang="de-DE" altLang="de-DE" sz="2200" b="0" i="1" smtClean="0">
                                <a:latin typeface="Cambria Math"/>
                              </a:rPr>
                              <m:t>𝑖</m:t>
                            </m:r>
                          </m:sub>
                        </m:sSub>
                      </m:e>
                    </m:d>
                    <m:r>
                      <a:rPr lang="de-DE" altLang="de-DE" sz="2200" b="0" i="1" smtClean="0">
                        <a:latin typeface="Cambria Math"/>
                      </a:rPr>
                      <m:t> </m:t>
                    </m:r>
                    <m:r>
                      <a:rPr lang="de-DE" altLang="de-DE" sz="2200" b="0" i="1" smtClean="0">
                        <a:latin typeface="Cambria Math"/>
                        <a:ea typeface="Cambria Math"/>
                      </a:rPr>
                      <m:t>∙</m:t>
                    </m:r>
                    <m:box>
                      <m:boxPr>
                        <m:ctrlPr>
                          <a:rPr lang="de-DE" altLang="de-DE" sz="2200" b="0" i="1" smtClean="0">
                            <a:latin typeface="Cambria Math" panose="02040503050406030204" pitchFamily="18" charset="0"/>
                            <a:ea typeface="Cambria Math"/>
                          </a:rPr>
                        </m:ctrlPr>
                      </m:boxPr>
                      <m:e>
                        <m:argPr>
                          <m:argSz m:val="-1"/>
                        </m:argPr>
                        <m:f>
                          <m:fPr>
                            <m:ctrlPr>
                              <a:rPr lang="de-DE" altLang="de-DE" sz="2200" b="0" i="1" smtClean="0">
                                <a:latin typeface="Cambria Math" panose="02040503050406030204" pitchFamily="18" charset="0"/>
                                <a:ea typeface="Cambria Math"/>
                              </a:rPr>
                            </m:ctrlPr>
                          </m:fPr>
                          <m:num>
                            <m:r>
                              <a:rPr lang="de-DE" altLang="de-DE" sz="2200" b="0" i="1" smtClean="0">
                                <a:latin typeface="Cambria Math"/>
                                <a:ea typeface="Cambria Math"/>
                              </a:rPr>
                              <m:t>∆</m:t>
                            </m:r>
                            <m:r>
                              <a:rPr lang="de-DE" altLang="de-DE" sz="2200" b="0" i="1" smtClean="0">
                                <a:latin typeface="Cambria Math"/>
                                <a:ea typeface="Cambria Math"/>
                              </a:rPr>
                              <m:t>𝑝</m:t>
                            </m:r>
                          </m:num>
                          <m:den>
                            <m:r>
                              <a:rPr lang="de-DE" altLang="de-DE" sz="2200" b="0" i="1" smtClean="0">
                                <a:latin typeface="Cambria Math"/>
                                <a:ea typeface="Cambria Math"/>
                              </a:rPr>
                              <m:t>𝑝</m:t>
                            </m:r>
                          </m:den>
                        </m:f>
                      </m:e>
                    </m:box>
                  </m:oMath>
                </a14:m>
                <a:r>
                  <a:rPr lang="en-US" altLang="de-DE" dirty="0">
                    <a:latin typeface="Calibri" panose="020F0502020204030204" pitchFamily="34" charset="0"/>
                    <a:cs typeface="Times New Roman" panose="02020603050405020304" pitchFamily="18" charset="0"/>
                  </a:rPr>
                  <a:t>: 		</a:t>
                </a:r>
              </a:p>
            </p:txBody>
          </p:sp>
        </mc:Choice>
        <mc:Fallback xmlns="">
          <p:sp>
            <p:nvSpPr>
              <p:cNvPr id="11" name="Rectangle 4"/>
              <p:cNvSpPr>
                <a:spLocks noRot="1" noChangeAspect="1" noMove="1" noResize="1" noEditPoints="1" noAdjustHandles="1" noChangeArrowheads="1" noChangeShapeType="1" noTextEdit="1"/>
              </p:cNvSpPr>
              <p:nvPr/>
            </p:nvSpPr>
            <p:spPr bwMode="auto">
              <a:xfrm>
                <a:off x="35496" y="692696"/>
                <a:ext cx="9234666" cy="970009"/>
              </a:xfrm>
              <a:prstGeom prst="rect">
                <a:avLst/>
              </a:prstGeom>
              <a:blipFill rotWithShape="1">
                <a:blip r:embed="rId2"/>
                <a:stretch>
                  <a:fillRect l="-594" b="-314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13" name="Rectangle 6"/>
          <p:cNvSpPr>
            <a:spLocks noChangeArrowheads="1"/>
          </p:cNvSpPr>
          <p:nvPr/>
        </p:nvSpPr>
        <p:spPr bwMode="auto">
          <a:xfrm>
            <a:off x="39299" y="1795908"/>
            <a:ext cx="842410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latin typeface="Calibri" panose="020F0502020204030204" pitchFamily="34" charset="0"/>
                <a:sym typeface="Symbol" pitchFamily="18" charset="2"/>
              </a:rPr>
              <a:t> Result from p</a:t>
            </a:r>
            <a:r>
              <a:rPr lang="en-US" altLang="de-DE" sz="2000" dirty="0">
                <a:latin typeface="Calibri" panose="020F0502020204030204" pitchFamily="34" charset="0"/>
              </a:rPr>
              <a:t>lot of </a:t>
            </a:r>
            <a:r>
              <a:rPr lang="en-US" altLang="de-DE" sz="2000" b="1" i="1" dirty="0">
                <a:latin typeface="Calibri" panose="020F0502020204030204" pitchFamily="34" charset="0"/>
              </a:rPr>
              <a:t>x</a:t>
            </a:r>
            <a:r>
              <a:rPr lang="en-US" altLang="de-DE" sz="2400" b="1" i="1" baseline="-25000" dirty="0">
                <a:latin typeface="Calibri" panose="020F0502020204030204" pitchFamily="34" charset="0"/>
              </a:rPr>
              <a:t>i</a:t>
            </a:r>
            <a:r>
              <a:rPr lang="en-US" altLang="de-DE" sz="2000" dirty="0">
                <a:latin typeface="Calibri" panose="020F0502020204030204" pitchFamily="34" charset="0"/>
              </a:rPr>
              <a:t> as a function of </a:t>
            </a:r>
            <a:r>
              <a:rPr lang="el-GR" altLang="de-DE" sz="2000" b="1" dirty="0">
                <a:latin typeface="Calibri" panose="020F0502020204030204" pitchFamily="34" charset="0"/>
                <a:cs typeface="Times New Roman" pitchFamily="18" charset="0"/>
              </a:rPr>
              <a:t>Δ</a:t>
            </a:r>
            <a:r>
              <a:rPr lang="en-US" altLang="de-DE" sz="2000" b="1" i="1" dirty="0">
                <a:latin typeface="Calibri" panose="020F0502020204030204" pitchFamily="34" charset="0"/>
              </a:rPr>
              <a:t>p/p </a:t>
            </a:r>
            <a:r>
              <a:rPr lang="en-US" altLang="de-DE" sz="2000" dirty="0">
                <a:latin typeface="Calibri" panose="020F0502020204030204" pitchFamily="34" charset="0"/>
                <a:sym typeface="Symbol" pitchFamily="18" charset="2"/>
              </a:rPr>
              <a:t></a:t>
            </a:r>
            <a:r>
              <a:rPr lang="en-US" altLang="de-DE" sz="2000" dirty="0">
                <a:latin typeface="Calibri" panose="020F0502020204030204" pitchFamily="34" charset="0"/>
              </a:rPr>
              <a:t> slope is local dispersion </a:t>
            </a:r>
            <a:r>
              <a:rPr lang="en-US" altLang="de-DE" sz="2000" b="1" i="1" dirty="0">
                <a:latin typeface="Calibri" panose="020F0502020204030204" pitchFamily="34" charset="0"/>
              </a:rPr>
              <a:t>D(</a:t>
            </a:r>
            <a:r>
              <a:rPr lang="en-US" altLang="de-DE" sz="2000" b="1" i="1" dirty="0" err="1">
                <a:latin typeface="Calibri" panose="020F0502020204030204" pitchFamily="34" charset="0"/>
              </a:rPr>
              <a:t>s</a:t>
            </a:r>
            <a:r>
              <a:rPr lang="en-US" altLang="de-DE" sz="2400" b="1" i="1" baseline="-25000" dirty="0" err="1">
                <a:latin typeface="Calibri" panose="020F0502020204030204" pitchFamily="34" charset="0"/>
              </a:rPr>
              <a:t>i</a:t>
            </a:r>
            <a:r>
              <a:rPr lang="en-US" altLang="de-DE" sz="2000" b="1" i="1" baseline="-25000" dirty="0">
                <a:latin typeface="Calibri" panose="020F0502020204030204" pitchFamily="34" charset="0"/>
              </a:rPr>
              <a:t> </a:t>
            </a:r>
            <a:r>
              <a:rPr lang="en-US" altLang="de-DE" sz="2000" b="1" i="1" dirty="0">
                <a:latin typeface="Calibri" panose="020F0502020204030204" pitchFamily="34" charset="0"/>
              </a:rPr>
              <a:t>)</a:t>
            </a:r>
          </a:p>
        </p:txBody>
      </p:sp>
      <p:sp>
        <p:nvSpPr>
          <p:cNvPr id="14" name="Rectangle 15"/>
          <p:cNvSpPr>
            <a:spLocks noChangeArrowheads="1"/>
          </p:cNvSpPr>
          <p:nvPr/>
        </p:nvSpPr>
        <p:spPr bwMode="auto">
          <a:xfrm>
            <a:off x="147303" y="2365990"/>
            <a:ext cx="384863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dirty="0">
                <a:latin typeface="Calibri" panose="020F0502020204030204" pitchFamily="34" charset="0"/>
              </a:rPr>
              <a:t>Example: </a:t>
            </a:r>
            <a:r>
              <a:rPr lang="en-US" altLang="de-DE" dirty="0">
                <a:latin typeface="Calibri" panose="020F0502020204030204" pitchFamily="34" charset="0"/>
              </a:rPr>
              <a:t>Dispersion measurement </a:t>
            </a:r>
            <a:r>
              <a:rPr lang="en-US" altLang="de-DE" b="1" i="1" dirty="0">
                <a:latin typeface="Calibri" panose="020F0502020204030204" pitchFamily="34" charset="0"/>
                <a:sym typeface="Symbol"/>
              </a:rPr>
              <a:t>D(s)</a:t>
            </a:r>
            <a:r>
              <a:rPr lang="en-US" altLang="de-DE" dirty="0">
                <a:latin typeface="Calibri" panose="020F0502020204030204" pitchFamily="34" charset="0"/>
                <a:sym typeface="Symbol"/>
              </a:rPr>
              <a:t> at BPMs at CERN SPS</a:t>
            </a:r>
            <a:endParaRPr lang="en-US" altLang="de-DE" dirty="0">
              <a:latin typeface="Calibri" panose="020F0502020204030204" pitchFamily="34" charset="0"/>
            </a:endParaRPr>
          </a:p>
        </p:txBody>
      </p:sp>
      <p:sp>
        <p:nvSpPr>
          <p:cNvPr id="19" name="Rectangle 15"/>
          <p:cNvSpPr>
            <a:spLocks noChangeArrowheads="1"/>
          </p:cNvSpPr>
          <p:nvPr/>
        </p:nvSpPr>
        <p:spPr bwMode="auto">
          <a:xfrm>
            <a:off x="147303" y="3488347"/>
            <a:ext cx="3632609"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700" dirty="0">
                <a:latin typeface="Calibri" panose="020F0502020204030204" pitchFamily="34" charset="0"/>
              </a:rPr>
              <a:t>Theory-experiment correspondence</a:t>
            </a:r>
            <a:r>
              <a:rPr lang="en-US" altLang="de-DE" sz="1700" dirty="0">
                <a:latin typeface="Calibri" panose="020F0502020204030204" pitchFamily="34" charset="0"/>
                <a:sym typeface="Symbol"/>
              </a:rPr>
              <a:t> </a:t>
            </a:r>
          </a:p>
          <a:p>
            <a:pPr algn="l">
              <a:spcBef>
                <a:spcPts val="400"/>
              </a:spcBef>
            </a:pPr>
            <a:r>
              <a:rPr lang="en-US" altLang="de-DE" sz="1700" dirty="0">
                <a:latin typeface="Calibri" panose="020F0502020204030204" pitchFamily="34" charset="0"/>
                <a:sym typeface="Symbol"/>
              </a:rPr>
              <a:t>after correction of </a:t>
            </a:r>
          </a:p>
          <a:p>
            <a:pPr marL="285750" indent="-285750" algn="l">
              <a:spcBef>
                <a:spcPts val="400"/>
              </a:spcBef>
              <a:buFont typeface="Wingdings" panose="05000000000000000000" pitchFamily="2" charset="2"/>
              <a:buChar char="Ø"/>
            </a:pPr>
            <a:r>
              <a:rPr lang="en-US" altLang="de-DE" sz="1700" dirty="0">
                <a:latin typeface="Calibri" panose="020F0502020204030204" pitchFamily="34" charset="0"/>
                <a:sym typeface="Symbol"/>
              </a:rPr>
              <a:t>BPM calibration </a:t>
            </a:r>
          </a:p>
          <a:p>
            <a:pPr marL="285750" indent="-285750" algn="l">
              <a:spcBef>
                <a:spcPts val="400"/>
              </a:spcBef>
              <a:buFont typeface="Wingdings" panose="05000000000000000000" pitchFamily="2" charset="2"/>
              <a:buChar char="Ø"/>
            </a:pPr>
            <a:r>
              <a:rPr lang="en-US" altLang="de-DE" sz="1700" dirty="0">
                <a:latin typeface="Calibri" panose="020F0502020204030204" pitchFamily="34" charset="0"/>
                <a:sym typeface="Symbol"/>
              </a:rPr>
              <a:t>quadrupole calibration </a:t>
            </a:r>
            <a:endParaRPr lang="en-US" altLang="de-DE" sz="1700" dirty="0">
              <a:latin typeface="Calibri" panose="020F0502020204030204" pitchFamily="34" charset="0"/>
            </a:endParaRPr>
          </a:p>
        </p:txBody>
      </p:sp>
      <p:grpSp>
        <p:nvGrpSpPr>
          <p:cNvPr id="23" name="Gruppieren 22"/>
          <p:cNvGrpSpPr/>
          <p:nvPr/>
        </p:nvGrpSpPr>
        <p:grpSpPr>
          <a:xfrm>
            <a:off x="3995936" y="2329374"/>
            <a:ext cx="4709914" cy="3182148"/>
            <a:chOff x="3995936" y="2636912"/>
            <a:chExt cx="4709914" cy="3182148"/>
          </a:xfrm>
        </p:grpSpPr>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8000"/>
                      </a14:imgEffect>
                    </a14:imgLayer>
                  </a14:imgProps>
                </a:ext>
                <a:ext uri="{28A0092B-C50C-407E-A947-70E740481C1C}">
                  <a14:useLocalDpi xmlns:a14="http://schemas.microsoft.com/office/drawing/2010/main" val="0"/>
                </a:ext>
              </a:extLst>
            </a:blip>
            <a:srcRect/>
            <a:stretch>
              <a:fillRect/>
            </a:stretch>
          </p:blipFill>
          <p:spPr bwMode="auto">
            <a:xfrm>
              <a:off x="3995936" y="2636912"/>
              <a:ext cx="4709914" cy="3058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feld 15"/>
            <p:cNvSpPr txBox="1"/>
            <p:nvPr/>
          </p:nvSpPr>
          <p:spPr>
            <a:xfrm>
              <a:off x="4644008" y="4862021"/>
              <a:ext cx="2448272" cy="323165"/>
            </a:xfrm>
            <a:prstGeom prst="rect">
              <a:avLst/>
            </a:prstGeom>
            <a:noFill/>
          </p:spPr>
          <p:txBody>
            <a:bodyPr wrap="square" rtlCol="0">
              <a:spAutoFit/>
            </a:bodyPr>
            <a:lstStyle/>
            <a:p>
              <a:pPr algn="l"/>
              <a:r>
                <a:rPr lang="en-US" sz="1500" b="1" dirty="0">
                  <a:latin typeface="Calibri" panose="020F0502020204030204" pitchFamily="34" charset="0"/>
                  <a:cs typeface="Arial" panose="020B0604020202020204" pitchFamily="34" charset="0"/>
                  <a:sym typeface="Symbol"/>
                </a:rPr>
                <a:t></a:t>
              </a:r>
              <a:r>
                <a:rPr lang="en-US" sz="1500" dirty="0">
                  <a:latin typeface="Calibri" panose="020F0502020204030204" pitchFamily="34" charset="0"/>
                  <a:cs typeface="Arial" panose="020B0604020202020204" pitchFamily="34" charset="0"/>
                </a:rPr>
                <a:t>: model expectation</a:t>
              </a:r>
            </a:p>
          </p:txBody>
        </p:sp>
        <p:sp>
          <p:nvSpPr>
            <p:cNvPr id="17" name="Textfeld 16"/>
            <p:cNvSpPr txBox="1"/>
            <p:nvPr/>
          </p:nvSpPr>
          <p:spPr>
            <a:xfrm>
              <a:off x="4644008" y="2807674"/>
              <a:ext cx="3168352" cy="323165"/>
            </a:xfrm>
            <a:prstGeom prst="rect">
              <a:avLst/>
            </a:prstGeom>
            <a:noFill/>
          </p:spPr>
          <p:txBody>
            <a:bodyPr wrap="square" rtlCol="0">
              <a:spAutoFit/>
            </a:bodyPr>
            <a:lstStyle/>
            <a:p>
              <a:pPr algn="l"/>
              <a:r>
                <a:rPr lang="en-US" sz="1500" b="1" dirty="0">
                  <a:solidFill>
                    <a:srgbClr val="00FF00"/>
                  </a:solidFill>
                  <a:latin typeface="Calibri" panose="020F0502020204030204" pitchFamily="34" charset="0"/>
                  <a:cs typeface="Arial" panose="020B0604020202020204" pitchFamily="34" charset="0"/>
                </a:rPr>
                <a:t>green histogram</a:t>
              </a:r>
              <a:r>
                <a:rPr lang="en-US" sz="1500" dirty="0">
                  <a:latin typeface="Calibri" panose="020F0502020204030204" pitchFamily="34" charset="0"/>
                  <a:cs typeface="Arial" panose="020B0604020202020204" pitchFamily="34" charset="0"/>
                </a:rPr>
                <a:t>: measurement</a:t>
              </a:r>
            </a:p>
          </p:txBody>
        </p:sp>
        <p:cxnSp>
          <p:nvCxnSpPr>
            <p:cNvPr id="20" name="Gerade Verbindung mit Pfeil 19"/>
            <p:cNvCxnSpPr/>
            <p:nvPr/>
          </p:nvCxnSpPr>
          <p:spPr bwMode="auto">
            <a:xfrm>
              <a:off x="4644008" y="5783595"/>
              <a:ext cx="4061842" cy="0"/>
            </a:xfrm>
            <a:prstGeom prst="straightConnector1">
              <a:avLst/>
            </a:prstGeom>
            <a:solidFill>
              <a:schemeClr val="accent1"/>
            </a:solidFill>
            <a:ln w="25400" cap="flat" cmpd="sng" algn="ctr">
              <a:solidFill>
                <a:srgbClr val="000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Rectangle 15"/>
            <p:cNvSpPr>
              <a:spLocks noChangeArrowheads="1"/>
            </p:cNvSpPr>
            <p:nvPr/>
          </p:nvSpPr>
          <p:spPr bwMode="auto">
            <a:xfrm>
              <a:off x="6205899" y="5495895"/>
              <a:ext cx="8242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500" dirty="0">
                  <a:latin typeface="Calibri" panose="020F0502020204030204" pitchFamily="34" charset="0"/>
                  <a:cs typeface="Arial" panose="020B0604020202020204" pitchFamily="34" charset="0"/>
                </a:rPr>
                <a:t>6.9 km</a:t>
              </a:r>
            </a:p>
          </p:txBody>
        </p:sp>
      </p:grpSp>
      <p:sp>
        <p:nvSpPr>
          <p:cNvPr id="18" name="Textfeld 17">
            <a:hlinkClick r:id="" action="ppaction://noaction"/>
          </p:cNvPr>
          <p:cNvSpPr txBox="1"/>
          <p:nvPr/>
        </p:nvSpPr>
        <p:spPr>
          <a:xfrm>
            <a:off x="4887035" y="6556206"/>
            <a:ext cx="1284327" cy="369332"/>
          </a:xfrm>
          <a:prstGeom prst="rect">
            <a:avLst/>
          </a:prstGeom>
          <a:noFill/>
        </p:spPr>
        <p:txBody>
          <a:bodyPr wrap="none" rtlCol="0">
            <a:spAutoFit/>
          </a:bodyPr>
          <a:lstStyle/>
          <a:p>
            <a:r>
              <a:rPr lang="en-US" b="1" dirty="0">
                <a:solidFill>
                  <a:srgbClr val="3333CC"/>
                </a:solidFill>
                <a:sym typeface="Symbol"/>
                <a:hlinkClick r:id="rId5" action="ppaction://hlinksldjump"/>
              </a:rPr>
              <a:t></a:t>
            </a:r>
            <a:r>
              <a:rPr lang="en-US" sz="1600" b="1" dirty="0">
                <a:solidFill>
                  <a:srgbClr val="3333CC"/>
                </a:solidFill>
                <a:latin typeface="Calibri" panose="020F0502020204030204" pitchFamily="34" charset="0"/>
                <a:cs typeface="Calibri" panose="020F0502020204030204" pitchFamily="34" charset="0"/>
                <a:sym typeface="Symbol"/>
              </a:rPr>
              <a:t>Example 4</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36935192"/>
      </p:ext>
    </p:extLst>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Text Box 2"/>
          <p:cNvSpPr txBox="1">
            <a:spLocks noChangeArrowheads="1"/>
          </p:cNvSpPr>
          <p:nvPr/>
        </p:nvSpPr>
        <p:spPr bwMode="auto">
          <a:xfrm>
            <a:off x="-52388" y="5214420"/>
            <a:ext cx="91963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b="1" i="1" dirty="0">
                <a:latin typeface="Calibri" panose="020F0502020204030204" pitchFamily="34" charset="0"/>
              </a:rPr>
              <a:t>  </a:t>
            </a:r>
            <a:r>
              <a:rPr lang="en-US" altLang="de-DE" b="1" i="1" dirty="0">
                <a:solidFill>
                  <a:srgbClr val="FF0000"/>
                </a:solidFill>
                <a:latin typeface="Calibri" panose="020F0502020204030204" pitchFamily="34" charset="0"/>
              </a:rPr>
              <a:t>However:</a:t>
            </a:r>
            <a:r>
              <a:rPr lang="en-US" altLang="de-DE" dirty="0">
                <a:latin typeface="Calibri" panose="020F0502020204030204" pitchFamily="34" charset="0"/>
              </a:rPr>
              <a:t> Not only noise contributes but additionally </a:t>
            </a:r>
            <a:r>
              <a:rPr lang="en-US" altLang="de-DE" b="1" dirty="0">
                <a:latin typeface="Calibri" panose="020F0502020204030204" pitchFamily="34" charset="0"/>
              </a:rPr>
              <a:t>beam movement</a:t>
            </a:r>
            <a:r>
              <a:rPr lang="en-US" altLang="de-DE" dirty="0">
                <a:latin typeface="Calibri" panose="020F0502020204030204" pitchFamily="34" charset="0"/>
              </a:rPr>
              <a:t> by </a:t>
            </a:r>
            <a:r>
              <a:rPr lang="en-US" altLang="de-DE" dirty="0" err="1">
                <a:latin typeface="Calibri" panose="020F0502020204030204" pitchFamily="34" charset="0"/>
              </a:rPr>
              <a:t>betatron</a:t>
            </a:r>
            <a:r>
              <a:rPr lang="en-US" altLang="de-DE" dirty="0">
                <a:latin typeface="Calibri" panose="020F0502020204030204" pitchFamily="34" charset="0"/>
              </a:rPr>
              <a:t> oscillation</a:t>
            </a:r>
          </a:p>
          <a:p>
            <a:pPr algn="l" eaLnBrk="1" hangingPunct="1">
              <a:spcBef>
                <a:spcPct val="0"/>
              </a:spcBef>
              <a:buFont typeface="Wingdings" pitchFamily="2" charset="2"/>
              <a:buNone/>
            </a:pPr>
            <a:r>
              <a:rPr lang="en-US" altLang="de-DE" dirty="0">
                <a:latin typeface="Calibri" panose="020F0502020204030204" pitchFamily="34" charset="0"/>
                <a:sym typeface="Symbol" pitchFamily="18" charset="2"/>
              </a:rPr>
              <a:t>                      broadband processing i.e. turn-by-turn readout for tune determination.  </a:t>
            </a:r>
          </a:p>
        </p:txBody>
      </p:sp>
      <p:sp>
        <p:nvSpPr>
          <p:cNvPr id="28676" name="Text Box 3"/>
          <p:cNvSpPr txBox="1">
            <a:spLocks noChangeArrowheads="1"/>
          </p:cNvSpPr>
          <p:nvPr/>
        </p:nvSpPr>
        <p:spPr bwMode="auto">
          <a:xfrm>
            <a:off x="252000" y="180000"/>
            <a:ext cx="812165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Comparison: Filtered Signal ↔ single Turn</a:t>
            </a:r>
          </a:p>
        </p:txBody>
      </p:sp>
      <p:sp>
        <p:nvSpPr>
          <p:cNvPr id="28677" name="Text Box 4"/>
          <p:cNvSpPr txBox="1">
            <a:spLocks noChangeArrowheads="1"/>
          </p:cNvSpPr>
          <p:nvPr/>
        </p:nvSpPr>
        <p:spPr bwMode="auto">
          <a:xfrm>
            <a:off x="1858963" y="3274733"/>
            <a:ext cx="2327275"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endParaRPr lang="de-DE" altLang="de-DE" sz="2000">
              <a:solidFill>
                <a:schemeClr val="tx2"/>
              </a:solidFill>
              <a:latin typeface="Calibri" panose="020F0502020204030204" pitchFamily="34" charset="0"/>
            </a:endParaRPr>
          </a:p>
        </p:txBody>
      </p:sp>
      <p:sp>
        <p:nvSpPr>
          <p:cNvPr id="28678" name="Text Box 5"/>
          <p:cNvSpPr txBox="1">
            <a:spLocks noChangeArrowheads="1"/>
          </p:cNvSpPr>
          <p:nvPr/>
        </p:nvSpPr>
        <p:spPr bwMode="auto">
          <a:xfrm>
            <a:off x="215900" y="776008"/>
            <a:ext cx="8972550" cy="366713"/>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i="1" dirty="0">
                <a:solidFill>
                  <a:srgbClr val="0000FF"/>
                </a:solidFill>
                <a:latin typeface="Calibri" panose="020F0502020204030204" pitchFamily="34" charset="0"/>
              </a:rPr>
              <a:t>Example:</a:t>
            </a:r>
            <a:r>
              <a:rPr lang="en-US" altLang="de-DE" dirty="0">
                <a:solidFill>
                  <a:srgbClr val="0000FF"/>
                </a:solidFill>
                <a:latin typeface="Calibri" panose="020F0502020204030204" pitchFamily="34" charset="0"/>
              </a:rPr>
              <a:t> </a:t>
            </a:r>
            <a:r>
              <a:rPr lang="en-US" altLang="de-DE" dirty="0">
                <a:latin typeface="Calibri" panose="020F0502020204030204" pitchFamily="34" charset="0"/>
              </a:rPr>
              <a:t>GSI </a:t>
            </a:r>
            <a:r>
              <a:rPr lang="en-US" altLang="de-DE" dirty="0" err="1">
                <a:latin typeface="Calibri" panose="020F0502020204030204" pitchFamily="34" charset="0"/>
              </a:rPr>
              <a:t>Synchr</a:t>
            </a:r>
            <a:r>
              <a:rPr lang="en-US" altLang="de-DE" dirty="0">
                <a:latin typeface="Calibri" panose="020F0502020204030204" pitchFamily="34" charset="0"/>
              </a:rPr>
              <a:t>.: U</a:t>
            </a:r>
            <a:r>
              <a:rPr lang="en-US" altLang="de-DE" sz="2400" baseline="30000" dirty="0">
                <a:latin typeface="Calibri" panose="020F0502020204030204" pitchFamily="34" charset="0"/>
              </a:rPr>
              <a:t>73+</a:t>
            </a:r>
            <a:r>
              <a:rPr lang="en-US" altLang="de-DE" dirty="0">
                <a:latin typeface="Calibri" panose="020F0502020204030204" pitchFamily="34" charset="0"/>
              </a:rPr>
              <a:t>, </a:t>
            </a:r>
            <a:r>
              <a:rPr lang="en-US" altLang="de-DE" i="1" dirty="0" err="1">
                <a:latin typeface="Calibri" panose="020F0502020204030204" pitchFamily="34" charset="0"/>
              </a:rPr>
              <a:t>E</a:t>
            </a:r>
            <a:r>
              <a:rPr lang="en-US" altLang="de-DE" sz="2400" i="1" baseline="-25000" dirty="0" err="1">
                <a:latin typeface="Calibri" panose="020F0502020204030204" pitchFamily="34" charset="0"/>
              </a:rPr>
              <a:t>inj</a:t>
            </a:r>
            <a:r>
              <a:rPr lang="en-US" altLang="de-DE" sz="2400" i="1" baseline="-25000" dirty="0">
                <a:latin typeface="Calibri" panose="020F0502020204030204" pitchFamily="34" charset="0"/>
              </a:rPr>
              <a:t> </a:t>
            </a:r>
            <a:r>
              <a:rPr lang="en-US" altLang="de-DE" i="1" dirty="0">
                <a:latin typeface="Calibri" panose="020F0502020204030204" pitchFamily="34" charset="0"/>
              </a:rPr>
              <a:t>= </a:t>
            </a:r>
            <a:r>
              <a:rPr lang="en-US" altLang="de-DE" dirty="0">
                <a:latin typeface="Calibri" panose="020F0502020204030204" pitchFamily="34" charset="0"/>
              </a:rPr>
              <a:t>11.5 MeV/u</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a:t>
            </a:r>
            <a:r>
              <a:rPr lang="en-US" altLang="de-DE" i="1" dirty="0" err="1">
                <a:latin typeface="Calibri" panose="020F0502020204030204" pitchFamily="34" charset="0"/>
              </a:rPr>
              <a:t>E</a:t>
            </a:r>
            <a:r>
              <a:rPr lang="en-US" altLang="de-DE" i="1" baseline="-25000" dirty="0" err="1">
                <a:latin typeface="Calibri" panose="020F0502020204030204" pitchFamily="34" charset="0"/>
              </a:rPr>
              <a:t>out</a:t>
            </a:r>
            <a:r>
              <a:rPr lang="en-US" altLang="de-DE" i="1" baseline="-25000" dirty="0">
                <a:latin typeface="Calibri" panose="020F0502020204030204" pitchFamily="34" charset="0"/>
              </a:rPr>
              <a:t> </a:t>
            </a:r>
            <a:r>
              <a:rPr lang="en-US" altLang="de-DE" i="1" dirty="0">
                <a:latin typeface="Calibri" panose="020F0502020204030204" pitchFamily="34" charset="0"/>
              </a:rPr>
              <a:t> </a:t>
            </a:r>
            <a:r>
              <a:rPr lang="en-US" altLang="de-DE" dirty="0">
                <a:latin typeface="Calibri" panose="020F0502020204030204" pitchFamily="34" charset="0"/>
              </a:rPr>
              <a:t>= 250 MeV/u within 0.5 s,  10</a:t>
            </a:r>
            <a:r>
              <a:rPr lang="en-US" altLang="de-DE" sz="2400" baseline="30000" dirty="0">
                <a:latin typeface="Calibri" panose="020F0502020204030204" pitchFamily="34" charset="0"/>
              </a:rPr>
              <a:t>9</a:t>
            </a:r>
            <a:r>
              <a:rPr lang="en-US" altLang="de-DE" dirty="0">
                <a:latin typeface="Calibri" panose="020F0502020204030204" pitchFamily="34" charset="0"/>
              </a:rPr>
              <a:t> ions</a:t>
            </a:r>
          </a:p>
        </p:txBody>
      </p:sp>
      <p:sp>
        <p:nvSpPr>
          <p:cNvPr id="28679" name="Text Box 6"/>
          <p:cNvSpPr txBox="1">
            <a:spLocks noChangeArrowheads="1"/>
          </p:cNvSpPr>
          <p:nvPr/>
        </p:nvSpPr>
        <p:spPr bwMode="auto">
          <a:xfrm>
            <a:off x="6053138" y="1345921"/>
            <a:ext cx="3132137" cy="1412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Char char="Ø"/>
            </a:pPr>
            <a:r>
              <a:rPr lang="en-US" altLang="de-DE" sz="1600" dirty="0">
                <a:latin typeface="Calibri" panose="020F0502020204030204" pitchFamily="34" charset="0"/>
              </a:rPr>
              <a:t>Position resolution &lt; 30 </a:t>
            </a:r>
            <a:r>
              <a:rPr lang="el-GR" altLang="de-DE" sz="1600" dirty="0">
                <a:latin typeface="Calibri" panose="020F0502020204030204" pitchFamily="34" charset="0"/>
              </a:rPr>
              <a:t>μ</a:t>
            </a:r>
            <a:r>
              <a:rPr lang="en-US" altLang="de-DE" sz="1600" dirty="0">
                <a:latin typeface="Calibri" panose="020F0502020204030204" pitchFamily="34" charset="0"/>
              </a:rPr>
              <a:t>m   (BPM diameter d</a:t>
            </a:r>
            <a:r>
              <a:rPr lang="en-US" altLang="de-DE" sz="1600" i="1" dirty="0">
                <a:latin typeface="Calibri" panose="020F0502020204030204" pitchFamily="34" charset="0"/>
              </a:rPr>
              <a:t>=</a:t>
            </a:r>
            <a:r>
              <a:rPr lang="en-US" altLang="de-DE" sz="1600" dirty="0">
                <a:latin typeface="Calibri" panose="020F0502020204030204" pitchFamily="34" charset="0"/>
              </a:rPr>
              <a:t>180 mm)</a:t>
            </a:r>
          </a:p>
          <a:p>
            <a:pPr algn="l" eaLnBrk="1" hangingPunct="1">
              <a:spcBef>
                <a:spcPct val="20000"/>
              </a:spcBef>
              <a:buFont typeface="Wingdings" pitchFamily="2" charset="2"/>
              <a:buChar char="Ø"/>
            </a:pPr>
            <a:r>
              <a:rPr lang="en-US" altLang="de-DE" sz="1600" dirty="0">
                <a:latin typeface="Calibri" panose="020F0502020204030204" pitchFamily="34" charset="0"/>
              </a:rPr>
              <a:t>average over 1000 turns corresponding to </a:t>
            </a:r>
            <a:r>
              <a:rPr lang="en-US" altLang="de-DE" sz="1600" dirty="0">
                <a:latin typeface="Calibri" panose="020F0502020204030204" pitchFamily="34" charset="0"/>
                <a:sym typeface="Symbol" pitchFamily="18" charset="2"/>
              </a:rPr>
              <a:t>1 </a:t>
            </a:r>
            <a:r>
              <a:rPr lang="en-US" altLang="de-DE" sz="1600" dirty="0" err="1">
                <a:latin typeface="Calibri" panose="020F0502020204030204" pitchFamily="34" charset="0"/>
                <a:sym typeface="Symbol" pitchFamily="18" charset="2"/>
              </a:rPr>
              <a:t>ms</a:t>
            </a:r>
            <a:endParaRPr lang="en-US" altLang="de-DE" sz="1600" dirty="0">
              <a:latin typeface="Calibri" panose="020F0502020204030204" pitchFamily="34" charset="0"/>
              <a:sym typeface="Symbol" pitchFamily="18" charset="2"/>
            </a:endParaRPr>
          </a:p>
          <a:p>
            <a:pPr algn="l" eaLnBrk="1" hangingPunct="1">
              <a:spcBef>
                <a:spcPct val="20000"/>
              </a:spcBef>
              <a:buFont typeface="Wingdings" pitchFamily="2" charset="2"/>
              <a:buNone/>
            </a:pPr>
            <a:r>
              <a:rPr lang="en-US" altLang="de-DE" sz="1600" dirty="0">
                <a:latin typeface="Calibri" panose="020F0502020204030204" pitchFamily="34" charset="0"/>
                <a:sym typeface="Symbol" pitchFamily="18" charset="2"/>
              </a:rPr>
              <a:t> </a:t>
            </a:r>
            <a:r>
              <a:rPr lang="en-US" altLang="de-DE" sz="1600" dirty="0">
                <a:latin typeface="Calibri" panose="020F0502020204030204" pitchFamily="34" charset="0"/>
              </a:rPr>
              <a:t>    or </a:t>
            </a:r>
            <a:r>
              <a:rPr lang="en-US" altLang="de-DE" sz="1600" dirty="0">
                <a:latin typeface="Calibri" panose="020F0502020204030204" pitchFamily="34" charset="0"/>
                <a:sym typeface="Symbol" pitchFamily="18" charset="2"/>
              </a:rPr>
              <a:t></a:t>
            </a:r>
            <a:r>
              <a:rPr lang="en-US" altLang="de-DE" sz="1600" dirty="0">
                <a:latin typeface="Calibri" panose="020F0502020204030204" pitchFamily="34" charset="0"/>
              </a:rPr>
              <a:t>1 kHz bandwidth</a:t>
            </a:r>
          </a:p>
        </p:txBody>
      </p:sp>
      <p:sp>
        <p:nvSpPr>
          <p:cNvPr id="335879" name="Text Box 7"/>
          <p:cNvSpPr txBox="1">
            <a:spLocks noChangeArrowheads="1"/>
          </p:cNvSpPr>
          <p:nvPr/>
        </p:nvSpPr>
        <p:spPr bwMode="auto">
          <a:xfrm>
            <a:off x="6049963" y="3350933"/>
            <a:ext cx="2592387" cy="581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Char char="Ø"/>
            </a:pPr>
            <a:r>
              <a:rPr lang="en-US" altLang="de-DE" sz="1600">
                <a:latin typeface="Calibri" panose="020F0502020204030204" pitchFamily="34" charset="0"/>
              </a:rPr>
              <a:t>Turn-by-turn data have much larger variation </a:t>
            </a:r>
          </a:p>
        </p:txBody>
      </p:sp>
      <p:pic>
        <p:nvPicPr>
          <p:cNvPr id="28681" name="Picture 8" descr="sis_single_bunch_pos_av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064" y="1142721"/>
            <a:ext cx="5303072" cy="192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5881" name="Picture 9" descr="sis_single_bunch_pos_sing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064" y="3125097"/>
            <a:ext cx="5303072" cy="1905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3" name="Text Box 10"/>
          <p:cNvSpPr txBox="1">
            <a:spLocks noChangeArrowheads="1"/>
          </p:cNvSpPr>
          <p:nvPr/>
        </p:nvSpPr>
        <p:spPr bwMode="auto">
          <a:xfrm>
            <a:off x="1540688" y="1893608"/>
            <a:ext cx="4229100" cy="6719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solidFill>
                  <a:srgbClr val="0000FF"/>
                </a:solidFill>
                <a:latin typeface="Calibri" panose="020F0502020204030204" pitchFamily="34" charset="0"/>
              </a:rPr>
              <a:t>1000 turn average for closed orbit </a:t>
            </a:r>
          </a:p>
          <a:p>
            <a:pPr algn="l" eaLnBrk="1" hangingPunct="1">
              <a:spcBef>
                <a:spcPts val="200"/>
              </a:spcBef>
            </a:pPr>
            <a:r>
              <a:rPr lang="en-US" altLang="de-DE" b="1" dirty="0">
                <a:solidFill>
                  <a:srgbClr val="0000FF"/>
                </a:solidFill>
                <a:latin typeface="Calibri" panose="020F0502020204030204" pitchFamily="34" charset="0"/>
              </a:rPr>
              <a:t>Variation &lt; 10 </a:t>
            </a:r>
            <a:r>
              <a:rPr lang="el-GR" altLang="de-DE" b="1" dirty="0">
                <a:solidFill>
                  <a:srgbClr val="0000FF"/>
                </a:solidFill>
                <a:latin typeface="Calibri" panose="020F0502020204030204" pitchFamily="34" charset="0"/>
              </a:rPr>
              <a:t>μ</a:t>
            </a:r>
            <a:r>
              <a:rPr lang="en-US" altLang="de-DE" b="1" dirty="0">
                <a:solidFill>
                  <a:srgbClr val="0000FF"/>
                </a:solidFill>
                <a:latin typeface="Calibri" panose="020F0502020204030204" pitchFamily="34" charset="0"/>
              </a:rPr>
              <a:t>m </a:t>
            </a:r>
            <a:r>
              <a:rPr lang="en-US" altLang="de-DE" sz="1600" dirty="0">
                <a:solidFill>
                  <a:srgbClr val="0000FF"/>
                </a:solidFill>
                <a:latin typeface="Calibri" panose="020F0502020204030204" pitchFamily="34" charset="0"/>
              </a:rPr>
              <a:t>(sufficient for application)</a:t>
            </a:r>
            <a:endParaRPr lang="el-GR" altLang="de-DE" sz="1600" dirty="0">
              <a:solidFill>
                <a:srgbClr val="0000FF"/>
              </a:solidFill>
              <a:latin typeface="Calibri" panose="020F0502020204030204" pitchFamily="34" charset="0"/>
            </a:endParaRPr>
          </a:p>
        </p:txBody>
      </p:sp>
      <p:sp>
        <p:nvSpPr>
          <p:cNvPr id="335883" name="Text Box 11"/>
          <p:cNvSpPr txBox="1">
            <a:spLocks noChangeArrowheads="1"/>
          </p:cNvSpPr>
          <p:nvPr/>
        </p:nvSpPr>
        <p:spPr bwMode="auto">
          <a:xfrm>
            <a:off x="2147888" y="3904732"/>
            <a:ext cx="2611437" cy="6702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solidFill>
                  <a:srgbClr val="FF0000"/>
                </a:solidFill>
                <a:latin typeface="Calibri" panose="020F0502020204030204" pitchFamily="34" charset="0"/>
              </a:rPr>
              <a:t>Single turn e.g. for tune</a:t>
            </a:r>
          </a:p>
          <a:p>
            <a:pPr algn="l" eaLnBrk="1" hangingPunct="1">
              <a:lnSpc>
                <a:spcPct val="50000"/>
              </a:lnSpc>
            </a:pPr>
            <a:r>
              <a:rPr lang="en-US" altLang="de-DE" b="1" dirty="0">
                <a:solidFill>
                  <a:srgbClr val="FF0000"/>
                </a:solidFill>
                <a:latin typeface="Calibri" panose="020F0502020204030204" pitchFamily="34" charset="0"/>
              </a:rPr>
              <a:t>Variation </a:t>
            </a:r>
            <a:r>
              <a:rPr lang="en-US" altLang="de-DE" b="1" dirty="0">
                <a:solidFill>
                  <a:srgbClr val="FF0000"/>
                </a:solidFill>
                <a:latin typeface="Calibri" panose="020F0502020204030204" pitchFamily="34" charset="0"/>
                <a:sym typeface="Symbol" pitchFamily="18" charset="2"/>
              </a:rPr>
              <a:t> 150 </a:t>
            </a:r>
            <a:r>
              <a:rPr lang="el-GR" altLang="de-DE" b="1" dirty="0">
                <a:solidFill>
                  <a:srgbClr val="FF0000"/>
                </a:solidFill>
                <a:latin typeface="Calibri" panose="020F0502020204030204" pitchFamily="34" charset="0"/>
                <a:sym typeface="Symbol" pitchFamily="18" charset="2"/>
              </a:rPr>
              <a:t>μ</a:t>
            </a:r>
            <a:r>
              <a:rPr lang="en-US" altLang="de-DE" b="1" dirty="0">
                <a:solidFill>
                  <a:srgbClr val="FF0000"/>
                </a:solidFill>
                <a:latin typeface="Calibri" panose="020F0502020204030204" pitchFamily="34" charset="0"/>
                <a:sym typeface="Symbol" pitchFamily="18" charset="2"/>
              </a:rPr>
              <a:t>m</a:t>
            </a:r>
            <a:endParaRPr lang="el-GR" altLang="de-DE" b="1" dirty="0">
              <a:solidFill>
                <a:srgbClr val="FF0000"/>
              </a:solidFill>
              <a:latin typeface="Calibri" panose="020F0502020204030204" pitchFamily="34" charset="0"/>
              <a:sym typeface="Symbol" pitchFamily="18" charset="2"/>
            </a:endParaRPr>
          </a:p>
        </p:txBody>
      </p:sp>
    </p:spTree>
    <p:extLst>
      <p:ext uri="{BB962C8B-B14F-4D97-AF65-F5344CB8AC3E}">
        <p14:creationId xmlns:p14="http://schemas.microsoft.com/office/powerpoint/2010/main" val="138555705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3588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587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587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58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4" grpId="0"/>
      <p:bldP spid="335879" grpId="0"/>
      <p:bldP spid="335883"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467544" y="1465760"/>
            <a:ext cx="2687937" cy="26879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7" name="Oval 6"/>
          <p:cNvSpPr/>
          <p:nvPr/>
        </p:nvSpPr>
        <p:spPr>
          <a:xfrm>
            <a:off x="1783202" y="1405475"/>
            <a:ext cx="148081" cy="14401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9" name="Oval 8"/>
          <p:cNvSpPr/>
          <p:nvPr/>
        </p:nvSpPr>
        <p:spPr>
          <a:xfrm>
            <a:off x="1759019" y="1405475"/>
            <a:ext cx="148081" cy="144016"/>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45" name="Rectangle 44"/>
          <p:cNvSpPr/>
          <p:nvPr/>
        </p:nvSpPr>
        <p:spPr>
          <a:xfrm>
            <a:off x="1378727" y="1537768"/>
            <a:ext cx="792088" cy="395209"/>
          </a:xfrm>
          <a:prstGeom prst="rect">
            <a:avLst/>
          </a:prstGeom>
          <a:solidFill>
            <a:srgbClr val="00B0F0"/>
          </a:solidFill>
          <a:scene3d>
            <a:camera prst="orthographicFront">
              <a:rot lat="4200000" lon="600000" rev="6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46" name="Rectangle 45"/>
          <p:cNvSpPr/>
          <p:nvPr/>
        </p:nvSpPr>
        <p:spPr>
          <a:xfrm>
            <a:off x="1382902" y="1033712"/>
            <a:ext cx="792088" cy="395209"/>
          </a:xfrm>
          <a:prstGeom prst="rect">
            <a:avLst/>
          </a:prstGeom>
          <a:solidFill>
            <a:srgbClr val="00B0F0"/>
          </a:solidFill>
          <a:scene3d>
            <a:camera prst="orthographicFront">
              <a:rot lat="4200000" lon="600000" rev="6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cxnSp>
        <p:nvCxnSpPr>
          <p:cNvPr id="48" name="Straight Connector 47"/>
          <p:cNvCxnSpPr/>
          <p:nvPr/>
        </p:nvCxnSpPr>
        <p:spPr>
          <a:xfrm flipV="1">
            <a:off x="1859337" y="1735373"/>
            <a:ext cx="0" cy="278821"/>
          </a:xfrm>
          <a:prstGeom prst="line">
            <a:avLst/>
          </a:prstGeom>
        </p:spPr>
        <p:style>
          <a:lnRef idx="2">
            <a:schemeClr val="dk1"/>
          </a:lnRef>
          <a:fillRef idx="0">
            <a:schemeClr val="dk1"/>
          </a:fillRef>
          <a:effectRef idx="1">
            <a:schemeClr val="dk1"/>
          </a:effectRef>
          <a:fontRef idx="minor">
            <a:schemeClr val="tx1"/>
          </a:fontRef>
        </p:style>
      </p:cxnSp>
      <p:cxnSp>
        <p:nvCxnSpPr>
          <p:cNvPr id="50" name="Straight Connector 49"/>
          <p:cNvCxnSpPr/>
          <p:nvPr/>
        </p:nvCxnSpPr>
        <p:spPr>
          <a:xfrm flipV="1">
            <a:off x="1859337" y="961704"/>
            <a:ext cx="0" cy="278821"/>
          </a:xfrm>
          <a:prstGeom prst="line">
            <a:avLst/>
          </a:prstGeom>
        </p:spPr>
        <p:style>
          <a:lnRef idx="2">
            <a:schemeClr val="dk1"/>
          </a:lnRef>
          <a:fillRef idx="0">
            <a:schemeClr val="dk1"/>
          </a:fillRef>
          <a:effectRef idx="1">
            <a:schemeClr val="dk1"/>
          </a:effectRef>
          <a:fontRef idx="minor">
            <a:schemeClr val="tx1"/>
          </a:fontRef>
        </p:style>
      </p:cxnSp>
      <p:cxnSp>
        <p:nvCxnSpPr>
          <p:cNvPr id="52" name="Straight Connector 51"/>
          <p:cNvCxnSpPr/>
          <p:nvPr/>
        </p:nvCxnSpPr>
        <p:spPr>
          <a:xfrm flipV="1">
            <a:off x="1853995" y="2030101"/>
            <a:ext cx="1420593" cy="2"/>
          </a:xfrm>
          <a:prstGeom prst="line">
            <a:avLst/>
          </a:prstGeom>
        </p:spPr>
        <p:style>
          <a:lnRef idx="2">
            <a:schemeClr val="dk1"/>
          </a:lnRef>
          <a:fillRef idx="0">
            <a:schemeClr val="dk1"/>
          </a:fillRef>
          <a:effectRef idx="1">
            <a:schemeClr val="dk1"/>
          </a:effectRef>
          <a:fontRef idx="minor">
            <a:schemeClr val="tx1"/>
          </a:fontRef>
        </p:style>
      </p:cxnSp>
      <p:cxnSp>
        <p:nvCxnSpPr>
          <p:cNvPr id="53" name="Straight Connector 52"/>
          <p:cNvCxnSpPr/>
          <p:nvPr/>
        </p:nvCxnSpPr>
        <p:spPr>
          <a:xfrm>
            <a:off x="1859730" y="961704"/>
            <a:ext cx="1414858" cy="0"/>
          </a:xfrm>
          <a:prstGeom prst="line">
            <a:avLst/>
          </a:prstGeom>
        </p:spPr>
        <p:style>
          <a:lnRef idx="2">
            <a:schemeClr val="dk1"/>
          </a:lnRef>
          <a:fillRef idx="0">
            <a:schemeClr val="dk1"/>
          </a:fillRef>
          <a:effectRef idx="1">
            <a:schemeClr val="dk1"/>
          </a:effectRef>
          <a:fontRef idx="minor">
            <a:schemeClr val="tx1"/>
          </a:fontRef>
        </p:style>
      </p:cxnSp>
      <p:sp>
        <p:nvSpPr>
          <p:cNvPr id="54" name="Oval 53"/>
          <p:cNvSpPr/>
          <p:nvPr/>
        </p:nvSpPr>
        <p:spPr>
          <a:xfrm>
            <a:off x="2987824" y="1238140"/>
            <a:ext cx="576064" cy="527502"/>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cxnSp>
        <p:nvCxnSpPr>
          <p:cNvPr id="58" name="Straight Connector 57"/>
          <p:cNvCxnSpPr/>
          <p:nvPr/>
        </p:nvCxnSpPr>
        <p:spPr>
          <a:xfrm flipV="1">
            <a:off x="3275856" y="1777396"/>
            <a:ext cx="0" cy="253474"/>
          </a:xfrm>
          <a:prstGeom prst="line">
            <a:avLst/>
          </a:prstGeom>
        </p:spPr>
        <p:style>
          <a:lnRef idx="2">
            <a:schemeClr val="dk1"/>
          </a:lnRef>
          <a:fillRef idx="0">
            <a:schemeClr val="dk1"/>
          </a:fillRef>
          <a:effectRef idx="1">
            <a:schemeClr val="dk1"/>
          </a:effectRef>
          <a:fontRef idx="minor">
            <a:schemeClr val="tx1"/>
          </a:fontRef>
        </p:style>
      </p:cxnSp>
      <p:cxnSp>
        <p:nvCxnSpPr>
          <p:cNvPr id="59" name="Straight Connector 58"/>
          <p:cNvCxnSpPr/>
          <p:nvPr/>
        </p:nvCxnSpPr>
        <p:spPr>
          <a:xfrm flipV="1">
            <a:off x="3275856" y="972485"/>
            <a:ext cx="0" cy="278821"/>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60" name="TextBox 59"/>
              <p:cNvSpPr txBox="1"/>
              <p:nvPr/>
            </p:nvSpPr>
            <p:spPr>
              <a:xfrm>
                <a:off x="3059832" y="1317225"/>
                <a:ext cx="36420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kumimoji="0" lang="el-GR" sz="1800" b="0" i="1" u="none" strike="noStrike" kern="1200" cap="none" spc="0" normalizeH="0" baseline="0" noProof="0" smtClean="0">
                          <a:ln>
                            <a:noFill/>
                          </a:ln>
                          <a:solidFill>
                            <a:prstClr val="black"/>
                          </a:solidFill>
                          <a:effectLst/>
                          <a:uLnTx/>
                          <a:uFillTx/>
                          <a:latin typeface="Cambria Math"/>
                          <a:ea typeface="Cambria Math"/>
                          <a:cs typeface="+mn-cs"/>
                        </a:rPr>
                        <m:t>Σ</m:t>
                      </m:r>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60" name="TextBox 59"/>
              <p:cNvSpPr txBox="1">
                <a:spLocks noRot="1" noChangeAspect="1" noMove="1" noResize="1" noEditPoints="1" noAdjustHandles="1" noChangeArrowheads="1" noChangeShapeType="1" noTextEdit="1"/>
              </p:cNvSpPr>
              <p:nvPr/>
            </p:nvSpPr>
            <p:spPr>
              <a:xfrm>
                <a:off x="3059832" y="1317225"/>
                <a:ext cx="364202" cy="369332"/>
              </a:xfrm>
              <a:prstGeom prst="rect">
                <a:avLst/>
              </a:prstGeom>
              <a:blipFill>
                <a:blip r:embed="rId3"/>
                <a:stretch>
                  <a:fillRect/>
                </a:stretch>
              </a:blipFill>
            </p:spPr>
            <p:txBody>
              <a:bodyPr/>
              <a:lstStyle/>
              <a:p>
                <a:r>
                  <a:rPr lang="en-GB">
                    <a:noFill/>
                  </a:rPr>
                  <a:t> </a:t>
                </a:r>
              </a:p>
            </p:txBody>
          </p:sp>
        </mc:Fallback>
      </mc:AlternateContent>
      <p:cxnSp>
        <p:nvCxnSpPr>
          <p:cNvPr id="62" name="Straight Arrow Connector 61"/>
          <p:cNvCxnSpPr/>
          <p:nvPr/>
        </p:nvCxnSpPr>
        <p:spPr>
          <a:xfrm>
            <a:off x="3563888" y="1561372"/>
            <a:ext cx="4111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51" name="TextBox 50"/>
              <p:cNvSpPr txBox="1"/>
              <p:nvPr/>
            </p:nvSpPr>
            <p:spPr>
              <a:xfrm>
                <a:off x="1095913" y="5058440"/>
                <a:ext cx="1967462" cy="38895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SupPr>
                      <m:e>
                        <m:r>
                          <m:rPr>
                            <m:sty m:val="p"/>
                          </m:rPr>
                          <a:rPr kumimoji="0" lang="de-DE" sz="1600" b="0" i="0" u="none" strike="noStrike" kern="1200" cap="none" spc="0" normalizeH="0" baseline="0" noProof="0" smtClean="0">
                            <a:ln>
                              <a:noFill/>
                            </a:ln>
                            <a:solidFill>
                              <a:prstClr val="black"/>
                            </a:solidFill>
                            <a:effectLst/>
                            <a:uLnTx/>
                            <a:uFillTx/>
                            <a:latin typeface="Cambria Math"/>
                            <a:ea typeface="+mn-ea"/>
                            <a:cs typeface="+mn-cs"/>
                          </a:rPr>
                          <m:t>r</m:t>
                        </m:r>
                      </m:e>
                      <m:sub>
                        <m:r>
                          <a:rPr kumimoji="0" lang="de-DE" sz="1600" b="0" i="1" u="none" strike="noStrike" kern="1200" cap="none" spc="0" normalizeH="0" baseline="0" noProof="0">
                            <a:ln>
                              <a:noFill/>
                            </a:ln>
                            <a:solidFill>
                              <a:prstClr val="black"/>
                            </a:solidFill>
                            <a:effectLst/>
                            <a:uLnTx/>
                            <a:uFillTx/>
                            <a:latin typeface="Cambria Math"/>
                            <a:ea typeface="+mn-ea"/>
                            <a:cs typeface="+mn-cs"/>
                          </a:rPr>
                          <m:t>𝑚</m:t>
                        </m:r>
                        <m:r>
                          <a:rPr kumimoji="0" lang="de-DE" sz="1600" b="0" i="1" u="none" strike="noStrike" kern="1200" cap="none" spc="0" normalizeH="0" baseline="0" noProof="0">
                            <a:ln>
                              <a:noFill/>
                            </a:ln>
                            <a:solidFill>
                              <a:prstClr val="black"/>
                            </a:solidFill>
                            <a:effectLst/>
                            <a:uLnTx/>
                            <a:uFillTx/>
                            <a:latin typeface="Cambria Math"/>
                            <a:ea typeface="+mn-ea"/>
                            <a:cs typeface="+mn-cs"/>
                          </a:rPr>
                          <m:t>,</m:t>
                        </m:r>
                        <m:r>
                          <a:rPr kumimoji="0" lang="de-DE" sz="1600" b="0" i="1" u="none" strike="noStrike" kern="1200" cap="none" spc="0" normalizeH="0" baseline="0" noProof="0">
                            <a:ln>
                              <a:noFill/>
                            </a:ln>
                            <a:solidFill>
                              <a:prstClr val="black"/>
                            </a:solidFill>
                            <a:effectLst/>
                            <a:uLnTx/>
                            <a:uFillTx/>
                            <a:latin typeface="Cambria Math"/>
                            <a:ea typeface="+mn-ea"/>
                            <a:cs typeface="+mn-cs"/>
                          </a:rPr>
                          <m:t>𝑘</m:t>
                        </m:r>
                      </m:sub>
                      <m:sup/>
                    </m:sSubSup>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𝑞</m:t>
                    </m:r>
                    <m:sSub>
                      <m:sSub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𝜔</m:t>
                        </m:r>
                      </m:e>
                      <m:sub>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0</m:t>
                        </m:r>
                      </m:sub>
                    </m:sSub>
                    <m:sSub>
                      <m:sSub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 </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𝐽</m:t>
                        </m:r>
                      </m:e>
                      <m:sub>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𝑘</m:t>
                        </m:r>
                      </m:sub>
                    </m:sSub>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𝑚</m:t>
                    </m:r>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𝜃</m:t>
                        </m:r>
                      </m:e>
                      <m:sub>
                        <m:r>
                          <a:rPr kumimoji="0" lang="de-DE" sz="1600" b="0" i="1" u="none" strike="noStrike" kern="1200" cap="none" spc="0" normalizeH="0" baseline="0" noProof="0">
                            <a:ln>
                              <a:noFill/>
                            </a:ln>
                            <a:solidFill>
                              <a:prstClr val="black"/>
                            </a:solidFill>
                            <a:effectLst/>
                            <a:uLnTx/>
                            <a:uFillTx/>
                            <a:latin typeface="Cambria Math"/>
                            <a:ea typeface="+mn-ea"/>
                            <a:cs typeface="+mn-cs"/>
                          </a:rPr>
                          <m:t>𝑚</m:t>
                        </m:r>
                      </m:sub>
                    </m:sSub>
                  </m:oMath>
                </a14:m>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t>
                </a:r>
              </a:p>
            </p:txBody>
          </p:sp>
        </mc:Choice>
        <mc:Fallback xmlns="">
          <p:sp>
            <p:nvSpPr>
              <p:cNvPr id="51" name="TextBox 50"/>
              <p:cNvSpPr txBox="1">
                <a:spLocks noRot="1" noChangeAspect="1" noMove="1" noResize="1" noEditPoints="1" noAdjustHandles="1" noChangeArrowheads="1" noChangeShapeType="1" noTextEdit="1"/>
              </p:cNvSpPr>
              <p:nvPr/>
            </p:nvSpPr>
            <p:spPr>
              <a:xfrm>
                <a:off x="1095913" y="5058440"/>
                <a:ext cx="1967462" cy="388953"/>
              </a:xfrm>
              <a:prstGeom prst="rect">
                <a:avLst/>
              </a:prstGeom>
              <a:blipFill>
                <a:blip r:embed="rId4"/>
                <a:stretch>
                  <a:fillRect r="-310" b="-1562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0" name="TextBox 139"/>
              <p:cNvSpPr txBox="1"/>
              <p:nvPr/>
            </p:nvSpPr>
            <p:spPr>
              <a:xfrm>
                <a:off x="996819" y="4733058"/>
                <a:ext cx="1938608" cy="38895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SupPr>
                        <m:e>
                          <m:r>
                            <m:rPr>
                              <m:sty m:val="p"/>
                            </m:rPr>
                            <a:rPr kumimoji="0" lang="de-DE" sz="1600" b="0" i="0" u="none" strike="noStrike" kern="1200" cap="none" spc="0" normalizeH="0" baseline="0" noProof="0">
                              <a:ln>
                                <a:noFill/>
                              </a:ln>
                              <a:solidFill>
                                <a:prstClr val="black"/>
                              </a:solidFill>
                              <a:effectLst/>
                              <a:uLnTx/>
                              <a:uFillTx/>
                              <a:latin typeface="Cambria Math"/>
                              <a:ea typeface="Cambria Math"/>
                              <a:cs typeface="+mn-cs"/>
                            </a:rPr>
                            <m:t>ω</m:t>
                          </m:r>
                        </m:e>
                        <m:sub>
                          <m:r>
                            <a:rPr kumimoji="0" lang="de-DE" sz="1600" b="0" i="1" u="none" strike="noStrike" kern="1200" cap="none" spc="0" normalizeH="0" baseline="0" noProof="0">
                              <a:ln>
                                <a:noFill/>
                              </a:ln>
                              <a:solidFill>
                                <a:prstClr val="black"/>
                              </a:solidFill>
                              <a:effectLst/>
                              <a:uLnTx/>
                              <a:uFillTx/>
                              <a:latin typeface="Cambria Math"/>
                              <a:ea typeface="+mn-ea"/>
                              <a:cs typeface="+mn-cs"/>
                            </a:rPr>
                            <m:t>𝑚</m:t>
                          </m:r>
                          <m:r>
                            <a:rPr kumimoji="0" lang="de-DE" sz="1600" b="0" i="1" u="none" strike="noStrike" kern="1200" cap="none" spc="0" normalizeH="0" baseline="0" noProof="0">
                              <a:ln>
                                <a:noFill/>
                              </a:ln>
                              <a:solidFill>
                                <a:prstClr val="black"/>
                              </a:solidFill>
                              <a:effectLst/>
                              <a:uLnTx/>
                              <a:uFillTx/>
                              <a:latin typeface="Cambria Math"/>
                              <a:ea typeface="+mn-ea"/>
                              <a:cs typeface="+mn-cs"/>
                            </a:rPr>
                            <m:t>,</m:t>
                          </m:r>
                          <m:r>
                            <a:rPr kumimoji="0" lang="de-DE" sz="1600" b="0" i="1" u="none" strike="noStrike" kern="1200" cap="none" spc="0" normalizeH="0" baseline="0" noProof="0">
                              <a:ln>
                                <a:noFill/>
                              </a:ln>
                              <a:solidFill>
                                <a:prstClr val="black"/>
                              </a:solidFill>
                              <a:effectLst/>
                              <a:uLnTx/>
                              <a:uFillTx/>
                              <a:latin typeface="Cambria Math"/>
                              <a:ea typeface="+mn-ea"/>
                              <a:cs typeface="+mn-cs"/>
                            </a:rPr>
                            <m:t>𝑘</m:t>
                          </m:r>
                        </m:sub>
                        <m:sup/>
                      </m:sSubSup>
                      <m:r>
                        <a:rPr kumimoji="0" lang="de-DE" sz="1600" b="0" i="1" u="none" strike="noStrike" kern="1200" cap="none" spc="0" normalizeH="0" baseline="0" noProof="0" smtClean="0">
                          <a:ln>
                            <a:noFill/>
                          </a:ln>
                          <a:solidFill>
                            <a:prstClr val="black"/>
                          </a:solidFill>
                          <a:effectLst/>
                          <a:uLnTx/>
                          <a:uFillTx/>
                          <a:latin typeface="Cambria Math"/>
                          <a:ea typeface="+mn-ea"/>
                          <a:cs typeface="+mn-cs"/>
                        </a:rPr>
                        <m:t>=</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𝑚</m:t>
                      </m:r>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𝜔</m:t>
                          </m:r>
                        </m:e>
                        <m:sub>
                          <m:r>
                            <a:rPr kumimoji="0" lang="de-DE" sz="1600" b="0" i="1" u="none" strike="noStrike" kern="1200" cap="none" spc="0" normalizeH="0" baseline="0" noProof="0">
                              <a:ln>
                                <a:noFill/>
                              </a:ln>
                              <a:solidFill>
                                <a:prstClr val="black"/>
                              </a:solidFill>
                              <a:effectLst/>
                              <a:uLnTx/>
                              <a:uFillTx/>
                              <a:latin typeface="Cambria Math"/>
                              <a:ea typeface="Cambria Math"/>
                              <a:cs typeface="+mn-cs"/>
                            </a:rPr>
                            <m:t>0</m:t>
                          </m:r>
                        </m:sub>
                      </m:sSub>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𝑘</m:t>
                      </m:r>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𝜔</m:t>
                          </m:r>
                        </m:e>
                        <m:sub>
                          <m:r>
                            <a:rPr kumimoji="0" lang="de-DE" sz="1600" b="0" i="1" u="none" strike="noStrike" kern="1200" cap="none" spc="0" normalizeH="0" baseline="0" noProof="0">
                              <a:ln>
                                <a:noFill/>
                              </a:ln>
                              <a:solidFill>
                                <a:prstClr val="black"/>
                              </a:solidFill>
                              <a:effectLst/>
                              <a:uLnTx/>
                              <a:uFillTx/>
                              <a:latin typeface="Cambria Math"/>
                              <a:ea typeface="Cambria Math"/>
                              <a:cs typeface="+mn-cs"/>
                            </a:rPr>
                            <m:t>𝑠</m:t>
                          </m:r>
                        </m:sub>
                      </m:sSub>
                    </m:oMath>
                  </m:oMathPara>
                </a14:m>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140" name="TextBox 139"/>
              <p:cNvSpPr txBox="1">
                <a:spLocks noRot="1" noChangeAspect="1" noMove="1" noResize="1" noEditPoints="1" noAdjustHandles="1" noChangeArrowheads="1" noChangeShapeType="1" noTextEdit="1"/>
              </p:cNvSpPr>
              <p:nvPr/>
            </p:nvSpPr>
            <p:spPr>
              <a:xfrm>
                <a:off x="996819" y="4733058"/>
                <a:ext cx="1938608" cy="388953"/>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3" name="TextBox 142"/>
              <p:cNvSpPr txBox="1"/>
              <p:nvPr/>
            </p:nvSpPr>
            <p:spPr>
              <a:xfrm>
                <a:off x="474896" y="2929524"/>
                <a:ext cx="2563586" cy="36260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𝜃</m:t>
                          </m:r>
                        </m:e>
                        <m:sub>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 </m:t>
                          </m:r>
                        </m:sub>
                      </m:sSub>
                      <m:d>
                        <m:d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de-DE" sz="1600" b="0" i="1" u="none" strike="noStrike" kern="1200" cap="none" spc="0" normalizeH="0" baseline="0" noProof="0" smtClean="0">
                              <a:ln>
                                <a:noFill/>
                              </a:ln>
                              <a:solidFill>
                                <a:prstClr val="black"/>
                              </a:solidFill>
                              <a:effectLst/>
                              <a:uLnTx/>
                              <a:uFillTx/>
                              <a:latin typeface="Cambria Math"/>
                              <a:ea typeface="+mn-ea"/>
                              <a:cs typeface="+mn-cs"/>
                            </a:rPr>
                            <m:t>𝑡</m:t>
                          </m:r>
                        </m:e>
                      </m:d>
                      <m:r>
                        <a:rPr kumimoji="0" lang="de-DE" sz="1600" b="0" i="1" u="none" strike="noStrike" kern="1200" cap="none" spc="0" normalizeH="0" baseline="0" noProof="0" smtClean="0">
                          <a:ln>
                            <a:noFill/>
                          </a:ln>
                          <a:solidFill>
                            <a:prstClr val="black"/>
                          </a:solidFill>
                          <a:effectLst/>
                          <a:uLnTx/>
                          <a:uFillTx/>
                          <a:latin typeface="Cambria Math"/>
                          <a:ea typeface="+mn-ea"/>
                          <a:cs typeface="+mn-cs"/>
                        </a:rPr>
                        <m:t>=</m:t>
                      </m:r>
                      <m:sSub>
                        <m:sSub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sSub>
                            <m:sSub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𝜃</m:t>
                              </m:r>
                            </m:e>
                            <m:sub>
                              <m:r>
                                <a:rPr kumimoji="0" lang="de-DE" sz="1600" b="0" i="1" u="none" strike="noStrike" kern="1200" cap="none" spc="0" normalizeH="0" baseline="0" noProof="0" smtClean="0">
                                  <a:ln>
                                    <a:noFill/>
                                  </a:ln>
                                  <a:solidFill>
                                    <a:prstClr val="black"/>
                                  </a:solidFill>
                                  <a:effectLst/>
                                  <a:uLnTx/>
                                  <a:uFillTx/>
                                  <a:latin typeface="Cambria Math"/>
                                  <a:ea typeface="+mn-ea"/>
                                  <a:cs typeface="+mn-cs"/>
                                </a:rPr>
                                <m:t>𝑚</m:t>
                              </m:r>
                            </m:sub>
                          </m:sSub>
                        </m:e>
                        <m:sub>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 </m:t>
                          </m:r>
                        </m:sub>
                      </m:sSub>
                      <m:func>
                        <m:func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uncPr>
                        <m:fName>
                          <m:r>
                            <m:rPr>
                              <m:sty m:val="p"/>
                            </m:rPr>
                            <a:rPr kumimoji="0" lang="de-DE" sz="1600" b="0" i="0" u="none" strike="noStrike" kern="1200" cap="none" spc="0" normalizeH="0" baseline="0" noProof="0" smtClean="0">
                              <a:ln>
                                <a:noFill/>
                              </a:ln>
                              <a:solidFill>
                                <a:prstClr val="black"/>
                              </a:solidFill>
                              <a:effectLst/>
                              <a:uLnTx/>
                              <a:uFillTx/>
                              <a:latin typeface="Cambria Math"/>
                              <a:ea typeface="+mn-ea"/>
                              <a:cs typeface="+mn-cs"/>
                            </a:rPr>
                            <m:t>sin</m:t>
                          </m:r>
                        </m:fName>
                        <m:e>
                          <m:r>
                            <a:rPr kumimoji="0" lang="de-DE" sz="1600" b="0" i="1" u="none" strike="noStrike" kern="1200" cap="none" spc="0" normalizeH="0" baseline="0" noProof="0" smtClean="0">
                              <a:ln>
                                <a:noFill/>
                              </a:ln>
                              <a:solidFill>
                                <a:prstClr val="black"/>
                              </a:solidFill>
                              <a:effectLst/>
                              <a:uLnTx/>
                              <a:uFillTx/>
                              <a:latin typeface="Cambria Math"/>
                              <a:ea typeface="+mn-ea"/>
                              <a:cs typeface="+mn-cs"/>
                            </a:rPr>
                            <m:t>(</m:t>
                          </m:r>
                          <m:sSub>
                            <m:sSub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𝜔</m:t>
                              </m:r>
                            </m:e>
                            <m:sub>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𝑠</m:t>
                              </m:r>
                            </m:sub>
                          </m:sSub>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𝑡</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 + </m:t>
                          </m:r>
                          <m:sSub>
                            <m:sSub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𝜑</m:t>
                              </m:r>
                            </m:e>
                            <m:sub>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 </m:t>
                              </m:r>
                            </m:sub>
                          </m:sSub>
                          <m:r>
                            <a:rPr kumimoji="0" lang="de-DE" sz="1600" b="0" i="1" u="none" strike="noStrike" kern="1200" cap="none" spc="0" normalizeH="0" baseline="0" noProof="0" smtClean="0">
                              <a:ln>
                                <a:noFill/>
                              </a:ln>
                              <a:solidFill>
                                <a:prstClr val="black"/>
                              </a:solidFill>
                              <a:effectLst/>
                              <a:uLnTx/>
                              <a:uFillTx/>
                              <a:latin typeface="Cambria Math"/>
                              <a:ea typeface="+mn-ea"/>
                              <a:cs typeface="+mn-cs"/>
                            </a:rPr>
                            <m:t>)</m:t>
                          </m:r>
                        </m:e>
                      </m:func>
                    </m:oMath>
                  </m:oMathPara>
                </a14:m>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143" name="TextBox 142"/>
              <p:cNvSpPr txBox="1">
                <a:spLocks noRot="1" noChangeAspect="1" noMove="1" noResize="1" noEditPoints="1" noAdjustHandles="1" noChangeArrowheads="1" noChangeShapeType="1" noTextEdit="1"/>
              </p:cNvSpPr>
              <p:nvPr/>
            </p:nvSpPr>
            <p:spPr>
              <a:xfrm>
                <a:off x="474896" y="2929524"/>
                <a:ext cx="2563586" cy="362600"/>
              </a:xfrm>
              <a:prstGeom prst="rect">
                <a:avLst/>
              </a:prstGeom>
              <a:blipFill>
                <a:blip r:embed="rId6"/>
                <a:stretch>
                  <a:fillRect b="-5085"/>
                </a:stretch>
              </a:blipFill>
            </p:spPr>
            <p:txBody>
              <a:bodyPr/>
              <a:lstStyle/>
              <a:p>
                <a:r>
                  <a:rPr lang="en-GB">
                    <a:noFill/>
                  </a:rPr>
                  <a:t> </a:t>
                </a:r>
              </a:p>
            </p:txBody>
          </p:sp>
        </mc:Fallback>
      </mc:AlternateContent>
      <p:sp>
        <p:nvSpPr>
          <p:cNvPr id="12" name="TextBox 11"/>
          <p:cNvSpPr txBox="1"/>
          <p:nvPr/>
        </p:nvSpPr>
        <p:spPr>
          <a:xfrm>
            <a:off x="35496" y="5080472"/>
            <a:ext cx="1107996"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Amplitude:</a:t>
            </a:r>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49" name="TextBox 148"/>
          <p:cNvSpPr txBox="1"/>
          <p:nvPr/>
        </p:nvSpPr>
        <p:spPr>
          <a:xfrm>
            <a:off x="42284" y="4770139"/>
            <a:ext cx="111011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Frequency</a:t>
            </a:r>
            <a:r>
              <a:rPr kumimoji="0" lang="de-DE"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t>
            </a:r>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AlternateContent xmlns:mc="http://schemas.openxmlformats.org/markup-compatibility/2006" xmlns:a14="http://schemas.microsoft.com/office/drawing/2010/main">
        <mc:Choice Requires="a14">
          <p:sp>
            <p:nvSpPr>
              <p:cNvPr id="3" name="TextBox 2"/>
              <p:cNvSpPr txBox="1"/>
              <p:nvPr/>
            </p:nvSpPr>
            <p:spPr>
              <a:xfrm>
                <a:off x="1262082" y="2497476"/>
                <a:ext cx="994183" cy="47949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𝜃</m:t>
                            </m:r>
                          </m:e>
                          <m:sub>
                            <m:r>
                              <a:rPr kumimoji="0" lang="de-DE" sz="1600" b="0" i="1" u="none" strike="noStrike" kern="1200" cap="none" spc="0" normalizeH="0" baseline="0" noProof="0">
                                <a:ln>
                                  <a:noFill/>
                                </a:ln>
                                <a:solidFill>
                                  <a:prstClr val="black"/>
                                </a:solidFill>
                                <a:effectLst/>
                                <a:uLnTx/>
                                <a:uFillTx/>
                                <a:latin typeface="Cambria Math"/>
                                <a:ea typeface="+mn-ea"/>
                                <a:cs typeface="+mn-cs"/>
                              </a:rPr>
                              <m:t>𝑚</m:t>
                            </m:r>
                          </m:sub>
                        </m:sSub>
                      </m:e>
                      <m:sub>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 </m:t>
                        </m:r>
                      </m:sub>
                    </m:sSub>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f>
                      <m:f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fPr>
                      <m:num>
                        <m:r>
                          <m:rPr>
                            <m:sty m:val="p"/>
                          </m:rPr>
                          <a:rPr kumimoji="0" lang="el-GR" sz="1600" b="0" i="1" u="none" strike="noStrike" kern="1200" cap="none" spc="0" normalizeH="0" baseline="0" noProof="0">
                            <a:ln>
                              <a:noFill/>
                            </a:ln>
                            <a:solidFill>
                              <a:prstClr val="black"/>
                            </a:solidFill>
                            <a:effectLst/>
                            <a:uLnTx/>
                            <a:uFillTx/>
                            <a:latin typeface="Cambria Math"/>
                            <a:ea typeface="Cambria Math"/>
                            <a:cs typeface="+mn-cs"/>
                          </a:rPr>
                          <m:t>Δ</m:t>
                        </m:r>
                        <m:r>
                          <a:rPr kumimoji="0" lang="de-DE" sz="1600" b="0" i="1" u="none" strike="noStrike" kern="1200" cap="none" spc="0" normalizeH="0" baseline="0" noProof="0">
                            <a:ln>
                              <a:noFill/>
                            </a:ln>
                            <a:solidFill>
                              <a:prstClr val="black"/>
                            </a:solidFill>
                            <a:effectLst/>
                            <a:uLnTx/>
                            <a:uFillTx/>
                            <a:latin typeface="Cambria Math"/>
                            <a:ea typeface="Cambria Math"/>
                            <a:cs typeface="+mn-cs"/>
                          </a:rPr>
                          <m:t>𝑝</m:t>
                        </m:r>
                      </m:num>
                      <m:den>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𝑝</m:t>
                            </m:r>
                          </m:e>
                          <m:sub>
                            <m:r>
                              <a:rPr kumimoji="0" lang="de-DE" sz="1600" b="0" i="1" u="none" strike="noStrike" kern="1200" cap="none" spc="0" normalizeH="0" baseline="0" noProof="0">
                                <a:ln>
                                  <a:noFill/>
                                </a:ln>
                                <a:solidFill>
                                  <a:prstClr val="black"/>
                                </a:solidFill>
                                <a:effectLst/>
                                <a:uLnTx/>
                                <a:uFillTx/>
                                <a:latin typeface="Cambria Math"/>
                                <a:ea typeface="Cambria Math"/>
                                <a:cs typeface="+mn-cs"/>
                              </a:rPr>
                              <m:t>0</m:t>
                            </m:r>
                          </m:sub>
                        </m:sSub>
                      </m:den>
                    </m:f>
                  </m:oMath>
                </a14:m>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p>
            </p:txBody>
          </p:sp>
        </mc:Choice>
        <mc:Fallback xmlns="">
          <p:sp>
            <p:nvSpPr>
              <p:cNvPr id="3" name="TextBox 2"/>
              <p:cNvSpPr txBox="1">
                <a:spLocks noRot="1" noChangeAspect="1" noMove="1" noResize="1" noEditPoints="1" noAdjustHandles="1" noChangeArrowheads="1" noChangeShapeType="1" noTextEdit="1"/>
              </p:cNvSpPr>
              <p:nvPr/>
            </p:nvSpPr>
            <p:spPr>
              <a:xfrm>
                <a:off x="1262082" y="2497476"/>
                <a:ext cx="994183" cy="479490"/>
              </a:xfrm>
              <a:prstGeom prst="rect">
                <a:avLst/>
              </a:prstGeom>
              <a:blipFill>
                <a:blip r:embed="rId7"/>
                <a:stretch>
                  <a:fillRect b="-1282"/>
                </a:stretch>
              </a:blipFill>
            </p:spPr>
            <p:txBody>
              <a:bodyPr/>
              <a:lstStyle/>
              <a:p>
                <a:r>
                  <a:rPr lang="en-GB">
                    <a:noFill/>
                  </a:rPr>
                  <a:t> </a:t>
                </a:r>
              </a:p>
            </p:txBody>
          </p:sp>
        </mc:Fallback>
      </mc:AlternateContent>
      <p:sp>
        <p:nvSpPr>
          <p:cNvPr id="13" name="TextBox 12"/>
          <p:cNvSpPr txBox="1"/>
          <p:nvPr/>
        </p:nvSpPr>
        <p:spPr>
          <a:xfrm>
            <a:off x="413033" y="5984202"/>
            <a:ext cx="2197973"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J</a:t>
            </a:r>
            <a:r>
              <a:rPr kumimoji="0" lang="en-US" sz="1600" b="0" i="1" u="none" strike="noStrike" kern="1200" cap="none" spc="0" normalizeH="0" baseline="-25000" noProof="0" dirty="0" err="1">
                <a:ln>
                  <a:noFill/>
                </a:ln>
                <a:solidFill>
                  <a:prstClr val="black"/>
                </a:solidFill>
                <a:effectLst/>
                <a:uLnTx/>
                <a:uFillTx/>
                <a:latin typeface="Calibri" panose="020F0502020204030204" pitchFamily="34" charset="0"/>
                <a:ea typeface="+mn-ea"/>
                <a:cs typeface="Calibri" panose="020F0502020204030204" pitchFamily="34" charset="0"/>
              </a:rPr>
              <a:t>k</a:t>
            </a:r>
            <a:r>
              <a:rPr kumimoji="0" lang="en-US" sz="1600"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 </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Bessel‘s functions</a:t>
            </a:r>
          </a:p>
        </p:txBody>
      </p:sp>
      <p:sp>
        <p:nvSpPr>
          <p:cNvPr id="101" name="TextBox 100"/>
          <p:cNvSpPr txBox="1"/>
          <p:nvPr/>
        </p:nvSpPr>
        <p:spPr>
          <a:xfrm>
            <a:off x="503819" y="4247154"/>
            <a:ext cx="269127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a:ln>
                  <a:noFill/>
                </a:ln>
                <a:solidFill>
                  <a:srgbClr val="006600"/>
                </a:solidFill>
                <a:effectLst/>
                <a:uLnTx/>
                <a:uFillTx/>
                <a:latin typeface="Calibri" panose="020F0502020204030204" pitchFamily="34" charset="0"/>
                <a:ea typeface="+mn-ea"/>
                <a:cs typeface="Calibri" panose="020F0502020204030204" pitchFamily="34" charset="0"/>
                <a:sym typeface="Symbol"/>
              </a:rPr>
              <a:t></a:t>
            </a:r>
            <a:r>
              <a:rPr kumimoji="0" lang="en-US" sz="1600" b="1" i="1" u="none" strike="noStrike" kern="1200" cap="none" spc="0" normalizeH="0" baseline="-25000" noProof="0" dirty="0">
                <a:ln>
                  <a:noFill/>
                </a:ln>
                <a:solidFill>
                  <a:srgbClr val="006600"/>
                </a:solidFill>
                <a:effectLst/>
                <a:uLnTx/>
                <a:uFillTx/>
                <a:latin typeface="Calibri" panose="020F0502020204030204" pitchFamily="34" charset="0"/>
                <a:ea typeface="+mn-ea"/>
                <a:cs typeface="Calibri" panose="020F0502020204030204" pitchFamily="34" charset="0"/>
                <a:sym typeface="Symbol"/>
              </a:rPr>
              <a:t>s</a:t>
            </a:r>
            <a:r>
              <a:rPr kumimoji="0" lang="en-US" sz="1600" b="1" i="1" u="none" strike="noStrike" kern="1200" cap="none" spc="0" normalizeH="0" baseline="0" noProof="0" dirty="0">
                <a:ln>
                  <a:noFill/>
                </a:ln>
                <a:solidFill>
                  <a:srgbClr val="006600"/>
                </a:solidFill>
                <a:effectLst/>
                <a:uLnTx/>
                <a:uFillTx/>
                <a:latin typeface="Calibri" panose="020F0502020204030204" pitchFamily="34" charset="0"/>
                <a:ea typeface="+mn-ea"/>
                <a:cs typeface="Calibri" panose="020F0502020204030204" pitchFamily="34" charset="0"/>
              </a:rPr>
              <a:t> </a:t>
            </a:r>
            <a:r>
              <a:rPr kumimoji="0" lang="en-US" sz="1600" b="0" i="0" u="none" strike="noStrike" kern="1200" cap="none" spc="0" normalizeH="0" baseline="0" noProof="0" dirty="0">
                <a:ln>
                  <a:noFill/>
                </a:ln>
                <a:solidFill>
                  <a:srgbClr val="006600"/>
                </a:solidFill>
                <a:effectLst/>
                <a:uLnTx/>
                <a:uFillTx/>
                <a:latin typeface="Calibri" panose="020F0502020204030204" pitchFamily="34" charset="0"/>
                <a:ea typeface="+mn-ea"/>
                <a:cs typeface="Calibri" panose="020F0502020204030204" pitchFamily="34" charset="0"/>
              </a:rPr>
              <a:t>: synchrotron frequency</a:t>
            </a:r>
          </a:p>
        </p:txBody>
      </p:sp>
      <mc:AlternateContent xmlns:mc="http://schemas.openxmlformats.org/markup-compatibility/2006" xmlns:a14="http://schemas.microsoft.com/office/drawing/2010/main">
        <mc:Choice Requires="a14">
          <p:sp>
            <p:nvSpPr>
              <p:cNvPr id="123" name="TextBox 122"/>
              <p:cNvSpPr txBox="1"/>
              <p:nvPr/>
            </p:nvSpPr>
            <p:spPr>
              <a:xfrm>
                <a:off x="1034373" y="5421020"/>
                <a:ext cx="1305999" cy="38895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SupPr>
                        <m:e>
                          <m:r>
                            <m:rPr>
                              <m:sty m:val="p"/>
                            </m:rPr>
                            <a:rPr kumimoji="0" lang="de-DE" sz="1600" b="0" i="0" u="none" strike="noStrike" kern="1200" cap="none" spc="0" normalizeH="0" baseline="0" noProof="0">
                              <a:ln>
                                <a:noFill/>
                              </a:ln>
                              <a:solidFill>
                                <a:prstClr val="black"/>
                              </a:solidFill>
                              <a:effectLst/>
                              <a:uLnTx/>
                              <a:uFillTx/>
                              <a:latin typeface="Cambria Math"/>
                              <a:ea typeface="Cambria Math"/>
                              <a:cs typeface="+mn-cs"/>
                            </a:rPr>
                            <m:t>α</m:t>
                          </m:r>
                        </m:e>
                        <m:sub>
                          <m:r>
                            <a:rPr kumimoji="0" lang="de-DE" sz="1600" b="0" i="1" u="none" strike="noStrike" kern="1200" cap="none" spc="0" normalizeH="0" baseline="0" noProof="0">
                              <a:ln>
                                <a:noFill/>
                              </a:ln>
                              <a:solidFill>
                                <a:prstClr val="black"/>
                              </a:solidFill>
                              <a:effectLst/>
                              <a:uLnTx/>
                              <a:uFillTx/>
                              <a:latin typeface="Cambria Math"/>
                              <a:ea typeface="+mn-ea"/>
                              <a:cs typeface="+mn-cs"/>
                            </a:rPr>
                            <m:t>𝑚</m:t>
                          </m:r>
                          <m:r>
                            <a:rPr kumimoji="0" lang="de-DE" sz="1600" b="0" i="1" u="none" strike="noStrike" kern="1200" cap="none" spc="0" normalizeH="0" baseline="0" noProof="0">
                              <a:ln>
                                <a:noFill/>
                              </a:ln>
                              <a:solidFill>
                                <a:prstClr val="black"/>
                              </a:solidFill>
                              <a:effectLst/>
                              <a:uLnTx/>
                              <a:uFillTx/>
                              <a:latin typeface="Cambria Math"/>
                              <a:ea typeface="+mn-ea"/>
                              <a:cs typeface="+mn-cs"/>
                            </a:rPr>
                            <m:t>,</m:t>
                          </m:r>
                          <m:r>
                            <a:rPr kumimoji="0" lang="de-DE" sz="1600" b="0" i="1" u="none" strike="noStrike" kern="1200" cap="none" spc="0" normalizeH="0" baseline="0" noProof="0">
                              <a:ln>
                                <a:noFill/>
                              </a:ln>
                              <a:solidFill>
                                <a:prstClr val="black"/>
                              </a:solidFill>
                              <a:effectLst/>
                              <a:uLnTx/>
                              <a:uFillTx/>
                              <a:latin typeface="Cambria Math"/>
                              <a:ea typeface="+mn-ea"/>
                              <a:cs typeface="+mn-cs"/>
                            </a:rPr>
                            <m:t>𝑘</m:t>
                          </m:r>
                        </m:sub>
                        <m:sup/>
                      </m:sSubSup>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a:ln>
                            <a:noFill/>
                          </a:ln>
                          <a:solidFill>
                            <a:prstClr val="black"/>
                          </a:solidFill>
                          <a:effectLst/>
                          <a:uLnTx/>
                          <a:uFillTx/>
                          <a:latin typeface="Cambria Math"/>
                          <a:ea typeface="Cambria Math"/>
                          <a:cs typeface="+mn-cs"/>
                        </a:rPr>
                        <m:t>𝑘</m:t>
                      </m:r>
                      <m:r>
                        <a:rPr kumimoji="0" lang="de-DE" sz="1600" b="0" i="1" u="none" strike="noStrike" kern="1200" cap="none" spc="0" normalizeH="0" baseline="0" noProof="0">
                          <a:ln>
                            <a:noFill/>
                          </a:ln>
                          <a:solidFill>
                            <a:prstClr val="black"/>
                          </a:solidFill>
                          <a:effectLst/>
                          <a:uLnTx/>
                          <a:uFillTx/>
                          <a:latin typeface="Cambria Math"/>
                          <a:ea typeface="Cambria Math"/>
                          <a:cs typeface="+mn-cs"/>
                        </a:rPr>
                        <m:t>𝜑</m:t>
                      </m:r>
                    </m:oMath>
                  </m:oMathPara>
                </a14:m>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123" name="TextBox 122"/>
              <p:cNvSpPr txBox="1">
                <a:spLocks noRot="1" noChangeAspect="1" noMove="1" noResize="1" noEditPoints="1" noAdjustHandles="1" noChangeArrowheads="1" noChangeShapeType="1" noTextEdit="1"/>
              </p:cNvSpPr>
              <p:nvPr/>
            </p:nvSpPr>
            <p:spPr>
              <a:xfrm>
                <a:off x="1034373" y="5421020"/>
                <a:ext cx="1305999" cy="388953"/>
              </a:xfrm>
              <a:prstGeom prst="rect">
                <a:avLst/>
              </a:prstGeom>
              <a:blipFill>
                <a:blip r:embed="rId8"/>
                <a:stretch>
                  <a:fillRect b="-4688"/>
                </a:stretch>
              </a:blipFill>
            </p:spPr>
            <p:txBody>
              <a:bodyPr/>
              <a:lstStyle/>
              <a:p>
                <a:r>
                  <a:rPr lang="en-GB">
                    <a:noFill/>
                  </a:rPr>
                  <a:t> </a:t>
                </a:r>
              </a:p>
            </p:txBody>
          </p:sp>
        </mc:Fallback>
      </mc:AlternateContent>
      <p:sp>
        <p:nvSpPr>
          <p:cNvPr id="124" name="TextBox 123"/>
          <p:cNvSpPr txBox="1"/>
          <p:nvPr/>
        </p:nvSpPr>
        <p:spPr>
          <a:xfrm>
            <a:off x="35496" y="5399828"/>
            <a:ext cx="73289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Phase:</a:t>
            </a:r>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cxnSp>
        <p:nvCxnSpPr>
          <p:cNvPr id="86" name="Straight Arrow Connector 85"/>
          <p:cNvCxnSpPr/>
          <p:nvPr/>
        </p:nvCxnSpPr>
        <p:spPr>
          <a:xfrm>
            <a:off x="1576131" y="1405475"/>
            <a:ext cx="485646" cy="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112" name="TextBox 111"/>
          <p:cNvSpPr txBox="1"/>
          <p:nvPr/>
        </p:nvSpPr>
        <p:spPr>
          <a:xfrm>
            <a:off x="3419871" y="2929524"/>
            <a:ext cx="3240009"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srgbClr val="006600"/>
                </a:solidFill>
                <a:effectLst/>
                <a:uLnTx/>
                <a:uFillTx/>
                <a:latin typeface="Calibri" panose="020F0502020204030204" pitchFamily="34" charset="0"/>
                <a:ea typeface="+mn-ea"/>
                <a:cs typeface="Calibri" panose="020F0502020204030204" pitchFamily="34" charset="0"/>
              </a:rPr>
              <a:t> </a:t>
            </a:r>
            <a:r>
              <a:rPr kumimoji="0" lang="en-US" sz="1600" b="1" i="0" u="none" strike="noStrike" kern="1200" cap="none" spc="0" normalizeH="0" baseline="0" noProof="0" dirty="0">
                <a:ln>
                  <a:noFill/>
                </a:ln>
                <a:solidFill>
                  <a:srgbClr val="006600"/>
                </a:solidFill>
                <a:effectLst/>
                <a:uLnTx/>
                <a:uFillTx/>
                <a:latin typeface="Calibri" panose="020F0502020204030204" pitchFamily="34" charset="0"/>
                <a:ea typeface="+mn-ea"/>
                <a:cs typeface="Calibri" panose="020F0502020204030204" pitchFamily="34" charset="0"/>
              </a:rPr>
              <a:t>Spectrum: frequency modulation</a:t>
            </a:r>
          </a:p>
        </p:txBody>
      </p:sp>
      <mc:AlternateContent xmlns:mc="http://schemas.openxmlformats.org/markup-compatibility/2006" xmlns:a14="http://schemas.microsoft.com/office/drawing/2010/main">
        <mc:Choice Requires="a14">
          <p:sp>
            <p:nvSpPr>
              <p:cNvPr id="125" name="TextBox 124"/>
              <p:cNvSpPr txBox="1"/>
              <p:nvPr/>
            </p:nvSpPr>
            <p:spPr>
              <a:xfrm>
                <a:off x="648340" y="3289207"/>
                <a:ext cx="2422779"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de-DE" sz="1600" b="0" i="1" u="none" strike="noStrike" kern="1200" cap="none" spc="0" normalizeH="0" baseline="0" noProof="0" smtClean="0">
                        <a:ln>
                          <a:noFill/>
                        </a:ln>
                        <a:solidFill>
                          <a:prstClr val="black"/>
                        </a:solidFill>
                        <a:effectLst/>
                        <a:uLnTx/>
                        <a:uFillTx/>
                        <a:latin typeface="Cambria Math"/>
                        <a:ea typeface="+mn-ea"/>
                        <a:cs typeface="+mn-cs"/>
                      </a:rPr>
                      <m:t>𝐼</m:t>
                    </m:r>
                    <m:d>
                      <m:d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de-DE" sz="1600" b="0" i="1" u="none" strike="noStrike" kern="1200" cap="none" spc="0" normalizeH="0" baseline="0" noProof="0" smtClean="0">
                            <a:ln>
                              <a:noFill/>
                            </a:ln>
                            <a:solidFill>
                              <a:prstClr val="black"/>
                            </a:solidFill>
                            <a:effectLst/>
                            <a:uLnTx/>
                            <a:uFillTx/>
                            <a:latin typeface="Cambria Math"/>
                            <a:ea typeface="+mn-ea"/>
                            <a:cs typeface="+mn-cs"/>
                          </a:rPr>
                          <m:t>𝑡</m:t>
                        </m:r>
                      </m:e>
                    </m:d>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𝛿</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𝑡</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sSub>
                      <m:sSub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𝑛𝑇</m:t>
                        </m:r>
                      </m:e>
                      <m:sub>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0</m:t>
                        </m:r>
                      </m:sub>
                    </m:sSub>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𝜃</m:t>
                        </m:r>
                      </m:e>
                      <m:sub>
                        <m:r>
                          <a:rPr kumimoji="0" lang="de-DE" sz="1600" b="0" i="1" u="none" strike="noStrike" kern="1200" cap="none" spc="0" normalizeH="0" baseline="0" noProof="0">
                            <a:ln>
                              <a:noFill/>
                            </a:ln>
                            <a:solidFill>
                              <a:prstClr val="black"/>
                            </a:solidFill>
                            <a:effectLst/>
                            <a:uLnTx/>
                            <a:uFillTx/>
                            <a:latin typeface="Cambria Math"/>
                            <a:ea typeface="Cambria Math"/>
                            <a:cs typeface="+mn-cs"/>
                          </a:rPr>
                          <m:t> </m:t>
                        </m:r>
                      </m:sub>
                    </m:sSub>
                    <m:d>
                      <m:d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r>
                          <a:rPr kumimoji="0" lang="de-DE" sz="1600" b="0" i="1" u="none" strike="noStrike" kern="1200" cap="none" spc="0" normalizeH="0" baseline="0" noProof="0">
                            <a:ln>
                              <a:noFill/>
                            </a:ln>
                            <a:solidFill>
                              <a:prstClr val="black"/>
                            </a:solidFill>
                            <a:effectLst/>
                            <a:uLnTx/>
                            <a:uFillTx/>
                            <a:latin typeface="Cambria Math"/>
                            <a:ea typeface="+mn-ea"/>
                            <a:cs typeface="+mn-cs"/>
                          </a:rPr>
                          <m:t>𝑡</m:t>
                        </m:r>
                      </m:e>
                    </m:d>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oMath>
                </a14:m>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p>
            </p:txBody>
          </p:sp>
        </mc:Choice>
        <mc:Fallback xmlns="">
          <p:sp>
            <p:nvSpPr>
              <p:cNvPr id="125" name="TextBox 124"/>
              <p:cNvSpPr txBox="1">
                <a:spLocks noRot="1" noChangeAspect="1" noMove="1" noResize="1" noEditPoints="1" noAdjustHandles="1" noChangeArrowheads="1" noChangeShapeType="1" noTextEdit="1"/>
              </p:cNvSpPr>
              <p:nvPr/>
            </p:nvSpPr>
            <p:spPr>
              <a:xfrm>
                <a:off x="648340" y="3289207"/>
                <a:ext cx="2422779" cy="338554"/>
              </a:xfrm>
              <a:prstGeom prst="rect">
                <a:avLst/>
              </a:prstGeom>
              <a:blipFill>
                <a:blip r:embed="rId9"/>
                <a:stretch>
                  <a:fillRect b="-10909"/>
                </a:stretch>
              </a:blipFill>
            </p:spPr>
            <p:txBody>
              <a:bodyPr/>
              <a:lstStyle/>
              <a:p>
                <a:r>
                  <a:rPr lang="en-GB">
                    <a:noFill/>
                  </a:rPr>
                  <a:t> </a:t>
                </a:r>
              </a:p>
            </p:txBody>
          </p:sp>
        </mc:Fallback>
      </mc:AlternateContent>
      <p:pic>
        <p:nvPicPr>
          <p:cNvPr id="64" name="Picture 6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027415" y="907459"/>
            <a:ext cx="5009081" cy="2381748"/>
          </a:xfrm>
          <a:prstGeom prst="rect">
            <a:avLst/>
          </a:prstGeom>
        </p:spPr>
      </p:pic>
      <p:pic>
        <p:nvPicPr>
          <p:cNvPr id="65" name="Picture 6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022382" y="902283"/>
            <a:ext cx="5009081" cy="2381748"/>
          </a:xfrm>
          <a:prstGeom prst="rect">
            <a:avLst/>
          </a:prstGeom>
        </p:spPr>
      </p:pic>
      <p:pic>
        <p:nvPicPr>
          <p:cNvPr id="69" name="Picture 6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464495" y="3289564"/>
            <a:ext cx="5644009" cy="2641727"/>
          </a:xfrm>
          <a:prstGeom prst="rect">
            <a:avLst/>
          </a:prstGeom>
        </p:spPr>
      </p:pic>
      <p:pic>
        <p:nvPicPr>
          <p:cNvPr id="70" name="Picture 6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464495" y="3289564"/>
            <a:ext cx="5644009" cy="2641727"/>
          </a:xfrm>
          <a:prstGeom prst="rect">
            <a:avLst/>
          </a:prstGeom>
        </p:spPr>
      </p:pic>
      <mc:AlternateContent xmlns:mc="http://schemas.openxmlformats.org/markup-compatibility/2006" xmlns:a14="http://schemas.microsoft.com/office/drawing/2010/main">
        <mc:Choice Requires="a14">
          <p:sp>
            <p:nvSpPr>
              <p:cNvPr id="35" name="TextBox 34"/>
              <p:cNvSpPr txBox="1"/>
              <p:nvPr/>
            </p:nvSpPr>
            <p:spPr>
              <a:xfrm>
                <a:off x="835968" y="2137436"/>
                <a:ext cx="1775038"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de-DE" sz="1600" b="0" i="1" u="none" strike="noStrike" kern="1200" cap="none" spc="0" normalizeH="0" baseline="0" noProof="0" smtClean="0">
                        <a:ln>
                          <a:noFill/>
                        </a:ln>
                        <a:solidFill>
                          <a:prstClr val="black"/>
                        </a:solidFill>
                        <a:effectLst/>
                        <a:uLnTx/>
                        <a:uFillTx/>
                        <a:latin typeface="Cambria Math"/>
                        <a:ea typeface="+mn-ea"/>
                        <a:cs typeface="+mn-cs"/>
                      </a:rPr>
                      <m:t>𝐼</m:t>
                    </m:r>
                    <m:d>
                      <m:d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de-DE" sz="1600" b="0" i="1" u="none" strike="noStrike" kern="1200" cap="none" spc="0" normalizeH="0" baseline="0" noProof="0" smtClean="0">
                            <a:ln>
                              <a:noFill/>
                            </a:ln>
                            <a:solidFill>
                              <a:prstClr val="black"/>
                            </a:solidFill>
                            <a:effectLst/>
                            <a:uLnTx/>
                            <a:uFillTx/>
                            <a:latin typeface="Cambria Math"/>
                            <a:ea typeface="+mn-ea"/>
                            <a:cs typeface="+mn-cs"/>
                          </a:rPr>
                          <m:t>𝑡</m:t>
                        </m:r>
                      </m:e>
                    </m:d>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𝛿</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𝑡</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sSub>
                      <m:sSub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𝑛𝑇</m:t>
                        </m:r>
                      </m:e>
                      <m:sub>
                        <m:r>
                          <a:rPr kumimoji="0" lang="de-DE" sz="1600" b="0" i="1" u="none" strike="noStrike" kern="1200" cap="none" spc="0" normalizeH="0" baseline="0" noProof="0">
                            <a:ln>
                              <a:noFill/>
                            </a:ln>
                            <a:solidFill>
                              <a:prstClr val="black"/>
                            </a:solidFill>
                            <a:effectLst/>
                            <a:uLnTx/>
                            <a:uFillTx/>
                            <a:latin typeface="Cambria Math"/>
                            <a:ea typeface="Cambria Math"/>
                            <a:cs typeface="+mn-cs"/>
                          </a:rPr>
                          <m:t>0</m:t>
                        </m:r>
                      </m:sub>
                    </m:sSub>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oMath>
                </a14:m>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p>
            </p:txBody>
          </p:sp>
        </mc:Choice>
        <mc:Fallback xmlns="">
          <p:sp>
            <p:nvSpPr>
              <p:cNvPr id="35" name="TextBox 34"/>
              <p:cNvSpPr txBox="1">
                <a:spLocks noRot="1" noChangeAspect="1" noMove="1" noResize="1" noEditPoints="1" noAdjustHandles="1" noChangeArrowheads="1" noChangeShapeType="1" noTextEdit="1"/>
              </p:cNvSpPr>
              <p:nvPr/>
            </p:nvSpPr>
            <p:spPr>
              <a:xfrm>
                <a:off x="835968" y="2137436"/>
                <a:ext cx="1775038" cy="338554"/>
              </a:xfrm>
              <a:prstGeom prst="rect">
                <a:avLst/>
              </a:prstGeom>
              <a:blipFill>
                <a:blip r:embed="rId14"/>
                <a:stretch>
                  <a:fillRect b="-10909"/>
                </a:stretch>
              </a:blipFill>
            </p:spPr>
            <p:txBody>
              <a:bodyPr/>
              <a:lstStyle/>
              <a:p>
                <a:r>
                  <a:rPr lang="en-GB">
                    <a:noFill/>
                  </a:rPr>
                  <a:t> </a:t>
                </a:r>
              </a:p>
            </p:txBody>
          </p:sp>
        </mc:Fallback>
      </mc:AlternateContent>
      <p:sp>
        <p:nvSpPr>
          <p:cNvPr id="37" name="Text Box 7"/>
          <p:cNvSpPr txBox="1">
            <a:spLocks noChangeArrowheads="1"/>
          </p:cNvSpPr>
          <p:nvPr/>
        </p:nvSpPr>
        <p:spPr bwMode="auto">
          <a:xfrm>
            <a:off x="252000" y="144000"/>
            <a:ext cx="8815516" cy="46166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de-DE" sz="23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Longitudinal Spectrum of non-interacting Particles </a:t>
            </a:r>
          </a:p>
        </p:txBody>
      </p:sp>
    </p:spTree>
    <p:extLst>
      <p:ext uri="{BB962C8B-B14F-4D97-AF65-F5344CB8AC3E}">
        <p14:creationId xmlns:p14="http://schemas.microsoft.com/office/powerpoint/2010/main" val="362827672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path" presetSubtype="0" repeatCount="9000" fill="hold" grpId="1" nodeType="clickEffect">
                                  <p:stCondLst>
                                    <p:cond delay="0"/>
                                  </p:stCondLst>
                                  <p:endCondLst>
                                    <p:cond evt="onNext" delay="0">
                                      <p:tgtEl>
                                        <p:sldTgt/>
                                      </p:tgtEl>
                                    </p:cond>
                                  </p:endCondLst>
                                  <p:childTnLst>
                                    <p:animMotion origin="layout" path="M -0.00747 -0.00162 C 0.07864 -0.00162 0.14913 0.08426 0.14913 0.19121 C 0.14913 0.29792 0.07864 0.38519 -0.00747 0.38519 C -0.09271 0.38519 -0.16181 0.29792 -0.16181 0.19121 C -0.16181 0.08426 -0.09271 -0.00162 -0.00747 -0.00162 Z " pathEditMode="relative" rAng="0" ptsTypes="fffff">
                                      <p:cBhvr>
                                        <p:cTn id="6" dur="2000" fill="hold"/>
                                        <p:tgtEl>
                                          <p:spTgt spid="7"/>
                                        </p:tgtEl>
                                        <p:attrNameLst>
                                          <p:attrName>ppt_x</p:attrName>
                                          <p:attrName>ppt_y</p:attrName>
                                        </p:attrNameLst>
                                      </p:cBhvr>
                                      <p:rCtr x="104" y="19329"/>
                                    </p:animMotion>
                                  </p:childTnLst>
                                </p:cTn>
                              </p:par>
                              <p:par>
                                <p:cTn id="7" presetID="1" presetClass="entr" presetSubtype="0" fill="hold" nodeType="withEffect">
                                  <p:stCondLst>
                                    <p:cond delay="0"/>
                                  </p:stCondLst>
                                  <p:childTnLst>
                                    <p:set>
                                      <p:cBhvr>
                                        <p:cTn id="8" dur="1" fill="hold">
                                          <p:stCondLst>
                                            <p:cond delay="0"/>
                                          </p:stCondLst>
                                        </p:cTn>
                                        <p:tgtEl>
                                          <p:spTgt spid="69"/>
                                        </p:tgtEl>
                                        <p:attrNameLst>
                                          <p:attrName>style.visibility</p:attrName>
                                        </p:attrNameLst>
                                      </p:cBhvr>
                                      <p:to>
                                        <p:strVal val="visible"/>
                                      </p:to>
                                    </p:set>
                                  </p:childTnLst>
                                  <p:subTnLst>
                                    <p:set>
                                      <p:cBhvr override="childStyle">
                                        <p:cTn dur="1" fill="hold" display="0" masterRel="nextClick" afterEffect="1"/>
                                        <p:tgtEl>
                                          <p:spTgt spid="69"/>
                                        </p:tgtEl>
                                        <p:attrNameLst>
                                          <p:attrName>style.visibility</p:attrName>
                                        </p:attrNameLst>
                                      </p:cBhvr>
                                      <p:to>
                                        <p:strVal val="hidden"/>
                                      </p:to>
                                    </p:set>
                                  </p:subTnLst>
                                </p:cTn>
                              </p:par>
                              <p:par>
                                <p:cTn id="9" presetID="1" presetClass="entr" presetSubtype="0" fill="hold" nodeType="withEffect">
                                  <p:stCondLst>
                                    <p:cond delay="0"/>
                                  </p:stCondLst>
                                  <p:childTnLst>
                                    <p:set>
                                      <p:cBhvr>
                                        <p:cTn id="10" dur="1" fill="hold">
                                          <p:stCondLst>
                                            <p:cond delay="0"/>
                                          </p:stCondLst>
                                        </p:cTn>
                                        <p:tgtEl>
                                          <p:spTgt spid="64"/>
                                        </p:tgtEl>
                                        <p:attrNameLst>
                                          <p:attrName>style.visibility</p:attrName>
                                        </p:attrNameLst>
                                      </p:cBhvr>
                                      <p:to>
                                        <p:strVal val="visible"/>
                                      </p:to>
                                    </p:set>
                                  </p:childTnLst>
                                  <p:subTnLst>
                                    <p:set>
                                      <p:cBhvr override="childStyle">
                                        <p:cTn dur="1" fill="hold" display="0" masterRel="nextClick" afterEffect="1"/>
                                        <p:tgtEl>
                                          <p:spTgt spid="64"/>
                                        </p:tgtEl>
                                        <p:attrNameLst>
                                          <p:attrName>style.visibility</p:attrName>
                                        </p:attrNameLst>
                                      </p:cBhvr>
                                      <p:to>
                                        <p:strVal val="hidden"/>
                                      </p:to>
                                    </p:set>
                                  </p:subTnLst>
                                </p:cTn>
                              </p:par>
                              <p:par>
                                <p:cTn id="11" presetID="1"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childTnLst>
                                  <p:subTnLst>
                                    <p:set>
                                      <p:cBhvr override="childStyle">
                                        <p:cTn dur="1" fill="hold" display="0" masterRel="nextClick" afterEffect="1"/>
                                        <p:tgtEl>
                                          <p:spTgt spid="35"/>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path" presetSubtype="0" repeatCount="30000" fill="hold" grpId="0" nodeType="clickEffect">
                                  <p:stCondLst>
                                    <p:cond delay="0"/>
                                  </p:stCondLst>
                                  <p:endCondLst>
                                    <p:cond evt="onNext" delay="0">
                                      <p:tgtEl>
                                        <p:sldTgt/>
                                      </p:tgtEl>
                                    </p:cond>
                                  </p:endCondLst>
                                  <p:childTnLst>
                                    <p:animMotion origin="layout" path="M -0.00747 -0.00162 C 0.07743 -0.00162 0.14687 0.08704 0.14687 0.19653 C 0.14687 0.30602 0.07743 0.39561 -0.00747 0.39561 C -0.09184 0.39561 -0.16007 0.30602 -0.16007 0.19653 C -0.16007 0.08704 -0.09184 -0.00162 -0.00747 -0.00162 Z " pathEditMode="relative" rAng="0" ptsTypes="fffff">
                                      <p:cBhvr>
                                        <p:cTn id="16" dur="2000" fill="hold"/>
                                        <p:tgtEl>
                                          <p:spTgt spid="7"/>
                                        </p:tgtEl>
                                        <p:attrNameLst>
                                          <p:attrName>ppt_x</p:attrName>
                                          <p:attrName>ppt_y</p:attrName>
                                        </p:attrNameLst>
                                      </p:cBhvr>
                                      <p:rCtr x="87" y="19861"/>
                                    </p:animMotion>
                                  </p:childTnLst>
                                </p:cTn>
                              </p:par>
                              <p:par>
                                <p:cTn id="17" presetID="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5"/>
                                        </p:tgtEl>
                                        <p:attrNameLst>
                                          <p:attrName>style.visibility</p:attrName>
                                        </p:attrNameLst>
                                      </p:cBhvr>
                                      <p:to>
                                        <p:strVal val="visible"/>
                                      </p:to>
                                    </p:set>
                                  </p:childTnLst>
                                </p:cTn>
                              </p:par>
                              <p:par>
                                <p:cTn id="27" presetID="1" presetClass="path" presetSubtype="0" repeatCount="2000" fill="hold" grpId="0" nodeType="withEffect">
                                  <p:stCondLst>
                                    <p:cond delay="0"/>
                                  </p:stCondLst>
                                  <p:childTnLst>
                                    <p:animMotion origin="layout" path="M -0.00434 -0.00162 C 0.08004 -0.00208 0.14948 0.08658 0.14862 0.19653 C 0.14914 0.30649 0.08073 0.39561 -0.00381 0.39607 C -0.0875 0.39329 -0.15555 0.30625 -0.15555 0.19561 C -0.15555 0.08658 -0.08767 -0.00208 -0.00434 -0.00162 Z " pathEditMode="relative" rAng="0" ptsTypes="fffff">
                                      <p:cBhvr>
                                        <p:cTn id="28" dur="1950" fill="hold"/>
                                        <p:tgtEl>
                                          <p:spTgt spid="9"/>
                                        </p:tgtEl>
                                        <p:attrNameLst>
                                          <p:attrName>ppt_x</p:attrName>
                                          <p:attrName>ppt_y</p:attrName>
                                        </p:attrNameLst>
                                      </p:cBhvr>
                                      <p:rCtr x="122" y="19861"/>
                                    </p:animMotion>
                                  </p:childTnLst>
                                </p:cTn>
                              </p:par>
                            </p:childTnLst>
                          </p:cTn>
                        </p:par>
                        <p:par>
                          <p:cTn id="29" fill="hold">
                            <p:stCondLst>
                              <p:cond delay="3900"/>
                            </p:stCondLst>
                            <p:childTnLst>
                              <p:par>
                                <p:cTn id="30" presetID="1" presetClass="path" presetSubtype="0" repeatCount="4000" fill="hold" grpId="1" nodeType="afterEffect">
                                  <p:stCondLst>
                                    <p:cond delay="0"/>
                                  </p:stCondLst>
                                  <p:childTnLst>
                                    <p:animMotion origin="layout" path="M -0.00225 -0.00162 C 0.08125 -0.00162 0.14948 0.08704 0.14948 0.19676 C 0.14948 0.30625 0.08125 0.39561 -0.00225 0.39561 C -0.08576 0.39561 -0.15329 0.30625 -0.15329 0.19676 C -0.15329 0.08704 -0.08576 -0.00162 -0.00225 -0.00162 Z " pathEditMode="relative" rAng="0" ptsTypes="fffff">
                                      <p:cBhvr>
                                        <p:cTn id="31" dur="2050" fill="hold"/>
                                        <p:tgtEl>
                                          <p:spTgt spid="9"/>
                                        </p:tgtEl>
                                        <p:attrNameLst>
                                          <p:attrName>ppt_x</p:attrName>
                                          <p:attrName>ppt_y</p:attrName>
                                        </p:attrNameLst>
                                      </p:cBhvr>
                                      <p:rCtr x="35" y="19861"/>
                                    </p:animMotion>
                                  </p:childTnLst>
                                </p:cTn>
                              </p:par>
                            </p:childTnLst>
                          </p:cTn>
                        </p:par>
                        <p:par>
                          <p:cTn id="32" fill="hold">
                            <p:stCondLst>
                              <p:cond delay="12100"/>
                            </p:stCondLst>
                            <p:childTnLst>
                              <p:par>
                                <p:cTn id="33" presetID="1" presetClass="path" presetSubtype="0" repeatCount="4000" fill="hold" grpId="2" nodeType="afterEffect">
                                  <p:stCondLst>
                                    <p:cond delay="0"/>
                                  </p:stCondLst>
                                  <p:childTnLst>
                                    <p:animMotion origin="layout" path="M -0.00503 -0.00162 C 0.07917 -0.00162 0.14931 0.08704 0.14931 0.19676 C 0.14931 0.30672 0.07917 0.3963 -0.00503 0.3963 C -0.08975 0.3963 -0.15763 0.30672 -0.15763 0.19676 C -0.15763 0.08704 -0.08975 -0.00162 -0.00503 -0.00162 Z " pathEditMode="relative" rAng="0" ptsTypes="fffff">
                                      <p:cBhvr>
                                        <p:cTn id="34" dur="1950" fill="hold"/>
                                        <p:tgtEl>
                                          <p:spTgt spid="9"/>
                                        </p:tgtEl>
                                        <p:attrNameLst>
                                          <p:attrName>ppt_x</p:attrName>
                                          <p:attrName>ppt_y</p:attrName>
                                        </p:attrNameLst>
                                      </p:cBhvr>
                                      <p:rCtr x="87" y="19884"/>
                                    </p:animMotion>
                                  </p:childTnLst>
                                </p:cTn>
                              </p:par>
                            </p:childTnLst>
                          </p:cTn>
                        </p:par>
                        <p:par>
                          <p:cTn id="35" fill="hold">
                            <p:stCondLst>
                              <p:cond delay="19900"/>
                            </p:stCondLst>
                            <p:childTnLst>
                              <p:par>
                                <p:cTn id="36" presetID="1" presetClass="path" presetSubtype="0" repeatCount="4000" fill="hold" grpId="3" nodeType="afterEffect">
                                  <p:stCondLst>
                                    <p:cond delay="0"/>
                                  </p:stCondLst>
                                  <p:childTnLst>
                                    <p:animMotion origin="layout" path="M -0.00243 -0.00162 C 0.08056 -0.00162 0.14948 0.08681 0.14948 0.19653 C 0.14948 0.30602 0.08056 0.39561 -0.00243 0.39561 C -0.08559 0.39561 -0.15243 0.30602 -0.15243 0.19653 C -0.15243 0.08681 -0.08559 -0.00162 -0.00243 -0.00162 Z " pathEditMode="relative" rAng="0" ptsTypes="fffff">
                                      <p:cBhvr>
                                        <p:cTn id="37" dur="2050" fill="hold"/>
                                        <p:tgtEl>
                                          <p:spTgt spid="9"/>
                                        </p:tgtEl>
                                        <p:attrNameLst>
                                          <p:attrName>ppt_x</p:attrName>
                                          <p:attrName>ppt_y</p:attrName>
                                        </p:attrNameLst>
                                      </p:cBhvr>
                                      <p:rCtr x="87" y="19861"/>
                                    </p:animMotion>
                                  </p:childTnLst>
                                </p:cTn>
                              </p:par>
                            </p:childTnLst>
                          </p:cTn>
                        </p:par>
                        <p:par>
                          <p:cTn id="38" fill="hold">
                            <p:stCondLst>
                              <p:cond delay="28100"/>
                            </p:stCondLst>
                            <p:childTnLst>
                              <p:par>
                                <p:cTn id="39" presetID="1" presetClass="path" presetSubtype="0" repeatCount="4000" fill="hold" grpId="4" nodeType="afterEffect">
                                  <p:stCondLst>
                                    <p:cond delay="0"/>
                                  </p:stCondLst>
                                  <p:childTnLst>
                                    <p:animMotion origin="layout" path="M -0.00243 -0.00162 C 0.08056 -0.00162 0.14948 0.08681 0.14948 0.19653 C 0.14948 0.30602 0.08056 0.39561 -0.00243 0.39561 C -0.08559 0.39561 -0.15243 0.30602 -0.15243 0.19653 C -0.15243 0.08681 -0.08559 -0.00162 -0.00243 -0.00162 Z " pathEditMode="relative" rAng="0" ptsTypes="fffff">
                                      <p:cBhvr>
                                        <p:cTn id="40" dur="1950" fill="hold"/>
                                        <p:tgtEl>
                                          <p:spTgt spid="9"/>
                                        </p:tgtEl>
                                        <p:attrNameLst>
                                          <p:attrName>ppt_x</p:attrName>
                                          <p:attrName>ppt_y</p:attrName>
                                        </p:attrNameLst>
                                      </p:cBhvr>
                                      <p:rCtr x="87" y="19861"/>
                                    </p:animMotion>
                                  </p:childTnLst>
                                </p:cTn>
                              </p:par>
                            </p:childTnLst>
                          </p:cTn>
                        </p:par>
                        <p:par>
                          <p:cTn id="41" fill="hold">
                            <p:stCondLst>
                              <p:cond delay="35900"/>
                            </p:stCondLst>
                            <p:childTnLst>
                              <p:par>
                                <p:cTn id="42" presetID="1" presetClass="path" presetSubtype="0" repeatCount="4000" fill="hold" grpId="5" nodeType="afterEffect">
                                  <p:stCondLst>
                                    <p:cond delay="0"/>
                                  </p:stCondLst>
                                  <p:childTnLst>
                                    <p:animMotion origin="layout" path="M -0.00885 -0.00162 C 0.07327 -0.00162 0.1415 0.08681 0.1415 0.19653 C 0.1415 0.30602 0.07327 0.39561 -0.00885 0.39561 C -0.09149 0.39561 -0.15763 0.30602 -0.15763 0.19653 C -0.15763 0.08681 -0.09149 -0.00162 -0.00885 -0.00162 Z " pathEditMode="relative" rAng="0" ptsTypes="fffff">
                                      <p:cBhvr>
                                        <p:cTn id="43" dur="2050" fill="hold"/>
                                        <p:tgtEl>
                                          <p:spTgt spid="9"/>
                                        </p:tgtEl>
                                        <p:attrNameLst>
                                          <p:attrName>ppt_x</p:attrName>
                                          <p:attrName>ppt_y</p:attrName>
                                        </p:attrNameLst>
                                      </p:cBhvr>
                                      <p:rCtr x="69" y="19861"/>
                                    </p:animMotion>
                                  </p:childTnLst>
                                </p:cTn>
                              </p:par>
                            </p:childTnLst>
                          </p:cTn>
                        </p:par>
                        <p:par>
                          <p:cTn id="44" fill="hold">
                            <p:stCondLst>
                              <p:cond delay="44100"/>
                            </p:stCondLst>
                            <p:childTnLst>
                              <p:par>
                                <p:cTn id="45" presetID="1" presetClass="path" presetSubtype="0" repeatCount="4000" fill="hold" grpId="6" nodeType="afterEffect">
                                  <p:stCondLst>
                                    <p:cond delay="0"/>
                                  </p:stCondLst>
                                  <p:childTnLst>
                                    <p:animMotion origin="layout" path="M -0.00538 -0.00162 C 0.079 -0.00162 0.14931 0.08727 0.14931 0.19723 C 0.14931 0.30741 0.079 0.39723 -0.00538 0.39723 C -0.0901 0.39723 -0.15763 0.30741 -0.15763 0.19723 C -0.15763 0.08727 -0.0901 -0.00162 -0.00538 -0.00162 Z " pathEditMode="relative" rAng="0" ptsTypes="fffff">
                                      <p:cBhvr>
                                        <p:cTn id="46" dur="1950" fill="hold"/>
                                        <p:tgtEl>
                                          <p:spTgt spid="9"/>
                                        </p:tgtEl>
                                        <p:attrNameLst>
                                          <p:attrName>ppt_x</p:attrName>
                                          <p:attrName>ppt_y</p:attrName>
                                        </p:attrNameLst>
                                      </p:cBhvr>
                                      <p:rCtr x="122" y="19931"/>
                                    </p:animMotion>
                                  </p:childTnLst>
                                </p:cTn>
                              </p:par>
                            </p:childTnLst>
                          </p:cTn>
                        </p:par>
                        <p:par>
                          <p:cTn id="47" fill="hold">
                            <p:stCondLst>
                              <p:cond delay="51900"/>
                            </p:stCondLst>
                            <p:childTnLst>
                              <p:par>
                                <p:cTn id="48" presetID="1" presetClass="path" presetSubtype="0" repeatCount="4000" fill="hold" grpId="7" nodeType="afterEffect">
                                  <p:stCondLst>
                                    <p:cond delay="0"/>
                                  </p:stCondLst>
                                  <p:childTnLst>
                                    <p:animMotion origin="layout" path="M -0.00695 -0.00162 C 0.07673 -0.00162 0.1467 0.08681 0.1467 0.19653 C 0.1467 0.30602 0.07673 0.39561 -0.00695 0.39561 C -0.09098 0.39561 -0.15747 0.30602 -0.15747 0.19653 C -0.15747 0.08681 -0.09098 -0.00162 -0.00695 -0.00162 Z " pathEditMode="relative" rAng="0" ptsTypes="fffff">
                                      <p:cBhvr>
                                        <p:cTn id="49" dur="2050" fill="hold"/>
                                        <p:tgtEl>
                                          <p:spTgt spid="9"/>
                                        </p:tgtEl>
                                        <p:attrNameLst>
                                          <p:attrName>ppt_x</p:attrName>
                                          <p:attrName>ppt_y</p:attrName>
                                        </p:attrNameLst>
                                      </p:cBhvr>
                                      <p:rCtr x="156" y="19861"/>
                                    </p:animMotion>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140"/>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123"/>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149"/>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124"/>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12"/>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13"/>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112"/>
                                        </p:tgtEl>
                                        <p:attrNameLst>
                                          <p:attrName>style.visibility</p:attrName>
                                        </p:attrNameLst>
                                      </p:cBhvr>
                                      <p:to>
                                        <p:strVal val="visible"/>
                                      </p:to>
                                    </p:set>
                                  </p:childTnLst>
                                </p:cTn>
                              </p:par>
                              <p:par>
                                <p:cTn id="68" presetID="1" presetClass="entr" presetSubtype="0" fill="hold" nodeType="withEffect">
                                  <p:stCondLst>
                                    <p:cond delay="0"/>
                                  </p:stCondLst>
                                  <p:childTnLst>
                                    <p:set>
                                      <p:cBhvr>
                                        <p:cTn id="69" dur="1" fill="hold">
                                          <p:stCondLst>
                                            <p:cond delay="0"/>
                                          </p:stCondLst>
                                        </p:cTn>
                                        <p:tgtEl>
                                          <p:spTgt spid="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9" grpId="0" animBg="1"/>
      <p:bldP spid="9" grpId="1" animBg="1"/>
      <p:bldP spid="9" grpId="2" animBg="1"/>
      <p:bldP spid="9" grpId="3" animBg="1"/>
      <p:bldP spid="9" grpId="4" animBg="1"/>
      <p:bldP spid="9" grpId="5" animBg="1"/>
      <p:bldP spid="9" grpId="6" animBg="1"/>
      <p:bldP spid="9" grpId="7" animBg="1"/>
      <p:bldP spid="51" grpId="0" animBg="1"/>
      <p:bldP spid="140" grpId="0" animBg="1"/>
      <p:bldP spid="143" grpId="0"/>
      <p:bldP spid="12" grpId="0"/>
      <p:bldP spid="149" grpId="0"/>
      <p:bldP spid="3" grpId="0"/>
      <p:bldP spid="13" grpId="0"/>
      <p:bldP spid="101" grpId="0"/>
      <p:bldP spid="123" grpId="0" animBg="1"/>
      <p:bldP spid="124" grpId="0"/>
      <p:bldP spid="112" grpId="0"/>
      <p:bldP spid="125" grpId="0"/>
      <p:bldP spid="3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 name="Picture 1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84310" y="3289564"/>
            <a:ext cx="5424193" cy="2475114"/>
          </a:xfrm>
          <a:prstGeom prst="rect">
            <a:avLst/>
          </a:prstGeom>
        </p:spPr>
      </p:pic>
      <p:pic>
        <p:nvPicPr>
          <p:cNvPr id="44" name="Picture 4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42128" y="795710"/>
            <a:ext cx="5182284" cy="2508447"/>
          </a:xfrm>
          <a:prstGeom prst="rect">
            <a:avLst/>
          </a:prstGeom>
        </p:spPr>
      </p:pic>
      <p:sp>
        <p:nvSpPr>
          <p:cNvPr id="108" name="TextBox 107"/>
          <p:cNvSpPr txBox="1"/>
          <p:nvPr/>
        </p:nvSpPr>
        <p:spPr>
          <a:xfrm>
            <a:off x="85016" y="4748941"/>
            <a:ext cx="2929007" cy="584775"/>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Sideband amplitude given by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Bessel-function </a:t>
            </a:r>
            <a:r>
              <a:rPr kumimoji="0" lang="en-US" sz="1600" b="1" i="1" u="none" strike="noStrike" kern="1200" cap="none" spc="0" normalizeH="0" baseline="0" noProof="0" dirty="0" err="1">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J</a:t>
            </a:r>
            <a:r>
              <a:rPr kumimoji="0" lang="en-US" sz="1600" b="1" i="1" u="none" strike="noStrike" kern="1200" cap="none" spc="0" normalizeH="0" baseline="-25000" noProof="0" dirty="0" err="1">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k</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of order </a:t>
            </a:r>
            <a:r>
              <a:rPr kumimoji="0" lang="en-US" sz="1600" b="1"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k</a:t>
            </a:r>
          </a:p>
        </p:txBody>
      </p:sp>
      <p:sp>
        <p:nvSpPr>
          <p:cNvPr id="116" name="TextBox 115"/>
          <p:cNvSpPr txBox="1"/>
          <p:nvPr/>
        </p:nvSpPr>
        <p:spPr>
          <a:xfrm>
            <a:off x="77361" y="5973413"/>
            <a:ext cx="4431578"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a:t>
            </a:r>
            <a:r>
              <a:rPr kumimoji="0" lang="en-US" sz="1600" b="1" i="1"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b</a:t>
            </a:r>
            <a:r>
              <a:rPr kumimoji="0" lang="en-US" sz="16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=Q</a:t>
            </a:r>
            <a:r>
              <a:rPr kumimoji="0" lang="en-US" sz="1600" b="1" i="1"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0</a:t>
            </a:r>
            <a:r>
              <a:rPr kumimoji="0" lang="en-US" sz="16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a:t>
            </a:r>
            <a:r>
              <a:rPr kumimoji="0" lang="en-US" sz="16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sym typeface="Symbol"/>
              </a:rPr>
              <a:t>betatron</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freq. </a:t>
            </a:r>
            <a:r>
              <a:rPr kumimoji="0" lang="en-US" sz="16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a:t>
            </a:r>
            <a:r>
              <a:rPr kumimoji="0" lang="en-US" sz="1600" b="1" i="1"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0</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rev. freq. </a:t>
            </a:r>
            <a:r>
              <a:rPr kumimoji="0" lang="en-US" sz="16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bunch length </a:t>
            </a:r>
          </a:p>
        </p:txBody>
      </p:sp>
      <p:sp>
        <p:nvSpPr>
          <p:cNvPr id="29" name="Text Box 7"/>
          <p:cNvSpPr txBox="1">
            <a:spLocks noChangeArrowheads="1"/>
          </p:cNvSpPr>
          <p:nvPr/>
        </p:nvSpPr>
        <p:spPr bwMode="auto">
          <a:xfrm>
            <a:off x="252000" y="144000"/>
            <a:ext cx="8815516" cy="46166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de-DE" sz="23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Transverse Spectrum of non-interacting Particles </a:t>
            </a:r>
          </a:p>
        </p:txBody>
      </p:sp>
      <p:sp>
        <p:nvSpPr>
          <p:cNvPr id="4" name="Textfeld 3"/>
          <p:cNvSpPr txBox="1"/>
          <p:nvPr/>
        </p:nvSpPr>
        <p:spPr>
          <a:xfrm>
            <a:off x="5253338" y="5764678"/>
            <a:ext cx="3855165"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rPr>
              <a:t>Spectrum comprises: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6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betatron</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 amplitude </a:t>
            </a:r>
            <a:r>
              <a:rPr kumimoji="0" lang="en-US" sz="16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x(t)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synchrotron = phase </a:t>
            </a:r>
            <a:r>
              <a:rPr kumimoji="0" lang="en-US" sz="16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I(t) </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modulation</a:t>
            </a:r>
            <a:endParaRPr kumimoji="0" lang="en-US" sz="16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5" name="Textfeld 4"/>
          <p:cNvSpPr txBox="1"/>
          <p:nvPr/>
        </p:nvSpPr>
        <p:spPr>
          <a:xfrm>
            <a:off x="119588" y="6223454"/>
            <a:ext cx="555599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Finite chromaticity </a:t>
            </a:r>
            <a:r>
              <a:rPr kumimoji="0" lang="en-US" sz="18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 0 modifies</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sideband’s heights ! </a:t>
            </a:r>
          </a:p>
        </p:txBody>
      </p:sp>
      <p:graphicFrame>
        <p:nvGraphicFramePr>
          <p:cNvPr id="9" name="Objekt 8"/>
          <p:cNvGraphicFramePr>
            <a:graphicFrameLocks noChangeAspect="1"/>
          </p:cNvGraphicFramePr>
          <p:nvPr/>
        </p:nvGraphicFramePr>
        <p:xfrm>
          <a:off x="429573" y="4354033"/>
          <a:ext cx="2584450" cy="474663"/>
        </p:xfrm>
        <a:graphic>
          <a:graphicData uri="http://schemas.openxmlformats.org/presentationml/2006/ole">
            <mc:AlternateContent xmlns:mc="http://schemas.openxmlformats.org/markup-compatibility/2006">
              <mc:Choice xmlns:v="urn:schemas-microsoft-com:vml" Requires="v">
                <p:oleObj name="Equation" r:id="rId5" imgW="1663560" imgH="304560" progId="Equation.3">
                  <p:embed/>
                </p:oleObj>
              </mc:Choice>
              <mc:Fallback>
                <p:oleObj name="Equation" r:id="rId5" imgW="1663560" imgH="304560" progId="Equation.3">
                  <p:embed/>
                  <p:pic>
                    <p:nvPicPr>
                      <p:cNvPr id="9" name="Objekt 8"/>
                      <p:cNvPicPr/>
                      <p:nvPr/>
                    </p:nvPicPr>
                    <p:blipFill>
                      <a:blip r:embed="rId6"/>
                      <a:stretch>
                        <a:fillRect/>
                      </a:stretch>
                    </p:blipFill>
                    <p:spPr>
                      <a:xfrm>
                        <a:off x="429573" y="4354033"/>
                        <a:ext cx="2584450" cy="474663"/>
                      </a:xfrm>
                      <a:prstGeom prst="rect">
                        <a:avLst/>
                      </a:prstGeom>
                    </p:spPr>
                  </p:pic>
                </p:oleObj>
              </mc:Fallback>
            </mc:AlternateContent>
          </a:graphicData>
        </a:graphic>
      </p:graphicFrame>
      <p:graphicFrame>
        <p:nvGraphicFramePr>
          <p:cNvPr id="10" name="Objekt 9"/>
          <p:cNvGraphicFramePr>
            <a:graphicFrameLocks noChangeAspect="1"/>
          </p:cNvGraphicFramePr>
          <p:nvPr/>
        </p:nvGraphicFramePr>
        <p:xfrm>
          <a:off x="155311" y="5214938"/>
          <a:ext cx="3238500" cy="679450"/>
        </p:xfrm>
        <a:graphic>
          <a:graphicData uri="http://schemas.openxmlformats.org/presentationml/2006/ole">
            <mc:AlternateContent xmlns:mc="http://schemas.openxmlformats.org/markup-compatibility/2006">
              <mc:Choice xmlns:v="urn:schemas-microsoft-com:vml" Requires="v">
                <p:oleObj name="Equation" r:id="rId7" imgW="2298600" imgH="482400" progId="Equation.3">
                  <p:embed/>
                </p:oleObj>
              </mc:Choice>
              <mc:Fallback>
                <p:oleObj name="Equation" r:id="rId7" imgW="2298600" imgH="482400" progId="Equation.3">
                  <p:embed/>
                  <p:pic>
                    <p:nvPicPr>
                      <p:cNvPr id="10" name="Objekt 9"/>
                      <p:cNvPicPr>
                        <a:picLocks noChangeAspect="1" noChangeArrowheads="1"/>
                      </p:cNvPicPr>
                      <p:nvPr/>
                    </p:nvPicPr>
                    <p:blipFill>
                      <a:blip r:embed="rId8"/>
                      <a:srcRect/>
                      <a:stretch>
                        <a:fillRect/>
                      </a:stretch>
                    </p:blipFill>
                    <p:spPr bwMode="auto">
                      <a:xfrm>
                        <a:off x="155311" y="5214938"/>
                        <a:ext cx="3238500" cy="679450"/>
                      </a:xfrm>
                      <a:prstGeom prst="rect">
                        <a:avLst/>
                      </a:prstGeom>
                      <a:noFill/>
                      <a:ln>
                        <a:noFill/>
                      </a:ln>
                    </p:spPr>
                  </p:pic>
                </p:oleObj>
              </mc:Fallback>
            </mc:AlternateContent>
          </a:graphicData>
        </a:graphic>
      </p:graphicFrame>
      <p:grpSp>
        <p:nvGrpSpPr>
          <p:cNvPr id="2" name="Gruppieren 1">
            <a:extLst>
              <a:ext uri="{FF2B5EF4-FFF2-40B4-BE49-F238E27FC236}">
                <a16:creationId xmlns:a16="http://schemas.microsoft.com/office/drawing/2014/main" id="{036EE22D-3331-4989-9CC7-A7A63E34F6BB}"/>
              </a:ext>
            </a:extLst>
          </p:cNvPr>
          <p:cNvGrpSpPr/>
          <p:nvPr/>
        </p:nvGrpSpPr>
        <p:grpSpPr>
          <a:xfrm>
            <a:off x="92909" y="934116"/>
            <a:ext cx="3958739" cy="3451348"/>
            <a:chOff x="-106819" y="1578826"/>
            <a:chExt cx="3958739" cy="3451348"/>
          </a:xfrm>
        </p:grpSpPr>
        <p:pic>
          <p:nvPicPr>
            <p:cNvPr id="14" name="Picture 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05459" y="1917226"/>
              <a:ext cx="2304256" cy="2271043"/>
            </a:xfrm>
            <a:prstGeom prst="rect">
              <a:avLst/>
            </a:prstGeom>
          </p:spPr>
        </p:pic>
        <p:sp>
          <p:nvSpPr>
            <p:cNvPr id="6" name="Oval 5"/>
            <p:cNvSpPr/>
            <p:nvPr/>
          </p:nvSpPr>
          <p:spPr>
            <a:xfrm>
              <a:off x="395536" y="2060849"/>
              <a:ext cx="2217846" cy="20882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45" name="Rectangle 44"/>
            <p:cNvSpPr/>
            <p:nvPr/>
          </p:nvSpPr>
          <p:spPr>
            <a:xfrm>
              <a:off x="1245230" y="2132856"/>
              <a:ext cx="646872" cy="301539"/>
            </a:xfrm>
            <a:prstGeom prst="rect">
              <a:avLst/>
            </a:prstGeom>
            <a:solidFill>
              <a:srgbClr val="00B0F0"/>
            </a:solidFill>
            <a:scene3d>
              <a:camera prst="orthographicFront">
                <a:rot lat="4200000" lon="600000" rev="6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46" name="Rectangle 45"/>
            <p:cNvSpPr/>
            <p:nvPr/>
          </p:nvSpPr>
          <p:spPr>
            <a:xfrm>
              <a:off x="1249405" y="1628800"/>
              <a:ext cx="646872" cy="301539"/>
            </a:xfrm>
            <a:prstGeom prst="rect">
              <a:avLst/>
            </a:prstGeom>
            <a:solidFill>
              <a:srgbClr val="00B0F0"/>
            </a:solidFill>
            <a:scene3d>
              <a:camera prst="orthographicFront">
                <a:rot lat="4200000" lon="600000" rev="6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cxnSp>
          <p:nvCxnSpPr>
            <p:cNvPr id="47" name="Straight Connector 46"/>
            <p:cNvCxnSpPr/>
            <p:nvPr/>
          </p:nvCxnSpPr>
          <p:spPr>
            <a:xfrm flipV="1">
              <a:off x="1639137" y="2340084"/>
              <a:ext cx="0" cy="141659"/>
            </a:xfrm>
            <a:prstGeom prst="line">
              <a:avLst/>
            </a:prstGeom>
          </p:spPr>
          <p:style>
            <a:lnRef idx="2">
              <a:schemeClr val="dk1"/>
            </a:lnRef>
            <a:fillRef idx="0">
              <a:schemeClr val="dk1"/>
            </a:fillRef>
            <a:effectRef idx="1">
              <a:schemeClr val="dk1"/>
            </a:effectRef>
            <a:fontRef idx="minor">
              <a:schemeClr val="tx1"/>
            </a:fontRef>
          </p:style>
        </p:cxnSp>
        <p:cxnSp>
          <p:nvCxnSpPr>
            <p:cNvPr id="48" name="Straight Connector 47"/>
            <p:cNvCxnSpPr/>
            <p:nvPr/>
          </p:nvCxnSpPr>
          <p:spPr>
            <a:xfrm flipV="1">
              <a:off x="1642899" y="1585213"/>
              <a:ext cx="0" cy="141659"/>
            </a:xfrm>
            <a:prstGeom prst="line">
              <a:avLst/>
            </a:prstGeom>
          </p:spPr>
          <p:style>
            <a:lnRef idx="2">
              <a:schemeClr val="dk1"/>
            </a:lnRef>
            <a:fillRef idx="0">
              <a:schemeClr val="dk1"/>
            </a:fillRef>
            <a:effectRef idx="1">
              <a:schemeClr val="dk1"/>
            </a:effectRef>
            <a:fontRef idx="minor">
              <a:schemeClr val="tx1"/>
            </a:fontRef>
          </p:style>
        </p:cxnSp>
        <p:cxnSp>
          <p:nvCxnSpPr>
            <p:cNvPr id="49" name="Straight Connector 48"/>
            <p:cNvCxnSpPr/>
            <p:nvPr/>
          </p:nvCxnSpPr>
          <p:spPr>
            <a:xfrm flipV="1">
              <a:off x="1626147" y="2492895"/>
              <a:ext cx="1416040" cy="1"/>
            </a:xfrm>
            <a:prstGeom prst="line">
              <a:avLst/>
            </a:prstGeom>
          </p:spPr>
          <p:style>
            <a:lnRef idx="2">
              <a:schemeClr val="dk1"/>
            </a:lnRef>
            <a:fillRef idx="0">
              <a:schemeClr val="dk1"/>
            </a:fillRef>
            <a:effectRef idx="1">
              <a:schemeClr val="dk1"/>
            </a:effectRef>
            <a:fontRef idx="minor">
              <a:schemeClr val="tx1"/>
            </a:fontRef>
          </p:style>
        </p:cxnSp>
        <p:cxnSp>
          <p:nvCxnSpPr>
            <p:cNvPr id="50" name="Straight Connector 49"/>
            <p:cNvCxnSpPr/>
            <p:nvPr/>
          </p:nvCxnSpPr>
          <p:spPr>
            <a:xfrm>
              <a:off x="1631882" y="1578826"/>
              <a:ext cx="1411357" cy="0"/>
            </a:xfrm>
            <a:prstGeom prst="line">
              <a:avLst/>
            </a:prstGeom>
          </p:spPr>
          <p:style>
            <a:lnRef idx="2">
              <a:schemeClr val="dk1"/>
            </a:lnRef>
            <a:fillRef idx="0">
              <a:schemeClr val="dk1"/>
            </a:fillRef>
            <a:effectRef idx="1">
              <a:schemeClr val="dk1"/>
            </a:effectRef>
            <a:fontRef idx="minor">
              <a:schemeClr val="tx1"/>
            </a:fontRef>
          </p:style>
        </p:cxnSp>
        <p:sp>
          <p:nvSpPr>
            <p:cNvPr id="51" name="Oval 50"/>
            <p:cNvSpPr/>
            <p:nvPr/>
          </p:nvSpPr>
          <p:spPr>
            <a:xfrm>
              <a:off x="2784010" y="1764507"/>
              <a:ext cx="470452" cy="40247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cxnSp>
          <p:nvCxnSpPr>
            <p:cNvPr id="53" name="Straight Connector 52"/>
            <p:cNvCxnSpPr/>
            <p:nvPr/>
          </p:nvCxnSpPr>
          <p:spPr>
            <a:xfrm flipV="1">
              <a:off x="3025856" y="1580961"/>
              <a:ext cx="0" cy="188549"/>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54" name="TextBox 53"/>
                <p:cNvSpPr txBox="1"/>
                <p:nvPr/>
              </p:nvSpPr>
              <p:spPr>
                <a:xfrm>
                  <a:off x="2856018" y="1781721"/>
                  <a:ext cx="30659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kumimoji="0" lang="el-GR" sz="1800" b="0" i="1" u="none" strike="noStrike" kern="1200" cap="none" spc="0" normalizeH="0" baseline="0" noProof="0" smtClean="0">
                            <a:ln>
                              <a:noFill/>
                            </a:ln>
                            <a:solidFill>
                              <a:prstClr val="black"/>
                            </a:solidFill>
                            <a:effectLst/>
                            <a:uLnTx/>
                            <a:uFillTx/>
                            <a:latin typeface="Cambria Math"/>
                            <a:ea typeface="Cambria Math"/>
                            <a:cs typeface="+mn-cs"/>
                          </a:rPr>
                          <m:t>Δ</m:t>
                        </m:r>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54" name="TextBox 53"/>
                <p:cNvSpPr txBox="1">
                  <a:spLocks noRot="1" noChangeAspect="1" noMove="1" noResize="1" noEditPoints="1" noAdjustHandles="1" noChangeArrowheads="1" noChangeShapeType="1" noTextEdit="1"/>
                </p:cNvSpPr>
                <p:nvPr/>
              </p:nvSpPr>
              <p:spPr>
                <a:xfrm>
                  <a:off x="2856018" y="1781721"/>
                  <a:ext cx="306596" cy="369332"/>
                </a:xfrm>
                <a:prstGeom prst="rect">
                  <a:avLst/>
                </a:prstGeom>
                <a:blipFill>
                  <a:blip r:embed="rId11"/>
                  <a:stretch>
                    <a:fillRect r="-1961"/>
                  </a:stretch>
                </a:blipFill>
              </p:spPr>
              <p:txBody>
                <a:bodyPr/>
                <a:lstStyle/>
                <a:p>
                  <a:r>
                    <a:rPr lang="en-GB">
                      <a:noFill/>
                    </a:rPr>
                    <a:t> </a:t>
                  </a:r>
                </a:p>
              </p:txBody>
            </p:sp>
          </mc:Fallback>
        </mc:AlternateContent>
        <p:cxnSp>
          <p:nvCxnSpPr>
            <p:cNvPr id="55" name="Straight Arrow Connector 54"/>
            <p:cNvCxnSpPr>
              <a:stCxn id="51" idx="6"/>
            </p:cNvCxnSpPr>
            <p:nvPr/>
          </p:nvCxnSpPr>
          <p:spPr>
            <a:xfrm flipV="1">
              <a:off x="3254462" y="1965745"/>
              <a:ext cx="597458"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92" name="TextBox 91"/>
                <p:cNvSpPr txBox="1"/>
                <p:nvPr/>
              </p:nvSpPr>
              <p:spPr>
                <a:xfrm>
                  <a:off x="544292" y="2751518"/>
                  <a:ext cx="1910716"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smtClean="0">
                                <a:ln>
                                  <a:noFill/>
                                </a:ln>
                                <a:solidFill>
                                  <a:prstClr val="black"/>
                                </a:solidFill>
                                <a:effectLst/>
                                <a:uLnTx/>
                                <a:uFillTx/>
                                <a:latin typeface="Cambria Math"/>
                                <a:ea typeface="+mn-ea"/>
                                <a:cs typeface="+mn-cs"/>
                              </a:rPr>
                              <m:t>𝑑</m:t>
                            </m:r>
                          </m:e>
                          <m:sub>
                            <m:r>
                              <a:rPr kumimoji="0" lang="de-DE" sz="1600" b="0" i="1" u="none" strike="noStrike" kern="1200" cap="none" spc="0" normalizeH="0" baseline="0" noProof="0" smtClean="0">
                                <a:ln>
                                  <a:noFill/>
                                </a:ln>
                                <a:solidFill>
                                  <a:prstClr val="black"/>
                                </a:solidFill>
                                <a:effectLst/>
                                <a:uLnTx/>
                                <a:uFillTx/>
                                <a:latin typeface="Cambria Math"/>
                                <a:ea typeface="+mn-ea"/>
                                <a:cs typeface="+mn-cs"/>
                              </a:rPr>
                              <m:t> </m:t>
                            </m:r>
                          </m:sub>
                        </m:sSub>
                        <m:d>
                          <m:d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de-DE" sz="1600" b="0" i="1" u="none" strike="noStrike" kern="1200" cap="none" spc="0" normalizeH="0" baseline="0" noProof="0" smtClean="0">
                                <a:ln>
                                  <a:noFill/>
                                </a:ln>
                                <a:solidFill>
                                  <a:prstClr val="black"/>
                                </a:solidFill>
                                <a:effectLst/>
                                <a:uLnTx/>
                                <a:uFillTx/>
                                <a:latin typeface="Cambria Math"/>
                                <a:ea typeface="+mn-ea"/>
                                <a:cs typeface="+mn-cs"/>
                              </a:rPr>
                              <m:t>𝑡</m:t>
                            </m:r>
                          </m:e>
                        </m:d>
                        <m:r>
                          <a:rPr kumimoji="0" lang="de-DE" sz="1600" b="0" i="1" u="none" strike="noStrike" kern="1200" cap="none" spc="0" normalizeH="0" baseline="0" noProof="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smtClean="0">
                            <a:ln>
                              <a:noFill/>
                            </a:ln>
                            <a:solidFill>
                              <a:prstClr val="black"/>
                            </a:solidFill>
                            <a:effectLst/>
                            <a:uLnTx/>
                            <a:uFillTx/>
                            <a:latin typeface="Cambria Math"/>
                            <a:ea typeface="+mn-ea"/>
                            <a:cs typeface="+mn-cs"/>
                          </a:rPr>
                          <m:t> </m:t>
                        </m:r>
                        <m:sSub>
                          <m:sSub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smtClean="0">
                                <a:ln>
                                  <a:noFill/>
                                </a:ln>
                                <a:solidFill>
                                  <a:prstClr val="black"/>
                                </a:solidFill>
                                <a:effectLst/>
                                <a:uLnTx/>
                                <a:uFillTx/>
                                <a:latin typeface="Cambria Math"/>
                                <a:ea typeface="+mn-ea"/>
                                <a:cs typeface="+mn-cs"/>
                              </a:rPr>
                              <m:t>𝑥</m:t>
                            </m:r>
                          </m:e>
                          <m:sub>
                            <m:r>
                              <a:rPr kumimoji="0" lang="de-DE" sz="1600" b="0" i="1" u="none" strike="noStrike" kern="1200" cap="none" spc="0" normalizeH="0" baseline="0" noProof="0" smtClean="0">
                                <a:ln>
                                  <a:noFill/>
                                </a:ln>
                                <a:solidFill>
                                  <a:prstClr val="black"/>
                                </a:solidFill>
                                <a:effectLst/>
                                <a:uLnTx/>
                                <a:uFillTx/>
                                <a:latin typeface="Cambria Math"/>
                                <a:ea typeface="+mn-ea"/>
                                <a:cs typeface="+mn-cs"/>
                              </a:rPr>
                              <m:t> </m:t>
                            </m:r>
                          </m:sub>
                        </m:sSub>
                        <m:d>
                          <m:d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de-DE" sz="1600" b="0" i="1" u="none" strike="noStrike" kern="1200" cap="none" spc="0" normalizeH="0" baseline="0" noProof="0" smtClean="0">
                                <a:ln>
                                  <a:noFill/>
                                </a:ln>
                                <a:solidFill>
                                  <a:prstClr val="black"/>
                                </a:solidFill>
                                <a:effectLst/>
                                <a:uLnTx/>
                                <a:uFillTx/>
                                <a:latin typeface="Cambria Math"/>
                                <a:ea typeface="+mn-ea"/>
                                <a:cs typeface="+mn-cs"/>
                              </a:rPr>
                              <m:t>𝑡</m:t>
                            </m:r>
                          </m:e>
                        </m:d>
                        <m:sSub>
                          <m:sSub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smtClean="0">
                                <a:ln>
                                  <a:noFill/>
                                </a:ln>
                                <a:solidFill>
                                  <a:prstClr val="black"/>
                                </a:solidFill>
                                <a:effectLst/>
                                <a:uLnTx/>
                                <a:uFillTx/>
                                <a:latin typeface="Cambria Math"/>
                                <a:ea typeface="+mn-ea"/>
                                <a:cs typeface="+mn-cs"/>
                              </a:rPr>
                              <m:t>𝐼</m:t>
                            </m:r>
                          </m:e>
                          <m:sub>
                            <m:r>
                              <a:rPr kumimoji="0" lang="de-DE" sz="1600" b="0" i="1" u="none" strike="noStrike" kern="1200" cap="none" spc="0" normalizeH="0" baseline="0" noProof="0" smtClean="0">
                                <a:ln>
                                  <a:noFill/>
                                </a:ln>
                                <a:solidFill>
                                  <a:prstClr val="black"/>
                                </a:solidFill>
                                <a:effectLst/>
                                <a:uLnTx/>
                                <a:uFillTx/>
                                <a:latin typeface="Cambria Math"/>
                                <a:ea typeface="+mn-ea"/>
                                <a:cs typeface="+mn-cs"/>
                              </a:rPr>
                              <m:t> </m:t>
                            </m:r>
                          </m:sub>
                        </m:sSub>
                        <m:d>
                          <m:dPr>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de-DE" sz="1600" b="0" i="1" u="none" strike="noStrike" kern="1200" cap="none" spc="0" normalizeH="0" baseline="0" noProof="0" smtClean="0">
                                <a:ln>
                                  <a:noFill/>
                                </a:ln>
                                <a:solidFill>
                                  <a:prstClr val="black"/>
                                </a:solidFill>
                                <a:effectLst/>
                                <a:uLnTx/>
                                <a:uFillTx/>
                                <a:latin typeface="Cambria Math"/>
                                <a:ea typeface="+mn-ea"/>
                                <a:cs typeface="+mn-cs"/>
                              </a:rPr>
                              <m:t>𝑡</m:t>
                            </m:r>
                          </m:e>
                        </m:d>
                      </m:oMath>
                    </m:oMathPara>
                  </a14:m>
                  <a:endParaRPr kumimoji="0" lang="de-DE" sz="1600"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92" name="TextBox 91"/>
                <p:cNvSpPr txBox="1">
                  <a:spLocks noRot="1" noChangeAspect="1" noMove="1" noResize="1" noEditPoints="1" noAdjustHandles="1" noChangeArrowheads="1" noChangeShapeType="1" noTextEdit="1"/>
                </p:cNvSpPr>
                <p:nvPr/>
              </p:nvSpPr>
              <p:spPr>
                <a:xfrm>
                  <a:off x="544292" y="2751518"/>
                  <a:ext cx="1910716" cy="338554"/>
                </a:xfrm>
                <a:prstGeom prst="rect">
                  <a:avLst/>
                </a:prstGeom>
                <a:blipFill>
                  <a:blip r:embed="rId12"/>
                  <a:stretch>
                    <a:fillRect/>
                  </a:stretch>
                </a:blipFill>
              </p:spPr>
              <p:txBody>
                <a:bodyPr/>
                <a:lstStyle/>
                <a:p>
                  <a:r>
                    <a:rPr lang="en-GB">
                      <a:noFill/>
                    </a:rPr>
                    <a:t> </a:t>
                  </a:r>
                </a:p>
              </p:txBody>
            </p:sp>
          </mc:Fallback>
        </mc:AlternateContent>
        <p:cxnSp>
          <p:nvCxnSpPr>
            <p:cNvPr id="101" name="Straight Connector 100"/>
            <p:cNvCxnSpPr/>
            <p:nvPr/>
          </p:nvCxnSpPr>
          <p:spPr>
            <a:xfrm flipV="1">
              <a:off x="3035909" y="2185777"/>
              <a:ext cx="0" cy="303659"/>
            </a:xfrm>
            <a:prstGeom prst="line">
              <a:avLst/>
            </a:prstGeom>
          </p:spPr>
          <p:style>
            <a:lnRef idx="2">
              <a:schemeClr val="dk1"/>
            </a:lnRef>
            <a:fillRef idx="0">
              <a:schemeClr val="dk1"/>
            </a:fillRef>
            <a:effectRef idx="1">
              <a:schemeClr val="dk1"/>
            </a:effectRef>
            <a:fontRef idx="minor">
              <a:schemeClr val="tx1"/>
            </a:fontRef>
          </p:style>
        </p:cxnSp>
        <p:sp>
          <p:nvSpPr>
            <p:cNvPr id="110" name="TextBox 109"/>
            <p:cNvSpPr txBox="1"/>
            <p:nvPr/>
          </p:nvSpPr>
          <p:spPr>
            <a:xfrm>
              <a:off x="-106819" y="4691620"/>
              <a:ext cx="3557384" cy="338554"/>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Frequency of harmonics </a:t>
              </a:r>
              <a:r>
                <a:rPr kumimoji="0" lang="en-US" sz="16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m &amp;</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mod</a:t>
              </a:r>
              <a:r>
                <a:rPr kumimoji="0" lang="en-US" sz="16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e k</a:t>
              </a:r>
            </a:p>
          </p:txBody>
        </p:sp>
        <mc:AlternateContent xmlns:mc="http://schemas.openxmlformats.org/markup-compatibility/2006" xmlns:a14="http://schemas.microsoft.com/office/drawing/2010/main">
          <mc:Choice Requires="a14">
            <p:sp>
              <p:nvSpPr>
                <p:cNvPr id="8" name="Textfeld 7"/>
                <p:cNvSpPr txBox="1"/>
                <p:nvPr/>
              </p:nvSpPr>
              <p:spPr>
                <a:xfrm>
                  <a:off x="614369" y="3092335"/>
                  <a:ext cx="1771994" cy="95481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Chromaticity </a:t>
                  </a:r>
                  <a:r>
                    <a:rPr kumimoji="0" lang="de-DE" sz="1800"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a:t>
                  </a:r>
                  <a:r>
                    <a:rPr kumimoji="0" lang="de-DE" sz="1800"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t>
                  </a: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m:rPr>
                                <m:sty m:val="p"/>
                              </m:rPr>
                              <a:rPr kumimoji="0" lang="el-GR" sz="1800" b="0" i="1" u="none" strike="noStrike" kern="1200" cap="none" spc="0" normalizeH="0" baseline="0" noProof="0" smtClean="0">
                                <a:ln>
                                  <a:noFill/>
                                </a:ln>
                                <a:solidFill>
                                  <a:prstClr val="black"/>
                                </a:solidFill>
                                <a:effectLst/>
                                <a:uLnTx/>
                                <a:uFillTx/>
                                <a:latin typeface="Cambria Math"/>
                                <a:ea typeface="Cambria Math"/>
                                <a:cs typeface="+mn-cs"/>
                              </a:rPr>
                              <m:t>Δ</m:t>
                            </m:r>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𝑄</m:t>
                            </m:r>
                          </m:num>
                          <m:den>
                            <m:r>
                              <a:rPr kumimoji="0" lang="de-DE" sz="1800" b="0" i="1" u="none" strike="noStrike" kern="1200" cap="none" spc="0" normalizeH="0" baseline="0" noProof="0" smtClean="0">
                                <a:ln>
                                  <a:noFill/>
                                </a:ln>
                                <a:solidFill>
                                  <a:prstClr val="black"/>
                                </a:solidFill>
                                <a:effectLst/>
                                <a:uLnTx/>
                                <a:uFillTx/>
                                <a:latin typeface="Cambria Math"/>
                                <a:ea typeface="+mn-ea"/>
                                <a:cs typeface="+mn-cs"/>
                              </a:rPr>
                              <m:t>𝑄</m:t>
                            </m:r>
                          </m:den>
                        </m:f>
                        <m:r>
                          <a:rPr kumimoji="0" lang="de-DE" sz="1800" b="0" i="1" u="none" strike="noStrike" kern="1200" cap="none" spc="0" normalizeH="0" baseline="0" noProof="0" smtClean="0">
                            <a:ln>
                              <a:noFill/>
                            </a:ln>
                            <a:solidFill>
                              <a:prstClr val="black"/>
                            </a:solidFill>
                            <a:effectLst/>
                            <a:uLnTx/>
                            <a:uFillTx/>
                            <a:latin typeface="Cambria Math"/>
                            <a:ea typeface="+mn-ea"/>
                            <a:cs typeface="+mn-cs"/>
                          </a:rPr>
                          <m:t>=</m:t>
                        </m:r>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𝜉</m:t>
                        </m:r>
                        <m:f>
                          <m:f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fPr>
                          <m:num>
                            <m:r>
                              <m:rPr>
                                <m:sty m:val="p"/>
                              </m:rPr>
                              <a:rPr kumimoji="0" lang="el-GR" sz="1800" b="0" i="1" u="none" strike="noStrike" kern="1200" cap="none" spc="0" normalizeH="0" baseline="0" noProof="0" smtClean="0">
                                <a:ln>
                                  <a:noFill/>
                                </a:ln>
                                <a:solidFill>
                                  <a:prstClr val="black"/>
                                </a:solidFill>
                                <a:effectLst/>
                                <a:uLnTx/>
                                <a:uFillTx/>
                                <a:latin typeface="Cambria Math"/>
                                <a:ea typeface="Cambria Math"/>
                                <a:cs typeface="+mn-cs"/>
                              </a:rPr>
                              <m:t>Δ</m:t>
                            </m:r>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𝑝</m:t>
                            </m:r>
                          </m:num>
                          <m:den>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𝑝</m:t>
                            </m:r>
                          </m:den>
                        </m:f>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8" name="Textfeld 7"/>
                <p:cNvSpPr txBox="1">
                  <a:spLocks noRot="1" noChangeAspect="1" noMove="1" noResize="1" noEditPoints="1" noAdjustHandles="1" noChangeArrowheads="1" noChangeShapeType="1" noTextEdit="1"/>
                </p:cNvSpPr>
                <p:nvPr/>
              </p:nvSpPr>
              <p:spPr>
                <a:xfrm>
                  <a:off x="614369" y="3092335"/>
                  <a:ext cx="1771994" cy="954813"/>
                </a:xfrm>
                <a:prstGeom prst="rect">
                  <a:avLst/>
                </a:prstGeom>
                <a:blipFill>
                  <a:blip r:embed="rId13"/>
                  <a:stretch>
                    <a:fillRect t="-5128"/>
                  </a:stretch>
                </a:blipFill>
              </p:spPr>
              <p:txBody>
                <a:bodyPr/>
                <a:lstStyle/>
                <a:p>
                  <a:r>
                    <a:rPr lang="en-GB">
                      <a:noFill/>
                    </a:rPr>
                    <a:t> </a:t>
                  </a:r>
                </a:p>
              </p:txBody>
            </p:sp>
          </mc:Fallback>
        </mc:AlternateContent>
      </p:grpSp>
    </p:spTree>
    <p:extLst>
      <p:ext uri="{BB962C8B-B14F-4D97-AF65-F5344CB8AC3E}">
        <p14:creationId xmlns:p14="http://schemas.microsoft.com/office/powerpoint/2010/main" val="20872921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8" name="Rectangle 114">
                <a:extLst>
                  <a:ext uri="{FF2B5EF4-FFF2-40B4-BE49-F238E27FC236}">
                    <a16:creationId xmlns:a16="http://schemas.microsoft.com/office/drawing/2014/main" id="{624B5AD8-5A41-4066-B34E-1EDED138CB59}"/>
                  </a:ext>
                </a:extLst>
              </p:cNvPr>
              <p:cNvSpPr/>
              <p:nvPr/>
            </p:nvSpPr>
            <p:spPr>
              <a:xfrm>
                <a:off x="164393" y="4234460"/>
                <a:ext cx="4675575" cy="1224822"/>
              </a:xfrm>
              <a:prstGeom prst="rect">
                <a:avLst/>
              </a:prstGeom>
            </p:spPr>
            <p:txBody>
              <a:bodyPr wrap="non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800" b="1"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rPr>
                  <a:t>Non -zero chromaticity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rPr>
                  <a:t>      </a:t>
                </a:r>
                <a:r>
                  <a:rPr kumimoji="0" lang="en-US" sz="1800" b="1"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sym typeface="Symbol" panose="05050102010706020507" pitchFamily="18" charset="2"/>
                  </a:rPr>
                  <a:t> </a:t>
                </a:r>
                <a:r>
                  <a:rPr kumimoji="0" lang="en-US" sz="1800" b="1"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rPr>
                  <a:t>intra-bunch movement</a:t>
                </a: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acc>
                            <m:accPr>
                              <m:chr m:val="̅"/>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accPr>
                            <m:e>
                              <m:r>
                                <a:rPr kumimoji="0" lang="de-DE" sz="1800" b="0" i="1" u="none" strike="noStrike" kern="1200" cap="none" spc="0" normalizeH="0" baseline="0" noProof="0">
                                  <a:ln>
                                    <a:noFill/>
                                  </a:ln>
                                  <a:solidFill>
                                    <a:prstClr val="black"/>
                                  </a:solidFill>
                                  <a:effectLst/>
                                  <a:uLnTx/>
                                  <a:uFillTx/>
                                  <a:latin typeface="Cambria Math"/>
                                  <a:ea typeface="+mn-ea"/>
                                  <a:cs typeface="+mn-cs"/>
                                </a:rPr>
                                <m:t>𝑥</m:t>
                              </m:r>
                            </m:e>
                          </m:acc>
                        </m:e>
                        <m:sub>
                          <m:r>
                            <a:rPr kumimoji="0" lang="de-DE" sz="1800" b="0" i="1" u="none" strike="noStrike" kern="1200" cap="none" spc="0" normalizeH="0" baseline="0" noProof="0">
                              <a:ln>
                                <a:noFill/>
                              </a:ln>
                              <a:solidFill>
                                <a:prstClr val="black"/>
                              </a:solidFill>
                              <a:effectLst/>
                              <a:uLnTx/>
                              <a:uFillTx/>
                              <a:latin typeface="Cambria Math"/>
                              <a:ea typeface="+mn-ea"/>
                              <a:cs typeface="+mn-cs"/>
                            </a:rPr>
                            <m:t>𝑘</m:t>
                          </m:r>
                        </m:sub>
                      </m:sSub>
                      <m:d>
                        <m:d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𝜏</m:t>
                          </m:r>
                          <m:r>
                            <a:rPr kumimoji="0" lang="de-DE" sz="1800" b="0" i="1" u="none" strike="noStrike" kern="1200" cap="none" spc="0" normalizeH="0" baseline="0" noProof="0">
                              <a:ln>
                                <a:noFill/>
                              </a:ln>
                              <a:solidFill>
                                <a:prstClr val="black"/>
                              </a:solidFill>
                              <a:effectLst/>
                              <a:uLnTx/>
                              <a:uFillTx/>
                              <a:latin typeface="Cambria Math"/>
                              <a:ea typeface="Cambria Math"/>
                              <a:cs typeface="+mn-cs"/>
                            </a:rPr>
                            <m:t>,</m:t>
                          </m:r>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𝑡</m:t>
                          </m:r>
                        </m:e>
                      </m:d>
                      <m:r>
                        <a:rPr kumimoji="0" lang="de-DE" sz="1800" b="0" i="1" u="none" strike="noStrike" kern="1200" cap="none" spc="0" normalizeH="0" baseline="0" noProof="0">
                          <a:ln>
                            <a:noFill/>
                          </a:ln>
                          <a:solidFill>
                            <a:prstClr val="black"/>
                          </a:solidFill>
                          <a:effectLst/>
                          <a:uLnTx/>
                          <a:uFillTx/>
                          <a:latin typeface="Cambria Math"/>
                          <a:ea typeface="+mn-ea"/>
                          <a:cs typeface="+mn-cs"/>
                        </a:rPr>
                        <m:t>=</m:t>
                      </m:r>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acc>
                            <m:accPr>
                              <m:chr m:val="̅"/>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accPr>
                            <m:e>
                              <m:r>
                                <a:rPr kumimoji="0" lang="de-DE" sz="1800" b="0" i="1" u="none" strike="noStrike" kern="1200" cap="none" spc="0" normalizeH="0" baseline="0" noProof="0">
                                  <a:ln>
                                    <a:noFill/>
                                  </a:ln>
                                  <a:solidFill>
                                    <a:prstClr val="black"/>
                                  </a:solidFill>
                                  <a:effectLst/>
                                  <a:uLnTx/>
                                  <a:uFillTx/>
                                  <a:latin typeface="Cambria Math"/>
                                  <a:ea typeface="+mn-ea"/>
                                  <a:cs typeface="+mn-cs"/>
                                </a:rPr>
                                <m:t>𝑥</m:t>
                              </m:r>
                            </m:e>
                          </m:acc>
                        </m:e>
                        <m:sub>
                          <m:r>
                            <a:rPr kumimoji="0" lang="de-DE" sz="1800" b="0" i="1" u="none" strike="noStrike" kern="1200" cap="none" spc="0" normalizeH="0" baseline="0" noProof="0">
                              <a:ln>
                                <a:noFill/>
                              </a:ln>
                              <a:solidFill>
                                <a:prstClr val="black"/>
                              </a:solidFill>
                              <a:effectLst/>
                              <a:uLnTx/>
                              <a:uFillTx/>
                              <a:latin typeface="Cambria Math"/>
                              <a:ea typeface="+mn-ea"/>
                              <a:cs typeface="+mn-cs"/>
                            </a:rPr>
                            <m:t>𝑘</m:t>
                          </m:r>
                        </m:sub>
                      </m:sSub>
                      <m:d>
                        <m:d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𝜏</m:t>
                          </m:r>
                        </m:e>
                      </m:d>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m:t>
                      </m:r>
                      <m:r>
                        <m:rPr>
                          <m:sty m:val="p"/>
                        </m:rPr>
                        <a:rPr kumimoji="0" lang="de-DE" sz="1800" b="0" i="0" u="none" strike="noStrike" kern="1200" cap="none" spc="0" normalizeH="0" baseline="0" noProof="0" smtClean="0">
                          <a:ln>
                            <a:noFill/>
                          </a:ln>
                          <a:solidFill>
                            <a:prstClr val="black"/>
                          </a:solidFill>
                          <a:effectLst/>
                          <a:uLnTx/>
                          <a:uFillTx/>
                          <a:latin typeface="Cambria Math"/>
                          <a:ea typeface="Cambria Math"/>
                          <a:cs typeface="+mn-cs"/>
                        </a:rPr>
                        <m:t>cos</m:t>
                      </m:r>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m:t>
                      </m:r>
                      <m:d>
                        <m:d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dPr>
                        <m:e>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𝜔</m:t>
                              </m:r>
                            </m:e>
                            <m: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𝑏</m:t>
                              </m:r>
                            </m:sub>
                          </m:s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𝑘</m:t>
                          </m:r>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𝜔</m:t>
                              </m:r>
                            </m:e>
                            <m: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𝑠</m:t>
                              </m:r>
                            </m:sub>
                          </m:sSub>
                        </m:e>
                      </m:d>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𝑡</m:t>
                      </m:r>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m:t>
                      </m:r>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𝜔</m:t>
                          </m:r>
                        </m:e>
                        <m:sub>
                          <m:r>
                            <a:rPr kumimoji="0" lang="de-DE" sz="1800" b="0" i="1" u="none" strike="noStrike" kern="1200" cap="none" spc="0" normalizeH="0" baseline="0" noProof="0">
                              <a:ln>
                                <a:noFill/>
                              </a:ln>
                              <a:solidFill>
                                <a:prstClr val="black"/>
                              </a:solidFill>
                              <a:effectLst/>
                              <a:uLnTx/>
                              <a:uFillTx/>
                              <a:latin typeface="Cambria Math"/>
                              <a:ea typeface="Cambria Math"/>
                              <a:cs typeface="+mn-cs"/>
                            </a:rPr>
                            <m:t>𝜉</m:t>
                          </m:r>
                        </m:sub>
                      </m:sSub>
                      <m:r>
                        <a:rPr kumimoji="0" lang="de-DE" sz="1800" b="0" i="1" u="none" strike="noStrike" kern="1200" cap="none" spc="0" normalizeH="0" baseline="0" noProof="0">
                          <a:ln>
                            <a:noFill/>
                          </a:ln>
                          <a:solidFill>
                            <a:prstClr val="black"/>
                          </a:solidFill>
                          <a:effectLst/>
                          <a:uLnTx/>
                          <a:uFillTx/>
                          <a:latin typeface="Cambria Math"/>
                          <a:ea typeface="Cambria Math"/>
                          <a:cs typeface="+mn-cs"/>
                        </a:rPr>
                        <m:t>𝜏</m:t>
                      </m:r>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m:t>
                      </m:r>
                    </m:oMath>
                  </m:oMathPara>
                </a14:m>
                <a:endParaRPr kumimoji="0" lang="en-US" sz="1800" b="1"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endParaRPr>
              </a:p>
            </p:txBody>
          </p:sp>
        </mc:Choice>
        <mc:Fallback xmlns="">
          <p:sp>
            <p:nvSpPr>
              <p:cNvPr id="58" name="Rectangle 114">
                <a:extLst>
                  <a:ext uri="{FF2B5EF4-FFF2-40B4-BE49-F238E27FC236}">
                    <a16:creationId xmlns:a16="http://schemas.microsoft.com/office/drawing/2014/main" id="{624B5AD8-5A41-4066-B34E-1EDED138CB59}"/>
                  </a:ext>
                </a:extLst>
              </p:cNvPr>
              <p:cNvSpPr>
                <a:spLocks noRot="1" noChangeAspect="1" noMove="1" noResize="1" noEditPoints="1" noAdjustHandles="1" noChangeArrowheads="1" noChangeShapeType="1" noTextEdit="1"/>
              </p:cNvSpPr>
              <p:nvPr/>
            </p:nvSpPr>
            <p:spPr>
              <a:xfrm>
                <a:off x="164393" y="4234460"/>
                <a:ext cx="4675575" cy="1224822"/>
              </a:xfrm>
              <a:prstGeom prst="rect">
                <a:avLst/>
              </a:prstGeom>
              <a:blipFill>
                <a:blip r:embed="rId3"/>
                <a:stretch>
                  <a:fillRect l="-913" t="-2985"/>
                </a:stretch>
              </a:blipFill>
            </p:spPr>
            <p:txBody>
              <a:bodyPr/>
              <a:lstStyle/>
              <a:p>
                <a:r>
                  <a:rPr lang="en-GB">
                    <a:noFill/>
                  </a:rPr>
                  <a:t> </a:t>
                </a:r>
              </a:p>
            </p:txBody>
          </p:sp>
        </mc:Fallback>
      </mc:AlternateContent>
      <p:sp>
        <p:nvSpPr>
          <p:cNvPr id="109" name="TextBox 108"/>
          <p:cNvSpPr txBox="1"/>
          <p:nvPr/>
        </p:nvSpPr>
        <p:spPr>
          <a:xfrm>
            <a:off x="213543" y="5417931"/>
            <a:ext cx="4851737"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rPr>
              <a:t>Non -zero chromaticity </a:t>
            </a:r>
            <a:r>
              <a:rPr kumimoji="0" lang="en-US" sz="1600" b="1"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sym typeface="Symbol"/>
              </a:rPr>
              <a:t></a:t>
            </a:r>
            <a:r>
              <a:rPr kumimoji="0" lang="en-US" sz="1600" b="1"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rPr>
              <a:t> intra-bunch movement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Reason: Head </a:t>
            </a:r>
            <a:r>
              <a:rPr kumimoji="0" lang="en-US"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a:t>
            </a:r>
            <a:r>
              <a:rPr kumimoji="0" lang="en-US" sz="16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p</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a:t>
            </a:r>
            <a:r>
              <a:rPr kumimoji="0" lang="en-US"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&gt; 0</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 tail </a:t>
            </a:r>
            <a:r>
              <a:rPr kumimoji="0" lang="en-US"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a:t>
            </a:r>
            <a:r>
              <a:rPr kumimoji="0" lang="en-US" sz="16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p</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a:t>
            </a:r>
            <a:r>
              <a:rPr kumimoji="0" lang="en-US"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&lt; 0</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a:t>
            </a:r>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cxnSp>
        <p:nvCxnSpPr>
          <p:cNvPr id="110" name="Straight Arrow Connector 109"/>
          <p:cNvCxnSpPr>
            <a:cxnSpLocks/>
          </p:cNvCxnSpPr>
          <p:nvPr/>
        </p:nvCxnSpPr>
        <p:spPr>
          <a:xfrm flipV="1">
            <a:off x="3450813" y="5137093"/>
            <a:ext cx="585522" cy="26161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13" name="Oval 112"/>
          <p:cNvSpPr/>
          <p:nvPr/>
        </p:nvSpPr>
        <p:spPr>
          <a:xfrm>
            <a:off x="4093196" y="4846871"/>
            <a:ext cx="277294" cy="335886"/>
          </a:xfrm>
          <a:prstGeom prst="ellipse">
            <a:avLst/>
          </a:prstGeom>
          <a:solidFill>
            <a:schemeClr val="accent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mc:AlternateContent xmlns:mc="http://schemas.openxmlformats.org/markup-compatibility/2006" xmlns:a14="http://schemas.microsoft.com/office/drawing/2010/main">
        <mc:Choice Requires="a14">
          <p:sp>
            <p:nvSpPr>
              <p:cNvPr id="115" name="Rectangle 114"/>
              <p:cNvSpPr/>
              <p:nvPr/>
            </p:nvSpPr>
            <p:spPr>
              <a:xfrm>
                <a:off x="149971" y="3285457"/>
                <a:ext cx="4104009" cy="120032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rPr>
                  <a:t>Eigen-functions: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800" b="1"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rPr>
                  <a:t>Rigid oscillations for zero chromaticity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Arial"/>
                    <a:ea typeface="+mn-ea"/>
                    <a:cs typeface="+mn-cs"/>
                  </a:rPr>
                  <a:t>     </a:t>
                </a:r>
                <a14:m>
                  <m:oMath xmlns:m="http://schemas.openxmlformats.org/officeDocument/2006/math">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acc>
                          <m:accPr>
                            <m:chr m:val="̅"/>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accPr>
                          <m:e>
                            <m:r>
                              <a:rPr kumimoji="0" lang="de-DE" sz="1800" b="0" i="1" u="none" strike="noStrike" kern="1200" cap="none" spc="0" normalizeH="0" baseline="0" noProof="0">
                                <a:ln>
                                  <a:noFill/>
                                </a:ln>
                                <a:solidFill>
                                  <a:prstClr val="black"/>
                                </a:solidFill>
                                <a:effectLst/>
                                <a:uLnTx/>
                                <a:uFillTx/>
                                <a:latin typeface="Cambria Math"/>
                                <a:ea typeface="+mn-ea"/>
                                <a:cs typeface="+mn-cs"/>
                              </a:rPr>
                              <m:t>𝑥</m:t>
                            </m:r>
                          </m:e>
                        </m:acc>
                      </m:e>
                      <m:sub>
                        <m:r>
                          <a:rPr kumimoji="0" lang="de-DE" sz="1800" b="0" i="1" u="none" strike="noStrike" kern="1200" cap="none" spc="0" normalizeH="0" baseline="0" noProof="0">
                            <a:ln>
                              <a:noFill/>
                            </a:ln>
                            <a:solidFill>
                              <a:prstClr val="black"/>
                            </a:solidFill>
                            <a:effectLst/>
                            <a:uLnTx/>
                            <a:uFillTx/>
                            <a:latin typeface="Cambria Math"/>
                            <a:ea typeface="+mn-ea"/>
                            <a:cs typeface="+mn-cs"/>
                          </a:rPr>
                          <m:t>𝑘</m:t>
                        </m:r>
                      </m:sub>
                    </m:sSub>
                    <m:d>
                      <m:d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𝜏</m:t>
                        </m:r>
                        <m:r>
                          <a:rPr kumimoji="0" lang="de-DE" sz="1800" b="0" i="1" u="none" strike="noStrike" kern="1200" cap="none" spc="0" normalizeH="0" baseline="0" noProof="0">
                            <a:ln>
                              <a:noFill/>
                            </a:ln>
                            <a:solidFill>
                              <a:prstClr val="black"/>
                            </a:solidFill>
                            <a:effectLst/>
                            <a:uLnTx/>
                            <a:uFillTx/>
                            <a:latin typeface="Cambria Math"/>
                            <a:ea typeface="Cambria Math"/>
                            <a:cs typeface="+mn-cs"/>
                          </a:rPr>
                          <m:t>,</m:t>
                        </m:r>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𝑡</m:t>
                        </m:r>
                      </m:e>
                    </m:d>
                    <m:r>
                      <a:rPr kumimoji="0" lang="de-DE" sz="1800" b="0" i="1" u="none" strike="noStrike" kern="1200" cap="none" spc="0" normalizeH="0" baseline="0" noProof="0">
                        <a:ln>
                          <a:noFill/>
                        </a:ln>
                        <a:solidFill>
                          <a:prstClr val="black"/>
                        </a:solidFill>
                        <a:effectLst/>
                        <a:uLnTx/>
                        <a:uFillTx/>
                        <a:latin typeface="Cambria Math"/>
                        <a:ea typeface="+mn-ea"/>
                        <a:cs typeface="+mn-cs"/>
                      </a:rPr>
                      <m:t>=</m:t>
                    </m:r>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acc>
                          <m:accPr>
                            <m:chr m:val="̅"/>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accPr>
                          <m:e>
                            <m:r>
                              <a:rPr kumimoji="0" lang="de-DE" sz="1800" b="0" i="1" u="none" strike="noStrike" kern="1200" cap="none" spc="0" normalizeH="0" baseline="0" noProof="0">
                                <a:ln>
                                  <a:noFill/>
                                </a:ln>
                                <a:solidFill>
                                  <a:prstClr val="black"/>
                                </a:solidFill>
                                <a:effectLst/>
                                <a:uLnTx/>
                                <a:uFillTx/>
                                <a:latin typeface="Cambria Math"/>
                                <a:ea typeface="+mn-ea"/>
                                <a:cs typeface="+mn-cs"/>
                              </a:rPr>
                              <m:t>𝑥</m:t>
                            </m:r>
                          </m:e>
                        </m:acc>
                      </m:e>
                      <m:sub>
                        <m:r>
                          <a:rPr kumimoji="0" lang="de-DE" sz="1800" b="0" i="1" u="none" strike="noStrike" kern="1200" cap="none" spc="0" normalizeH="0" baseline="0" noProof="0">
                            <a:ln>
                              <a:noFill/>
                            </a:ln>
                            <a:solidFill>
                              <a:prstClr val="black"/>
                            </a:solidFill>
                            <a:effectLst/>
                            <a:uLnTx/>
                            <a:uFillTx/>
                            <a:latin typeface="Cambria Math"/>
                            <a:ea typeface="+mn-ea"/>
                            <a:cs typeface="+mn-cs"/>
                          </a:rPr>
                          <m:t>𝑘</m:t>
                        </m:r>
                      </m:sub>
                    </m:sSub>
                    <m:d>
                      <m:d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𝜏</m:t>
                        </m:r>
                      </m:e>
                    </m:d>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m:t>
                    </m:r>
                    <m:r>
                      <m:rPr>
                        <m:sty m:val="p"/>
                      </m:rPr>
                      <a:rPr kumimoji="0" lang="de-DE" sz="1800" b="0" i="0" u="none" strike="noStrike" kern="1200" cap="none" spc="0" normalizeH="0" baseline="0" noProof="0" smtClean="0">
                        <a:ln>
                          <a:noFill/>
                        </a:ln>
                        <a:solidFill>
                          <a:prstClr val="black"/>
                        </a:solidFill>
                        <a:effectLst/>
                        <a:uLnTx/>
                        <a:uFillTx/>
                        <a:latin typeface="Cambria Math"/>
                        <a:ea typeface="Cambria Math"/>
                        <a:cs typeface="+mn-cs"/>
                      </a:rPr>
                      <m:t>cos</m:t>
                    </m:r>
                    <m:r>
                      <a:rPr kumimoji="0" lang="de-DE" sz="1800" b="0" i="1" u="none" strike="noStrike" kern="1200" cap="none" spc="0" normalizeH="0" baseline="0" noProof="0">
                        <a:ln>
                          <a:noFill/>
                        </a:ln>
                        <a:solidFill>
                          <a:prstClr val="black"/>
                        </a:solidFill>
                        <a:effectLst/>
                        <a:uLnTx/>
                        <a:uFillTx/>
                        <a:latin typeface="Cambria Math"/>
                        <a:ea typeface="Cambria Math"/>
                        <a:cs typeface="+mn-cs"/>
                      </a:rPr>
                      <m:t>(</m:t>
                    </m:r>
                    <m:d>
                      <m:d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dPr>
                      <m:e>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𝜔</m:t>
                            </m:r>
                          </m:e>
                          <m: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𝑏</m:t>
                            </m:r>
                          </m:sub>
                        </m:s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𝑘</m:t>
                        </m:r>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𝜔</m:t>
                            </m:r>
                          </m:e>
                          <m:sub>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𝑠</m:t>
                            </m:r>
                          </m:sub>
                        </m:sSub>
                      </m:e>
                    </m:d>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𝑡</m:t>
                    </m:r>
                    <m:r>
                      <a:rPr kumimoji="0" lang="de-DE" sz="1800" b="0" i="1" u="none" strike="noStrike" kern="1200" cap="none" spc="0" normalizeH="0" baseline="0" noProof="0">
                        <a:ln>
                          <a:noFill/>
                        </a:ln>
                        <a:solidFill>
                          <a:prstClr val="black"/>
                        </a:solidFill>
                        <a:effectLst/>
                        <a:uLnTx/>
                        <a:uFillTx/>
                        <a:latin typeface="Cambria Math"/>
                        <a:ea typeface="Cambria Math"/>
                        <a:cs typeface="+mn-cs"/>
                      </a:rPr>
                      <m:t>)</m:t>
                    </m:r>
                  </m:oMath>
                </a14:m>
                <a:endParaRPr kumimoji="0" lang="en-US" sz="1800" b="1"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endParaRPr>
              </a:p>
            </p:txBody>
          </p:sp>
        </mc:Choice>
        <mc:Fallback xmlns="">
          <p:sp>
            <p:nvSpPr>
              <p:cNvPr id="115" name="Rectangle 114"/>
              <p:cNvSpPr>
                <a:spLocks noRot="1" noChangeAspect="1" noMove="1" noResize="1" noEditPoints="1" noAdjustHandles="1" noChangeArrowheads="1" noChangeShapeType="1" noTextEdit="1"/>
              </p:cNvSpPr>
              <p:nvPr/>
            </p:nvSpPr>
            <p:spPr>
              <a:xfrm>
                <a:off x="149971" y="3285457"/>
                <a:ext cx="4104009" cy="1200329"/>
              </a:xfrm>
              <a:prstGeom prst="rect">
                <a:avLst/>
              </a:prstGeom>
              <a:blipFill>
                <a:blip r:embed="rId4"/>
                <a:stretch>
                  <a:fillRect l="-1337" t="-3046" r="-743"/>
                </a:stretch>
              </a:blipFill>
            </p:spPr>
            <p:txBody>
              <a:bodyPr/>
              <a:lstStyle/>
              <a:p>
                <a:r>
                  <a:rPr lang="en-GB">
                    <a:noFill/>
                  </a:rPr>
                  <a:t> </a:t>
                </a:r>
              </a:p>
            </p:txBody>
          </p:sp>
        </mc:Fallback>
      </mc:AlternateContent>
      <p:cxnSp>
        <p:nvCxnSpPr>
          <p:cNvPr id="116" name="Straight Arrow Connector 115"/>
          <p:cNvCxnSpPr/>
          <p:nvPr/>
        </p:nvCxnSpPr>
        <p:spPr>
          <a:xfrm>
            <a:off x="7005071" y="1731593"/>
            <a:ext cx="1207901" cy="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17" name="Rectangle 116"/>
              <p:cNvSpPr/>
              <p:nvPr/>
            </p:nvSpPr>
            <p:spPr>
              <a:xfrm>
                <a:off x="7422731" y="1354991"/>
                <a:ext cx="536355"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Cambria Math"/>
                              <a:cs typeface="+mn-cs"/>
                            </a:rPr>
                          </m:ctrlPr>
                        </m:sSubPr>
                        <m:e>
                          <m:r>
                            <a:rPr kumimoji="0" lang="de-DE" sz="1800" b="0" i="1" u="none" strike="noStrike" kern="1200" cap="none" spc="0" normalizeH="0" baseline="0" noProof="0">
                              <a:ln>
                                <a:noFill/>
                              </a:ln>
                              <a:solidFill>
                                <a:prstClr val="black"/>
                              </a:solidFill>
                              <a:effectLst/>
                              <a:uLnTx/>
                              <a:uFillTx/>
                              <a:latin typeface="Cambria Math"/>
                              <a:ea typeface="Cambria Math"/>
                              <a:cs typeface="+mn-cs"/>
                            </a:rPr>
                            <m:t>𝜏</m:t>
                          </m:r>
                        </m:e>
                        <m:sub>
                          <m:r>
                            <a:rPr kumimoji="0" lang="de-DE" sz="1800" b="0" i="1" u="none" strike="noStrike" kern="1200" cap="none" spc="0" normalizeH="0" baseline="0" noProof="0">
                              <a:ln>
                                <a:noFill/>
                              </a:ln>
                              <a:solidFill>
                                <a:prstClr val="black"/>
                              </a:solidFill>
                              <a:effectLst/>
                              <a:uLnTx/>
                              <a:uFillTx/>
                              <a:latin typeface="Cambria Math"/>
                              <a:ea typeface="Cambria Math"/>
                              <a:cs typeface="+mn-cs"/>
                            </a:rPr>
                            <m:t>𝑏</m:t>
                          </m:r>
                        </m:sub>
                      </m:sSub>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117" name="Rectangle 116"/>
              <p:cNvSpPr>
                <a:spLocks noRot="1" noChangeAspect="1" noMove="1" noResize="1" noEditPoints="1" noAdjustHandles="1" noChangeArrowheads="1" noChangeShapeType="1" noTextEdit="1"/>
              </p:cNvSpPr>
              <p:nvPr/>
            </p:nvSpPr>
            <p:spPr>
              <a:xfrm>
                <a:off x="7422731" y="1354991"/>
                <a:ext cx="536355" cy="369332"/>
              </a:xfrm>
              <a:prstGeom prst="rect">
                <a:avLst/>
              </a:prstGeom>
              <a:blipFill>
                <a:blip r:embed="rId5"/>
                <a:stretch>
                  <a:fillRect/>
                </a:stretch>
              </a:blipFill>
            </p:spPr>
            <p:txBody>
              <a:bodyPr/>
              <a:lstStyle/>
              <a:p>
                <a:r>
                  <a:rPr lang="en-GB">
                    <a:noFill/>
                  </a:rPr>
                  <a:t> </a:t>
                </a:r>
              </a:p>
            </p:txBody>
          </p:sp>
        </mc:Fallback>
      </mc:AlternateContent>
      <p:cxnSp>
        <p:nvCxnSpPr>
          <p:cNvPr id="118" name="Straight Arrow Connector 117"/>
          <p:cNvCxnSpPr/>
          <p:nvPr/>
        </p:nvCxnSpPr>
        <p:spPr>
          <a:xfrm flipV="1">
            <a:off x="288258" y="1996414"/>
            <a:ext cx="4283968" cy="117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9" name="Straight Arrow Connector 118"/>
          <p:cNvCxnSpPr/>
          <p:nvPr/>
        </p:nvCxnSpPr>
        <p:spPr>
          <a:xfrm>
            <a:off x="491974" y="1140626"/>
            <a:ext cx="0" cy="1703153"/>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120" name="Freeform 119"/>
          <p:cNvSpPr/>
          <p:nvPr/>
        </p:nvSpPr>
        <p:spPr>
          <a:xfrm>
            <a:off x="514582" y="1658895"/>
            <a:ext cx="490816" cy="339969"/>
          </a:xfrm>
          <a:custGeom>
            <a:avLst/>
            <a:gdLst>
              <a:gd name="connsiteX0" fmla="*/ 0 w 644769"/>
              <a:gd name="connsiteY0" fmla="*/ 339969 h 339969"/>
              <a:gd name="connsiteX1" fmla="*/ 328246 w 644769"/>
              <a:gd name="connsiteY1" fmla="*/ 0 h 339969"/>
              <a:gd name="connsiteX2" fmla="*/ 644769 w 644769"/>
              <a:gd name="connsiteY2" fmla="*/ 339969 h 339969"/>
            </a:gdLst>
            <a:ahLst/>
            <a:cxnLst>
              <a:cxn ang="0">
                <a:pos x="connsiteX0" y="connsiteY0"/>
              </a:cxn>
              <a:cxn ang="0">
                <a:pos x="connsiteX1" y="connsiteY1"/>
              </a:cxn>
              <a:cxn ang="0">
                <a:pos x="connsiteX2" y="connsiteY2"/>
              </a:cxn>
            </a:cxnLst>
            <a:rect l="l" t="t" r="r" b="b"/>
            <a:pathLst>
              <a:path w="644769" h="339969">
                <a:moveTo>
                  <a:pt x="0" y="339969"/>
                </a:moveTo>
                <a:cubicBezTo>
                  <a:pt x="110392" y="169984"/>
                  <a:pt x="220785" y="0"/>
                  <a:pt x="328246" y="0"/>
                </a:cubicBezTo>
                <a:cubicBezTo>
                  <a:pt x="435707" y="0"/>
                  <a:pt x="540238" y="169984"/>
                  <a:pt x="644769" y="339969"/>
                </a:cubicBez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121" name="Freeform 120"/>
          <p:cNvSpPr/>
          <p:nvPr/>
        </p:nvSpPr>
        <p:spPr>
          <a:xfrm>
            <a:off x="1248135" y="1783074"/>
            <a:ext cx="490583" cy="213340"/>
          </a:xfrm>
          <a:custGeom>
            <a:avLst/>
            <a:gdLst>
              <a:gd name="connsiteX0" fmla="*/ 0 w 644769"/>
              <a:gd name="connsiteY0" fmla="*/ 339969 h 339969"/>
              <a:gd name="connsiteX1" fmla="*/ 328246 w 644769"/>
              <a:gd name="connsiteY1" fmla="*/ 0 h 339969"/>
              <a:gd name="connsiteX2" fmla="*/ 644769 w 644769"/>
              <a:gd name="connsiteY2" fmla="*/ 339969 h 339969"/>
            </a:gdLst>
            <a:ahLst/>
            <a:cxnLst>
              <a:cxn ang="0">
                <a:pos x="connsiteX0" y="connsiteY0"/>
              </a:cxn>
              <a:cxn ang="0">
                <a:pos x="connsiteX1" y="connsiteY1"/>
              </a:cxn>
              <a:cxn ang="0">
                <a:pos x="connsiteX2" y="connsiteY2"/>
              </a:cxn>
            </a:cxnLst>
            <a:rect l="l" t="t" r="r" b="b"/>
            <a:pathLst>
              <a:path w="644769" h="339969">
                <a:moveTo>
                  <a:pt x="0" y="339969"/>
                </a:moveTo>
                <a:cubicBezTo>
                  <a:pt x="110392" y="169984"/>
                  <a:pt x="220785" y="0"/>
                  <a:pt x="328246" y="0"/>
                </a:cubicBezTo>
                <a:cubicBezTo>
                  <a:pt x="435707" y="0"/>
                  <a:pt x="540238" y="169984"/>
                  <a:pt x="644769" y="339969"/>
                </a:cubicBez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122" name="Freeform 121"/>
          <p:cNvSpPr/>
          <p:nvPr/>
        </p:nvSpPr>
        <p:spPr>
          <a:xfrm flipV="1">
            <a:off x="2260823" y="2022701"/>
            <a:ext cx="316875" cy="45719"/>
          </a:xfrm>
          <a:custGeom>
            <a:avLst/>
            <a:gdLst>
              <a:gd name="connsiteX0" fmla="*/ 0 w 644769"/>
              <a:gd name="connsiteY0" fmla="*/ 339969 h 339969"/>
              <a:gd name="connsiteX1" fmla="*/ 328246 w 644769"/>
              <a:gd name="connsiteY1" fmla="*/ 0 h 339969"/>
              <a:gd name="connsiteX2" fmla="*/ 644769 w 644769"/>
              <a:gd name="connsiteY2" fmla="*/ 339969 h 339969"/>
            </a:gdLst>
            <a:ahLst/>
            <a:cxnLst>
              <a:cxn ang="0">
                <a:pos x="connsiteX0" y="connsiteY0"/>
              </a:cxn>
              <a:cxn ang="0">
                <a:pos x="connsiteX1" y="connsiteY1"/>
              </a:cxn>
              <a:cxn ang="0">
                <a:pos x="connsiteX2" y="connsiteY2"/>
              </a:cxn>
            </a:cxnLst>
            <a:rect l="l" t="t" r="r" b="b"/>
            <a:pathLst>
              <a:path w="644769" h="339969">
                <a:moveTo>
                  <a:pt x="0" y="339969"/>
                </a:moveTo>
                <a:cubicBezTo>
                  <a:pt x="110392" y="169984"/>
                  <a:pt x="220785" y="0"/>
                  <a:pt x="328246" y="0"/>
                </a:cubicBezTo>
                <a:cubicBezTo>
                  <a:pt x="435707" y="0"/>
                  <a:pt x="540238" y="169984"/>
                  <a:pt x="644769" y="339969"/>
                </a:cubicBez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123" name="Freeform 122"/>
          <p:cNvSpPr/>
          <p:nvPr/>
        </p:nvSpPr>
        <p:spPr>
          <a:xfrm flipV="1">
            <a:off x="3106870" y="1980953"/>
            <a:ext cx="453941" cy="241394"/>
          </a:xfrm>
          <a:custGeom>
            <a:avLst/>
            <a:gdLst>
              <a:gd name="connsiteX0" fmla="*/ 0 w 644769"/>
              <a:gd name="connsiteY0" fmla="*/ 339969 h 339969"/>
              <a:gd name="connsiteX1" fmla="*/ 328246 w 644769"/>
              <a:gd name="connsiteY1" fmla="*/ 0 h 339969"/>
              <a:gd name="connsiteX2" fmla="*/ 644769 w 644769"/>
              <a:gd name="connsiteY2" fmla="*/ 339969 h 339969"/>
            </a:gdLst>
            <a:ahLst/>
            <a:cxnLst>
              <a:cxn ang="0">
                <a:pos x="connsiteX0" y="connsiteY0"/>
              </a:cxn>
              <a:cxn ang="0">
                <a:pos x="connsiteX1" y="connsiteY1"/>
              </a:cxn>
              <a:cxn ang="0">
                <a:pos x="connsiteX2" y="connsiteY2"/>
              </a:cxn>
            </a:cxnLst>
            <a:rect l="l" t="t" r="r" b="b"/>
            <a:pathLst>
              <a:path w="644769" h="339969">
                <a:moveTo>
                  <a:pt x="0" y="339969"/>
                </a:moveTo>
                <a:cubicBezTo>
                  <a:pt x="110392" y="169984"/>
                  <a:pt x="220785" y="0"/>
                  <a:pt x="328246" y="0"/>
                </a:cubicBezTo>
                <a:cubicBezTo>
                  <a:pt x="435707" y="0"/>
                  <a:pt x="540238" y="169984"/>
                  <a:pt x="644769" y="339969"/>
                </a:cubicBez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124" name="Freeform 123"/>
          <p:cNvSpPr/>
          <p:nvPr/>
        </p:nvSpPr>
        <p:spPr>
          <a:xfrm flipV="1">
            <a:off x="3836916" y="1996414"/>
            <a:ext cx="515983" cy="331586"/>
          </a:xfrm>
          <a:custGeom>
            <a:avLst/>
            <a:gdLst>
              <a:gd name="connsiteX0" fmla="*/ 0 w 644769"/>
              <a:gd name="connsiteY0" fmla="*/ 339969 h 339969"/>
              <a:gd name="connsiteX1" fmla="*/ 328246 w 644769"/>
              <a:gd name="connsiteY1" fmla="*/ 0 h 339969"/>
              <a:gd name="connsiteX2" fmla="*/ 644769 w 644769"/>
              <a:gd name="connsiteY2" fmla="*/ 339969 h 339969"/>
            </a:gdLst>
            <a:ahLst/>
            <a:cxnLst>
              <a:cxn ang="0">
                <a:pos x="connsiteX0" y="connsiteY0"/>
              </a:cxn>
              <a:cxn ang="0">
                <a:pos x="connsiteX1" y="connsiteY1"/>
              </a:cxn>
              <a:cxn ang="0">
                <a:pos x="connsiteX2" y="connsiteY2"/>
              </a:cxn>
            </a:cxnLst>
            <a:rect l="l" t="t" r="r" b="b"/>
            <a:pathLst>
              <a:path w="644769" h="339969">
                <a:moveTo>
                  <a:pt x="0" y="339969"/>
                </a:moveTo>
                <a:cubicBezTo>
                  <a:pt x="110392" y="169984"/>
                  <a:pt x="220785" y="0"/>
                  <a:pt x="328246" y="0"/>
                </a:cubicBezTo>
                <a:cubicBezTo>
                  <a:pt x="435707" y="0"/>
                  <a:pt x="540238" y="169984"/>
                  <a:pt x="644769" y="339969"/>
                </a:cubicBez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mc:AlternateContent xmlns:mc="http://schemas.openxmlformats.org/markup-compatibility/2006" xmlns:a14="http://schemas.microsoft.com/office/drawing/2010/main">
        <mc:Choice Requires="a14">
          <p:sp>
            <p:nvSpPr>
              <p:cNvPr id="125" name="Rectangle 124"/>
              <p:cNvSpPr/>
              <p:nvPr/>
            </p:nvSpPr>
            <p:spPr>
              <a:xfrm rot="16200000">
                <a:off x="-255894" y="1858599"/>
                <a:ext cx="789512"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acc>
                        <m:accPr>
                          <m:chr m:val="̅"/>
                          <m:ctrlPr>
                            <a:rPr kumimoji="0" lang="de-DE" sz="16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accPr>
                        <m:e>
                          <m:r>
                            <a:rPr kumimoji="0" lang="de-DE" sz="1600" b="0" i="1" u="none" strike="noStrike" kern="1200" cap="none" spc="0" normalizeH="0" baseline="0" noProof="0">
                              <a:ln>
                                <a:noFill/>
                              </a:ln>
                              <a:solidFill>
                                <a:prstClr val="black"/>
                              </a:solidFill>
                              <a:effectLst/>
                              <a:uLnTx/>
                              <a:uFillTx/>
                              <a:latin typeface="Cambria Math"/>
                              <a:ea typeface="+mn-ea"/>
                              <a:cs typeface="+mn-cs"/>
                            </a:rPr>
                            <m:t>𝑥</m:t>
                          </m:r>
                        </m:e>
                      </m:acc>
                      <m:d>
                        <m:dPr>
                          <m:ctrlPr>
                            <a:rPr kumimoji="0" lang="de-DE"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r>
                            <a:rPr kumimoji="0" lang="de-DE" sz="1600" b="0" i="1" u="none" strike="noStrike" kern="1200" cap="none" spc="0" normalizeH="0" baseline="0" noProof="0">
                              <a:ln>
                                <a:noFill/>
                              </a:ln>
                              <a:solidFill>
                                <a:prstClr val="black"/>
                              </a:solidFill>
                              <a:effectLst/>
                              <a:uLnTx/>
                              <a:uFillTx/>
                              <a:latin typeface="Cambria Math"/>
                              <a:ea typeface="Cambria Math"/>
                              <a:cs typeface="+mn-cs"/>
                            </a:rPr>
                            <m:t>𝜏</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de-DE" sz="1600" b="0" i="1" u="none" strike="noStrike" kern="1200" cap="none" spc="0" normalizeH="0" baseline="0" noProof="0" smtClean="0">
                              <a:ln>
                                <a:noFill/>
                              </a:ln>
                              <a:solidFill>
                                <a:prstClr val="black"/>
                              </a:solidFill>
                              <a:effectLst/>
                              <a:uLnTx/>
                              <a:uFillTx/>
                              <a:latin typeface="Cambria Math"/>
                              <a:ea typeface="Cambria Math"/>
                              <a:cs typeface="+mn-cs"/>
                            </a:rPr>
                            <m:t>𝑡</m:t>
                          </m:r>
                        </m:e>
                      </m:d>
                    </m:oMath>
                  </m:oMathPara>
                </a14:m>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125" name="Rectangle 124"/>
              <p:cNvSpPr>
                <a:spLocks noRot="1" noChangeAspect="1" noMove="1" noResize="1" noEditPoints="1" noAdjustHandles="1" noChangeArrowheads="1" noChangeShapeType="1" noTextEdit="1"/>
              </p:cNvSpPr>
              <p:nvPr/>
            </p:nvSpPr>
            <p:spPr>
              <a:xfrm rot="16200000">
                <a:off x="-255894" y="1858599"/>
                <a:ext cx="789512" cy="338554"/>
              </a:xfrm>
              <a:prstGeom prst="rect">
                <a:avLst/>
              </a:prstGeom>
              <a:blipFill>
                <a:blip r:embed="rId6"/>
                <a:stretch>
                  <a:fillRect/>
                </a:stretch>
              </a:blipFill>
            </p:spPr>
            <p:txBody>
              <a:bodyPr/>
              <a:lstStyle/>
              <a:p>
                <a:r>
                  <a:rPr lang="en-GB">
                    <a:noFill/>
                  </a:rPr>
                  <a:t> </a:t>
                </a:r>
              </a:p>
            </p:txBody>
          </p:sp>
        </mc:Fallback>
      </mc:AlternateContent>
      <p:sp>
        <p:nvSpPr>
          <p:cNvPr id="126" name="Freeform 125"/>
          <p:cNvSpPr/>
          <p:nvPr/>
        </p:nvSpPr>
        <p:spPr>
          <a:xfrm>
            <a:off x="510953" y="2449978"/>
            <a:ext cx="494446" cy="393801"/>
          </a:xfrm>
          <a:custGeom>
            <a:avLst/>
            <a:gdLst>
              <a:gd name="connsiteX0" fmla="*/ 0 w 504093"/>
              <a:gd name="connsiteY0" fmla="*/ 215477 h 393801"/>
              <a:gd name="connsiteX1" fmla="*/ 164124 w 504093"/>
              <a:gd name="connsiteY1" fmla="*/ 4462 h 393801"/>
              <a:gd name="connsiteX2" fmla="*/ 363416 w 504093"/>
              <a:gd name="connsiteY2" fmla="*/ 391323 h 393801"/>
              <a:gd name="connsiteX3" fmla="*/ 504093 w 504093"/>
              <a:gd name="connsiteY3" fmla="*/ 180308 h 393801"/>
              <a:gd name="connsiteX4" fmla="*/ 504093 w 504093"/>
              <a:gd name="connsiteY4" fmla="*/ 180308 h 393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093" h="393801">
                <a:moveTo>
                  <a:pt x="0" y="215477"/>
                </a:moveTo>
                <a:cubicBezTo>
                  <a:pt x="51777" y="95315"/>
                  <a:pt x="103555" y="-24846"/>
                  <a:pt x="164124" y="4462"/>
                </a:cubicBezTo>
                <a:cubicBezTo>
                  <a:pt x="224693" y="33770"/>
                  <a:pt x="306755" y="362015"/>
                  <a:pt x="363416" y="391323"/>
                </a:cubicBezTo>
                <a:cubicBezTo>
                  <a:pt x="420078" y="420631"/>
                  <a:pt x="504093" y="180308"/>
                  <a:pt x="504093" y="180308"/>
                </a:cubicBezTo>
                <a:lnTo>
                  <a:pt x="504093" y="18030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127" name="Freeform 126"/>
          <p:cNvSpPr/>
          <p:nvPr/>
        </p:nvSpPr>
        <p:spPr>
          <a:xfrm>
            <a:off x="1306633" y="2553904"/>
            <a:ext cx="432085" cy="188428"/>
          </a:xfrm>
          <a:custGeom>
            <a:avLst/>
            <a:gdLst>
              <a:gd name="connsiteX0" fmla="*/ 0 w 504093"/>
              <a:gd name="connsiteY0" fmla="*/ 215477 h 393801"/>
              <a:gd name="connsiteX1" fmla="*/ 164124 w 504093"/>
              <a:gd name="connsiteY1" fmla="*/ 4462 h 393801"/>
              <a:gd name="connsiteX2" fmla="*/ 363416 w 504093"/>
              <a:gd name="connsiteY2" fmla="*/ 391323 h 393801"/>
              <a:gd name="connsiteX3" fmla="*/ 504093 w 504093"/>
              <a:gd name="connsiteY3" fmla="*/ 180308 h 393801"/>
              <a:gd name="connsiteX4" fmla="*/ 504093 w 504093"/>
              <a:gd name="connsiteY4" fmla="*/ 180308 h 393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093" h="393801">
                <a:moveTo>
                  <a:pt x="0" y="215477"/>
                </a:moveTo>
                <a:cubicBezTo>
                  <a:pt x="51777" y="95315"/>
                  <a:pt x="103555" y="-24846"/>
                  <a:pt x="164124" y="4462"/>
                </a:cubicBezTo>
                <a:cubicBezTo>
                  <a:pt x="224693" y="33770"/>
                  <a:pt x="306755" y="362015"/>
                  <a:pt x="363416" y="391323"/>
                </a:cubicBezTo>
                <a:cubicBezTo>
                  <a:pt x="420078" y="420631"/>
                  <a:pt x="504093" y="180308"/>
                  <a:pt x="504093" y="180308"/>
                </a:cubicBezTo>
                <a:lnTo>
                  <a:pt x="504093" y="18030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128" name="Freeform 127"/>
          <p:cNvSpPr/>
          <p:nvPr/>
        </p:nvSpPr>
        <p:spPr>
          <a:xfrm>
            <a:off x="2170729" y="2591983"/>
            <a:ext cx="432085" cy="94214"/>
          </a:xfrm>
          <a:custGeom>
            <a:avLst/>
            <a:gdLst>
              <a:gd name="connsiteX0" fmla="*/ 0 w 504093"/>
              <a:gd name="connsiteY0" fmla="*/ 215477 h 393801"/>
              <a:gd name="connsiteX1" fmla="*/ 164124 w 504093"/>
              <a:gd name="connsiteY1" fmla="*/ 4462 h 393801"/>
              <a:gd name="connsiteX2" fmla="*/ 363416 w 504093"/>
              <a:gd name="connsiteY2" fmla="*/ 391323 h 393801"/>
              <a:gd name="connsiteX3" fmla="*/ 504093 w 504093"/>
              <a:gd name="connsiteY3" fmla="*/ 180308 h 393801"/>
              <a:gd name="connsiteX4" fmla="*/ 504093 w 504093"/>
              <a:gd name="connsiteY4" fmla="*/ 180308 h 393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093" h="393801">
                <a:moveTo>
                  <a:pt x="0" y="215477"/>
                </a:moveTo>
                <a:cubicBezTo>
                  <a:pt x="51777" y="95315"/>
                  <a:pt x="103555" y="-24846"/>
                  <a:pt x="164124" y="4462"/>
                </a:cubicBezTo>
                <a:cubicBezTo>
                  <a:pt x="224693" y="33770"/>
                  <a:pt x="306755" y="362015"/>
                  <a:pt x="363416" y="391323"/>
                </a:cubicBezTo>
                <a:cubicBezTo>
                  <a:pt x="420078" y="420631"/>
                  <a:pt x="504093" y="180308"/>
                  <a:pt x="504093" y="180308"/>
                </a:cubicBezTo>
                <a:lnTo>
                  <a:pt x="504093" y="18030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133" name="Freeform 132"/>
          <p:cNvSpPr/>
          <p:nvPr/>
        </p:nvSpPr>
        <p:spPr>
          <a:xfrm flipV="1">
            <a:off x="3106833" y="2542181"/>
            <a:ext cx="432085" cy="188417"/>
          </a:xfrm>
          <a:custGeom>
            <a:avLst/>
            <a:gdLst>
              <a:gd name="connsiteX0" fmla="*/ 0 w 504093"/>
              <a:gd name="connsiteY0" fmla="*/ 215477 h 393801"/>
              <a:gd name="connsiteX1" fmla="*/ 164124 w 504093"/>
              <a:gd name="connsiteY1" fmla="*/ 4462 h 393801"/>
              <a:gd name="connsiteX2" fmla="*/ 363416 w 504093"/>
              <a:gd name="connsiteY2" fmla="*/ 391323 h 393801"/>
              <a:gd name="connsiteX3" fmla="*/ 504093 w 504093"/>
              <a:gd name="connsiteY3" fmla="*/ 180308 h 393801"/>
              <a:gd name="connsiteX4" fmla="*/ 504093 w 504093"/>
              <a:gd name="connsiteY4" fmla="*/ 180308 h 393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093" h="393801">
                <a:moveTo>
                  <a:pt x="0" y="215477"/>
                </a:moveTo>
                <a:cubicBezTo>
                  <a:pt x="51777" y="95315"/>
                  <a:pt x="103555" y="-24846"/>
                  <a:pt x="164124" y="4462"/>
                </a:cubicBezTo>
                <a:cubicBezTo>
                  <a:pt x="224693" y="33770"/>
                  <a:pt x="306755" y="362015"/>
                  <a:pt x="363416" y="391323"/>
                </a:cubicBezTo>
                <a:cubicBezTo>
                  <a:pt x="420078" y="420631"/>
                  <a:pt x="504093" y="180308"/>
                  <a:pt x="504093" y="180308"/>
                </a:cubicBezTo>
                <a:lnTo>
                  <a:pt x="504093" y="18030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134" name="Freeform 133"/>
          <p:cNvSpPr/>
          <p:nvPr/>
        </p:nvSpPr>
        <p:spPr>
          <a:xfrm flipV="1">
            <a:off x="3898958" y="2460120"/>
            <a:ext cx="432085" cy="360040"/>
          </a:xfrm>
          <a:custGeom>
            <a:avLst/>
            <a:gdLst>
              <a:gd name="connsiteX0" fmla="*/ 0 w 504093"/>
              <a:gd name="connsiteY0" fmla="*/ 215477 h 393801"/>
              <a:gd name="connsiteX1" fmla="*/ 164124 w 504093"/>
              <a:gd name="connsiteY1" fmla="*/ 4462 h 393801"/>
              <a:gd name="connsiteX2" fmla="*/ 363416 w 504093"/>
              <a:gd name="connsiteY2" fmla="*/ 391323 h 393801"/>
              <a:gd name="connsiteX3" fmla="*/ 504093 w 504093"/>
              <a:gd name="connsiteY3" fmla="*/ 180308 h 393801"/>
              <a:gd name="connsiteX4" fmla="*/ 504093 w 504093"/>
              <a:gd name="connsiteY4" fmla="*/ 180308 h 393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093" h="393801">
                <a:moveTo>
                  <a:pt x="0" y="215477"/>
                </a:moveTo>
                <a:cubicBezTo>
                  <a:pt x="51777" y="95315"/>
                  <a:pt x="103555" y="-24846"/>
                  <a:pt x="164124" y="4462"/>
                </a:cubicBezTo>
                <a:cubicBezTo>
                  <a:pt x="224693" y="33770"/>
                  <a:pt x="306755" y="362015"/>
                  <a:pt x="363416" y="391323"/>
                </a:cubicBezTo>
                <a:cubicBezTo>
                  <a:pt x="420078" y="420631"/>
                  <a:pt x="504093" y="180308"/>
                  <a:pt x="504093" y="180308"/>
                </a:cubicBezTo>
                <a:lnTo>
                  <a:pt x="504093" y="18030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cxnSp>
        <p:nvCxnSpPr>
          <p:cNvPr id="135" name="Straight Arrow Connector 134"/>
          <p:cNvCxnSpPr/>
          <p:nvPr/>
        </p:nvCxnSpPr>
        <p:spPr>
          <a:xfrm flipV="1">
            <a:off x="323428" y="2627755"/>
            <a:ext cx="4283968" cy="117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36" name="TextBox 135"/>
              <p:cNvSpPr txBox="1"/>
              <p:nvPr/>
            </p:nvSpPr>
            <p:spPr>
              <a:xfrm>
                <a:off x="3938067" y="2857489"/>
                <a:ext cx="528926"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de-DE" sz="1600" b="0" i="1" u="none" strike="noStrike" kern="1200" cap="none" spc="0" normalizeH="0" baseline="0" noProof="0" smtClean="0">
                          <a:ln>
                            <a:noFill/>
                          </a:ln>
                          <a:solidFill>
                            <a:prstClr val="black"/>
                          </a:solidFill>
                          <a:effectLst/>
                          <a:uLnTx/>
                          <a:uFillTx/>
                          <a:latin typeface="Cambria Math"/>
                          <a:ea typeface="+mn-ea"/>
                          <a:cs typeface="+mn-cs"/>
                        </a:rPr>
                        <m:t>𝑡</m:t>
                      </m:r>
                      <m:r>
                        <a:rPr kumimoji="0" lang="de-DE" sz="1600" b="0" i="1" u="none" strike="noStrike" kern="1200" cap="none" spc="0" normalizeH="0" baseline="0" noProof="0" smtClean="0">
                          <a:ln>
                            <a:noFill/>
                          </a:ln>
                          <a:solidFill>
                            <a:prstClr val="black"/>
                          </a:solidFill>
                          <a:effectLst/>
                          <a:uLnTx/>
                          <a:uFillTx/>
                          <a:latin typeface="Cambria Math"/>
                          <a:ea typeface="+mn-ea"/>
                          <a:cs typeface="+mn-cs"/>
                        </a:rPr>
                        <m:t>/</m:t>
                      </m:r>
                      <m:r>
                        <a:rPr kumimoji="0" lang="de-DE" sz="1600" b="0" i="1" u="none" strike="noStrike" kern="1200" cap="none" spc="0" normalizeH="0" baseline="0" noProof="0" smtClean="0">
                          <a:ln>
                            <a:noFill/>
                          </a:ln>
                          <a:solidFill>
                            <a:prstClr val="black"/>
                          </a:solidFill>
                          <a:effectLst/>
                          <a:uLnTx/>
                          <a:uFillTx/>
                          <a:latin typeface="Cambria Math"/>
                          <a:ea typeface="+mn-ea"/>
                          <a:cs typeface="+mn-cs"/>
                        </a:rPr>
                        <m:t>𝑠</m:t>
                      </m:r>
                    </m:oMath>
                  </m:oMathPara>
                </a14:m>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136" name="TextBox 135"/>
              <p:cNvSpPr txBox="1">
                <a:spLocks noRot="1" noChangeAspect="1" noMove="1" noResize="1" noEditPoints="1" noAdjustHandles="1" noChangeArrowheads="1" noChangeShapeType="1" noTextEdit="1"/>
              </p:cNvSpPr>
              <p:nvPr/>
            </p:nvSpPr>
            <p:spPr>
              <a:xfrm>
                <a:off x="3938067" y="2857489"/>
                <a:ext cx="528926" cy="338554"/>
              </a:xfrm>
              <a:prstGeom prst="rect">
                <a:avLst/>
              </a:prstGeom>
              <a:blipFill>
                <a:blip r:embed="rId7"/>
                <a:stretch>
                  <a:fillRect b="-10909"/>
                </a:stretch>
              </a:blipFill>
            </p:spPr>
            <p:txBody>
              <a:bodyPr/>
              <a:lstStyle/>
              <a:p>
                <a:r>
                  <a:rPr lang="en-GB">
                    <a:noFill/>
                  </a:rPr>
                  <a:t> </a:t>
                </a:r>
              </a:p>
            </p:txBody>
          </p:sp>
        </mc:Fallback>
      </mc:AlternateContent>
      <p:sp>
        <p:nvSpPr>
          <p:cNvPr id="4" name="TextBox 3"/>
          <p:cNvSpPr txBox="1"/>
          <p:nvPr/>
        </p:nvSpPr>
        <p:spPr>
          <a:xfrm>
            <a:off x="5806528" y="1071500"/>
            <a:ext cx="2949846"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Example</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five consecutive turns </a:t>
            </a:r>
          </a:p>
        </p:txBody>
      </p:sp>
      <p:sp>
        <p:nvSpPr>
          <p:cNvPr id="5" name="Curved Left Arrow 4"/>
          <p:cNvSpPr/>
          <p:nvPr/>
        </p:nvSpPr>
        <p:spPr>
          <a:xfrm rot="16200000">
            <a:off x="4154283" y="546999"/>
            <a:ext cx="663136" cy="2070076"/>
          </a:xfrm>
          <a:prstGeom prst="curvedLeftArrow">
            <a:avLst>
              <a:gd name="adj1" fmla="val 6139"/>
              <a:gd name="adj2" fmla="val 32610"/>
              <a:gd name="adj3" fmla="val 2632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endParaRPr>
          </a:p>
        </p:txBody>
      </p:sp>
      <mc:AlternateContent xmlns:mc="http://schemas.openxmlformats.org/markup-compatibility/2006" xmlns:a14="http://schemas.microsoft.com/office/drawing/2010/main">
        <mc:Choice Requires="a14">
          <p:sp>
            <p:nvSpPr>
              <p:cNvPr id="32" name="TextBox 31"/>
              <p:cNvSpPr txBox="1"/>
              <p:nvPr/>
            </p:nvSpPr>
            <p:spPr>
              <a:xfrm>
                <a:off x="755576" y="1428658"/>
                <a:ext cx="81176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noProof="0" dirty="0" smtClean="0">
                          <a:ln>
                            <a:noFill/>
                          </a:ln>
                          <a:solidFill>
                            <a:srgbClr val="0070C0"/>
                          </a:solidFill>
                          <a:effectLst/>
                          <a:uLnTx/>
                          <a:uFillTx/>
                          <a:latin typeface="Cambria Math"/>
                          <a:ea typeface="+mn-ea"/>
                          <a:cs typeface="+mn-cs"/>
                        </a:rPr>
                        <m:t>𝑘</m:t>
                      </m:r>
                      <m:r>
                        <a:rPr kumimoji="0" lang="en-US" sz="1800" b="0" i="1" u="none" strike="noStrike" kern="1200" cap="none" spc="0" normalizeH="0" baseline="0" noProof="0" dirty="0" smtClean="0">
                          <a:ln>
                            <a:noFill/>
                          </a:ln>
                          <a:solidFill>
                            <a:srgbClr val="0070C0"/>
                          </a:solidFill>
                          <a:effectLst/>
                          <a:uLnTx/>
                          <a:uFillTx/>
                          <a:latin typeface="Cambria Math"/>
                          <a:ea typeface="+mn-ea"/>
                          <a:cs typeface="+mn-cs"/>
                        </a:rPr>
                        <m:t>=0</m:t>
                      </m:r>
                    </m:oMath>
                  </m:oMathPara>
                </a14:m>
                <a:endParaRPr kumimoji="0" lang="en-US"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Calibri" panose="020F0502020204030204" pitchFamily="34" charset="0"/>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755576" y="1428658"/>
                <a:ext cx="811761" cy="369332"/>
              </a:xfrm>
              <a:prstGeom prst="rect">
                <a:avLst/>
              </a:prstGeom>
              <a:blipFill>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1331640" y="2112553"/>
                <a:ext cx="81176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noProof="0" dirty="0" smtClean="0">
                          <a:ln>
                            <a:noFill/>
                          </a:ln>
                          <a:solidFill>
                            <a:srgbClr val="FF0000"/>
                          </a:solidFill>
                          <a:effectLst/>
                          <a:uLnTx/>
                          <a:uFillTx/>
                          <a:latin typeface="Cambria Math"/>
                          <a:ea typeface="+mn-ea"/>
                          <a:cs typeface="+mn-cs"/>
                        </a:rPr>
                        <m:t>𝑘</m:t>
                      </m:r>
                      <m:r>
                        <a:rPr kumimoji="0" lang="en-US" sz="1800" b="0" i="1" u="none" strike="noStrike" kern="1200" cap="none" spc="0" normalizeH="0" baseline="0" noProof="0" dirty="0" smtClean="0">
                          <a:ln>
                            <a:noFill/>
                          </a:ln>
                          <a:solidFill>
                            <a:srgbClr val="FF0000"/>
                          </a:solidFill>
                          <a:effectLst/>
                          <a:uLnTx/>
                          <a:uFillTx/>
                          <a:latin typeface="Cambria Math"/>
                          <a:ea typeface="+mn-ea"/>
                          <a:cs typeface="+mn-cs"/>
                        </a:rPr>
                        <m:t>=1</m:t>
                      </m:r>
                    </m:oMath>
                  </m:oMathPara>
                </a14:m>
                <a:endParaRPr kumimoji="0" lang="en-US" sz="180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1331640" y="2112553"/>
                <a:ext cx="811761" cy="369332"/>
              </a:xfrm>
              <a:prstGeom prst="rect">
                <a:avLst/>
              </a:prstGeom>
              <a:blipFill>
                <a:blip r:embed="rId9"/>
                <a:stretch>
                  <a:fillRect/>
                </a:stretch>
              </a:blipFill>
            </p:spPr>
            <p:txBody>
              <a:bodyPr/>
              <a:lstStyle/>
              <a:p>
                <a:r>
                  <a:rPr lang="en-GB">
                    <a:noFill/>
                  </a:rPr>
                  <a:t> </a:t>
                </a:r>
              </a:p>
            </p:txBody>
          </p:sp>
        </mc:Fallback>
      </mc:AlternateContent>
      <p:cxnSp>
        <p:nvCxnSpPr>
          <p:cNvPr id="10" name="Straight Connector 9"/>
          <p:cNvCxnSpPr/>
          <p:nvPr/>
        </p:nvCxnSpPr>
        <p:spPr>
          <a:xfrm>
            <a:off x="1161456" y="1250468"/>
            <a:ext cx="0" cy="1776298"/>
          </a:xfrm>
          <a:prstGeom prst="line">
            <a:avLst/>
          </a:prstGeom>
          <a:ln>
            <a:prstDash val="dashDot"/>
          </a:ln>
        </p:spPr>
        <p:style>
          <a:lnRef idx="2">
            <a:schemeClr val="dk1"/>
          </a:lnRef>
          <a:fillRef idx="0">
            <a:schemeClr val="dk1"/>
          </a:fillRef>
          <a:effectRef idx="1">
            <a:schemeClr val="dk1"/>
          </a:effectRef>
          <a:fontRef idx="minor">
            <a:schemeClr val="tx1"/>
          </a:fontRef>
        </p:style>
      </p:cxnSp>
      <p:cxnSp>
        <p:nvCxnSpPr>
          <p:cNvPr id="39" name="Straight Connector 38"/>
          <p:cNvCxnSpPr/>
          <p:nvPr/>
        </p:nvCxnSpPr>
        <p:spPr>
          <a:xfrm>
            <a:off x="2051720" y="1236536"/>
            <a:ext cx="0" cy="1776298"/>
          </a:xfrm>
          <a:prstGeom prst="line">
            <a:avLst/>
          </a:prstGeom>
          <a:ln>
            <a:prstDash val="dashDot"/>
          </a:ln>
        </p:spPr>
        <p:style>
          <a:lnRef idx="2">
            <a:schemeClr val="dk1"/>
          </a:lnRef>
          <a:fillRef idx="0">
            <a:schemeClr val="dk1"/>
          </a:fillRef>
          <a:effectRef idx="1">
            <a:schemeClr val="dk1"/>
          </a:effectRef>
          <a:fontRef idx="minor">
            <a:schemeClr val="tx1"/>
          </a:fontRef>
        </p:style>
      </p:cxnSp>
      <p:cxnSp>
        <p:nvCxnSpPr>
          <p:cNvPr id="40" name="Straight Connector 39"/>
          <p:cNvCxnSpPr/>
          <p:nvPr/>
        </p:nvCxnSpPr>
        <p:spPr>
          <a:xfrm>
            <a:off x="2915816" y="1236536"/>
            <a:ext cx="0" cy="1776298"/>
          </a:xfrm>
          <a:prstGeom prst="line">
            <a:avLst/>
          </a:prstGeom>
          <a:ln>
            <a:prstDash val="dashDot"/>
          </a:ln>
        </p:spPr>
        <p:style>
          <a:lnRef idx="2">
            <a:schemeClr val="dk1"/>
          </a:lnRef>
          <a:fillRef idx="0">
            <a:schemeClr val="dk1"/>
          </a:fillRef>
          <a:effectRef idx="1">
            <a:schemeClr val="dk1"/>
          </a:effectRef>
          <a:fontRef idx="minor">
            <a:schemeClr val="tx1"/>
          </a:fontRef>
        </p:style>
      </p:cxnSp>
      <p:cxnSp>
        <p:nvCxnSpPr>
          <p:cNvPr id="41" name="Straight Connector 40"/>
          <p:cNvCxnSpPr/>
          <p:nvPr/>
        </p:nvCxnSpPr>
        <p:spPr>
          <a:xfrm>
            <a:off x="3779912" y="1251591"/>
            <a:ext cx="0" cy="1776298"/>
          </a:xfrm>
          <a:prstGeom prst="line">
            <a:avLst/>
          </a:prstGeom>
          <a:ln>
            <a:prstDash val="dashDot"/>
          </a:ln>
        </p:spPr>
        <p:style>
          <a:lnRef idx="2">
            <a:schemeClr val="dk1"/>
          </a:lnRef>
          <a:fillRef idx="0">
            <a:schemeClr val="dk1"/>
          </a:fillRef>
          <a:effectRef idx="1">
            <a:schemeClr val="dk1"/>
          </a:effectRef>
          <a:fontRef idx="minor">
            <a:schemeClr val="tx1"/>
          </a:fontRef>
        </p:style>
      </p:cxnSp>
      <p:sp>
        <p:nvSpPr>
          <p:cNvPr id="11" name="TextBox 10"/>
          <p:cNvSpPr txBox="1"/>
          <p:nvPr/>
        </p:nvSpPr>
        <p:spPr>
          <a:xfrm>
            <a:off x="492699" y="2949618"/>
            <a:ext cx="345492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Turn  1               2              3              4</a:t>
            </a:r>
          </a:p>
        </p:txBody>
      </p:sp>
      <p:sp>
        <p:nvSpPr>
          <p:cNvPr id="42" name="Text Box 7"/>
          <p:cNvSpPr txBox="1">
            <a:spLocks noChangeArrowheads="1"/>
          </p:cNvSpPr>
          <p:nvPr/>
        </p:nvSpPr>
        <p:spPr bwMode="auto">
          <a:xfrm>
            <a:off x="252000" y="144000"/>
            <a:ext cx="8648700" cy="46166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de-DE"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Time Domain Mode Structure: Non-interacting Particle Model</a:t>
            </a:r>
          </a:p>
        </p:txBody>
      </p:sp>
      <p:pic>
        <p:nvPicPr>
          <p:cNvPr id="43" name="Picture 2"/>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542" r="93291" b="-542"/>
          <a:stretch/>
        </p:blipFill>
        <p:spPr bwMode="auto">
          <a:xfrm>
            <a:off x="4651891" y="1784964"/>
            <a:ext cx="299545" cy="3375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6" name="Rectangle 2"/>
          <p:cNvSpPr/>
          <p:nvPr/>
        </p:nvSpPr>
        <p:spPr>
          <a:xfrm>
            <a:off x="7038879" y="2914116"/>
            <a:ext cx="1583805" cy="305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700" b="0" i="0"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rPr>
              <a:t>Time </a:t>
            </a:r>
            <a:r>
              <a:rPr kumimoji="0" lang="de-DE" sz="1700" b="1" i="1"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sym typeface="Symbol"/>
              </a:rPr>
              <a:t></a:t>
            </a:r>
            <a:r>
              <a:rPr kumimoji="0" lang="de-DE" sz="1700" b="1" i="1"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rPr>
              <a:t>  / </a:t>
            </a:r>
            <a:r>
              <a:rPr kumimoji="0" lang="de-DE" sz="1700" b="0" i="0" u="none" strike="noStrike" kern="1200" cap="none" spc="0" normalizeH="0" baseline="0" noProof="0" dirty="0" err="1">
                <a:ln>
                  <a:noFill/>
                </a:ln>
                <a:solidFill>
                  <a:prstClr val="black"/>
                </a:solidFill>
                <a:effectLst/>
                <a:uLnTx/>
                <a:uFillTx/>
                <a:latin typeface="Calibri" panose="020F0502020204030204" pitchFamily="34" charset="0"/>
                <a:ea typeface="Cambria Math"/>
                <a:cs typeface="Calibri" panose="020F0502020204030204" pitchFamily="34" charset="0"/>
                <a:sym typeface="Symbol"/>
              </a:rPr>
              <a:t>ns</a:t>
            </a:r>
            <a:endParaRPr kumimoji="0" lang="en-US" sz="17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3" name="Rectangle 2"/>
          <p:cNvSpPr/>
          <p:nvPr/>
        </p:nvSpPr>
        <p:spPr>
          <a:xfrm>
            <a:off x="5103258" y="2916008"/>
            <a:ext cx="1583805" cy="305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700" b="0" i="0"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rPr>
              <a:t>Time </a:t>
            </a:r>
            <a:r>
              <a:rPr kumimoji="0" lang="de-DE" sz="1700" b="1" i="1"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sym typeface="Symbol"/>
              </a:rPr>
              <a:t></a:t>
            </a:r>
            <a:r>
              <a:rPr kumimoji="0" lang="de-DE" sz="1700" b="1" i="1"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rPr>
              <a:t>  / </a:t>
            </a:r>
            <a:r>
              <a:rPr kumimoji="0" lang="de-DE" sz="1700" b="0" i="0" u="none" strike="noStrike" kern="1200" cap="none" spc="0" normalizeH="0" baseline="0" noProof="0" dirty="0" err="1">
                <a:ln>
                  <a:noFill/>
                </a:ln>
                <a:solidFill>
                  <a:prstClr val="black"/>
                </a:solidFill>
                <a:effectLst/>
                <a:uLnTx/>
                <a:uFillTx/>
                <a:latin typeface="Calibri" panose="020F0502020204030204" pitchFamily="34" charset="0"/>
                <a:ea typeface="Cambria Math"/>
                <a:cs typeface="Calibri" panose="020F0502020204030204" pitchFamily="34" charset="0"/>
                <a:sym typeface="Symbol"/>
              </a:rPr>
              <a:t>ns</a:t>
            </a:r>
            <a:endParaRPr kumimoji="0" lang="en-US" sz="17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AlternateContent xmlns:mc="http://schemas.openxmlformats.org/markup-compatibility/2006" xmlns:a14="http://schemas.microsoft.com/office/drawing/2010/main">
        <mc:Choice Requires="a14">
          <p:sp>
            <p:nvSpPr>
              <p:cNvPr id="49" name="Textfeld 48"/>
              <p:cNvSpPr txBox="1"/>
              <p:nvPr/>
            </p:nvSpPr>
            <p:spPr>
              <a:xfrm>
                <a:off x="164393" y="6046643"/>
                <a:ext cx="3414919" cy="5355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Chromatic tune freq. </a:t>
                </a:r>
                <a14:m>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𝜔</m:t>
                        </m:r>
                      </m:e>
                      <m:sub>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𝜉</m:t>
                        </m:r>
                      </m:sub>
                    </m:sSub>
                    <m:r>
                      <a:rPr kumimoji="0" lang="de-DE" sz="1800" b="0" i="1" u="none" strike="noStrike" kern="1200" cap="none" spc="0" normalizeH="0" baseline="0" noProof="0" smtClean="0">
                        <a:ln>
                          <a:noFill/>
                        </a:ln>
                        <a:solidFill>
                          <a:prstClr val="black"/>
                        </a:solidFill>
                        <a:effectLst/>
                        <a:uLnTx/>
                        <a:uFillTx/>
                        <a:latin typeface="Cambria Math"/>
                        <a:ea typeface="+mn-ea"/>
                        <a:cs typeface="+mn-cs"/>
                      </a:rPr>
                      <m:t>=</m:t>
                    </m:r>
                    <m:f>
                      <m:f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𝜉</m:t>
                        </m:r>
                      </m:num>
                      <m:den>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𝜂</m:t>
                        </m:r>
                      </m:den>
                    </m:f>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smtClean="0">
                            <a:ln>
                              <a:noFill/>
                            </a:ln>
                            <a:solidFill>
                              <a:prstClr val="black"/>
                            </a:solidFill>
                            <a:effectLst/>
                            <a:uLnTx/>
                            <a:uFillTx/>
                            <a:latin typeface="Cambria Math"/>
                            <a:ea typeface="+mn-ea"/>
                            <a:cs typeface="+mn-cs"/>
                          </a:rPr>
                          <m:t>𝑄</m:t>
                        </m:r>
                      </m:e>
                      <m:sub>
                        <m:r>
                          <a:rPr kumimoji="0" lang="de-DE" sz="1800" b="0" i="1" u="none" strike="noStrike" kern="1200" cap="none" spc="0" normalizeH="0" baseline="0" noProof="0" smtClean="0">
                            <a:ln>
                              <a:noFill/>
                            </a:ln>
                            <a:solidFill>
                              <a:prstClr val="black"/>
                            </a:solidFill>
                            <a:effectLst/>
                            <a:uLnTx/>
                            <a:uFillTx/>
                            <a:latin typeface="Cambria Math"/>
                            <a:ea typeface="+mn-ea"/>
                            <a:cs typeface="+mn-cs"/>
                          </a:rPr>
                          <m:t>0</m:t>
                        </m:r>
                      </m:sub>
                    </m:sSub>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smtClean="0">
                            <a:ln>
                              <a:noFill/>
                            </a:ln>
                            <a:solidFill>
                              <a:prstClr val="black"/>
                            </a:solidFill>
                            <a:effectLst/>
                            <a:uLnTx/>
                            <a:uFillTx/>
                            <a:latin typeface="Cambria Math"/>
                            <a:ea typeface="Cambria Math"/>
                            <a:cs typeface="+mn-cs"/>
                          </a:rPr>
                          <m:t>𝜔</m:t>
                        </m:r>
                      </m:e>
                      <m:sub>
                        <m:r>
                          <a:rPr kumimoji="0" lang="de-DE" sz="1800" b="0" i="1" u="none" strike="noStrike" kern="1200" cap="none" spc="0" normalizeH="0" baseline="0" noProof="0" smtClean="0">
                            <a:ln>
                              <a:noFill/>
                            </a:ln>
                            <a:solidFill>
                              <a:prstClr val="black"/>
                            </a:solidFill>
                            <a:effectLst/>
                            <a:uLnTx/>
                            <a:uFillTx/>
                            <a:latin typeface="Cambria Math"/>
                            <a:ea typeface="+mn-ea"/>
                            <a:cs typeface="+mn-cs"/>
                          </a:rPr>
                          <m:t>0</m:t>
                        </m:r>
                      </m:sub>
                    </m:sSub>
                  </m:oMath>
                </a14:m>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49" name="Textfeld 48"/>
              <p:cNvSpPr txBox="1">
                <a:spLocks noRot="1" noChangeAspect="1" noMove="1" noResize="1" noEditPoints="1" noAdjustHandles="1" noChangeArrowheads="1" noChangeShapeType="1" noTextEdit="1"/>
              </p:cNvSpPr>
              <p:nvPr/>
            </p:nvSpPr>
            <p:spPr>
              <a:xfrm>
                <a:off x="164393" y="6046643"/>
                <a:ext cx="3414919" cy="535531"/>
              </a:xfrm>
              <a:prstGeom prst="rect">
                <a:avLst/>
              </a:prstGeom>
              <a:blipFill>
                <a:blip r:embed="rId11"/>
                <a:stretch>
                  <a:fillRect l="-1607" b="-2273"/>
                </a:stretch>
              </a:blipFill>
            </p:spPr>
            <p:txBody>
              <a:bodyPr/>
              <a:lstStyle/>
              <a:p>
                <a:r>
                  <a:rPr lang="en-GB">
                    <a:noFill/>
                  </a:rPr>
                  <a:t> </a:t>
                </a:r>
              </a:p>
            </p:txBody>
          </p:sp>
        </mc:Fallback>
      </mc:AlternateContent>
      <p:sp>
        <p:nvSpPr>
          <p:cNvPr id="2" name="Textfeld 1"/>
          <p:cNvSpPr txBox="1"/>
          <p:nvPr/>
        </p:nvSpPr>
        <p:spPr>
          <a:xfrm>
            <a:off x="7351489" y="5571964"/>
            <a:ext cx="1722966"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SIS18 injection: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Q</a:t>
            </a:r>
            <a:r>
              <a:rPr kumimoji="0" lang="en-US" sz="1400" b="1" i="1" u="none" strike="noStrike" kern="1200" cap="none" spc="0" normalizeH="0" baseline="-2500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0</a:t>
            </a:r>
            <a:r>
              <a:rPr kumimoji="0" lang="en-US" sz="1400" b="0" i="0"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 </a:t>
            </a:r>
            <a:r>
              <a:rPr kumimoji="0" lang="en-US" sz="1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3.27, </a:t>
            </a:r>
            <a:r>
              <a:rPr kumimoji="0" lang="en-US" sz="1400" b="1"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a:t>
            </a:r>
            <a:r>
              <a:rPr kumimoji="0" lang="en-US" sz="14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a:rPr>
              <a:t> </a:t>
            </a:r>
            <a:r>
              <a:rPr kumimoji="0" lang="en-US" sz="1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0.92</a:t>
            </a:r>
          </a:p>
        </p:txBody>
      </p:sp>
      <p:sp>
        <p:nvSpPr>
          <p:cNvPr id="6" name="Textfeld 5"/>
          <p:cNvSpPr txBox="1"/>
          <p:nvPr/>
        </p:nvSpPr>
        <p:spPr>
          <a:xfrm>
            <a:off x="170975" y="771294"/>
            <a:ext cx="566523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FF"/>
                </a:solidFill>
                <a:effectLst/>
                <a:uLnTx/>
                <a:uFillTx/>
                <a:latin typeface="Calibri" panose="020F0502020204030204" pitchFamily="34" charset="0"/>
                <a:ea typeface="+mn-ea"/>
                <a:cs typeface="Calibri" panose="020F0502020204030204" pitchFamily="34" charset="0"/>
              </a:rPr>
              <a:t>Bunch center-of-mass as can be determined by BPMs</a:t>
            </a:r>
          </a:p>
        </p:txBody>
      </p:sp>
      <p:pic>
        <p:nvPicPr>
          <p:cNvPr id="45" name="Picture 3" descr="G:\Figures\Figures\ex_modes_k1.png"/>
          <p:cNvPicPr>
            <a:picLocks noChangeAspect="1" noChangeArrowheads="1"/>
          </p:cNvPicPr>
          <p:nvPr/>
        </p:nvPicPr>
        <p:blipFill rotWithShape="1">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l="4070" t="7345" r="5637" b="62899"/>
          <a:stretch/>
        </p:blipFill>
        <p:spPr bwMode="auto">
          <a:xfrm>
            <a:off x="4825690" y="1972804"/>
            <a:ext cx="3775582" cy="933163"/>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6"/>
          <p:cNvSpPr txBox="1"/>
          <p:nvPr/>
        </p:nvSpPr>
        <p:spPr>
          <a:xfrm>
            <a:off x="6329542" y="2503057"/>
            <a:ext cx="19762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rPr>
              <a:t>1</a:t>
            </a:r>
          </a:p>
        </p:txBody>
      </p:sp>
      <p:sp>
        <p:nvSpPr>
          <p:cNvPr id="51" name="Textfeld 50"/>
          <p:cNvSpPr txBox="1"/>
          <p:nvPr/>
        </p:nvSpPr>
        <p:spPr>
          <a:xfrm>
            <a:off x="6149414" y="2376371"/>
            <a:ext cx="19762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6600"/>
                </a:solidFill>
                <a:effectLst/>
                <a:uLnTx/>
                <a:uFillTx/>
                <a:latin typeface="Calibri" panose="020F0502020204030204" pitchFamily="34" charset="0"/>
                <a:ea typeface="+mn-ea"/>
                <a:cs typeface="Calibri" panose="020F0502020204030204" pitchFamily="34" charset="0"/>
              </a:rPr>
              <a:t>2</a:t>
            </a:r>
          </a:p>
        </p:txBody>
      </p:sp>
      <p:sp>
        <p:nvSpPr>
          <p:cNvPr id="52" name="Textfeld 51"/>
          <p:cNvSpPr txBox="1"/>
          <p:nvPr/>
        </p:nvSpPr>
        <p:spPr>
          <a:xfrm>
            <a:off x="5947522" y="2239797"/>
            <a:ext cx="19762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3</a:t>
            </a:r>
          </a:p>
        </p:txBody>
      </p:sp>
      <p:sp>
        <p:nvSpPr>
          <p:cNvPr id="53" name="Textfeld 52"/>
          <p:cNvSpPr txBox="1"/>
          <p:nvPr/>
        </p:nvSpPr>
        <p:spPr>
          <a:xfrm>
            <a:off x="6179114" y="2002406"/>
            <a:ext cx="19762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0099"/>
                </a:solidFill>
                <a:effectLst/>
                <a:uLnTx/>
                <a:uFillTx/>
                <a:latin typeface="Calibri" panose="020F0502020204030204" pitchFamily="34" charset="0"/>
                <a:ea typeface="+mn-ea"/>
                <a:cs typeface="Calibri" panose="020F0502020204030204" pitchFamily="34" charset="0"/>
              </a:rPr>
              <a:t>4</a:t>
            </a:r>
          </a:p>
        </p:txBody>
      </p:sp>
      <p:sp>
        <p:nvSpPr>
          <p:cNvPr id="54" name="Textfeld 53"/>
          <p:cNvSpPr txBox="1"/>
          <p:nvPr/>
        </p:nvSpPr>
        <p:spPr>
          <a:xfrm>
            <a:off x="5745477" y="2083119"/>
            <a:ext cx="19762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CC0099"/>
                </a:solidFill>
                <a:effectLst/>
                <a:uLnTx/>
                <a:uFillTx/>
                <a:latin typeface="Calibri" panose="020F0502020204030204" pitchFamily="34" charset="0"/>
                <a:ea typeface="+mn-ea"/>
                <a:cs typeface="Calibri" panose="020F0502020204030204" pitchFamily="34" charset="0"/>
              </a:rPr>
              <a:t>5</a:t>
            </a:r>
          </a:p>
        </p:txBody>
      </p:sp>
      <p:sp>
        <p:nvSpPr>
          <p:cNvPr id="8" name="Textfeld 7"/>
          <p:cNvSpPr txBox="1"/>
          <p:nvPr/>
        </p:nvSpPr>
        <p:spPr>
          <a:xfrm>
            <a:off x="8398096" y="2279405"/>
            <a:ext cx="90632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 0</a:t>
            </a:r>
          </a:p>
        </p:txBody>
      </p:sp>
      <p:grpSp>
        <p:nvGrpSpPr>
          <p:cNvPr id="13" name="Gruppieren 12">
            <a:extLst>
              <a:ext uri="{FF2B5EF4-FFF2-40B4-BE49-F238E27FC236}">
                <a16:creationId xmlns:a16="http://schemas.microsoft.com/office/drawing/2014/main" id="{403958A3-99AD-4DF3-A776-6F1DE36F5A3E}"/>
              </a:ext>
            </a:extLst>
          </p:cNvPr>
          <p:cNvGrpSpPr/>
          <p:nvPr/>
        </p:nvGrpSpPr>
        <p:grpSpPr>
          <a:xfrm>
            <a:off x="4898943" y="3205968"/>
            <a:ext cx="4454920" cy="2051523"/>
            <a:chOff x="4898943" y="3205968"/>
            <a:chExt cx="4454920" cy="2051523"/>
          </a:xfrm>
        </p:grpSpPr>
        <p:pic>
          <p:nvPicPr>
            <p:cNvPr id="50" name="Picture 3" descr="G:\Figures\Figures\ex_modes_k1.png"/>
            <p:cNvPicPr>
              <a:picLocks noChangeAspect="1" noChangeArrowheads="1"/>
            </p:cNvPicPr>
            <p:nvPr/>
          </p:nvPicPr>
          <p:blipFill rotWithShape="1">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l="5731" t="37696" r="7801" b="3857"/>
            <a:stretch/>
          </p:blipFill>
          <p:spPr bwMode="auto">
            <a:xfrm>
              <a:off x="4898943" y="3205968"/>
              <a:ext cx="3615595" cy="1832950"/>
            </a:xfrm>
            <a:prstGeom prst="rect">
              <a:avLst/>
            </a:prstGeom>
            <a:noFill/>
            <a:extLst>
              <a:ext uri="{909E8E84-426E-40DD-AFC4-6F175D3DCCD1}">
                <a14:hiddenFill xmlns:a14="http://schemas.microsoft.com/office/drawing/2010/main">
                  <a:solidFill>
                    <a:srgbClr val="FFFFFF"/>
                  </a:solidFill>
                </a14:hiddenFill>
              </a:ext>
            </a:extLst>
          </p:spPr>
        </p:pic>
        <p:sp>
          <p:nvSpPr>
            <p:cNvPr id="47" name="Rectangle 2"/>
            <p:cNvSpPr/>
            <p:nvPr/>
          </p:nvSpPr>
          <p:spPr>
            <a:xfrm>
              <a:off x="5044307" y="4951743"/>
              <a:ext cx="1583805" cy="305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700" b="0" i="0"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rPr>
                <a:t>Time </a:t>
              </a:r>
              <a:r>
                <a:rPr kumimoji="0" lang="de-DE" sz="1700" b="1" i="1"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sym typeface="Symbol"/>
                </a:rPr>
                <a:t></a:t>
              </a:r>
              <a:r>
                <a:rPr kumimoji="0" lang="de-DE" sz="1700" b="1" i="1"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rPr>
                <a:t>   / </a:t>
              </a:r>
              <a:r>
                <a:rPr kumimoji="0" lang="de-DE" sz="1700" b="0" i="0" u="none" strike="noStrike" kern="1200" cap="none" spc="0" normalizeH="0" baseline="0" noProof="0" dirty="0" err="1">
                  <a:ln>
                    <a:noFill/>
                  </a:ln>
                  <a:solidFill>
                    <a:prstClr val="black"/>
                  </a:solidFill>
                  <a:effectLst/>
                  <a:uLnTx/>
                  <a:uFillTx/>
                  <a:latin typeface="Calibri" panose="020F0502020204030204" pitchFamily="34" charset="0"/>
                  <a:ea typeface="Cambria Math"/>
                  <a:cs typeface="Calibri" panose="020F0502020204030204" pitchFamily="34" charset="0"/>
                  <a:sym typeface="Symbol"/>
                </a:rPr>
                <a:t>ns</a:t>
              </a:r>
              <a:endParaRPr kumimoji="0" lang="en-US" sz="17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48" name="Rectangle 2"/>
            <p:cNvSpPr/>
            <p:nvPr/>
          </p:nvSpPr>
          <p:spPr>
            <a:xfrm>
              <a:off x="6930733" y="4951743"/>
              <a:ext cx="1583805" cy="305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700" b="0" i="0"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rPr>
                <a:t>Time </a:t>
              </a:r>
              <a:r>
                <a:rPr kumimoji="0" lang="de-DE" sz="1700" b="1" i="1"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sym typeface="Symbol"/>
                </a:rPr>
                <a:t></a:t>
              </a:r>
              <a:r>
                <a:rPr kumimoji="0" lang="de-DE" sz="1700" b="1" i="1" u="none" strike="noStrike" kern="1200" cap="none" spc="0" normalizeH="0" baseline="0" noProof="0" dirty="0">
                  <a:ln>
                    <a:noFill/>
                  </a:ln>
                  <a:solidFill>
                    <a:prstClr val="black"/>
                  </a:solidFill>
                  <a:effectLst/>
                  <a:uLnTx/>
                  <a:uFillTx/>
                  <a:latin typeface="Calibri" panose="020F0502020204030204" pitchFamily="34" charset="0"/>
                  <a:ea typeface="Cambria Math"/>
                  <a:cs typeface="Calibri" panose="020F0502020204030204" pitchFamily="34" charset="0"/>
                </a:rPr>
                <a:t>   / </a:t>
              </a:r>
              <a:r>
                <a:rPr kumimoji="0" lang="de-DE" sz="1700" b="0" i="0" u="none" strike="noStrike" kern="1200" cap="none" spc="0" normalizeH="0" baseline="0" noProof="0" dirty="0" err="1">
                  <a:ln>
                    <a:noFill/>
                  </a:ln>
                  <a:solidFill>
                    <a:prstClr val="black"/>
                  </a:solidFill>
                  <a:effectLst/>
                  <a:uLnTx/>
                  <a:uFillTx/>
                  <a:latin typeface="Calibri" panose="020F0502020204030204" pitchFamily="34" charset="0"/>
                  <a:ea typeface="Cambria Math"/>
                  <a:cs typeface="Calibri" panose="020F0502020204030204" pitchFamily="34" charset="0"/>
                  <a:sym typeface="Symbol"/>
                </a:rPr>
                <a:t>ns</a:t>
              </a:r>
              <a:endParaRPr kumimoji="0" lang="en-US" sz="17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55" name="Textfeld 54"/>
            <p:cNvSpPr txBox="1"/>
            <p:nvPr/>
          </p:nvSpPr>
          <p:spPr>
            <a:xfrm>
              <a:off x="8440893" y="3309093"/>
              <a:ext cx="90632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 1</a:t>
              </a:r>
            </a:p>
          </p:txBody>
        </p:sp>
        <p:sp>
          <p:nvSpPr>
            <p:cNvPr id="56" name="Textfeld 55"/>
            <p:cNvSpPr txBox="1"/>
            <p:nvPr/>
          </p:nvSpPr>
          <p:spPr>
            <a:xfrm>
              <a:off x="8447536" y="4186284"/>
              <a:ext cx="90632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sym typeface="Symbol"/>
                </a:rPr>
                <a:t></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 2</a:t>
              </a:r>
            </a:p>
          </p:txBody>
        </p:sp>
      </p:grpSp>
      <p:sp>
        <p:nvSpPr>
          <p:cNvPr id="9" name="Textfeld 8"/>
          <p:cNvSpPr txBox="1"/>
          <p:nvPr/>
        </p:nvSpPr>
        <p:spPr>
          <a:xfrm>
            <a:off x="5520889" y="1723063"/>
            <a:ext cx="78169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k</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 0</a:t>
            </a:r>
          </a:p>
        </p:txBody>
      </p:sp>
      <p:sp>
        <p:nvSpPr>
          <p:cNvPr id="57" name="Textfeld 56"/>
          <p:cNvSpPr txBox="1"/>
          <p:nvPr/>
        </p:nvSpPr>
        <p:spPr>
          <a:xfrm>
            <a:off x="7261447" y="1715043"/>
            <a:ext cx="78169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prstClr val="black"/>
                </a:solidFill>
                <a:effectLst/>
                <a:uLnTx/>
                <a:uFillTx/>
                <a:latin typeface="Calibri" panose="020F0502020204030204" pitchFamily="34" charset="0"/>
                <a:ea typeface="Cambria Math" panose="02040503050406030204" pitchFamily="18" charset="0"/>
                <a:cs typeface="Calibri" panose="020F0502020204030204" pitchFamily="34" charset="0"/>
              </a:rPr>
              <a:t>k</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 1</a:t>
            </a:r>
          </a:p>
        </p:txBody>
      </p:sp>
    </p:spTree>
    <p:extLst>
      <p:ext uri="{BB962C8B-B14F-4D97-AF65-F5344CB8AC3E}">
        <p14:creationId xmlns:p14="http://schemas.microsoft.com/office/powerpoint/2010/main" val="9310130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109" grpId="0"/>
      <p:bldP spid="113" grpId="0" animBg="1"/>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2"/>
          <p:cNvSpPr txBox="1">
            <a:spLocks noChangeArrowheads="1"/>
          </p:cNvSpPr>
          <p:nvPr/>
        </p:nvSpPr>
        <p:spPr bwMode="auto">
          <a:xfrm>
            <a:off x="251999" y="180000"/>
            <a:ext cx="8521297"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Calculation of Signal Shape: Repetitive Bunches </a:t>
            </a:r>
          </a:p>
        </p:txBody>
      </p:sp>
      <p:sp>
        <p:nvSpPr>
          <p:cNvPr id="9222" name="Text Box 4"/>
          <p:cNvSpPr txBox="1">
            <a:spLocks noChangeArrowheads="1"/>
          </p:cNvSpPr>
          <p:nvPr/>
        </p:nvSpPr>
        <p:spPr bwMode="auto">
          <a:xfrm>
            <a:off x="540000" y="4770000"/>
            <a:ext cx="8845550" cy="963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Char char="Ø"/>
            </a:pPr>
            <a:r>
              <a:rPr lang="en-US" altLang="de-DE" dirty="0">
                <a:latin typeface="Calibri" panose="020F0502020204030204" pitchFamily="34" charset="0"/>
                <a:sym typeface="Symbol" pitchFamily="18" charset="2"/>
              </a:rPr>
              <a:t> Fourier spectrum is concentrated at acceleration harmonics </a:t>
            </a:r>
          </a:p>
          <a:p>
            <a:pPr algn="l">
              <a:lnSpc>
                <a:spcPct val="70000"/>
              </a:lnSpc>
              <a:buFont typeface="Wingdings" pitchFamily="2" charset="2"/>
              <a:buNone/>
            </a:pPr>
            <a:r>
              <a:rPr lang="en-US" altLang="de-DE" dirty="0">
                <a:latin typeface="Calibri" panose="020F0502020204030204" pitchFamily="34" charset="0"/>
                <a:sym typeface="Symbol" pitchFamily="18" charset="2"/>
              </a:rPr>
              <a:t>     with single bunch spectrum as an envelope.</a:t>
            </a:r>
          </a:p>
          <a:p>
            <a:pPr algn="l">
              <a:lnSpc>
                <a:spcPct val="70000"/>
              </a:lnSpc>
              <a:buFont typeface="Wingdings" pitchFamily="2" charset="2"/>
              <a:buChar char="Ø"/>
            </a:pPr>
            <a:r>
              <a:rPr lang="en-US" altLang="de-DE" dirty="0">
                <a:latin typeface="Calibri" panose="020F0502020204030204" pitchFamily="34" charset="0"/>
                <a:sym typeface="Symbol" pitchFamily="18" charset="2"/>
              </a:rPr>
              <a:t> Bandwidth up to typically 10*</a:t>
            </a:r>
            <a:r>
              <a:rPr lang="en-US" altLang="de-DE" b="1" i="1" dirty="0" err="1">
                <a:latin typeface="Calibri" panose="020F0502020204030204" pitchFamily="34" charset="0"/>
                <a:sym typeface="Symbol" pitchFamily="18" charset="2"/>
              </a:rPr>
              <a:t>f</a:t>
            </a:r>
            <a:r>
              <a:rPr lang="en-US" altLang="de-DE" sz="2200" b="1" i="1" baseline="-25000" dirty="0" err="1">
                <a:latin typeface="Calibri" panose="020F0502020204030204" pitchFamily="34" charset="0"/>
                <a:sym typeface="Symbol" pitchFamily="18" charset="2"/>
              </a:rPr>
              <a:t>acc</a:t>
            </a:r>
            <a:endParaRPr lang="en-US" altLang="de-DE" sz="2200" b="1" i="1" baseline="-25000" dirty="0">
              <a:latin typeface="Calibri" panose="020F0502020204030204" pitchFamily="34" charset="0"/>
              <a:sym typeface="Symbol" pitchFamily="18" charset="2"/>
            </a:endParaRPr>
          </a:p>
        </p:txBody>
      </p:sp>
      <p:sp>
        <p:nvSpPr>
          <p:cNvPr id="9223" name="Text Box 5"/>
          <p:cNvSpPr txBox="1">
            <a:spLocks noChangeArrowheads="1"/>
          </p:cNvSpPr>
          <p:nvPr/>
        </p:nvSpPr>
        <p:spPr bwMode="auto">
          <a:xfrm>
            <a:off x="252000" y="792000"/>
            <a:ext cx="8509000" cy="688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CC"/>
                </a:solidFill>
                <a:latin typeface="Calibri" panose="020F0502020204030204" pitchFamily="34" charset="0"/>
                <a:sym typeface="Symbol" pitchFamily="18" charset="2"/>
              </a:rPr>
              <a:t>LINAC beam or synchrotron filled with 8 bunches accelerated with </a:t>
            </a:r>
            <a:r>
              <a:rPr lang="en-US" altLang="de-DE" sz="2000" b="1" i="1" dirty="0" err="1">
                <a:solidFill>
                  <a:srgbClr val="0000CC"/>
                </a:solidFill>
                <a:latin typeface="Calibri" panose="020F0502020204030204" pitchFamily="34" charset="0"/>
                <a:sym typeface="Symbol" pitchFamily="18" charset="2"/>
              </a:rPr>
              <a:t>f</a:t>
            </a:r>
            <a:r>
              <a:rPr lang="en-US" altLang="de-DE" sz="2400" b="1" i="1" baseline="-25000" dirty="0" err="1">
                <a:solidFill>
                  <a:srgbClr val="0000CC"/>
                </a:solidFill>
                <a:latin typeface="Calibri" panose="020F0502020204030204" pitchFamily="34" charset="0"/>
                <a:sym typeface="Symbol" pitchFamily="18" charset="2"/>
              </a:rPr>
              <a:t>acc</a:t>
            </a:r>
            <a:r>
              <a:rPr lang="en-US" altLang="de-DE" sz="2000" b="1" dirty="0">
                <a:solidFill>
                  <a:srgbClr val="0000CC"/>
                </a:solidFill>
                <a:latin typeface="Calibri" panose="020F0502020204030204" pitchFamily="34" charset="0"/>
                <a:sym typeface="Symbol" pitchFamily="18" charset="2"/>
              </a:rPr>
              <a:t>=</a:t>
            </a:r>
            <a:r>
              <a:rPr lang="en-US" altLang="de-DE" sz="2000" b="1" i="1" dirty="0">
                <a:solidFill>
                  <a:srgbClr val="0000CC"/>
                </a:solidFill>
                <a:latin typeface="Calibri" panose="020F0502020204030204" pitchFamily="34" charset="0"/>
                <a:sym typeface="Symbol" pitchFamily="18" charset="2"/>
              </a:rPr>
              <a:t> </a:t>
            </a:r>
            <a:r>
              <a:rPr lang="en-US" altLang="de-DE" sz="2000" dirty="0">
                <a:solidFill>
                  <a:srgbClr val="0000CC"/>
                </a:solidFill>
                <a:latin typeface="Calibri" panose="020F0502020204030204" pitchFamily="34" charset="0"/>
                <a:sym typeface="Symbol" pitchFamily="18" charset="2"/>
              </a:rPr>
              <a:t>100 MHz</a:t>
            </a:r>
          </a:p>
          <a:p>
            <a:pPr algn="l">
              <a:lnSpc>
                <a:spcPct val="70000"/>
              </a:lnSpc>
              <a:buFont typeface="Wingdings" pitchFamily="2" charset="2"/>
              <a:buNone/>
            </a:pPr>
            <a:r>
              <a:rPr lang="en-US" altLang="de-DE" sz="2000" dirty="0">
                <a:latin typeface="Calibri" panose="020F0502020204030204" pitchFamily="34" charset="0"/>
                <a:sym typeface="Symbol" pitchFamily="18" charset="2"/>
              </a:rPr>
              <a:t>BPM terminated with </a:t>
            </a:r>
            <a:r>
              <a:rPr lang="en-US" altLang="de-DE" sz="2000" b="1" i="1" dirty="0">
                <a:latin typeface="Calibri" panose="020F0502020204030204" pitchFamily="34" charset="0"/>
                <a:sym typeface="Symbol" pitchFamily="18" charset="2"/>
              </a:rPr>
              <a:t>R</a:t>
            </a:r>
            <a:r>
              <a:rPr lang="en-US" altLang="de-DE" sz="2000" dirty="0">
                <a:latin typeface="Calibri" panose="020F0502020204030204" pitchFamily="34" charset="0"/>
                <a:sym typeface="Symbol" pitchFamily="18" charset="2"/>
              </a:rPr>
              <a:t>=50   </a:t>
            </a:r>
            <a:r>
              <a:rPr lang="en-US" altLang="de-DE" sz="2000" b="1" i="1" dirty="0">
                <a:latin typeface="Calibri" panose="020F0502020204030204" pitchFamily="34" charset="0"/>
                <a:sym typeface="Symbol" pitchFamily="18" charset="2"/>
              </a:rPr>
              <a:t> </a:t>
            </a:r>
            <a:r>
              <a:rPr lang="en-US" altLang="de-DE" b="1" i="1" dirty="0" err="1">
                <a:latin typeface="Calibri" panose="020F0502020204030204" pitchFamily="34" charset="0"/>
                <a:sym typeface="Symbol" pitchFamily="18" charset="2"/>
              </a:rPr>
              <a:t>f</a:t>
            </a:r>
            <a:r>
              <a:rPr lang="en-US" altLang="de-DE" sz="2400" b="1" i="1" baseline="-25000" dirty="0" err="1">
                <a:latin typeface="Calibri" panose="020F0502020204030204" pitchFamily="34" charset="0"/>
                <a:sym typeface="Symbol" pitchFamily="18" charset="2"/>
              </a:rPr>
              <a:t>acc</a:t>
            </a:r>
            <a:r>
              <a:rPr lang="en-US" altLang="de-DE" b="1" i="1" dirty="0">
                <a:latin typeface="Calibri" panose="020F0502020204030204" pitchFamily="34" charset="0"/>
                <a:sym typeface="Symbol" pitchFamily="18" charset="2"/>
              </a:rPr>
              <a:t>&lt;&lt; </a:t>
            </a:r>
            <a:r>
              <a:rPr lang="en-US" altLang="de-DE" b="1" i="1" dirty="0" err="1">
                <a:latin typeface="Calibri" panose="020F0502020204030204" pitchFamily="34" charset="0"/>
                <a:sym typeface="Symbol" pitchFamily="18" charset="2"/>
              </a:rPr>
              <a:t>f</a:t>
            </a:r>
            <a:r>
              <a:rPr lang="en-US" altLang="de-DE" sz="2400" b="1" i="1" baseline="-25000" dirty="0" err="1">
                <a:latin typeface="Calibri" panose="020F0502020204030204" pitchFamily="34" charset="0"/>
                <a:sym typeface="Symbol" pitchFamily="18" charset="2"/>
              </a:rPr>
              <a:t>cut</a:t>
            </a:r>
            <a:r>
              <a:rPr lang="en-US" altLang="de-DE"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 </a:t>
            </a:r>
          </a:p>
        </p:txBody>
      </p:sp>
      <p:pic>
        <p:nvPicPr>
          <p:cNvPr id="7" name="Picture 2" descr="F:\pickup-simulation-bunchtrain_multi_electronbeam_full.png">
            <a:extLst>
              <a:ext uri="{FF2B5EF4-FFF2-40B4-BE49-F238E27FC236}">
                <a16:creationId xmlns:a16="http://schemas.microsoft.com/office/drawing/2014/main" id="{6D01F3E9-B796-46C8-9B79-0187664FC8FC}"/>
              </a:ext>
            </a:extLst>
          </p:cNvPr>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21026" t="11144" r="39487" b="10441"/>
          <a:stretch/>
        </p:blipFill>
        <p:spPr bwMode="auto">
          <a:xfrm rot="16200000">
            <a:off x="3005736" y="-1127629"/>
            <a:ext cx="2844257" cy="7993063"/>
          </a:xfrm>
          <a:prstGeom prst="rect">
            <a:avLst/>
          </a:prstGeom>
          <a:noFill/>
          <a:extLst>
            <a:ext uri="{909E8E84-426E-40DD-AFC4-6F175D3DCCD1}">
              <a14:hiddenFill xmlns:a14="http://schemas.microsoft.com/office/drawing/2010/main">
                <a:solidFill>
                  <a:srgbClr val="FFFFFF"/>
                </a:solidFill>
              </a14:hiddenFill>
            </a:ext>
          </a:extLst>
        </p:spPr>
      </p:pic>
      <p:sp>
        <p:nvSpPr>
          <p:cNvPr id="9224" name="Text Box 6"/>
          <p:cNvSpPr txBox="1">
            <a:spLocks noChangeArrowheads="1"/>
          </p:cNvSpPr>
          <p:nvPr/>
        </p:nvSpPr>
        <p:spPr bwMode="auto">
          <a:xfrm>
            <a:off x="539750" y="4140000"/>
            <a:ext cx="7993063" cy="6234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a:solidFill>
                  <a:srgbClr val="0000CC"/>
                </a:solidFill>
                <a:latin typeface="Calibri" panose="020F0502020204030204" pitchFamily="34" charset="0"/>
              </a:rPr>
              <a:t>Parameter:</a:t>
            </a:r>
            <a:r>
              <a:rPr lang="en-US" altLang="de-DE" dirty="0">
                <a:solidFill>
                  <a:srgbClr val="0000CC"/>
                </a:solidFill>
                <a:latin typeface="Calibri" panose="020F0502020204030204" pitchFamily="34" charset="0"/>
                <a:cs typeface="Times New Roman" pitchFamily="18" charset="0"/>
              </a:rPr>
              <a:t> </a:t>
            </a:r>
            <a:r>
              <a:rPr lang="de-DE" altLang="de-DE" i="1" dirty="0">
                <a:latin typeface="Calibri" panose="020F0502020204030204" pitchFamily="34" charset="0"/>
                <a:cs typeface="Times New Roman" pitchFamily="18" charset="0"/>
              </a:rPr>
              <a:t>R</a:t>
            </a:r>
            <a:r>
              <a:rPr lang="de-DE" altLang="de-DE" dirty="0">
                <a:latin typeface="Calibri" panose="020F0502020204030204" pitchFamily="34" charset="0"/>
                <a:cs typeface="Times New Roman" pitchFamily="18" charset="0"/>
              </a:rPr>
              <a:t>=50 </a:t>
            </a:r>
            <a:r>
              <a:rPr lang="de-DE" altLang="de-DE" dirty="0">
                <a:latin typeface="Calibri" panose="020F0502020204030204" pitchFamily="34" charset="0"/>
                <a:cs typeface="Times New Roman" pitchFamily="18" charset="0"/>
                <a:sym typeface="Symbol" pitchFamily="18" charset="2"/>
              </a:rPr>
              <a:t>  </a:t>
            </a:r>
            <a:r>
              <a:rPr lang="de-DE" altLang="de-DE" i="1" dirty="0" err="1">
                <a:latin typeface="Calibri" panose="020F0502020204030204" pitchFamily="34" charset="0"/>
                <a:cs typeface="Times New Roman" pitchFamily="18" charset="0"/>
                <a:sym typeface="Symbol" pitchFamily="18" charset="2"/>
              </a:rPr>
              <a:t>f</a:t>
            </a:r>
            <a:r>
              <a:rPr lang="de-DE" altLang="de-DE" sz="2400" i="1" baseline="-25000" dirty="0" err="1">
                <a:latin typeface="Calibri" panose="020F0502020204030204" pitchFamily="34" charset="0"/>
                <a:cs typeface="Times New Roman" pitchFamily="18" charset="0"/>
                <a:sym typeface="Symbol" pitchFamily="18" charset="2"/>
              </a:rPr>
              <a:t>cut</a:t>
            </a:r>
            <a:r>
              <a:rPr lang="de-DE" altLang="de-DE" dirty="0">
                <a:latin typeface="Calibri" panose="020F0502020204030204" pitchFamily="34" charset="0"/>
                <a:cs typeface="Times New Roman" pitchFamily="18" charset="0"/>
                <a:sym typeface="Symbol" pitchFamily="18" charset="2"/>
              </a:rPr>
              <a:t>=318 MHz,</a:t>
            </a:r>
            <a:r>
              <a:rPr lang="de-DE" altLang="de-DE" b="1" dirty="0">
                <a:latin typeface="Calibri" panose="020F0502020204030204" pitchFamily="34" charset="0"/>
                <a:cs typeface="Times New Roman" pitchFamily="18" charset="0"/>
                <a:sym typeface="Symbol" pitchFamily="18" charset="2"/>
              </a:rPr>
              <a:t> </a:t>
            </a:r>
            <a:r>
              <a:rPr lang="de-DE" altLang="de-DE" b="1" dirty="0">
                <a:latin typeface="Calibri" panose="020F0502020204030204" pitchFamily="34" charset="0"/>
                <a:cs typeface="Times New Roman" pitchFamily="18" charset="0"/>
              </a:rPr>
              <a:t>all </a:t>
            </a:r>
            <a:r>
              <a:rPr lang="de-DE" altLang="de-DE" b="1" dirty="0" err="1">
                <a:latin typeface="Calibri" panose="020F0502020204030204" pitchFamily="34" charset="0"/>
                <a:cs typeface="Times New Roman" pitchFamily="18" charset="0"/>
              </a:rPr>
              <a:t>buckets</a:t>
            </a:r>
            <a:r>
              <a:rPr lang="de-DE" altLang="de-DE" b="1" dirty="0">
                <a:latin typeface="Calibri" panose="020F0502020204030204" pitchFamily="34" charset="0"/>
                <a:cs typeface="Times New Roman" pitchFamily="18" charset="0"/>
              </a:rPr>
              <a:t> </a:t>
            </a:r>
            <a:r>
              <a:rPr lang="de-DE" altLang="de-DE" b="1" dirty="0" err="1">
                <a:latin typeface="Calibri" panose="020F0502020204030204" pitchFamily="34" charset="0"/>
                <a:cs typeface="Times New Roman" pitchFamily="18" charset="0"/>
              </a:rPr>
              <a:t>filled</a:t>
            </a:r>
            <a:r>
              <a:rPr lang="de-DE" altLang="de-DE" b="1" dirty="0">
                <a:latin typeface="Calibri" panose="020F0502020204030204" pitchFamily="34" charset="0"/>
                <a:cs typeface="Times New Roman" pitchFamily="18" charset="0"/>
              </a:rPr>
              <a:t> </a:t>
            </a:r>
          </a:p>
          <a:p>
            <a:pPr algn="l" eaLnBrk="1" hangingPunct="1">
              <a:lnSpc>
                <a:spcPct val="70000"/>
              </a:lnSpc>
            </a:pPr>
            <a:r>
              <a:rPr lang="en-US" i="1" dirty="0">
                <a:latin typeface="Calibri" panose="020F0502020204030204" pitchFamily="34" charset="0"/>
              </a:rPr>
              <a:t>                     C</a:t>
            </a:r>
            <a:r>
              <a:rPr lang="en-US" dirty="0">
                <a:latin typeface="Calibri" panose="020F0502020204030204" pitchFamily="34" charset="0"/>
              </a:rPr>
              <a:t>=10 pF, </a:t>
            </a:r>
            <a:r>
              <a:rPr lang="en-US" i="1" dirty="0">
                <a:latin typeface="Calibri" panose="020F0502020204030204" pitchFamily="34" charset="0"/>
              </a:rPr>
              <a:t>l</a:t>
            </a:r>
            <a:r>
              <a:rPr lang="en-US" dirty="0">
                <a:latin typeface="Calibri" panose="020F0502020204030204" pitchFamily="34" charset="0"/>
              </a:rPr>
              <a:t>=1 cm, </a:t>
            </a:r>
            <a:r>
              <a:rPr lang="el-GR" i="1" dirty="0">
                <a:latin typeface="Calibri" panose="020F0502020204030204" pitchFamily="34" charset="0"/>
                <a:sym typeface="Symbol"/>
              </a:rPr>
              <a:t> </a:t>
            </a:r>
            <a:r>
              <a:rPr lang="de-DE" dirty="0">
                <a:latin typeface="Calibri" panose="020F0502020204030204" pitchFamily="34" charset="0"/>
              </a:rPr>
              <a:t>=90 %, </a:t>
            </a:r>
            <a:r>
              <a:rPr lang="el-GR" i="1" dirty="0">
                <a:latin typeface="Calibri" panose="020F0502020204030204" pitchFamily="34" charset="0"/>
              </a:rPr>
              <a:t>σ</a:t>
            </a:r>
            <a:r>
              <a:rPr lang="de-DE" sz="2400" i="1" baseline="-25000" dirty="0">
                <a:latin typeface="Calibri" panose="020F0502020204030204" pitchFamily="34" charset="0"/>
              </a:rPr>
              <a:t>t</a:t>
            </a:r>
            <a:r>
              <a:rPr lang="de-DE" dirty="0">
                <a:latin typeface="Calibri" panose="020F0502020204030204" pitchFamily="34" charset="0"/>
              </a:rPr>
              <a:t>=0.66 </a:t>
            </a:r>
            <a:r>
              <a:rPr lang="de-DE" dirty="0" err="1">
                <a:latin typeface="Calibri" panose="020F0502020204030204" pitchFamily="34" charset="0"/>
              </a:rPr>
              <a:t>ns</a:t>
            </a:r>
            <a:r>
              <a:rPr lang="de-DE" dirty="0">
                <a:latin typeface="Calibri" panose="020F0502020204030204" pitchFamily="34" charset="0"/>
              </a:rPr>
              <a:t> </a:t>
            </a:r>
            <a:r>
              <a:rPr lang="de-DE" dirty="0">
                <a:latin typeface="Calibri" panose="020F0502020204030204" pitchFamily="34" charset="0"/>
                <a:sym typeface="Symbol" pitchFamily="18" charset="2"/>
              </a:rPr>
              <a:t> </a:t>
            </a:r>
            <a:r>
              <a:rPr lang="el-GR" i="1" dirty="0">
                <a:latin typeface="Calibri" panose="020F0502020204030204" pitchFamily="34" charset="0"/>
                <a:sym typeface="Symbol" pitchFamily="18" charset="2"/>
              </a:rPr>
              <a:t>σ</a:t>
            </a:r>
            <a:r>
              <a:rPr lang="de-DE" sz="2400" i="1" baseline="-25000" dirty="0">
                <a:latin typeface="Calibri" panose="020F0502020204030204" pitchFamily="34" charset="0"/>
                <a:sym typeface="Symbol" pitchFamily="18" charset="2"/>
              </a:rPr>
              <a:t>l</a:t>
            </a:r>
            <a:r>
              <a:rPr lang="de-DE" i="1" dirty="0">
                <a:latin typeface="Calibri" panose="020F0502020204030204" pitchFamily="34" charset="0"/>
                <a:sym typeface="Symbol" pitchFamily="18" charset="2"/>
              </a:rPr>
              <a:t>=</a:t>
            </a:r>
            <a:r>
              <a:rPr lang="de-DE" dirty="0">
                <a:latin typeface="Calibri" panose="020F0502020204030204" pitchFamily="34" charset="0"/>
                <a:sym typeface="Symbol" pitchFamily="18" charset="2"/>
              </a:rPr>
              <a:t>18 cm</a:t>
            </a:r>
            <a:endParaRPr lang="el-GR" altLang="de-DE" b="1" dirty="0">
              <a:latin typeface="Calibri" panose="020F0502020204030204" pitchFamily="34" charset="0"/>
              <a:cs typeface="Times New Roman" pitchFamily="18" charset="0"/>
              <a:sym typeface="Symbol" pitchFamily="18" charset="2"/>
            </a:endParaRPr>
          </a:p>
        </p:txBody>
      </p:sp>
    </p:spTree>
    <p:extLst>
      <p:ext uri="{BB962C8B-B14F-4D97-AF65-F5344CB8AC3E}">
        <p14:creationId xmlns:p14="http://schemas.microsoft.com/office/powerpoint/2010/main" val="2111885659"/>
      </p:ext>
    </p:extLst>
  </p:cSld>
  <p:clrMapOvr>
    <a:masterClrMapping/>
  </p:clrMapOvr>
  <p:transition/>
</p:sld>
</file>

<file path=ppt/theme/theme1.xml><?xml version="1.0" encoding="utf-8"?>
<a:theme xmlns:a="http://schemas.openxmlformats.org/drawingml/2006/main" name="gsi-folienmaster-2014-II">
  <a:themeElements>
    <a:clrScheme name="Benutzerdefiniert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66666"/>
      </a:hlink>
      <a:folHlink>
        <a:srgbClr val="800080"/>
      </a:folHlink>
    </a:clrScheme>
    <a:fontScheme name="Office Klassisch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rgbClr val="FF0000"/>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lstStyle>
        <a:defPPr algn="l">
          <a:defRPr dirty="0" smtClean="0"/>
        </a:defPPr>
      </a:lstStyle>
    </a:txDef>
  </a:objectDefaults>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TotalTime>
  <Words>10020</Words>
  <Application>Microsoft Office PowerPoint</Application>
  <PresentationFormat>On-screen Show (4:3)</PresentationFormat>
  <Paragraphs>2032</Paragraphs>
  <Slides>89</Slides>
  <Notes>69</Notes>
  <HiddenSlides>3</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89</vt:i4>
      </vt:variant>
    </vt:vector>
  </HeadingPairs>
  <TitlesOfParts>
    <vt:vector size="100" baseType="lpstr">
      <vt:lpstr>Arial</vt:lpstr>
      <vt:lpstr>Calibri</vt:lpstr>
      <vt:lpstr>Cambria Math</vt:lpstr>
      <vt:lpstr>Comic Sans MS</vt:lpstr>
      <vt:lpstr>Symbol</vt:lpstr>
      <vt:lpstr>Times</vt:lpstr>
      <vt:lpstr>Times New Roman</vt:lpstr>
      <vt:lpstr>Wingdings</vt:lpstr>
      <vt:lpstr>gsi-folienmaster-2014-II</vt:lpstr>
      <vt:lpstr>Equation</vt:lpstr>
      <vt:lpstr>Bitmap 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Demo</dc:creator>
  <cp:lastModifiedBy>AC SC</cp:lastModifiedBy>
  <cp:revision>1662</cp:revision>
  <cp:lastPrinted>2018-09-21T15:07:22Z</cp:lastPrinted>
  <dcterms:created xsi:type="dcterms:W3CDTF">2001-11-19T11:22:51Z</dcterms:created>
  <dcterms:modified xsi:type="dcterms:W3CDTF">2025-06-18T20:51:01Z</dcterms:modified>
</cp:coreProperties>
</file>