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22" r:id="rId1"/>
  </p:sldMasterIdLst>
  <p:notesMasterIdLst>
    <p:notesMasterId r:id="rId37"/>
  </p:notesMasterIdLst>
  <p:handoutMasterIdLst>
    <p:handoutMasterId r:id="rId38"/>
  </p:handoutMasterIdLst>
  <p:sldIdLst>
    <p:sldId id="390" r:id="rId2"/>
    <p:sldId id="418" r:id="rId3"/>
    <p:sldId id="416" r:id="rId4"/>
    <p:sldId id="257" r:id="rId5"/>
    <p:sldId id="391" r:id="rId6"/>
    <p:sldId id="392" r:id="rId7"/>
    <p:sldId id="420" r:id="rId8"/>
    <p:sldId id="393" r:id="rId9"/>
    <p:sldId id="394" r:id="rId10"/>
    <p:sldId id="395" r:id="rId11"/>
    <p:sldId id="396" r:id="rId12"/>
    <p:sldId id="397" r:id="rId13"/>
    <p:sldId id="398" r:id="rId14"/>
    <p:sldId id="399" r:id="rId15"/>
    <p:sldId id="400" r:id="rId16"/>
    <p:sldId id="401" r:id="rId17"/>
    <p:sldId id="402" r:id="rId18"/>
    <p:sldId id="421" r:id="rId19"/>
    <p:sldId id="403" r:id="rId20"/>
    <p:sldId id="404" r:id="rId21"/>
    <p:sldId id="405" r:id="rId22"/>
    <p:sldId id="406" r:id="rId23"/>
    <p:sldId id="411" r:id="rId24"/>
    <p:sldId id="414" r:id="rId25"/>
    <p:sldId id="412" r:id="rId26"/>
    <p:sldId id="407" r:id="rId27"/>
    <p:sldId id="415" r:id="rId28"/>
    <p:sldId id="423" r:id="rId29"/>
    <p:sldId id="265" r:id="rId30"/>
    <p:sldId id="417" r:id="rId31"/>
    <p:sldId id="419" r:id="rId32"/>
    <p:sldId id="424" r:id="rId33"/>
    <p:sldId id="409" r:id="rId34"/>
    <p:sldId id="425" r:id="rId35"/>
    <p:sldId id="410" r:id="rId36"/>
  </p:sldIdLst>
  <p:sldSz cx="12192000" cy="6858000"/>
  <p:notesSz cx="6794500" cy="9931400"/>
  <p:custDataLst>
    <p:tags r:id="rId39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E5C3"/>
    <a:srgbClr val="075351"/>
    <a:srgbClr val="0D9797"/>
    <a:srgbClr val="000066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8633" autoAdjust="0"/>
  </p:normalViewPr>
  <p:slideViewPr>
    <p:cSldViewPr>
      <p:cViewPr varScale="1">
        <p:scale>
          <a:sx n="81" d="100"/>
          <a:sy n="81" d="100"/>
        </p:scale>
        <p:origin x="84" y="1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00" d="100"/>
          <a:sy n="100" d="100"/>
        </p:scale>
        <p:origin x="-2586" y="-972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3225" cy="496889"/>
          </a:xfrm>
          <a:prstGeom prst="rect">
            <a:avLst/>
          </a:prstGeom>
        </p:spPr>
        <p:txBody>
          <a:bodyPr vert="horz" lIns="101353" tIns="50678" rIns="101353" bIns="506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102" y="2"/>
            <a:ext cx="2944813" cy="496889"/>
          </a:xfrm>
          <a:prstGeom prst="rect">
            <a:avLst/>
          </a:prstGeom>
        </p:spPr>
        <p:txBody>
          <a:bodyPr vert="horz" lIns="101353" tIns="50678" rIns="101353" bIns="506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6A24361-7716-4B09-9472-672A5CC922E9}" type="datetimeFigureOut">
              <a:rPr lang="en-US"/>
              <a:pPr>
                <a:defRPr/>
              </a:pPr>
              <a:t>6/20/2025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32926"/>
            <a:ext cx="2943225" cy="496889"/>
          </a:xfrm>
          <a:prstGeom prst="rect">
            <a:avLst/>
          </a:prstGeom>
        </p:spPr>
        <p:txBody>
          <a:bodyPr vert="horz" lIns="101353" tIns="50678" rIns="101353" bIns="506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102" y="9432926"/>
            <a:ext cx="2944813" cy="496889"/>
          </a:xfrm>
          <a:prstGeom prst="rect">
            <a:avLst/>
          </a:prstGeom>
        </p:spPr>
        <p:txBody>
          <a:bodyPr vert="horz" lIns="101353" tIns="50678" rIns="101353" bIns="506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6A345AD-82BB-4C07-96FB-E6F6769CE4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497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4813" cy="496889"/>
          </a:xfrm>
          <a:prstGeom prst="rect">
            <a:avLst/>
          </a:prstGeom>
        </p:spPr>
        <p:txBody>
          <a:bodyPr vert="horz" lIns="91413" tIns="45707" rIns="91413" bIns="4570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102" y="2"/>
            <a:ext cx="2944813" cy="496889"/>
          </a:xfrm>
          <a:prstGeom prst="rect">
            <a:avLst/>
          </a:prstGeom>
        </p:spPr>
        <p:txBody>
          <a:bodyPr vert="horz" lIns="91413" tIns="45707" rIns="91413" bIns="4570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70FA44E-AFE0-44EE-9AA3-AD175AB9504D}" type="datetimeFigureOut">
              <a:rPr lang="de-CH"/>
              <a:pPr>
                <a:defRPr/>
              </a:pPr>
              <a:t>20.06.2025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3" tIns="45707" rIns="91413" bIns="45707" rtlCol="0" anchor="ctr"/>
          <a:lstStyle/>
          <a:p>
            <a:pPr lvl="0"/>
            <a:endParaRPr lang="de-CH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8051"/>
            <a:ext cx="5435600" cy="4468813"/>
          </a:xfrm>
          <a:prstGeom prst="rect">
            <a:avLst/>
          </a:prstGeom>
        </p:spPr>
        <p:txBody>
          <a:bodyPr vert="horz" lIns="91413" tIns="45707" rIns="91413" bIns="45707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CH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432926"/>
            <a:ext cx="2944813" cy="496889"/>
          </a:xfrm>
          <a:prstGeom prst="rect">
            <a:avLst/>
          </a:prstGeom>
        </p:spPr>
        <p:txBody>
          <a:bodyPr vert="horz" lIns="91413" tIns="45707" rIns="91413" bIns="4570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102" y="9432926"/>
            <a:ext cx="2944813" cy="496889"/>
          </a:xfrm>
          <a:prstGeom prst="rect">
            <a:avLst/>
          </a:prstGeom>
        </p:spPr>
        <p:txBody>
          <a:bodyPr vert="horz" lIns="91413" tIns="45707" rIns="91413" bIns="4570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233D972-AAB9-422E-80F6-2508592066DB}" type="slidenum">
              <a:rPr lang="de-CH"/>
              <a:pPr>
                <a:defRPr/>
              </a:pPr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791156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7313" y="744538"/>
            <a:ext cx="6619875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33D972-AAB9-422E-80F6-2508592066DB}" type="slidenum">
              <a:rPr lang="de-CH" smtClean="0"/>
              <a:pPr>
                <a:defRPr/>
              </a:pPr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16453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12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 err="1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</a:t>
            </a:r>
            <a:r>
              <a:rPr lang="de-CH" dirty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6554" y="6356350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C4C61B7F-D0C0-842C-D92B-D096A7ED2E48}"/>
              </a:ext>
            </a:extLst>
          </p:cNvPr>
          <p:cNvCxnSpPr>
            <a:cxnSpLocks/>
          </p:cNvCxnSpPr>
          <p:nvPr userDrawn="1"/>
        </p:nvCxnSpPr>
        <p:spPr>
          <a:xfrm flipV="1">
            <a:off x="1415480" y="6359832"/>
            <a:ext cx="10584274" cy="3926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E114579F-DBB8-7DC0-864C-C4121ED02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2327"/>
            <a:ext cx="10515600" cy="72809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86B396AD-3200-274E-00F0-0FD20375E92E}"/>
              </a:ext>
            </a:extLst>
          </p:cNvPr>
          <p:cNvCxnSpPr>
            <a:cxnSpLocks/>
          </p:cNvCxnSpPr>
          <p:nvPr userDrawn="1"/>
        </p:nvCxnSpPr>
        <p:spPr>
          <a:xfrm>
            <a:off x="191344" y="6353683"/>
            <a:ext cx="481522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fik 3" descr="Ein Bild, das Symmetrie, Schwarzweiß, Schwarz, Reihe enthält.&#10;&#10;Automatisch generierte Beschreibung">
            <a:extLst>
              <a:ext uri="{FF2B5EF4-FFF2-40B4-BE49-F238E27FC236}">
                <a16:creationId xmlns:a16="http://schemas.microsoft.com/office/drawing/2014/main" id="{C8516334-F009-A7A4-719B-3F061A9D83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13" y="6353683"/>
            <a:ext cx="652119" cy="34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973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71B04EF-B8D9-A233-8727-F7A77F077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 err="1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</a:t>
            </a:r>
            <a:r>
              <a:rPr lang="de-CH" dirty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260A9BF-460C-3933-CABA-E3BD408A4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6554" y="6356350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0FBBA44-0F8A-111A-2043-746BE9440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2327"/>
            <a:ext cx="10515600" cy="72809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7408A7E1-A4F7-1B35-B6F8-6A74A7543D0F}"/>
              </a:ext>
            </a:extLst>
          </p:cNvPr>
          <p:cNvCxnSpPr>
            <a:cxnSpLocks/>
          </p:cNvCxnSpPr>
          <p:nvPr userDrawn="1"/>
        </p:nvCxnSpPr>
        <p:spPr>
          <a:xfrm flipV="1">
            <a:off x="1415480" y="6359832"/>
            <a:ext cx="10584274" cy="3926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A80FB432-0AFD-2702-2248-7B16B350D366}"/>
              </a:ext>
            </a:extLst>
          </p:cNvPr>
          <p:cNvCxnSpPr>
            <a:cxnSpLocks/>
          </p:cNvCxnSpPr>
          <p:nvPr userDrawn="1"/>
        </p:nvCxnSpPr>
        <p:spPr>
          <a:xfrm>
            <a:off x="191344" y="6353683"/>
            <a:ext cx="481522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fik 3" descr="Ein Bild, das Symmetrie, Schwarzweiß, Schwarz, Reihe enthält.&#10;&#10;Automatisch generierte Beschreibung">
            <a:extLst>
              <a:ext uri="{FF2B5EF4-FFF2-40B4-BE49-F238E27FC236}">
                <a16:creationId xmlns:a16="http://schemas.microsoft.com/office/drawing/2014/main" id="{C9840EC5-7CDC-610A-C838-0AC551C877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13" y="6353683"/>
            <a:ext cx="652119" cy="34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077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13AF10D-9813-0B67-B19B-891F31855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CH" dirty="0" err="1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</a:t>
            </a:r>
            <a:r>
              <a:rPr lang="de-CH" dirty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, FFA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C950E73-2DDB-91B6-CE74-5938709E1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6554" y="6356350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72BE19CB-71D2-FDA5-F24C-3AF7DF16579A}"/>
              </a:ext>
            </a:extLst>
          </p:cNvPr>
          <p:cNvCxnSpPr>
            <a:cxnSpLocks/>
          </p:cNvCxnSpPr>
          <p:nvPr userDrawn="1"/>
        </p:nvCxnSpPr>
        <p:spPr>
          <a:xfrm flipV="1">
            <a:off x="1415480" y="6359832"/>
            <a:ext cx="10584274" cy="3926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539704C2-8618-F740-0DD3-BBE49663BC0A}"/>
              </a:ext>
            </a:extLst>
          </p:cNvPr>
          <p:cNvCxnSpPr>
            <a:cxnSpLocks/>
          </p:cNvCxnSpPr>
          <p:nvPr userDrawn="1"/>
        </p:nvCxnSpPr>
        <p:spPr>
          <a:xfrm>
            <a:off x="191344" y="6353683"/>
            <a:ext cx="481522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k 4" descr="Ein Bild, das Symmetrie, Schwarzweiß, Schwarz, Reihe enthält.&#10;&#10;Automatisch generierte Beschreibung">
            <a:extLst>
              <a:ext uri="{FF2B5EF4-FFF2-40B4-BE49-F238E27FC236}">
                <a16:creationId xmlns:a16="http://schemas.microsoft.com/office/drawing/2014/main" id="{D6F84D2E-9B62-370D-D1B6-C3247D70D8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13" y="6353683"/>
            <a:ext cx="652119" cy="34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266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212D195-FA42-4D0A-946B-1D3D29979C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443" y="1678690"/>
            <a:ext cx="2696045" cy="1406917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5D1E60C-1850-4D50-83BC-B1C2C32D26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31950" y="2852738"/>
            <a:ext cx="5400675" cy="2376487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4000"/>
            </a:lvl1pPr>
          </a:lstStyle>
          <a:p>
            <a:pPr lvl="0"/>
            <a:r>
              <a:rPr lang="de-CH" dirty="0" err="1"/>
              <a:t>next</a:t>
            </a:r>
            <a:r>
              <a:rPr lang="de-CH" dirty="0"/>
              <a:t> </a:t>
            </a:r>
            <a:r>
              <a:rPr lang="de-CH" dirty="0" err="1"/>
              <a:t>slides</a:t>
            </a:r>
            <a:endParaRPr lang="de-CH" dirty="0"/>
          </a:p>
          <a:p>
            <a:pPr lvl="0"/>
            <a:r>
              <a:rPr lang="de-CH" dirty="0" err="1"/>
              <a:t>aa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2044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FF0000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4841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6493F9F-59EC-E7B3-C720-1D2D0143BBA0}"/>
              </a:ext>
            </a:extLst>
          </p:cNvPr>
          <p:cNvSpPr txBox="1">
            <a:spLocks/>
          </p:cNvSpPr>
          <p:nvPr userDrawn="1"/>
        </p:nvSpPr>
        <p:spPr>
          <a:xfrm>
            <a:off x="11018438" y="6365692"/>
            <a:ext cx="10126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0955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37" r:id="rId5"/>
    <p:sldLayoutId id="2147483738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tags" Target="../tags/tag7.xml"/><Relationship Id="rId7" Type="http://schemas.openxmlformats.org/officeDocument/2006/relationships/image" Target="../media/image18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slideLayout" Target="../slideLayouts/slideLayout3.xml"/><Relationship Id="rId11" Type="http://schemas.openxmlformats.org/officeDocument/2006/relationships/image" Target="../media/image22.png"/><Relationship Id="rId5" Type="http://schemas.openxmlformats.org/officeDocument/2006/relationships/tags" Target="../tags/tag9.xml"/><Relationship Id="rId10" Type="http://schemas.openxmlformats.org/officeDocument/2006/relationships/image" Target="../media/image21.png"/><Relationship Id="rId4" Type="http://schemas.openxmlformats.org/officeDocument/2006/relationships/tags" Target="../tags/tag8.xml"/><Relationship Id="rId9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tags" Target="../tags/tag12.xml"/><Relationship Id="rId7" Type="http://schemas.openxmlformats.org/officeDocument/2006/relationships/image" Target="../media/image24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23.png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3.xml"/><Relationship Id="rId9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tags" Target="../tags/tag16.xml"/><Relationship Id="rId7" Type="http://schemas.openxmlformats.org/officeDocument/2006/relationships/image" Target="../media/image29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tags" Target="../tags/tag19.xml"/><Relationship Id="rId7" Type="http://schemas.openxmlformats.org/officeDocument/2006/relationships/image" Target="../media/image32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31.png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0.xml"/><Relationship Id="rId9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1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tags" Target="../tags/tag24.xml"/><Relationship Id="rId7" Type="http://schemas.openxmlformats.org/officeDocument/2006/relationships/image" Target="../media/image38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37.png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5.xml"/><Relationship Id="rId9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6.xml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8.xml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9.xml"/><Relationship Id="rId6" Type="http://schemas.openxmlformats.org/officeDocument/2006/relationships/image" Target="../media/image61.png"/><Relationship Id="rId5" Type="http://schemas.openxmlformats.org/officeDocument/2006/relationships/image" Target="../media/image60.emf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64.emf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emf"/><Relationship Id="rId3" Type="http://schemas.openxmlformats.org/officeDocument/2006/relationships/tags" Target="../tags/tag34.xml"/><Relationship Id="rId7" Type="http://schemas.openxmlformats.org/officeDocument/2006/relationships/image" Target="../media/image70.pn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4.xml"/><Relationship Id="rId7" Type="http://schemas.openxmlformats.org/officeDocument/2006/relationships/image" Target="../media/image16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EAD1FCDB-C288-86AB-260F-7143435E861A}"/>
              </a:ext>
            </a:extLst>
          </p:cNvPr>
          <p:cNvSpPr txBox="1">
            <a:spLocks/>
          </p:cNvSpPr>
          <p:nvPr/>
        </p:nvSpPr>
        <p:spPr bwMode="auto">
          <a:xfrm>
            <a:off x="5159896" y="836712"/>
            <a:ext cx="6840760" cy="4464496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b="1" dirty="0">
                <a:solidFill>
                  <a:srgbClr val="002060"/>
                </a:solidFill>
              </a:rPr>
              <a:t>Fixed Field Alternating Gradient Accelerator FFA</a:t>
            </a:r>
          </a:p>
          <a:p>
            <a:pPr algn="ctr">
              <a:spcBef>
                <a:spcPts val="1800"/>
              </a:spcBef>
            </a:pPr>
            <a:endParaRPr lang="en-US" sz="2400" dirty="0">
              <a:solidFill>
                <a:srgbClr val="002060"/>
              </a:solidFill>
            </a:endParaRPr>
          </a:p>
          <a:p>
            <a:pPr algn="ctr">
              <a:spcBef>
                <a:spcPts val="1800"/>
              </a:spcBef>
            </a:pPr>
            <a:r>
              <a:rPr lang="en-US" sz="2400" b="1" dirty="0">
                <a:solidFill>
                  <a:srgbClr val="002060"/>
                </a:solidFill>
              </a:rPr>
              <a:t>Mike Seidel</a:t>
            </a:r>
          </a:p>
          <a:p>
            <a:pPr algn="ctr"/>
            <a:r>
              <a:rPr lang="de-DE" sz="2400" b="1" dirty="0">
                <a:solidFill>
                  <a:schemeClr val="accent1">
                    <a:lumMod val="50000"/>
                  </a:schemeClr>
                </a:solidFill>
              </a:rPr>
              <a:t>Paul Scherrer Institute and EPFL, </a:t>
            </a:r>
            <a:r>
              <a:rPr lang="de-DE" sz="2400" b="1" dirty="0" err="1">
                <a:solidFill>
                  <a:schemeClr val="accent1">
                    <a:lumMod val="50000"/>
                  </a:schemeClr>
                </a:solidFill>
              </a:rPr>
              <a:t>Switzerland</a:t>
            </a:r>
            <a:endParaRPr lang="de-DE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CERN Accelerator School –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</a:rPr>
              <a:t>Specialised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 Course</a:t>
            </a:r>
          </a:p>
          <a:p>
            <a:pPr algn="ctr"/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June 20, 2025</a:t>
            </a:r>
          </a:p>
          <a:p>
            <a:pPr algn="ctr"/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Borovets Bulgaria</a:t>
            </a:r>
          </a:p>
          <a:p>
            <a:pPr algn="ctr">
              <a:spcBef>
                <a:spcPts val="1800"/>
              </a:spcBef>
            </a:pPr>
            <a:endParaRPr lang="en-US" sz="2400" dirty="0">
              <a:solidFill>
                <a:srgbClr val="002060"/>
              </a:solidFill>
            </a:endParaRPr>
          </a:p>
        </p:txBody>
      </p:sp>
      <p:pic>
        <p:nvPicPr>
          <p:cNvPr id="9" name="pasted-image.png">
            <a:extLst>
              <a:ext uri="{FF2B5EF4-FFF2-40B4-BE49-F238E27FC236}">
                <a16:creationId xmlns:a16="http://schemas.microsoft.com/office/drawing/2014/main" id="{2ABD0A6A-E359-FD19-57E3-F0FECFF2D4E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360" y="364884"/>
            <a:ext cx="4752528" cy="6243093"/>
          </a:xfrm>
          <a:prstGeom prst="rect">
            <a:avLst/>
          </a:prstGeom>
          <a:ln w="12700">
            <a:miter lim="400000"/>
          </a:ln>
          <a:effectLst>
            <a:outerShdw blurRad="63500" sx="102000" sy="102000" algn="ctr" rotWithShape="0">
              <a:prstClr val="black">
                <a:alpha val="43000"/>
              </a:prstClr>
            </a:outerShdw>
          </a:effectLst>
        </p:spPr>
      </p:pic>
      <p:sp>
        <p:nvSpPr>
          <p:cNvPr id="10" name="Shape 191">
            <a:extLst>
              <a:ext uri="{FF2B5EF4-FFF2-40B4-BE49-F238E27FC236}">
                <a16:creationId xmlns:a16="http://schemas.microsoft.com/office/drawing/2014/main" id="{5E88B38D-32CE-A6B6-152D-EEDF3F71AB1D}"/>
              </a:ext>
            </a:extLst>
          </p:cNvPr>
          <p:cNvSpPr/>
          <p:nvPr/>
        </p:nvSpPr>
        <p:spPr>
          <a:xfrm>
            <a:off x="5303912" y="6237312"/>
            <a:ext cx="2952328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0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/>
            </a:pPr>
            <a:r>
              <a:rPr sz="1200" b="1" dirty="0">
                <a:latin typeface="+mn-lt"/>
              </a:rPr>
              <a:t>S. Machida et. al.</a:t>
            </a:r>
            <a:endParaRPr lang="de-CH" sz="1200" b="1" dirty="0">
              <a:latin typeface="+mn-lt"/>
            </a:endParaRPr>
          </a:p>
          <a:p>
            <a:pPr lvl="0">
              <a:defRPr sz="1800"/>
            </a:pPr>
            <a:r>
              <a:rPr sz="1200" b="1" dirty="0">
                <a:latin typeface="+mn-lt"/>
              </a:rPr>
              <a:t>Nature Physics 8, 243–247 (2012)</a:t>
            </a:r>
          </a:p>
        </p:txBody>
      </p:sp>
    </p:spTree>
    <p:extLst>
      <p:ext uri="{BB962C8B-B14F-4D97-AF65-F5344CB8AC3E}">
        <p14:creationId xmlns:p14="http://schemas.microsoft.com/office/powerpoint/2010/main" val="4277220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65B41502-EA9E-9803-6A92-6E96B380D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DD1C4C-4BE0-A1AE-50DC-AA34EB6B7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BE51DEA-575D-3698-C7A5-F3557A5AC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2327"/>
            <a:ext cx="10515600" cy="1042458"/>
          </a:xfrm>
        </p:spPr>
        <p:txBody>
          <a:bodyPr>
            <a:normAutofit fontScale="90000"/>
          </a:bodyPr>
          <a:lstStyle/>
          <a:p>
            <a:r>
              <a:rPr lang="en-US"/>
              <a:t>How large is the required change in RF frequency / circulation time during the course of acceleration?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DAA33405-350F-808B-E183-CD5651D1493C}"/>
              </a:ext>
            </a:extLst>
          </p:cNvPr>
          <p:cNvSpPr txBox="1">
            <a:spLocks/>
          </p:cNvSpPr>
          <p:nvPr/>
        </p:nvSpPr>
        <p:spPr>
          <a:xfrm>
            <a:off x="744221" y="1556792"/>
            <a:ext cx="8507288" cy="43924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b="1" dirty="0">
                <a:solidFill>
                  <a:srgbClr val="002060"/>
                </a:solidFill>
              </a:rPr>
              <a:t>reminder on longitudinal dynamics aspects (common to synchrotrons)</a:t>
            </a:r>
            <a:r>
              <a:rPr lang="en-US" dirty="0"/>
              <a:t>:</a:t>
            </a:r>
          </a:p>
          <a:p>
            <a:pPr fontAlgn="auto"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dispersive orbits </a:t>
            </a:r>
            <a:r>
              <a:rPr lang="en-US" dirty="0">
                <a:sym typeface="Symbol" panose="05050102010706020507" pitchFamily="18" charset="2"/>
              </a:rPr>
              <a:t> path length vs momentum  momentum compaction factor </a:t>
            </a:r>
            <a:r>
              <a:rPr lang="en-US" baseline="-25000" dirty="0">
                <a:sym typeface="Symbol" panose="05050102010706020507" pitchFamily="18" charset="2"/>
              </a:rPr>
              <a:t>c</a:t>
            </a:r>
          </a:p>
          <a:p>
            <a:pPr fontAlgn="auto"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sym typeface="Symbol" panose="05050102010706020507" pitchFamily="18" charset="2"/>
              </a:rPr>
              <a:t>circulation time vs momentum  path length and relativistic velocity  slippage factor </a:t>
            </a:r>
            <a:r>
              <a:rPr lang="en-US" baseline="-25000" dirty="0">
                <a:sym typeface="Symbol" panose="05050102010706020507" pitchFamily="18" charset="2"/>
              </a:rPr>
              <a:t>c</a:t>
            </a:r>
          </a:p>
          <a:p>
            <a:pPr fontAlgn="auto"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sym typeface="Symbol" panose="05050102010706020507" pitchFamily="18" charset="2"/>
              </a:rPr>
              <a:t>.. and relation RF frequency / circulation time = harmonic number </a:t>
            </a:r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h</a:t>
            </a:r>
          </a:p>
          <a:p>
            <a:pPr fontAlgn="auto"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sym typeface="Symbol" panose="05050102010706020507" pitchFamily="18" charset="2"/>
              </a:rPr>
              <a:t>arrive at relation of frequency/energy cycle with  field index </a:t>
            </a:r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dirty="0">
                <a:sym typeface="Symbol" panose="05050102010706020507" pitchFamily="18" charset="2"/>
              </a:rPr>
              <a:t> as parameter</a:t>
            </a:r>
            <a:endParaRPr lang="en-US" dirty="0"/>
          </a:p>
        </p:txBody>
      </p:sp>
      <p:sp>
        <p:nvSpPr>
          <p:cNvPr id="6" name="Pfeil: nach links gekrümmt 5">
            <a:extLst>
              <a:ext uri="{FF2B5EF4-FFF2-40B4-BE49-F238E27FC236}">
                <a16:creationId xmlns:a16="http://schemas.microsoft.com/office/drawing/2014/main" id="{16B96F12-ABFF-521A-0D9B-8CEE9E6664B7}"/>
              </a:ext>
            </a:extLst>
          </p:cNvPr>
          <p:cNvSpPr/>
          <p:nvPr/>
        </p:nvSpPr>
        <p:spPr>
          <a:xfrm>
            <a:off x="9330059" y="2852936"/>
            <a:ext cx="432048" cy="1008112"/>
          </a:xfrm>
          <a:prstGeom prst="curvedLeftArrow">
            <a:avLst/>
          </a:prstGeom>
          <a:solidFill>
            <a:srgbClr val="000066"/>
          </a:solidFill>
          <a:ln w="63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Pfeil: nach links gekrümmt 6">
            <a:extLst>
              <a:ext uri="{FF2B5EF4-FFF2-40B4-BE49-F238E27FC236}">
                <a16:creationId xmlns:a16="http://schemas.microsoft.com/office/drawing/2014/main" id="{B8C46862-CBC2-24D0-F70C-6B25C55A4501}"/>
              </a:ext>
            </a:extLst>
          </p:cNvPr>
          <p:cNvSpPr/>
          <p:nvPr/>
        </p:nvSpPr>
        <p:spPr>
          <a:xfrm>
            <a:off x="9343270" y="4653136"/>
            <a:ext cx="432048" cy="1008112"/>
          </a:xfrm>
          <a:prstGeom prst="curvedLeftArrow">
            <a:avLst/>
          </a:prstGeom>
          <a:solidFill>
            <a:srgbClr val="000066"/>
          </a:solidFill>
          <a:ln w="63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BD857EA-6FB2-3819-E990-FCD6672F78C4}"/>
              </a:ext>
            </a:extLst>
          </p:cNvPr>
          <p:cNvSpPr txBox="1"/>
          <p:nvPr/>
        </p:nvSpPr>
        <p:spPr>
          <a:xfrm rot="16200000">
            <a:off x="8543164" y="3790148"/>
            <a:ext cx="3337109" cy="598589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lIns="144000" tIns="144000" rIns="144000" bIns="144000" rtlCol="0">
            <a:spAutoFit/>
          </a:bodyPr>
          <a:lstStyle/>
          <a:p>
            <a:pPr algn="ctr"/>
            <a:r>
              <a:rPr lang="de-DE" sz="2000" dirty="0"/>
              <a:t>… </a:t>
            </a:r>
            <a:r>
              <a:rPr lang="de-DE" sz="2000" dirty="0" err="1"/>
              <a:t>next</a:t>
            </a:r>
            <a:r>
              <a:rPr lang="de-DE" sz="2000" dirty="0"/>
              <a:t> </a:t>
            </a:r>
            <a:r>
              <a:rPr lang="de-DE" sz="2000" dirty="0" err="1"/>
              <a:t>slides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46027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89D510A-B226-30DB-4B65-408B648A2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7A9F48F-4B42-216E-6539-4C09FFD75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C021FBA-3912-0463-E81E-16332AD44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6852"/>
            <a:ext cx="10515600" cy="597544"/>
          </a:xfrm>
        </p:spPr>
        <p:txBody>
          <a:bodyPr/>
          <a:lstStyle/>
          <a:p>
            <a:r>
              <a:rPr lang="de-DE" dirty="0"/>
              <a:t>Path </a:t>
            </a:r>
            <a:r>
              <a:rPr lang="de-DE" dirty="0" err="1"/>
              <a:t>Length</a:t>
            </a:r>
            <a:r>
              <a:rPr lang="de-DE" dirty="0"/>
              <a:t> Change </a:t>
            </a:r>
            <a:r>
              <a:rPr lang="de-DE" dirty="0" err="1"/>
              <a:t>with</a:t>
            </a:r>
            <a:r>
              <a:rPr lang="de-DE" dirty="0"/>
              <a:t> Momentum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626909-FA09-C86A-787E-0C9D721C9A26}"/>
              </a:ext>
            </a:extLst>
          </p:cNvPr>
          <p:cNvSpPr txBox="1"/>
          <p:nvPr/>
        </p:nvSpPr>
        <p:spPr>
          <a:xfrm>
            <a:off x="1127448" y="1079110"/>
            <a:ext cx="914501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2000" dirty="0" err="1">
                <a:sym typeface="Symbol" panose="05050102010706020507" pitchFamily="18" charset="2"/>
              </a:rPr>
              <a:t>for</a:t>
            </a:r>
            <a:r>
              <a:rPr lang="de-DE" sz="2000" dirty="0">
                <a:sym typeface="Symbol" panose="05050102010706020507" pitchFamily="18" charset="2"/>
              </a:rPr>
              <a:t> an off-</a:t>
            </a:r>
            <a:r>
              <a:rPr lang="de-DE" sz="2000" dirty="0" err="1">
                <a:sym typeface="Symbol" panose="05050102010706020507" pitchFamily="18" charset="2"/>
              </a:rPr>
              <a:t>momentum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particle</a:t>
            </a:r>
            <a:r>
              <a:rPr lang="de-DE" sz="2000" dirty="0">
                <a:sym typeface="Symbol" panose="05050102010706020507" pitchFamily="18" charset="2"/>
              </a:rPr>
              <a:t> the </a:t>
            </a:r>
            <a:r>
              <a:rPr lang="de-DE" sz="2000" dirty="0" err="1">
                <a:sym typeface="Symbol" panose="05050102010706020507" pitchFamily="18" charset="2"/>
              </a:rPr>
              <a:t>path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length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changes</a:t>
            </a:r>
            <a:r>
              <a:rPr lang="de-DE" sz="2000" dirty="0">
                <a:sym typeface="Symbol" panose="05050102010706020507" pitchFamily="18" charset="2"/>
              </a:rPr>
              <a:t>; </a:t>
            </a:r>
            <a:r>
              <a:rPr lang="de-DE" sz="2000" dirty="0" err="1">
                <a:sym typeface="Symbol" panose="05050102010706020507" pitchFamily="18" charset="2"/>
              </a:rPr>
              <a:t>consider</a:t>
            </a:r>
            <a:r>
              <a:rPr lang="de-DE" sz="2000" dirty="0">
                <a:sym typeface="Symbol" panose="05050102010706020507" pitchFamily="18" charset="2"/>
              </a:rPr>
              <a:t> a </a:t>
            </a:r>
            <a:r>
              <a:rPr lang="de-DE" sz="2000" dirty="0" err="1">
                <a:sym typeface="Symbol" panose="05050102010706020507" pitchFamily="18" charset="2"/>
              </a:rPr>
              <a:t>particle</a:t>
            </a:r>
            <a:r>
              <a:rPr lang="de-DE" sz="2000" dirty="0">
                <a:sym typeface="Symbol" panose="05050102010706020507" pitchFamily="18" charset="2"/>
              </a:rPr>
              <a:t> on a </a:t>
            </a:r>
            <a:r>
              <a:rPr lang="de-DE" sz="2000" dirty="0" err="1">
                <a:sym typeface="Symbol" panose="05050102010706020507" pitchFamily="18" charset="2"/>
              </a:rPr>
              <a:t>closed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dispersion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trajectory</a:t>
            </a:r>
            <a:r>
              <a:rPr lang="de-DE" sz="2000" dirty="0">
                <a:sym typeface="Symbol" panose="05050102010706020507" pitchFamily="18" charset="2"/>
              </a:rPr>
              <a:t>, i.e. </a:t>
            </a:r>
            <a:r>
              <a:rPr lang="de-DE" sz="2000" dirty="0" err="1">
                <a:sym typeface="Symbol" panose="05050102010706020507" pitchFamily="18" charset="2"/>
              </a:rPr>
              <a:t>no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betatron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oscillation</a:t>
            </a:r>
            <a:r>
              <a:rPr lang="de-DE" sz="2000" dirty="0">
                <a:sym typeface="Symbol" panose="05050102010706020507" pitchFamily="18" charset="2"/>
              </a:rPr>
              <a:t>: </a:t>
            </a:r>
            <a:r>
              <a:rPr lang="de-DE" sz="20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de-DE" sz="2000" dirty="0">
                <a:sym typeface="Symbol" panose="05050102010706020507" pitchFamily="18" charset="2"/>
              </a:rPr>
              <a:t>=0, but </a:t>
            </a:r>
            <a:r>
              <a:rPr lang="de-DE" sz="20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p</a:t>
            </a:r>
            <a:r>
              <a:rPr lang="de-DE" sz="2000" dirty="0">
                <a:sym typeface="Symbol" panose="05050102010706020507" pitchFamily="18" charset="2"/>
              </a:rPr>
              <a:t> ≠0</a:t>
            </a:r>
            <a:endParaRPr lang="de-CH" sz="2000" dirty="0" err="1">
              <a:sym typeface="Symbol" panose="05050102010706020507" pitchFamily="18" charset="2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A0D51CF-E6FA-62B3-632A-6DC17940B66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563" y="1850860"/>
            <a:ext cx="1874286" cy="5744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4009ADD-2512-6BF7-C906-B36C6D57E427}"/>
              </a:ext>
            </a:extLst>
          </p:cNvPr>
          <p:cNvSpPr txBox="1"/>
          <p:nvPr/>
        </p:nvSpPr>
        <p:spPr>
          <a:xfrm>
            <a:off x="1127447" y="2710454"/>
            <a:ext cx="914501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sym typeface="Symbol" panose="05050102010706020507" pitchFamily="18" charset="2"/>
              </a:rPr>
              <a:t>the </a:t>
            </a:r>
            <a:r>
              <a:rPr lang="de-DE" sz="2000" dirty="0" err="1">
                <a:sym typeface="Symbol" panose="05050102010706020507" pitchFamily="18" charset="2"/>
              </a:rPr>
              <a:t>change</a:t>
            </a:r>
            <a:r>
              <a:rPr lang="de-DE" sz="2000" dirty="0">
                <a:sym typeface="Symbol" panose="05050102010706020507" pitchFamily="18" charset="2"/>
              </a:rPr>
              <a:t> in </a:t>
            </a:r>
            <a:r>
              <a:rPr lang="de-DE" sz="2000" dirty="0" err="1">
                <a:sym typeface="Symbol" panose="05050102010706020507" pitchFamily="18" charset="2"/>
              </a:rPr>
              <a:t>circumference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for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this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particle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is</a:t>
            </a:r>
            <a:r>
              <a:rPr lang="de-DE" sz="2000" dirty="0">
                <a:sym typeface="Symbol" panose="05050102010706020507" pitchFamily="18" charset="2"/>
              </a:rPr>
              <a:t>:</a:t>
            </a:r>
            <a:endParaRPr lang="de-CH" sz="2000" dirty="0" err="1">
              <a:sym typeface="Symbol" panose="05050102010706020507" pitchFamily="18" charset="2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9B7CDC8-4F8E-103B-8DE8-A6767D973E0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563" y="3485079"/>
            <a:ext cx="1971810" cy="598857"/>
          </a:xfrm>
          <a:prstGeom prst="rect">
            <a:avLst/>
          </a:prstGeom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3C8C4A46-D407-881A-D4FB-A2C309792B2A}"/>
              </a:ext>
            </a:extLst>
          </p:cNvPr>
          <p:cNvGrpSpPr/>
          <p:nvPr/>
        </p:nvGrpSpPr>
        <p:grpSpPr>
          <a:xfrm>
            <a:off x="5975243" y="2807497"/>
            <a:ext cx="4068253" cy="1694088"/>
            <a:chOff x="4668211" y="2870101"/>
            <a:chExt cx="4068253" cy="1694088"/>
          </a:xfrm>
        </p:grpSpPr>
        <p:cxnSp>
          <p:nvCxnSpPr>
            <p:cNvPr id="10" name="Straight Connector 10">
              <a:extLst>
                <a:ext uri="{FF2B5EF4-FFF2-40B4-BE49-F238E27FC236}">
                  <a16:creationId xmlns:a16="http://schemas.microsoft.com/office/drawing/2014/main" id="{FA2315C1-28A3-8F3B-56A1-0C81329DC6AF}"/>
                </a:ext>
              </a:extLst>
            </p:cNvPr>
            <p:cNvCxnSpPr/>
            <p:nvPr/>
          </p:nvCxnSpPr>
          <p:spPr>
            <a:xfrm flipV="1">
              <a:off x="4722186" y="3300306"/>
              <a:ext cx="1619956" cy="701432"/>
            </a:xfrm>
            <a:prstGeom prst="line">
              <a:avLst/>
            </a:prstGeom>
            <a:ln w="19050" cap="rnd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1">
              <a:extLst>
                <a:ext uri="{FF2B5EF4-FFF2-40B4-BE49-F238E27FC236}">
                  <a16:creationId xmlns:a16="http://schemas.microsoft.com/office/drawing/2014/main" id="{71D786BC-DC76-A480-D885-062C77D31AA2}"/>
                </a:ext>
              </a:extLst>
            </p:cNvPr>
            <p:cNvCxnSpPr/>
            <p:nvPr/>
          </p:nvCxnSpPr>
          <p:spPr>
            <a:xfrm>
              <a:off x="4722186" y="4001738"/>
              <a:ext cx="1619956" cy="341569"/>
            </a:xfrm>
            <a:prstGeom prst="line">
              <a:avLst/>
            </a:prstGeom>
            <a:ln w="19050" cap="rnd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Arc 13">
              <a:extLst>
                <a:ext uri="{FF2B5EF4-FFF2-40B4-BE49-F238E27FC236}">
                  <a16:creationId xmlns:a16="http://schemas.microsoft.com/office/drawing/2014/main" id="{6A88D595-89D3-F53E-8C65-7C6BD9B4C348}"/>
                </a:ext>
              </a:extLst>
            </p:cNvPr>
            <p:cNvSpPr/>
            <p:nvPr/>
          </p:nvSpPr>
          <p:spPr>
            <a:xfrm rot="3157673">
              <a:off x="4947653" y="3201440"/>
              <a:ext cx="1263199" cy="1192113"/>
            </a:xfrm>
            <a:prstGeom prst="arc">
              <a:avLst>
                <a:gd name="adj1" fmla="val 16200000"/>
                <a:gd name="adj2" fmla="val 21374306"/>
              </a:avLst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3" name="Arc 14">
              <a:extLst>
                <a:ext uri="{FF2B5EF4-FFF2-40B4-BE49-F238E27FC236}">
                  <a16:creationId xmlns:a16="http://schemas.microsoft.com/office/drawing/2014/main" id="{2B7DC3EB-E71C-6638-B831-200344C29159}"/>
                </a:ext>
              </a:extLst>
            </p:cNvPr>
            <p:cNvSpPr/>
            <p:nvPr/>
          </p:nvSpPr>
          <p:spPr>
            <a:xfrm rot="2739582">
              <a:off x="5065104" y="3089791"/>
              <a:ext cx="1478633" cy="1470164"/>
            </a:xfrm>
            <a:prstGeom prst="arc">
              <a:avLst>
                <a:gd name="adj1" fmla="val 16200000"/>
                <a:gd name="adj2" fmla="val 21521519"/>
              </a:avLst>
            </a:prstGeom>
            <a:ln w="19050" cap="rnd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14" name="Straight Arrow Connector 16">
              <a:extLst>
                <a:ext uri="{FF2B5EF4-FFF2-40B4-BE49-F238E27FC236}">
                  <a16:creationId xmlns:a16="http://schemas.microsoft.com/office/drawing/2014/main" id="{A4BABAAE-E02B-9C88-6B41-87981BD2F537}"/>
                </a:ext>
              </a:extLst>
            </p:cNvPr>
            <p:cNvCxnSpPr/>
            <p:nvPr/>
          </p:nvCxnSpPr>
          <p:spPr>
            <a:xfrm flipV="1">
              <a:off x="4668211" y="3300307"/>
              <a:ext cx="1295753" cy="558719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9">
              <a:extLst>
                <a:ext uri="{FF2B5EF4-FFF2-40B4-BE49-F238E27FC236}">
                  <a16:creationId xmlns:a16="http://schemas.microsoft.com/office/drawing/2014/main" id="{49EECFA1-2173-ABC7-F1C0-D102006354F5}"/>
                </a:ext>
              </a:extLst>
            </p:cNvPr>
            <p:cNvCxnSpPr/>
            <p:nvPr/>
          </p:nvCxnSpPr>
          <p:spPr>
            <a:xfrm flipV="1">
              <a:off x="5963964" y="3178561"/>
              <a:ext cx="289711" cy="12174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21">
              <a:extLst>
                <a:ext uri="{FF2B5EF4-FFF2-40B4-BE49-F238E27FC236}">
                  <a16:creationId xmlns:a16="http://schemas.microsoft.com/office/drawing/2014/main" id="{1701288E-ABD5-1070-719E-C4B5910D2AFF}"/>
                </a:ext>
              </a:extLst>
            </p:cNvPr>
            <p:cNvSpPr txBox="1"/>
            <p:nvPr/>
          </p:nvSpPr>
          <p:spPr>
            <a:xfrm>
              <a:off x="4885875" y="3300305"/>
              <a:ext cx="3443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CH" dirty="0">
                  <a:sym typeface="Symbol" panose="05050102010706020507" pitchFamily="18" charset="2"/>
                </a:rPr>
                <a:t></a:t>
              </a:r>
            </a:p>
          </p:txBody>
        </p:sp>
        <p:sp>
          <p:nvSpPr>
            <p:cNvPr id="17" name="TextBox 22">
              <a:extLst>
                <a:ext uri="{FF2B5EF4-FFF2-40B4-BE49-F238E27FC236}">
                  <a16:creationId xmlns:a16="http://schemas.microsoft.com/office/drawing/2014/main" id="{87C6B5A5-DBCF-9D52-106C-DF14EDA1C43D}"/>
                </a:ext>
              </a:extLst>
            </p:cNvPr>
            <p:cNvSpPr txBox="1"/>
            <p:nvPr/>
          </p:nvSpPr>
          <p:spPr>
            <a:xfrm>
              <a:off x="5875497" y="2870101"/>
              <a:ext cx="3443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DE" i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x</a:t>
              </a:r>
              <a:endParaRPr lang="de-CH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  <p:pic>
          <p:nvPicPr>
            <p:cNvPr id="18" name="Picture 23">
              <a:extLst>
                <a:ext uri="{FF2B5EF4-FFF2-40B4-BE49-F238E27FC236}">
                  <a16:creationId xmlns:a16="http://schemas.microsoft.com/office/drawing/2014/main" id="{A8AB45C0-114A-7886-F026-466256834D78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89458" y="3713998"/>
              <a:ext cx="228571" cy="178286"/>
            </a:xfrm>
            <a:prstGeom prst="rect">
              <a:avLst/>
            </a:prstGeom>
          </p:spPr>
        </p:pic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0D1261DA-B991-3EEB-9FF3-47F48E11B169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0372" y="3520873"/>
              <a:ext cx="2086092" cy="608001"/>
            </a:xfrm>
            <a:prstGeom prst="rect">
              <a:avLst/>
            </a:prstGeom>
          </p:spPr>
        </p:pic>
      </p:grpSp>
      <p:sp>
        <p:nvSpPr>
          <p:cNvPr id="20" name="TextBox 27">
            <a:extLst>
              <a:ext uri="{FF2B5EF4-FFF2-40B4-BE49-F238E27FC236}">
                <a16:creationId xmlns:a16="http://schemas.microsoft.com/office/drawing/2014/main" id="{A50C3821-D3FF-C039-D195-8B1CC7764DD9}"/>
              </a:ext>
            </a:extLst>
          </p:cNvPr>
          <p:cNvSpPr txBox="1"/>
          <p:nvPr/>
        </p:nvSpPr>
        <p:spPr>
          <a:xfrm>
            <a:off x="1127447" y="4448050"/>
            <a:ext cx="914501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2000" dirty="0" err="1">
                <a:sym typeface="Symbol" panose="05050102010706020507" pitchFamily="18" charset="2"/>
              </a:rPr>
              <a:t>we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introduce</a:t>
            </a:r>
            <a:r>
              <a:rPr lang="de-DE" sz="2000" dirty="0">
                <a:sym typeface="Symbol" panose="05050102010706020507" pitchFamily="18" charset="2"/>
              </a:rPr>
              <a:t> the </a:t>
            </a:r>
            <a:r>
              <a:rPr lang="de-DE" sz="2000" b="1" dirty="0" err="1">
                <a:sym typeface="Symbol" panose="05050102010706020507" pitchFamily="18" charset="2"/>
              </a:rPr>
              <a:t>momentum</a:t>
            </a:r>
            <a:r>
              <a:rPr lang="de-DE" sz="2000" b="1" dirty="0">
                <a:sym typeface="Symbol" panose="05050102010706020507" pitchFamily="18" charset="2"/>
              </a:rPr>
              <a:t> </a:t>
            </a:r>
            <a:r>
              <a:rPr lang="de-DE" sz="2000" b="1" dirty="0" err="1">
                <a:sym typeface="Symbol" panose="05050102010706020507" pitchFamily="18" charset="2"/>
              </a:rPr>
              <a:t>compaction</a:t>
            </a:r>
            <a:r>
              <a:rPr lang="de-DE" sz="2000" b="1" dirty="0">
                <a:sym typeface="Symbol" panose="05050102010706020507" pitchFamily="18" charset="2"/>
              </a:rPr>
              <a:t> </a:t>
            </a:r>
            <a:r>
              <a:rPr lang="de-DE" sz="2000" b="1" dirty="0" err="1">
                <a:sym typeface="Symbol" panose="05050102010706020507" pitchFamily="18" charset="2"/>
              </a:rPr>
              <a:t>factor</a:t>
            </a:r>
            <a:r>
              <a:rPr lang="de-DE" sz="2000" b="1" dirty="0">
                <a:sym typeface="Symbol" panose="05050102010706020507" pitchFamily="18" charset="2"/>
              </a:rPr>
              <a:t> </a:t>
            </a:r>
            <a:r>
              <a:rPr lang="de-DE" sz="20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de-DE" sz="2000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  <a:r>
              <a:rPr lang="de-DE" sz="2000" dirty="0">
                <a:sym typeface="Symbol" panose="05050102010706020507" pitchFamily="18" charset="2"/>
              </a:rPr>
              <a:t>:</a:t>
            </a:r>
            <a:endParaRPr lang="de-CH" sz="2000" dirty="0" err="1">
              <a:sym typeface="Symbol" panose="05050102010706020507" pitchFamily="18" charset="2"/>
            </a:endParaRPr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716BA39A-3047-10C1-4826-BBFFDE464AFE}"/>
              </a:ext>
            </a:extLst>
          </p:cNvPr>
          <p:cNvGrpSpPr/>
          <p:nvPr/>
        </p:nvGrpSpPr>
        <p:grpSpPr>
          <a:xfrm>
            <a:off x="2780232" y="5077629"/>
            <a:ext cx="4344723" cy="1044222"/>
            <a:chOff x="1473200" y="5362222"/>
            <a:chExt cx="4344723" cy="1044222"/>
          </a:xfrm>
        </p:grpSpPr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25CFA808-083B-6484-81C0-A4D179396EA6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4446" y="5597528"/>
              <a:ext cx="3667810" cy="598857"/>
            </a:xfrm>
            <a:prstGeom prst="rect">
              <a:avLst/>
            </a:prstGeom>
          </p:spPr>
        </p:pic>
        <p:sp>
          <p:nvSpPr>
            <p:cNvPr id="23" name="Rectangle 29">
              <a:extLst>
                <a:ext uri="{FF2B5EF4-FFF2-40B4-BE49-F238E27FC236}">
                  <a16:creationId xmlns:a16="http://schemas.microsoft.com/office/drawing/2014/main" id="{27518F0E-C3C2-25F1-9507-51E000566A35}"/>
                </a:ext>
              </a:extLst>
            </p:cNvPr>
            <p:cNvSpPr/>
            <p:nvPr/>
          </p:nvSpPr>
          <p:spPr>
            <a:xfrm>
              <a:off x="1473200" y="5362222"/>
              <a:ext cx="4344723" cy="1044222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24" name="Textfeld 23">
            <a:extLst>
              <a:ext uri="{FF2B5EF4-FFF2-40B4-BE49-F238E27FC236}">
                <a16:creationId xmlns:a16="http://schemas.microsoft.com/office/drawing/2014/main" id="{744E3355-E63D-2D90-6A9B-3A830C90E579}"/>
              </a:ext>
            </a:extLst>
          </p:cNvPr>
          <p:cNvSpPr txBox="1"/>
          <p:nvPr/>
        </p:nvSpPr>
        <p:spPr>
          <a:xfrm>
            <a:off x="7415849" y="5907115"/>
            <a:ext cx="241482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200" dirty="0" err="1">
                <a:sym typeface="Symbol" panose="05050102010706020507" pitchFamily="18" charset="2"/>
              </a:rPr>
              <a:t>see</a:t>
            </a:r>
            <a:r>
              <a:rPr lang="de-DE" sz="1200" dirty="0">
                <a:sym typeface="Symbol" panose="05050102010706020507" pitchFamily="18" charset="2"/>
              </a:rPr>
              <a:t> Wiedemann sec. 8.4.6 </a:t>
            </a:r>
          </a:p>
        </p:txBody>
      </p:sp>
    </p:spTree>
    <p:extLst>
      <p:ext uri="{BB962C8B-B14F-4D97-AF65-F5344CB8AC3E}">
        <p14:creationId xmlns:p14="http://schemas.microsoft.com/office/powerpoint/2010/main" val="2753723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14A28A3-BC79-469D-5C63-FB31F68A8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BCD6401-5DFD-1A61-BEF3-D71580B6D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3262DEA-8DD1-1361-3CAF-4BB740530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Smooth Approximation – Dispersion, </a:t>
            </a:r>
            <a:r>
              <a:rPr lang="en-GB" dirty="0" err="1"/>
              <a:t>M.Compaction</a:t>
            </a:r>
            <a:endParaRPr lang="en-GB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60B755B-5B7C-47B1-BBA7-BEA7D33C874E}"/>
              </a:ext>
            </a:extLst>
          </p:cNvPr>
          <p:cNvGrpSpPr/>
          <p:nvPr/>
        </p:nvGrpSpPr>
        <p:grpSpPr>
          <a:xfrm>
            <a:off x="3119937" y="3933056"/>
            <a:ext cx="1837325" cy="1593033"/>
            <a:chOff x="3119937" y="3933056"/>
            <a:chExt cx="1837325" cy="1593033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6D8AFB0-2639-4514-AAE3-9D522D118A06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53481" y="4085930"/>
              <a:ext cx="1468773" cy="1228427"/>
            </a:xfrm>
            <a:prstGeom prst="rect">
              <a:avLst/>
            </a:prstGeom>
          </p:spPr>
        </p:pic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8F99FABA-F4EC-6CCA-C3D9-1A67A3B88BAD}"/>
                </a:ext>
              </a:extLst>
            </p:cNvPr>
            <p:cNvSpPr/>
            <p:nvPr/>
          </p:nvSpPr>
          <p:spPr>
            <a:xfrm>
              <a:off x="3119937" y="3933056"/>
              <a:ext cx="1837325" cy="1593033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DCF765D-B31A-498D-BD01-9C227160A496}"/>
              </a:ext>
            </a:extLst>
          </p:cNvPr>
          <p:cNvGrpSpPr/>
          <p:nvPr/>
        </p:nvGrpSpPr>
        <p:grpSpPr>
          <a:xfrm>
            <a:off x="5568207" y="3933056"/>
            <a:ext cx="2808312" cy="1593033"/>
            <a:chOff x="5568207" y="3933056"/>
            <a:chExt cx="2808312" cy="1593033"/>
          </a:xfrm>
        </p:grpSpPr>
        <p:sp>
          <p:nvSpPr>
            <p:cNvPr id="9" name="Rectangle 19">
              <a:extLst>
                <a:ext uri="{FF2B5EF4-FFF2-40B4-BE49-F238E27FC236}">
                  <a16:creationId xmlns:a16="http://schemas.microsoft.com/office/drawing/2014/main" id="{E8CC047A-F157-74C7-37CA-F3C10D5198D8}"/>
                </a:ext>
              </a:extLst>
            </p:cNvPr>
            <p:cNvSpPr/>
            <p:nvPr/>
          </p:nvSpPr>
          <p:spPr>
            <a:xfrm>
              <a:off x="5568207" y="3933056"/>
              <a:ext cx="2808312" cy="1593033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48EA855-EB5C-4A32-9F5B-B408410059AE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86495" y="4099022"/>
              <a:ext cx="2355974" cy="1216374"/>
            </a:xfrm>
            <a:prstGeom prst="rect">
              <a:avLst/>
            </a:prstGeom>
          </p:spPr>
        </p:pic>
      </p:grpSp>
      <p:pic>
        <p:nvPicPr>
          <p:cNvPr id="11" name="Grafik 10">
            <a:extLst>
              <a:ext uri="{FF2B5EF4-FFF2-40B4-BE49-F238E27FC236}">
                <a16:creationId xmlns:a16="http://schemas.microsoft.com/office/drawing/2014/main" id="{9DD5592B-86E9-5CB0-176A-E673998D219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155" y="1780538"/>
            <a:ext cx="1909333" cy="56838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255BE57-B28C-4489-B70B-BC6867F58F1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634" y="1725053"/>
            <a:ext cx="2308228" cy="1454178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D62404BA-2E00-35E7-55B4-8C4AAD1DA64E}"/>
              </a:ext>
            </a:extLst>
          </p:cNvPr>
          <p:cNvSpPr txBox="1"/>
          <p:nvPr/>
        </p:nvSpPr>
        <p:spPr>
          <a:xfrm>
            <a:off x="5650913" y="1727867"/>
            <a:ext cx="145509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simplifying assumptions: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94724EA-5770-A867-FAC9-EFCCE5FCD653}"/>
              </a:ext>
            </a:extLst>
          </p:cNvPr>
          <p:cNvSpPr txBox="1"/>
          <p:nvPr/>
        </p:nvSpPr>
        <p:spPr>
          <a:xfrm>
            <a:off x="1498777" y="1725053"/>
            <a:ext cx="166243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Differential Equation for D: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76B7AE3F-AF36-24C9-64CD-0D7D921F593E}"/>
              </a:ext>
            </a:extLst>
          </p:cNvPr>
          <p:cNvSpPr txBox="1"/>
          <p:nvPr/>
        </p:nvSpPr>
        <p:spPr>
          <a:xfrm>
            <a:off x="8915435" y="2877181"/>
            <a:ext cx="18002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(R = avg. radius)</a:t>
            </a:r>
          </a:p>
        </p:txBody>
      </p:sp>
    </p:spTree>
    <p:extLst>
      <p:ext uri="{BB962C8B-B14F-4D97-AF65-F5344CB8AC3E}">
        <p14:creationId xmlns:p14="http://schemas.microsoft.com/office/powerpoint/2010/main" val="10347137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02082C6-D703-7958-A216-A7AE29052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5EF4437-09EC-82AD-616D-CDBE572DD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E204DD4-D8CF-00FA-5262-1F11939F5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1469"/>
            <a:ext cx="10515600" cy="746113"/>
          </a:xfrm>
        </p:spPr>
        <p:txBody>
          <a:bodyPr>
            <a:normAutofit/>
          </a:bodyPr>
          <a:lstStyle/>
          <a:p>
            <a:r>
              <a:rPr lang="en-GB" dirty="0"/>
              <a:t>Circulation Time</a:t>
            </a:r>
          </a:p>
        </p:txBody>
      </p:sp>
      <p:pic>
        <p:nvPicPr>
          <p:cNvPr id="5" name="Grafik 4 1 1">
            <a:extLst>
              <a:ext uri="{FF2B5EF4-FFF2-40B4-BE49-F238E27FC236}">
                <a16:creationId xmlns:a16="http://schemas.microsoft.com/office/drawing/2014/main" id="{2A709790-61A0-C61F-5AE4-D3BA896A06C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340" y="2337872"/>
            <a:ext cx="1869714" cy="531810"/>
          </a:xfrm>
          <a:prstGeom prst="rect">
            <a:avLst/>
          </a:prstGeom>
        </p:spPr>
      </p:pic>
      <p:pic>
        <p:nvPicPr>
          <p:cNvPr id="6" name="Picture 8">
            <a:extLst>
              <a:ext uri="{FF2B5EF4-FFF2-40B4-BE49-F238E27FC236}">
                <a16:creationId xmlns:a16="http://schemas.microsoft.com/office/drawing/2014/main" id="{F42477A2-63A3-759D-0DE1-E46DE0EF216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375" y="3627367"/>
            <a:ext cx="3149713" cy="5805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553EDB-F2DD-BBAA-1191-B3DB36D990A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736" y="5277304"/>
            <a:ext cx="3358473" cy="608001"/>
          </a:xfrm>
          <a:prstGeom prst="rect">
            <a:avLst/>
          </a:prstGeom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83BD5AE0-E252-C6C8-967D-DECB508CC841}"/>
              </a:ext>
            </a:extLst>
          </p:cNvPr>
          <p:cNvSpPr txBox="1"/>
          <p:nvPr/>
        </p:nvSpPr>
        <p:spPr>
          <a:xfrm>
            <a:off x="1127448" y="3007663"/>
            <a:ext cx="527755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ym typeface="Symbol" panose="05050102010706020507" pitchFamily="18" charset="2"/>
              </a:rPr>
              <a:t>we use the momentum compaction factor </a:t>
            </a:r>
            <a:r>
              <a:rPr lang="en-US" sz="2000" baseline="-25000" dirty="0">
                <a:sym typeface="Symbol" panose="05050102010706020507" pitchFamily="18" charset="2"/>
              </a:rPr>
              <a:t>c</a:t>
            </a:r>
            <a:r>
              <a:rPr lang="en-US" sz="2000" dirty="0">
                <a:sym typeface="Symbol" panose="05050102010706020507" pitchFamily="18" charset="2"/>
              </a:rPr>
              <a:t>: </a:t>
            </a:r>
          </a:p>
        </p:txBody>
      </p:sp>
      <p:sp>
        <p:nvSpPr>
          <p:cNvPr id="9" name="TextBox 13">
            <a:extLst>
              <a:ext uri="{FF2B5EF4-FFF2-40B4-BE49-F238E27FC236}">
                <a16:creationId xmlns:a16="http://schemas.microsoft.com/office/drawing/2014/main" id="{16F13EC7-DD96-CC3B-8524-613A2CBF52D6}"/>
              </a:ext>
            </a:extLst>
          </p:cNvPr>
          <p:cNvSpPr txBox="1"/>
          <p:nvPr/>
        </p:nvSpPr>
        <p:spPr>
          <a:xfrm>
            <a:off x="1127448" y="4419457"/>
            <a:ext cx="521462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ym typeface="Symbol" panose="05050102010706020507" pitchFamily="18" charset="2"/>
              </a:rPr>
              <a:t>time delay vs momentum deviation through slip  factor </a:t>
            </a:r>
            <a:r>
              <a:rPr lang="en-US" sz="2000" i="1" dirty="0">
                <a:sym typeface="Symbol" panose="05050102010706020507" pitchFamily="18" charset="2"/>
              </a:rPr>
              <a:t></a:t>
            </a:r>
            <a:r>
              <a:rPr lang="en-US" sz="2000" baseline="-25000" dirty="0">
                <a:sym typeface="Symbol" panose="05050102010706020507" pitchFamily="18" charset="2"/>
              </a:rPr>
              <a:t>c</a:t>
            </a:r>
            <a:r>
              <a:rPr lang="en-US" sz="2000" dirty="0">
                <a:sym typeface="Symbol" panose="05050102010706020507" pitchFamily="18" charset="2"/>
              </a:rPr>
              <a:t>: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C381A2F-12F0-63AE-74CA-F47DEB40CB9D}"/>
              </a:ext>
            </a:extLst>
          </p:cNvPr>
          <p:cNvSpPr txBox="1"/>
          <p:nvPr/>
        </p:nvSpPr>
        <p:spPr>
          <a:xfrm>
            <a:off x="7464152" y="5177419"/>
            <a:ext cx="3358473" cy="70788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ym typeface="Symbol" panose="05050102010706020507" pitchFamily="18" charset="2"/>
              </a:rPr>
              <a:t>note definition of </a:t>
            </a:r>
            <a:r>
              <a:rPr lang="en-US" sz="2000" dirty="0">
                <a:sym typeface="Symbol"/>
              </a:rPr>
              <a:t></a:t>
            </a:r>
            <a:r>
              <a:rPr lang="en-US" sz="2000" baseline="-25000" dirty="0">
                <a:sym typeface="Symbol" panose="05050102010706020507" pitchFamily="18" charset="2"/>
              </a:rPr>
              <a:t>c</a:t>
            </a:r>
            <a:r>
              <a:rPr lang="en-US" sz="2000" dirty="0">
                <a:sym typeface="Symbol" panose="05050102010706020507" pitchFamily="18" charset="2"/>
              </a:rPr>
              <a:t> in some literature with opposite sign! 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C387C40-9861-B179-B8DA-56570FE8D928}"/>
              </a:ext>
            </a:extLst>
          </p:cNvPr>
          <p:cNvSpPr txBox="1"/>
          <p:nvPr/>
        </p:nvSpPr>
        <p:spPr>
          <a:xfrm>
            <a:off x="1162754" y="1107906"/>
            <a:ext cx="5535353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dirty="0">
                <a:sym typeface="Symbol" panose="05050102010706020507" pitchFamily="18" charset="2"/>
              </a:rPr>
              <a:t>the circulation time </a:t>
            </a:r>
            <a:r>
              <a:rPr lang="en-GB" sz="2000" dirty="0">
                <a:sym typeface="Symbol"/>
              </a:rPr>
              <a:t> </a:t>
            </a:r>
            <a:r>
              <a:rPr lang="en-GB" sz="2000" dirty="0">
                <a:sym typeface="Symbol" panose="05050102010706020507" pitchFamily="18" charset="2"/>
              </a:rPr>
              <a:t>of particles varies due to: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sym typeface="Symbol" panose="05050102010706020507" pitchFamily="18" charset="2"/>
              </a:rPr>
              <a:t>varying velocity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v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sym typeface="Symbol" panose="05050102010706020507" pitchFamily="18" charset="2"/>
              </a:rPr>
              <a:t>varying path length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59D5A1CF-67A4-F57A-1029-6D6D47CFA77D}"/>
              </a:ext>
            </a:extLst>
          </p:cNvPr>
          <p:cNvGrpSpPr/>
          <p:nvPr/>
        </p:nvGrpSpPr>
        <p:grpSpPr>
          <a:xfrm>
            <a:off x="7096580" y="720760"/>
            <a:ext cx="3924147" cy="3924147"/>
            <a:chOff x="7024570" y="1192568"/>
            <a:chExt cx="3924147" cy="3924147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AD57B1B0-CF4B-3867-2117-2308CAC5109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24570" y="1192568"/>
              <a:ext cx="3924147" cy="3924147"/>
            </a:xfrm>
            <a:prstGeom prst="rect">
              <a:avLst/>
            </a:prstGeom>
          </p:spPr>
        </p:pic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20D70A27-5170-9C64-4D3D-3446E250F5A8}"/>
                </a:ext>
              </a:extLst>
            </p:cNvPr>
            <p:cNvSpPr txBox="1"/>
            <p:nvPr/>
          </p:nvSpPr>
          <p:spPr>
            <a:xfrm>
              <a:off x="7596877" y="2917288"/>
              <a:ext cx="279648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dirty="0"/>
                <a:t>qualitative </a:t>
              </a:r>
              <a:r>
                <a:rPr lang="de-DE" sz="2000" dirty="0" err="1"/>
                <a:t>particle</a:t>
              </a:r>
              <a:r>
                <a:rPr lang="de-DE" sz="2000" dirty="0"/>
                <a:t> </a:t>
              </a:r>
              <a:r>
                <a:rPr lang="de-DE" sz="2000" dirty="0" err="1"/>
                <a:t>paths</a:t>
              </a:r>
              <a:r>
                <a:rPr lang="de-DE" sz="2000" dirty="0"/>
                <a:t> </a:t>
              </a:r>
              <a:r>
                <a:rPr lang="de-DE" sz="2000" dirty="0" err="1"/>
                <a:t>with</a:t>
              </a:r>
              <a:r>
                <a:rPr lang="de-DE" sz="2000" dirty="0"/>
                <a:t> p-</a:t>
              </a:r>
              <a:r>
                <a:rPr lang="de-DE" sz="2000" dirty="0">
                  <a:sym typeface="Symbol" panose="05050102010706020507" pitchFamily="18" charset="2"/>
                </a:rPr>
                <a:t>p, p, p+</a:t>
              </a:r>
              <a:endParaRPr lang="en-GB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57506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F656947-FBDE-C8BD-3DDF-71B6B3DE3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ED74535-A103-8844-489B-93B28DAAB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401AABC-D0F1-F8B3-FE34-CF7934689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Transition Energy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04275DE-A05F-89E8-ADB6-9903267758C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931" y="3866216"/>
            <a:ext cx="2715427" cy="1124573"/>
          </a:xfrm>
          <a:prstGeom prst="rect">
            <a:avLst/>
          </a:prstGeom>
        </p:spPr>
      </p:pic>
      <p:grpSp>
        <p:nvGrpSpPr>
          <p:cNvPr id="6" name="Group 16">
            <a:extLst>
              <a:ext uri="{FF2B5EF4-FFF2-40B4-BE49-F238E27FC236}">
                <a16:creationId xmlns:a16="http://schemas.microsoft.com/office/drawing/2014/main" id="{4A3D2DA0-7B85-DCC3-17B4-438EA98BDF26}"/>
              </a:ext>
            </a:extLst>
          </p:cNvPr>
          <p:cNvGrpSpPr/>
          <p:nvPr/>
        </p:nvGrpSpPr>
        <p:grpSpPr>
          <a:xfrm>
            <a:off x="2717105" y="3866216"/>
            <a:ext cx="3064933" cy="1179071"/>
            <a:chOff x="1128889" y="4160573"/>
            <a:chExt cx="3064933" cy="1179071"/>
          </a:xfrm>
        </p:grpSpPr>
        <p:pic>
          <p:nvPicPr>
            <p:cNvPr id="7" name="Picture 11">
              <a:extLst>
                <a:ext uri="{FF2B5EF4-FFF2-40B4-BE49-F238E27FC236}">
                  <a16:creationId xmlns:a16="http://schemas.microsoft.com/office/drawing/2014/main" id="{E365CEEE-EBD2-318D-1334-1FAB37EEF941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1024" y="4418858"/>
              <a:ext cx="2491427" cy="608001"/>
            </a:xfrm>
            <a:prstGeom prst="rect">
              <a:avLst/>
            </a:prstGeom>
          </p:spPr>
        </p:pic>
        <p:sp>
          <p:nvSpPr>
            <p:cNvPr id="8" name="Rectangle 15">
              <a:extLst>
                <a:ext uri="{FF2B5EF4-FFF2-40B4-BE49-F238E27FC236}">
                  <a16:creationId xmlns:a16="http://schemas.microsoft.com/office/drawing/2014/main" id="{33901EDB-9A86-BC44-932E-D4DF329104C7}"/>
                </a:ext>
              </a:extLst>
            </p:cNvPr>
            <p:cNvSpPr/>
            <p:nvPr/>
          </p:nvSpPr>
          <p:spPr>
            <a:xfrm>
              <a:off x="1128889" y="4160573"/>
              <a:ext cx="3064933" cy="1179071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9" name="TextBox 17">
            <a:extLst>
              <a:ext uri="{FF2B5EF4-FFF2-40B4-BE49-F238E27FC236}">
                <a16:creationId xmlns:a16="http://schemas.microsoft.com/office/drawing/2014/main" id="{893F0341-FC69-4101-457F-8BC154F7C69D}"/>
              </a:ext>
            </a:extLst>
          </p:cNvPr>
          <p:cNvSpPr txBox="1"/>
          <p:nvPr/>
        </p:nvSpPr>
        <p:spPr>
          <a:xfrm>
            <a:off x="2423592" y="5496840"/>
            <a:ext cx="74676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sym typeface="Symbol" panose="05050102010706020507" pitchFamily="18" charset="2"/>
              </a:rPr>
              <a:t>the </a:t>
            </a:r>
            <a:r>
              <a:rPr lang="de-DE" sz="2000" b="1" dirty="0" err="1">
                <a:solidFill>
                  <a:srgbClr val="C00000"/>
                </a:solidFill>
                <a:sym typeface="Symbol" panose="05050102010706020507" pitchFamily="18" charset="2"/>
              </a:rPr>
              <a:t>transition</a:t>
            </a:r>
            <a:r>
              <a:rPr lang="de-DE" sz="2000" b="1" dirty="0">
                <a:solidFill>
                  <a:srgbClr val="C00000"/>
                </a:solidFill>
                <a:sym typeface="Symbol" panose="05050102010706020507" pitchFamily="18" charset="2"/>
              </a:rPr>
              <a:t> </a:t>
            </a:r>
            <a:r>
              <a:rPr lang="de-DE" sz="2000" b="1" dirty="0" err="1">
                <a:solidFill>
                  <a:srgbClr val="C00000"/>
                </a:solidFill>
                <a:sym typeface="Symbol" panose="05050102010706020507" pitchFamily="18" charset="2"/>
              </a:rPr>
              <a:t>energy</a:t>
            </a:r>
            <a:r>
              <a:rPr lang="de-DE" sz="2000" b="1" dirty="0">
                <a:solidFill>
                  <a:srgbClr val="C00000"/>
                </a:solidFill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is</a:t>
            </a:r>
            <a:r>
              <a:rPr lang="de-DE" sz="2000" dirty="0">
                <a:sym typeface="Symbol" panose="05050102010706020507" pitchFamily="18" charset="2"/>
              </a:rPr>
              <a:t> a </a:t>
            </a:r>
            <a:r>
              <a:rPr lang="de-DE" sz="2000" dirty="0" err="1">
                <a:sym typeface="Symbol" panose="05050102010706020507" pitchFamily="18" charset="2"/>
              </a:rPr>
              <a:t>parameter</a:t>
            </a:r>
            <a:r>
              <a:rPr lang="de-DE" sz="2000" dirty="0">
                <a:sym typeface="Symbol" panose="05050102010706020507" pitchFamily="18" charset="2"/>
              </a:rPr>
              <a:t> of the </a:t>
            </a:r>
            <a:r>
              <a:rPr lang="de-DE" sz="2000" dirty="0" err="1">
                <a:sym typeface="Symbol" panose="05050102010706020507" pitchFamily="18" charset="2"/>
              </a:rPr>
              <a:t>magnet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lattice</a:t>
            </a:r>
            <a:endParaRPr lang="de-CH" sz="2000" dirty="0" err="1">
              <a:sym typeface="Symbol" panose="05050102010706020507" pitchFamily="18" charset="2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4B8F401F-4D26-1941-556A-082661F8871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595" y="1676683"/>
            <a:ext cx="2393903" cy="608001"/>
          </a:xfrm>
          <a:prstGeom prst="rect">
            <a:avLst/>
          </a:prstGeom>
        </p:spPr>
      </p:pic>
      <p:sp>
        <p:nvSpPr>
          <p:cNvPr id="11" name="TextBox 5">
            <a:extLst>
              <a:ext uri="{FF2B5EF4-FFF2-40B4-BE49-F238E27FC236}">
                <a16:creationId xmlns:a16="http://schemas.microsoft.com/office/drawing/2014/main" id="{50C0E264-AB48-2736-B964-B9739AF7035C}"/>
              </a:ext>
            </a:extLst>
          </p:cNvPr>
          <p:cNvSpPr txBox="1"/>
          <p:nvPr/>
        </p:nvSpPr>
        <p:spPr>
          <a:xfrm>
            <a:off x="2423592" y="3069734"/>
            <a:ext cx="684197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2000" dirty="0">
                <a:sym typeface="Symbol" panose="05050102010706020507" pitchFamily="18" charset="2"/>
              </a:rPr>
              <a:t>the </a:t>
            </a:r>
            <a:r>
              <a:rPr lang="de-DE" sz="2000" i="1" dirty="0">
                <a:sym typeface="Symbol" panose="05050102010706020507" pitchFamily="18" charset="2"/>
              </a:rPr>
              <a:t></a:t>
            </a:r>
            <a:r>
              <a:rPr lang="de-DE" sz="2000" i="1" baseline="-25000" dirty="0">
                <a:sym typeface="Symbol" panose="05050102010706020507" pitchFamily="18" charset="2"/>
              </a:rPr>
              <a:t>c</a:t>
            </a:r>
            <a:r>
              <a:rPr lang="de-DE" sz="2000" dirty="0">
                <a:sym typeface="Symbol" panose="05050102010706020507" pitchFamily="18" charset="2"/>
              </a:rPr>
              <a:t> in </a:t>
            </a:r>
            <a:r>
              <a:rPr lang="de-DE" sz="2000" dirty="0" err="1">
                <a:sym typeface="Symbol" panose="05050102010706020507" pitchFamily="18" charset="2"/>
              </a:rPr>
              <a:t>this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formula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can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be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expressed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by</a:t>
            </a:r>
            <a:r>
              <a:rPr lang="de-DE" sz="2000" dirty="0">
                <a:sym typeface="Symbol" panose="05050102010706020507" pitchFamily="18" charset="2"/>
              </a:rPr>
              <a:t> a </a:t>
            </a:r>
            <a:r>
              <a:rPr lang="de-DE" sz="2000" dirty="0" err="1">
                <a:sym typeface="Symbol" panose="05050102010706020507" pitchFamily="18" charset="2"/>
              </a:rPr>
              <a:t>transition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energy</a:t>
            </a:r>
            <a:r>
              <a:rPr lang="de-DE" sz="2000" dirty="0">
                <a:sym typeface="Symbol" panose="05050102010706020507" pitchFamily="18" charset="2"/>
              </a:rPr>
              <a:t>:</a:t>
            </a:r>
            <a:endParaRPr lang="de-CH" sz="2000" dirty="0" err="1">
              <a:sym typeface="Symbol" panose="05050102010706020507" pitchFamily="18" charset="2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1DC7A88-1EAB-DAC8-FEDC-1A5AFAEBDBB8}"/>
              </a:ext>
            </a:extLst>
          </p:cNvPr>
          <p:cNvSpPr/>
          <p:nvPr/>
        </p:nvSpPr>
        <p:spPr>
          <a:xfrm>
            <a:off x="6412109" y="1667792"/>
            <a:ext cx="21710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i="1" dirty="0">
                <a:sym typeface="Symbol"/>
              </a:rPr>
              <a:t></a:t>
            </a:r>
            <a:r>
              <a:rPr lang="en-GB" sz="2000" dirty="0">
                <a:sym typeface="Symbol"/>
              </a:rPr>
              <a:t> = </a:t>
            </a:r>
            <a:r>
              <a:rPr lang="en-GB" sz="2000" dirty="0">
                <a:sym typeface="Symbol" panose="05050102010706020507" pitchFamily="18" charset="2"/>
              </a:rPr>
              <a:t>circulation time</a:t>
            </a:r>
          </a:p>
          <a:p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p</a:t>
            </a:r>
            <a:r>
              <a:rPr lang="en-GB" sz="2000" dirty="0">
                <a:sym typeface="Symbol" panose="05050102010706020507" pitchFamily="18" charset="2"/>
              </a:rPr>
              <a:t> = momentum</a:t>
            </a:r>
            <a:endParaRPr lang="en-US" sz="20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8EAAB229-9248-D3F9-AC37-90E9B5BF7391}"/>
              </a:ext>
            </a:extLst>
          </p:cNvPr>
          <p:cNvSpPr txBox="1"/>
          <p:nvPr/>
        </p:nvSpPr>
        <p:spPr>
          <a:xfrm>
            <a:off x="9840416" y="5877272"/>
            <a:ext cx="226209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200" dirty="0" err="1">
                <a:sym typeface="Symbol" panose="05050102010706020507" pitchFamily="18" charset="2"/>
              </a:rPr>
              <a:t>see</a:t>
            </a:r>
            <a:r>
              <a:rPr lang="de-DE" sz="1200" dirty="0">
                <a:sym typeface="Symbol" panose="05050102010706020507" pitchFamily="18" charset="2"/>
              </a:rPr>
              <a:t> also Wiedemann sec. 9.2.2</a:t>
            </a:r>
          </a:p>
        </p:txBody>
      </p:sp>
      <p:sp>
        <p:nvSpPr>
          <p:cNvPr id="14" name="Right Brace 7">
            <a:extLst>
              <a:ext uri="{FF2B5EF4-FFF2-40B4-BE49-F238E27FC236}">
                <a16:creationId xmlns:a16="http://schemas.microsoft.com/office/drawing/2014/main" id="{4914C943-7C50-9254-BDCF-E2501F2BB5FC}"/>
              </a:ext>
            </a:extLst>
          </p:cNvPr>
          <p:cNvSpPr/>
          <p:nvPr/>
        </p:nvSpPr>
        <p:spPr>
          <a:xfrm rot="5400000">
            <a:off x="4222533" y="1825817"/>
            <a:ext cx="152077" cy="1128157"/>
          </a:xfrm>
          <a:prstGeom prst="rightBrace">
            <a:avLst>
              <a:gd name="adj1" fmla="val 68332"/>
              <a:gd name="adj2" fmla="val 51858"/>
            </a:avLst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Picture 10">
            <a:extLst>
              <a:ext uri="{FF2B5EF4-FFF2-40B4-BE49-F238E27FC236}">
                <a16:creationId xmlns:a16="http://schemas.microsoft.com/office/drawing/2014/main" id="{95913DBF-8C11-7E1F-834C-ED3159AB98E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951" y="2647186"/>
            <a:ext cx="207238" cy="16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8661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EDEB4BD-DCA9-DBEB-C11A-6DCB0D9DF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A196C70-7594-3DAF-762F-28C6FA498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876B4D1-B9C0-3B29-8E1D-08FB427B5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Harmonic Number relates Revolution- and RF Frequency</a:t>
            </a:r>
            <a:endParaRPr lang="en-GB" dirty="0"/>
          </a:p>
        </p:txBody>
      </p:sp>
      <p:grpSp>
        <p:nvGrpSpPr>
          <p:cNvPr id="5" name="Group 11">
            <a:extLst>
              <a:ext uri="{FF2B5EF4-FFF2-40B4-BE49-F238E27FC236}">
                <a16:creationId xmlns:a16="http://schemas.microsoft.com/office/drawing/2014/main" id="{8DD9713B-0AA1-662F-4D04-3ACEEEFE5D79}"/>
              </a:ext>
            </a:extLst>
          </p:cNvPr>
          <p:cNvGrpSpPr/>
          <p:nvPr/>
        </p:nvGrpSpPr>
        <p:grpSpPr>
          <a:xfrm flipH="1">
            <a:off x="1159933" y="1052736"/>
            <a:ext cx="2878667" cy="2586286"/>
            <a:chOff x="141110" y="2121181"/>
            <a:chExt cx="2878667" cy="2586286"/>
          </a:xfrm>
        </p:grpSpPr>
        <p:pic>
          <p:nvPicPr>
            <p:cNvPr id="6" name="Picture 4">
              <a:extLst>
                <a:ext uri="{FF2B5EF4-FFF2-40B4-BE49-F238E27FC236}">
                  <a16:creationId xmlns:a16="http://schemas.microsoft.com/office/drawing/2014/main" id="{F0553279-0412-1580-FA37-B4A5F1744E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14" r="17503"/>
            <a:stretch/>
          </p:blipFill>
          <p:spPr>
            <a:xfrm>
              <a:off x="141110" y="2121181"/>
              <a:ext cx="2878667" cy="2586286"/>
            </a:xfrm>
            <a:prstGeom prst="rect">
              <a:avLst/>
            </a:prstGeom>
          </p:spPr>
        </p:pic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CB9B5EF7-9491-527E-E68C-669CFBF78FDB}"/>
                </a:ext>
              </a:extLst>
            </p:cNvPr>
            <p:cNvSpPr/>
            <p:nvPr/>
          </p:nvSpPr>
          <p:spPr>
            <a:xfrm>
              <a:off x="1834445" y="2393245"/>
              <a:ext cx="146756" cy="146756"/>
            </a:xfrm>
            <a:prstGeom prst="ellipse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FB9BA60B-0871-56B4-2719-2D54F38C4D96}"/>
                </a:ext>
              </a:extLst>
            </p:cNvPr>
            <p:cNvSpPr/>
            <p:nvPr/>
          </p:nvSpPr>
          <p:spPr>
            <a:xfrm>
              <a:off x="504471" y="3527779"/>
              <a:ext cx="146756" cy="146756"/>
            </a:xfrm>
            <a:prstGeom prst="ellipse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26BF10DA-0346-0576-4C14-C3C8283AB9C9}"/>
                </a:ext>
              </a:extLst>
            </p:cNvPr>
            <p:cNvSpPr/>
            <p:nvPr/>
          </p:nvSpPr>
          <p:spPr>
            <a:xfrm>
              <a:off x="1179690" y="4312356"/>
              <a:ext cx="146756" cy="146756"/>
            </a:xfrm>
            <a:prstGeom prst="ellipse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0" name="Oval 8">
              <a:extLst>
                <a:ext uri="{FF2B5EF4-FFF2-40B4-BE49-F238E27FC236}">
                  <a16:creationId xmlns:a16="http://schemas.microsoft.com/office/drawing/2014/main" id="{D11EE65E-0C95-7D8C-B209-CB674EA33302}"/>
                </a:ext>
              </a:extLst>
            </p:cNvPr>
            <p:cNvSpPr/>
            <p:nvPr/>
          </p:nvSpPr>
          <p:spPr>
            <a:xfrm>
              <a:off x="2528711" y="3155245"/>
              <a:ext cx="146756" cy="146756"/>
            </a:xfrm>
            <a:prstGeom prst="ellipse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1" name="Oval 9">
              <a:extLst>
                <a:ext uri="{FF2B5EF4-FFF2-40B4-BE49-F238E27FC236}">
                  <a16:creationId xmlns:a16="http://schemas.microsoft.com/office/drawing/2014/main" id="{44AC10D5-BF46-27B1-5537-9D8FE2AF23F4}"/>
                </a:ext>
              </a:extLst>
            </p:cNvPr>
            <p:cNvSpPr/>
            <p:nvPr/>
          </p:nvSpPr>
          <p:spPr>
            <a:xfrm>
              <a:off x="2195689" y="4148667"/>
              <a:ext cx="146756" cy="146756"/>
            </a:xfrm>
            <a:prstGeom prst="ellipse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2" name="Oval 10">
              <a:extLst>
                <a:ext uri="{FF2B5EF4-FFF2-40B4-BE49-F238E27FC236}">
                  <a16:creationId xmlns:a16="http://schemas.microsoft.com/office/drawing/2014/main" id="{35894AD7-EA54-E3AB-9633-B1798EB092DD}"/>
                </a:ext>
              </a:extLst>
            </p:cNvPr>
            <p:cNvSpPr/>
            <p:nvPr/>
          </p:nvSpPr>
          <p:spPr>
            <a:xfrm>
              <a:off x="874891" y="2545645"/>
              <a:ext cx="146756" cy="146756"/>
            </a:xfrm>
            <a:prstGeom prst="ellipse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EFA52312-1D73-9C72-EB82-13BD91F8B750}"/>
              </a:ext>
            </a:extLst>
          </p:cNvPr>
          <p:cNvSpPr txBox="1"/>
          <p:nvPr/>
        </p:nvSpPr>
        <p:spPr>
          <a:xfrm>
            <a:off x="5028532" y="1560978"/>
            <a:ext cx="6058405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sym typeface="Symbol" panose="05050102010706020507" pitchFamily="18" charset="2"/>
              </a:rPr>
              <a:t>the RF frequency must be a multiple of the revolution frequency</a:t>
            </a:r>
          </a:p>
          <a:p>
            <a:endParaRPr lang="en-GB" sz="2000" dirty="0">
              <a:sym typeface="Symbol" panose="05050102010706020507" pitchFamily="18" charset="2"/>
            </a:endParaRPr>
          </a:p>
          <a:p>
            <a:r>
              <a:rPr lang="en-GB" sz="2000" dirty="0">
                <a:sym typeface="Symbol" panose="05050102010706020507" pitchFamily="18" charset="2"/>
              </a:rPr>
              <a:t>the </a:t>
            </a:r>
            <a:r>
              <a:rPr lang="en-GB" sz="2000" b="1" i="1" dirty="0">
                <a:solidFill>
                  <a:srgbClr val="C00000"/>
                </a:solidFill>
                <a:sym typeface="Symbol" panose="05050102010706020507" pitchFamily="18" charset="2"/>
              </a:rPr>
              <a:t>harmonic number h </a:t>
            </a:r>
            <a:r>
              <a:rPr lang="en-GB" sz="2000" dirty="0">
                <a:sym typeface="Symbol" panose="05050102010706020507" pitchFamily="18" charset="2"/>
              </a:rPr>
              <a:t>denotes the number of RF buckets for ring and is an integer number</a:t>
            </a: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DF716954-6FFC-6714-54B3-A8DD336BE308}"/>
              </a:ext>
            </a:extLst>
          </p:cNvPr>
          <p:cNvSpPr txBox="1"/>
          <p:nvPr/>
        </p:nvSpPr>
        <p:spPr>
          <a:xfrm>
            <a:off x="1961964" y="2152250"/>
            <a:ext cx="104422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de-DE" sz="2400" dirty="0">
                <a:sym typeface="Symbol" panose="05050102010706020507" pitchFamily="18" charset="2"/>
              </a:rPr>
              <a:t> = 6</a:t>
            </a:r>
            <a:endParaRPr lang="de-CH" sz="2400" dirty="0" err="1">
              <a:sym typeface="Symbol" panose="05050102010706020507" pitchFamily="18" charset="2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94C418-8FD1-6199-E694-D1BF1F2D842A}"/>
              </a:ext>
            </a:extLst>
          </p:cNvPr>
          <p:cNvSpPr txBox="1"/>
          <p:nvPr/>
        </p:nvSpPr>
        <p:spPr>
          <a:xfrm>
            <a:off x="9840416" y="5949280"/>
            <a:ext cx="224471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200" dirty="0" err="1">
                <a:sym typeface="Symbol" panose="05050102010706020507" pitchFamily="18" charset="2"/>
              </a:rPr>
              <a:t>see</a:t>
            </a:r>
            <a:r>
              <a:rPr lang="de-DE" sz="1200" dirty="0">
                <a:sym typeface="Symbol" panose="05050102010706020507" pitchFamily="18" charset="2"/>
              </a:rPr>
              <a:t> also Wiedemann sec. 3.4.5</a:t>
            </a: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FC8F506F-2EC2-8C77-91B9-58A43D1A42A5}"/>
              </a:ext>
            </a:extLst>
          </p:cNvPr>
          <p:cNvGrpSpPr/>
          <p:nvPr/>
        </p:nvGrpSpPr>
        <p:grpSpPr>
          <a:xfrm>
            <a:off x="4799856" y="4015563"/>
            <a:ext cx="1995456" cy="1248703"/>
            <a:chOff x="792745" y="3980227"/>
            <a:chExt cx="1995456" cy="1248703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DB59F023-7C05-32D5-DD23-43E187927B97}"/>
                </a:ext>
              </a:extLst>
            </p:cNvPr>
            <p:cNvSpPr/>
            <p:nvPr/>
          </p:nvSpPr>
          <p:spPr>
            <a:xfrm>
              <a:off x="792745" y="3980227"/>
              <a:ext cx="1995456" cy="1248703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Grafik 17" descr="\documentclass{article}&#10;\IfFileExists{C:/DriveO/EPFL/Course/style/Mikes.tex}{\input{C:/DriveO/EPFL/Course/style/Mikes.tex}&#10;}{\input{C:/O/EPFL/Course/style/Mikes.tex}}&#10;\begin{align*}&#10;\omega_\rm{rf} &amp; = h \cdot \omega_\rm{rev} \\&#10;\frac{d\,\omega_\rm{rf}}{\omega_\rm{rf}} &amp; = \frac{d\,\omega_\rm{rev}}{\omega_\rm{rev}}&#10;\end{align*}&#10;\end{document}&#10;" title="IguanaTex Bitmap Display">
              <a:extLst>
                <a:ext uri="{FF2B5EF4-FFF2-40B4-BE49-F238E27FC236}">
                  <a16:creationId xmlns:a16="http://schemas.microsoft.com/office/drawing/2014/main" id="{74FF5481-C265-F3FB-1F01-B91B2B11B64E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8961" y="4138961"/>
              <a:ext cx="1627133" cy="9323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50776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6B8CD2C-A16B-C49D-3916-4DD0955F8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8890FDB-9E07-3BD7-4B40-B18C5E61B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038CADC-8375-0B9D-65C1-C96CB887F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Slip Factor in Cyclotrons / FFA</a:t>
            </a:r>
          </a:p>
        </p:txBody>
      </p:sp>
      <p:sp>
        <p:nvSpPr>
          <p:cNvPr id="5" name="TextBox 17 2">
            <a:extLst>
              <a:ext uri="{FF2B5EF4-FFF2-40B4-BE49-F238E27FC236}">
                <a16:creationId xmlns:a16="http://schemas.microsoft.com/office/drawing/2014/main" id="{0D307AB0-01D9-858A-B0C4-3C4139553D22}"/>
              </a:ext>
            </a:extLst>
          </p:cNvPr>
          <p:cNvSpPr txBox="1"/>
          <p:nvPr/>
        </p:nvSpPr>
        <p:spPr>
          <a:xfrm>
            <a:off x="2074173" y="3214079"/>
            <a:ext cx="315773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use of smooth approximation and field index </a:t>
            </a:r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dirty="0">
                <a:sym typeface="Symbol" panose="05050102010706020507" pitchFamily="18" charset="2"/>
              </a:rPr>
              <a:t>: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0206AD7-992A-CD7D-2C24-AE1B1CF7CCB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1984" y="3252409"/>
            <a:ext cx="2765712" cy="608001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1AC5863-47DA-E94A-8691-9519EB89AF4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1984" y="5327928"/>
            <a:ext cx="1095619" cy="525714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18CAB65A-CE62-2610-B451-4866161E38F9}"/>
              </a:ext>
            </a:extLst>
          </p:cNvPr>
          <p:cNvSpPr txBox="1"/>
          <p:nvPr/>
        </p:nvSpPr>
        <p:spPr>
          <a:xfrm>
            <a:off x="7318823" y="5327930"/>
            <a:ext cx="102919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err="1">
                <a:sym typeface="Symbol" panose="05050102010706020507" pitchFamily="18" charset="2"/>
              </a:rPr>
              <a:t>field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index</a:t>
            </a:r>
            <a:endParaRPr lang="en-GB" dirty="0" err="1">
              <a:sym typeface="Symbol" panose="05050102010706020507" pitchFamily="18" charset="2"/>
            </a:endParaRPr>
          </a:p>
        </p:txBody>
      </p:sp>
      <p:sp>
        <p:nvSpPr>
          <p:cNvPr id="9" name="Geschweifte Klammer links 8">
            <a:extLst>
              <a:ext uri="{FF2B5EF4-FFF2-40B4-BE49-F238E27FC236}">
                <a16:creationId xmlns:a16="http://schemas.microsoft.com/office/drawing/2014/main" id="{C9633E7D-ADC3-E139-69BB-C1F6415A8003}"/>
              </a:ext>
            </a:extLst>
          </p:cNvPr>
          <p:cNvSpPr/>
          <p:nvPr/>
        </p:nvSpPr>
        <p:spPr>
          <a:xfrm rot="16200000">
            <a:off x="7368373" y="3207000"/>
            <a:ext cx="191985" cy="1528656"/>
          </a:xfrm>
          <a:prstGeom prst="leftBrace">
            <a:avLst>
              <a:gd name="adj1" fmla="val 28100"/>
              <a:gd name="adj2" fmla="val 50000"/>
            </a:avLst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2807351-2786-63B2-5728-422F3ACF10F8}"/>
              </a:ext>
            </a:extLst>
          </p:cNvPr>
          <p:cNvSpPr txBox="1"/>
          <p:nvPr/>
        </p:nvSpPr>
        <p:spPr>
          <a:xfrm>
            <a:off x="7341602" y="4200697"/>
            <a:ext cx="342837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>
                <a:sym typeface="Symbol" panose="05050102010706020507" pitchFamily="18" charset="2"/>
              </a:rPr>
              <a:t>= 0 </a:t>
            </a:r>
            <a:r>
              <a:rPr lang="de-DE" dirty="0" err="1">
                <a:sym typeface="Symbol" panose="05050102010706020507" pitchFamily="18" charset="2"/>
              </a:rPr>
              <a:t>for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isochronous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cyclotron</a:t>
            </a:r>
            <a:endParaRPr lang="en-GB" dirty="0" err="1">
              <a:sym typeface="Symbol" panose="05050102010706020507" pitchFamily="18" charset="2"/>
            </a:endParaRPr>
          </a:p>
        </p:txBody>
      </p:sp>
      <p:pic>
        <p:nvPicPr>
          <p:cNvPr id="11" name="Grafik 10" descr="\documentclass{article}&#10;\IfFileExists{C:/DriveO/EPFL/Course/style/Mikes.tex}{\input{C:/DriveO/EPFL/Course/style/Mikes.tex}&#10;}{\input{C:/O/EPFL/Course/style/Mikes.tex}}&#10;\begin{align*}&#10;\frac{\Delta \tau}{\tau} = \left( &#10;\alpha_c - \frac{1}{\gamma^2} \right) \frac{\Delta p}{p}&#10;\end{align*}&#10;\end{document}&#10;" title="IguanaTex Bitmap Display">
            <a:extLst>
              <a:ext uri="{FF2B5EF4-FFF2-40B4-BE49-F238E27FC236}">
                <a16:creationId xmlns:a16="http://schemas.microsoft.com/office/drawing/2014/main" id="{CD49D908-741F-E428-D40E-4F9D42951C6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4" y="1575626"/>
            <a:ext cx="2403558" cy="614328"/>
          </a:xfrm>
          <a:prstGeom prst="rect">
            <a:avLst/>
          </a:prstGeom>
        </p:spPr>
      </p:pic>
      <p:sp>
        <p:nvSpPr>
          <p:cNvPr id="12" name="TextBox 17 2">
            <a:extLst>
              <a:ext uri="{FF2B5EF4-FFF2-40B4-BE49-F238E27FC236}">
                <a16:creationId xmlns:a16="http://schemas.microsoft.com/office/drawing/2014/main" id="{DE119C8E-19B7-BCBE-3C89-FF4EA395945C}"/>
              </a:ext>
            </a:extLst>
          </p:cNvPr>
          <p:cNvSpPr txBox="1"/>
          <p:nvPr/>
        </p:nvSpPr>
        <p:spPr>
          <a:xfrm>
            <a:off x="2074173" y="1551859"/>
            <a:ext cx="291206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classical use of slip factor (synchrotrons):</a:t>
            </a:r>
          </a:p>
        </p:txBody>
      </p:sp>
      <p:sp>
        <p:nvSpPr>
          <p:cNvPr id="13" name="Geschweifte Klammer links 12">
            <a:extLst>
              <a:ext uri="{FF2B5EF4-FFF2-40B4-BE49-F238E27FC236}">
                <a16:creationId xmlns:a16="http://schemas.microsoft.com/office/drawing/2014/main" id="{F80022F6-E0DD-E38E-A880-65CBA583010A}"/>
              </a:ext>
            </a:extLst>
          </p:cNvPr>
          <p:cNvSpPr/>
          <p:nvPr/>
        </p:nvSpPr>
        <p:spPr>
          <a:xfrm rot="16200000">
            <a:off x="7220471" y="1832792"/>
            <a:ext cx="184784" cy="1152129"/>
          </a:xfrm>
          <a:prstGeom prst="leftBrace">
            <a:avLst>
              <a:gd name="adj1" fmla="val 28100"/>
              <a:gd name="adj2" fmla="val 50000"/>
            </a:avLst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Grafik 13" descr="\documentclass{article}&#10;\IfFileExists{C:/DriveO/EPFL/Course/style/Mikes.tex}{\input{C:/DriveO/EPFL/Course/style/Mikes.tex}}&#10;\IfFileExists{C:/O/EPFL/Course/style/Mikes.tex}&#10;{\input{C:/O/EPFL/Course/style/Mikes.tex}}&#10;{\input{C:/Users/mikes/DriveO/EPFL/Course/Style/Mikes.tex}}&#10;\begin{align*}&#10;\eta_c&#10;\end{align*}&#10;\end{document}" title="IguanaTex Bitmap Display">
            <a:extLst>
              <a:ext uri="{FF2B5EF4-FFF2-40B4-BE49-F238E27FC236}">
                <a16:creationId xmlns:a16="http://schemas.microsoft.com/office/drawing/2014/main" id="{F4AB1E60-0161-7E75-58BE-AD96A2948A9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244" y="2636127"/>
            <a:ext cx="207238" cy="16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35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 animBg="1"/>
      <p:bldP spid="10" grpId="0"/>
      <p:bldP spid="12" grpId="0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D28643C-D1D3-4700-CF1A-659522EEF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0F13E13-B49F-7A3B-C58E-C0E2A022A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F9E3F67-DB92-D3ED-25D9-5AA9EF590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Revolution </a:t>
            </a:r>
            <a:r>
              <a:rPr lang="de-DE" dirty="0" err="1"/>
              <a:t>Frequency</a:t>
            </a:r>
            <a:r>
              <a:rPr lang="de-DE" dirty="0"/>
              <a:t> Variation in </a:t>
            </a:r>
            <a:r>
              <a:rPr lang="de-DE" dirty="0" err="1"/>
              <a:t>Scaling</a:t>
            </a:r>
            <a:r>
              <a:rPr lang="de-DE" dirty="0"/>
              <a:t> FFA</a:t>
            </a:r>
            <a:endParaRPr lang="en-GB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6F8B449-8FA8-B671-EF4A-1BBF635051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2262094"/>
            <a:ext cx="5904655" cy="393643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4AE89DDE-D23F-1BA0-8E1F-2304012D3493}"/>
              </a:ext>
            </a:extLst>
          </p:cNvPr>
          <p:cNvSpPr txBox="1"/>
          <p:nvPr/>
        </p:nvSpPr>
        <p:spPr>
          <a:xfrm>
            <a:off x="955514" y="1223688"/>
            <a:ext cx="514048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2000" dirty="0">
                <a:latin typeface="+mn-lt"/>
              </a:rPr>
              <a:t>Revolution frequency variation as a function of </a:t>
            </a:r>
            <a:r>
              <a:rPr lang="en-GB" sz="2000" dirty="0">
                <a:latin typeface="+mn-lt"/>
                <a:sym typeface="Symbol" panose="05050102010706020507" pitchFamily="18" charset="2"/>
              </a:rPr>
              <a:t></a:t>
            </a:r>
            <a:r>
              <a:rPr lang="en-GB" sz="2000" dirty="0">
                <a:latin typeface="+mn-lt"/>
              </a:rPr>
              <a:t> in a scaling FFA for several field indices k. A reference energy is chosen at 1 GeV.</a:t>
            </a:r>
          </a:p>
        </p:txBody>
      </p:sp>
      <p:pic>
        <p:nvPicPr>
          <p:cNvPr id="14" name="Grafik 13" descr="\documentclass{article}&#10;\IfFileExists{C:/DriveO/EPFL/Course/style/Mikes.tex}{\input{C:/DriveO/EPFL/Course/style/Mikes.tex}}&#10;\IfFileExists{C:/O/EPFL/Course/style/Mikes.tex}&#10;{\input{C:/O/EPFL/Course/style/Mikes.tex}}&#10;{\input{C:/Users/mikes/DriveO/EPFL/Course/Style/Mikes.tex}}&#10;\begin{align*}&#10;\omega(\gamma) = \omega_0 \, \frac{\gamma_0}{\gamma} &#10;\left( \frac{\gamma^2-1}{\gamma_0^2-1} \right)^&#10;\frac{k}{2(k+1)}\end{align*}&#10;\end{document}" title="IguanaTex Bitmap Display">
            <a:extLst>
              <a:ext uri="{FF2B5EF4-FFF2-40B4-BE49-F238E27FC236}">
                <a16:creationId xmlns:a16="http://schemas.microsoft.com/office/drawing/2014/main" id="{92B8CC2D-335A-7BFD-E18C-EBBE9D1D3C0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224" y="1772816"/>
            <a:ext cx="3200000" cy="714667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87815E61-A71A-3046-F8F3-CD46F109938D}"/>
              </a:ext>
            </a:extLst>
          </p:cNvPr>
          <p:cNvSpPr txBox="1"/>
          <p:nvPr/>
        </p:nvSpPr>
        <p:spPr>
          <a:xfrm>
            <a:off x="6893687" y="1223688"/>
            <a:ext cx="514048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2000" dirty="0">
                <a:latin typeface="+mn-lt"/>
              </a:rPr>
              <a:t>the RF frequency can be expressed as function of </a:t>
            </a:r>
            <a:r>
              <a:rPr lang="en-GB" sz="2000" dirty="0">
                <a:latin typeface="+mn-lt"/>
                <a:sym typeface="Symbol" panose="05050102010706020507" pitchFamily="18" charset="2"/>
              </a:rPr>
              <a:t></a:t>
            </a:r>
            <a:r>
              <a:rPr lang="en-GB" sz="2000" dirty="0">
                <a:latin typeface="+mn-lt"/>
              </a:rPr>
              <a:t> only:</a:t>
            </a:r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19ADAC5D-E87B-072A-C1F8-B1FAA26D0058}"/>
              </a:ext>
            </a:extLst>
          </p:cNvPr>
          <p:cNvCxnSpPr>
            <a:cxnSpLocks/>
          </p:cNvCxnSpPr>
          <p:nvPr/>
        </p:nvCxnSpPr>
        <p:spPr>
          <a:xfrm>
            <a:off x="2135560" y="3524657"/>
            <a:ext cx="4758127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AFA5A07B-45AB-086A-683D-66805F445206}"/>
              </a:ext>
            </a:extLst>
          </p:cNvPr>
          <p:cNvCxnSpPr>
            <a:cxnSpLocks/>
          </p:cNvCxnSpPr>
          <p:nvPr/>
        </p:nvCxnSpPr>
        <p:spPr>
          <a:xfrm>
            <a:off x="5453527" y="3713325"/>
            <a:ext cx="144016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9B03DE11-DE9D-F063-D153-3CBDEFC478DD}"/>
              </a:ext>
            </a:extLst>
          </p:cNvPr>
          <p:cNvCxnSpPr/>
          <p:nvPr/>
        </p:nvCxnSpPr>
        <p:spPr>
          <a:xfrm>
            <a:off x="6749671" y="3068960"/>
            <a:ext cx="0" cy="36004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3E6674B6-AA08-8E91-F3A8-F3EDE393C3FE}"/>
              </a:ext>
            </a:extLst>
          </p:cNvPr>
          <p:cNvCxnSpPr>
            <a:cxnSpLocks/>
          </p:cNvCxnSpPr>
          <p:nvPr/>
        </p:nvCxnSpPr>
        <p:spPr>
          <a:xfrm flipV="1">
            <a:off x="6749671" y="3785333"/>
            <a:ext cx="0" cy="2880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>
            <a:extLst>
              <a:ext uri="{FF2B5EF4-FFF2-40B4-BE49-F238E27FC236}">
                <a16:creationId xmlns:a16="http://schemas.microsoft.com/office/drawing/2014/main" id="{90D134E1-0296-FA2E-103A-6F03A70FD621}"/>
              </a:ext>
            </a:extLst>
          </p:cNvPr>
          <p:cNvSpPr txBox="1"/>
          <p:nvPr/>
        </p:nvSpPr>
        <p:spPr>
          <a:xfrm>
            <a:off x="6895248" y="3961184"/>
            <a:ext cx="514048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2000" dirty="0">
                <a:latin typeface="+mn-lt"/>
              </a:rPr>
              <a:t>using a “steep” magnetic field, i.e. high </a:t>
            </a:r>
            <a:r>
              <a:rPr lang="en-GB" sz="2000" i="1" dirty="0">
                <a:latin typeface="+mn-lt"/>
                <a:cs typeface="Times" panose="02020603050405020304" pitchFamily="18" charset="0"/>
              </a:rPr>
              <a:t>k</a:t>
            </a:r>
            <a:r>
              <a:rPr lang="en-GB" sz="2000" dirty="0">
                <a:latin typeface="+mn-lt"/>
              </a:rPr>
              <a:t>, the frequency variation can be minimized</a:t>
            </a:r>
          </a:p>
          <a:p>
            <a:pPr algn="l"/>
            <a:endParaRPr lang="en-GB" sz="2000" dirty="0">
              <a:latin typeface="+mn-lt"/>
            </a:endParaRPr>
          </a:p>
          <a:p>
            <a:pPr algn="l"/>
            <a:r>
              <a:rPr lang="en-GB" sz="2000" dirty="0">
                <a:latin typeface="+mn-lt"/>
              </a:rPr>
              <a:t>the maximum of the function corresponds to the transition energy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0AA73F4-AEFD-2663-E9BE-8F934E8CCB28}"/>
              </a:ext>
            </a:extLst>
          </p:cNvPr>
          <p:cNvSpPr txBox="1"/>
          <p:nvPr/>
        </p:nvSpPr>
        <p:spPr>
          <a:xfrm>
            <a:off x="7016315" y="3360773"/>
            <a:ext cx="361618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2000" dirty="0">
                <a:latin typeface="+mn-lt"/>
              </a:rPr>
              <a:t>small </a:t>
            </a:r>
            <a:r>
              <a:rPr lang="en-GB" sz="2000" dirty="0">
                <a:latin typeface="+mn-lt"/>
                <a:sym typeface="Symbol" panose="05050102010706020507" pitchFamily="18" charset="2"/>
              </a:rPr>
              <a:t> for large </a:t>
            </a:r>
            <a:r>
              <a:rPr lang="en-GB" sz="2000" i="1" dirty="0">
                <a:latin typeface="+mn-lt"/>
                <a:sym typeface="Symbol" panose="05050102010706020507" pitchFamily="18" charset="2"/>
              </a:rPr>
              <a:t>k</a:t>
            </a:r>
            <a:endParaRPr lang="en-GB" sz="20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47576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C8AE3F-7109-4BFC-B717-CDB4A552251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31950" y="2852738"/>
            <a:ext cx="6768306" cy="2376487"/>
          </a:xfrm>
        </p:spPr>
        <p:txBody>
          <a:bodyPr/>
          <a:lstStyle/>
          <a:p>
            <a:r>
              <a:rPr lang="de-CH" dirty="0" err="1"/>
              <a:t>magnets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scaling</a:t>
            </a:r>
            <a:r>
              <a:rPr lang="de-CH" dirty="0"/>
              <a:t> FFA</a:t>
            </a:r>
          </a:p>
          <a:p>
            <a:r>
              <a:rPr lang="de-CH" dirty="0"/>
              <a:t>RF </a:t>
            </a:r>
            <a:r>
              <a:rPr lang="de-CH" dirty="0" err="1"/>
              <a:t>systems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vaying</a:t>
            </a:r>
            <a:r>
              <a:rPr lang="de-CH" dirty="0"/>
              <a:t> </a:t>
            </a:r>
            <a:r>
              <a:rPr lang="de-CH" dirty="0" err="1"/>
              <a:t>frequency</a:t>
            </a:r>
            <a:endParaRPr lang="de-DE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22BC4B-4C5B-4E8C-8E80-B97641A9449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597064-F4FE-40EE-A557-B5F79E5E649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68416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0FE0047-A4CB-2657-A843-70758D660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1AA54D3-549E-E18F-E159-AFBEC8C95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E649E3F-2C01-1200-2E47-D5244427F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710" y="182820"/>
            <a:ext cx="10515600" cy="728099"/>
          </a:xfrm>
        </p:spPr>
        <p:txBody>
          <a:bodyPr/>
          <a:lstStyle/>
          <a:p>
            <a:r>
              <a:rPr lang="de-DE" dirty="0" err="1"/>
              <a:t>scaling</a:t>
            </a:r>
            <a:r>
              <a:rPr lang="de-DE" dirty="0"/>
              <a:t> FFA </a:t>
            </a:r>
            <a:r>
              <a:rPr lang="de-DE" dirty="0" err="1"/>
              <a:t>magnet</a:t>
            </a:r>
            <a:r>
              <a:rPr lang="de-DE" dirty="0"/>
              <a:t> design</a:t>
            </a:r>
            <a:endParaRPr lang="en-GB" dirty="0"/>
          </a:p>
        </p:txBody>
      </p:sp>
      <p:grpSp>
        <p:nvGrpSpPr>
          <p:cNvPr id="5" name="Group 34">
            <a:extLst>
              <a:ext uri="{FF2B5EF4-FFF2-40B4-BE49-F238E27FC236}">
                <a16:creationId xmlns:a16="http://schemas.microsoft.com/office/drawing/2014/main" id="{7A4F3A09-0111-3A1A-F677-0A2D11A71E2D}"/>
              </a:ext>
            </a:extLst>
          </p:cNvPr>
          <p:cNvGrpSpPr>
            <a:grpSpLocks/>
          </p:cNvGrpSpPr>
          <p:nvPr/>
        </p:nvGrpSpPr>
        <p:grpSpPr bwMode="auto">
          <a:xfrm>
            <a:off x="830067" y="2838301"/>
            <a:ext cx="10750552" cy="3389312"/>
            <a:chOff x="392" y="1774"/>
            <a:chExt cx="6772" cy="2135"/>
          </a:xfrm>
        </p:grpSpPr>
        <p:grpSp>
          <p:nvGrpSpPr>
            <p:cNvPr id="6" name="Group 27">
              <a:extLst>
                <a:ext uri="{FF2B5EF4-FFF2-40B4-BE49-F238E27FC236}">
                  <a16:creationId xmlns:a16="http://schemas.microsoft.com/office/drawing/2014/main" id="{1B8A6FF3-616E-5662-27FE-CE59A294FC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2" y="2044"/>
              <a:ext cx="1761" cy="1865"/>
              <a:chOff x="392" y="2044"/>
              <a:chExt cx="1761" cy="1865"/>
            </a:xfrm>
          </p:grpSpPr>
          <p:pic>
            <p:nvPicPr>
              <p:cNvPr id="18" name="Picture 16" descr="C:\Users\Holger\Personal Files\Science\FFAG08\pic\Shinji14dp.png">
                <a:extLst>
                  <a:ext uri="{FF2B5EF4-FFF2-40B4-BE49-F238E27FC236}">
                    <a16:creationId xmlns:a16="http://schemas.microsoft.com/office/drawing/2014/main" id="{D6C7D5C2-4544-D606-0DFB-D67C15CC2BB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2" y="2066"/>
                <a:ext cx="834" cy="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17" descr="C:\Users\Holger\Personal Files\Science\FFAG08\pic\Shinji14qd.png">
                <a:extLst>
                  <a:ext uri="{FF2B5EF4-FFF2-40B4-BE49-F238E27FC236}">
                    <a16:creationId xmlns:a16="http://schemas.microsoft.com/office/drawing/2014/main" id="{E312A21B-2B34-8F38-1048-A376C4A374F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26" y="2044"/>
                <a:ext cx="755" cy="6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18" descr="C:\Users\Holger\Personal Files\Science\FFAG08\pic\Shinji14Sext.png">
                <a:extLst>
                  <a:ext uri="{FF2B5EF4-FFF2-40B4-BE49-F238E27FC236}">
                    <a16:creationId xmlns:a16="http://schemas.microsoft.com/office/drawing/2014/main" id="{49827DD9-98CE-3206-FC72-3BB72CDC5D2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" y="2941"/>
                <a:ext cx="780" cy="6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Picture 19" descr="C:\Users\Holger\Personal Files\Science\FFAG08\pic\Shinji14Oct.png">
                <a:extLst>
                  <a:ext uri="{FF2B5EF4-FFF2-40B4-BE49-F238E27FC236}">
                    <a16:creationId xmlns:a16="http://schemas.microsoft.com/office/drawing/2014/main" id="{65563D8B-388F-BEF4-63F2-84ADBF92043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73" y="2995"/>
                <a:ext cx="807" cy="6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Text Box 12">
                <a:extLst>
                  <a:ext uri="{FF2B5EF4-FFF2-40B4-BE49-F238E27FC236}">
                    <a16:creationId xmlns:a16="http://schemas.microsoft.com/office/drawing/2014/main" id="{EC29415A-6183-E2EC-D56A-B914C2FD63D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1" y="2697"/>
                <a:ext cx="60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ja-JP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Dipole</a:t>
                </a:r>
                <a:endParaRPr lang="en-US" altLang="ja-JP">
                  <a:latin typeface="Times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23" name="Text Box 13">
                <a:extLst>
                  <a:ext uri="{FF2B5EF4-FFF2-40B4-BE49-F238E27FC236}">
                    <a16:creationId xmlns:a16="http://schemas.microsoft.com/office/drawing/2014/main" id="{656CABC4-77E2-9D22-2D37-744E93F7AB2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66" y="2687"/>
                <a:ext cx="887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ja-JP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Quadrupole</a:t>
                </a:r>
                <a:endParaRPr lang="en-US" altLang="ja-JP">
                  <a:latin typeface="Times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24" name="Text Box 15">
                <a:extLst>
                  <a:ext uri="{FF2B5EF4-FFF2-40B4-BE49-F238E27FC236}">
                    <a16:creationId xmlns:a16="http://schemas.microsoft.com/office/drawing/2014/main" id="{73C91DFE-AFDA-5309-C04E-0A7C1134A5A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30" y="3678"/>
                <a:ext cx="695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ja-JP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Octapole</a:t>
                </a:r>
                <a:endParaRPr lang="en-US" altLang="ja-JP">
                  <a:latin typeface="Times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25" name="Text Box 16">
                <a:extLst>
                  <a:ext uri="{FF2B5EF4-FFF2-40B4-BE49-F238E27FC236}">
                    <a16:creationId xmlns:a16="http://schemas.microsoft.com/office/drawing/2014/main" id="{F41B7358-7820-A17B-976A-3E23741B95E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4" y="3669"/>
                <a:ext cx="76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ja-JP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Sectapole</a:t>
                </a:r>
                <a:endParaRPr lang="en-US" altLang="ja-JP">
                  <a:latin typeface="Times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  <p:grpSp>
          <p:nvGrpSpPr>
            <p:cNvPr id="7" name="Group 18">
              <a:extLst>
                <a:ext uri="{FF2B5EF4-FFF2-40B4-BE49-F238E27FC236}">
                  <a16:creationId xmlns:a16="http://schemas.microsoft.com/office/drawing/2014/main" id="{3A1A8B9C-FFB5-CC41-1592-0DA933CFF2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8" y="1774"/>
              <a:ext cx="2704" cy="2043"/>
              <a:chOff x="2406" y="1185"/>
              <a:chExt cx="2704" cy="2043"/>
            </a:xfrm>
          </p:grpSpPr>
          <p:grpSp>
            <p:nvGrpSpPr>
              <p:cNvPr id="11" name="Group 19">
                <a:extLst>
                  <a:ext uri="{FF2B5EF4-FFF2-40B4-BE49-F238E27FC236}">
                    <a16:creationId xmlns:a16="http://schemas.microsoft.com/office/drawing/2014/main" id="{373BE3D6-B42D-4BFE-17E8-22AE4B799E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06" y="1185"/>
                <a:ext cx="2704" cy="2043"/>
                <a:chOff x="2367" y="926"/>
                <a:chExt cx="2704" cy="2043"/>
              </a:xfrm>
            </p:grpSpPr>
            <p:sp>
              <p:nvSpPr>
                <p:cNvPr id="16" name="Rectangle 20">
                  <a:extLst>
                    <a:ext uri="{FF2B5EF4-FFF2-40B4-BE49-F238E27FC236}">
                      <a16:creationId xmlns:a16="http://schemas.microsoft.com/office/drawing/2014/main" id="{39246E56-3AFC-D711-9A68-E0AAB6A833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67" y="926"/>
                  <a:ext cx="2704" cy="204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/>
                </a:p>
              </p:txBody>
            </p:sp>
            <p:pic>
              <p:nvPicPr>
                <p:cNvPr id="17" name="Picture 14" descr="C:\Users\Holger\Desktop\Shinji15_all.png">
                  <a:extLst>
                    <a:ext uri="{FF2B5EF4-FFF2-40B4-BE49-F238E27FC236}">
                      <a16:creationId xmlns:a16="http://schemas.microsoft.com/office/drawing/2014/main" id="{836259FB-65FD-EF9B-42C9-3557A39FE34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34" y="1007"/>
                  <a:ext cx="2140" cy="18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12" name="Line 22">
                <a:extLst>
                  <a:ext uri="{FF2B5EF4-FFF2-40B4-BE49-F238E27FC236}">
                    <a16:creationId xmlns:a16="http://schemas.microsoft.com/office/drawing/2014/main" id="{6DCF27FA-8FB7-7596-FE64-C11C0F2DE1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57" y="2275"/>
                <a:ext cx="1236" cy="40"/>
              </a:xfrm>
              <a:prstGeom prst="line">
                <a:avLst/>
              </a:prstGeom>
              <a:noFill/>
              <a:ln w="34925">
                <a:solidFill>
                  <a:srgbClr val="FFFF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3" name="Text Box 23">
                <a:extLst>
                  <a:ext uri="{FF2B5EF4-FFF2-40B4-BE49-F238E27FC236}">
                    <a16:creationId xmlns:a16="http://schemas.microsoft.com/office/drawing/2014/main" id="{32EB47A1-B146-580A-9EAA-ECAA0397377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35" y="2035"/>
                <a:ext cx="767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ja-JP" sz="2000">
                    <a:solidFill>
                      <a:srgbClr val="FFFF00"/>
                    </a:solidFill>
                    <a:latin typeface="Times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~23cm</a:t>
                </a:r>
              </a:p>
            </p:txBody>
          </p:sp>
          <p:sp>
            <p:nvSpPr>
              <p:cNvPr id="14" name="Line 24">
                <a:extLst>
                  <a:ext uri="{FF2B5EF4-FFF2-40B4-BE49-F238E27FC236}">
                    <a16:creationId xmlns:a16="http://schemas.microsoft.com/office/drawing/2014/main" id="{04C5CBCA-6403-18AC-4A5C-2358F7A439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55" y="1501"/>
                <a:ext cx="681" cy="271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5" name="Text Box 25">
                <a:extLst>
                  <a:ext uri="{FF2B5EF4-FFF2-40B4-BE49-F238E27FC236}">
                    <a16:creationId xmlns:a16="http://schemas.microsoft.com/office/drawing/2014/main" id="{C90F8BD3-6CAC-5BE1-77C1-11CE2D9C6F9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10" y="1362"/>
                <a:ext cx="74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ja-JP">
                    <a:solidFill>
                      <a:srgbClr val="FFFF00"/>
                    </a:solidFill>
                    <a:latin typeface="Times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55cm</a:t>
                </a:r>
              </a:p>
            </p:txBody>
          </p:sp>
        </p:grpSp>
        <p:pic>
          <p:nvPicPr>
            <p:cNvPr id="8" name="Picture 28" descr="SchematicNestedCoils.jpg                                       00258D4AMacintosh HD                   C58EB9E6:">
              <a:extLst>
                <a:ext uri="{FF2B5EF4-FFF2-40B4-BE49-F238E27FC236}">
                  <a16:creationId xmlns:a16="http://schemas.microsoft.com/office/drawing/2014/main" id="{9965EE2C-C139-9E61-41E0-901D0E9CCB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2" y="2079"/>
              <a:ext cx="2322" cy="142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Oval 30">
              <a:extLst>
                <a:ext uri="{FF2B5EF4-FFF2-40B4-BE49-F238E27FC236}">
                  <a16:creationId xmlns:a16="http://schemas.microsoft.com/office/drawing/2014/main" id="{C88EC36D-0E03-B7A4-71DF-171E698758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3346"/>
              <a:ext cx="251" cy="291"/>
            </a:xfrm>
            <a:prstGeom prst="ellips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0" name="Line 31">
              <a:extLst>
                <a:ext uri="{FF2B5EF4-FFF2-40B4-BE49-F238E27FC236}">
                  <a16:creationId xmlns:a16="http://schemas.microsoft.com/office/drawing/2014/main" id="{53057D0B-E73F-0984-1877-87A7364B9C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90" y="3220"/>
              <a:ext cx="343" cy="165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</p:grpSp>
      <p:sp>
        <p:nvSpPr>
          <p:cNvPr id="26" name="Text Box 37">
            <a:extLst>
              <a:ext uri="{FF2B5EF4-FFF2-40B4-BE49-F238E27FC236}">
                <a16:creationId xmlns:a16="http://schemas.microsoft.com/office/drawing/2014/main" id="{903EB099-8886-2BDD-EE4F-1E3CE4D97C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5505" y="5873758"/>
            <a:ext cx="355609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By   H. Witte, courtesy </a:t>
            </a:r>
            <a:r>
              <a:rPr lang="en-US" altLang="ja-JP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T.Yokoi</a:t>
            </a: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FFAG’09</a:t>
            </a:r>
            <a:endParaRPr lang="en-US" altLang="ja-JP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F0A7C3C-C58F-DE63-BA21-BD1F98DED817}"/>
              </a:ext>
            </a:extLst>
          </p:cNvPr>
          <p:cNvSpPr txBox="1"/>
          <p:nvPr/>
        </p:nvSpPr>
        <p:spPr>
          <a:xfrm>
            <a:off x="586188" y="1095376"/>
            <a:ext cx="99743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helical coils, known as Canted Cosine Theta (CCT), can provide pure multipole fields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in superposition truncated Taylor expansion of </a:t>
            </a:r>
            <a:r>
              <a:rPr lang="en-GB" sz="2000" i="1" dirty="0" err="1"/>
              <a:t>r</a:t>
            </a:r>
            <a:r>
              <a:rPr lang="en-GB" sz="2000" i="1" baseline="30000" dirty="0" err="1"/>
              <a:t>k</a:t>
            </a:r>
            <a:r>
              <a:rPr lang="en-GB" sz="2000" dirty="0"/>
              <a:t> scaling </a:t>
            </a:r>
            <a:r>
              <a:rPr lang="en-GB" sz="2000" dirty="0">
                <a:sym typeface="Symbol" panose="05050102010706020507" pitchFamily="18" charset="2"/>
              </a:rPr>
              <a:t> compact FFA magnet</a:t>
            </a:r>
            <a:endParaRPr lang="en-GB" sz="2000" dirty="0"/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6BF09543-3FC5-C479-0B10-34DD7E2E487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100" y="2061847"/>
            <a:ext cx="5185410" cy="67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279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2352204-6100-5A38-7757-D109235DE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32792C6-76C1-3A60-7D6A-C51C8F3EE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F3D5FF6-212B-7429-073D-EBA3F05B6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638832"/>
            <a:ext cx="11377264" cy="728099"/>
          </a:xfrm>
        </p:spPr>
        <p:txBody>
          <a:bodyPr>
            <a:noAutofit/>
          </a:bodyPr>
          <a:lstStyle/>
          <a:p>
            <a:pPr algn="ctr"/>
            <a:r>
              <a:rPr lang="de-DE" b="1" dirty="0"/>
              <a:t>A </a:t>
            </a:r>
            <a:r>
              <a:rPr lang="de-DE" b="1" dirty="0" err="1"/>
              <a:t>Circular</a:t>
            </a:r>
            <a:r>
              <a:rPr lang="de-DE" b="1" dirty="0"/>
              <a:t> </a:t>
            </a:r>
            <a:r>
              <a:rPr lang="de-DE" b="1" dirty="0" err="1"/>
              <a:t>Accelerator</a:t>
            </a:r>
            <a:r>
              <a:rPr lang="de-DE" b="1" dirty="0"/>
              <a:t> in-</a:t>
            </a:r>
            <a:r>
              <a:rPr lang="de-DE" b="1" dirty="0" err="1"/>
              <a:t>between</a:t>
            </a:r>
            <a:r>
              <a:rPr lang="de-DE" b="1" dirty="0"/>
              <a:t> </a:t>
            </a:r>
            <a:r>
              <a:rPr lang="de-DE" b="1" dirty="0" err="1"/>
              <a:t>Cyclotron</a:t>
            </a:r>
            <a:r>
              <a:rPr lang="de-DE" b="1" dirty="0"/>
              <a:t> and Synchrotron</a:t>
            </a:r>
            <a:endParaRPr lang="en-GB" b="1" dirty="0"/>
          </a:p>
        </p:txBody>
      </p:sp>
      <p:pic>
        <p:nvPicPr>
          <p:cNvPr id="7" name="Picture 4" descr="figure3">
            <a:extLst>
              <a:ext uri="{FF2B5EF4-FFF2-40B4-BE49-F238E27FC236}">
                <a16:creationId xmlns:a16="http://schemas.microsoft.com/office/drawing/2014/main" id="{635CE07B-C872-9F49-A107-AA60D5E36F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4" t="3417" r="3959" b="3531"/>
          <a:stretch/>
        </p:blipFill>
        <p:spPr bwMode="auto">
          <a:xfrm>
            <a:off x="191344" y="2146406"/>
            <a:ext cx="3773901" cy="268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 descr="Ein Bild, das Entwurf, Kreis, Zeichnung, Kunst enthält.&#10;&#10;KI-generierte Inhalte können fehlerhaft sein.">
            <a:extLst>
              <a:ext uri="{FF2B5EF4-FFF2-40B4-BE49-F238E27FC236}">
                <a16:creationId xmlns:a16="http://schemas.microsoft.com/office/drawing/2014/main" id="{F5B0A2FE-A07C-4D1A-612F-B23E72D1C4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8" y="1916832"/>
            <a:ext cx="2872502" cy="3146436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751E6EEC-FFFC-6712-D1A8-B87D729E11FB}"/>
              </a:ext>
            </a:extLst>
          </p:cNvPr>
          <p:cNvSpPr txBox="1"/>
          <p:nvPr/>
        </p:nvSpPr>
        <p:spPr>
          <a:xfrm>
            <a:off x="4875773" y="2421314"/>
            <a:ext cx="2872502" cy="213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144000" tIns="144000" rIns="144000" bIns="144000" rtlCol="0">
            <a:spAutoFit/>
          </a:bodyPr>
          <a:lstStyle/>
          <a:p>
            <a:pPr algn="ctr"/>
            <a:r>
              <a:rPr lang="de-DE" sz="6000" dirty="0"/>
              <a:t>FFA</a:t>
            </a:r>
          </a:p>
          <a:p>
            <a:pPr algn="ctr"/>
            <a:r>
              <a:rPr lang="de-DE" sz="6000" dirty="0"/>
              <a:t>?</a:t>
            </a:r>
            <a:endParaRPr lang="en-GB" sz="6000" dirty="0"/>
          </a:p>
        </p:txBody>
      </p:sp>
      <p:sp>
        <p:nvSpPr>
          <p:cNvPr id="12" name="Pfeil: nach rechts 11">
            <a:extLst>
              <a:ext uri="{FF2B5EF4-FFF2-40B4-BE49-F238E27FC236}">
                <a16:creationId xmlns:a16="http://schemas.microsoft.com/office/drawing/2014/main" id="{6C3C06CA-844F-3B16-05C0-ED7C3159CA20}"/>
              </a:ext>
            </a:extLst>
          </p:cNvPr>
          <p:cNvSpPr/>
          <p:nvPr/>
        </p:nvSpPr>
        <p:spPr>
          <a:xfrm>
            <a:off x="4151784" y="2924944"/>
            <a:ext cx="1224136" cy="1080120"/>
          </a:xfrm>
          <a:prstGeom prst="rightArrow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Pfeil: nach rechts 12">
            <a:extLst>
              <a:ext uri="{FF2B5EF4-FFF2-40B4-BE49-F238E27FC236}">
                <a16:creationId xmlns:a16="http://schemas.microsoft.com/office/drawing/2014/main" id="{849C5757-7995-938C-0126-A27800F900B7}"/>
              </a:ext>
            </a:extLst>
          </p:cNvPr>
          <p:cNvSpPr/>
          <p:nvPr/>
        </p:nvSpPr>
        <p:spPr>
          <a:xfrm rot="10800000">
            <a:off x="7248128" y="2888940"/>
            <a:ext cx="1224136" cy="1080120"/>
          </a:xfrm>
          <a:prstGeom prst="rightArrow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10C7318-4AE3-5488-49FB-3B5B3012EB88}"/>
              </a:ext>
            </a:extLst>
          </p:cNvPr>
          <p:cNvSpPr txBox="1"/>
          <p:nvPr/>
        </p:nvSpPr>
        <p:spPr>
          <a:xfrm>
            <a:off x="606334" y="5085184"/>
            <a:ext cx="2872502" cy="7832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144000" tIns="144000" rIns="144000" bIns="144000" rtlCol="0">
            <a:spAutoFit/>
          </a:bodyPr>
          <a:lstStyle/>
          <a:p>
            <a:pPr algn="ctr"/>
            <a:r>
              <a:rPr lang="de-DE" sz="3200" dirty="0" err="1"/>
              <a:t>synchrotron</a:t>
            </a:r>
            <a:endParaRPr lang="en-GB" sz="3200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D970EA2-1ED3-5C0C-5C82-98DE76A56ADA}"/>
              </a:ext>
            </a:extLst>
          </p:cNvPr>
          <p:cNvSpPr txBox="1"/>
          <p:nvPr/>
        </p:nvSpPr>
        <p:spPr>
          <a:xfrm>
            <a:off x="8688288" y="5177748"/>
            <a:ext cx="2872502" cy="7832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144000" tIns="144000" rIns="144000" bIns="144000" rtlCol="0">
            <a:spAutoFit/>
          </a:bodyPr>
          <a:lstStyle/>
          <a:p>
            <a:pPr algn="ctr"/>
            <a:r>
              <a:rPr lang="de-DE" sz="3200" dirty="0" err="1"/>
              <a:t>cyclotrotron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9528974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742867E-1F4E-E1B9-2664-6B000FB6F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0D716A6-BC29-8C9B-3A0A-84B7C4434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27CE833-A3D9-124C-1CD8-9E69D6D7A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233089"/>
            <a:ext cx="10515600" cy="728099"/>
          </a:xfrm>
        </p:spPr>
        <p:txBody>
          <a:bodyPr/>
          <a:lstStyle/>
          <a:p>
            <a:r>
              <a:rPr lang="de-DE" dirty="0"/>
              <a:t>Variable </a:t>
            </a:r>
            <a:r>
              <a:rPr lang="de-DE" dirty="0" err="1"/>
              <a:t>Frequency</a:t>
            </a:r>
            <a:r>
              <a:rPr lang="de-DE" dirty="0"/>
              <a:t> RF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scaling</a:t>
            </a:r>
            <a:r>
              <a:rPr lang="de-DE" dirty="0"/>
              <a:t> FFA</a:t>
            </a:r>
            <a:endParaRPr lang="en-GB" dirty="0"/>
          </a:p>
        </p:txBody>
      </p:sp>
      <p:pic>
        <p:nvPicPr>
          <p:cNvPr id="5" name="Screen Shot 2014-09-11 at 09.21.39.png">
            <a:extLst>
              <a:ext uri="{FF2B5EF4-FFF2-40B4-BE49-F238E27FC236}">
                <a16:creationId xmlns:a16="http://schemas.microsoft.com/office/drawing/2014/main" id="{48704ADA-B06E-AE81-64BE-5AA504FA893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384032" y="4265056"/>
            <a:ext cx="3123160" cy="1925547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275">
            <a:extLst>
              <a:ext uri="{FF2B5EF4-FFF2-40B4-BE49-F238E27FC236}">
                <a16:creationId xmlns:a16="http://schemas.microsoft.com/office/drawing/2014/main" id="{CCA5AB03-636B-7147-B9AE-5B2A9447F721}"/>
              </a:ext>
            </a:extLst>
          </p:cNvPr>
          <p:cNvSpPr/>
          <p:nvPr/>
        </p:nvSpPr>
        <p:spPr>
          <a:xfrm>
            <a:off x="9913911" y="5733256"/>
            <a:ext cx="1441105" cy="542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>
              <a:spcBef>
                <a:spcPts val="2400"/>
              </a:spcBef>
              <a:defRPr sz="18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>
              <a:defRPr/>
            </a:pPr>
            <a:r>
              <a:rPr sz="1400" dirty="0">
                <a:solidFill>
                  <a:prstClr val="black"/>
                </a:solidFill>
              </a:rPr>
              <a:t>Image credit: </a:t>
            </a:r>
            <a:r>
              <a:rPr lang="de-DE" sz="1400" dirty="0" err="1">
                <a:solidFill>
                  <a:prstClr val="black"/>
                </a:solidFill>
              </a:rPr>
              <a:t>A.Takagi</a:t>
            </a:r>
            <a:r>
              <a:rPr lang="de-DE" sz="1400" dirty="0">
                <a:solidFill>
                  <a:prstClr val="black"/>
                </a:solidFill>
              </a:rPr>
              <a:t>, </a:t>
            </a:r>
            <a:r>
              <a:rPr sz="1400" dirty="0" err="1">
                <a:solidFill>
                  <a:prstClr val="black"/>
                </a:solidFill>
              </a:rPr>
              <a:t>Y.Mori</a:t>
            </a:r>
            <a:r>
              <a:rPr sz="1400" dirty="0">
                <a:solidFill>
                  <a:prstClr val="black"/>
                </a:solidFill>
              </a:rPr>
              <a:t> </a:t>
            </a:r>
          </a:p>
        </p:txBody>
      </p:sp>
      <p:pic>
        <p:nvPicPr>
          <p:cNvPr id="7" name="Screen Shot 2014-09-11 at 09.28.32.png">
            <a:extLst>
              <a:ext uri="{FF2B5EF4-FFF2-40B4-BE49-F238E27FC236}">
                <a16:creationId xmlns:a16="http://schemas.microsoft.com/office/drawing/2014/main" id="{2A7CC262-260A-CE99-3B39-A404B6A1A1EA}"/>
              </a:ext>
            </a:extLst>
          </p:cNvPr>
          <p:cNvPicPr/>
          <p:nvPr/>
        </p:nvPicPr>
        <p:blipFill rotWithShape="1">
          <a:blip r:embed="rId3"/>
          <a:srcRect r="1298" b="957"/>
          <a:stretch/>
        </p:blipFill>
        <p:spPr>
          <a:xfrm>
            <a:off x="1055442" y="4279649"/>
            <a:ext cx="2158829" cy="1920024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5FAD23C1-50BF-FC68-9CEE-1AE39E9606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" b="1277"/>
          <a:stretch/>
        </p:blipFill>
        <p:spPr bwMode="auto">
          <a:xfrm>
            <a:off x="3512014" y="4279649"/>
            <a:ext cx="2574274" cy="1920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264C3FA2-995B-7832-737C-C9494E08A8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8108"/>
              </p:ext>
            </p:extLst>
          </p:nvPr>
        </p:nvGraphicFramePr>
        <p:xfrm>
          <a:off x="5735960" y="1042076"/>
          <a:ext cx="5040560" cy="2926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57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2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36">
                <a:tc>
                  <a:txBody>
                    <a:bodyPr/>
                    <a:lstStyle/>
                    <a:p>
                      <a:r>
                        <a:rPr lang="de-DE" sz="1800" dirty="0" err="1"/>
                        <a:t>Number</a:t>
                      </a:r>
                      <a:r>
                        <a:rPr lang="de-DE" sz="1800" dirty="0"/>
                        <a:t> </a:t>
                      </a:r>
                      <a:r>
                        <a:rPr lang="de-DE" sz="1800" dirty="0" err="1"/>
                        <a:t>of</a:t>
                      </a:r>
                      <a:r>
                        <a:rPr lang="de-DE" sz="1800" dirty="0"/>
                        <a:t> </a:t>
                      </a:r>
                      <a:r>
                        <a:rPr lang="de-DE" sz="1800" dirty="0" err="1"/>
                        <a:t>Cavities</a:t>
                      </a:r>
                      <a:r>
                        <a:rPr lang="de-DE" sz="18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r>
                        <a:rPr lang="de-DE" sz="1800" dirty="0"/>
                        <a:t>Gap </a:t>
                      </a:r>
                      <a:r>
                        <a:rPr lang="de-DE" sz="1800" dirty="0" err="1"/>
                        <a:t>Voltage</a:t>
                      </a:r>
                      <a:r>
                        <a:rPr lang="de-DE" sz="18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/>
                        <a:t>4.0 kV/</a:t>
                      </a:r>
                      <a:r>
                        <a:rPr lang="de-DE" sz="1800" dirty="0" err="1"/>
                        <a:t>cavity</a:t>
                      </a:r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r>
                        <a:rPr lang="en-US" sz="1800" dirty="0"/>
                        <a:t>RF frequency 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1.5 – 4.2 MHz</a:t>
                      </a:r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r>
                        <a:rPr lang="en-US" sz="1800" dirty="0"/>
                        <a:t>RF output power 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200 kW</a:t>
                      </a:r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r>
                        <a:rPr lang="de-DE" sz="1800" dirty="0"/>
                        <a:t>Core material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FINEMET (FT-3M)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r>
                        <a:rPr lang="de-DE" sz="1800" dirty="0" err="1"/>
                        <a:t>repetition</a:t>
                      </a:r>
                      <a:r>
                        <a:rPr lang="de-DE" sz="1800" dirty="0"/>
                        <a:t>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100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r>
                        <a:rPr lang="de-DE" sz="1800" dirty="0" err="1"/>
                        <a:t>kinetic</a:t>
                      </a:r>
                      <a:r>
                        <a:rPr lang="de-DE" sz="1800" dirty="0"/>
                        <a:t> </a:t>
                      </a:r>
                      <a:r>
                        <a:rPr lang="de-DE" sz="1800" dirty="0" err="1"/>
                        <a:t>energy</a:t>
                      </a:r>
                      <a:r>
                        <a:rPr lang="de-DE" sz="1800" dirty="0"/>
                        <a:t> (p)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10 – 125 </a:t>
                      </a:r>
                      <a:r>
                        <a:rPr lang="de-DE" sz="1800" dirty="0" err="1"/>
                        <a:t>MeV</a:t>
                      </a:r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r>
                        <a:rPr lang="de-DE" sz="1800" dirty="0" err="1"/>
                        <a:t>radius</a:t>
                      </a:r>
                      <a:r>
                        <a:rPr lang="de-DE" sz="1800" dirty="0"/>
                        <a:t> </a:t>
                      </a:r>
                      <a:r>
                        <a:rPr lang="de-DE" sz="1800" dirty="0" err="1"/>
                        <a:t>variation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4.47 - 5.20 m</a:t>
                      </a:r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" name="Textfeld 9">
            <a:extLst>
              <a:ext uri="{FF2B5EF4-FFF2-40B4-BE49-F238E27FC236}">
                <a16:creationId xmlns:a16="http://schemas.microsoft.com/office/drawing/2014/main" id="{F7813DC3-300C-BD5A-921A-A7A646E8499B}"/>
              </a:ext>
            </a:extLst>
          </p:cNvPr>
          <p:cNvSpPr txBox="1"/>
          <p:nvPr/>
        </p:nvSpPr>
        <p:spPr>
          <a:xfrm>
            <a:off x="335360" y="1042076"/>
            <a:ext cx="5195426" cy="1938992"/>
          </a:xfrm>
          <a:prstGeom prst="rect">
            <a:avLst/>
          </a:prstGeom>
          <a:solidFill>
            <a:srgbClr val="FFE5C3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2000" dirty="0" err="1">
                <a:solidFill>
                  <a:prstClr val="black"/>
                </a:solidFill>
              </a:rPr>
              <a:t>example</a:t>
            </a:r>
            <a:r>
              <a:rPr lang="de-DE" sz="2000" dirty="0">
                <a:solidFill>
                  <a:prstClr val="black"/>
                </a:solidFill>
              </a:rPr>
              <a:t> RF </a:t>
            </a:r>
            <a:r>
              <a:rPr lang="de-DE" sz="2000" dirty="0" err="1">
                <a:solidFill>
                  <a:prstClr val="black"/>
                </a:solidFill>
              </a:rPr>
              <a:t>system</a:t>
            </a:r>
            <a:r>
              <a:rPr lang="de-DE" sz="2000" dirty="0">
                <a:solidFill>
                  <a:prstClr val="black"/>
                </a:solidFill>
              </a:rPr>
              <a:t>:</a:t>
            </a:r>
          </a:p>
          <a:p>
            <a:pPr>
              <a:defRPr/>
            </a:pPr>
            <a:endParaRPr lang="de-DE" sz="200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de-DE" sz="2000" dirty="0">
                <a:solidFill>
                  <a:prstClr val="black"/>
                </a:solidFill>
              </a:rPr>
              <a:t>Kyoto University FFA, 150MeV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</a:rPr>
              <a:t>high-permeability soft magnetic alloy core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</a:rPr>
              <a:t>low Q = 0.47 @ 2.7 MHz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</a:rPr>
              <a:t>high power broadband amplifier</a:t>
            </a:r>
            <a:endParaRPr lang="de-DE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9849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200EE31-E1C2-F765-9D2F-012D0F2CF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590FA88-3E8B-8E4F-4FBC-25C42D067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893FB03-C33F-9206-2363-1C18198BB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Further </a:t>
            </a:r>
            <a:r>
              <a:rPr lang="de-DE" dirty="0" err="1"/>
              <a:t>generalisation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FFA </a:t>
            </a:r>
            <a:r>
              <a:rPr lang="de-DE" dirty="0" err="1"/>
              <a:t>concepts</a:t>
            </a:r>
            <a:endParaRPr lang="en-GB" dirty="0"/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8A7BF9EB-52A1-50FB-5926-DA6952173B9E}"/>
              </a:ext>
            </a:extLst>
          </p:cNvPr>
          <p:cNvSpPr/>
          <p:nvPr/>
        </p:nvSpPr>
        <p:spPr>
          <a:xfrm>
            <a:off x="1049525" y="1369785"/>
            <a:ext cx="6060504" cy="105829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2000" b="1" dirty="0" err="1">
                <a:solidFill>
                  <a:schemeClr val="tx1"/>
                </a:solidFill>
              </a:rPr>
              <a:t>Scaling</a:t>
            </a:r>
            <a:r>
              <a:rPr lang="de-DE" sz="2000" b="1" dirty="0">
                <a:solidFill>
                  <a:schemeClr val="tx1"/>
                </a:solidFill>
              </a:rPr>
              <a:t> FFA</a:t>
            </a:r>
            <a:r>
              <a:rPr lang="de-DE" sz="2000" dirty="0">
                <a:solidFill>
                  <a:schemeClr val="tx1"/>
                </a:solidFill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chemeClr val="tx1"/>
                </a:solidFill>
              </a:rPr>
              <a:t>constant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optics</a:t>
            </a:r>
            <a:r>
              <a:rPr lang="de-DE" sz="2000" dirty="0">
                <a:solidFill>
                  <a:schemeClr val="tx1"/>
                </a:solidFill>
              </a:rPr>
              <a:t> but </a:t>
            </a:r>
            <a:r>
              <a:rPr lang="de-DE" sz="2000" dirty="0" err="1">
                <a:solidFill>
                  <a:schemeClr val="tx1"/>
                </a:solidFill>
              </a:rPr>
              <a:t>frequency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change</a:t>
            </a:r>
            <a:r>
              <a:rPr lang="de-DE" sz="2000" dirty="0">
                <a:solidFill>
                  <a:schemeClr val="tx1"/>
                </a:solidFill>
              </a:rPr>
              <a:t> and </a:t>
            </a:r>
            <a:r>
              <a:rPr lang="de-DE" sz="2000" dirty="0" err="1">
                <a:solidFill>
                  <a:schemeClr val="tx1"/>
                </a:solidFill>
              </a:rPr>
              <a:t>difficult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magnet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properties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E6DC60D4-0638-C2B8-E8A4-0B392A5AF74D}"/>
              </a:ext>
            </a:extLst>
          </p:cNvPr>
          <p:cNvSpPr/>
          <p:nvPr/>
        </p:nvSpPr>
        <p:spPr>
          <a:xfrm>
            <a:off x="1049527" y="2565539"/>
            <a:ext cx="6060505" cy="1800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2000" b="1" dirty="0">
                <a:solidFill>
                  <a:schemeClr val="tx1"/>
                </a:solidFill>
              </a:rPr>
              <a:t>Linear Non-</a:t>
            </a:r>
            <a:r>
              <a:rPr lang="de-DE" sz="2000" b="1" dirty="0" err="1">
                <a:solidFill>
                  <a:schemeClr val="tx1"/>
                </a:solidFill>
              </a:rPr>
              <a:t>Scaling</a:t>
            </a:r>
            <a:r>
              <a:rPr lang="de-DE" sz="2000" b="1" dirty="0">
                <a:solidFill>
                  <a:schemeClr val="tx1"/>
                </a:solidFill>
              </a:rPr>
              <a:t> FFA</a:t>
            </a:r>
            <a:r>
              <a:rPr lang="de-DE" sz="2000" dirty="0">
                <a:solidFill>
                  <a:schemeClr val="tx1"/>
                </a:solidFill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chemeClr val="tx1"/>
                </a:solidFill>
              </a:rPr>
              <a:t>only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quadrupole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fields</a:t>
            </a:r>
            <a:r>
              <a:rPr lang="de-DE" sz="2000" dirty="0">
                <a:solidFill>
                  <a:schemeClr val="tx1"/>
                </a:solidFill>
              </a:rPr>
              <a:t> but </a:t>
            </a:r>
            <a:r>
              <a:rPr lang="de-DE" sz="2000" dirty="0" err="1">
                <a:solidFill>
                  <a:schemeClr val="tx1"/>
                </a:solidFill>
              </a:rPr>
              <a:t>with</a:t>
            </a:r>
            <a:r>
              <a:rPr lang="de-DE" sz="2000" dirty="0">
                <a:solidFill>
                  <a:schemeClr val="tx1"/>
                </a:solidFill>
              </a:rPr>
              <a:t> strong </a:t>
            </a:r>
            <a:r>
              <a:rPr lang="de-DE" sz="2000" dirty="0" err="1">
                <a:solidFill>
                  <a:schemeClr val="tx1"/>
                </a:solidFill>
              </a:rPr>
              <a:t>gradients</a:t>
            </a:r>
            <a:endParaRPr lang="de-DE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chemeClr val="tx1"/>
                </a:solidFill>
              </a:rPr>
              <a:t>momentum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compaction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>
                <a:solidFill>
                  <a:schemeClr val="tx1"/>
                </a:solidFill>
                <a:sym typeface="Symbol" panose="05050102010706020507" pitchFamily="18" charset="2"/>
              </a:rPr>
              <a:t></a:t>
            </a:r>
            <a:r>
              <a:rPr lang="de-DE" sz="2000" baseline="-25000" dirty="0">
                <a:solidFill>
                  <a:schemeClr val="tx1"/>
                </a:solidFill>
                <a:sym typeface="Symbol" panose="05050102010706020507" pitchFamily="18" charset="2"/>
              </a:rPr>
              <a:t>c</a:t>
            </a:r>
            <a:r>
              <a:rPr lang="de-DE" sz="2000" dirty="0">
                <a:solidFill>
                  <a:schemeClr val="tx1"/>
                </a:solidFill>
                <a:sym typeface="Symbol" panose="05050102010706020507" pitchFamily="18" charset="2"/>
              </a:rPr>
              <a:t> p, </a:t>
            </a:r>
            <a:r>
              <a:rPr lang="de-DE" sz="2000" dirty="0" err="1">
                <a:solidFill>
                  <a:schemeClr val="tx1"/>
                </a:solidFill>
                <a:sym typeface="Symbol" panose="05050102010706020507" pitchFamily="18" charset="2"/>
              </a:rPr>
              <a:t>thus</a:t>
            </a:r>
            <a:r>
              <a:rPr lang="de-DE" sz="2000" dirty="0">
                <a:solidFill>
                  <a:schemeClr val="tx1"/>
                </a:solidFill>
                <a:sym typeface="Symbol" panose="05050102010706020507" pitchFamily="18" charset="2"/>
              </a:rPr>
              <a:t> C  p</a:t>
            </a:r>
            <a:r>
              <a:rPr lang="de-DE" sz="2000" baseline="30000" dirty="0">
                <a:solidFill>
                  <a:schemeClr val="tx1"/>
                </a:solidFill>
                <a:sym typeface="Symbol" panose="05050102010706020507" pitchFamily="18" charset="2"/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chemeClr val="tx1"/>
                </a:solidFill>
                <a:sym typeface="Symbol" panose="05050102010706020507" pitchFamily="18" charset="2"/>
              </a:rPr>
              <a:t>use</a:t>
            </a:r>
            <a:r>
              <a:rPr lang="de-DE" sz="2000" dirty="0">
                <a:solidFill>
                  <a:schemeClr val="tx1"/>
                </a:solidFill>
                <a:sym typeface="Symbol" panose="05050102010706020507" pitchFamily="18" charset="2"/>
              </a:rPr>
              <a:t> high </a:t>
            </a:r>
            <a:r>
              <a:rPr lang="de-DE" sz="2000" dirty="0" err="1">
                <a:solidFill>
                  <a:schemeClr val="tx1"/>
                </a:solidFill>
                <a:sym typeface="Symbol" panose="05050102010706020507" pitchFamily="18" charset="2"/>
              </a:rPr>
              <a:t>acceleration</a:t>
            </a:r>
            <a:r>
              <a:rPr lang="de-DE" sz="20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de-DE" sz="2000" dirty="0" err="1">
                <a:solidFill>
                  <a:schemeClr val="tx1"/>
                </a:solidFill>
                <a:sym typeface="Symbol" panose="05050102010706020507" pitchFamily="18" charset="2"/>
              </a:rPr>
              <a:t>voltages</a:t>
            </a:r>
            <a:r>
              <a:rPr lang="de-DE" sz="2000" dirty="0">
                <a:solidFill>
                  <a:schemeClr val="tx1"/>
                </a:solidFill>
                <a:sym typeface="Symbol" panose="05050102010706020507" pitchFamily="18" charset="2"/>
              </a:rPr>
              <a:t>, </a:t>
            </a:r>
            <a:r>
              <a:rPr lang="de-DE" sz="2000" dirty="0" err="1">
                <a:solidFill>
                  <a:schemeClr val="tx1"/>
                </a:solidFill>
                <a:sym typeface="Symbol" panose="05050102010706020507" pitchFamily="18" charset="2"/>
              </a:rPr>
              <a:t>thus</a:t>
            </a:r>
            <a:r>
              <a:rPr lang="de-DE" sz="20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de-DE" sz="2000" dirty="0" err="1">
                <a:solidFill>
                  <a:schemeClr val="tx1"/>
                </a:solidFill>
                <a:sym typeface="Symbol" panose="05050102010706020507" pitchFamily="18" charset="2"/>
              </a:rPr>
              <a:t>resonances</a:t>
            </a:r>
            <a:r>
              <a:rPr lang="de-DE" sz="20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de-DE" sz="2000" dirty="0" err="1">
                <a:solidFill>
                  <a:schemeClr val="tx1"/>
                </a:solidFill>
                <a:sym typeface="Symbol" panose="05050102010706020507" pitchFamily="18" charset="2"/>
              </a:rPr>
              <a:t>are</a:t>
            </a:r>
            <a:r>
              <a:rPr lang="de-DE" sz="20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de-DE" sz="2000" dirty="0" err="1">
                <a:solidFill>
                  <a:schemeClr val="tx1"/>
                </a:solidFill>
                <a:sym typeface="Symbol" panose="05050102010706020507" pitchFamily="18" charset="2"/>
              </a:rPr>
              <a:t>less</a:t>
            </a:r>
            <a:r>
              <a:rPr lang="de-DE" sz="2000" dirty="0">
                <a:solidFill>
                  <a:schemeClr val="tx1"/>
                </a:solidFill>
                <a:sym typeface="Symbol" panose="05050102010706020507" pitchFamily="18" charset="2"/>
              </a:rPr>
              <a:t> a </a:t>
            </a:r>
            <a:r>
              <a:rPr lang="de-DE" sz="2000" dirty="0" err="1">
                <a:solidFill>
                  <a:schemeClr val="tx1"/>
                </a:solidFill>
                <a:sym typeface="Symbol" panose="05050102010706020507" pitchFamily="18" charset="2"/>
              </a:rPr>
              <a:t>danger</a:t>
            </a:r>
            <a:r>
              <a:rPr lang="de-DE" sz="2000" dirty="0">
                <a:solidFill>
                  <a:schemeClr val="tx1"/>
                </a:solidFill>
                <a:sym typeface="Symbol" panose="05050102010706020507" pitchFamily="18" charset="2"/>
              </a:rPr>
              <a:t> and </a:t>
            </a:r>
            <a:r>
              <a:rPr lang="de-DE" sz="2000" dirty="0" err="1">
                <a:solidFill>
                  <a:schemeClr val="tx1"/>
                </a:solidFill>
                <a:sym typeface="Symbol" panose="05050102010706020507" pitchFamily="18" charset="2"/>
              </a:rPr>
              <a:t>can</a:t>
            </a:r>
            <a:r>
              <a:rPr lang="de-DE" sz="20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de-DE" sz="2000" dirty="0" err="1">
                <a:solidFill>
                  <a:schemeClr val="tx1"/>
                </a:solidFill>
                <a:sym typeface="Symbol" panose="05050102010706020507" pitchFamily="18" charset="2"/>
              </a:rPr>
              <a:t>be</a:t>
            </a:r>
            <a:r>
              <a:rPr lang="de-DE" sz="20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de-DE" sz="2000" dirty="0" err="1">
                <a:solidFill>
                  <a:schemeClr val="tx1"/>
                </a:solidFill>
                <a:sym typeface="Symbol" panose="05050102010706020507" pitchFamily="18" charset="2"/>
              </a:rPr>
              <a:t>crossed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662D6EF8-A043-F7C4-B411-AFFDAFEFADA7}"/>
              </a:ext>
            </a:extLst>
          </p:cNvPr>
          <p:cNvSpPr/>
          <p:nvPr/>
        </p:nvSpPr>
        <p:spPr>
          <a:xfrm>
            <a:off x="1049525" y="4495246"/>
            <a:ext cx="6060504" cy="16700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2000" b="1" dirty="0" err="1">
                <a:solidFill>
                  <a:schemeClr val="tx1"/>
                </a:solidFill>
              </a:rPr>
              <a:t>Nonlinear</a:t>
            </a:r>
            <a:r>
              <a:rPr lang="de-DE" sz="2000" b="1" dirty="0">
                <a:solidFill>
                  <a:schemeClr val="tx1"/>
                </a:solidFill>
              </a:rPr>
              <a:t> Non-</a:t>
            </a:r>
            <a:r>
              <a:rPr lang="de-DE" sz="2000" b="1" dirty="0" err="1">
                <a:solidFill>
                  <a:schemeClr val="tx1"/>
                </a:solidFill>
              </a:rPr>
              <a:t>Scaling</a:t>
            </a:r>
            <a:r>
              <a:rPr lang="de-DE" sz="2000" b="1" dirty="0">
                <a:solidFill>
                  <a:schemeClr val="tx1"/>
                </a:solidFill>
              </a:rPr>
              <a:t> FFA</a:t>
            </a:r>
            <a:r>
              <a:rPr lang="de-DE" sz="2000" dirty="0">
                <a:solidFill>
                  <a:schemeClr val="tx1"/>
                </a:solidFill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chemeClr val="tx1"/>
                </a:solidFill>
              </a:rPr>
              <a:t>higher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order</a:t>
            </a:r>
            <a:r>
              <a:rPr lang="de-DE" sz="2000" dirty="0">
                <a:solidFill>
                  <a:schemeClr val="tx1"/>
                </a:solidFill>
              </a:rPr>
              <a:t> non-linear </a:t>
            </a:r>
            <a:r>
              <a:rPr lang="de-DE" sz="2000" dirty="0" err="1">
                <a:solidFill>
                  <a:schemeClr val="tx1"/>
                </a:solidFill>
              </a:rPr>
              <a:t>fields</a:t>
            </a:r>
            <a:r>
              <a:rPr lang="de-DE" sz="2000" dirty="0">
                <a:solidFill>
                  <a:schemeClr val="tx1"/>
                </a:solidFill>
              </a:rPr>
              <a:t>, </a:t>
            </a:r>
            <a:r>
              <a:rPr lang="de-DE" sz="2000" dirty="0" err="1">
                <a:solidFill>
                  <a:schemeClr val="tx1"/>
                </a:solidFill>
              </a:rPr>
              <a:t>thus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more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degrees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of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freedom</a:t>
            </a:r>
            <a:endParaRPr lang="de-DE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>
                <a:solidFill>
                  <a:schemeClr val="tx1"/>
                </a:solidFill>
              </a:rPr>
              <a:t>o</a:t>
            </a:r>
            <a:r>
              <a:rPr lang="de-DE" sz="2000" dirty="0" err="1">
                <a:solidFill>
                  <a:schemeClr val="tx1"/>
                </a:solidFill>
              </a:rPr>
              <a:t>ptics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can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vary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with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energy</a:t>
            </a:r>
            <a:endParaRPr lang="en-GB" sz="2000" dirty="0">
              <a:solidFill>
                <a:schemeClr val="tx1"/>
              </a:solidFill>
            </a:endParaRP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5E838A00-5607-B6BA-49DA-DE3FADB23BFB}"/>
              </a:ext>
            </a:extLst>
          </p:cNvPr>
          <p:cNvGrpSpPr/>
          <p:nvPr/>
        </p:nvGrpSpPr>
        <p:grpSpPr>
          <a:xfrm>
            <a:off x="8103920" y="2254754"/>
            <a:ext cx="3528392" cy="2376264"/>
            <a:chOff x="6147872" y="1822706"/>
            <a:chExt cx="3528392" cy="2376264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A2ABBD8C-8A25-D936-1017-594EDDB2A2A6}"/>
                </a:ext>
              </a:extLst>
            </p:cNvPr>
            <p:cNvSpPr/>
            <p:nvPr/>
          </p:nvSpPr>
          <p:spPr>
            <a:xfrm>
              <a:off x="6147872" y="1822706"/>
              <a:ext cx="3528392" cy="237626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pic>
          <p:nvPicPr>
            <p:cNvPr id="10" name="Grafik 9" descr="Ein Bild, das Entwurf, Symmetrie, Kunst, Schwarz enthält.&#10;&#10;Automatisch generierte Beschreibung">
              <a:extLst>
                <a:ext uri="{FF2B5EF4-FFF2-40B4-BE49-F238E27FC236}">
                  <a16:creationId xmlns:a16="http://schemas.microsoft.com/office/drawing/2014/main" id="{C11EEC0D-CAE9-E7DD-7FC0-CA8585A7A5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6898" y="1996035"/>
              <a:ext cx="3110340" cy="1591490"/>
            </a:xfrm>
            <a:prstGeom prst="rect">
              <a:avLst/>
            </a:prstGeom>
          </p:spPr>
        </p:pic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4787E3BD-47F3-372A-E3D9-99CD8EEFD9AE}"/>
                </a:ext>
              </a:extLst>
            </p:cNvPr>
            <p:cNvSpPr txBox="1"/>
            <p:nvPr/>
          </p:nvSpPr>
          <p:spPr>
            <a:xfrm>
              <a:off x="6821266" y="3582196"/>
              <a:ext cx="23651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qualitative </a:t>
              </a:r>
              <a:r>
                <a:rPr lang="de-DE" sz="1400" dirty="0" err="1"/>
                <a:t>example</a:t>
              </a:r>
              <a:r>
                <a:rPr lang="de-DE" sz="1400" dirty="0"/>
                <a:t> </a:t>
              </a:r>
              <a:r>
                <a:rPr lang="de-DE" sz="1400" dirty="0" err="1"/>
                <a:t>of</a:t>
              </a:r>
              <a:r>
                <a:rPr lang="de-DE" sz="1400" dirty="0"/>
                <a:t> non-</a:t>
              </a:r>
              <a:r>
                <a:rPr lang="de-DE" sz="1400" dirty="0" err="1"/>
                <a:t>scaling</a:t>
              </a:r>
              <a:r>
                <a:rPr lang="de-DE" sz="1400" dirty="0"/>
                <a:t> </a:t>
              </a:r>
              <a:r>
                <a:rPr lang="de-DE" sz="1400" dirty="0" err="1"/>
                <a:t>orbits</a:t>
              </a:r>
              <a:r>
                <a:rPr lang="de-DE" sz="1400" dirty="0"/>
                <a:t> in an FFA </a:t>
              </a:r>
              <a:r>
                <a:rPr lang="de-DE" sz="1400" dirty="0" err="1"/>
                <a:t>cell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842425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645358C-EBD1-5D6B-84D6-32696628F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DD8E1C4-B304-CCAA-7758-E68C20C92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6E99191-C005-ACC4-C76D-13778D65F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</a:t>
            </a:r>
            <a:r>
              <a:rPr lang="de-DE" dirty="0" err="1"/>
              <a:t>scaling</a:t>
            </a:r>
            <a:r>
              <a:rPr lang="de-DE" dirty="0"/>
              <a:t> FFA</a:t>
            </a:r>
            <a:endParaRPr lang="en-GB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6419895-DF5B-FB8E-1413-7CB40816A6F4}"/>
              </a:ext>
            </a:extLst>
          </p:cNvPr>
          <p:cNvSpPr txBox="1"/>
          <p:nvPr/>
        </p:nvSpPr>
        <p:spPr>
          <a:xfrm>
            <a:off x="827584" y="1244450"/>
            <a:ext cx="45483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i="1" dirty="0"/>
              <a:t>k</a:t>
            </a:r>
            <a:r>
              <a:rPr lang="de-DE" sz="2000" b="1" dirty="0"/>
              <a:t> </a:t>
            </a:r>
            <a:r>
              <a:rPr lang="de-DE" sz="2000" b="1" dirty="0">
                <a:sym typeface="Symbol" panose="05050102010706020507" pitchFamily="18" charset="2"/>
              </a:rPr>
              <a:t> </a:t>
            </a:r>
            <a:r>
              <a:rPr lang="de-DE" sz="2000" b="1" dirty="0" err="1"/>
              <a:t>const</a:t>
            </a:r>
            <a:r>
              <a:rPr lang="de-DE" sz="2000" b="1" dirty="0"/>
              <a:t>. , but fast </a:t>
            </a:r>
            <a:r>
              <a:rPr lang="de-DE" sz="2000" b="1" dirty="0" err="1"/>
              <a:t>resonance</a:t>
            </a:r>
            <a:r>
              <a:rPr lang="de-DE" sz="2000" b="1" dirty="0"/>
              <a:t> </a:t>
            </a:r>
            <a:r>
              <a:rPr lang="de-DE" sz="2000" b="1" dirty="0" err="1"/>
              <a:t>crossing</a:t>
            </a:r>
            <a:endParaRPr lang="de-DE" sz="2000" b="1" dirty="0"/>
          </a:p>
          <a:p>
            <a:pPr marL="285750" indent="-285750">
              <a:buFont typeface="Symbol" panose="05050102010706020507" pitchFamily="18" charset="2"/>
              <a:buChar char="®"/>
            </a:pPr>
            <a:r>
              <a:rPr lang="de-DE" sz="2000" dirty="0">
                <a:sym typeface="Symbol" panose="05050102010706020507" pitchFamily="18" charset="2"/>
              </a:rPr>
              <a:t>simpler </a:t>
            </a:r>
            <a:r>
              <a:rPr lang="de-DE" sz="2000" dirty="0" err="1">
                <a:sym typeface="Symbol" panose="05050102010706020507" pitchFamily="18" charset="2"/>
              </a:rPr>
              <a:t>magnets</a:t>
            </a:r>
            <a:r>
              <a:rPr lang="de-DE" sz="2000" dirty="0">
                <a:sym typeface="Symbol" panose="05050102010706020507" pitchFamily="18" charset="2"/>
              </a:rPr>
              <a:t>, flexible </a:t>
            </a:r>
            <a:r>
              <a:rPr lang="de-DE" sz="2000" dirty="0" err="1">
                <a:sym typeface="Symbol" panose="05050102010706020507" pitchFamily="18" charset="2"/>
              </a:rPr>
              <a:t>optics</a:t>
            </a:r>
            <a:endParaRPr lang="de-DE" sz="2000" dirty="0">
              <a:sym typeface="Symbol" panose="05050102010706020507" pitchFamily="18" charset="2"/>
            </a:endParaRPr>
          </a:p>
          <a:p>
            <a:pPr marL="285750" indent="-285750">
              <a:buFont typeface="Symbol" panose="05050102010706020507" pitchFamily="18" charset="2"/>
              <a:buChar char="®"/>
            </a:pPr>
            <a:r>
              <a:rPr lang="de-DE" sz="2000" dirty="0" err="1">
                <a:sym typeface="Symbol" panose="05050102010706020507" pitchFamily="18" charset="2"/>
              </a:rPr>
              <a:t>solutions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with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fixed</a:t>
            </a:r>
            <a:r>
              <a:rPr lang="de-DE" sz="2000" dirty="0">
                <a:sym typeface="Symbol" panose="05050102010706020507" pitchFamily="18" charset="2"/>
              </a:rPr>
              <a:t> RF </a:t>
            </a:r>
            <a:r>
              <a:rPr lang="de-DE" sz="2000" dirty="0" err="1">
                <a:sym typeface="Symbol" panose="05050102010706020507" pitchFamily="18" charset="2"/>
              </a:rPr>
              <a:t>frequency</a:t>
            </a:r>
            <a:endParaRPr lang="de-DE" sz="2000" dirty="0">
              <a:sym typeface="Symbol" panose="05050102010706020507" pitchFamily="18" charset="2"/>
            </a:endParaRPr>
          </a:p>
          <a:p>
            <a:pPr marL="285750" indent="-285750">
              <a:buFont typeface="Symbol" panose="05050102010706020507" pitchFamily="18" charset="2"/>
              <a:buChar char="®"/>
            </a:pPr>
            <a:r>
              <a:rPr lang="de-DE" sz="2000" dirty="0">
                <a:sym typeface="Symbol" panose="05050102010706020507" pitchFamily="18" charset="2"/>
              </a:rPr>
              <a:t>linear </a:t>
            </a:r>
            <a:r>
              <a:rPr lang="de-DE" sz="2000" dirty="0" err="1">
                <a:sym typeface="Symbol" panose="05050102010706020507" pitchFamily="18" charset="2"/>
              </a:rPr>
              <a:t>scaling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with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i="1" dirty="0">
                <a:sym typeface="Symbol" panose="05050102010706020507" pitchFamily="18" charset="2"/>
              </a:rPr>
              <a:t>k</a:t>
            </a:r>
            <a:r>
              <a:rPr lang="de-DE" sz="2000" dirty="0">
                <a:sym typeface="Symbol" panose="05050102010706020507" pitchFamily="18" charset="2"/>
              </a:rPr>
              <a:t>=1 </a:t>
            </a:r>
            <a:r>
              <a:rPr lang="de-DE" sz="2000" dirty="0" err="1">
                <a:sym typeface="Symbol" panose="05050102010706020507" pitchFamily="18" charset="2"/>
              </a:rPr>
              <a:t>is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important</a:t>
            </a:r>
            <a:r>
              <a:rPr lang="de-DE" sz="2000" dirty="0">
                <a:sym typeface="Symbol" panose="05050102010706020507" pitchFamily="18" charset="2"/>
              </a:rPr>
              <a:t> sub-</a:t>
            </a:r>
            <a:r>
              <a:rPr lang="de-DE" sz="2000" dirty="0" err="1">
                <a:sym typeface="Symbol" panose="05050102010706020507" pitchFamily="18" charset="2"/>
              </a:rPr>
              <a:t>class</a:t>
            </a:r>
            <a:r>
              <a:rPr lang="de-DE" sz="2000" dirty="0">
                <a:sym typeface="Symbol" panose="05050102010706020507" pitchFamily="18" charset="2"/>
              </a:rPr>
              <a:t>, but </a:t>
            </a:r>
            <a:r>
              <a:rPr lang="de-DE" sz="2000" dirty="0" err="1">
                <a:sym typeface="Symbol" panose="05050102010706020507" pitchFamily="18" charset="2"/>
              </a:rPr>
              <a:t>many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proposals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</a:p>
        </p:txBody>
      </p:sp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FC1A6D46-8048-C082-188A-0BB009B42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557412"/>
              </p:ext>
            </p:extLst>
          </p:nvPr>
        </p:nvGraphicFramePr>
        <p:xfrm>
          <a:off x="6227988" y="3388350"/>
          <a:ext cx="3850824" cy="277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25412">
                  <a:extLst>
                    <a:ext uri="{9D8B030D-6E8A-4147-A177-3AD203B41FA5}">
                      <a16:colId xmlns:a16="http://schemas.microsoft.com/office/drawing/2014/main" val="3631080478"/>
                    </a:ext>
                  </a:extLst>
                </a:gridCol>
                <a:gridCol w="1925412">
                  <a:extLst>
                    <a:ext uri="{9D8B030D-6E8A-4147-A177-3AD203B41FA5}">
                      <a16:colId xmlns:a16="http://schemas.microsoft.com/office/drawing/2014/main" val="33448064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sz="2000" dirty="0" err="1">
                          <a:latin typeface="+mn-lt"/>
                        </a:rPr>
                        <a:t>Energy</a:t>
                      </a:r>
                      <a:endParaRPr lang="de-CH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000" dirty="0">
                          <a:latin typeface="+mn-lt"/>
                        </a:rPr>
                        <a:t>10-20 </a:t>
                      </a:r>
                      <a:r>
                        <a:rPr lang="de-CH" sz="2000" dirty="0" err="1">
                          <a:latin typeface="+mn-lt"/>
                        </a:rPr>
                        <a:t>MeV</a:t>
                      </a:r>
                      <a:endParaRPr lang="de-CH" sz="20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9956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 err="1">
                          <a:latin typeface="+mn-lt"/>
                        </a:rPr>
                        <a:t>Circumference</a:t>
                      </a:r>
                      <a:endParaRPr lang="de-CH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000" dirty="0">
                          <a:latin typeface="+mn-lt"/>
                        </a:rPr>
                        <a:t>16.57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4912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>
                          <a:latin typeface="+mn-lt"/>
                        </a:rPr>
                        <a:t>Cells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000" dirty="0">
                          <a:latin typeface="+mn-lt"/>
                        </a:rPr>
                        <a:t>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230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F quad length </a:t>
                      </a:r>
                      <a:endParaRPr lang="de-CH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+mn-lt"/>
                        </a:rPr>
                        <a:t>5.88 cm</a:t>
                      </a:r>
                      <a:endParaRPr lang="de-CH" sz="20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979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D quad length </a:t>
                      </a:r>
                      <a:endParaRPr lang="de-CH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+mn-lt"/>
                        </a:rPr>
                        <a:t>7.57 cm</a:t>
                      </a:r>
                      <a:endParaRPr lang="de-CH" sz="20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821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>
                          <a:latin typeface="+mn-lt"/>
                        </a:rPr>
                        <a:t>RF </a:t>
                      </a:r>
                      <a:r>
                        <a:rPr lang="de-CH" sz="2000" dirty="0" err="1">
                          <a:latin typeface="+mn-lt"/>
                        </a:rPr>
                        <a:t>frequency</a:t>
                      </a:r>
                      <a:r>
                        <a:rPr lang="de-CH" sz="2000" dirty="0">
                          <a:latin typeface="+mn-lt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000" dirty="0">
                          <a:latin typeface="+mn-lt"/>
                        </a:rPr>
                        <a:t>1.3 GHz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4271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 err="1">
                          <a:latin typeface="+mn-lt"/>
                        </a:rPr>
                        <a:t>Cavities</a:t>
                      </a:r>
                      <a:endParaRPr lang="de-CH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000" dirty="0">
                          <a:latin typeface="+mn-lt"/>
                        </a:rPr>
                        <a:t>19 x 120 kV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4580883"/>
                  </a:ext>
                </a:extLst>
              </a:tr>
            </a:tbl>
          </a:graphicData>
        </a:graphic>
      </p:graphicFrame>
      <p:pic>
        <p:nvPicPr>
          <p:cNvPr id="7" name="emmapic.jpg">
            <a:extLst>
              <a:ext uri="{FF2B5EF4-FFF2-40B4-BE49-F238E27FC236}">
                <a16:creationId xmlns:a16="http://schemas.microsoft.com/office/drawing/2014/main" id="{8D3AFFDA-3503-51DF-5CF4-0CC94C42D526}"/>
              </a:ext>
            </a:extLst>
          </p:cNvPr>
          <p:cNvPicPr/>
          <p:nvPr/>
        </p:nvPicPr>
        <p:blipFill rotWithShape="1">
          <a:blip r:embed="rId2"/>
          <a:srcRect t="12743" b="10914"/>
          <a:stretch/>
        </p:blipFill>
        <p:spPr>
          <a:xfrm>
            <a:off x="983432" y="3478940"/>
            <a:ext cx="3816424" cy="2664296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5E3A2C45-C34B-E3BD-045A-AC7634DACEBD}"/>
              </a:ext>
            </a:extLst>
          </p:cNvPr>
          <p:cNvSpPr txBox="1"/>
          <p:nvPr/>
        </p:nvSpPr>
        <p:spPr>
          <a:xfrm>
            <a:off x="1337556" y="3363278"/>
            <a:ext cx="3528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/>
              <a:t>example</a:t>
            </a:r>
            <a:r>
              <a:rPr lang="de-DE" sz="2000" dirty="0"/>
              <a:t>: EMMA </a:t>
            </a:r>
            <a:r>
              <a:rPr lang="de-DE" sz="2000" dirty="0" err="1"/>
              <a:t>electron</a:t>
            </a:r>
            <a:r>
              <a:rPr lang="de-DE" sz="2000" dirty="0"/>
              <a:t> </a:t>
            </a:r>
            <a:r>
              <a:rPr lang="de-DE" sz="2000" dirty="0" err="1"/>
              <a:t>model</a:t>
            </a:r>
            <a:endParaRPr lang="de-CH" sz="2000" dirty="0"/>
          </a:p>
        </p:txBody>
      </p:sp>
      <p:pic>
        <p:nvPicPr>
          <p:cNvPr id="9" name="Screen Shot 2014-08-26 at 09.14.41.png">
            <a:extLst>
              <a:ext uri="{FF2B5EF4-FFF2-40B4-BE49-F238E27FC236}">
                <a16:creationId xmlns:a16="http://schemas.microsoft.com/office/drawing/2014/main" id="{5F7E59A6-560F-A31F-D0D2-9642A308927E}"/>
              </a:ext>
            </a:extLst>
          </p:cNvPr>
          <p:cNvPicPr/>
          <p:nvPr/>
        </p:nvPicPr>
        <p:blipFill>
          <a:blip r:embed="rId3"/>
          <a:srcRect t="4631"/>
          <a:stretch>
            <a:fillRect/>
          </a:stretch>
        </p:blipFill>
        <p:spPr>
          <a:xfrm>
            <a:off x="5663952" y="1170426"/>
            <a:ext cx="4387878" cy="189853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6290910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3F470A1-0A17-81B5-A646-1DBBFEBE6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3577C20-2FFA-B931-A5DA-5ABCC3CAD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5C0C504-FFD2-F7EA-B97C-5E446842E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Reminder</a:t>
            </a:r>
            <a:r>
              <a:rPr lang="de-CH" dirty="0"/>
              <a:t>: </a:t>
            </a:r>
            <a:r>
              <a:rPr lang="de-CH" dirty="0" err="1"/>
              <a:t>Stationary</a:t>
            </a:r>
            <a:r>
              <a:rPr lang="de-CH" dirty="0"/>
              <a:t> </a:t>
            </a:r>
            <a:r>
              <a:rPr lang="de-CH" dirty="0" err="1"/>
              <a:t>Bucket</a:t>
            </a:r>
            <a:r>
              <a:rPr lang="de-CH" dirty="0"/>
              <a:t> in Synchrotron</a:t>
            </a:r>
            <a:endParaRPr lang="de-DE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24A7741D-E7A2-93FA-DCAA-59AEF357A9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590" y="966664"/>
            <a:ext cx="5036820" cy="5036820"/>
          </a:xfrm>
          <a:prstGeom prst="rect">
            <a:avLst/>
          </a:prstGeom>
        </p:spPr>
      </p:pic>
      <p:cxnSp>
        <p:nvCxnSpPr>
          <p:cNvPr id="12" name="Straight Arrow Connector 15">
            <a:extLst>
              <a:ext uri="{FF2B5EF4-FFF2-40B4-BE49-F238E27FC236}">
                <a16:creationId xmlns:a16="http://schemas.microsoft.com/office/drawing/2014/main" id="{5520CEA1-60AF-220C-FCFA-ECADCBB4CDFD}"/>
              </a:ext>
            </a:extLst>
          </p:cNvPr>
          <p:cNvCxnSpPr>
            <a:cxnSpLocks/>
          </p:cNvCxnSpPr>
          <p:nvPr/>
        </p:nvCxnSpPr>
        <p:spPr>
          <a:xfrm flipV="1">
            <a:off x="3238500" y="3292855"/>
            <a:ext cx="3093720" cy="1655259"/>
          </a:xfrm>
          <a:prstGeom prst="straightConnector1">
            <a:avLst/>
          </a:prstGeom>
          <a:ln w="19050">
            <a:solidFill>
              <a:srgbClr val="C0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8 1">
            <a:extLst>
              <a:ext uri="{FF2B5EF4-FFF2-40B4-BE49-F238E27FC236}">
                <a16:creationId xmlns:a16="http://schemas.microsoft.com/office/drawing/2014/main" id="{FA623DFA-CBA8-768A-C365-3E05FFA437B0}"/>
              </a:ext>
            </a:extLst>
          </p:cNvPr>
          <p:cNvSpPr txBox="1"/>
          <p:nvPr/>
        </p:nvSpPr>
        <p:spPr>
          <a:xfrm>
            <a:off x="480060" y="4707314"/>
            <a:ext cx="254127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circular trajectories for small </a:t>
            </a:r>
          </a:p>
        </p:txBody>
      </p:sp>
      <p:cxnSp>
        <p:nvCxnSpPr>
          <p:cNvPr id="14" name="Straight Arrow Connector 19 1">
            <a:extLst>
              <a:ext uri="{FF2B5EF4-FFF2-40B4-BE49-F238E27FC236}">
                <a16:creationId xmlns:a16="http://schemas.microsoft.com/office/drawing/2014/main" id="{35232751-1D53-99B7-0405-893B17C519CC}"/>
              </a:ext>
            </a:extLst>
          </p:cNvPr>
          <p:cNvCxnSpPr>
            <a:cxnSpLocks/>
          </p:cNvCxnSpPr>
          <p:nvPr/>
        </p:nvCxnSpPr>
        <p:spPr>
          <a:xfrm>
            <a:off x="3577590" y="2348880"/>
            <a:ext cx="1931950" cy="99162"/>
          </a:xfrm>
          <a:prstGeom prst="straightConnector1">
            <a:avLst/>
          </a:prstGeom>
          <a:ln w="19050">
            <a:solidFill>
              <a:srgbClr val="C0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1">
            <a:extLst>
              <a:ext uri="{FF2B5EF4-FFF2-40B4-BE49-F238E27FC236}">
                <a16:creationId xmlns:a16="http://schemas.microsoft.com/office/drawing/2014/main" id="{0A699D74-0C44-2EEE-9E56-A8F61FA56139}"/>
              </a:ext>
            </a:extLst>
          </p:cNvPr>
          <p:cNvSpPr txBox="1"/>
          <p:nvPr/>
        </p:nvSpPr>
        <p:spPr>
          <a:xfrm>
            <a:off x="473994" y="1880586"/>
            <a:ext cx="292798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maximum energy acceptance on separatrix</a:t>
            </a:r>
          </a:p>
        </p:txBody>
      </p:sp>
      <p:sp>
        <p:nvSpPr>
          <p:cNvPr id="16" name="TextBox 22 1">
            <a:extLst>
              <a:ext uri="{FF2B5EF4-FFF2-40B4-BE49-F238E27FC236}">
                <a16:creationId xmlns:a16="http://schemas.microsoft.com/office/drawing/2014/main" id="{2BBAFF85-7A47-FE88-329F-29DCA70E26A8}"/>
              </a:ext>
            </a:extLst>
          </p:cNvPr>
          <p:cNvSpPr txBox="1"/>
          <p:nvPr/>
        </p:nvSpPr>
        <p:spPr>
          <a:xfrm>
            <a:off x="1824990" y="5447908"/>
            <a:ext cx="291465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numbers are realistic for a small electron synchrotron</a:t>
            </a:r>
          </a:p>
        </p:txBody>
      </p:sp>
      <p:cxnSp>
        <p:nvCxnSpPr>
          <p:cNvPr id="17" name="Straight Arrow Connector 23">
            <a:extLst>
              <a:ext uri="{FF2B5EF4-FFF2-40B4-BE49-F238E27FC236}">
                <a16:creationId xmlns:a16="http://schemas.microsoft.com/office/drawing/2014/main" id="{F5CDF0AD-7585-513A-2B06-7D038A7518F9}"/>
              </a:ext>
            </a:extLst>
          </p:cNvPr>
          <p:cNvCxnSpPr>
            <a:cxnSpLocks/>
          </p:cNvCxnSpPr>
          <p:nvPr/>
        </p:nvCxnSpPr>
        <p:spPr>
          <a:xfrm flipV="1">
            <a:off x="3238500" y="4884398"/>
            <a:ext cx="830580" cy="458200"/>
          </a:xfrm>
          <a:prstGeom prst="straightConnector1">
            <a:avLst/>
          </a:prstGeom>
          <a:ln w="19050">
            <a:solidFill>
              <a:srgbClr val="C0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 2">
            <a:extLst>
              <a:ext uri="{FF2B5EF4-FFF2-40B4-BE49-F238E27FC236}">
                <a16:creationId xmlns:a16="http://schemas.microsoft.com/office/drawing/2014/main" id="{E856FF60-C1F9-E83E-FECC-BF463D665C86}"/>
              </a:ext>
            </a:extLst>
          </p:cNvPr>
          <p:cNvSpPr txBox="1"/>
          <p:nvPr/>
        </p:nvSpPr>
        <p:spPr>
          <a:xfrm>
            <a:off x="10503385" y="5790455"/>
            <a:ext cx="147985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200" dirty="0" err="1">
                <a:sym typeface="Symbol" panose="05050102010706020507" pitchFamily="18" charset="2"/>
              </a:rPr>
              <a:t>see</a:t>
            </a:r>
            <a:r>
              <a:rPr lang="de-DE" sz="1200" dirty="0">
                <a:sym typeface="Symbol" panose="05050102010706020507" pitchFamily="18" charset="2"/>
              </a:rPr>
              <a:t> also Wiedemann sec. 9.3.2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AEDEB3-80F0-4974-A2EC-AA452F89B1E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1" y="2541159"/>
            <a:ext cx="2123214" cy="761626"/>
          </a:xfrm>
          <a:prstGeom prst="rect">
            <a:avLst/>
          </a:prstGeom>
        </p:spPr>
      </p:pic>
      <p:sp>
        <p:nvSpPr>
          <p:cNvPr id="28" name="Ellipse 27">
            <a:extLst>
              <a:ext uri="{FF2B5EF4-FFF2-40B4-BE49-F238E27FC236}">
                <a16:creationId xmlns:a16="http://schemas.microsoft.com/office/drawing/2014/main" id="{BC51B2E8-9AFD-3183-3487-18930280E54C}"/>
              </a:ext>
            </a:extLst>
          </p:cNvPr>
          <p:cNvSpPr/>
          <p:nvPr/>
        </p:nvSpPr>
        <p:spPr>
          <a:xfrm>
            <a:off x="6332220" y="2636912"/>
            <a:ext cx="72008" cy="72008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0110F6A2-36CE-19ED-5D69-F2ECAAA0627E}"/>
              </a:ext>
            </a:extLst>
          </p:cNvPr>
          <p:cNvSpPr/>
          <p:nvPr/>
        </p:nvSpPr>
        <p:spPr>
          <a:xfrm>
            <a:off x="6505021" y="2636912"/>
            <a:ext cx="72008" cy="72008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E6DF5DF9-D564-9C9C-943E-74F1C8B2A7C0}"/>
              </a:ext>
            </a:extLst>
          </p:cNvPr>
          <p:cNvSpPr/>
          <p:nvPr/>
        </p:nvSpPr>
        <p:spPr>
          <a:xfrm>
            <a:off x="6671310" y="2667199"/>
            <a:ext cx="72008" cy="72008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AF91C470-CA6C-ED2A-EA4C-BBA886687A0D}"/>
              </a:ext>
            </a:extLst>
          </p:cNvPr>
          <p:cNvSpPr/>
          <p:nvPr/>
        </p:nvSpPr>
        <p:spPr>
          <a:xfrm>
            <a:off x="6815344" y="2767102"/>
            <a:ext cx="72008" cy="72008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ACD5A66B-2D8E-BF44-A61F-C7DACC5D0643}"/>
              </a:ext>
            </a:extLst>
          </p:cNvPr>
          <p:cNvSpPr/>
          <p:nvPr/>
        </p:nvSpPr>
        <p:spPr>
          <a:xfrm>
            <a:off x="6922920" y="2906714"/>
            <a:ext cx="72008" cy="72008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23614678-6D6E-080C-99EF-70F77C047826}"/>
              </a:ext>
            </a:extLst>
          </p:cNvPr>
          <p:cNvSpPr/>
          <p:nvPr/>
        </p:nvSpPr>
        <p:spPr>
          <a:xfrm>
            <a:off x="6979125" y="3092684"/>
            <a:ext cx="72008" cy="72008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4" name="Straight Arrow Connector 19 2">
            <a:extLst>
              <a:ext uri="{FF2B5EF4-FFF2-40B4-BE49-F238E27FC236}">
                <a16:creationId xmlns:a16="http://schemas.microsoft.com/office/drawing/2014/main" id="{28D8BFA9-1982-4EF3-C573-BCE19714D6B7}"/>
              </a:ext>
            </a:extLst>
          </p:cNvPr>
          <p:cNvCxnSpPr>
            <a:cxnSpLocks/>
          </p:cNvCxnSpPr>
          <p:nvPr/>
        </p:nvCxnSpPr>
        <p:spPr>
          <a:xfrm flipH="1">
            <a:off x="6922920" y="2348880"/>
            <a:ext cx="1867101" cy="441370"/>
          </a:xfrm>
          <a:prstGeom prst="straightConnector1">
            <a:avLst/>
          </a:prstGeom>
          <a:ln w="19050">
            <a:solidFill>
              <a:srgbClr val="C0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22 2">
            <a:extLst>
              <a:ext uri="{FF2B5EF4-FFF2-40B4-BE49-F238E27FC236}">
                <a16:creationId xmlns:a16="http://schemas.microsoft.com/office/drawing/2014/main" id="{00F11ABF-37BB-08F5-048F-235D118C342E}"/>
              </a:ext>
            </a:extLst>
          </p:cNvPr>
          <p:cNvSpPr txBox="1"/>
          <p:nvPr/>
        </p:nvSpPr>
        <p:spPr>
          <a:xfrm>
            <a:off x="8909685" y="1715404"/>
            <a:ext cx="291465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synchrotron oscillation is slow, e.g. Qs=0.01, i.e. many turns per complete cycle</a:t>
            </a:r>
          </a:p>
        </p:txBody>
      </p:sp>
    </p:spTree>
    <p:extLst>
      <p:ext uri="{BB962C8B-B14F-4D97-AF65-F5344CB8AC3E}">
        <p14:creationId xmlns:p14="http://schemas.microsoft.com/office/powerpoint/2010/main" val="21042867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8A25DB6-6619-4DB9-8290-1FB3C5BDC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A0D8CD-F971-4025-8271-152E5F395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8B1E88-1B3C-4451-AAA8-D513B639E857}"/>
              </a:ext>
            </a:extLst>
          </p:cNvPr>
          <p:cNvSpPr txBox="1"/>
          <p:nvPr/>
        </p:nvSpPr>
        <p:spPr>
          <a:xfrm>
            <a:off x="407368" y="620688"/>
            <a:ext cx="11572505" cy="6123178"/>
          </a:xfrm>
          <a:prstGeom prst="rect">
            <a:avLst/>
          </a:prstGeom>
          <a:noFill/>
          <a:ln>
            <a:noFill/>
          </a:ln>
        </p:spPr>
        <p:txBody>
          <a:bodyPr wrap="square" lIns="144000" tIns="144000" rIns="144000" bIns="144000" rtlCol="0">
            <a:spAutoFit/>
          </a:bodyPr>
          <a:lstStyle/>
          <a:p>
            <a:pPr algn="l"/>
            <a:r>
              <a:rPr lang="en-US" sz="2800" b="1" dirty="0"/>
              <a:t>Next Slides: The quest for fixed frequency acceleration, 3 proposed schemes</a:t>
            </a:r>
          </a:p>
          <a:p>
            <a:pPr algn="l"/>
            <a:endParaRPr lang="en-US" sz="2800" dirty="0"/>
          </a:p>
          <a:p>
            <a:pPr marL="457200" indent="-457200" algn="l">
              <a:spcAft>
                <a:spcPts val="600"/>
              </a:spcAft>
              <a:buFont typeface="+mj-lt"/>
              <a:buAutoNum type="arabicPeriod"/>
            </a:pPr>
            <a:r>
              <a:rPr lang="en-US" sz="2800" dirty="0"/>
              <a:t>very high voltage (or low turn number) acceleration in scaling FFA, allowing phase variation</a:t>
            </a:r>
          </a:p>
          <a:p>
            <a:pPr marL="457200" indent="-457200" algn="l">
              <a:spcAft>
                <a:spcPts val="600"/>
              </a:spcAft>
              <a:buFont typeface="+mj-lt"/>
              <a:buAutoNum type="arabicPeriod"/>
            </a:pPr>
            <a:r>
              <a:rPr lang="en-US" sz="2800" dirty="0"/>
              <a:t>serpentine acceleration (in-between buckets !) in non-scaling FFA</a:t>
            </a:r>
          </a:p>
          <a:p>
            <a:pPr marL="457200" indent="-457200" algn="l">
              <a:spcAft>
                <a:spcPts val="600"/>
              </a:spcAft>
              <a:buFont typeface="+mj-lt"/>
              <a:buAutoNum type="arabicPeriod"/>
            </a:pPr>
            <a:r>
              <a:rPr lang="en-US" sz="2800" dirty="0"/>
              <a:t>harmonic number jump, i.e. using several harmonic numbers during course of acceleration</a:t>
            </a:r>
          </a:p>
          <a:p>
            <a:pPr marL="457200" indent="-457200" algn="l">
              <a:buFont typeface="+mj-lt"/>
              <a:buAutoNum type="arabicPeriod"/>
            </a:pPr>
            <a:endParaRPr lang="en-US" sz="2800" dirty="0"/>
          </a:p>
          <a:p>
            <a:pPr marL="457200" indent="-457200" algn="l">
              <a:buFont typeface="Symbol" panose="05050102010706020507" pitchFamily="18" charset="2"/>
              <a:buChar char="®"/>
            </a:pPr>
            <a:r>
              <a:rPr lang="en-US" sz="2800" dirty="0">
                <a:sym typeface="Symbol" panose="05050102010706020507" pitchFamily="18" charset="2"/>
              </a:rPr>
              <a:t>all such schemes are challenging to be </a:t>
            </a:r>
            <a:r>
              <a:rPr lang="en-US" sz="2800" dirty="0" err="1">
                <a:sym typeface="Symbol" panose="05050102010706020507" pitchFamily="18" charset="2"/>
              </a:rPr>
              <a:t>realised</a:t>
            </a:r>
            <a:r>
              <a:rPr lang="en-US" sz="2800" dirty="0">
                <a:sym typeface="Symbol" panose="05050102010706020507" pitchFamily="18" charset="2"/>
              </a:rPr>
              <a:t>, </a:t>
            </a:r>
            <a:r>
              <a:rPr lang="en-US" sz="2800" dirty="0" err="1">
                <a:sym typeface="Symbol" panose="05050102010706020507" pitchFamily="18" charset="2"/>
              </a:rPr>
              <a:t>particlularly</a:t>
            </a:r>
            <a:r>
              <a:rPr lang="en-US" sz="2800" dirty="0">
                <a:sym typeface="Symbol" panose="05050102010706020507" pitchFamily="18" charset="2"/>
              </a:rPr>
              <a:t> for high intensity beams with losses limited to 10</a:t>
            </a:r>
            <a:r>
              <a:rPr lang="en-US" sz="2800" baseline="30000" dirty="0">
                <a:sym typeface="Symbol" panose="05050102010706020507" pitchFamily="18" charset="2"/>
              </a:rPr>
              <a:t>-4</a:t>
            </a:r>
            <a:r>
              <a:rPr lang="en-US" sz="2800" dirty="0">
                <a:sym typeface="Symbol" panose="05050102010706020507" pitchFamily="18" charset="2"/>
              </a:rPr>
              <a:t> range</a:t>
            </a:r>
          </a:p>
          <a:p>
            <a:pPr marL="457200" indent="-457200" algn="l">
              <a:buFont typeface="Symbol" panose="05050102010706020507" pitchFamily="18" charset="2"/>
              <a:buChar char="®"/>
            </a:pPr>
            <a:r>
              <a:rPr lang="en-US" sz="2800" dirty="0">
                <a:sym typeface="Symbol" panose="05050102010706020507" pitchFamily="18" charset="2"/>
              </a:rPr>
              <a:t>another challenge is the clean extraction of high intensity beams, a topic not much addressed by design proposals</a:t>
            </a:r>
            <a:endParaRPr lang="en-US" sz="2800" dirty="0"/>
          </a:p>
          <a:p>
            <a:pPr marL="457200" indent="-457200" algn="l">
              <a:buFont typeface="+mj-lt"/>
              <a:buAutoNum type="arabi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856312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9B50CC3-8D8F-851E-11E0-A3AA7B162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F06C49D-3C7D-1CEC-6007-F4E5F1BB6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2FC5AA7-6E1B-DD99-CCD7-727F1DD79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749" y="442327"/>
            <a:ext cx="11732502" cy="728099"/>
          </a:xfrm>
        </p:spPr>
        <p:txBody>
          <a:bodyPr>
            <a:normAutofit/>
          </a:bodyPr>
          <a:lstStyle/>
          <a:p>
            <a:r>
              <a:rPr lang="de-CH" sz="3100" b="1" dirty="0" err="1"/>
              <a:t>Scheme</a:t>
            </a:r>
            <a:r>
              <a:rPr lang="de-CH" sz="3100" b="1" dirty="0"/>
              <a:t> I:</a:t>
            </a:r>
            <a:r>
              <a:rPr lang="de-CH" sz="3100" dirty="0"/>
              <a:t> </a:t>
            </a:r>
            <a:r>
              <a:rPr lang="de-CH" sz="3100" dirty="0" err="1"/>
              <a:t>very</a:t>
            </a:r>
            <a:r>
              <a:rPr lang="de-CH" sz="3100" dirty="0"/>
              <a:t> high </a:t>
            </a:r>
            <a:r>
              <a:rPr lang="de-CH" sz="3100" dirty="0" err="1"/>
              <a:t>voltage</a:t>
            </a:r>
            <a:r>
              <a:rPr lang="de-CH" sz="3100" dirty="0"/>
              <a:t> </a:t>
            </a:r>
            <a:r>
              <a:rPr lang="de-CH" sz="3100" dirty="0" err="1"/>
              <a:t>acceleration</a:t>
            </a:r>
            <a:r>
              <a:rPr lang="de-CH" sz="3100" dirty="0"/>
              <a:t> in </a:t>
            </a:r>
            <a:r>
              <a:rPr lang="de-CH" sz="3100" dirty="0" err="1"/>
              <a:t>scaling</a:t>
            </a:r>
            <a:r>
              <a:rPr lang="de-CH" sz="3100" dirty="0"/>
              <a:t> FFA at </a:t>
            </a:r>
            <a:r>
              <a:rPr lang="de-CH" sz="3100" dirty="0" err="1"/>
              <a:t>fixed</a:t>
            </a:r>
            <a:r>
              <a:rPr lang="de-CH" sz="3100" dirty="0"/>
              <a:t> </a:t>
            </a:r>
            <a:r>
              <a:rPr lang="de-CH" sz="3100" dirty="0" err="1"/>
              <a:t>frequency</a:t>
            </a:r>
            <a:endParaRPr lang="de-DE" sz="31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A9D1966-E8D4-32BF-6CD1-1139E9DE81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330" t="11402" r="14826" b="5728"/>
          <a:stretch/>
        </p:blipFill>
        <p:spPr>
          <a:xfrm>
            <a:off x="3431704" y="1844824"/>
            <a:ext cx="4536504" cy="3449633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0B2F8C45-1BD6-A36B-DEF1-E995E5058A9B}"/>
              </a:ext>
            </a:extLst>
          </p:cNvPr>
          <p:cNvSpPr txBox="1"/>
          <p:nvPr/>
        </p:nvSpPr>
        <p:spPr>
          <a:xfrm>
            <a:off x="8325399" y="2728645"/>
            <a:ext cx="3328035" cy="1015663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000" b="0" i="0" u="none" strike="noStrike" baseline="0" dirty="0">
                <a:solidFill>
                  <a:srgbClr val="000000"/>
                </a:solidFill>
                <a:latin typeface="+mn-lt"/>
              </a:rPr>
              <a:t>6 turn muon acceleration in 3.6 – 12.6 GeV scaling FFA with 1.8GV RF voltage</a:t>
            </a:r>
            <a:endParaRPr lang="de-DE" sz="2000" dirty="0">
              <a:latin typeface="+mn-lt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1D0F720-7FD1-A2B5-8704-59E8298D0E75}"/>
              </a:ext>
            </a:extLst>
          </p:cNvPr>
          <p:cNvSpPr txBox="1"/>
          <p:nvPr/>
        </p:nvSpPr>
        <p:spPr>
          <a:xfrm>
            <a:off x="9332461" y="5694244"/>
            <a:ext cx="2591386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it-IT" sz="1400" b="0" i="0" u="none" strike="noStrike" baseline="0" dirty="0" err="1">
                <a:solidFill>
                  <a:srgbClr val="000000"/>
                </a:solidFill>
                <a:latin typeface="+mn-lt"/>
              </a:rPr>
              <a:t>Planche</a:t>
            </a:r>
            <a:r>
              <a:rPr lang="it-IT" sz="1400" b="0" i="0" u="none" strike="noStrike" baseline="0" dirty="0">
                <a:solidFill>
                  <a:srgbClr val="000000"/>
                </a:solidFill>
                <a:latin typeface="+mn-lt"/>
              </a:rPr>
              <a:t>, Mori et al. IPAC’10</a:t>
            </a:r>
            <a:endParaRPr lang="de-DE" sz="1400" dirty="0">
              <a:latin typeface="+mn-lt"/>
            </a:endParaRP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3C524658-7D85-A1BF-0449-213A4BEB1349}"/>
              </a:ext>
            </a:extLst>
          </p:cNvPr>
          <p:cNvCxnSpPr/>
          <p:nvPr/>
        </p:nvCxnSpPr>
        <p:spPr>
          <a:xfrm flipH="1" flipV="1">
            <a:off x="6237167" y="2060848"/>
            <a:ext cx="2736304" cy="28803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15E74E7E-6322-82FA-E264-707369BD0450}"/>
              </a:ext>
            </a:extLst>
          </p:cNvPr>
          <p:cNvCxnSpPr>
            <a:cxnSpLocks/>
          </p:cNvCxnSpPr>
          <p:nvPr/>
        </p:nvCxnSpPr>
        <p:spPr>
          <a:xfrm flipH="1">
            <a:off x="6093151" y="4149080"/>
            <a:ext cx="2880320" cy="320987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8 1">
            <a:extLst>
              <a:ext uri="{FF2B5EF4-FFF2-40B4-BE49-F238E27FC236}">
                <a16:creationId xmlns:a16="http://schemas.microsoft.com/office/drawing/2014/main" id="{0B766571-3E4F-42BD-2443-1804ACD1B67F}"/>
              </a:ext>
            </a:extLst>
          </p:cNvPr>
          <p:cNvSpPr txBox="1"/>
          <p:nvPr/>
        </p:nvSpPr>
        <p:spPr>
          <a:xfrm>
            <a:off x="9112164" y="3936936"/>
            <a:ext cx="254127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injection</a:t>
            </a:r>
          </a:p>
        </p:txBody>
      </p:sp>
      <p:sp>
        <p:nvSpPr>
          <p:cNvPr id="17" name="TextBox 18 1">
            <a:extLst>
              <a:ext uri="{FF2B5EF4-FFF2-40B4-BE49-F238E27FC236}">
                <a16:creationId xmlns:a16="http://schemas.microsoft.com/office/drawing/2014/main" id="{AB0B3741-392B-36D7-4250-E8E48909ABE2}"/>
              </a:ext>
            </a:extLst>
          </p:cNvPr>
          <p:cNvSpPr txBox="1"/>
          <p:nvPr/>
        </p:nvSpPr>
        <p:spPr>
          <a:xfrm>
            <a:off x="9112164" y="2166686"/>
            <a:ext cx="254127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extraction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55C080D-B986-4F4C-8370-E26D35BEA6A4}"/>
              </a:ext>
            </a:extLst>
          </p:cNvPr>
          <p:cNvCxnSpPr/>
          <p:nvPr/>
        </p:nvCxnSpPr>
        <p:spPr>
          <a:xfrm>
            <a:off x="3143672" y="2060848"/>
            <a:ext cx="0" cy="2520280"/>
          </a:xfrm>
          <a:prstGeom prst="straightConnector1">
            <a:avLst/>
          </a:prstGeom>
          <a:ln w="38100"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7">
            <a:extLst>
              <a:ext uri="{FF2B5EF4-FFF2-40B4-BE49-F238E27FC236}">
                <a16:creationId xmlns:a16="http://schemas.microsoft.com/office/drawing/2014/main" id="{BE80ACA7-2911-472D-B910-384DDB52257A}"/>
              </a:ext>
            </a:extLst>
          </p:cNvPr>
          <p:cNvSpPr txBox="1"/>
          <p:nvPr/>
        </p:nvSpPr>
        <p:spPr>
          <a:xfrm>
            <a:off x="1055443" y="2861754"/>
            <a:ext cx="1800198" cy="707886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000" b="0" i="0" u="none" strike="noStrike" baseline="0" dirty="0">
                <a:solidFill>
                  <a:srgbClr val="000000"/>
                </a:solidFill>
                <a:latin typeface="+mn-lt"/>
              </a:rPr>
              <a:t>large bucket height required</a:t>
            </a:r>
            <a:endParaRPr lang="de-DE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245582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89B9F3F-0D02-B2AD-D0E4-9BDD0FA3A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C68B1A4-40DE-95A2-0486-1D267FA26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96D0D8B-93E7-180C-649B-115B9B677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2874"/>
            <a:ext cx="10515600" cy="728099"/>
          </a:xfrm>
        </p:spPr>
        <p:txBody>
          <a:bodyPr>
            <a:normAutofit fontScale="90000"/>
          </a:bodyPr>
          <a:lstStyle/>
          <a:p>
            <a:pPr algn="ctr"/>
            <a:r>
              <a:rPr lang="de-CH" b="1" dirty="0" err="1"/>
              <a:t>Scheme</a:t>
            </a:r>
            <a:r>
              <a:rPr lang="de-CH" b="1" dirty="0"/>
              <a:t> II: </a:t>
            </a:r>
            <a:r>
              <a:rPr lang="en-US" dirty="0"/>
              <a:t>Linear </a:t>
            </a:r>
            <a:r>
              <a:rPr lang="en-US" dirty="0" err="1"/>
              <a:t>Nonscaling</a:t>
            </a:r>
            <a:r>
              <a:rPr lang="en-US" dirty="0"/>
              <a:t> FFA: serpentine acceleration</a:t>
            </a:r>
            <a:endParaRPr lang="en-GB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55D485E-DBB3-945A-1277-F4467CB4A1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68" y="2732770"/>
            <a:ext cx="4358756" cy="343253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72DFDA4-AA33-2CA4-84F8-8C59BD62A2D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650" y="2045829"/>
            <a:ext cx="4789577" cy="459688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78D5F78A-5A9E-39F5-3B11-E929CEBEC5DA}"/>
              </a:ext>
            </a:extLst>
          </p:cNvPr>
          <p:cNvSpPr txBox="1"/>
          <p:nvPr/>
        </p:nvSpPr>
        <p:spPr>
          <a:xfrm>
            <a:off x="539552" y="980728"/>
            <a:ext cx="113487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acceleration within a few turns (no time for resonances) </a:t>
            </a:r>
            <a:r>
              <a:rPr lang="en-US" sz="2000" b="1" dirty="0">
                <a:sym typeface="Symbol"/>
              </a:rPr>
              <a:t> allows fixed frequency!</a:t>
            </a: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along a serpentine path in long. phase space (ensure acceleration at all times)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path length varies little, but limited overall energy gain compared to synchrotron, e.g. factor 4 maximum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C344526A-B270-23E8-6C1D-6F4A26C4440E}"/>
              </a:ext>
            </a:extLst>
          </p:cNvPr>
          <p:cNvSpPr txBox="1"/>
          <p:nvPr/>
        </p:nvSpPr>
        <p:spPr>
          <a:xfrm>
            <a:off x="9014260" y="2917555"/>
            <a:ext cx="2736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®"/>
            </a:pPr>
            <a:r>
              <a:rPr lang="de-CH" b="1" dirty="0" err="1">
                <a:solidFill>
                  <a:srgbClr val="C00000"/>
                </a:solidFill>
                <a:sym typeface="Symbol" panose="05050102010706020507" pitchFamily="18" charset="2"/>
              </a:rPr>
              <a:t>concept</a:t>
            </a:r>
            <a:r>
              <a:rPr lang="de-CH" b="1" dirty="0">
                <a:solidFill>
                  <a:srgbClr val="C00000"/>
                </a:solidFill>
                <a:sym typeface="Symbol" panose="05050102010706020507" pitchFamily="18" charset="2"/>
              </a:rPr>
              <a:t> </a:t>
            </a:r>
            <a:r>
              <a:rPr lang="de-CH" b="1" dirty="0" err="1">
                <a:solidFill>
                  <a:srgbClr val="C00000"/>
                </a:solidFill>
                <a:sym typeface="Symbol" panose="05050102010706020507" pitchFamily="18" charset="2"/>
              </a:rPr>
              <a:t>demonstrated</a:t>
            </a:r>
            <a:r>
              <a:rPr lang="de-CH" b="1" dirty="0">
                <a:solidFill>
                  <a:srgbClr val="C00000"/>
                </a:solidFill>
                <a:sym typeface="Symbol" panose="05050102010706020507" pitchFamily="18" charset="2"/>
              </a:rPr>
              <a:t> in EMMA</a:t>
            </a:r>
          </a:p>
          <a:p>
            <a:pPr marL="285750" indent="-285750">
              <a:buFont typeface="Symbol" panose="05050102010706020507" pitchFamily="18" charset="2"/>
              <a:buChar char="®"/>
            </a:pPr>
            <a:r>
              <a:rPr lang="de-CH" b="1" dirty="0" err="1">
                <a:solidFill>
                  <a:srgbClr val="C00000"/>
                </a:solidFill>
                <a:sym typeface="Symbol" panose="05050102010706020507" pitchFamily="18" charset="2"/>
              </a:rPr>
              <a:t>compare</a:t>
            </a:r>
            <a:r>
              <a:rPr lang="de-CH" b="1" dirty="0">
                <a:solidFill>
                  <a:srgbClr val="C00000"/>
                </a:solidFill>
                <a:sym typeface="Symbol" panose="05050102010706020507" pitchFamily="18" charset="2"/>
              </a:rPr>
              <a:t> Nature title: «</a:t>
            </a:r>
            <a:r>
              <a:rPr lang="de-CH" b="1" dirty="0" err="1">
                <a:solidFill>
                  <a:srgbClr val="C00000"/>
                </a:solidFill>
                <a:sym typeface="Symbol" panose="05050102010706020507" pitchFamily="18" charset="2"/>
              </a:rPr>
              <a:t>Acceleration</a:t>
            </a:r>
            <a:r>
              <a:rPr lang="de-CH" b="1" dirty="0">
                <a:solidFill>
                  <a:srgbClr val="C00000"/>
                </a:solidFill>
                <a:sym typeface="Symbol" panose="05050102010706020507" pitchFamily="18" charset="2"/>
              </a:rPr>
              <a:t> </a:t>
            </a:r>
            <a:r>
              <a:rPr lang="de-CH" b="1" dirty="0" err="1">
                <a:solidFill>
                  <a:srgbClr val="C00000"/>
                </a:solidFill>
                <a:sym typeface="Symbol" panose="05050102010706020507" pitchFamily="18" charset="2"/>
              </a:rPr>
              <a:t>without</a:t>
            </a:r>
            <a:r>
              <a:rPr lang="de-CH" b="1" dirty="0">
                <a:solidFill>
                  <a:srgbClr val="C00000"/>
                </a:solidFill>
                <a:sym typeface="Symbol" panose="05050102010706020507" pitchFamily="18" charset="2"/>
              </a:rPr>
              <a:t> </a:t>
            </a:r>
            <a:r>
              <a:rPr lang="de-CH" b="1" dirty="0" err="1">
                <a:solidFill>
                  <a:srgbClr val="C00000"/>
                </a:solidFill>
                <a:sym typeface="Symbol" panose="05050102010706020507" pitchFamily="18" charset="2"/>
              </a:rPr>
              <a:t>Scaling</a:t>
            </a:r>
            <a:r>
              <a:rPr lang="de-CH" b="1" dirty="0">
                <a:solidFill>
                  <a:srgbClr val="C00000"/>
                </a:solidFill>
                <a:sym typeface="Symbol" panose="05050102010706020507" pitchFamily="18" charset="2"/>
              </a:rPr>
              <a:t>»</a:t>
            </a:r>
            <a:endParaRPr lang="de-CH" b="1" dirty="0">
              <a:solidFill>
                <a:srgbClr val="C00000"/>
              </a:solidFill>
            </a:endParaRPr>
          </a:p>
        </p:txBody>
      </p:sp>
      <p:pic>
        <p:nvPicPr>
          <p:cNvPr id="11" name="Grafik 11">
            <a:extLst>
              <a:ext uri="{FF2B5EF4-FFF2-40B4-BE49-F238E27FC236}">
                <a16:creationId xmlns:a16="http://schemas.microsoft.com/office/drawing/2014/main" id="{610C4DB8-95FA-4C33-9375-A1019BAB7F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3854" y="2913469"/>
            <a:ext cx="4358756" cy="2878030"/>
          </a:xfrm>
          <a:prstGeom prst="rect">
            <a:avLst/>
          </a:prstGeom>
        </p:spPr>
      </p:pic>
      <p:pic>
        <p:nvPicPr>
          <p:cNvPr id="5" name="pasted-image.png">
            <a:extLst>
              <a:ext uri="{FF2B5EF4-FFF2-40B4-BE49-F238E27FC236}">
                <a16:creationId xmlns:a16="http://schemas.microsoft.com/office/drawing/2014/main" id="{2AFA04CA-909D-5783-F0A5-BC2B78B323D7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31215" y="4797152"/>
            <a:ext cx="1435273" cy="1885426"/>
          </a:xfrm>
          <a:prstGeom prst="rect">
            <a:avLst/>
          </a:prstGeom>
          <a:ln w="12700"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670481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A508DC0-6E03-4E36-A118-76196419B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B7AEBD-7CD1-4D1B-A77F-1E1F36FD6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16D69A-04F6-4DC6-B364-D1BE585FA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CH" b="1" dirty="0" err="1"/>
              <a:t>Scheme</a:t>
            </a:r>
            <a:r>
              <a:rPr lang="de-CH" b="1" dirty="0"/>
              <a:t> III: </a:t>
            </a:r>
            <a:r>
              <a:rPr lang="de-CH" dirty="0"/>
              <a:t>Harmonic </a:t>
            </a:r>
            <a:r>
              <a:rPr lang="de-CH" dirty="0" err="1"/>
              <a:t>Number</a:t>
            </a:r>
            <a:r>
              <a:rPr lang="de-CH" dirty="0"/>
              <a:t> Jump (HNJ)</a:t>
            </a:r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B2F9BD-85D0-4EF4-BBBE-2AA95CB4288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1" y="2031023"/>
            <a:ext cx="1443441" cy="6116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38BA3C4-DC75-4153-B781-FCAA7152338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48" y="4499391"/>
            <a:ext cx="3210666" cy="574476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A72C28C-305F-4AD3-8956-ED908851EABA}"/>
              </a:ext>
            </a:extLst>
          </p:cNvPr>
          <p:cNvGrpSpPr/>
          <p:nvPr/>
        </p:nvGrpSpPr>
        <p:grpSpPr>
          <a:xfrm>
            <a:off x="8477015" y="1310816"/>
            <a:ext cx="2142618" cy="2723284"/>
            <a:chOff x="7608168" y="1408968"/>
            <a:chExt cx="2142618" cy="272328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D1CF42E-7A45-471E-BC63-341DE95E87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08168" y="1408968"/>
              <a:ext cx="2142618" cy="191537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6C4898E-9BFC-4601-BBD0-1294A4F504A7}"/>
                </a:ext>
              </a:extLst>
            </p:cNvPr>
            <p:cNvSpPr txBox="1"/>
            <p:nvPr/>
          </p:nvSpPr>
          <p:spPr>
            <a:xfrm>
              <a:off x="7923393" y="3533663"/>
              <a:ext cx="1512168" cy="598589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accent1">
                  <a:lumMod val="50000"/>
                </a:schemeClr>
              </a:solidFill>
            </a:ln>
          </p:spPr>
          <p:txBody>
            <a:bodyPr wrap="square" lIns="144000" tIns="144000" rIns="144000" bIns="144000" rtlCol="0">
              <a:spAutoFit/>
            </a:bodyPr>
            <a:lstStyle/>
            <a:p>
              <a:pPr algn="ctr"/>
              <a:r>
                <a:rPr lang="de-CH" sz="2000" dirty="0"/>
                <a:t>h = 2,3,4</a:t>
              </a:r>
              <a:endParaRPr lang="de-DE" sz="2000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463F984-6183-46F6-BC76-BB2BD2EEAE9E}"/>
              </a:ext>
            </a:extLst>
          </p:cNvPr>
          <p:cNvSpPr txBox="1"/>
          <p:nvPr/>
        </p:nvSpPr>
        <p:spPr>
          <a:xfrm>
            <a:off x="2859656" y="1729757"/>
            <a:ext cx="5468592" cy="1214142"/>
          </a:xfrm>
          <a:prstGeom prst="rect">
            <a:avLst/>
          </a:prstGeom>
          <a:noFill/>
          <a:ln>
            <a:noFill/>
          </a:ln>
        </p:spPr>
        <p:txBody>
          <a:bodyPr wrap="square" lIns="144000" tIns="144000" rIns="144000" bIns="144000" rtlCol="0">
            <a:spAutoFit/>
          </a:bodyPr>
          <a:lstStyle/>
          <a:p>
            <a:pPr algn="l"/>
            <a:r>
              <a:rPr lang="en-US" sz="2000" dirty="0">
                <a:sym typeface="Symbol" panose="05050102010706020507" pitchFamily="18" charset="2"/>
              </a:rPr>
              <a:t> when h is changed by an integer (e.g. 1) from turn to turn, the RF phase for the particles stays constant and the frequency must not be changed</a:t>
            </a:r>
            <a:endParaRPr 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C3943E-14B1-4ED0-BE96-378F2DED4380}"/>
              </a:ext>
            </a:extLst>
          </p:cNvPr>
          <p:cNvSpPr txBox="1"/>
          <p:nvPr/>
        </p:nvSpPr>
        <p:spPr>
          <a:xfrm>
            <a:off x="4873080" y="4488501"/>
            <a:ext cx="6480720" cy="1521919"/>
          </a:xfrm>
          <a:prstGeom prst="rect">
            <a:avLst/>
          </a:prstGeom>
          <a:noFill/>
          <a:ln>
            <a:noFill/>
          </a:ln>
        </p:spPr>
        <p:txBody>
          <a:bodyPr wrap="square" lIns="144000" tIns="144000" rIns="144000" bIns="144000" rtlCol="0">
            <a:spAutoFit/>
          </a:bodyPr>
          <a:lstStyle/>
          <a:p>
            <a:pPr marL="342900" indent="-342900" algn="l">
              <a:buFont typeface="Symbol" panose="05050102010706020507" pitchFamily="18" charset="2"/>
              <a:buChar char="®"/>
            </a:pPr>
            <a:r>
              <a:rPr lang="en-US" sz="2000">
                <a:sym typeface="Symbol" panose="05050102010706020507" pitchFamily="18" charset="2"/>
              </a:rPr>
              <a:t>in general the circulation time changes with increasing momentum (see slip factor)</a:t>
            </a:r>
          </a:p>
          <a:p>
            <a:pPr marL="342900" indent="-342900" algn="l">
              <a:buFont typeface="Symbol" panose="05050102010706020507" pitchFamily="18" charset="2"/>
              <a:buChar char="®"/>
            </a:pPr>
            <a:r>
              <a:rPr lang="en-US" sz="2000">
                <a:sym typeface="Symbol" panose="05050102010706020507" pitchFamily="18" charset="2"/>
              </a:rPr>
              <a:t>this change must be adjusted such (through the beam optics) that it results in integer changes of h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0068428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B037CB-F390-4590-BBA2-DAF272A8214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9376" y="3284984"/>
            <a:ext cx="7272808" cy="2376487"/>
          </a:xfrm>
        </p:spPr>
        <p:txBody>
          <a:bodyPr>
            <a:normAutofit fontScale="85000" lnSpcReduction="10000"/>
          </a:bodyPr>
          <a:lstStyle/>
          <a:p>
            <a:r>
              <a:rPr lang="de-CH" dirty="0" err="1"/>
              <a:t>three</a:t>
            </a:r>
            <a:r>
              <a:rPr lang="de-CH" dirty="0"/>
              <a:t> </a:t>
            </a:r>
            <a:r>
              <a:rPr lang="de-CH" dirty="0" err="1"/>
              <a:t>examples</a:t>
            </a:r>
            <a:r>
              <a:rPr lang="de-CH" dirty="0"/>
              <a:t> of </a:t>
            </a:r>
            <a:r>
              <a:rPr lang="de-CH" dirty="0" err="1"/>
              <a:t>advanced</a:t>
            </a:r>
            <a:r>
              <a:rPr lang="de-CH" dirty="0"/>
              <a:t> FFA </a:t>
            </a:r>
            <a:r>
              <a:rPr lang="de-CH" dirty="0" err="1"/>
              <a:t>designs</a:t>
            </a:r>
            <a:endParaRPr lang="de-CH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CH" sz="3200" dirty="0" err="1"/>
              <a:t>scaling</a:t>
            </a:r>
            <a:r>
              <a:rPr lang="de-CH" sz="3200" dirty="0"/>
              <a:t> high power FFA </a:t>
            </a:r>
            <a:r>
              <a:rPr lang="de-CH" sz="3200" dirty="0" err="1"/>
              <a:t>for</a:t>
            </a:r>
            <a:r>
              <a:rPr lang="de-CH" sz="3200" dirty="0"/>
              <a:t> CSNS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CH" sz="3200" dirty="0"/>
              <a:t>high power non-linear </a:t>
            </a:r>
            <a:r>
              <a:rPr lang="de-CH" sz="3200" dirty="0" err="1"/>
              <a:t>nonscaling</a:t>
            </a:r>
            <a:r>
              <a:rPr lang="de-CH" sz="3200" dirty="0"/>
              <a:t> FFA </a:t>
            </a:r>
            <a:r>
              <a:rPr lang="de-CH" sz="3200" dirty="0" err="1"/>
              <a:t>for</a:t>
            </a:r>
            <a:r>
              <a:rPr lang="de-CH" sz="3200" dirty="0"/>
              <a:t> </a:t>
            </a:r>
            <a:r>
              <a:rPr lang="de-CH" sz="3200" dirty="0" err="1"/>
              <a:t>neutrino</a:t>
            </a:r>
            <a:r>
              <a:rPr lang="de-CH" sz="3200" dirty="0"/>
              <a:t> source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CH" sz="3200" dirty="0" err="1"/>
              <a:t>isochronous</a:t>
            </a:r>
            <a:r>
              <a:rPr lang="de-CH" sz="3200" dirty="0"/>
              <a:t> (!) FFA </a:t>
            </a:r>
            <a:r>
              <a:rPr lang="de-CH" sz="3200" dirty="0" err="1"/>
              <a:t>for</a:t>
            </a:r>
            <a:r>
              <a:rPr lang="de-CH" sz="3200" dirty="0"/>
              <a:t> </a:t>
            </a:r>
            <a:r>
              <a:rPr lang="de-CH" sz="3200" dirty="0" err="1"/>
              <a:t>muon</a:t>
            </a:r>
            <a:r>
              <a:rPr lang="de-CH" sz="3200" dirty="0"/>
              <a:t> </a:t>
            </a:r>
            <a:r>
              <a:rPr lang="de-CH" sz="3200" dirty="0" err="1"/>
              <a:t>acceleration</a:t>
            </a:r>
            <a:endParaRPr lang="de-DE" sz="3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2B2DD6-6B2D-4604-AF82-436E3ECF9FA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35169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14019" y="215341"/>
            <a:ext cx="11423016" cy="457868"/>
          </a:xfrm>
          <a:prstGeom prst="rect">
            <a:avLst/>
          </a:prstGeom>
        </p:spPr>
        <p:txBody>
          <a:bodyPr vert="horz" wrap="square" lIns="0" tIns="87680" rIns="0" bIns="0" rtlCol="0">
            <a:spAutoFit/>
          </a:bodyPr>
          <a:lstStyle/>
          <a:p>
            <a:pPr marL="344170">
              <a:lnSpc>
                <a:spcPct val="100000"/>
              </a:lnSpc>
              <a:spcBef>
                <a:spcPts val="100"/>
              </a:spcBef>
            </a:pPr>
            <a:r>
              <a:rPr lang="de-DE" sz="2400" spc="-10" dirty="0">
                <a:solidFill>
                  <a:srgbClr val="23292E"/>
                </a:solidFill>
              </a:rPr>
              <a:t>Upgrade </a:t>
            </a:r>
            <a:r>
              <a:rPr lang="de-DE" sz="2400" spc="-10" dirty="0" err="1">
                <a:solidFill>
                  <a:srgbClr val="23292E"/>
                </a:solidFill>
              </a:rPr>
              <a:t>of</a:t>
            </a:r>
            <a:r>
              <a:rPr lang="de-DE" sz="2400" spc="-10" dirty="0">
                <a:solidFill>
                  <a:srgbClr val="23292E"/>
                </a:solidFill>
              </a:rPr>
              <a:t> China Spallation Neutron Source (CSNS), Wu Bin et al</a:t>
            </a:r>
            <a:endParaRPr sz="2400" dirty="0"/>
          </a:p>
        </p:txBody>
      </p:sp>
      <p:grpSp>
        <p:nvGrpSpPr>
          <p:cNvPr id="3" name="object 3"/>
          <p:cNvGrpSpPr/>
          <p:nvPr/>
        </p:nvGrpSpPr>
        <p:grpSpPr>
          <a:xfrm>
            <a:off x="314680" y="1112024"/>
            <a:ext cx="10906760" cy="5528310"/>
            <a:chOff x="314680" y="1112024"/>
            <a:chExt cx="10906760" cy="552831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4680" y="1225013"/>
              <a:ext cx="9599263" cy="5414929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431667" y="1124724"/>
              <a:ext cx="2232660" cy="432434"/>
            </a:xfrm>
            <a:custGeom>
              <a:avLst/>
              <a:gdLst/>
              <a:ahLst/>
              <a:cxnLst/>
              <a:rect l="l" t="t" r="r" b="b"/>
              <a:pathLst>
                <a:path w="2232660" h="432434">
                  <a:moveTo>
                    <a:pt x="2232279" y="0"/>
                  </a:moveTo>
                  <a:lnTo>
                    <a:pt x="0" y="0"/>
                  </a:lnTo>
                  <a:lnTo>
                    <a:pt x="0" y="432041"/>
                  </a:lnTo>
                  <a:lnTo>
                    <a:pt x="2232279" y="432041"/>
                  </a:lnTo>
                  <a:lnTo>
                    <a:pt x="22322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3431667" y="1124724"/>
              <a:ext cx="2232660" cy="432434"/>
            </a:xfrm>
            <a:custGeom>
              <a:avLst/>
              <a:gdLst/>
              <a:ahLst/>
              <a:cxnLst/>
              <a:rect l="l" t="t" r="r" b="b"/>
              <a:pathLst>
                <a:path w="2232660" h="432434">
                  <a:moveTo>
                    <a:pt x="0" y="432041"/>
                  </a:moveTo>
                  <a:lnTo>
                    <a:pt x="2232279" y="432041"/>
                  </a:lnTo>
                  <a:lnTo>
                    <a:pt x="2232279" y="0"/>
                  </a:lnTo>
                  <a:lnTo>
                    <a:pt x="0" y="0"/>
                  </a:lnTo>
                  <a:lnTo>
                    <a:pt x="0" y="432041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3816095" y="1268768"/>
              <a:ext cx="6110605" cy="793115"/>
            </a:xfrm>
            <a:custGeom>
              <a:avLst/>
              <a:gdLst/>
              <a:ahLst/>
              <a:cxnLst/>
              <a:rect l="l" t="t" r="r" b="b"/>
              <a:pathLst>
                <a:path w="6110605" h="793114">
                  <a:moveTo>
                    <a:pt x="6110605" y="0"/>
                  </a:moveTo>
                  <a:lnTo>
                    <a:pt x="0" y="0"/>
                  </a:lnTo>
                  <a:lnTo>
                    <a:pt x="0" y="792949"/>
                  </a:lnTo>
                  <a:lnTo>
                    <a:pt x="6110605" y="792949"/>
                  </a:lnTo>
                  <a:lnTo>
                    <a:pt x="61106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3816095" y="1268768"/>
              <a:ext cx="6110605" cy="793115"/>
            </a:xfrm>
            <a:custGeom>
              <a:avLst/>
              <a:gdLst/>
              <a:ahLst/>
              <a:cxnLst/>
              <a:rect l="l" t="t" r="r" b="b"/>
              <a:pathLst>
                <a:path w="6110605" h="793114">
                  <a:moveTo>
                    <a:pt x="0" y="792949"/>
                  </a:moveTo>
                  <a:lnTo>
                    <a:pt x="6110605" y="792949"/>
                  </a:lnTo>
                  <a:lnTo>
                    <a:pt x="6110605" y="0"/>
                  </a:lnTo>
                  <a:lnTo>
                    <a:pt x="0" y="0"/>
                  </a:lnTo>
                  <a:lnTo>
                    <a:pt x="0" y="792949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6456044" y="1809280"/>
              <a:ext cx="4752975" cy="793115"/>
            </a:xfrm>
            <a:custGeom>
              <a:avLst/>
              <a:gdLst/>
              <a:ahLst/>
              <a:cxnLst/>
              <a:rect l="l" t="t" r="r" b="b"/>
              <a:pathLst>
                <a:path w="4752975" h="793114">
                  <a:moveTo>
                    <a:pt x="4752466" y="0"/>
                  </a:moveTo>
                  <a:lnTo>
                    <a:pt x="0" y="0"/>
                  </a:lnTo>
                  <a:lnTo>
                    <a:pt x="0" y="792949"/>
                  </a:lnTo>
                  <a:lnTo>
                    <a:pt x="4752466" y="792949"/>
                  </a:lnTo>
                  <a:lnTo>
                    <a:pt x="475246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6456044" y="1809280"/>
              <a:ext cx="4752975" cy="793115"/>
            </a:xfrm>
            <a:custGeom>
              <a:avLst/>
              <a:gdLst/>
              <a:ahLst/>
              <a:cxnLst/>
              <a:rect l="l" t="t" r="r" b="b"/>
              <a:pathLst>
                <a:path w="4752975" h="793114">
                  <a:moveTo>
                    <a:pt x="0" y="792949"/>
                  </a:moveTo>
                  <a:lnTo>
                    <a:pt x="4752466" y="792949"/>
                  </a:lnTo>
                  <a:lnTo>
                    <a:pt x="4752466" y="0"/>
                  </a:lnTo>
                  <a:lnTo>
                    <a:pt x="0" y="0"/>
                  </a:lnTo>
                  <a:lnTo>
                    <a:pt x="0" y="792949"/>
                  </a:lnTo>
                  <a:close/>
                </a:path>
              </a:pathLst>
            </a:custGeom>
            <a:ln w="253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3215639" y="1124737"/>
              <a:ext cx="408305" cy="684530"/>
            </a:xfrm>
            <a:custGeom>
              <a:avLst/>
              <a:gdLst/>
              <a:ahLst/>
              <a:cxnLst/>
              <a:rect l="l" t="t" r="r" b="b"/>
              <a:pathLst>
                <a:path w="408304" h="684530">
                  <a:moveTo>
                    <a:pt x="408228" y="0"/>
                  </a:moveTo>
                  <a:lnTo>
                    <a:pt x="0" y="0"/>
                  </a:lnTo>
                  <a:lnTo>
                    <a:pt x="0" y="684504"/>
                  </a:lnTo>
                  <a:lnTo>
                    <a:pt x="408228" y="684504"/>
                  </a:lnTo>
                  <a:lnTo>
                    <a:pt x="4082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3215639" y="1124737"/>
              <a:ext cx="408305" cy="684530"/>
            </a:xfrm>
            <a:custGeom>
              <a:avLst/>
              <a:gdLst/>
              <a:ahLst/>
              <a:cxnLst/>
              <a:rect l="l" t="t" r="r" b="b"/>
              <a:pathLst>
                <a:path w="408304" h="684530">
                  <a:moveTo>
                    <a:pt x="0" y="684504"/>
                  </a:moveTo>
                  <a:lnTo>
                    <a:pt x="408228" y="684504"/>
                  </a:lnTo>
                  <a:lnTo>
                    <a:pt x="408228" y="0"/>
                  </a:lnTo>
                  <a:lnTo>
                    <a:pt x="0" y="0"/>
                  </a:lnTo>
                  <a:lnTo>
                    <a:pt x="0" y="684504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4834333" y="1268768"/>
            <a:ext cx="7209790" cy="32130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78125"/>
              <a:tabLst>
                <a:tab pos="354965" algn="l"/>
              </a:tabLst>
              <a:defRPr/>
            </a:pPr>
            <a:r>
              <a:rPr kumimoji="0" sz="1600" b="1" i="0" u="none" strike="noStrike" kern="0" cap="none" spc="-2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CSNS-</a:t>
            </a:r>
            <a:r>
              <a:rPr kumimoji="0" sz="1600" b="1" i="0" u="none" strike="noStrike" kern="0" cap="none" spc="-2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III</a:t>
            </a:r>
            <a:r>
              <a:rPr kumimoji="0" lang="de-DE" sz="1600" b="1" i="0" u="none" strike="noStrike" kern="0" cap="none" spc="-2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: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icrosoft YaHei"/>
              <a:cs typeface="Microsoft YaHei"/>
            </a:endParaRPr>
          </a:p>
          <a:p>
            <a:pPr marL="756285" marR="0" lvl="1" indent="-28638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125"/>
              <a:buFont typeface="Arial"/>
              <a:buChar char="–"/>
              <a:tabLst>
                <a:tab pos="756285" algn="l"/>
              </a:tabLst>
              <a:defRPr/>
            </a:pP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High</a:t>
            </a:r>
            <a:r>
              <a:rPr kumimoji="0" sz="1600" b="1" i="0" u="none" strike="noStrike" kern="0" cap="none" spc="-7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Repetition</a:t>
            </a:r>
            <a:r>
              <a:rPr kumimoji="0" sz="1600" b="1" i="0" u="none" strike="noStrike" kern="0" cap="none" spc="-5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Rate</a:t>
            </a:r>
            <a:r>
              <a:rPr kumimoji="0" sz="1600" b="1" i="0" u="none" strike="noStrike" kern="0" cap="none" spc="-8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1600" b="1" i="0" u="none" strike="noStrike" kern="0" cap="none" spc="-1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All-</a:t>
            </a: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Superconducting</a:t>
            </a:r>
            <a:r>
              <a:rPr kumimoji="0" sz="1600" b="1" i="0" u="none" strike="noStrike" kern="0" cap="none" spc="-4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Linear</a:t>
            </a:r>
            <a:r>
              <a:rPr kumimoji="0" sz="1600" b="1" i="0" u="none" strike="noStrike" kern="0" cap="none" spc="-7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1600" b="1" i="0" u="none" strike="noStrike" kern="0" cap="none" spc="-1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Injector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icrosoft YaHei"/>
              <a:cs typeface="Microsoft YaHei"/>
            </a:endParaRPr>
          </a:p>
          <a:p>
            <a:pPr marL="756285" marR="0" lvl="1" indent="-28638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125"/>
              <a:buFont typeface="Arial"/>
              <a:buChar char="–"/>
              <a:tabLst>
                <a:tab pos="756285" algn="l"/>
              </a:tabLst>
              <a:defRPr/>
            </a:pP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Repetition</a:t>
            </a:r>
            <a:r>
              <a:rPr kumimoji="0" sz="1600" b="1" i="0" u="none" strike="noStrike" kern="0" cap="none" spc="-9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1600" b="1" i="0" u="none" strike="noStrike" kern="0" cap="none" spc="-1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Rate: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icrosoft YaHei"/>
              <a:cs typeface="Microsoft YaHei"/>
            </a:endParaRPr>
          </a:p>
          <a:p>
            <a:pPr marL="1155065" marR="0" lvl="2" indent="-22796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125"/>
              <a:buFont typeface="Arial"/>
              <a:buChar char="•"/>
              <a:tabLst>
                <a:tab pos="1155065" algn="l"/>
              </a:tabLst>
              <a:defRPr/>
            </a:pP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Significant</a:t>
            </a:r>
            <a:r>
              <a:rPr kumimoji="0" sz="1600" b="1" i="0" u="none" strike="noStrike" kern="0" cap="none" spc="-8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increase:</a:t>
            </a:r>
            <a:r>
              <a:rPr kumimoji="0" sz="1600" b="1" i="0" u="none" strike="noStrike" kern="0" cap="none" spc="-6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1600" b="1" i="0" u="none" strike="noStrike" kern="0" cap="none" spc="-1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100Hz+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icrosoft YaHei"/>
              <a:cs typeface="Microsoft YaHei"/>
            </a:endParaRPr>
          </a:p>
          <a:p>
            <a:pPr marL="756285" marR="0" lvl="1" indent="-28638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125"/>
              <a:buFont typeface="Arial"/>
              <a:buChar char="–"/>
              <a:tabLst>
                <a:tab pos="756285" algn="l"/>
              </a:tabLst>
              <a:defRPr/>
            </a:pP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Beam</a:t>
            </a:r>
            <a:r>
              <a:rPr kumimoji="0" sz="1600" b="1" i="0" u="none" strike="noStrike" kern="0" cap="none" spc="-3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1600" b="1" i="0" u="none" strike="noStrike" kern="0" cap="none" spc="-1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Power: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icrosoft YaHei"/>
              <a:cs typeface="Microsoft YaHei"/>
            </a:endParaRPr>
          </a:p>
          <a:p>
            <a:pPr marL="1155065" marR="0" lvl="2" indent="-22796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125"/>
              <a:buFont typeface="Arial"/>
              <a:buChar char="•"/>
              <a:tabLst>
                <a:tab pos="1155065" algn="l"/>
              </a:tabLst>
              <a:defRPr/>
            </a:pP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Significant</a:t>
            </a:r>
            <a:r>
              <a:rPr kumimoji="0" sz="1600" b="1" i="0" u="none" strike="noStrike" kern="0" cap="none" spc="-8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increase:</a:t>
            </a:r>
            <a:r>
              <a:rPr kumimoji="0" sz="1600" b="1" i="0" u="none" strike="noStrike" kern="0" cap="none" spc="-6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1600" b="1" i="0" u="none" strike="noStrike" kern="0" cap="none" spc="-2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2MW+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icrosoft YaHei"/>
              <a:cs typeface="Microsoft YaHei"/>
            </a:endParaRPr>
          </a:p>
          <a:p>
            <a:pPr marL="756285" marR="0" lvl="1" indent="-28638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125"/>
              <a:buFont typeface="Arial"/>
              <a:buChar char="–"/>
              <a:tabLst>
                <a:tab pos="756285" algn="l"/>
              </a:tabLst>
              <a:defRPr/>
            </a:pP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System</a:t>
            </a:r>
            <a:r>
              <a:rPr kumimoji="0" sz="1600" b="1" i="0" u="none" strike="noStrike" kern="0" cap="none" spc="-10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1600" b="1" i="0" u="none" strike="noStrike" kern="0" cap="none" spc="-1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Simplification: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icrosoft YaHei"/>
              <a:cs typeface="Microsoft YaHei"/>
            </a:endParaRPr>
          </a:p>
          <a:p>
            <a:pPr marL="1155065" marR="0" lvl="2" indent="-22796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125"/>
              <a:buFont typeface="Arial"/>
              <a:buChar char="•"/>
              <a:tabLst>
                <a:tab pos="1155065" algn="l"/>
              </a:tabLst>
              <a:defRPr/>
            </a:pP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Simplified</a:t>
            </a:r>
            <a:r>
              <a:rPr kumimoji="0" sz="1600" b="1" i="0" u="none" strike="noStrike" kern="0" cap="none" spc="-4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magnets,</a:t>
            </a:r>
            <a:r>
              <a:rPr kumimoji="0" sz="1600" b="1" i="0" u="none" strike="noStrike" kern="0" cap="none" spc="-55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power</a:t>
            </a:r>
            <a:r>
              <a:rPr kumimoji="0" sz="1600" b="1" i="0" u="none" strike="noStrike" kern="0" cap="none" spc="-6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1600" b="1" i="0" u="none" strike="noStrike" kern="0" cap="none" spc="-1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icrosoft YaHei"/>
                <a:cs typeface="Microsoft YaHei"/>
              </a:rPr>
              <a:t>supplies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icrosoft YaHei"/>
              <a:cs typeface="Microsoft YaHei"/>
            </a:endParaRPr>
          </a:p>
          <a:p>
            <a:pPr marL="12700" marR="51689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The</a:t>
            </a:r>
            <a:r>
              <a:rPr kumimoji="0" sz="2000" b="1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20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FFAG</a:t>
            </a:r>
            <a:r>
              <a:rPr kumimoji="0" sz="2000" b="1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accelerator</a:t>
            </a:r>
            <a:r>
              <a:rPr kumimoji="0" sz="2000" b="1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scheme</a:t>
            </a:r>
            <a:r>
              <a:rPr kumimoji="0" sz="2000" b="1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appears</a:t>
            </a:r>
            <a:r>
              <a:rPr kumimoji="0" sz="2000" b="1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to</a:t>
            </a:r>
            <a:r>
              <a:rPr kumimoji="0" sz="2000" b="1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be</a:t>
            </a:r>
            <a:r>
              <a:rPr kumimoji="0" sz="2000" b="1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YaHei"/>
                <a:cs typeface="Microsoft YaHei"/>
              </a:rPr>
              <a:t>the</a:t>
            </a:r>
            <a:r>
              <a:rPr kumimoji="0" sz="2000" b="1" i="0" u="none" strike="noStrike" kern="0" cap="none" spc="-45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2000" b="1" i="0" u="none" strike="noStrike" kern="0" cap="none" spc="-2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YaHei"/>
                <a:cs typeface="Microsoft YaHei"/>
              </a:rPr>
              <a:t>best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YaHei"/>
                <a:cs typeface="Microsoft YaHei"/>
              </a:rPr>
              <a:t>technically</a:t>
            </a:r>
            <a:r>
              <a:rPr kumimoji="0" sz="2000" b="1" i="0" u="none" strike="noStrike" kern="0" cap="none" spc="-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YaHei"/>
                <a:cs typeface="Microsoft YaHei"/>
              </a:rPr>
              <a:t>feasible</a:t>
            </a:r>
            <a:r>
              <a:rPr kumimoji="0" sz="2000" b="1" i="0" u="none" strike="noStrike" kern="0" cap="none" spc="-45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2000" b="1" i="0" u="none" strike="noStrike" kern="0" cap="none" spc="-1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YaHei"/>
                <a:cs typeface="Microsoft YaHei"/>
              </a:rPr>
              <a:t>solution!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icrosoft YaHei"/>
              <a:cs typeface="Microsoft YaHei"/>
            </a:endParaRPr>
          </a:p>
          <a:p>
            <a:pPr marL="12700" marR="44450" lvl="0" indent="76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It</a:t>
            </a:r>
            <a:r>
              <a:rPr kumimoji="0" sz="2000" b="1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is</a:t>
            </a:r>
            <a:r>
              <a:rPr kumimoji="0" sz="2000" b="1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essential</a:t>
            </a:r>
            <a:r>
              <a:rPr kumimoji="0" sz="2000" b="1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to</a:t>
            </a:r>
            <a:r>
              <a:rPr kumimoji="0" sz="2000" b="1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undertake</a:t>
            </a:r>
            <a:r>
              <a:rPr kumimoji="0" sz="2000" b="1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technical</a:t>
            </a:r>
            <a:r>
              <a:rPr kumimoji="0" sz="2000" b="1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research</a:t>
            </a:r>
            <a:r>
              <a:rPr kumimoji="0" sz="2000" b="1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related</a:t>
            </a:r>
            <a:r>
              <a:rPr kumimoji="0" sz="2000" b="1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2000" b="1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to </a:t>
            </a:r>
            <a:r>
              <a:rPr kumimoji="0" sz="2000" b="1" i="0" u="none" strike="noStrike" kern="0" cap="none" spc="-1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YaHei"/>
                <a:cs typeface="Microsoft YaHei"/>
              </a:rPr>
              <a:t>high-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YaHei"/>
                <a:cs typeface="Microsoft YaHei"/>
              </a:rPr>
              <a:t>intensity</a:t>
            </a:r>
            <a:r>
              <a:rPr kumimoji="0" sz="2000" b="1" i="0" u="none" strike="noStrike" kern="0" cap="none" spc="-85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2000" b="1" i="0" u="none" strike="noStrike" kern="0" cap="none" spc="-1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YaHei"/>
                <a:cs typeface="Microsoft YaHei"/>
              </a:rPr>
              <a:t>FFAG</a:t>
            </a:r>
            <a:r>
              <a:rPr kumimoji="0" sz="2000" b="1" i="0" u="none" strike="noStrike" kern="0" cap="none" spc="-8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YaHei"/>
                <a:cs typeface="Microsoft YaHei"/>
              </a:rPr>
              <a:t> </a:t>
            </a:r>
            <a:r>
              <a:rPr kumimoji="0" sz="2000" b="1" i="0" u="none" strike="noStrike" kern="0" cap="none" spc="-1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YaHei"/>
                <a:cs typeface="Microsoft YaHei"/>
              </a:rPr>
              <a:t>accelerators</a:t>
            </a:r>
            <a:r>
              <a:rPr kumimoji="0" sz="20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cs typeface="Microsoft YaHei"/>
              </a:rPr>
              <a:t>.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icrosoft YaHei"/>
              <a:cs typeface="Microsoft YaHei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4B7CE3F-BDF8-6010-AF61-37CAF0151526}"/>
              </a:ext>
            </a:extLst>
          </p:cNvPr>
          <p:cNvSpPr txBox="1"/>
          <p:nvPr/>
        </p:nvSpPr>
        <p:spPr>
          <a:xfrm>
            <a:off x="4834333" y="4752610"/>
            <a:ext cx="4176464" cy="185356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lIns="144000" tIns="108000" rIns="144000" rtlCol="0">
            <a:spAutoFit/>
          </a:bodyPr>
          <a:lstStyle/>
          <a:p>
            <a:r>
              <a:rPr lang="en-US" b="1" noProof="0"/>
              <a:t>comment M.S.: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FFA accelerates from 300 to 600MeV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scaling FFA with spiral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orbit radius varies, but </a:t>
            </a:r>
            <a:r>
              <a:rPr lang="en-US" noProof="0" dirty="0">
                <a:sym typeface="Symbol" panose="05050102010706020507" pitchFamily="18" charset="2"/>
              </a:rPr>
              <a:t>R&lt;0.6m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>
                <a:sym typeface="Symbol" panose="05050102010706020507" pitchFamily="18" charset="2"/>
              </a:rPr>
              <a:t>RF frequency 3.66…4.23MHz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err="1">
                <a:sym typeface="Symbol" panose="05050102010706020507" pitchFamily="18" charset="2"/>
              </a:rPr>
              <a:t>rep.rate</a:t>
            </a:r>
            <a:r>
              <a:rPr lang="en-US" noProof="0" dirty="0">
                <a:sym typeface="Symbol" panose="05050102010706020507" pitchFamily="18" charset="2"/>
              </a:rPr>
              <a:t>: 250 Hz </a:t>
            </a:r>
            <a:endParaRPr lang="en-US" noProof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9499B4-15E4-41FF-B97F-B2630AE94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832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sz="2400" dirty="0"/>
              <a:t>the ideal high </a:t>
            </a:r>
            <a:r>
              <a:rPr lang="de-CH" sz="2400" dirty="0" err="1"/>
              <a:t>intensity</a:t>
            </a:r>
            <a:r>
              <a:rPr lang="de-CH" sz="2400" dirty="0"/>
              <a:t> </a:t>
            </a:r>
            <a:r>
              <a:rPr lang="de-CH" sz="2400" dirty="0" err="1"/>
              <a:t>accelerator</a:t>
            </a:r>
            <a:r>
              <a:rPr lang="de-CH" sz="2400" dirty="0"/>
              <a:t> </a:t>
            </a:r>
            <a:r>
              <a:rPr lang="de-CH" sz="2400" dirty="0" err="1"/>
              <a:t>is</a:t>
            </a:r>
            <a:r>
              <a:rPr lang="de-CH" sz="2400" dirty="0"/>
              <a:t> a </a:t>
            </a:r>
            <a:r>
              <a:rPr lang="de-CH" sz="2400" dirty="0" err="1"/>
              <a:t>circular</a:t>
            </a:r>
            <a:r>
              <a:rPr lang="de-CH" sz="2400" dirty="0"/>
              <a:t> </a:t>
            </a:r>
            <a:r>
              <a:rPr lang="de-CH" sz="2400" dirty="0" err="1"/>
              <a:t>machine</a:t>
            </a:r>
            <a:r>
              <a:rPr lang="de-CH" sz="2400" dirty="0"/>
              <a:t> </a:t>
            </a:r>
            <a:r>
              <a:rPr lang="de-CH" sz="2400" dirty="0" err="1"/>
              <a:t>with</a:t>
            </a:r>
            <a:r>
              <a:rPr lang="de-CH" sz="2400" dirty="0"/>
              <a:t> </a:t>
            </a:r>
            <a:r>
              <a:rPr lang="de-CH" sz="2400" dirty="0" err="1"/>
              <a:t>small</a:t>
            </a:r>
            <a:r>
              <a:rPr lang="de-CH" sz="2400" dirty="0"/>
              <a:t> </a:t>
            </a:r>
            <a:r>
              <a:rPr lang="de-CH" sz="2400" dirty="0" err="1"/>
              <a:t>orbit</a:t>
            </a:r>
            <a:r>
              <a:rPr lang="de-CH" sz="2400" dirty="0"/>
              <a:t> </a:t>
            </a:r>
            <a:r>
              <a:rPr lang="de-CH" sz="2400" dirty="0" err="1"/>
              <a:t>motion</a:t>
            </a:r>
            <a:r>
              <a:rPr lang="de-CH" sz="2400" dirty="0"/>
              <a:t> (</a:t>
            </a:r>
            <a:r>
              <a:rPr lang="de-CH" sz="2400" dirty="0" err="1"/>
              <a:t>compactnes</a:t>
            </a:r>
            <a:r>
              <a:rPr lang="de-CH" sz="2400" dirty="0"/>
              <a:t> / </a:t>
            </a:r>
            <a:r>
              <a:rPr lang="de-CH" sz="2400" dirty="0" err="1"/>
              <a:t>economy</a:t>
            </a:r>
            <a:r>
              <a:rPr lang="de-CH" sz="2400" dirty="0"/>
              <a:t>) </a:t>
            </a:r>
            <a:r>
              <a:rPr lang="de-CH" sz="2400" dirty="0" err="1"/>
              <a:t>without</a:t>
            </a:r>
            <a:r>
              <a:rPr lang="de-CH" sz="2400" dirty="0"/>
              <a:t> </a:t>
            </a:r>
            <a:r>
              <a:rPr lang="de-CH" sz="2400" dirty="0" err="1"/>
              <a:t>any</a:t>
            </a:r>
            <a:r>
              <a:rPr lang="de-CH" sz="2400" dirty="0"/>
              <a:t> </a:t>
            </a:r>
            <a:r>
              <a:rPr lang="de-CH" sz="2400" dirty="0" err="1"/>
              <a:t>cycling</a:t>
            </a:r>
            <a:r>
              <a:rPr lang="de-CH" sz="2400" dirty="0"/>
              <a:t> (</a:t>
            </a:r>
            <a:r>
              <a:rPr lang="de-CH" sz="2400" dirty="0" err="1"/>
              <a:t>continuous</a:t>
            </a:r>
            <a:r>
              <a:rPr lang="de-CH" sz="2400" dirty="0"/>
              <a:t> beam)</a:t>
            </a:r>
            <a:endParaRPr lang="de-DE" sz="24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F37688-12EB-4E4B-B2FC-11418D421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2B91FD-4462-45E9-92DD-766A154CD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9A8AE8E-F93B-42FA-B862-711AE185D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2327"/>
            <a:ext cx="10515600" cy="1114465"/>
          </a:xfrm>
        </p:spPr>
        <p:txBody>
          <a:bodyPr>
            <a:normAutofit/>
          </a:bodyPr>
          <a:lstStyle/>
          <a:p>
            <a:r>
              <a:rPr lang="en-US" dirty="0"/>
              <a:t>Fixed Field Alternating Gradient Accelerator (FFA) and the challenge of high intensity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FD1E7BE-4A06-48D2-83FB-F051609B79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081276"/>
              </p:ext>
            </p:extLst>
          </p:nvPr>
        </p:nvGraphicFramePr>
        <p:xfrm>
          <a:off x="1265898" y="3140968"/>
          <a:ext cx="9362256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7439">
                  <a:extLst>
                    <a:ext uri="{9D8B030D-6E8A-4147-A177-3AD203B41FA5}">
                      <a16:colId xmlns:a16="http://schemas.microsoft.com/office/drawing/2014/main" val="2496284694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3287658913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val="1862267046"/>
                    </a:ext>
                  </a:extLst>
                </a:gridCol>
                <a:gridCol w="1944217">
                  <a:extLst>
                    <a:ext uri="{9D8B030D-6E8A-4147-A177-3AD203B41FA5}">
                      <a16:colId xmlns:a16="http://schemas.microsoft.com/office/drawing/2014/main" val="40588276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b="1" dirty="0"/>
                        <a:t>Magnets</a:t>
                      </a:r>
                      <a:endParaRPr lang="de-D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b="1" dirty="0" err="1"/>
                        <a:t>Radiofrequency</a:t>
                      </a:r>
                      <a:endParaRPr lang="de-D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b="1" dirty="0"/>
                        <a:t>Focusing</a:t>
                      </a:r>
                      <a:endParaRPr lang="de-D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2507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400" b="1" dirty="0" err="1"/>
                        <a:t>Cyclotron</a:t>
                      </a:r>
                      <a:endParaRPr lang="de-D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b="1" dirty="0" err="1"/>
                        <a:t>no</a:t>
                      </a:r>
                      <a:r>
                        <a:rPr lang="de-CH" sz="2400" b="1" dirty="0"/>
                        <a:t> </a:t>
                      </a:r>
                      <a:r>
                        <a:rPr lang="de-CH" sz="2400" b="1" dirty="0" err="1"/>
                        <a:t>cycling</a:t>
                      </a:r>
                      <a:endParaRPr lang="de-D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b="1" dirty="0" err="1"/>
                        <a:t>no</a:t>
                      </a:r>
                      <a:r>
                        <a:rPr lang="de-CH" sz="2400" b="1" dirty="0"/>
                        <a:t> </a:t>
                      </a:r>
                      <a:r>
                        <a:rPr lang="de-CH" sz="2400" b="1" dirty="0" err="1"/>
                        <a:t>cycling</a:t>
                      </a:r>
                      <a:endParaRPr lang="de-D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b="1" dirty="0" err="1"/>
                        <a:t>weak</a:t>
                      </a:r>
                      <a:r>
                        <a:rPr lang="de-CH" sz="2400" b="1" dirty="0"/>
                        <a:t>, AVF</a:t>
                      </a:r>
                      <a:endParaRPr lang="de-D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661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400" b="1" dirty="0"/>
                        <a:t>FFA</a:t>
                      </a:r>
                      <a:endParaRPr lang="de-D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b="1" dirty="0" err="1"/>
                        <a:t>no</a:t>
                      </a:r>
                      <a:r>
                        <a:rPr lang="de-CH" sz="2400" b="1" dirty="0"/>
                        <a:t> </a:t>
                      </a:r>
                      <a:r>
                        <a:rPr lang="de-CH" sz="2400" b="1" dirty="0" err="1"/>
                        <a:t>cycling</a:t>
                      </a:r>
                      <a:endParaRPr lang="de-D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b="1" dirty="0" err="1"/>
                        <a:t>cycling</a:t>
                      </a:r>
                      <a:r>
                        <a:rPr lang="de-CH" sz="2400" b="1" dirty="0"/>
                        <a:t> (</a:t>
                      </a:r>
                      <a:r>
                        <a:rPr lang="de-CH" sz="2400" b="1" dirty="0" err="1"/>
                        <a:t>most</a:t>
                      </a:r>
                      <a:r>
                        <a:rPr lang="de-CH" sz="2400" b="1" dirty="0"/>
                        <a:t> </a:t>
                      </a:r>
                      <a:r>
                        <a:rPr lang="de-CH" sz="2400" b="1" dirty="0" err="1"/>
                        <a:t>schemes</a:t>
                      </a:r>
                      <a:r>
                        <a:rPr lang="de-CH" sz="2400" b="1" dirty="0"/>
                        <a:t>)</a:t>
                      </a:r>
                      <a:endParaRPr lang="de-D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b="1" dirty="0"/>
                        <a:t>strong, AG</a:t>
                      </a:r>
                      <a:endParaRPr lang="de-D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6259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400" b="1" dirty="0"/>
                        <a:t>Synchrotron</a:t>
                      </a:r>
                      <a:endParaRPr lang="de-D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b="1" dirty="0" err="1"/>
                        <a:t>cycling</a:t>
                      </a:r>
                      <a:endParaRPr lang="de-D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b="1" dirty="0" err="1"/>
                        <a:t>cycling</a:t>
                      </a:r>
                      <a:r>
                        <a:rPr lang="de-CH" sz="2400" b="1" dirty="0"/>
                        <a:t> (</a:t>
                      </a:r>
                      <a:r>
                        <a:rPr lang="de-CH" sz="2400" b="1" dirty="0" err="1"/>
                        <a:t>if</a:t>
                      </a:r>
                      <a:r>
                        <a:rPr lang="de-CH" sz="2400" b="1" dirty="0"/>
                        <a:t> </a:t>
                      </a:r>
                      <a:r>
                        <a:rPr lang="de-CH" sz="2400" b="1" dirty="0" err="1"/>
                        <a:t>low</a:t>
                      </a:r>
                      <a:r>
                        <a:rPr lang="de-CH" sz="2400" b="1" dirty="0"/>
                        <a:t> E</a:t>
                      </a:r>
                      <a:r>
                        <a:rPr lang="de-CH" sz="2400" b="1" baseline="-25000" dirty="0"/>
                        <a:t>0</a:t>
                      </a:r>
                      <a:r>
                        <a:rPr lang="de-CH" sz="2400" b="1" dirty="0"/>
                        <a:t>)</a:t>
                      </a:r>
                      <a:endParaRPr lang="de-D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b="1" dirty="0"/>
                        <a:t>strong, AG</a:t>
                      </a:r>
                      <a:endParaRPr lang="de-DE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6889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93535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87AC0C3-5D37-C43C-DE64-795335C9A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4329530-88EA-28C9-15CA-C09C7D22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BC25943-8E32-D9D9-2983-CABC78D32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FFAG Proton Driver for a Neutrino Factory, </a:t>
            </a:r>
            <a:r>
              <a:rPr lang="en-US" dirty="0" err="1"/>
              <a:t>GH.Rees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9D570C0-4673-6288-0D3E-C6954F28F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468" y="1170426"/>
            <a:ext cx="5686037" cy="511229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0D49F4AD-F2A7-B3F1-4B2D-EEDBF3524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8571" y="3536652"/>
            <a:ext cx="4217725" cy="107200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076A2085-5744-340E-4CD0-EB8408337FB7}"/>
              </a:ext>
            </a:extLst>
          </p:cNvPr>
          <p:cNvSpPr txBox="1"/>
          <p:nvPr/>
        </p:nvSpPr>
        <p:spPr>
          <a:xfrm>
            <a:off x="6338255" y="1332906"/>
            <a:ext cx="5441277" cy="1952806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2"/>
            </a:solidFill>
          </a:ln>
        </p:spPr>
        <p:txBody>
          <a:bodyPr wrap="square" lIns="144000" tIns="144000" rIns="144000" bIns="144000" rtlCol="0">
            <a:spAutoFit/>
          </a:bodyPr>
          <a:lstStyle/>
          <a:p>
            <a:pPr algn="l"/>
            <a:r>
              <a:rPr lang="en-GB" sz="1800" b="1" i="0" u="none" strike="noStrike" baseline="0" dirty="0">
                <a:latin typeface="ComicSansMS"/>
              </a:rPr>
              <a:t>high power pulsed proton driver accelerator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latin typeface="ComicSansMS"/>
              </a:rPr>
              <a:t>non-linear and non-scaling, cell focusing structure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latin typeface="ComicSansMS"/>
              </a:rPr>
              <a:t>energy </a:t>
            </a:r>
            <a:r>
              <a:rPr lang="en-GB" sz="1800" b="0" i="0" u="none" strike="noStrike" baseline="0" dirty="0">
                <a:latin typeface="ComicSansMS"/>
              </a:rPr>
              <a:t>3-10 GeV, </a:t>
            </a:r>
            <a:r>
              <a:rPr lang="en-GB" dirty="0">
                <a:latin typeface="ComicSansMS"/>
              </a:rPr>
              <a:t>cells </a:t>
            </a:r>
            <a:r>
              <a:rPr lang="en-GB" sz="1800" b="0" i="0" u="none" strike="noStrike" baseline="0" dirty="0">
                <a:latin typeface="ComicSansMS"/>
              </a:rPr>
              <a:t>N = 66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latin typeface="ComicSansMS"/>
              </a:rPr>
              <a:t>circumference </a:t>
            </a:r>
            <a:r>
              <a:rPr lang="en-GB" sz="1800" b="0" i="0" u="none" strike="noStrike" baseline="0" dirty="0">
                <a:latin typeface="ComicSansMS"/>
              </a:rPr>
              <a:t>C = 801 m; max. separation</a:t>
            </a:r>
            <a:r>
              <a:rPr lang="en-GB" dirty="0">
                <a:latin typeface="ComicSansMS"/>
              </a:rPr>
              <a:t>: </a:t>
            </a:r>
            <a:r>
              <a:rPr lang="en-GB" dirty="0">
                <a:latin typeface="ComicSansMS"/>
                <a:sym typeface="Symbol" panose="05050102010706020507" pitchFamily="18" charset="2"/>
              </a:rPr>
              <a:t>r=</a:t>
            </a:r>
            <a:r>
              <a:rPr lang="en-GB" dirty="0">
                <a:latin typeface="ComicSansMS"/>
              </a:rPr>
              <a:t>33cm</a:t>
            </a:r>
            <a:endParaRPr lang="en-GB" sz="1800" b="0" i="0" u="none" strike="noStrike" baseline="0" dirty="0">
              <a:latin typeface="ComicSansMS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latin typeface="ComicSansMS"/>
              </a:rPr>
              <a:t>rep. rate </a:t>
            </a:r>
            <a:r>
              <a:rPr lang="en-GB" sz="1800" b="0" i="0" u="none" strike="noStrike" baseline="0" dirty="0">
                <a:latin typeface="ComicSansMS"/>
              </a:rPr>
              <a:t>50 Hz; path length variation: &lt;10</a:t>
            </a:r>
            <a:r>
              <a:rPr lang="en-GB" sz="1800" b="0" i="0" u="none" strike="noStrike" baseline="30000" dirty="0">
                <a:latin typeface="ComicSansMS"/>
              </a:rPr>
              <a:t>-3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>
                <a:latin typeface="ComicSansMS"/>
              </a:rPr>
              <a:t>tunes constant(!); beam </a:t>
            </a:r>
            <a:r>
              <a:rPr lang="en-GB" dirty="0">
                <a:latin typeface="ComicSansMS"/>
              </a:rPr>
              <a:t>power </a:t>
            </a:r>
            <a:r>
              <a:rPr lang="en-GB" sz="1800" b="0" i="0" u="none" strike="noStrike" baseline="0" dirty="0">
                <a:latin typeface="ComicSansMS"/>
              </a:rPr>
              <a:t>4 MW</a:t>
            </a:r>
            <a:endParaRPr lang="en-GB" sz="20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5F1DE15-230B-46DE-183B-72234111ACD8}"/>
              </a:ext>
            </a:extLst>
          </p:cNvPr>
          <p:cNvSpPr txBox="1"/>
          <p:nvPr/>
        </p:nvSpPr>
        <p:spPr>
          <a:xfrm>
            <a:off x="6688877" y="4924790"/>
            <a:ext cx="4951739" cy="9079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GB" sz="1200" b="1" i="0" u="none" strike="noStrike" baseline="0" dirty="0">
                <a:latin typeface="ComicSansMS"/>
              </a:rPr>
              <a:t>building blocks: 5-magnet “pumplet</a:t>
            </a:r>
            <a:r>
              <a:rPr lang="en-GB" sz="1200" b="1" i="0" u="none" strike="noStrike" baseline="30000" dirty="0">
                <a:latin typeface="ComicSansMS"/>
              </a:rPr>
              <a:t>1</a:t>
            </a:r>
            <a:r>
              <a:rPr lang="en-GB" sz="1200" b="1" i="0" u="none" strike="noStrike" baseline="0" dirty="0">
                <a:latin typeface="ComicSansMS"/>
              </a:rPr>
              <a:t>” cells</a:t>
            </a:r>
          </a:p>
          <a:p>
            <a:pPr algn="l">
              <a:spcAft>
                <a:spcPts val="600"/>
              </a:spcAft>
            </a:pPr>
            <a:r>
              <a:rPr lang="en-GB" sz="1200" b="1" i="0" u="none" strike="noStrike" baseline="0" dirty="0">
                <a:latin typeface="ComicSansMS"/>
              </a:rPr>
              <a:t>variations in field gradient and sign enable each magnet’s function to vary with radius</a:t>
            </a:r>
            <a:endParaRPr lang="en-GB" sz="1200" b="1" dirty="0">
              <a:latin typeface="ComicSansMS"/>
            </a:endParaRPr>
          </a:p>
          <a:p>
            <a:r>
              <a:rPr lang="en-US" sz="1200" b="1" dirty="0"/>
              <a:t>1 termed </a:t>
            </a:r>
            <a:r>
              <a:rPr lang="en-US" sz="1200" b="1" dirty="0" err="1"/>
              <a:t>pumplets</a:t>
            </a:r>
            <a:r>
              <a:rPr lang="en-US" sz="1200" b="1" dirty="0"/>
              <a:t> from the Welsh word for five, pump - pronounced pimp</a:t>
            </a:r>
            <a:endParaRPr lang="en-GB" sz="12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25FE6C-9944-4C03-8B50-196A0AED36AA}"/>
              </a:ext>
            </a:extLst>
          </p:cNvPr>
          <p:cNvSpPr txBox="1"/>
          <p:nvPr/>
        </p:nvSpPr>
        <p:spPr>
          <a:xfrm>
            <a:off x="3791744" y="5858591"/>
            <a:ext cx="4114801" cy="567811"/>
          </a:xfrm>
          <a:prstGeom prst="rect">
            <a:avLst/>
          </a:prstGeom>
          <a:noFill/>
          <a:ln>
            <a:noFill/>
          </a:ln>
        </p:spPr>
        <p:txBody>
          <a:bodyPr wrap="square" lIns="144000" tIns="144000" rIns="144000" bIns="144000" rtlCol="0">
            <a:spAutoFit/>
          </a:bodyPr>
          <a:lstStyle/>
          <a:p>
            <a:pPr algn="r"/>
            <a:r>
              <a:rPr lang="de-CH" dirty="0"/>
              <a:t>ICFA Beam Dynamics Newsletter 43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02441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87AC0C3-5D37-C43C-DE64-795335C9A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4329530-88EA-28C9-15CA-C09C7D22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BC25943-8E32-D9D9-2983-CABC78D32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Isochronous FFAG for Muon acceleration, </a:t>
            </a:r>
            <a:r>
              <a:rPr lang="en-US" dirty="0" err="1"/>
              <a:t>GH.Rees</a:t>
            </a: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76A2085-5744-340E-4CD0-EB8408337FB7}"/>
              </a:ext>
            </a:extLst>
          </p:cNvPr>
          <p:cNvSpPr txBox="1"/>
          <p:nvPr/>
        </p:nvSpPr>
        <p:spPr>
          <a:xfrm>
            <a:off x="6440890" y="1340768"/>
            <a:ext cx="5271734" cy="1983584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2"/>
            </a:solidFill>
          </a:ln>
        </p:spPr>
        <p:txBody>
          <a:bodyPr wrap="square" lIns="144000" tIns="144000" rIns="144000" bIns="144000" rtlCol="0">
            <a:spAutoFit/>
          </a:bodyPr>
          <a:lstStyle/>
          <a:p>
            <a:pPr algn="l"/>
            <a:r>
              <a:rPr lang="en-GB" sz="1800" b="1" i="0" u="none" strike="noStrike" baseline="0" dirty="0">
                <a:latin typeface="ComicSansMS"/>
              </a:rPr>
              <a:t>conceptual study of muon FFA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latin typeface="ComicSansMS"/>
              </a:rPr>
              <a:t>non-linear and non-scaling, cell focusing structure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latin typeface="ComicSansMS"/>
              </a:rPr>
              <a:t>energy 8-20</a:t>
            </a:r>
            <a:r>
              <a:rPr lang="en-GB" sz="1800" b="0" i="0" u="none" strike="noStrike" baseline="0" dirty="0">
                <a:latin typeface="ComicSansMS"/>
              </a:rPr>
              <a:t> GeV, </a:t>
            </a:r>
            <a:r>
              <a:rPr lang="en-GB" sz="1800" b="0" i="0" u="none" strike="noStrike" baseline="0" dirty="0">
                <a:latin typeface="ComicSansMS"/>
                <a:sym typeface="Symbol" panose="05050102010706020507" pitchFamily="18" charset="2"/>
              </a:rPr>
              <a:t>= 76…190</a:t>
            </a:r>
            <a:endParaRPr lang="en-GB" sz="1800" b="0" i="0" u="none" strike="noStrike" baseline="0" dirty="0">
              <a:latin typeface="ComicSansMS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latin typeface="ComicSansMS"/>
              </a:rPr>
              <a:t>cells </a:t>
            </a:r>
            <a:r>
              <a:rPr lang="en-GB" sz="1800" b="0" i="0" u="none" strike="noStrike" baseline="0" dirty="0">
                <a:latin typeface="ComicSansMS"/>
              </a:rPr>
              <a:t>N = 123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latin typeface="ComicSansMS"/>
              </a:rPr>
              <a:t>circumference </a:t>
            </a:r>
            <a:r>
              <a:rPr lang="en-GB" sz="1800" b="0" i="0" u="none" strike="noStrike" baseline="0" dirty="0">
                <a:latin typeface="ComicSansMS"/>
              </a:rPr>
              <a:t>C = </a:t>
            </a:r>
            <a:r>
              <a:rPr lang="en-GB" dirty="0">
                <a:latin typeface="ComicSansMS"/>
              </a:rPr>
              <a:t>1254</a:t>
            </a:r>
            <a:r>
              <a:rPr lang="en-GB" sz="1800" b="0" i="0" u="none" strike="noStrike" baseline="0" dirty="0">
                <a:latin typeface="ComicSansMS"/>
              </a:rPr>
              <a:t> 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latin typeface="ComicSansMS"/>
              </a:rPr>
              <a:t>orbit separation during acceleration: &lt;30cm</a:t>
            </a:r>
            <a:endParaRPr lang="en-GB" sz="200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2BA81D2-CB56-4668-ADAB-7F5CA1250F2D}"/>
              </a:ext>
            </a:extLst>
          </p:cNvPr>
          <p:cNvGrpSpPr/>
          <p:nvPr/>
        </p:nvGrpSpPr>
        <p:grpSpPr>
          <a:xfrm>
            <a:off x="8156574" y="3613448"/>
            <a:ext cx="2851047" cy="1471736"/>
            <a:chOff x="7464152" y="3771693"/>
            <a:chExt cx="2851047" cy="147173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DFD51A5-74CB-4724-AEC4-8C307A16C13E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4152" y="3771693"/>
              <a:ext cx="2334474" cy="608001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807178CD-B6EF-46DA-B344-FC29CA0055A2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4152" y="4556322"/>
              <a:ext cx="2851047" cy="233144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A45508A-7434-40C9-9EF5-72AAF6F81656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4204" y="5010285"/>
              <a:ext cx="2118095" cy="233144"/>
            </a:xfrm>
            <a:prstGeom prst="rect">
              <a:avLst/>
            </a:prstGeom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47E024BF-09B7-4268-9F0F-ED5D34482247}"/>
              </a:ext>
            </a:extLst>
          </p:cNvPr>
          <p:cNvSpPr txBox="1"/>
          <p:nvPr/>
        </p:nvSpPr>
        <p:spPr>
          <a:xfrm>
            <a:off x="6440890" y="5042914"/>
            <a:ext cx="5487758" cy="906366"/>
          </a:xfrm>
          <a:prstGeom prst="rect">
            <a:avLst/>
          </a:prstGeom>
          <a:noFill/>
          <a:ln>
            <a:noFill/>
          </a:ln>
        </p:spPr>
        <p:txBody>
          <a:bodyPr wrap="square" lIns="144000" tIns="144000" rIns="144000" bIns="144000" rtlCol="0">
            <a:spAutoFit/>
          </a:bodyPr>
          <a:lstStyle/>
          <a:p>
            <a:pPr algn="l"/>
            <a:r>
              <a:rPr lang="de-DE" sz="2000" dirty="0">
                <a:sym typeface="Symbol" panose="05050102010706020507" pitchFamily="18" charset="2"/>
              </a:rPr>
              <a:t> </a:t>
            </a:r>
            <a:r>
              <a:rPr lang="de-DE" sz="2000" dirty="0" err="1">
                <a:sym typeface="Symbol" panose="05050102010706020507" pitchFamily="18" charset="2"/>
              </a:rPr>
              <a:t>this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can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be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achieved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by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adjusting</a:t>
            </a:r>
            <a:r>
              <a:rPr lang="de-DE" sz="2000" dirty="0">
                <a:sym typeface="Symbol" panose="05050102010706020507" pitchFamily="18" charset="2"/>
              </a:rPr>
              <a:t> the </a:t>
            </a:r>
            <a:r>
              <a:rPr lang="de-DE" sz="2000" dirty="0" err="1">
                <a:sym typeface="Symbol" panose="05050102010706020507" pitchFamily="18" charset="2"/>
              </a:rPr>
              <a:t>gradient</a:t>
            </a:r>
            <a:r>
              <a:rPr lang="de-DE" sz="2000" dirty="0">
                <a:sym typeface="Symbol" panose="05050102010706020507" pitchFamily="18" charset="2"/>
              </a:rPr>
              <a:t> at the </a:t>
            </a:r>
            <a:r>
              <a:rPr lang="de-DE" sz="2000" dirty="0" err="1">
                <a:sym typeface="Symbol" panose="05050102010706020507" pitchFamily="18" charset="2"/>
              </a:rPr>
              <a:t>position</a:t>
            </a:r>
            <a:r>
              <a:rPr lang="de-DE" sz="2000" dirty="0">
                <a:sym typeface="Symbol" panose="05050102010706020507" pitchFamily="18" charset="2"/>
              </a:rPr>
              <a:t> of </a:t>
            </a:r>
            <a:r>
              <a:rPr lang="de-DE" sz="2000" dirty="0" err="1">
                <a:sym typeface="Symbol" panose="05050102010706020507" pitchFamily="18" charset="2"/>
              </a:rPr>
              <a:t>each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orbit</a:t>
            </a:r>
            <a:r>
              <a:rPr lang="de-DE" sz="2000" dirty="0">
                <a:sym typeface="Symbol" panose="05050102010706020507" pitchFamily="18" charset="2"/>
              </a:rPr>
              <a:t> in non-linear </a:t>
            </a:r>
            <a:r>
              <a:rPr lang="de-DE" sz="2000" dirty="0" err="1">
                <a:sym typeface="Symbol" panose="05050102010706020507" pitchFamily="18" charset="2"/>
              </a:rPr>
              <a:t>magnets</a:t>
            </a:r>
            <a:endParaRPr lang="de-DE" sz="2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972FA53-6BE1-40B1-A934-4EB92C8D966D}"/>
              </a:ext>
            </a:extLst>
          </p:cNvPr>
          <p:cNvSpPr txBox="1"/>
          <p:nvPr/>
        </p:nvSpPr>
        <p:spPr>
          <a:xfrm>
            <a:off x="6312024" y="3524429"/>
            <a:ext cx="1661282" cy="598589"/>
          </a:xfrm>
          <a:prstGeom prst="rect">
            <a:avLst/>
          </a:prstGeom>
          <a:noFill/>
          <a:ln>
            <a:noFill/>
          </a:ln>
        </p:spPr>
        <p:txBody>
          <a:bodyPr wrap="square" lIns="144000" tIns="144000" rIns="144000" bIns="144000" rtlCol="0">
            <a:spAutoFit/>
          </a:bodyPr>
          <a:lstStyle/>
          <a:p>
            <a:pPr algn="l"/>
            <a:r>
              <a:rPr lang="de-DE" sz="2000" dirty="0" err="1">
                <a:sym typeface="Symbol" panose="05050102010706020507" pitchFamily="18" charset="2"/>
              </a:rPr>
              <a:t>isochronous</a:t>
            </a:r>
            <a:r>
              <a:rPr lang="de-DE" sz="2000" dirty="0">
                <a:sym typeface="Symbol" panose="05050102010706020507" pitchFamily="18" charset="2"/>
              </a:rPr>
              <a:t>:</a:t>
            </a:r>
            <a:endParaRPr lang="de-DE" sz="20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1D4AB09-C921-4E43-993B-DB6FE37FFB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8818" y="2636912"/>
            <a:ext cx="6081572" cy="335460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1DB3BBB-A664-4CA4-86C1-F48289B6CECD}"/>
              </a:ext>
            </a:extLst>
          </p:cNvPr>
          <p:cNvSpPr txBox="1"/>
          <p:nvPr/>
        </p:nvSpPr>
        <p:spPr>
          <a:xfrm>
            <a:off x="730020" y="1052736"/>
            <a:ext cx="5487758" cy="1521919"/>
          </a:xfrm>
          <a:prstGeom prst="rect">
            <a:avLst/>
          </a:prstGeom>
          <a:noFill/>
          <a:ln>
            <a:noFill/>
          </a:ln>
        </p:spPr>
        <p:txBody>
          <a:bodyPr wrap="square" lIns="144000" tIns="144000" rIns="144000" bIns="144000" rtlCol="0">
            <a:spAutoFit/>
          </a:bodyPr>
          <a:lstStyle/>
          <a:p>
            <a:pPr algn="l"/>
            <a:r>
              <a:rPr lang="en-US" sz="2000" b="1">
                <a:sym typeface="Symbol" panose="05050102010706020507" pitchFamily="18" charset="2"/>
              </a:rPr>
              <a:t>motivation</a:t>
            </a:r>
            <a:r>
              <a:rPr lang="en-US" sz="2000">
                <a:sym typeface="Symbol" panose="05050102010706020507" pitchFamily="18" charset="2"/>
              </a:rPr>
              <a:t>: the FFA allows more turns than a re-cycling linac, is thus cost efficient</a:t>
            </a:r>
          </a:p>
          <a:p>
            <a:pPr algn="l"/>
            <a:r>
              <a:rPr lang="en-US" sz="2000" b="1">
                <a:sym typeface="Symbol" panose="05050102010706020507" pitchFamily="18" charset="2"/>
              </a:rPr>
              <a:t>however</a:t>
            </a:r>
            <a:r>
              <a:rPr lang="en-US" sz="2000">
                <a:sym typeface="Symbol" panose="05050102010706020507" pitchFamily="18" charset="2"/>
              </a:rPr>
              <a:t>, the design is challenging and the author suggests to build and test an electron model first</a:t>
            </a:r>
            <a:endParaRPr lang="en-US" sz="20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4501C6-9B2F-43A1-BE68-60E56550C149}"/>
              </a:ext>
            </a:extLst>
          </p:cNvPr>
          <p:cNvSpPr txBox="1"/>
          <p:nvPr/>
        </p:nvSpPr>
        <p:spPr>
          <a:xfrm>
            <a:off x="7824192" y="5885525"/>
            <a:ext cx="4114801" cy="567811"/>
          </a:xfrm>
          <a:prstGeom prst="rect">
            <a:avLst/>
          </a:prstGeom>
          <a:noFill/>
          <a:ln>
            <a:noFill/>
          </a:ln>
        </p:spPr>
        <p:txBody>
          <a:bodyPr wrap="square" lIns="144000" tIns="144000" rIns="144000" bIns="144000" rtlCol="0">
            <a:spAutoFit/>
          </a:bodyPr>
          <a:lstStyle/>
          <a:p>
            <a:pPr algn="r"/>
            <a:r>
              <a:rPr lang="de-CH" dirty="0"/>
              <a:t>ICFA Beam Dynamics Newsletter 43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90758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859A08-DFBF-4E59-9FC2-6B1F7026125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5400" y="2780928"/>
            <a:ext cx="7488832" cy="2376487"/>
          </a:xfrm>
        </p:spPr>
        <p:txBody>
          <a:bodyPr>
            <a:normAutofit/>
          </a:bodyPr>
          <a:lstStyle/>
          <a:p>
            <a:r>
              <a:rPr lang="en-US" sz="3600" dirty="0"/>
              <a:t>finally: </a:t>
            </a:r>
            <a:r>
              <a:rPr lang="en-US" sz="3600" b="1" dirty="0"/>
              <a:t>discussion</a:t>
            </a:r>
          </a:p>
          <a:p>
            <a:pPr marL="914400" lvl="1" indent="-457200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comparison of circular accelerators</a:t>
            </a:r>
          </a:p>
          <a:p>
            <a:pPr marL="914400" lvl="1" indent="-457200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suitability of cyclotrons and FFA for applications </a:t>
            </a:r>
          </a:p>
          <a:p>
            <a:pPr marL="914400" lvl="1" indent="-457200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some literature</a:t>
            </a:r>
          </a:p>
          <a:p>
            <a:endParaRPr lang="de-DE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18F14D1-2821-473E-A063-668B795BD4F1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4F275E-33D8-48C2-854E-7CECDFB0A1C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61000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DCDC1268-FD11-B358-530D-E1DA0993E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04D5A0F-CC0B-DE33-4608-45E2C46B2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55DAD07-0FF5-6DE0-5A70-D2F25E608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of circular accelerators</a:t>
            </a:r>
            <a:endParaRPr lang="en-GB" dirty="0"/>
          </a:p>
        </p:txBody>
      </p:sp>
      <p:graphicFrame>
        <p:nvGraphicFramePr>
          <p:cNvPr id="60" name="Tabelle 59">
            <a:extLst>
              <a:ext uri="{FF2B5EF4-FFF2-40B4-BE49-F238E27FC236}">
                <a16:creationId xmlns:a16="http://schemas.microsoft.com/office/drawing/2014/main" id="{5F48DCF8-4E4B-2752-EB5D-31112CFA46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4714641"/>
              </p:ext>
            </p:extLst>
          </p:nvPr>
        </p:nvGraphicFramePr>
        <p:xfrm>
          <a:off x="1415480" y="1385528"/>
          <a:ext cx="8353177" cy="4115527"/>
        </p:xfrm>
        <a:graphic>
          <a:graphicData uri="http://schemas.openxmlformats.org/drawingml/2006/table">
            <a:tbl>
              <a:tblPr firstRow="1" bandRow="1"/>
              <a:tblGrid>
                <a:gridCol w="1656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87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9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9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21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21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800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145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dirty="0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/>
                        <a:t>bending radius vs. time</a:t>
                      </a:r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/>
                        <a:t>bending field vs.</a:t>
                      </a:r>
                      <a:r>
                        <a:rPr lang="en-US" sz="1800" baseline="0" dirty="0"/>
                        <a:t> time</a:t>
                      </a:r>
                      <a:endParaRPr lang="en-US" sz="1800" dirty="0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6B8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/>
                        <a:t>bending field vs. radius</a:t>
                      </a:r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/>
                        <a:t>RF frequency vs. time</a:t>
                      </a:r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6B8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/>
                        <a:t>operation mode </a:t>
                      </a:r>
                      <a:r>
                        <a:rPr lang="en-US" sz="1400" dirty="0"/>
                        <a:t>(pulsed/CW)</a:t>
                      </a:r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dirty="0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1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1" dirty="0"/>
                        <a:t>classical cyclotron</a:t>
                      </a:r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b="1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b="1" dirty="0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6B8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b="1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b="1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6B8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b="1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dirty="0"/>
                        <a:t>simple,</a:t>
                      </a:r>
                      <a:r>
                        <a:rPr lang="en-US" sz="1800" b="0" baseline="0" dirty="0"/>
                        <a:t> but limited </a:t>
                      </a:r>
                      <a:r>
                        <a:rPr lang="en-US" sz="1800" b="0" baseline="0" dirty="0" err="1"/>
                        <a:t>E</a:t>
                      </a:r>
                      <a:r>
                        <a:rPr lang="en-US" sz="1800" b="0" baseline="-25000" dirty="0" err="1"/>
                        <a:t>k</a:t>
                      </a:r>
                      <a:endParaRPr lang="en-US" sz="1800" b="0" baseline="-25000" dirty="0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1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1" dirty="0"/>
                        <a:t>isochronous (AVF) cyclotron</a:t>
                      </a:r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b="1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b="1" dirty="0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6B8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b="1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b="1" dirty="0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6B8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b="1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dirty="0"/>
                        <a:t>suited for high power!</a:t>
                      </a:r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1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1" dirty="0" err="1"/>
                        <a:t>synchro</a:t>
                      </a:r>
                      <a:r>
                        <a:rPr lang="en-US" sz="1800" b="1" dirty="0"/>
                        <a:t>- cyclotron</a:t>
                      </a:r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b="1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b="1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6B8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b="1" dirty="0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b="1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6B8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b="1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dirty="0"/>
                        <a:t>higher </a:t>
                      </a:r>
                      <a:r>
                        <a:rPr lang="en-US" sz="1800" b="0" dirty="0" err="1"/>
                        <a:t>E</a:t>
                      </a:r>
                      <a:r>
                        <a:rPr lang="en-US" sz="1800" b="0" baseline="-25000" dirty="0" err="1"/>
                        <a:t>k</a:t>
                      </a:r>
                      <a:r>
                        <a:rPr lang="en-US" sz="1800" b="0" dirty="0"/>
                        <a:t>, but low P</a:t>
                      </a:r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01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1" dirty="0"/>
                        <a:t>FFA</a:t>
                      </a:r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b="1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b="1" dirty="0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6B8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b="1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b="1" dirty="0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6B8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b="1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dirty="0"/>
                        <a:t>strong focusing!</a:t>
                      </a:r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01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 err="1"/>
                        <a:t>a.g.</a:t>
                      </a:r>
                      <a:r>
                        <a:rPr lang="en-US" sz="1800" dirty="0"/>
                        <a:t> synchrotron</a:t>
                      </a:r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dirty="0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6B8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dirty="0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6B8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/>
                        <a:t>high </a:t>
                      </a:r>
                      <a:r>
                        <a:rPr lang="en-US" sz="1800" dirty="0" err="1"/>
                        <a:t>E</a:t>
                      </a:r>
                      <a:r>
                        <a:rPr lang="en-US" sz="1800" baseline="-25000" dirty="0" err="1"/>
                        <a:t>k</a:t>
                      </a:r>
                      <a:r>
                        <a:rPr lang="en-US" sz="1800" baseline="0" dirty="0"/>
                        <a:t>, strong focus</a:t>
                      </a:r>
                      <a:endParaRPr lang="en-US" sz="1800" baseline="-25000" dirty="0"/>
                    </a:p>
                  </a:txBody>
                  <a:tcPr marL="91434" marR="91434" marT="45728" marB="45728">
                    <a:lnL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C7B7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31878122-5931-2F6C-EEB0-371FD5A67038}"/>
              </a:ext>
            </a:extLst>
          </p:cNvPr>
          <p:cNvCxnSpPr/>
          <p:nvPr/>
        </p:nvCxnSpPr>
        <p:spPr bwMode="auto">
          <a:xfrm>
            <a:off x="5353819" y="2637874"/>
            <a:ext cx="504825" cy="203200"/>
          </a:xfrm>
          <a:prstGeom prst="straightConnector1">
            <a:avLst/>
          </a:prstGeom>
          <a:noFill/>
          <a:ln w="28575" cap="flat" cmpd="sng" algn="ctr">
            <a:solidFill>
              <a:srgbClr val="D16349">
                <a:shade val="95000"/>
                <a:satMod val="105000"/>
              </a:srgbClr>
            </a:solidFill>
            <a:prstDash val="sysDash"/>
            <a:tailEnd type="arrow"/>
          </a:ln>
          <a:effectLst/>
        </p:spPr>
      </p:cxnSp>
      <p:cxnSp>
        <p:nvCxnSpPr>
          <p:cNvPr id="65" name="Gerade Verbindung mit Pfeil 64">
            <a:extLst>
              <a:ext uri="{FF2B5EF4-FFF2-40B4-BE49-F238E27FC236}">
                <a16:creationId xmlns:a16="http://schemas.microsoft.com/office/drawing/2014/main" id="{1C7C7F1B-4F6C-8D80-B89F-F8DFF74A5F89}"/>
              </a:ext>
            </a:extLst>
          </p:cNvPr>
          <p:cNvCxnSpPr/>
          <p:nvPr/>
        </p:nvCxnSpPr>
        <p:spPr bwMode="auto">
          <a:xfrm>
            <a:off x="5339530" y="2642636"/>
            <a:ext cx="576262" cy="0"/>
          </a:xfrm>
          <a:prstGeom prst="straightConnector1">
            <a:avLst/>
          </a:prstGeom>
          <a:noFill/>
          <a:ln w="28575" cap="flat" cmpd="sng" algn="ctr">
            <a:solidFill>
              <a:srgbClr val="D16349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54794C67-FD6A-0AA7-F634-D87F95B37672}"/>
              </a:ext>
            </a:extLst>
          </p:cNvPr>
          <p:cNvCxnSpPr/>
          <p:nvPr/>
        </p:nvCxnSpPr>
        <p:spPr bwMode="auto">
          <a:xfrm flipV="1">
            <a:off x="3288482" y="4509538"/>
            <a:ext cx="574675" cy="157163"/>
          </a:xfrm>
          <a:prstGeom prst="straightConnector1">
            <a:avLst/>
          </a:prstGeom>
          <a:noFill/>
          <a:ln w="28575" cap="flat" cmpd="sng" algn="ctr">
            <a:solidFill>
              <a:srgbClr val="D16349">
                <a:shade val="95000"/>
                <a:satMod val="105000"/>
              </a:srgbClr>
            </a:solidFill>
            <a:prstDash val="sysDash"/>
            <a:tailEnd type="arrow"/>
          </a:ln>
          <a:effectLst/>
        </p:spPr>
      </p:cxnSp>
      <p:cxnSp>
        <p:nvCxnSpPr>
          <p:cNvPr id="68" name="Gerade Verbindung mit Pfeil 67">
            <a:extLst>
              <a:ext uri="{FF2B5EF4-FFF2-40B4-BE49-F238E27FC236}">
                <a16:creationId xmlns:a16="http://schemas.microsoft.com/office/drawing/2014/main" id="{11F3D4C1-1D8D-5CE8-1FDC-F3A500644348}"/>
              </a:ext>
            </a:extLst>
          </p:cNvPr>
          <p:cNvCxnSpPr/>
          <p:nvPr/>
        </p:nvCxnSpPr>
        <p:spPr bwMode="auto">
          <a:xfrm>
            <a:off x="5353819" y="3933276"/>
            <a:ext cx="504825" cy="204787"/>
          </a:xfrm>
          <a:prstGeom prst="straightConnector1">
            <a:avLst/>
          </a:prstGeom>
          <a:noFill/>
          <a:ln w="28575" cap="flat" cmpd="sng" algn="ctr">
            <a:solidFill>
              <a:srgbClr val="D16349">
                <a:shade val="95000"/>
                <a:satMod val="105000"/>
              </a:srgbClr>
            </a:solidFill>
            <a:prstDash val="sysDash"/>
            <a:tailEnd type="arrow"/>
          </a:ln>
          <a:effectLst/>
        </p:spPr>
      </p:cxn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C8B54825-349F-E845-37EC-239972E9CC0B}"/>
              </a:ext>
            </a:extLst>
          </p:cNvPr>
          <p:cNvCxnSpPr/>
          <p:nvPr/>
        </p:nvCxnSpPr>
        <p:spPr bwMode="auto">
          <a:xfrm>
            <a:off x="5339530" y="3938036"/>
            <a:ext cx="576262" cy="0"/>
          </a:xfrm>
          <a:prstGeom prst="straightConnector1">
            <a:avLst/>
          </a:prstGeom>
          <a:noFill/>
          <a:ln w="28575" cap="flat" cmpd="sng" algn="ctr">
            <a:solidFill>
              <a:srgbClr val="D16349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70" name="Gerade Verbindung mit Pfeil 69">
            <a:extLst>
              <a:ext uri="{FF2B5EF4-FFF2-40B4-BE49-F238E27FC236}">
                <a16:creationId xmlns:a16="http://schemas.microsoft.com/office/drawing/2014/main" id="{478C2A43-0C93-61E2-95ED-7A00113221B3}"/>
              </a:ext>
            </a:extLst>
          </p:cNvPr>
          <p:cNvCxnSpPr/>
          <p:nvPr/>
        </p:nvCxnSpPr>
        <p:spPr>
          <a:xfrm flipV="1">
            <a:off x="3288482" y="2614063"/>
            <a:ext cx="574675" cy="155575"/>
          </a:xfrm>
          <a:prstGeom prst="straightConnector1">
            <a:avLst/>
          </a:prstGeom>
          <a:noFill/>
          <a:ln w="28575" cap="flat" cmpd="sng" algn="ctr">
            <a:solidFill>
              <a:srgbClr val="D16349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71" name="Gerade Verbindung mit Pfeil 70">
            <a:extLst>
              <a:ext uri="{FF2B5EF4-FFF2-40B4-BE49-F238E27FC236}">
                <a16:creationId xmlns:a16="http://schemas.microsoft.com/office/drawing/2014/main" id="{22A9966C-5E35-971F-8A1C-7C58D960B9DE}"/>
              </a:ext>
            </a:extLst>
          </p:cNvPr>
          <p:cNvCxnSpPr/>
          <p:nvPr/>
        </p:nvCxnSpPr>
        <p:spPr>
          <a:xfrm flipV="1">
            <a:off x="3288482" y="3285576"/>
            <a:ext cx="574675" cy="155575"/>
          </a:xfrm>
          <a:prstGeom prst="straightConnector1">
            <a:avLst/>
          </a:prstGeom>
          <a:noFill/>
          <a:ln w="28575" cap="flat" cmpd="sng" algn="ctr">
            <a:solidFill>
              <a:srgbClr val="D16349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CE071CEB-B0D3-59AA-A2A7-97AEB077A2E6}"/>
              </a:ext>
            </a:extLst>
          </p:cNvPr>
          <p:cNvCxnSpPr/>
          <p:nvPr/>
        </p:nvCxnSpPr>
        <p:spPr>
          <a:xfrm flipV="1">
            <a:off x="3288482" y="3957088"/>
            <a:ext cx="574675" cy="157163"/>
          </a:xfrm>
          <a:prstGeom prst="straightConnector1">
            <a:avLst/>
          </a:prstGeom>
          <a:noFill/>
          <a:ln w="28575" cap="flat" cmpd="sng" algn="ctr">
            <a:solidFill>
              <a:srgbClr val="D16349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73" name="Gerade Verbindung mit Pfeil 72">
            <a:extLst>
              <a:ext uri="{FF2B5EF4-FFF2-40B4-BE49-F238E27FC236}">
                <a16:creationId xmlns:a16="http://schemas.microsoft.com/office/drawing/2014/main" id="{BB668EB2-9B2F-F2E1-D369-95EB1F5EEA26}"/>
              </a:ext>
            </a:extLst>
          </p:cNvPr>
          <p:cNvCxnSpPr/>
          <p:nvPr/>
        </p:nvCxnSpPr>
        <p:spPr>
          <a:xfrm>
            <a:off x="3288482" y="5301699"/>
            <a:ext cx="574675" cy="0"/>
          </a:xfrm>
          <a:prstGeom prst="straightConnector1">
            <a:avLst/>
          </a:prstGeom>
          <a:noFill/>
          <a:ln w="28575" cap="flat" cmpd="sng" algn="ctr">
            <a:solidFill>
              <a:srgbClr val="D16349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15D359AB-016F-FAED-7501-C1392DB5553B}"/>
              </a:ext>
            </a:extLst>
          </p:cNvPr>
          <p:cNvCxnSpPr/>
          <p:nvPr/>
        </p:nvCxnSpPr>
        <p:spPr>
          <a:xfrm>
            <a:off x="4296544" y="2691849"/>
            <a:ext cx="574675" cy="0"/>
          </a:xfrm>
          <a:prstGeom prst="straightConnector1">
            <a:avLst/>
          </a:prstGeom>
          <a:noFill/>
          <a:ln w="28575" cap="flat" cmpd="sng" algn="ctr">
            <a:solidFill>
              <a:srgbClr val="D16349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9CE5BFF1-3193-C67F-DD1A-7996D54F2A6D}"/>
              </a:ext>
            </a:extLst>
          </p:cNvPr>
          <p:cNvCxnSpPr/>
          <p:nvPr/>
        </p:nvCxnSpPr>
        <p:spPr>
          <a:xfrm>
            <a:off x="4296544" y="3364949"/>
            <a:ext cx="574675" cy="0"/>
          </a:xfrm>
          <a:prstGeom prst="straightConnector1">
            <a:avLst/>
          </a:prstGeom>
          <a:noFill/>
          <a:ln w="28575" cap="flat" cmpd="sng" algn="ctr">
            <a:solidFill>
              <a:srgbClr val="D16349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76" name="Gerade Verbindung mit Pfeil 75">
            <a:extLst>
              <a:ext uri="{FF2B5EF4-FFF2-40B4-BE49-F238E27FC236}">
                <a16:creationId xmlns:a16="http://schemas.microsoft.com/office/drawing/2014/main" id="{C7B1A437-3543-F28C-7C38-F9AAC9F06176}"/>
              </a:ext>
            </a:extLst>
          </p:cNvPr>
          <p:cNvCxnSpPr/>
          <p:nvPr/>
        </p:nvCxnSpPr>
        <p:spPr>
          <a:xfrm>
            <a:off x="4296544" y="4026936"/>
            <a:ext cx="574675" cy="0"/>
          </a:xfrm>
          <a:prstGeom prst="straightConnector1">
            <a:avLst/>
          </a:prstGeom>
          <a:noFill/>
          <a:ln w="28575" cap="flat" cmpd="sng" algn="ctr">
            <a:solidFill>
              <a:srgbClr val="D16349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75E825D4-9A97-66C8-ED5D-E0A1E7BCD441}"/>
              </a:ext>
            </a:extLst>
          </p:cNvPr>
          <p:cNvCxnSpPr/>
          <p:nvPr/>
        </p:nvCxnSpPr>
        <p:spPr>
          <a:xfrm>
            <a:off x="4296544" y="4668286"/>
            <a:ext cx="574675" cy="0"/>
          </a:xfrm>
          <a:prstGeom prst="straightConnector1">
            <a:avLst/>
          </a:prstGeom>
          <a:noFill/>
          <a:ln w="28575" cap="flat" cmpd="sng" algn="ctr">
            <a:solidFill>
              <a:srgbClr val="D16349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78" name="Gerade Verbindung mit Pfeil 77">
            <a:extLst>
              <a:ext uri="{FF2B5EF4-FFF2-40B4-BE49-F238E27FC236}">
                <a16:creationId xmlns:a16="http://schemas.microsoft.com/office/drawing/2014/main" id="{59D96FCC-48C3-8059-7FA1-C602D8181E80}"/>
              </a:ext>
            </a:extLst>
          </p:cNvPr>
          <p:cNvCxnSpPr/>
          <p:nvPr/>
        </p:nvCxnSpPr>
        <p:spPr>
          <a:xfrm flipV="1">
            <a:off x="4296544" y="5223913"/>
            <a:ext cx="574675" cy="155575"/>
          </a:xfrm>
          <a:prstGeom prst="straightConnector1">
            <a:avLst/>
          </a:prstGeom>
          <a:noFill/>
          <a:ln w="28575" cap="flat" cmpd="sng" algn="ctr">
            <a:solidFill>
              <a:srgbClr val="D16349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79" name="Gerade Verbindung mit Pfeil 78">
            <a:extLst>
              <a:ext uri="{FF2B5EF4-FFF2-40B4-BE49-F238E27FC236}">
                <a16:creationId xmlns:a16="http://schemas.microsoft.com/office/drawing/2014/main" id="{A68C3DAC-7035-762F-83AD-41FDFDBCD1B3}"/>
              </a:ext>
            </a:extLst>
          </p:cNvPr>
          <p:cNvCxnSpPr/>
          <p:nvPr/>
        </p:nvCxnSpPr>
        <p:spPr>
          <a:xfrm flipV="1">
            <a:off x="5339530" y="3285576"/>
            <a:ext cx="576262" cy="155575"/>
          </a:xfrm>
          <a:prstGeom prst="straightConnector1">
            <a:avLst/>
          </a:prstGeom>
          <a:noFill/>
          <a:ln w="28575" cap="flat" cmpd="sng" algn="ctr">
            <a:solidFill>
              <a:srgbClr val="D16349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80" name="Gerade Verbindung mit Pfeil 79">
            <a:extLst>
              <a:ext uri="{FF2B5EF4-FFF2-40B4-BE49-F238E27FC236}">
                <a16:creationId xmlns:a16="http://schemas.microsoft.com/office/drawing/2014/main" id="{04A8249A-9249-B254-19D4-013AAD8E2C43}"/>
              </a:ext>
            </a:extLst>
          </p:cNvPr>
          <p:cNvCxnSpPr/>
          <p:nvPr/>
        </p:nvCxnSpPr>
        <p:spPr>
          <a:xfrm flipV="1">
            <a:off x="5339530" y="4590501"/>
            <a:ext cx="576262" cy="155575"/>
          </a:xfrm>
          <a:prstGeom prst="straightConnector1">
            <a:avLst/>
          </a:prstGeom>
          <a:noFill/>
          <a:ln w="28575" cap="flat" cmpd="sng" algn="ctr">
            <a:solidFill>
              <a:srgbClr val="D16349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81" name="Gerade Verbindung mit Pfeil 80">
            <a:extLst>
              <a:ext uri="{FF2B5EF4-FFF2-40B4-BE49-F238E27FC236}">
                <a16:creationId xmlns:a16="http://schemas.microsoft.com/office/drawing/2014/main" id="{0F65587D-24C5-15FA-DBCC-0D8ACD67343D}"/>
              </a:ext>
            </a:extLst>
          </p:cNvPr>
          <p:cNvCxnSpPr/>
          <p:nvPr/>
        </p:nvCxnSpPr>
        <p:spPr>
          <a:xfrm>
            <a:off x="6384105" y="2729949"/>
            <a:ext cx="576262" cy="0"/>
          </a:xfrm>
          <a:prstGeom prst="straightConnector1">
            <a:avLst/>
          </a:prstGeom>
          <a:noFill/>
          <a:ln w="28575" cap="flat" cmpd="sng" algn="ctr">
            <a:solidFill>
              <a:srgbClr val="D16349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6BDA7DC0-9A97-65F2-6E85-BA522E41DA43}"/>
              </a:ext>
            </a:extLst>
          </p:cNvPr>
          <p:cNvCxnSpPr/>
          <p:nvPr/>
        </p:nvCxnSpPr>
        <p:spPr>
          <a:xfrm>
            <a:off x="6384105" y="3361774"/>
            <a:ext cx="576262" cy="0"/>
          </a:xfrm>
          <a:prstGeom prst="straightConnector1">
            <a:avLst/>
          </a:prstGeom>
          <a:noFill/>
          <a:ln w="28575" cap="flat" cmpd="sng" algn="ctr">
            <a:solidFill>
              <a:srgbClr val="D16349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9532E182-A643-31C8-836D-D616201BB757}"/>
              </a:ext>
            </a:extLst>
          </p:cNvPr>
          <p:cNvCxnSpPr/>
          <p:nvPr/>
        </p:nvCxnSpPr>
        <p:spPr>
          <a:xfrm flipV="1">
            <a:off x="6384105" y="4590501"/>
            <a:ext cx="576262" cy="155575"/>
          </a:xfrm>
          <a:prstGeom prst="straightConnector1">
            <a:avLst/>
          </a:prstGeom>
          <a:noFill/>
          <a:ln w="28575" cap="flat" cmpd="sng" algn="ctr">
            <a:solidFill>
              <a:srgbClr val="D16349">
                <a:shade val="95000"/>
                <a:satMod val="105000"/>
              </a:srgbClr>
            </a:solidFill>
            <a:prstDash val="sysDash"/>
            <a:tailEnd type="arrow"/>
          </a:ln>
          <a:effectLst/>
        </p:spPr>
      </p:cxnSp>
      <p:grpSp>
        <p:nvGrpSpPr>
          <p:cNvPr id="89" name="Gruppieren 88">
            <a:extLst>
              <a:ext uri="{FF2B5EF4-FFF2-40B4-BE49-F238E27FC236}">
                <a16:creationId xmlns:a16="http://schemas.microsoft.com/office/drawing/2014/main" id="{6B4C2FE0-F091-40EB-4D70-73C22BDD4E99}"/>
              </a:ext>
            </a:extLst>
          </p:cNvPr>
          <p:cNvGrpSpPr/>
          <p:nvPr/>
        </p:nvGrpSpPr>
        <p:grpSpPr>
          <a:xfrm>
            <a:off x="7392142" y="2553330"/>
            <a:ext cx="864096" cy="216024"/>
            <a:chOff x="7308304" y="6525344"/>
            <a:chExt cx="864096" cy="216024"/>
          </a:xfrm>
          <a:effectLst/>
        </p:grpSpPr>
        <p:cxnSp>
          <p:nvCxnSpPr>
            <p:cNvPr id="90" name="Gerade Verbindung 55">
              <a:extLst>
                <a:ext uri="{FF2B5EF4-FFF2-40B4-BE49-F238E27FC236}">
                  <a16:creationId xmlns:a16="http://schemas.microsoft.com/office/drawing/2014/main" id="{38FDA090-CF84-2941-FA98-21938A54024B}"/>
                </a:ext>
              </a:extLst>
            </p:cNvPr>
            <p:cNvCxnSpPr/>
            <p:nvPr/>
          </p:nvCxnSpPr>
          <p:spPr>
            <a:xfrm>
              <a:off x="7308304" y="6741368"/>
              <a:ext cx="864096" cy="0"/>
            </a:xfrm>
            <a:prstGeom prst="line">
              <a:avLst/>
            </a:prstGeom>
            <a:noFill/>
            <a:ln w="28575" cap="flat" cmpd="sng" algn="ctr">
              <a:solidFill>
                <a:srgbClr val="D16349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91" name="Gerade Verbindung 56">
              <a:extLst>
                <a:ext uri="{FF2B5EF4-FFF2-40B4-BE49-F238E27FC236}">
                  <a16:creationId xmlns:a16="http://schemas.microsoft.com/office/drawing/2014/main" id="{EB86EC98-E45E-A67A-95AC-8486D4940CCB}"/>
                </a:ext>
              </a:extLst>
            </p:cNvPr>
            <p:cNvCxnSpPr/>
            <p:nvPr/>
          </p:nvCxnSpPr>
          <p:spPr>
            <a:xfrm flipV="1">
              <a:off x="7797370" y="6525344"/>
              <a:ext cx="0" cy="216024"/>
            </a:xfrm>
            <a:prstGeom prst="line">
              <a:avLst/>
            </a:prstGeom>
            <a:noFill/>
            <a:ln w="762000" cap="flat" cmpd="sng" algn="ctr">
              <a:solidFill>
                <a:srgbClr val="D16349">
                  <a:shade val="95000"/>
                  <a:satMod val="105000"/>
                </a:srgbClr>
              </a:solidFill>
              <a:prstDash val="solid"/>
            </a:ln>
            <a:effectLst/>
          </p:spPr>
        </p:cxnSp>
      </p:grpSp>
      <p:grpSp>
        <p:nvGrpSpPr>
          <p:cNvPr id="92" name="Gruppieren 91">
            <a:extLst>
              <a:ext uri="{FF2B5EF4-FFF2-40B4-BE49-F238E27FC236}">
                <a16:creationId xmlns:a16="http://schemas.microsoft.com/office/drawing/2014/main" id="{79DC776F-3C96-E456-3750-1152AAA8FB5C}"/>
              </a:ext>
            </a:extLst>
          </p:cNvPr>
          <p:cNvGrpSpPr/>
          <p:nvPr/>
        </p:nvGrpSpPr>
        <p:grpSpPr>
          <a:xfrm>
            <a:off x="7392142" y="3897443"/>
            <a:ext cx="864096" cy="216024"/>
            <a:chOff x="5940152" y="6525344"/>
            <a:chExt cx="864096" cy="216024"/>
          </a:xfrm>
          <a:effectLst/>
        </p:grpSpPr>
        <p:cxnSp>
          <p:nvCxnSpPr>
            <p:cNvPr id="93" name="Gerade Verbindung 58">
              <a:extLst>
                <a:ext uri="{FF2B5EF4-FFF2-40B4-BE49-F238E27FC236}">
                  <a16:creationId xmlns:a16="http://schemas.microsoft.com/office/drawing/2014/main" id="{443A1C7D-756C-3663-832A-3B361CF1B6D3}"/>
                </a:ext>
              </a:extLst>
            </p:cNvPr>
            <p:cNvCxnSpPr/>
            <p:nvPr/>
          </p:nvCxnSpPr>
          <p:spPr>
            <a:xfrm>
              <a:off x="5940152" y="6741368"/>
              <a:ext cx="864096" cy="0"/>
            </a:xfrm>
            <a:prstGeom prst="line">
              <a:avLst/>
            </a:prstGeom>
            <a:noFill/>
            <a:ln w="28575" cap="flat" cmpd="sng" algn="ctr">
              <a:solidFill>
                <a:srgbClr val="D16349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94" name="Gerade Verbindung 59">
              <a:extLst>
                <a:ext uri="{FF2B5EF4-FFF2-40B4-BE49-F238E27FC236}">
                  <a16:creationId xmlns:a16="http://schemas.microsoft.com/office/drawing/2014/main" id="{1BFCEFCB-38B0-99B6-28B6-68014A122517}"/>
                </a:ext>
              </a:extLst>
            </p:cNvPr>
            <p:cNvCxnSpPr/>
            <p:nvPr/>
          </p:nvCxnSpPr>
          <p:spPr>
            <a:xfrm flipV="1">
              <a:off x="6156176" y="6525344"/>
              <a:ext cx="0" cy="216024"/>
            </a:xfrm>
            <a:prstGeom prst="line">
              <a:avLst/>
            </a:prstGeom>
            <a:noFill/>
            <a:ln w="57150" cap="flat" cmpd="sng" algn="ctr">
              <a:solidFill>
                <a:srgbClr val="D16349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95" name="Gerade Verbindung 60">
              <a:extLst>
                <a:ext uri="{FF2B5EF4-FFF2-40B4-BE49-F238E27FC236}">
                  <a16:creationId xmlns:a16="http://schemas.microsoft.com/office/drawing/2014/main" id="{D59C4EE7-52A6-5B86-0463-1CC2E5640AB9}"/>
                </a:ext>
              </a:extLst>
            </p:cNvPr>
            <p:cNvCxnSpPr/>
            <p:nvPr/>
          </p:nvCxnSpPr>
          <p:spPr>
            <a:xfrm flipV="1">
              <a:off x="6372200" y="6525344"/>
              <a:ext cx="0" cy="216024"/>
            </a:xfrm>
            <a:prstGeom prst="line">
              <a:avLst/>
            </a:prstGeom>
            <a:noFill/>
            <a:ln w="57150" cap="flat" cmpd="sng" algn="ctr">
              <a:solidFill>
                <a:srgbClr val="D16349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96" name="Gerade Verbindung 61">
              <a:extLst>
                <a:ext uri="{FF2B5EF4-FFF2-40B4-BE49-F238E27FC236}">
                  <a16:creationId xmlns:a16="http://schemas.microsoft.com/office/drawing/2014/main" id="{7D847304-9B8A-3BEB-D84C-05845DD3BF69}"/>
                </a:ext>
              </a:extLst>
            </p:cNvPr>
            <p:cNvCxnSpPr/>
            <p:nvPr/>
          </p:nvCxnSpPr>
          <p:spPr>
            <a:xfrm flipV="1">
              <a:off x="6588224" y="6525344"/>
              <a:ext cx="0" cy="216024"/>
            </a:xfrm>
            <a:prstGeom prst="line">
              <a:avLst/>
            </a:prstGeom>
            <a:noFill/>
            <a:ln w="57150" cap="flat" cmpd="sng" algn="ctr">
              <a:solidFill>
                <a:srgbClr val="D16349">
                  <a:shade val="95000"/>
                  <a:satMod val="105000"/>
                </a:srgbClr>
              </a:solidFill>
              <a:prstDash val="solid"/>
            </a:ln>
            <a:effectLst/>
          </p:spPr>
        </p:cxnSp>
      </p:grpSp>
      <p:grpSp>
        <p:nvGrpSpPr>
          <p:cNvPr id="97" name="Gruppieren 96">
            <a:extLst>
              <a:ext uri="{FF2B5EF4-FFF2-40B4-BE49-F238E27FC236}">
                <a16:creationId xmlns:a16="http://schemas.microsoft.com/office/drawing/2014/main" id="{674CAD00-FBC6-C12D-706F-925F63BA21DF}"/>
              </a:ext>
            </a:extLst>
          </p:cNvPr>
          <p:cNvGrpSpPr/>
          <p:nvPr/>
        </p:nvGrpSpPr>
        <p:grpSpPr>
          <a:xfrm>
            <a:off x="7392142" y="4529644"/>
            <a:ext cx="864096" cy="216024"/>
            <a:chOff x="5940152" y="6525344"/>
            <a:chExt cx="864096" cy="216024"/>
          </a:xfrm>
          <a:effectLst/>
        </p:grpSpPr>
        <p:cxnSp>
          <p:nvCxnSpPr>
            <p:cNvPr id="98" name="Gerade Verbindung 63">
              <a:extLst>
                <a:ext uri="{FF2B5EF4-FFF2-40B4-BE49-F238E27FC236}">
                  <a16:creationId xmlns:a16="http://schemas.microsoft.com/office/drawing/2014/main" id="{24AB7E12-B249-E922-16EF-5DCB8FFC7757}"/>
                </a:ext>
              </a:extLst>
            </p:cNvPr>
            <p:cNvCxnSpPr/>
            <p:nvPr/>
          </p:nvCxnSpPr>
          <p:spPr>
            <a:xfrm>
              <a:off x="5940152" y="6741368"/>
              <a:ext cx="864096" cy="0"/>
            </a:xfrm>
            <a:prstGeom prst="line">
              <a:avLst/>
            </a:prstGeom>
            <a:noFill/>
            <a:ln w="28575" cap="flat" cmpd="sng" algn="ctr">
              <a:solidFill>
                <a:srgbClr val="D16349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99" name="Gerade Verbindung 64">
              <a:extLst>
                <a:ext uri="{FF2B5EF4-FFF2-40B4-BE49-F238E27FC236}">
                  <a16:creationId xmlns:a16="http://schemas.microsoft.com/office/drawing/2014/main" id="{CF2976B5-7232-6834-D9A0-505A54C867D8}"/>
                </a:ext>
              </a:extLst>
            </p:cNvPr>
            <p:cNvCxnSpPr/>
            <p:nvPr/>
          </p:nvCxnSpPr>
          <p:spPr>
            <a:xfrm flipV="1">
              <a:off x="6156176" y="6525344"/>
              <a:ext cx="0" cy="216024"/>
            </a:xfrm>
            <a:prstGeom prst="line">
              <a:avLst/>
            </a:prstGeom>
            <a:noFill/>
            <a:ln w="57150" cap="flat" cmpd="sng" algn="ctr">
              <a:solidFill>
                <a:srgbClr val="D16349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100" name="Gerade Verbindung 65">
              <a:extLst>
                <a:ext uri="{FF2B5EF4-FFF2-40B4-BE49-F238E27FC236}">
                  <a16:creationId xmlns:a16="http://schemas.microsoft.com/office/drawing/2014/main" id="{6A00C584-EF64-79E6-0AD2-7964D52281B9}"/>
                </a:ext>
              </a:extLst>
            </p:cNvPr>
            <p:cNvCxnSpPr/>
            <p:nvPr/>
          </p:nvCxnSpPr>
          <p:spPr>
            <a:xfrm flipV="1">
              <a:off x="6372200" y="6525344"/>
              <a:ext cx="0" cy="216024"/>
            </a:xfrm>
            <a:prstGeom prst="line">
              <a:avLst/>
            </a:prstGeom>
            <a:noFill/>
            <a:ln w="57150" cap="flat" cmpd="sng" algn="ctr">
              <a:solidFill>
                <a:srgbClr val="D16349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101" name="Gerade Verbindung 66">
              <a:extLst>
                <a:ext uri="{FF2B5EF4-FFF2-40B4-BE49-F238E27FC236}">
                  <a16:creationId xmlns:a16="http://schemas.microsoft.com/office/drawing/2014/main" id="{671F4DB1-A576-E35B-E9E9-9F6FDD1DB906}"/>
                </a:ext>
              </a:extLst>
            </p:cNvPr>
            <p:cNvCxnSpPr/>
            <p:nvPr/>
          </p:nvCxnSpPr>
          <p:spPr>
            <a:xfrm flipV="1">
              <a:off x="6588224" y="6525344"/>
              <a:ext cx="0" cy="216024"/>
            </a:xfrm>
            <a:prstGeom prst="line">
              <a:avLst/>
            </a:prstGeom>
            <a:noFill/>
            <a:ln w="57150" cap="flat" cmpd="sng" algn="ctr">
              <a:solidFill>
                <a:srgbClr val="D16349">
                  <a:shade val="95000"/>
                  <a:satMod val="105000"/>
                </a:srgbClr>
              </a:solidFill>
              <a:prstDash val="solid"/>
            </a:ln>
            <a:effectLst/>
          </p:spPr>
        </p:cxnSp>
      </p:grpSp>
      <p:grpSp>
        <p:nvGrpSpPr>
          <p:cNvPr id="102" name="Gruppieren 101">
            <a:extLst>
              <a:ext uri="{FF2B5EF4-FFF2-40B4-BE49-F238E27FC236}">
                <a16:creationId xmlns:a16="http://schemas.microsoft.com/office/drawing/2014/main" id="{4BB0E00D-B487-7B2D-EFFC-C74C40637700}"/>
              </a:ext>
            </a:extLst>
          </p:cNvPr>
          <p:cNvGrpSpPr/>
          <p:nvPr/>
        </p:nvGrpSpPr>
        <p:grpSpPr>
          <a:xfrm>
            <a:off x="7392142" y="5085575"/>
            <a:ext cx="864096" cy="216024"/>
            <a:chOff x="5940152" y="6525344"/>
            <a:chExt cx="864096" cy="216024"/>
          </a:xfrm>
          <a:effectLst/>
        </p:grpSpPr>
        <p:cxnSp>
          <p:nvCxnSpPr>
            <p:cNvPr id="103" name="Gerade Verbindung 68">
              <a:extLst>
                <a:ext uri="{FF2B5EF4-FFF2-40B4-BE49-F238E27FC236}">
                  <a16:creationId xmlns:a16="http://schemas.microsoft.com/office/drawing/2014/main" id="{3E9B88F1-9AC8-2757-42AC-D3BAA141B409}"/>
                </a:ext>
              </a:extLst>
            </p:cNvPr>
            <p:cNvCxnSpPr/>
            <p:nvPr/>
          </p:nvCxnSpPr>
          <p:spPr>
            <a:xfrm>
              <a:off x="5940152" y="6741368"/>
              <a:ext cx="864096" cy="0"/>
            </a:xfrm>
            <a:prstGeom prst="line">
              <a:avLst/>
            </a:prstGeom>
            <a:noFill/>
            <a:ln w="28575" cap="flat" cmpd="sng" algn="ctr">
              <a:solidFill>
                <a:srgbClr val="D16349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104" name="Gerade Verbindung 69">
              <a:extLst>
                <a:ext uri="{FF2B5EF4-FFF2-40B4-BE49-F238E27FC236}">
                  <a16:creationId xmlns:a16="http://schemas.microsoft.com/office/drawing/2014/main" id="{4CAEA5EB-FEE6-6E7C-09E9-9C3A849816EA}"/>
                </a:ext>
              </a:extLst>
            </p:cNvPr>
            <p:cNvCxnSpPr/>
            <p:nvPr/>
          </p:nvCxnSpPr>
          <p:spPr>
            <a:xfrm flipV="1">
              <a:off x="6156176" y="6525344"/>
              <a:ext cx="0" cy="216024"/>
            </a:xfrm>
            <a:prstGeom prst="line">
              <a:avLst/>
            </a:prstGeom>
            <a:noFill/>
            <a:ln w="57150" cap="flat" cmpd="sng" algn="ctr">
              <a:solidFill>
                <a:srgbClr val="D16349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105" name="Gerade Verbindung 70">
              <a:extLst>
                <a:ext uri="{FF2B5EF4-FFF2-40B4-BE49-F238E27FC236}">
                  <a16:creationId xmlns:a16="http://schemas.microsoft.com/office/drawing/2014/main" id="{5101B49F-C356-A882-4568-FAABAD7F23C4}"/>
                </a:ext>
              </a:extLst>
            </p:cNvPr>
            <p:cNvCxnSpPr/>
            <p:nvPr/>
          </p:nvCxnSpPr>
          <p:spPr>
            <a:xfrm flipV="1">
              <a:off x="6372200" y="6525344"/>
              <a:ext cx="0" cy="216024"/>
            </a:xfrm>
            <a:prstGeom prst="line">
              <a:avLst/>
            </a:prstGeom>
            <a:noFill/>
            <a:ln w="57150" cap="flat" cmpd="sng" algn="ctr">
              <a:solidFill>
                <a:srgbClr val="D16349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106" name="Gerade Verbindung 71">
              <a:extLst>
                <a:ext uri="{FF2B5EF4-FFF2-40B4-BE49-F238E27FC236}">
                  <a16:creationId xmlns:a16="http://schemas.microsoft.com/office/drawing/2014/main" id="{BD971ED8-FFD7-353F-45E9-A8E3288FB8D4}"/>
                </a:ext>
              </a:extLst>
            </p:cNvPr>
            <p:cNvCxnSpPr/>
            <p:nvPr/>
          </p:nvCxnSpPr>
          <p:spPr>
            <a:xfrm flipV="1">
              <a:off x="6588224" y="6525344"/>
              <a:ext cx="0" cy="216024"/>
            </a:xfrm>
            <a:prstGeom prst="line">
              <a:avLst/>
            </a:prstGeom>
            <a:noFill/>
            <a:ln w="57150" cap="flat" cmpd="sng" algn="ctr">
              <a:solidFill>
                <a:srgbClr val="D16349">
                  <a:shade val="95000"/>
                  <a:satMod val="105000"/>
                </a:srgbClr>
              </a:solidFill>
              <a:prstDash val="solid"/>
            </a:ln>
            <a:effectLst/>
          </p:spPr>
        </p:cxnSp>
      </p:grpSp>
      <p:grpSp>
        <p:nvGrpSpPr>
          <p:cNvPr id="107" name="Gruppieren 106">
            <a:extLst>
              <a:ext uri="{FF2B5EF4-FFF2-40B4-BE49-F238E27FC236}">
                <a16:creationId xmlns:a16="http://schemas.microsoft.com/office/drawing/2014/main" id="{86161871-51A5-8FB8-8B3B-CE4CD8D7BA25}"/>
              </a:ext>
            </a:extLst>
          </p:cNvPr>
          <p:cNvGrpSpPr/>
          <p:nvPr/>
        </p:nvGrpSpPr>
        <p:grpSpPr>
          <a:xfrm>
            <a:off x="7392142" y="3225209"/>
            <a:ext cx="864096" cy="216024"/>
            <a:chOff x="7308304" y="6525344"/>
            <a:chExt cx="864096" cy="216024"/>
          </a:xfrm>
          <a:effectLst/>
        </p:grpSpPr>
        <p:cxnSp>
          <p:nvCxnSpPr>
            <p:cNvPr id="108" name="Gerade Verbindung 73">
              <a:extLst>
                <a:ext uri="{FF2B5EF4-FFF2-40B4-BE49-F238E27FC236}">
                  <a16:creationId xmlns:a16="http://schemas.microsoft.com/office/drawing/2014/main" id="{BCF5E1FB-4895-D9DE-61FB-44580712896A}"/>
                </a:ext>
              </a:extLst>
            </p:cNvPr>
            <p:cNvCxnSpPr/>
            <p:nvPr/>
          </p:nvCxnSpPr>
          <p:spPr>
            <a:xfrm>
              <a:off x="7308304" y="6741368"/>
              <a:ext cx="864096" cy="0"/>
            </a:xfrm>
            <a:prstGeom prst="line">
              <a:avLst/>
            </a:prstGeom>
            <a:noFill/>
            <a:ln w="28575" cap="flat" cmpd="sng" algn="ctr">
              <a:solidFill>
                <a:srgbClr val="D16349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109" name="Gerade Verbindung 74">
              <a:extLst>
                <a:ext uri="{FF2B5EF4-FFF2-40B4-BE49-F238E27FC236}">
                  <a16:creationId xmlns:a16="http://schemas.microsoft.com/office/drawing/2014/main" id="{96E2D37C-2A9F-2597-2D5E-34A8F014190F}"/>
                </a:ext>
              </a:extLst>
            </p:cNvPr>
            <p:cNvCxnSpPr/>
            <p:nvPr/>
          </p:nvCxnSpPr>
          <p:spPr>
            <a:xfrm flipV="1">
              <a:off x="7797370" y="6525344"/>
              <a:ext cx="0" cy="216024"/>
            </a:xfrm>
            <a:prstGeom prst="line">
              <a:avLst/>
            </a:prstGeom>
            <a:noFill/>
            <a:ln w="762000" cap="flat" cmpd="sng" algn="ctr">
              <a:solidFill>
                <a:srgbClr val="D16349">
                  <a:shade val="95000"/>
                  <a:satMod val="105000"/>
                </a:srgbClr>
              </a:solidFill>
              <a:prstDash val="solid"/>
            </a:ln>
            <a:effectLst/>
          </p:spPr>
        </p:cxnSp>
      </p:grpSp>
      <p:cxnSp>
        <p:nvCxnSpPr>
          <p:cNvPr id="110" name="Gerade Verbindung mit Pfeil 109">
            <a:extLst>
              <a:ext uri="{FF2B5EF4-FFF2-40B4-BE49-F238E27FC236}">
                <a16:creationId xmlns:a16="http://schemas.microsoft.com/office/drawing/2014/main" id="{73A6BA5D-4C71-A527-2D06-E493DAA40821}"/>
              </a:ext>
            </a:extLst>
          </p:cNvPr>
          <p:cNvCxnSpPr/>
          <p:nvPr/>
        </p:nvCxnSpPr>
        <p:spPr bwMode="auto">
          <a:xfrm flipV="1">
            <a:off x="6384105" y="5139774"/>
            <a:ext cx="576262" cy="157162"/>
          </a:xfrm>
          <a:prstGeom prst="straightConnector1">
            <a:avLst/>
          </a:prstGeom>
          <a:noFill/>
          <a:ln w="28575" cap="flat" cmpd="sng" algn="ctr">
            <a:solidFill>
              <a:srgbClr val="D16349">
                <a:shade val="95000"/>
                <a:satMod val="105000"/>
              </a:srgbClr>
            </a:solidFill>
            <a:prstDash val="sysDash"/>
            <a:tailEnd type="arrow"/>
          </a:ln>
          <a:effectLst/>
        </p:spPr>
      </p:cxnSp>
      <p:cxnSp>
        <p:nvCxnSpPr>
          <p:cNvPr id="111" name="Gerade Verbindung mit Pfeil 110">
            <a:extLst>
              <a:ext uri="{FF2B5EF4-FFF2-40B4-BE49-F238E27FC236}">
                <a16:creationId xmlns:a16="http://schemas.microsoft.com/office/drawing/2014/main" id="{C8801412-CC5F-0F61-7BBA-127157B8CAF1}"/>
              </a:ext>
            </a:extLst>
          </p:cNvPr>
          <p:cNvCxnSpPr/>
          <p:nvPr/>
        </p:nvCxnSpPr>
        <p:spPr bwMode="auto">
          <a:xfrm>
            <a:off x="6384105" y="5308049"/>
            <a:ext cx="576262" cy="0"/>
          </a:xfrm>
          <a:prstGeom prst="straightConnector1">
            <a:avLst/>
          </a:prstGeom>
          <a:noFill/>
          <a:ln w="28575" cap="flat" cmpd="sng" algn="ctr">
            <a:solidFill>
              <a:srgbClr val="D16349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12" name="Gerade Verbindung mit Pfeil 111">
            <a:extLst>
              <a:ext uri="{FF2B5EF4-FFF2-40B4-BE49-F238E27FC236}">
                <a16:creationId xmlns:a16="http://schemas.microsoft.com/office/drawing/2014/main" id="{48C3667F-8021-6F76-452A-B2A7FB507A4E}"/>
              </a:ext>
            </a:extLst>
          </p:cNvPr>
          <p:cNvCxnSpPr/>
          <p:nvPr/>
        </p:nvCxnSpPr>
        <p:spPr>
          <a:xfrm>
            <a:off x="6420617" y="3925336"/>
            <a:ext cx="503238" cy="203200"/>
          </a:xfrm>
          <a:prstGeom prst="straightConnector1">
            <a:avLst/>
          </a:prstGeom>
          <a:noFill/>
          <a:ln w="28575" cap="flat" cmpd="sng" algn="ctr">
            <a:solidFill>
              <a:srgbClr val="D16349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7198820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0A4F48D-A8C7-4CE2-AFC5-B2011ACDD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8760"/>
            <a:ext cx="10515600" cy="4908203"/>
          </a:xfrm>
        </p:spPr>
        <p:txBody>
          <a:bodyPr>
            <a:normAutofit/>
          </a:bodyPr>
          <a:lstStyle/>
          <a:p>
            <a:r>
              <a:rPr lang="de-CH" dirty="0"/>
              <a:t>FFA</a:t>
            </a:r>
            <a:r>
              <a:rPr lang="de-DE" dirty="0"/>
              <a:t>‘s </a:t>
            </a:r>
            <a:r>
              <a:rPr lang="de-DE" dirty="0" err="1"/>
              <a:t>operate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b="1" dirty="0" err="1"/>
              <a:t>fixed</a:t>
            </a:r>
            <a:r>
              <a:rPr lang="de-DE" b="1" dirty="0"/>
              <a:t> </a:t>
            </a:r>
            <a:r>
              <a:rPr lang="de-DE" b="1" dirty="0" err="1"/>
              <a:t>magnetic</a:t>
            </a:r>
            <a:r>
              <a:rPr lang="de-DE" b="1" dirty="0"/>
              <a:t> </a:t>
            </a:r>
            <a:r>
              <a:rPr lang="de-DE" b="1" dirty="0" err="1"/>
              <a:t>field</a:t>
            </a:r>
            <a:r>
              <a:rPr lang="de-DE" b="1" dirty="0"/>
              <a:t> </a:t>
            </a:r>
            <a:r>
              <a:rPr lang="de-DE" dirty="0">
                <a:sym typeface="Symbol" panose="05050102010706020507" pitchFamily="18" charset="2"/>
              </a:rPr>
              <a:t> </a:t>
            </a:r>
            <a:r>
              <a:rPr lang="de-DE" b="1" dirty="0">
                <a:sym typeface="Symbol" panose="05050102010706020507" pitchFamily="18" charset="2"/>
              </a:rPr>
              <a:t>fast </a:t>
            </a:r>
            <a:r>
              <a:rPr lang="de-DE" b="1" dirty="0" err="1">
                <a:sym typeface="Symbol" panose="05050102010706020507" pitchFamily="18" charset="2"/>
              </a:rPr>
              <a:t>acceleration</a:t>
            </a:r>
            <a:r>
              <a:rPr lang="de-DE" b="1" dirty="0">
                <a:sym typeface="Symbol" panose="05050102010706020507" pitchFamily="18" charset="2"/>
              </a:rPr>
              <a:t> </a:t>
            </a:r>
            <a:r>
              <a:rPr lang="de-DE" b="1" dirty="0" err="1">
                <a:sym typeface="Symbol" panose="05050102010706020507" pitchFamily="18" charset="2"/>
              </a:rPr>
              <a:t>cycles</a:t>
            </a:r>
            <a:r>
              <a:rPr lang="de-DE" dirty="0">
                <a:sym typeface="Symbol" panose="05050102010706020507" pitchFamily="18" charset="2"/>
              </a:rPr>
              <a:t>, high </a:t>
            </a:r>
            <a:r>
              <a:rPr lang="de-DE" dirty="0" err="1">
                <a:sym typeface="Symbol" panose="05050102010706020507" pitchFamily="18" charset="2"/>
              </a:rPr>
              <a:t>average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intensity</a:t>
            </a:r>
            <a:r>
              <a:rPr lang="de-DE" dirty="0">
                <a:sym typeface="Symbol" panose="05050102010706020507" pitchFamily="18" charset="2"/>
              </a:rPr>
              <a:t> possible</a:t>
            </a:r>
          </a:p>
          <a:p>
            <a:r>
              <a:rPr lang="de-DE" dirty="0" err="1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orbit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de-DE" dirty="0" err="1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motion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de-DE" dirty="0" err="1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can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de-DE" dirty="0" err="1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be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de-DE" dirty="0" err="1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compressed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 and </a:t>
            </a:r>
            <a:r>
              <a:rPr lang="de-DE" dirty="0" err="1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magnets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de-DE" b="1" dirty="0" err="1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be</a:t>
            </a:r>
            <a:r>
              <a:rPr lang="de-DE" b="1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de-DE" b="1" dirty="0" err="1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compact</a:t>
            </a:r>
            <a:r>
              <a:rPr lang="de-DE" b="1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, </a:t>
            </a:r>
            <a:r>
              <a:rPr lang="de-DE" dirty="0" err="1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as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de-DE" dirty="0" err="1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compared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de-DE" dirty="0" err="1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to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de-DE" dirty="0" err="1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cyclotrons</a:t>
            </a:r>
            <a:endParaRPr lang="de-DE" dirty="0">
              <a:solidFill>
                <a:schemeClr val="accent5">
                  <a:lumMod val="50000"/>
                </a:schemeClr>
              </a:solidFill>
              <a:sym typeface="Symbol" panose="05050102010706020507" pitchFamily="18" charset="2"/>
            </a:endParaRPr>
          </a:p>
          <a:p>
            <a:r>
              <a:rPr lang="de-DE" dirty="0" err="1">
                <a:sym typeface="Symbol" panose="05050102010706020507" pitchFamily="18" charset="2"/>
              </a:rPr>
              <a:t>scaling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FFA‘s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have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self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similar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orbits</a:t>
            </a:r>
            <a:r>
              <a:rPr lang="de-DE" dirty="0">
                <a:sym typeface="Symbol" panose="05050102010706020507" pitchFamily="18" charset="2"/>
              </a:rPr>
              <a:t> and </a:t>
            </a:r>
            <a:r>
              <a:rPr lang="de-DE" b="1" dirty="0" err="1">
                <a:sym typeface="Symbol" panose="05050102010706020507" pitchFamily="18" charset="2"/>
              </a:rPr>
              <a:t>constant</a:t>
            </a:r>
            <a:r>
              <a:rPr lang="de-DE" b="1" dirty="0">
                <a:sym typeface="Symbol" panose="05050102010706020507" pitchFamily="18" charset="2"/>
              </a:rPr>
              <a:t> </a:t>
            </a:r>
            <a:r>
              <a:rPr lang="de-DE" b="1" dirty="0" err="1">
                <a:sym typeface="Symbol" panose="05050102010706020507" pitchFamily="18" charset="2"/>
              </a:rPr>
              <a:t>tunes</a:t>
            </a:r>
            <a:r>
              <a:rPr lang="de-DE" b="1" dirty="0">
                <a:sym typeface="Symbol" panose="05050102010706020507" pitchFamily="18" charset="2"/>
              </a:rPr>
              <a:t>  </a:t>
            </a:r>
            <a:r>
              <a:rPr lang="de-DE" b="1" dirty="0" err="1">
                <a:sym typeface="Symbol" panose="05050102010706020507" pitchFamily="18" charset="2"/>
              </a:rPr>
              <a:t>no</a:t>
            </a:r>
            <a:r>
              <a:rPr lang="de-DE" b="1" dirty="0">
                <a:sym typeface="Symbol" panose="05050102010706020507" pitchFamily="18" charset="2"/>
              </a:rPr>
              <a:t> </a:t>
            </a:r>
            <a:r>
              <a:rPr lang="de-DE" b="1" dirty="0" err="1">
                <a:sym typeface="Symbol" panose="05050102010706020507" pitchFamily="18" charset="2"/>
              </a:rPr>
              <a:t>resonance</a:t>
            </a:r>
            <a:r>
              <a:rPr lang="de-DE" b="1" dirty="0">
                <a:sym typeface="Symbol" panose="05050102010706020507" pitchFamily="18" charset="2"/>
              </a:rPr>
              <a:t> </a:t>
            </a:r>
            <a:r>
              <a:rPr lang="de-DE" b="1" dirty="0" err="1">
                <a:sym typeface="Symbol" panose="05050102010706020507" pitchFamily="18" charset="2"/>
              </a:rPr>
              <a:t>crossing</a:t>
            </a:r>
            <a:r>
              <a:rPr lang="de-DE" dirty="0">
                <a:sym typeface="Symbol" panose="05050102010706020507" pitchFamily="18" charset="2"/>
              </a:rPr>
              <a:t>; but </a:t>
            </a:r>
            <a:r>
              <a:rPr lang="de-DE" dirty="0" err="1">
                <a:sym typeface="Symbol" panose="05050102010706020507" pitchFamily="18" charset="2"/>
              </a:rPr>
              <a:t>this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results</a:t>
            </a:r>
            <a:r>
              <a:rPr lang="de-DE" dirty="0">
                <a:sym typeface="Symbol" panose="05050102010706020507" pitchFamily="18" charset="2"/>
              </a:rPr>
              <a:t> in </a:t>
            </a:r>
            <a:r>
              <a:rPr lang="de-DE" dirty="0" err="1">
                <a:sym typeface="Symbol" panose="05050102010706020507" pitchFamily="18" charset="2"/>
              </a:rPr>
              <a:t>challanges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for</a:t>
            </a:r>
            <a:r>
              <a:rPr lang="de-DE" dirty="0">
                <a:sym typeface="Symbol" panose="05050102010706020507" pitchFamily="18" charset="2"/>
              </a:rPr>
              <a:t> the </a:t>
            </a:r>
            <a:r>
              <a:rPr lang="de-DE" dirty="0" err="1">
                <a:sym typeface="Symbol" panose="05050102010706020507" pitchFamily="18" charset="2"/>
              </a:rPr>
              <a:t>magnets</a:t>
            </a:r>
            <a:endParaRPr lang="de-DE" dirty="0">
              <a:sym typeface="Symbol" panose="05050102010706020507" pitchFamily="18" charset="2"/>
            </a:endParaRPr>
          </a:p>
          <a:p>
            <a:r>
              <a:rPr lang="de-DE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non-</a:t>
            </a:r>
            <a:r>
              <a:rPr lang="de-DE" dirty="0" err="1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scaling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de-DE" dirty="0" err="1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FFA‘s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 (linear and non-linear) </a:t>
            </a:r>
            <a:r>
              <a:rPr lang="de-DE" dirty="0" err="1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have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de-DE" b="1" dirty="0" err="1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more</a:t>
            </a:r>
            <a:r>
              <a:rPr lang="de-DE" b="1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 flexible </a:t>
            </a:r>
            <a:r>
              <a:rPr lang="de-DE" dirty="0" err="1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options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, but </a:t>
            </a:r>
            <a:r>
              <a:rPr lang="de-DE" dirty="0" err="1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resonances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de-DE" dirty="0" err="1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are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de-DE" dirty="0" err="1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crossed</a:t>
            </a:r>
            <a:r>
              <a:rPr lang="de-DE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 and </a:t>
            </a:r>
            <a:r>
              <a:rPr lang="de-DE" b="1" dirty="0" err="1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acceleration</a:t>
            </a:r>
            <a:r>
              <a:rPr lang="de-DE" b="1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 must </a:t>
            </a:r>
            <a:r>
              <a:rPr lang="de-DE" b="1" dirty="0" err="1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be</a:t>
            </a:r>
            <a:r>
              <a:rPr lang="de-DE" b="1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 fast</a:t>
            </a:r>
          </a:p>
          <a:p>
            <a:r>
              <a:rPr lang="de-DE" dirty="0">
                <a:sym typeface="Symbol" panose="05050102010706020507" pitchFamily="18" charset="2"/>
              </a:rPr>
              <a:t>RF </a:t>
            </a:r>
            <a:r>
              <a:rPr lang="de-DE" dirty="0" err="1">
                <a:sym typeface="Symbol" panose="05050102010706020507" pitchFamily="18" charset="2"/>
              </a:rPr>
              <a:t>frequency</a:t>
            </a:r>
            <a:r>
              <a:rPr lang="de-DE" dirty="0">
                <a:sym typeface="Symbol" panose="05050102010706020507" pitchFamily="18" charset="2"/>
              </a:rPr>
              <a:t> must </a:t>
            </a:r>
            <a:r>
              <a:rPr lang="de-DE" dirty="0" err="1">
                <a:sym typeface="Symbol" panose="05050102010706020507" pitchFamily="18" charset="2"/>
              </a:rPr>
              <a:t>be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ramped</a:t>
            </a:r>
            <a:r>
              <a:rPr lang="de-DE" dirty="0">
                <a:sym typeface="Symbol" panose="05050102010706020507" pitchFamily="18" charset="2"/>
              </a:rPr>
              <a:t> in </a:t>
            </a:r>
            <a:r>
              <a:rPr lang="de-DE" dirty="0" err="1">
                <a:sym typeface="Symbol" panose="05050102010706020507" pitchFamily="18" charset="2"/>
              </a:rPr>
              <a:t>general</a:t>
            </a:r>
            <a:r>
              <a:rPr lang="de-DE" dirty="0">
                <a:sym typeface="Symbol" panose="05050102010706020507" pitchFamily="18" charset="2"/>
              </a:rPr>
              <a:t>; </a:t>
            </a:r>
            <a:r>
              <a:rPr lang="de-DE" dirty="0" err="1">
                <a:sym typeface="Symbol" panose="05050102010706020507" pitchFamily="18" charset="2"/>
              </a:rPr>
              <a:t>few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schemes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promise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constant</a:t>
            </a:r>
            <a:r>
              <a:rPr lang="de-DE" dirty="0">
                <a:sym typeface="Symbol" panose="05050102010706020507" pitchFamily="18" charset="2"/>
              </a:rPr>
              <a:t> RF </a:t>
            </a:r>
            <a:r>
              <a:rPr lang="de-DE" dirty="0" err="1">
                <a:sym typeface="Symbol" panose="05050102010706020507" pitchFamily="18" charset="2"/>
              </a:rPr>
              <a:t>frequency</a:t>
            </a:r>
            <a:r>
              <a:rPr lang="de-DE" dirty="0">
                <a:sym typeface="Symbol" panose="05050102010706020507" pitchFamily="18" charset="2"/>
              </a:rPr>
              <a:t> (</a:t>
            </a:r>
            <a:r>
              <a:rPr lang="de-DE" dirty="0" err="1">
                <a:sym typeface="Symbol" panose="05050102010706020507" pitchFamily="18" charset="2"/>
              </a:rPr>
              <a:t>serpentine</a:t>
            </a:r>
            <a:r>
              <a:rPr lang="de-DE" dirty="0">
                <a:sym typeface="Symbol" panose="05050102010706020507" pitchFamily="18" charset="2"/>
              </a:rPr>
              <a:t>, HNJ) but </a:t>
            </a:r>
            <a:r>
              <a:rPr lang="de-DE" dirty="0" err="1">
                <a:sym typeface="Symbol" panose="05050102010706020507" pitchFamily="18" charset="2"/>
              </a:rPr>
              <a:t>these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are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challenging</a:t>
            </a:r>
            <a:r>
              <a:rPr lang="de-DE" dirty="0">
                <a:sym typeface="Symbol" panose="05050102010706020507" pitchFamily="18" charset="2"/>
              </a:rPr>
              <a:t> and still </a:t>
            </a:r>
            <a:r>
              <a:rPr lang="de-DE" dirty="0" err="1">
                <a:sym typeface="Symbol" panose="05050102010706020507" pitchFamily="18" charset="2"/>
              </a:rPr>
              <a:t>under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study</a:t>
            </a:r>
            <a:endParaRPr lang="de-DE" dirty="0">
              <a:sym typeface="Symbol" panose="05050102010706020507" pitchFamily="18" charset="2"/>
            </a:endParaRPr>
          </a:p>
          <a:p>
            <a:endParaRPr lang="de-DE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61E9407-C0DA-450D-9C90-9FC947858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lang="de-CH" dirty="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1A49EE-9303-4720-96A3-B04E0C389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91F3DF0-9D08-454D-B6DB-17E51E8D3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Summary FFA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77759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6A5E845E-5430-3F3F-CE0B-03DBC65DA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1E91429-5F91-960D-90BE-21B098F82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2EE8165-7FCE-0201-65E9-33FB21945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pro and contra cyclotron / FFA</a:t>
            </a:r>
            <a:endParaRPr lang="en-GB" dirty="0"/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E1551292-33E4-4468-5B83-39C88487D8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620095"/>
              </p:ext>
            </p:extLst>
          </p:nvPr>
        </p:nvGraphicFramePr>
        <p:xfrm>
          <a:off x="1559496" y="1197542"/>
          <a:ext cx="9660904" cy="2011680"/>
        </p:xfrm>
        <a:graphic>
          <a:graphicData uri="http://schemas.openxmlformats.org/drawingml/2006/table">
            <a:tbl>
              <a:tblPr firstRow="1" bandRow="1"/>
              <a:tblGrid>
                <a:gridCol w="46897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71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68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/>
                        <a:t>limitations of cyclotrons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634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/>
                        <a:t>typical utilization of cyclotrons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63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53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dirty="0"/>
                        <a:t>energy </a:t>
                      </a:r>
                      <a:r>
                        <a:rPr lang="en-US" sz="2000" dirty="0">
                          <a:sym typeface="Symbol" panose="05050102010706020507" pitchFamily="18" charset="2"/>
                        </a:rPr>
                        <a:t></a:t>
                      </a:r>
                      <a:r>
                        <a:rPr lang="en-US" sz="2000" dirty="0"/>
                        <a:t>1GeV</a:t>
                      </a:r>
                      <a:r>
                        <a:rPr lang="en-US" sz="2000" baseline="0" dirty="0"/>
                        <a:t> (</a:t>
                      </a:r>
                      <a:r>
                        <a:rPr lang="en-US" sz="2000" baseline="0" dirty="0" err="1"/>
                        <a:t>relat</a:t>
                      </a:r>
                      <a:r>
                        <a:rPr lang="en-US" sz="2000" baseline="0" dirty="0"/>
                        <a:t>. effects)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aseline="0" dirty="0"/>
                        <a:t>weak focusing: space charge, 10mA?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aseline="0" dirty="0"/>
                        <a:t>tuning difficult; field shape; many turns; limited diagnostics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aseline="0" dirty="0"/>
                        <a:t>wide vacuum vessel (radius variation)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634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dirty="0"/>
                        <a:t>medical applications; plenty intensity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dirty="0"/>
                        <a:t>isotope production</a:t>
                      </a:r>
                      <a:r>
                        <a:rPr lang="en-US" sz="2000" baseline="0" dirty="0"/>
                        <a:t>:</a:t>
                      </a:r>
                      <a:r>
                        <a:rPr lang="en-US" sz="2000" dirty="0"/>
                        <a:t> several 10MeV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dirty="0"/>
                        <a:t>acceleration of heavy ions (e.g. RIKEN)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dirty="0"/>
                        <a:t>very high intensity proton beams (PSI:1.4MW, TRIUMF: 100kW 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634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Box 1">
            <a:extLst>
              <a:ext uri="{FF2B5EF4-FFF2-40B4-BE49-F238E27FC236}">
                <a16:creationId xmlns:a16="http://schemas.microsoft.com/office/drawing/2014/main" id="{B3F0D20D-397C-B89F-EEDA-C9E644A22053}"/>
              </a:ext>
            </a:extLst>
          </p:cNvPr>
          <p:cNvSpPr txBox="1"/>
          <p:nvPr/>
        </p:nvSpPr>
        <p:spPr>
          <a:xfrm>
            <a:off x="2933564" y="3313301"/>
            <a:ext cx="6912768" cy="2908489"/>
          </a:xfrm>
          <a:prstGeom prst="rect">
            <a:avLst/>
          </a:prstGeom>
          <a:solidFill>
            <a:srgbClr val="FFFFCC"/>
          </a:solidFill>
          <a:ln w="12700">
            <a:solidFill>
              <a:srgbClr val="646B86"/>
            </a:solidFill>
          </a:ln>
        </p:spPr>
        <p:txBody>
          <a:bodyPr wrap="square" lIns="274320" tIns="182880" bIns="18288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Fixed Focus Alternating Gradient Accelerator (FFA)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strong focusing, compact magnets &amp; chamber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large acceptance, e.g. 10.000 mm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mrad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but: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CW operation difficult (serpentine, HNJ …)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low loss extraction difficult (high rep., fast kicker ?)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no demonstrator for high intensity after many years of discussion …</a:t>
            </a:r>
          </a:p>
        </p:txBody>
      </p:sp>
    </p:spTree>
    <p:extLst>
      <p:ext uri="{BB962C8B-B14F-4D97-AF65-F5344CB8AC3E}">
        <p14:creationId xmlns:p14="http://schemas.microsoft.com/office/powerpoint/2010/main" val="753759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194E30-8D95-4A46-9229-14192288A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1BEAC5-83B9-4366-B3B7-83874AC5CED8}" type="slidenum">
              <a:rPr lang="de-CH"/>
              <a:pPr>
                <a:defRPr/>
              </a:pPr>
              <a:t>4</a:t>
            </a:fld>
            <a:endParaRPr lang="de-CH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CB36EB98-C63B-A131-5101-E4E20B0BD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Fixed Field </a:t>
            </a:r>
            <a:r>
              <a:rPr lang="de-DE" dirty="0" err="1"/>
              <a:t>Alternating</a:t>
            </a:r>
            <a:r>
              <a:rPr lang="de-DE" dirty="0"/>
              <a:t> Gradient Accelerator (FFA)</a:t>
            </a:r>
            <a:endParaRPr lang="de-CH" dirty="0"/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83D6670C-E92F-3EC3-50CD-A738A9E206FE}"/>
              </a:ext>
            </a:extLst>
          </p:cNvPr>
          <p:cNvCxnSpPr/>
          <p:nvPr/>
        </p:nvCxnSpPr>
        <p:spPr>
          <a:xfrm flipV="1">
            <a:off x="3048040" y="1309410"/>
            <a:ext cx="0" cy="1944216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48A86BA2-AFC1-F462-539A-1618DD1A1E54}"/>
              </a:ext>
            </a:extLst>
          </p:cNvPr>
          <p:cNvCxnSpPr/>
          <p:nvPr/>
        </p:nvCxnSpPr>
        <p:spPr>
          <a:xfrm>
            <a:off x="2904024" y="1813466"/>
            <a:ext cx="288032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77AB0BF8-3BBE-3BC0-DBBF-E3EB7DDDFF3B}"/>
              </a:ext>
            </a:extLst>
          </p:cNvPr>
          <p:cNvCxnSpPr/>
          <p:nvPr/>
        </p:nvCxnSpPr>
        <p:spPr>
          <a:xfrm>
            <a:off x="2904024" y="2389530"/>
            <a:ext cx="288032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20F16EBE-DA7E-4B51-57A9-927F75E03600}"/>
              </a:ext>
            </a:extLst>
          </p:cNvPr>
          <p:cNvCxnSpPr/>
          <p:nvPr/>
        </p:nvCxnSpPr>
        <p:spPr>
          <a:xfrm>
            <a:off x="2904024" y="2965594"/>
            <a:ext cx="288032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9F83B11E-5641-D4E3-B58D-D95062FE631A}"/>
              </a:ext>
            </a:extLst>
          </p:cNvPr>
          <p:cNvSpPr txBox="1"/>
          <p:nvPr/>
        </p:nvSpPr>
        <p:spPr>
          <a:xfrm rot="16200000">
            <a:off x="1912171" y="1947612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err="1"/>
              <a:t>repetition</a:t>
            </a:r>
            <a:r>
              <a:rPr lang="de-DE" sz="1400" b="1" dirty="0"/>
              <a:t> rate</a:t>
            </a:r>
            <a:endParaRPr lang="de-CH" sz="1400" b="1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C7D0286-6CD7-DB4C-3DC8-D60EA57EC6ED}"/>
              </a:ext>
            </a:extLst>
          </p:cNvPr>
          <p:cNvSpPr txBox="1"/>
          <p:nvPr/>
        </p:nvSpPr>
        <p:spPr>
          <a:xfrm>
            <a:off x="3431704" y="2780928"/>
            <a:ext cx="54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/>
              <a:t>synchrotron</a:t>
            </a:r>
            <a:r>
              <a:rPr lang="de-DE" sz="2000" dirty="0"/>
              <a:t>: </a:t>
            </a:r>
            <a:r>
              <a:rPr lang="de-DE" sz="2000" b="1" dirty="0">
                <a:solidFill>
                  <a:srgbClr val="C00000"/>
                </a:solidFill>
              </a:rPr>
              <a:t>slow </a:t>
            </a:r>
            <a:r>
              <a:rPr lang="de-DE" sz="2000" b="1" dirty="0" err="1">
                <a:solidFill>
                  <a:srgbClr val="C00000"/>
                </a:solidFill>
              </a:rPr>
              <a:t>cycling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dirty="0"/>
              <a:t>of </a:t>
            </a:r>
            <a:r>
              <a:rPr lang="de-DE" sz="2000" dirty="0" err="1"/>
              <a:t>magnets</a:t>
            </a:r>
            <a:r>
              <a:rPr lang="de-DE" sz="2000" dirty="0"/>
              <a:t>, </a:t>
            </a:r>
            <a:r>
              <a:rPr lang="de-DE" sz="2000" dirty="0">
                <a:sym typeface="Symbol" panose="05050102010706020507" pitchFamily="18" charset="2"/>
              </a:rPr>
              <a:t></a:t>
            </a:r>
            <a:r>
              <a:rPr lang="de-DE" sz="2000" dirty="0"/>
              <a:t> </a:t>
            </a:r>
            <a:r>
              <a:rPr lang="de-DE" sz="2000" dirty="0">
                <a:sym typeface="Symbol" panose="05050102010706020507" pitchFamily="18" charset="2"/>
              </a:rPr>
              <a:t> </a:t>
            </a:r>
            <a:r>
              <a:rPr lang="de-DE" sz="2000" dirty="0"/>
              <a:t>50Hz</a:t>
            </a:r>
            <a:endParaRPr lang="de-CH" sz="20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60A2C54-74CC-2412-3D9B-1BE7911285F9}"/>
              </a:ext>
            </a:extLst>
          </p:cNvPr>
          <p:cNvSpPr txBox="1"/>
          <p:nvPr/>
        </p:nvSpPr>
        <p:spPr>
          <a:xfrm>
            <a:off x="3431704" y="2204864"/>
            <a:ext cx="54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FFA: </a:t>
            </a:r>
            <a:r>
              <a:rPr lang="de-DE" sz="2000" b="1" dirty="0">
                <a:solidFill>
                  <a:srgbClr val="C00000"/>
                </a:solidFill>
              </a:rPr>
              <a:t>fast </a:t>
            </a:r>
            <a:r>
              <a:rPr lang="de-DE" sz="2000" b="1" dirty="0" err="1">
                <a:solidFill>
                  <a:srgbClr val="C00000"/>
                </a:solidFill>
              </a:rPr>
              <a:t>cycling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dirty="0"/>
              <a:t>of RF </a:t>
            </a:r>
            <a:r>
              <a:rPr lang="de-DE" sz="2000" dirty="0" err="1"/>
              <a:t>frequency</a:t>
            </a:r>
            <a:r>
              <a:rPr lang="de-DE" sz="2000" dirty="0"/>
              <a:t> </a:t>
            </a:r>
            <a:r>
              <a:rPr lang="de-DE" sz="2000" dirty="0">
                <a:sym typeface="Symbol" panose="05050102010706020507" pitchFamily="18" charset="2"/>
              </a:rPr>
              <a:t> kHz</a:t>
            </a:r>
            <a:endParaRPr lang="de-CH" sz="2000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9670FB75-DF75-D431-02D4-6ED4C62C66AC}"/>
              </a:ext>
            </a:extLst>
          </p:cNvPr>
          <p:cNvSpPr txBox="1"/>
          <p:nvPr/>
        </p:nvSpPr>
        <p:spPr>
          <a:xfrm>
            <a:off x="3431704" y="1628800"/>
            <a:ext cx="54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/>
              <a:t>isochr</a:t>
            </a:r>
            <a:r>
              <a:rPr lang="de-DE" sz="2000" dirty="0"/>
              <a:t>. </a:t>
            </a:r>
            <a:r>
              <a:rPr lang="de-DE" sz="2000" dirty="0" err="1"/>
              <a:t>cyclotron</a:t>
            </a:r>
            <a:r>
              <a:rPr lang="de-DE" sz="2000" dirty="0"/>
              <a:t>: </a:t>
            </a:r>
            <a:r>
              <a:rPr lang="de-DE" sz="2000" b="1" dirty="0" err="1">
                <a:solidFill>
                  <a:srgbClr val="C00000"/>
                </a:solidFill>
              </a:rPr>
              <a:t>no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cycling</a:t>
            </a:r>
            <a:r>
              <a:rPr lang="de-DE" sz="2000" dirty="0"/>
              <a:t>, </a:t>
            </a:r>
            <a:r>
              <a:rPr lang="de-DE" sz="2000" dirty="0" err="1"/>
              <a:t>intense</a:t>
            </a:r>
            <a:r>
              <a:rPr lang="de-DE" sz="2000" dirty="0"/>
              <a:t> CW beam</a:t>
            </a:r>
            <a:endParaRPr lang="de-CH" sz="2000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0385B86-4F6D-18AF-91FF-4A6ACB696ECC}"/>
              </a:ext>
            </a:extLst>
          </p:cNvPr>
          <p:cNvSpPr txBox="1"/>
          <p:nvPr/>
        </p:nvSpPr>
        <p:spPr>
          <a:xfrm>
            <a:off x="1127448" y="3392610"/>
            <a:ext cx="97210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FFA: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… a concept in-between cyclotron and synchrotron; FFA = FFAG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strong focusing </a:t>
            </a:r>
            <a:r>
              <a:rPr lang="en-GB" sz="2000" dirty="0"/>
              <a:t>(a. gradient) compared to cyclotrons (flutter &amp; edge focusing)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constant magnet strength </a:t>
            </a:r>
            <a:r>
              <a:rPr lang="en-GB" sz="2000" dirty="0"/>
              <a:t>over time, but frequency often ramped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ym typeface="Symbol" panose="05050102010706020507" pitchFamily="18" charset="2"/>
              </a:rPr>
              <a:t>types of FFA: </a:t>
            </a:r>
            <a:r>
              <a:rPr lang="en-GB" sz="2000" b="1" dirty="0">
                <a:sym typeface="Symbol" panose="05050102010706020507" pitchFamily="18" charset="2"/>
              </a:rPr>
              <a:t>different scaling of field index </a:t>
            </a:r>
            <a:r>
              <a:rPr lang="en-GB" sz="2000" b="1" i="1" dirty="0">
                <a:sym typeface="Symbol" panose="05050102010706020507" pitchFamily="18" charset="2"/>
              </a:rPr>
              <a:t>k </a:t>
            </a:r>
            <a:r>
              <a:rPr lang="en-GB" sz="2000" dirty="0">
                <a:sym typeface="Symbol" panose="05050102010706020507" pitchFamily="18" charset="2"/>
              </a:rPr>
              <a:t>with particular implications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ym typeface="Symbol" panose="05050102010706020507" pitchFamily="18" charset="2"/>
              </a:rPr>
              <a:t>applications</a:t>
            </a:r>
            <a:r>
              <a:rPr lang="en-GB" sz="2000" dirty="0">
                <a:sym typeface="Symbol" panose="05050102010706020507" pitchFamily="18" charset="2"/>
              </a:rPr>
              <a:t>: particle therapy, muon acceleration, high intensity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ym typeface="Symbol" panose="05050102010706020507" pitchFamily="18" charset="2"/>
            </a:endParaRPr>
          </a:p>
          <a:p>
            <a:r>
              <a:rPr lang="en-GB" sz="2000" b="1" dirty="0">
                <a:sym typeface="Symbol" panose="05050102010706020507" pitchFamily="18" charset="2"/>
              </a:rPr>
              <a:t>motivation FFA: high intensity, large transverse + longitudinal acceptance</a:t>
            </a:r>
            <a:endParaRPr lang="en-GB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7100D09-CA60-898E-3C11-01D021E01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07F9160-8D03-3877-A58C-A972046BB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20FBE42-CE9D-8E8A-60C3-35774C744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6964"/>
            <a:ext cx="10515600" cy="728099"/>
          </a:xfrm>
        </p:spPr>
        <p:txBody>
          <a:bodyPr/>
          <a:lstStyle/>
          <a:p>
            <a:pPr algn="ctr"/>
            <a:r>
              <a:rPr lang="en-US" dirty="0"/>
              <a:t>Cyclotron, FFA, Synchrotron – Qualitative Comparison</a:t>
            </a:r>
            <a:endParaRPr lang="en-GB" dirty="0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B06D7CFA-37DE-6723-CC62-56BD076195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532" y="4363630"/>
            <a:ext cx="1641538" cy="1620372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4E19A6AC-E0EB-4644-1D1B-7FBBCB8F95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4953" y="4313224"/>
            <a:ext cx="1647990" cy="1626741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F0094242-CDCA-8F35-B92C-8C0F8A9910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876" y="4687666"/>
            <a:ext cx="2117454" cy="972300"/>
          </a:xfrm>
          <a:prstGeom prst="rect">
            <a:avLst/>
          </a:prstGeom>
        </p:spPr>
      </p:pic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D0E63E23-8518-F029-441E-3390C6D12E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188334"/>
              </p:ext>
            </p:extLst>
          </p:nvPr>
        </p:nvGraphicFramePr>
        <p:xfrm>
          <a:off x="1691680" y="998812"/>
          <a:ext cx="9145017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05824">
                  <a:extLst>
                    <a:ext uri="{9D8B030D-6E8A-4147-A177-3AD203B41FA5}">
                      <a16:colId xmlns:a16="http://schemas.microsoft.com/office/drawing/2014/main" val="1397223144"/>
                    </a:ext>
                  </a:extLst>
                </a:gridCol>
                <a:gridCol w="2479731">
                  <a:extLst>
                    <a:ext uri="{9D8B030D-6E8A-4147-A177-3AD203B41FA5}">
                      <a16:colId xmlns:a16="http://schemas.microsoft.com/office/drawing/2014/main" val="1494614065"/>
                    </a:ext>
                  </a:extLst>
                </a:gridCol>
                <a:gridCol w="2479731">
                  <a:extLst>
                    <a:ext uri="{9D8B030D-6E8A-4147-A177-3AD203B41FA5}">
                      <a16:colId xmlns:a16="http://schemas.microsoft.com/office/drawing/2014/main" val="8150177"/>
                    </a:ext>
                  </a:extLst>
                </a:gridCol>
                <a:gridCol w="2479731">
                  <a:extLst>
                    <a:ext uri="{9D8B030D-6E8A-4147-A177-3AD203B41FA5}">
                      <a16:colId xmlns:a16="http://schemas.microsoft.com/office/drawing/2014/main" val="5714476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000" b="1" noProof="0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noProof="0" dirty="0"/>
                        <a:t>AVF Cyclotron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noProof="0" dirty="0"/>
                        <a:t>FFA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noProof="0" dirty="0"/>
                        <a:t>Synchrotron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6105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noProof="0" dirty="0"/>
                        <a:t>orbit variation?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/>
                        <a:t>large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/>
                        <a:t>small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/>
                        <a:t>none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30305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noProof="0" dirty="0"/>
                        <a:t>main</a:t>
                      </a:r>
                      <a:r>
                        <a:rPr lang="en-US" sz="2000" baseline="0" noProof="0" dirty="0"/>
                        <a:t> </a:t>
                      </a:r>
                      <a:r>
                        <a:rPr lang="en-US" sz="2000" noProof="0" dirty="0"/>
                        <a:t>focusing mechanism?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/>
                        <a:t>edge focusing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/>
                        <a:t>alternate gradient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/>
                        <a:t>alternate gradient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8607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noProof="0" dirty="0"/>
                        <a:t>magnets ramped?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/>
                        <a:t>no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000" dirty="0" err="1"/>
                        <a:t>no</a:t>
                      </a:r>
                      <a:endParaRPr lang="de-CH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/>
                        <a:t>yes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92468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noProof="0" dirty="0"/>
                        <a:t>frequency ramped?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/>
                        <a:t>no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/>
                        <a:t>yes, </a:t>
                      </a:r>
                    </a:p>
                    <a:p>
                      <a:pPr algn="ctr"/>
                      <a:r>
                        <a:rPr lang="en-US" sz="2000" noProof="0" dirty="0"/>
                        <a:t>no in some designs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/>
                        <a:t>no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6653906"/>
                  </a:ext>
                </a:extLst>
              </a:tr>
            </a:tbl>
          </a:graphicData>
        </a:graphic>
      </p:graphicFrame>
      <p:sp>
        <p:nvSpPr>
          <p:cNvPr id="9" name="TextBox 9">
            <a:extLst>
              <a:ext uri="{FF2B5EF4-FFF2-40B4-BE49-F238E27FC236}">
                <a16:creationId xmlns:a16="http://schemas.microsoft.com/office/drawing/2014/main" id="{47463423-0248-AF93-3B06-A5A4F36FE74B}"/>
              </a:ext>
            </a:extLst>
          </p:cNvPr>
          <p:cNvSpPr txBox="1"/>
          <p:nvPr/>
        </p:nvSpPr>
        <p:spPr>
          <a:xfrm>
            <a:off x="1691680" y="4941168"/>
            <a:ext cx="17987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 err="1"/>
              <a:t>section</a:t>
            </a:r>
            <a:r>
              <a:rPr lang="de-CH" sz="2000" dirty="0"/>
              <a:t> </a:t>
            </a:r>
            <a:r>
              <a:rPr lang="de-CH" sz="2000" dirty="0" err="1"/>
              <a:t>sketch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999571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0639E25-88F9-A407-1E26-7E31438F8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36994EA-B0E6-4149-EF5B-49E2DBEDE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07CC87D-946A-C039-08F2-288EF6955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3737"/>
            <a:ext cx="6121896" cy="674195"/>
          </a:xfrm>
        </p:spPr>
        <p:txBody>
          <a:bodyPr>
            <a:normAutofit/>
          </a:bodyPr>
          <a:lstStyle/>
          <a:p>
            <a:r>
              <a:rPr lang="de-DE" dirty="0"/>
              <a:t>FFA </a:t>
            </a:r>
            <a:r>
              <a:rPr lang="de-DE" dirty="0" err="1"/>
              <a:t>developments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time</a:t>
            </a:r>
            <a:endParaRPr lang="en-GB" dirty="0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0FE32898-F8A5-4D2E-2492-A7A28B042004}"/>
              </a:ext>
            </a:extLst>
          </p:cNvPr>
          <p:cNvSpPr txBox="1">
            <a:spLocks/>
          </p:cNvSpPr>
          <p:nvPr/>
        </p:nvSpPr>
        <p:spPr>
          <a:xfrm>
            <a:off x="335360" y="1077363"/>
            <a:ext cx="6552728" cy="18462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de-DE" sz="2000" b="1" dirty="0"/>
              <a:t>1956</a:t>
            </a:r>
            <a:r>
              <a:rPr lang="de-DE" sz="2000" dirty="0"/>
              <a:t>: </a:t>
            </a:r>
            <a:r>
              <a:rPr lang="de-DE" sz="2000" dirty="0" err="1"/>
              <a:t>Symon</a:t>
            </a:r>
            <a:r>
              <a:rPr lang="de-DE" sz="2000" dirty="0"/>
              <a:t>, Kerst et al (US), </a:t>
            </a:r>
            <a:r>
              <a:rPr lang="de-DE" sz="2000" dirty="0" err="1"/>
              <a:t>Ohkawa</a:t>
            </a:r>
            <a:r>
              <a:rPr lang="de-DE" sz="2000" dirty="0"/>
              <a:t> (JP), </a:t>
            </a:r>
            <a:r>
              <a:rPr lang="de-DE" sz="2000" dirty="0" err="1"/>
              <a:t>Kolomensky</a:t>
            </a:r>
            <a:r>
              <a:rPr lang="de-DE" sz="2000" dirty="0"/>
              <a:t> (SU)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de-DE" sz="2000" b="1" dirty="0"/>
              <a:t>1950-60</a:t>
            </a:r>
            <a:r>
              <a:rPr lang="de-DE" sz="2000" dirty="0"/>
              <a:t>: MURA Group </a:t>
            </a:r>
            <a:r>
              <a:rPr lang="en-US" sz="2000" dirty="0"/>
              <a:t>(Mid-western Universities Research Association)</a:t>
            </a:r>
            <a:r>
              <a:rPr lang="de-DE" sz="2000" dirty="0"/>
              <a:t>, </a:t>
            </a:r>
            <a:r>
              <a:rPr lang="de-DE" sz="2000" dirty="0" err="1"/>
              <a:t>electron</a:t>
            </a:r>
            <a:r>
              <a:rPr lang="de-DE" sz="2000" dirty="0"/>
              <a:t> </a:t>
            </a:r>
            <a:r>
              <a:rPr lang="de-DE" sz="2000" dirty="0" err="1"/>
              <a:t>models</a:t>
            </a:r>
            <a:endParaRPr lang="de-DE" sz="20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de-DE" sz="2000" b="1" dirty="0" err="1"/>
              <a:t>from</a:t>
            </a:r>
            <a:r>
              <a:rPr lang="de-DE" sz="2000" b="1" dirty="0"/>
              <a:t> 2003</a:t>
            </a:r>
            <a:r>
              <a:rPr lang="de-DE" sz="2000" dirty="0"/>
              <a:t>: </a:t>
            </a:r>
            <a:r>
              <a:rPr lang="de-DE" sz="2000" dirty="0" err="1"/>
              <a:t>Y.Mori</a:t>
            </a:r>
            <a:r>
              <a:rPr lang="de-DE" sz="2000" dirty="0"/>
              <a:t> et al, Univ. Kyoto </a:t>
            </a:r>
            <a:r>
              <a:rPr lang="de-DE" sz="2000" dirty="0" err="1"/>
              <a:t>proton</a:t>
            </a:r>
            <a:r>
              <a:rPr lang="de-DE" sz="2000" dirty="0"/>
              <a:t> </a:t>
            </a:r>
            <a:r>
              <a:rPr lang="de-DE" sz="2000" dirty="0" err="1"/>
              <a:t>accelerators</a:t>
            </a:r>
            <a:endParaRPr lang="de-DE" sz="20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de-DE" sz="2000" b="1" dirty="0" err="1"/>
              <a:t>recently</a:t>
            </a:r>
            <a:r>
              <a:rPr lang="de-DE" sz="2000" dirty="0"/>
              <a:t>: EMMA </a:t>
            </a:r>
            <a:r>
              <a:rPr lang="de-DE" sz="2000" dirty="0" err="1"/>
              <a:t>electron</a:t>
            </a:r>
            <a:r>
              <a:rPr lang="de-DE" sz="2000" dirty="0"/>
              <a:t> </a:t>
            </a:r>
            <a:r>
              <a:rPr lang="de-DE" sz="2000" dirty="0" err="1"/>
              <a:t>model</a:t>
            </a:r>
            <a:r>
              <a:rPr lang="de-DE" sz="2000" dirty="0"/>
              <a:t> non-</a:t>
            </a:r>
            <a:r>
              <a:rPr lang="de-DE" sz="2000" dirty="0" err="1"/>
              <a:t>scaling</a:t>
            </a:r>
            <a:r>
              <a:rPr lang="de-DE" sz="2000" dirty="0"/>
              <a:t> FFA in </a:t>
            </a:r>
            <a:r>
              <a:rPr lang="de-DE" sz="2000" dirty="0" err="1"/>
              <a:t>Daresbury</a:t>
            </a:r>
            <a:endParaRPr lang="de-CH" sz="20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3F92B13-23DE-7D64-BAD0-B038D235B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7046" y="223737"/>
            <a:ext cx="4271659" cy="73182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84E177C-69E7-BBA0-4D0D-A4C127651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2264" y="1112889"/>
            <a:ext cx="2501843" cy="189549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53B3176-CDA5-E9DD-2DF8-970F3C4CFE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899" y="3364098"/>
            <a:ext cx="2797318" cy="2176602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DB275DE4-79F9-4DA5-BEEA-1948FF5EBE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0655" y="3346242"/>
            <a:ext cx="2981438" cy="2212314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61C142EC-ACAA-1E42-E413-8C9F10611509}"/>
              </a:ext>
            </a:extLst>
          </p:cNvPr>
          <p:cNvSpPr txBox="1"/>
          <p:nvPr/>
        </p:nvSpPr>
        <p:spPr>
          <a:xfrm>
            <a:off x="4384315" y="5561935"/>
            <a:ext cx="2914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20 </a:t>
            </a:r>
            <a:r>
              <a:rPr lang="de-DE" dirty="0" err="1"/>
              <a:t>MeV</a:t>
            </a:r>
            <a:r>
              <a:rPr lang="de-DE" dirty="0"/>
              <a:t> </a:t>
            </a:r>
            <a:r>
              <a:rPr lang="de-DE" dirty="0" err="1"/>
              <a:t>booster</a:t>
            </a:r>
            <a:r>
              <a:rPr lang="de-DE" dirty="0"/>
              <a:t> &amp; 150MeV </a:t>
            </a:r>
            <a:r>
              <a:rPr lang="de-DE" dirty="0" err="1"/>
              <a:t>main</a:t>
            </a:r>
            <a:r>
              <a:rPr lang="de-DE" dirty="0"/>
              <a:t> ring, Kyoto University</a:t>
            </a:r>
            <a:endParaRPr lang="de-CH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60D9AC8-FAE1-4A14-F871-FA4E0B0F89C6}"/>
              </a:ext>
            </a:extLst>
          </p:cNvPr>
          <p:cNvSpPr txBox="1"/>
          <p:nvPr/>
        </p:nvSpPr>
        <p:spPr>
          <a:xfrm>
            <a:off x="1339658" y="5558556"/>
            <a:ext cx="2117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MURA 50 </a:t>
            </a:r>
            <a:r>
              <a:rPr lang="de-DE" dirty="0" err="1"/>
              <a:t>MeV</a:t>
            </a:r>
            <a:r>
              <a:rPr lang="de-DE" dirty="0"/>
              <a:t> </a:t>
            </a:r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CH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DEE20F90-C674-423B-95A0-F8A8516AAA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6532" y="3341530"/>
            <a:ext cx="2654528" cy="2221739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9C286902-0DCD-99D9-91DC-EA19D9C5D3F3}"/>
              </a:ext>
            </a:extLst>
          </p:cNvPr>
          <p:cNvSpPr txBox="1"/>
          <p:nvPr/>
        </p:nvSpPr>
        <p:spPr>
          <a:xfrm>
            <a:off x="7713391" y="5540700"/>
            <a:ext cx="2914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EMMA: 10-20 </a:t>
            </a:r>
            <a:r>
              <a:rPr lang="de-DE" dirty="0" err="1"/>
              <a:t>MeV</a:t>
            </a:r>
            <a:r>
              <a:rPr lang="de-DE" dirty="0"/>
              <a:t> </a:t>
            </a:r>
            <a:r>
              <a:rPr lang="de-DE" dirty="0" err="1"/>
              <a:t>electron</a:t>
            </a:r>
            <a:r>
              <a:rPr lang="de-DE" dirty="0"/>
              <a:t> linear non-</a:t>
            </a:r>
            <a:r>
              <a:rPr lang="de-DE" dirty="0" err="1"/>
              <a:t>scaling</a:t>
            </a:r>
            <a:r>
              <a:rPr lang="de-DE" dirty="0"/>
              <a:t> FFA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38126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B259FC-F0DC-46DE-A836-3F00BAF686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CH" dirty="0" err="1"/>
              <a:t>Scaling</a:t>
            </a:r>
            <a:r>
              <a:rPr lang="de-CH" dirty="0"/>
              <a:t> FFA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CH" dirty="0" err="1"/>
              <a:t>concept</a:t>
            </a:r>
            <a:endParaRPr lang="de-CH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CH" dirty="0" err="1"/>
              <a:t>circulation</a:t>
            </a:r>
            <a:r>
              <a:rPr lang="de-CH" dirty="0"/>
              <a:t> time</a:t>
            </a:r>
            <a:endParaRPr lang="de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C39BA7-46AF-4386-9E8B-CFA66614305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8743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579F36B-62EA-5F17-837C-0E8EF40B9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44AF60B-BDAF-897C-0E1C-38FACA16B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9CBCE9F-FB82-8DBA-C8EA-325E7B759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322949"/>
            <a:ext cx="10515600" cy="728099"/>
          </a:xfrm>
        </p:spPr>
        <p:txBody>
          <a:bodyPr/>
          <a:lstStyle/>
          <a:p>
            <a:pPr algn="ctr"/>
            <a:r>
              <a:rPr lang="de-DE" dirty="0" err="1"/>
              <a:t>scaling</a:t>
            </a:r>
            <a:r>
              <a:rPr lang="de-DE" dirty="0"/>
              <a:t> FFA</a:t>
            </a:r>
            <a:endParaRPr lang="en-GB" dirty="0"/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0A58F8CF-EF0A-A97A-B323-5D1981E84459}"/>
              </a:ext>
            </a:extLst>
          </p:cNvPr>
          <p:cNvSpPr/>
          <p:nvPr/>
        </p:nvSpPr>
        <p:spPr>
          <a:xfrm>
            <a:off x="1749870" y="1360811"/>
            <a:ext cx="3744416" cy="1440160"/>
          </a:xfrm>
          <a:prstGeom prst="roundRect">
            <a:avLst/>
          </a:prstGeom>
          <a:solidFill>
            <a:srgbClr val="FFFFCC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2400" dirty="0" err="1">
                <a:solidFill>
                  <a:schemeClr val="tx1"/>
                </a:solidFill>
              </a:rPr>
              <a:t>invariance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of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field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index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i="1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</a:t>
            </a:r>
          </a:p>
          <a:p>
            <a:pPr algn="ctr"/>
            <a:r>
              <a:rPr lang="de-DE" sz="2400" dirty="0">
                <a:solidFill>
                  <a:schemeClr val="tx1"/>
                </a:solidFill>
                <a:cs typeface="Times" panose="02020603050405020304" pitchFamily="18" charset="0"/>
              </a:rPr>
              <a:t>and</a:t>
            </a:r>
          </a:p>
          <a:p>
            <a:pPr algn="ctr"/>
            <a:r>
              <a:rPr lang="de-DE" sz="2400" dirty="0" err="1">
                <a:solidFill>
                  <a:schemeClr val="tx1"/>
                </a:solidFill>
                <a:cs typeface="Times" panose="02020603050405020304" pitchFamily="18" charset="0"/>
              </a:rPr>
              <a:t>similarity</a:t>
            </a:r>
            <a:r>
              <a:rPr lang="de-DE" sz="2400" dirty="0">
                <a:solidFill>
                  <a:schemeClr val="tx1"/>
                </a:solidFill>
                <a:cs typeface="Times" panose="02020603050405020304" pitchFamily="18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cs typeface="Times" panose="02020603050405020304" pitchFamily="18" charset="0"/>
              </a:rPr>
              <a:t>of</a:t>
            </a:r>
            <a:r>
              <a:rPr lang="de-DE" sz="2400" dirty="0">
                <a:solidFill>
                  <a:schemeClr val="tx1"/>
                </a:solidFill>
                <a:cs typeface="Times" panose="02020603050405020304" pitchFamily="18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cs typeface="Times" panose="02020603050405020304" pitchFamily="18" charset="0"/>
              </a:rPr>
              <a:t>closed</a:t>
            </a:r>
            <a:r>
              <a:rPr lang="de-DE" sz="2400" dirty="0">
                <a:solidFill>
                  <a:schemeClr val="tx1"/>
                </a:solidFill>
                <a:cs typeface="Times" panose="02020603050405020304" pitchFamily="18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cs typeface="Times" panose="02020603050405020304" pitchFamily="18" charset="0"/>
              </a:rPr>
              <a:t>orbits</a:t>
            </a:r>
            <a:endParaRPr lang="de-DE" sz="2400" dirty="0">
              <a:solidFill>
                <a:schemeClr val="tx1"/>
              </a:solidFill>
              <a:cs typeface="Times" panose="02020603050405020304" pitchFamily="18" charset="0"/>
            </a:endParaRPr>
          </a:p>
        </p:txBody>
      </p:sp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201F1081-A1B3-19B4-8B42-8BA1D70BB30B}"/>
              </a:ext>
            </a:extLst>
          </p:cNvPr>
          <p:cNvSpPr/>
          <p:nvPr/>
        </p:nvSpPr>
        <p:spPr>
          <a:xfrm>
            <a:off x="5638302" y="1734841"/>
            <a:ext cx="1296144" cy="864096"/>
          </a:xfrm>
          <a:prstGeom prst="rightArrow">
            <a:avLst/>
          </a:prstGeom>
          <a:solidFill>
            <a:schemeClr val="accent1"/>
          </a:solidFill>
          <a:ln w="63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B3959C87-0791-C17F-3C57-51393661F68A}"/>
              </a:ext>
            </a:extLst>
          </p:cNvPr>
          <p:cNvSpPr/>
          <p:nvPr/>
        </p:nvSpPr>
        <p:spPr>
          <a:xfrm>
            <a:off x="7032104" y="1360811"/>
            <a:ext cx="3096344" cy="1440160"/>
          </a:xfrm>
          <a:prstGeom prst="roundRect">
            <a:avLst/>
          </a:prstGeom>
          <a:solidFill>
            <a:srgbClr val="FFFFCC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2400" dirty="0" err="1">
                <a:solidFill>
                  <a:schemeClr val="tx1"/>
                </a:solidFill>
              </a:rPr>
              <a:t>invariance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of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betatron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oscillations</a:t>
            </a:r>
            <a:endParaRPr lang="de-DE" sz="2400" dirty="0">
              <a:solidFill>
                <a:schemeClr val="tx1"/>
              </a:solidFill>
              <a:cs typeface="Times" panose="02020603050405020304" pitchFamily="18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965B250-BAA2-525F-07A9-9BE0656F8B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158" y="3204477"/>
            <a:ext cx="4725144" cy="2625018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36C855B7-C4CB-0D84-758B-A89E975AB919}"/>
              </a:ext>
            </a:extLst>
          </p:cNvPr>
          <p:cNvSpPr txBox="1"/>
          <p:nvPr/>
        </p:nvSpPr>
        <p:spPr>
          <a:xfrm>
            <a:off x="6384032" y="3427046"/>
            <a:ext cx="39604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/>
              <a:t>combined</a:t>
            </a:r>
            <a:r>
              <a:rPr lang="de-DE" sz="2000" dirty="0"/>
              <a:t> </a:t>
            </a:r>
            <a:r>
              <a:rPr lang="de-DE" sz="2000" dirty="0" err="1"/>
              <a:t>function</a:t>
            </a:r>
            <a:r>
              <a:rPr lang="de-DE" sz="2000" dirty="0"/>
              <a:t> </a:t>
            </a:r>
            <a:r>
              <a:rPr lang="de-DE" sz="2000" dirty="0" err="1"/>
              <a:t>magnet</a:t>
            </a:r>
            <a:r>
              <a:rPr lang="de-DE" sz="2000" dirty="0"/>
              <a:t> </a:t>
            </a:r>
            <a:r>
              <a:rPr lang="de-DE" sz="2000" dirty="0" err="1"/>
              <a:t>lattice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longer</a:t>
            </a:r>
            <a:r>
              <a:rPr lang="de-DE" sz="2000" dirty="0"/>
              <a:t> F </a:t>
            </a:r>
            <a:r>
              <a:rPr lang="de-DE" sz="2000" dirty="0" err="1"/>
              <a:t>magnet</a:t>
            </a:r>
            <a:endParaRPr lang="de-DE" sz="2000" dirty="0"/>
          </a:p>
          <a:p>
            <a:endParaRPr lang="de-DE" sz="2000" dirty="0"/>
          </a:p>
          <a:p>
            <a:r>
              <a:rPr lang="de-DE" sz="2000" dirty="0" err="1"/>
              <a:t>self</a:t>
            </a:r>
            <a:r>
              <a:rPr lang="de-DE" sz="2000" dirty="0"/>
              <a:t> </a:t>
            </a:r>
            <a:r>
              <a:rPr lang="de-DE" sz="2000" dirty="0" err="1"/>
              <a:t>similar</a:t>
            </a:r>
            <a:r>
              <a:rPr lang="de-DE" sz="2000" dirty="0"/>
              <a:t> </a:t>
            </a:r>
            <a:r>
              <a:rPr lang="de-DE" sz="2000" dirty="0" err="1"/>
              <a:t>closed</a:t>
            </a:r>
            <a:r>
              <a:rPr lang="de-DE" sz="2000" dirty="0"/>
              <a:t> </a:t>
            </a:r>
            <a:r>
              <a:rPr lang="de-DE" sz="2000" dirty="0" err="1"/>
              <a:t>orbits</a:t>
            </a:r>
            <a:r>
              <a:rPr lang="de-DE" sz="2000" dirty="0"/>
              <a:t> </a:t>
            </a:r>
            <a:r>
              <a:rPr lang="de-DE" sz="2000" dirty="0" err="1"/>
              <a:t>during</a:t>
            </a:r>
            <a:r>
              <a:rPr lang="de-DE" sz="2000" dirty="0"/>
              <a:t> </a:t>
            </a:r>
            <a:r>
              <a:rPr lang="de-DE" sz="2000" dirty="0" err="1"/>
              <a:t>acceleration</a:t>
            </a:r>
            <a:r>
              <a:rPr lang="de-DE" sz="2000" dirty="0"/>
              <a:t> </a:t>
            </a:r>
            <a:r>
              <a:rPr lang="de-DE" sz="2000" dirty="0" err="1"/>
              <a:t>process</a:t>
            </a:r>
            <a:endParaRPr lang="de-DE" sz="2000" dirty="0"/>
          </a:p>
          <a:p>
            <a:endParaRPr lang="de-DE" sz="2000" dirty="0"/>
          </a:p>
          <a:p>
            <a:r>
              <a:rPr lang="de-DE" sz="2000" dirty="0"/>
              <a:t>[</a:t>
            </a:r>
            <a:r>
              <a:rPr lang="de-DE" sz="2000" dirty="0" err="1"/>
              <a:t>courtesy</a:t>
            </a:r>
            <a:r>
              <a:rPr lang="de-DE" sz="2000" dirty="0"/>
              <a:t> </a:t>
            </a:r>
            <a:r>
              <a:rPr lang="de-DE" sz="2000" dirty="0" err="1"/>
              <a:t>M.Craddock</a:t>
            </a:r>
            <a:r>
              <a:rPr lang="de-DE" sz="2000" dirty="0"/>
              <a:t>]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1485777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85AEB2C-06BF-CEB9-155C-B6C119707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t>M.Seidel, FFA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4287B51-6A45-7B98-094E-4F702C4F1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FE3782E-A9BE-B93D-9B2E-E431E408B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scaling</a:t>
            </a:r>
            <a:r>
              <a:rPr lang="de-DE" dirty="0"/>
              <a:t> FFA (</a:t>
            </a:r>
            <a:r>
              <a:rPr lang="de-DE" dirty="0" err="1"/>
              <a:t>cont</a:t>
            </a:r>
            <a:r>
              <a:rPr lang="de-DE" dirty="0"/>
              <a:t>.)</a:t>
            </a:r>
            <a:endParaRPr lang="en-GB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D49666B-A30D-9548-423D-C69CCBCBC4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7128" y="846055"/>
            <a:ext cx="3375125" cy="187502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C7F36E7F-86B4-6EA6-F6B8-B6AC1514C57C}"/>
              </a:ext>
            </a:extLst>
          </p:cNvPr>
          <p:cNvSpPr txBox="1"/>
          <p:nvPr/>
        </p:nvSpPr>
        <p:spPr>
          <a:xfrm>
            <a:off x="838200" y="1382572"/>
            <a:ext cx="446449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b="1" dirty="0"/>
              <a:t>idea: keep field index </a:t>
            </a:r>
            <a:r>
              <a:rPr lang="en-US" sz="2000" b="1" i="1" dirty="0"/>
              <a:t>k</a:t>
            </a:r>
            <a:r>
              <a:rPr lang="en-US" sz="2000" b="1" dirty="0"/>
              <a:t> constant</a:t>
            </a:r>
          </a:p>
          <a:p>
            <a:pPr marL="285750" indent="-285750">
              <a:spcAft>
                <a:spcPts val="1200"/>
              </a:spcAft>
              <a:buFont typeface="Symbol" panose="05050102010706020507" pitchFamily="18" charset="2"/>
              <a:buChar char="®"/>
            </a:pPr>
            <a:r>
              <a:rPr lang="en-US" sz="2000" dirty="0">
                <a:sym typeface="Symbol" panose="05050102010706020507" pitchFamily="18" charset="2"/>
              </a:rPr>
              <a:t>const tune, no resonance crossing</a:t>
            </a:r>
          </a:p>
          <a:p>
            <a:pPr marL="285750" indent="-285750">
              <a:spcAft>
                <a:spcPts val="1200"/>
              </a:spcAft>
              <a:buFont typeface="Symbol" panose="05050102010706020507" pitchFamily="18" charset="2"/>
              <a:buChar char="®"/>
            </a:pPr>
            <a:r>
              <a:rPr lang="en-US" sz="2000" dirty="0">
                <a:sym typeface="Symbol" panose="05050102010706020507" pitchFamily="18" charset="2"/>
              </a:rPr>
              <a:t>zero chromaticity, large acceptance</a:t>
            </a:r>
          </a:p>
          <a:p>
            <a:pPr marL="285750" indent="-285750">
              <a:spcAft>
                <a:spcPts val="1200"/>
              </a:spcAft>
              <a:buFont typeface="Symbol" panose="05050102010706020507" pitchFamily="18" charset="2"/>
              <a:buChar char="®"/>
            </a:pPr>
            <a:r>
              <a:rPr lang="en-US" sz="2000" dirty="0">
                <a:solidFill>
                  <a:srgbClr val="C00000"/>
                </a:solidFill>
                <a:sym typeface="Symbol" panose="05050102010706020507" pitchFamily="18" charset="2"/>
              </a:rPr>
              <a:t>but not isochronous, need f-sweep !</a:t>
            </a:r>
            <a:endParaRPr lang="en-US" sz="2000" dirty="0">
              <a:solidFill>
                <a:srgbClr val="C0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3D71106-4C04-435C-A61B-DAD8B00329A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72735"/>
            <a:ext cx="2105905" cy="402286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20D6F6F8-D103-E829-6FAB-77BDE84438A8}"/>
              </a:ext>
            </a:extLst>
          </p:cNvPr>
          <p:cNvSpPr txBox="1"/>
          <p:nvPr/>
        </p:nvSpPr>
        <p:spPr>
          <a:xfrm>
            <a:off x="5570984" y="4360739"/>
            <a:ext cx="2097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/>
              <a:t>sector</a:t>
            </a:r>
            <a:r>
              <a:rPr lang="de-DE" sz="2000" dirty="0"/>
              <a:t> type</a:t>
            </a:r>
            <a:endParaRPr lang="de-CH" sz="20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3574FD9-B8D5-E8AD-3A1B-CB727B416B7C}"/>
              </a:ext>
            </a:extLst>
          </p:cNvPr>
          <p:cNvSpPr txBox="1"/>
          <p:nvPr/>
        </p:nvSpPr>
        <p:spPr>
          <a:xfrm>
            <a:off x="5570984" y="5145876"/>
            <a:ext cx="3106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spiral type, </a:t>
            </a:r>
            <a:r>
              <a:rPr lang="de-DE" sz="2000" dirty="0">
                <a:sym typeface="Symbol" panose="05050102010706020507" pitchFamily="18" charset="2"/>
              </a:rPr>
              <a:t> = spiral angle</a:t>
            </a:r>
            <a:endParaRPr lang="de-CH" sz="20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5CA94A11-C1B3-15CA-51C5-3CD6A5B6FCC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324617"/>
            <a:ext cx="2642235" cy="51625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B01FC118-0ED2-7A71-242E-17D151065FC5}"/>
              </a:ext>
            </a:extLst>
          </p:cNvPr>
          <p:cNvSpPr txBox="1"/>
          <p:nvPr/>
        </p:nvSpPr>
        <p:spPr>
          <a:xfrm>
            <a:off x="5570984" y="371703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/>
              <a:t>field</a:t>
            </a:r>
            <a:r>
              <a:rPr lang="de-DE" sz="2000" dirty="0"/>
              <a:t> </a:t>
            </a:r>
            <a:r>
              <a:rPr lang="de-DE" sz="2000" dirty="0" err="1"/>
              <a:t>index</a:t>
            </a:r>
            <a:endParaRPr lang="de-CH" sz="2000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879D8598-4ABB-902E-EA19-889EF342F46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087804"/>
            <a:ext cx="4051935" cy="516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6091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0d8f2060-7db4-4d01-b884-3d2d57a7cb38"/>
  <p:tag name="TPVERSION" val="8"/>
  <p:tag name="PPTVERSION" val="16"/>
  <p:tag name="TPOS" val="2"/>
  <p:tag name="TPLASTSAVEVERSION" val="6.4 PC"/>
  <p:tag name="TPFULLVERSION" val="8.9.5.12"/>
  <p:tag name="WASPOLLED" val="11B182DF74494F37B0D3658B0283481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9,715"/>
  <p:tag name="ORIGINALWIDTH" val="939,6325"/>
  <p:tag name="LATEXADDIN" val="\documentclass{article}&#10;\IfFileExists{C:/DriveO/EPFL/Course/style/Mikes.tex}{\input{C:/DriveO/EPFL/Course/style/Mikes.tex}&#10;}{\input{C:/O/EPFL/Course/style/Mikes.tex}}&#10;\begin{align*}&#10;D'' + K(s) D = \frac{1}{\rho}&#10;\end{align*}&#10;\end{document}"/>
  <p:tag name="IGUANATEXSIZE" val="20"/>
  <p:tag name="IGUANATEXCURSOR" val="211"/>
  <p:tag name="TRANSPARENCY" val="Wahr"/>
  <p:tag name="FILENAME" val=""/>
  <p:tag name="LATEXENGINEID" val="0"/>
  <p:tag name="TEMPFOLDER" val="C:\Users\seidel\tmp\"/>
  <p:tag name="LATEXFORMHEIGHT" val="552"/>
  <p:tag name="LATEXFORMWIDTH" val="572"/>
  <p:tag name="LATEXFORMWRAP" val="Wahr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11.661"/>
  <p:tag name="ORIGINALWIDTH" val="1133.858"/>
  <p:tag name="LATEXADDIN" val="\documentclass{article}&#10;\IfFileExists{C:/DriveO/EPFL/Course/style/Mikes.tex}{\input{C:/DriveO/EPFL/Course/style/Mikes.tex}&#10;}{\input{C:/O/EPFL/Course/style/Mikes.tex}}&#10;\begin{align*}&#10;D(s) &amp;= D_\rm{avg} = \rm{const} \\&#10;K(s) &amp;= 1/\beta_\rm{avg}^2 \\&#10;\beta_\rm{avg} &amp;= R/Q_x \\&#10;\rho &amp;= R\\&#10;\end{align*}&#10;\end{document}"/>
  <p:tag name="IGUANATEXSIZE" val="20"/>
  <p:tag name="IGUANATEXCURSOR" val="270"/>
  <p:tag name="TRANSPARENCY" val="True"/>
  <p:tag name="FILENAME" val=""/>
  <p:tag name="LATEXENGINEID" val="0"/>
  <p:tag name="TEMPFOLDER" val="c:\temp\"/>
  <p:tag name="LATEXFORMHEIGHT" val="552"/>
  <p:tag name="LATEXFORMWIDTH" val="572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95.4256"/>
  <p:tag name="ORIGINALWIDTH" val="1154.856"/>
  <p:tag name="LATEXADDIN" val="\documentclass{article}&#10;\IfFileExists{C:/DriveO/EPFL/Course/style/Mikes.tex}{\input{C:/DriveO/EPFL/Course/style/Mikes.tex}&#10;}{\input{C:/O/EPFL/Course/style/Mikes.tex}}&#10;\begin{align*}&#10;\alpha_c \approx \frac{&lt;D&gt;}{R} &amp; = \frac{1}{Q_x^2} \\&#10;&amp; = \frac{1}{1+k}&#10;\end{align*}&#10;\end{document}"/>
  <p:tag name="IGUANATEXSIZE" val="20"/>
  <p:tag name="IGUANATEXCURSOR" val="229"/>
  <p:tag name="TRANSPARENCY" val="True"/>
  <p:tag name="FILENAME" val=""/>
  <p:tag name="LATEXENGINEID" val="0"/>
  <p:tag name="TEMPFOLDER" val="c:\temp\"/>
  <p:tag name="LATEXFORMHEIGHT" val="312"/>
  <p:tag name="LATEXFORMWIDTH" val="1171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99.925"/>
  <p:tag name="ORIGINALWIDTH" val="719.91"/>
  <p:tag name="LATEXADDIN" val="\documentclass{article}&#10;\IfFileExists{C:/DriveO/EPFL/Course/style/Mikes.tex}{\input{C:/DriveO/EPFL/Course/style/Mikes.tex}&#10;}{\input{C:/O/EPFL/Course/style/Mikes.tex}}&#10;\begin{align*}&#10;D_\rm{avg} &amp; \approx \frac{R}{Q_x^2} \\&#10;&amp; \approx \frac{R}{1+k}&#10;\end{align*}&#10;\end{document}"/>
  <p:tag name="IGUANATEXSIZE" val="20"/>
  <p:tag name="IGUANATEXCURSOR" val="215"/>
  <p:tag name="TRANSPARENCY" val="True"/>
  <p:tag name="FILENAME" val=""/>
  <p:tag name="LATEXENGINEID" val="0"/>
  <p:tag name="TEMPFOLDER" val="c:\temp\"/>
  <p:tag name="LATEXFORMHEIGHT" val="312"/>
  <p:tag name="LATEXFORMWIDTH" val="1171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1.7173"/>
  <p:tag name="ORIGINALWIDTH" val="920.135"/>
  <p:tag name="LATEXADDIN" val="\documentclass{article}&#10;\usepackage{amsmath}&#10;\pagestyle{empty}&#10;\begin{document}&#10;\let\vaccent=\v % rename builtin command \v{} to \vaccent{}&#10;\renewcommand{\v}[1]{\ensuremath{\mathbf{#1}}} % for vectors&#10;\renewcommand{\rm}[1]{\mathrm{#1}}&#10;\newcommand{\gv}[1]{\ensuremath{\mbox{\boldmath$ #1 $}}} &#10;% for vectors of Greek letters&#10;\newcommand{\uv}[1]{\ensuremath{\mathbf{\hat{#1}}}} % for unit vector&#10;\newcommand{\abs}[1]{\left| #1 \right|} % for absolute value&#10;\newcommand{\avg}[1]{\left&lt; #1 \right&gt;} % for average&#10;\let\underdot=\d % rename builtin command \d{} to \underdot{}&#10;\renewcommand{\d}[2]{\frac{d #1}{d #2}} % for derivatives&#10;\newcommand{\dd}[2]{\frac{d^2 #1}{d #2^2}} % for double derivatives&#10;\newcommand{\pd}[2]{\frac{\partial #1}{\partial #2}} &#10;% for partial derivatives&#10;\newcommand{\pdd}[2]{\frac{\partial^2 #1}{\partial #2^2}} &#10;% for double partial derivatives&#10;\newcommand{\pdc}[3]{\left( \frac{\partial #1}{\partial #2}&#10; \right)_{#3}} % for thermodynamic partial derivatives&#10;\newcommand{\grad}[1]{\gv{\nabla} #1} % for gradient&#10;\let\divsymb=\div % rename builtin command \div to \divsymb&#10;\renewcommand{\div}[1]{\gv{\nabla} \cdot #1} % for divergence&#10;\newcommand{\curl}[1]{\gv{\nabla} \times #1} % for curl&#10;\begin{equation}&#10;\frac{\Delta \tau}{\tau} = \frac{\Delta C}{C} - \frac{\Delta v}{v}&#10;\nonumber&#10;\end{equation}&#10;\end{document}"/>
  <p:tag name="IGUANATEXSIZE" val="20"/>
  <p:tag name="IGUANATEXCURSOR" val="1299"/>
  <p:tag name="TRANSPARENCY" val="Wahr"/>
  <p:tag name="FILENAME" val=""/>
  <p:tag name="LATEXENGINEID" val="0"/>
  <p:tag name="TEMPFOLDER" val="C:\Users\Mike\Documents\tmp\"/>
  <p:tag name="LATEXFORMHEIGHT" val="312"/>
  <p:tag name="LATEXFORMWIDTH" val="1171"/>
  <p:tag name="LATEXFORMWRAP" val="Wahr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5.7143"/>
  <p:tag name="ORIGINALWIDTH" val="1550.056"/>
  <p:tag name="LATEXADDIN" val="\documentclass{article}&#10;\usepackage{amsmath}&#10;\pagestyle{empty}&#10;\begin{document}&#10;\let\vaccent=\v % rename builtin command \v{} to \vaccent{}&#10;\renewcommand{\v}[1]{\ensuremath{\mathbf{#1}}} % for vectors&#10;\renewcommand{\rm}[1]{\mathrm{#1}}&#10;\newcommand{\gv}[1]{\ensuremath{\mbox{\boldmath$ #1 $}}} &#10;% for vectors of Greek letters&#10;\newcommand{\uv}[1]{\ensuremath{\mathbf{\hat{#1}}}} % for unit vector&#10;\newcommand{\abs}[1]{\left| #1 \right|} % for absolute value&#10;\newcommand{\avg}[1]{\left&lt; #1 \right&gt;} % for average&#10;\let\underdot=\d % rename builtin command \d{} to \underdot{}&#10;\renewcommand{\d}[2]{\frac{d #1}{d #2}} % for derivatives&#10;\newcommand{\dd}[2]{\frac{d^2 #1}{d #2^2}} % for double derivatives&#10;\newcommand{\pd}[2]{\frac{\partial #1}{\partial #2}} &#10;% for partial derivatives&#10;\newcommand{\pdd}[2]{\frac{\partial^2 #1}{\partial #2^2}} &#10;% for double partial derivatives&#10;\newcommand{\pdc}[3]{\left( \frac{\partial #1}{\partial #2}&#10; \right)_{#3}} % for thermodynamic partial derivatives&#10;\newcommand{\grad}[1]{\gv{\nabla} #1} % for gradient&#10;\let\divsymb=\div % rename builtin command \div to \divsymb&#10;\renewcommand{\div}[1]{\gv{\nabla} \cdot #1} % for divergence&#10;\newcommand{\curl}[1]{\gv{\nabla} \times #1} % for curl&#10;\begin{equation}&#10;\frac{\Delta C}{C} = \alpha_c \frac{\Delta p}{p}, ~~\frac{\Delta v}{v} = \frac{1}{\gamma^2} \frac{\Delta p}{p}&#10;\nonumber&#10;\end{equation}&#10;\end{document}"/>
  <p:tag name="IGUANATEXSIZE" val="20"/>
  <p:tag name="IGUANATEXCURSOR" val="1343"/>
  <p:tag name="TRANSPARENCY" val="True"/>
  <p:tag name="FILENAME" val=""/>
  <p:tag name="LATEXENGINEID" val="0"/>
  <p:tag name="TEMPFOLDER" val="c:\temp\"/>
  <p:tag name="LATEXFORMHEIGHT" val="312"/>
  <p:tag name="LATEXFORMWIDTH" val="1171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.2126"/>
  <p:tag name="ORIGINALWIDTH" val="1652.793"/>
  <p:tag name="LATEXADDIN" val="\documentclass{article}&#10;\usepackage{amsmath}&#10;\pagestyle{empty}&#10;\begin{document}&#10;\let\vaccent=\v % rename builtin command \v{} to \vaccent{}&#10;\renewcommand{\v}[1]{\ensuremath{\mathbf{#1}}} % for vectors&#10;\renewcommand{\rm}[1]{\mathrm{#1}}&#10;\newcommand{\gv}[1]{\ensuremath{\mbox{\boldmath$ #1 $}}} &#10;% for vectors of Greek letters&#10;\newcommand{\uv}[1]{\ensuremath{\mathbf{\hat{#1}}}} % for unit vector&#10;\newcommand{\abs}[1]{\left| #1 \right|} % for absolute value&#10;\newcommand{\avg}[1]{\left&lt; #1 \right&gt;} % for average&#10;\let\underdot=\d % rename builtin command \d{} to \underdot{}&#10;\renewcommand{\d}[2]{\frac{d #1}{d #2}} % for derivatives&#10;\newcommand{\dd}[2]{\frac{d^2 #1}{d #2^2}} % for double derivatives&#10;\newcommand{\pd}[2]{\frac{\partial #1}{\partial #2}} &#10;% for partial derivatives&#10;\newcommand{\pdd}[2]{\frac{\partial^2 #1}{\partial #2^2}} &#10;% for double partial derivatives&#10;\newcommand{\pdc}[3]{\left( \frac{\partial #1}{\partial #2}&#10; \right)_{#3}} % for thermodynamic partial derivatives&#10;\newcommand{\grad}[1]{\gv{\nabla} #1} % for gradient&#10;\let\divsymb=\div % rename builtin command \div to \divsymb&#10;\renewcommand{\div}[1]{\gv{\nabla} \cdot #1} % for divergence&#10;\newcommand{\curl}[1]{\gv{\nabla} \times #1} % for curl&#10;\begin{equation}&#10;\frac{\Delta \tau}{\tau} = \left( &#10;\alpha_c - \frac{1}{\gamma^2} \right) \frac{\Delta p}{p} = \eta_c \frac{\Delta p}{p}&#10;\nonumber&#10;\end{equation}&#10;\end{document}"/>
  <p:tag name="IGUANATEXSIZE" val="20"/>
  <p:tag name="IGUANATEXCURSOR" val="1352"/>
  <p:tag name="TRANSPARENCY" val="True"/>
  <p:tag name="FILENAME" val=""/>
  <p:tag name="LATEXENGINEID" val="0"/>
  <p:tag name="TEMPFOLDER" val="c:\temp\"/>
  <p:tag name="LATEXFORMHEIGHT" val="312"/>
  <p:tag name="LATEXFORMWIDTH" val="1171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53.4308"/>
  <p:tag name="ORIGINALWIDTH" val="1336.333"/>
  <p:tag name="LATEXADDIN" val="\documentclass{article}&#10;\usepackage{amsmath}&#10;\pagestyle{empty}&#10;\begin{document}&#10;\let\vaccent=\v % rename builtin command \v{} to \vaccent{}&#10;\renewcommand{\v}[1]{\ensuremath{\mathbf{#1}}} % for vectors&#10;\renewcommand{\rm}[1]{\mathrm{#1}}&#10;\newcommand{\gv}[1]{\ensuremath{\mbox{\boldmath$ #1 $}}} &#10;% for vectors of Greek letters&#10;\newcommand{\uv}[1]{\ensuremath{\mathbf{\hat{#1}}}} % for unit vector&#10;\newcommand{\abs}[1]{\left| #1 \right|} % for absolute value&#10;\newcommand{\avg}[1]{\left&lt; #1 \right&gt;} % for average&#10;\let\underdot=\d % rename builtin command \d{} to \underdot{}&#10;\renewcommand{\d}[2]{\frac{d #1}{d #2}} % for derivatives&#10;\newcommand{\dd}[2]{\frac{d^2 #1}{d #2^2}} % for double derivatives&#10;\newcommand{\pd}[2]{\frac{\partial #1}{\partial #2}} &#10;% for partial derivatives&#10;\newcommand{\pdd}[2]{\frac{\partial^2 #1}{\partial #2^2}} &#10;% for double partial derivatives&#10;\newcommand{\pdc}[3]{\left( \frac{\partial #1}{\partial #2}&#10; \right)_{#3}} % for thermodynamic partial derivatives&#10;\newcommand{\grad}[1]{\gv{\nabla} #1} % for gradient&#10;\let\divsymb=\div % rename builtin command \div to \divsymb&#10;\renewcommand{\div}[1]{\gv{\nabla} \cdot #1} % for divergence&#10;\newcommand{\curl}[1]{\gv{\nabla} \times #1} % for curl&#10;\begin{align*}&#10;\frac{1}{\gamma_\rm{tr}^2} &amp;= \alpha_c = \frac{1}{C} \oint \frac{D(s)}{\rho(s)} ds \\[6pt]&#10;E_\rm{tr} &amp;= \gamma_\rm{tr} m_0 c^2&#10;\nonumber&#10;\end{align*}&#10;\end{document}"/>
  <p:tag name="IGUANATEXSIZE" val="20"/>
  <p:tag name="IGUANATEXCURSOR" val="1297"/>
  <p:tag name="TRANSPARENCY" val="Wahr"/>
  <p:tag name="FILENAME" val=""/>
  <p:tag name="LATEXENGINEID" val="0"/>
  <p:tag name="TEMPFOLDER" val="C:\Users\Mike\Documents\tmp\"/>
  <p:tag name="LATEXFORMHEIGHT" val="312"/>
  <p:tag name="LATEXFORMWIDTH" val="1171"/>
  <p:tag name="LATEXFORMWRAP" val="Wahr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.2126"/>
  <p:tag name="ORIGINALWIDTH" val="1178.103"/>
  <p:tag name="LATEXADDIN" val="\documentclass{article}&#10;\usepackage{amsmath}&#10;\pagestyle{empty}&#10;\begin{document}&#10;\let\vaccent=\v % rename builtin command \v{} to \vaccent{}&#10;\renewcommand{\v}[1]{\ensuremath{\mathbf{#1}}} % for vectors&#10;\renewcommand{\rm}[1]{\mathrm{#1}}&#10;\newcommand{\gv}[1]{\ensuremath{\mbox{\boldmath$ #1 $}}} &#10;% for vectors of Greek letters&#10;\newcommand{\uv}[1]{\ensuremath{\mathbf{\hat{#1}}}} % for unit vector&#10;\newcommand{\abs}[1]{\left| #1 \right|} % for absolute value&#10;\newcommand{\avg}[1]{\left&lt; #1 \right&gt;} % for average&#10;\let\underdot=\d % rename builtin command \d{} to \underdot{}&#10;\renewcommand{\d}[2]{\frac{d #1}{d #2}} % for derivatives&#10;\newcommand{\dd}[2]{\frac{d^2 #1}{d #2^2}} % for double derivatives&#10;\newcommand{\pd}[2]{\frac{\partial #1}{\partial #2}} &#10;% for partial derivatives&#10;\newcommand{\pdd}[2]{\frac{\partial^2 #1}{\partial #2^2}} &#10;% for double partial derivatives&#10;\newcommand{\pdc}[3]{\left( \frac{\partial #1}{\partial #2}&#10; \right)_{#3}} % for thermodynamic partial derivatives&#10;\newcommand{\grad}[1]{\gv{\nabla} #1} % for gradient&#10;\let\divsymb=\div % rename builtin command \div to \divsymb&#10;\renewcommand{\div}[1]{\gv{\nabla} \cdot #1} % for divergence&#10;\newcommand{\curl}[1]{\gv{\nabla} \times #1} % for curl&#10;\begin{equation}&#10;\frac{\Delta \tau}{\tau} = \left( &#10;\alpha_c - \frac{1}{\gamma^2} \right) \frac{\Delta p}{p}&#10;\nonumber&#10;\end{equation}&#10;\end{document}"/>
  <p:tag name="IGUANATEXSIZE" val="20"/>
  <p:tag name="IGUANATEXCURSOR" val="1324"/>
  <p:tag name="TRANSPARENCY" val="True"/>
  <p:tag name="FILENAME" val=""/>
  <p:tag name="LATEXENGINEID" val="0"/>
  <p:tag name="TEMPFOLDER" val="c:\temp\"/>
  <p:tag name="LATEXFORMHEIGHT" val="312"/>
  <p:tag name="LATEXFORMWIDTH" val="1171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1.73976"/>
  <p:tag name="ORIGINALWIDTH" val="101.9872"/>
  <p:tag name="LATEXADDIN" val="\documentclass{article}&#10;\IfFileExists{C:/DriveO/EPFL/Course/style/Mikes.tex}{\input{C:/DriveO/EPFL/Course/style/Mikes.tex}&#10;}{\input{C:/O/EPFL/Course/style/Mikes.tex}}&#10;\begin{align*}&#10;\eta_c&#10;\end{align*}&#10;\end{document}"/>
  <p:tag name="IGUANATEXSIZE" val="20"/>
  <p:tag name="IGUANATEXCURSOR" val="188"/>
  <p:tag name="TRANSPARENCY" val="True"/>
  <p:tag name="FILENAME" val=""/>
  <p:tag name="LATEXENGINEID" val="0"/>
  <p:tag name="TEMPFOLDER" val="c:\temp\"/>
  <p:tag name="LATEXFORMHEIGHT" val="857"/>
  <p:tag name="LATEXFORMWIDTH" val="858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97.9753"/>
  <p:tag name="ORIGINALWIDTH" val="1036.37"/>
  <p:tag name="LATEXADDIN" val="\documentclass{article}&#10;\usepackage{amsmath}&#10;\pagestyle{empty}&#10;\begin{document}&#10;$&#10;k = \frac{r}{\overline{B_z}} \frac{d \overline{B_z}}{dr} = \mathrm{const} \\&#10;$&#10;\end{document}"/>
  <p:tag name="IGUANATEXSIZE" val="20"/>
  <p:tag name="IGUANATEXCURSOR" val="109"/>
  <p:tag name="TRANSPARENCY" val="True"/>
  <p:tag name="FILENAME" val=""/>
  <p:tag name="LATEXENGINEID" val="0"/>
  <p:tag name="TEMPFOLDER" val="c:\temp\"/>
  <p:tag name="LATEXFORMHEIGHT" val="312"/>
  <p:tag name="LATEXFORMWIDTH" val="457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.2126"/>
  <p:tag name="ORIGINALWIDTH" val="1226.097"/>
  <p:tag name="LATEXADDIN" val="\documentclass{article}&#10;\usepackage{amsmath}&#10;\pagestyle{empty}&#10;\begin{document}&#10;\let\vaccent=\v % rename builtin command \v{} to \vaccent{}&#10;\renewcommand{\v}[1]{\ensuremath{\mathbf{#1}}} % for vectors&#10;\renewcommand{\rm}[1]{\mathrm{#1}}&#10;\newcommand{\gv}[1]{\ensuremath{\mbox{\boldmath$ #1 $}}} &#10;% for vectors of Greek letters&#10;\newcommand{\uv}[1]{\ensuremath{\mathbf{\hat{#1}}}} % for unit vector&#10;\newcommand{\abs}[1]{\left| #1 \right|} % for absolute value&#10;\newcommand{\avg}[1]{\left&lt; #1 \right&gt;} % for average&#10;\let\underdot=\d % rename builtin command \d{} to \underdot{}&#10;\renewcommand{\d}[2]{\frac{d #1}{d #2}} % for derivatives&#10;\newcommand{\dd}[2]{\frac{d^2 #1}{d #2^2}} % for double derivatives&#10;\newcommand{\pd}[2]{\frac{\partial #1}{\partial #2}} &#10;% for partial derivatives&#10;\newcommand{\pdd}[2]{\frac{\partial^2 #1}{\partial #2^2}} &#10;% for double partial derivatives&#10;\newcommand{\pdc}[3]{\left( \frac{\partial #1}{\partial #2}&#10; \right)_{#3}} % for thermodynamic partial derivatives&#10;\newcommand{\grad}[1]{\gv{\nabla} #1} % for gradient&#10;\let\divsymb=\div % rename builtin command \div to \divsymb&#10;\renewcommand{\div}[1]{\gv{\nabla} \cdot #1} % for divergence&#10;\newcommand{\curl}[1]{\gv{\nabla} \times #1} % for curl&#10;\begin{equation}&#10;\frac{\Delta \tau}{\tau} = \left( &#10;\frac{1}{\gamma_\rm{tr}^2} - \frac{1}{\gamma^2} \right) \frac{\Delta p}{p}&#10;\nonumber&#10;\end{equation}&#10;\end{document}"/>
  <p:tag name="IGUANATEXSIZE" val="20"/>
  <p:tag name="IGUANATEXCURSOR" val="1314"/>
  <p:tag name="TRANSPARENCY" val="True"/>
  <p:tag name="FILENAME" val=""/>
  <p:tag name="LATEXENGINEID" val="0"/>
  <p:tag name="TEMPFOLDER" val="c:\temp\"/>
  <p:tag name="LATEXFORMHEIGHT" val="312"/>
  <p:tag name="LATEXFORMWIDTH" val="1171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55,943"/>
  <p:tag name="ORIGINALWIDTH" val="798,6501"/>
  <p:tag name="LATEXADDIN" val="\documentclass{article}&#10;\IfFileExists{C:/DriveO/EPFL/Course/style/Mikes.tex}{\input{C:/DriveO/EPFL/Course/style/Mikes.tex}&#10;}{\input{C:/O/EPFL/Course/style/Mikes.tex}}&#10;\begin{align*}&#10;\omega_\rm{rf} &amp; = h \cdot \omega_\rm{rev} \\&#10;\frac{d\,\omega_\rm{rf}}{\omega_\rm{rf}} &amp; = \frac{d\,\omega_\rm{rev}}{\omega_\rm{rev}}&#10;\end{align*}&#10;\end{document}&#10;"/>
  <p:tag name="IGUANATEXSIZE" val="20"/>
  <p:tag name="IGUANATEXCURSOR" val="237"/>
  <p:tag name="TRANSPARENCY" val="Wahr"/>
  <p:tag name="LATEXENGINEID" val="0"/>
  <p:tag name="TEMPFOLDER" val="c:\temp\"/>
  <p:tag name="LATEXFORMHEIGHT" val="312"/>
  <p:tag name="LATEXFORMWIDTH" val="1171"/>
  <p:tag name="LATEXFORMWRAP" val="Wahr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.2126"/>
  <p:tag name="ORIGINALWIDTH" val="1361.08"/>
  <p:tag name="LATEXADDIN" val="\documentclass{article}&#10;\usepackage{amsmath}&#10;\pagestyle{empty}&#10;\begin{document}&#10;\let\vaccent=\v % rename builtin command \v{} to \vaccent{}&#10;\renewcommand{\v}[1]{\ensuremath{\mathbf{#1}}} % for vectors&#10;\renewcommand{\rm}[1]{\mathrm{#1}}&#10;\newcommand{\gv}[1]{\ensuremath{\mbox{\boldmath$ #1 $}}} &#10;% for vectors of Greek letters&#10;\newcommand{\uv}[1]{\ensuremath{\mathbf{\hat{#1}}}} % for unit vector&#10;\newcommand{\abs}[1]{\left| #1 \right|} % for absolute value&#10;\newcommand{\avg}[1]{\left&lt; #1 \right&gt;} % for average&#10;\let\underdot=\d % rename builtin command \d{} to \underdot{}&#10;\renewcommand{\d}[2]{\frac{d #1}{d #2}} % for derivatives&#10;\newcommand{\dd}[2]{\frac{d^2 #1}{d #2^2}} % for double derivatives&#10;\newcommand{\pd}[2]{\frac{\partial #1}{\partial #2}} &#10;% for partial derivatives&#10;\newcommand{\pdd}[2]{\frac{\partial^2 #1}{\partial #2^2}} &#10;% for double partial derivatives&#10;\newcommand{\pdc}[3]{\left( \frac{\partial #1}{\partial #2}&#10; \right)_{#3}} % for thermodynamic partial derivatives&#10;\newcommand{\grad}[1]{\gv{\nabla} #1} % for gradient&#10;\let\divsymb=\div % rename builtin command \div to \divsymb&#10;\renewcommand{\div}[1]{\gv{\nabla} \cdot #1} % for divergence&#10;\newcommand{\curl}[1]{\gv{\nabla} \times #1} % for curl&#10;\begin{equation}&#10;\frac{\Delta \tau}{\tau} = \left( &#10;\frac{1}{1+k} - \frac{1}{\gamma^2} \right) \frac{\Delta p}{p}&#10;\nonumber&#10;\end{equation}&#10;\end{document}"/>
  <p:tag name="IGUANATEXSIZE" val="20"/>
  <p:tag name="IGUANATEXCURSOR" val="1280"/>
  <p:tag name="TRANSPARENCY" val="Wahr"/>
  <p:tag name="LATEXENGINEID" val="0"/>
  <p:tag name="TEMPFOLDER" val="c:\temp\"/>
  <p:tag name="LATEXFORMHEIGHT" val="312"/>
  <p:tag name="LATEXFORMWIDTH" val="1171"/>
  <p:tag name="LATEXFORMWRAP" val="Wahr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8.7177"/>
  <p:tag name="ORIGINALWIDTH" val="539.1827"/>
  <p:tag name="LATEXADDIN" val="\documentclass{article}&#10;\IfFileExists{C:/DriveO/EPFL/Course/style/Mikes.tex}{\input{C:/DriveO/EPFL/Course/style/Mikes.tex}&#10;}{\input{C:/O/EPFL/Course/style/Mikes.tex}}&#10;\begin{align*}&#10;k = \frac{R}{B}\frac{dB}{dR} &#10;\end{align*}&#10;\end{document}"/>
  <p:tag name="IGUANATEXSIZE" val="20"/>
  <p:tag name="IGUANATEXCURSOR" val="211"/>
  <p:tag name="TRANSPARENCY" val="Wahr"/>
  <p:tag name="FILENAME" val=""/>
  <p:tag name="LATEXENGINEID" val="0"/>
  <p:tag name="TEMPFOLDER" val="C:\Users\Mike\Documents\tmp\"/>
  <p:tag name="LATEXFORMHEIGHT" val="552"/>
  <p:tag name="LATEXFORMWIDTH" val="572"/>
  <p:tag name="LATEXFORMWRAP" val="Wahr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,2126"/>
  <p:tag name="ORIGINALWIDTH" val="1178,103"/>
  <p:tag name="LATEXADDIN" val="\documentclass{article}&#10;\IfFileExists{C:/DriveO/EPFL/Course/style/Mikes.tex}{\input{C:/DriveO/EPFL/Course/style/Mikes.tex}&#10;}{\input{C:/O/EPFL/Course/style/Mikes.tex}}&#10;\begin{align*}&#10;\frac{\Delta \tau}{\tau} = \left( &#10;\alpha_c - \frac{1}{\gamma^2} \right) \frac{\Delta p}{p}&#10;\end{align*}&#10;\end{document}&#10;"/>
  <p:tag name="IGUANATEXSIZE" val="20"/>
  <p:tag name="IGUANATEXCURSOR" val="246"/>
  <p:tag name="TRANSPARENCY" val="Wahr"/>
  <p:tag name="LATEXENGINEID" val="0"/>
  <p:tag name="TEMPFOLDER" val="c:\temp\"/>
  <p:tag name="LATEXFORMHEIGHT" val="312"/>
  <p:tag name="LATEXFORMWIDTH" val="1171"/>
  <p:tag name="LATEXFORMWRAP" val="Wahr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1,73976"/>
  <p:tag name="ORIGINALWIDTH" val="101,9872"/>
  <p:tag name="LATEXADDIN" val="\documentclass{article}&#10;\IfFileExists{C:/DriveO/EPFL/Course/style/Mikes.tex}{\input{C:/DriveO/EPFL/Course/style/Mikes.tex}}&#10;\IfFileExists{C:/O/EPFL/Course/style/Mikes.tex}&#10;{\input{C:/O/EPFL/Course/style/Mikes.tex}}&#10;{\input{C:/Users/mikes/DriveO/EPFL/Course/Style/Mikes.tex}}&#10;\begin{align*}&#10;\eta_c&#10;\end{align*}&#10;\end{document}"/>
  <p:tag name="IGUANATEXSIZE" val="20"/>
  <p:tag name="IGUANATEXCURSOR" val="296"/>
  <p:tag name="TRANSPARENCY" val="Wahr"/>
  <p:tag name="LATEXENGINEID" val="0"/>
  <p:tag name="TEMPFOLDER" val="c:\temp\"/>
  <p:tag name="LATEXFORMHEIGHT" val="312"/>
  <p:tag name="LATEXFORMWIDTH" val="457"/>
  <p:tag name="LATEXFORMWRAP" val="Wahr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51,7061"/>
  <p:tag name="ORIGINALWIDTH" val="1574,803"/>
  <p:tag name="LATEXADDIN" val="\documentclass{article}&#10;\IfFileExists{C:/DriveO/EPFL/Course/style/Mikes.tex}{\input{C:/DriveO/EPFL/Course/style/Mikes.tex}}&#10;\IfFileExists{C:/O/EPFL/Course/style/Mikes.tex}&#10;{\input{C:/O/EPFL/Course/style/Mikes.tex}}&#10;{\input{C:/Users/mikes/DriveO/EPFL/Course/Style/Mikes.tex}}&#10;\begin{align*}&#10;\omega(\gamma) = \omega_0 \, \frac{\gamma_0}{\gamma} &#10;\left( \frac{\gamma^2-1}{\gamma_0^2-1} \right)^&#10;\frac{k}{2(k+1)}\end{align*}&#10;\end{document}"/>
  <p:tag name="IGUANATEXSIZE" val="20"/>
  <p:tag name="IGUANATEXCURSOR" val="408"/>
  <p:tag name="TRANSPARENCY" val="Wahr"/>
  <p:tag name="LATEXENGINEID" val="0"/>
  <p:tag name="TEMPFOLDER" val="c:\temp\"/>
  <p:tag name="LATEXFORMHEIGHT" val="312"/>
  <p:tag name="LATEXFORMWIDTH" val="457"/>
  <p:tag name="LATEXFORMWRAP" val="Wahr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\begin{equation}&#10;B_0 \left( \frac{r}{r_0} \right)^k = B_0&#10;\left( 1 + \frac{k}{r_0} x + &#10;\frac{k(k-1)}{2 r_0^2} x^2 +&#10;\dots \right)&#10;\nonumber&#10;\end{equation}&#10;&#10;&#10;\end{document}"/>
  <p:tag name="IGUANATEXSIZE" val="2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3.4533"/>
  <p:tag name="ORIGINALWIDTH" val="1043.87"/>
  <p:tag name="LATEXADDIN" val="\documentclass{article}&#10;\usepackage{amsmath}&#10;\pagestyle{empty}&#10;\begin{document}&#10;\let\vaccent=\v % rename builtin command \v{} to \vaccent{}&#10;\renewcommand{\v}[1]{\ensuremath{\mathbf{#1}}} % for vectors&#10;\renewcommand{\rm}[1]{\mathrm{#1}}&#10;\newcommand{\gv}[1]{\ensuremath{\mbox{\boldmath$ #1 $}}} &#10;% for vectors of Greek letters&#10;\newcommand{\uv}[1]{\ensuremath{\mathbf{\hat{#1}}}} % for unit vector&#10;\newcommand{\abs}[1]{\left| #1 \right|} % for absolute value&#10;\newcommand{\avg}[1]{\left&lt; #1 \right&gt;} % for average&#10;\let\underdot=\d % rename builtin command \d{} to \underdot{}&#10;\renewcommand{\d}[2]{\frac{d #1}{d #2}} % for derivatives&#10;\newcommand{\dd}[2]{\frac{d^2 #1}{d #2^2}} % for double derivatives&#10;\newcommand{\pd}[2]{\frac{\partial #1}{\partial #2}} &#10;% for partial derivatives&#10;\newcommand{\pdd}[2]{\frac{\partial^2 #1}{\partial #2^2}} &#10;% for double partial derivatives&#10;\newcommand{\pdc}[3]{\left( \frac{\partial #1}{\partial #2}&#10; \right)_{#3}} % for thermodynamic partial derivatives&#10;\newcommand{\grad}[1]{\gv{\nabla} #1} % for gradient&#10;\let\divsymb=\div % rename builtin command \div to \divsymb&#10;\renewcommand{\div}[1]{\gv{\nabla} \cdot #1} % for divergence&#10;\newcommand{\curl}[1]{\gv{\nabla} \times #1} % for curl&#10;\begin{equation}&#10;\left(\Delta E\right)_\rm{max} \propto \sqrt{&#10;\frac{\hat{V} E_s}{h \eta_c}}&#10;\nonumber&#10;\end{equation}&#10;\end{document}"/>
  <p:tag name="IGUANATEXSIZE" val="20"/>
  <p:tag name="IGUANATEXCURSOR" val="1300"/>
  <p:tag name="TRANSPARENCY" val="True"/>
  <p:tag name="FILENAME" val=""/>
  <p:tag name="LATEXENGINEID" val="0"/>
  <p:tag name="TEMPFOLDER" val="c:\temp\"/>
  <p:tag name="LATEXFORMHEIGHT" val="312"/>
  <p:tag name="LATEXFORMWIDTH" val="572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&#10;C(p) = C(p_m) + \frac{12 \pi^2}{e^2 S^2 N L_\mathrm{fd}} &#10;\left( p - p_m \right)^2&#10;$&#10;\end{document}"/>
  <p:tag name="IGUANATEXSIZE" val="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&#10;B(r, \theta) = B_0 \left( \frac{r}{r_0} \right)^k F(\theta)&#10;$&#10;\end{document}"/>
  <p:tag name="IGUANATEXSIZE" val="2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8.4627"/>
  <p:tag name="ORIGINALWIDTH" val="707.9115"/>
  <p:tag name="LATEXADDIN" val="\documentclass{article}&#10;\IfFileExists{C:/DriveO/EPFL/Course/style/Mikes.tex}{\input{C:/DriveO/EPFL/Course/style/Mikes.tex}&#10;}{\input{C:/O/EPFL/Course/style/Mikes.tex}}&#10;\begin{align*}&#10;\omega_\rm{rf} &amp; = h \cdot \omega_\rm{rev} \\&#10;\Delta h &amp;= \rm{integer}&#10;\end{align*}&#10;\end{document}&#10;"/>
  <p:tag name="IGUANATEXSIZE" val="20"/>
  <p:tag name="IGUANATEXCURSOR" val="252"/>
  <p:tag name="TRANSPARENCY" val="True"/>
  <p:tag name="FILENAME" val=""/>
  <p:tag name="LATEXENGINEID" val="0"/>
  <p:tag name="TEMPFOLDER" val="c:\temp\"/>
  <p:tag name="LATEXFORMHEIGHT" val="312"/>
  <p:tag name="LATEXFORMWIDTH" val="1171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2.7147"/>
  <p:tag name="ORIGINALWIDTH" val="1580.052"/>
  <p:tag name="LATEXADDIN" val="\documentclass{article}&#10;\IfFileExists{C:/DriveO/EPFL/Course/style/Mikes.tex}{\input{C:/DriveO/EPFL/Course/style/Mikes.tex}&#10;}{\input{C:/O/EPFL/Course/style/Mikes.tex}}&#10;\begin{align*}&#10;\Delta \tau_\rm{orbit} = \Delta h \tau_\rm{rf} &#10;= \tau_\rm{orbit} \eta_c \frac{\Delta p}{p}&#10;\end{align*}&#10;\end{document}"/>
  <p:tag name="IGUANATEXSIZE" val="20"/>
  <p:tag name="IGUANATEXCURSOR" val="273"/>
  <p:tag name="TRANSPARENCY" val="True"/>
  <p:tag name="FILENAME" val=""/>
  <p:tag name="LATEXENGINEID" val="0"/>
  <p:tag name="TEMPFOLDER" val="c:\temp\"/>
  <p:tag name="LATEXFORMHEIGHT" val="613"/>
  <p:tag name="LATEXFORMWIDTH" val="582.5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.2126"/>
  <p:tag name="ORIGINALWIDTH" val="1148.856"/>
  <p:tag name="LATEXADDIN" val="\documentclass{article}&#10;\usepackage{amsmath}&#10;\pagestyle{empty}&#10;\begin{document}&#10;\let\vaccent=\v % rename builtin command \v{} to \vaccent{}&#10;\renewcommand{\v}[1]{\ensuremath{\mathbf{#1}}} % for vectors&#10;\renewcommand{\rm}[1]{\mathrm{#1}}&#10;\newcommand{\gv}[1]{\ensuremath{\mbox{\boldmath$ #1 $}}} &#10;% for vectors of Greek letters&#10;\newcommand{\uv}[1]{\ensuremath{\mathbf{\hat{#1}}}} % for unit vector&#10;\newcommand{\abs}[1]{\left| #1 \right|} % for absolute value&#10;\newcommand{\avg}[1]{\left&lt; #1 \right&gt;} % for average&#10;\let\underdot=\d % rename builtin command \d{} to \underdot{}&#10;\renewcommand{\d}[2]{\frac{d #1}{d #2}} % for derivatives&#10;\newcommand{\dd}[2]{\frac{d^2 #1}{d #2^2}} % for double derivatives&#10;\newcommand{\pd}[2]{\frac{\partial #1}{\partial #2}} &#10;% for partial derivatives&#10;\newcommand{\pdd}[2]{\frac{\partial^2 #1}{\partial #2^2}} &#10;% for double partial derivatives&#10;\newcommand{\pdc}[3]{\left( \frac{\partial #1}{\partial #2}&#10; \right)_{#3}} % for thermodynamic partial derivatives&#10;\newcommand{\grad}[1]{\gv{\nabla} #1} % for gradient&#10;\let\divsymb=\div % rename builtin command \div to \divsymb&#10;\renewcommand{\div}[1]{\gv{\nabla} \cdot #1} % for divergence&#10;\newcommand{\curl}[1]{\gv{\nabla} \times #1} % for curl&#10;\begin{equation}&#10;\eta_c = 0 = \left( &#10;\frac{1}{\gamma_\rm{tr}^2} - \frac{1}{\gamma^2} \right)&#10;\nonumber&#10;\end{equation}&#10;\end{document}"/>
  <p:tag name="IGUANATEXSIZE" val="20"/>
  <p:tag name="IGUANATEXCURSOR" val="1309"/>
  <p:tag name="TRANSPARENCY" val="True"/>
  <p:tag name="FILENAME" val=""/>
  <p:tag name="LATEXENGINEID" val="0"/>
  <p:tag name="TEMPFOLDER" val="c:\temp\"/>
  <p:tag name="LATEXFORMHEIGHT" val="312"/>
  <p:tag name="LATEXFORMWIDTH" val="832.5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7357"/>
  <p:tag name="ORIGINALWIDTH" val="1403.075"/>
  <p:tag name="LATEXADDIN" val="\documentclass{article}&#10;\usepackage{amsmath}&#10;\pagestyle{empty}&#10;\begin{document}&#10;\let\vaccent=\v % rename builtin command \v{} to \vaccent{}&#10;\renewcommand{\v}[1]{\ensuremath{\mathbf{#1}}} % for vectors&#10;\renewcommand{\rm}[1]{\mathrm{#1}}&#10;\newcommand{\gv}[1]{\ensuremath{\mbox{\boldmath$ #1 $}}} &#10;% for vectors of Greek letters&#10;\newcommand{\uv}[1]{\ensuremath{\mathbf{\hat{#1}}}} % for unit vector&#10;\newcommand{\abs}[1]{\left| #1 \right|} % for absolute value&#10;\newcommand{\avg}[1]{\left&lt; #1 \right&gt;} % for average&#10;\let\underdot=\d % rename builtin command \d{} to \underdot{}&#10;\renewcommand{\d}[2]{\frac{d #1}{d #2}} % for derivatives&#10;\newcommand{\dd}[2]{\frac{d^2 #1}{d #2^2}} % for double derivatives&#10;\newcommand{\pd}[2]{\frac{\partial #1}{\partial #2}} &#10;% for partial derivatives&#10;\newcommand{\pdd}[2]{\frac{\partial^2 #1}{\partial #2^2}} &#10;% for double partial derivatives&#10;\newcommand{\pdc}[3]{\left( \frac{\partial #1}{\partial #2}&#10; \right)_{#3}} % for thermodynamic partial derivatives&#10;\newcommand{\grad}[1]{\gv{\nabla} #1} % for gradient&#10;\let\divsymb=\div % rename builtin command \div to \divsymb&#10;\renewcommand{\div}[1]{\gv{\nabla} \cdot #1} % for divergence&#10;\newcommand{\curl}[1]{\gv{\nabla} \times #1} % for curl&#10;\begin{equation}&#10;\rm{thus}~\gamma_\rm{tr} = \gamma ~ \rm{for ~each ~turn}&#10;\nonumber&#10;\end{equation}&#10;\end{document}"/>
  <p:tag name="IGUANATEXSIZE" val="20"/>
  <p:tag name="IGUANATEXCURSOR" val="1266"/>
  <p:tag name="TRANSPARENCY" val="True"/>
  <p:tag name="FILENAME" val=""/>
  <p:tag name="LATEXENGINEID" val="0"/>
  <p:tag name="TEMPFOLDER" val="c:\temp\"/>
  <p:tag name="LATEXFORMHEIGHT" val="312"/>
  <p:tag name="LATEXFORMWIDTH" val="832.5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7357"/>
  <p:tag name="ORIGINALWIDTH" val="1042.37"/>
  <p:tag name="LATEXADDIN" val="\documentclass{article}&#10;\usepackage{amsmath}&#10;\pagestyle{empty}&#10;\begin{document}&#10;\let\vaccent=\v % rename builtin command \v{} to \vaccent{}&#10;\renewcommand{\v}[1]{\ensuremath{\mathbf{#1}}} % for vectors&#10;\renewcommand{\rm}[1]{\mathrm{#1}}&#10;\newcommand{\gv}[1]{\ensuremath{\mbox{\boldmath$ #1 $}}} &#10;% for vectors of Greek letters&#10;\newcommand{\uv}[1]{\ensuremath{\mathbf{\hat{#1}}}} % for unit vector&#10;\newcommand{\abs}[1]{\left| #1 \right|} % for absolute value&#10;\newcommand{\avg}[1]{\left&lt; #1 \right&gt;} % for average&#10;\let\underdot=\d % rename builtin command \d{} to \underdot{}&#10;\renewcommand{\d}[2]{\frac{d #1}{d #2}} % for derivatives&#10;\newcommand{\dd}[2]{\frac{d^2 #1}{d #2^2}} % for double derivatives&#10;\newcommand{\pd}[2]{\frac{\partial #1}{\partial #2}} &#10;% for partial derivatives&#10;\newcommand{\pdd}[2]{\frac{\partial^2 #1}{\partial #2^2}} &#10;% for double partial derivatives&#10;\newcommand{\pdc}[3]{\left( \frac{\partial #1}{\partial #2}&#10; \right)_{#3}} % for thermodynamic partial derivatives&#10;\newcommand{\grad}[1]{\gv{\nabla} #1} % for gradient&#10;\let\divsymb=\div % rename builtin command \div to \divsymb&#10;\renewcommand{\div}[1]{\gv{\nabla} \cdot #1} % for divergence&#10;\newcommand{\curl}[1]{\gv{\nabla} \times #1} % for curl&#10;\begin{equation}&#10;\rm{remember}~\gamma_\rm{tr} \approx Q_x&#10;\nonumber&#10;\end{equation}&#10;\end{document}"/>
  <p:tag name="IGUANATEXSIZE" val="20"/>
  <p:tag name="IGUANATEXCURSOR" val="1273"/>
  <p:tag name="TRANSPARENCY" val="True"/>
  <p:tag name="FILENAME" val=""/>
  <p:tag name="LATEXENGINEID" val="0"/>
  <p:tag name="TEMPFOLDER" val="c:\temp\"/>
  <p:tag name="LATEXFORMHEIGHT" val="312"/>
  <p:tag name="LATEXFORMWIDTH" val="832.5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&#10;B(r, \theta) = B_0 \left( \frac{r}{r_0} \right)^k &#10;F \left( \theta - \xi \ln \left( \frac{r}{r_0} \right) \right)&#10;$&#10;\end{document}"/>
  <p:tag name="IGUANATEXSIZE" val="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2.7147"/>
  <p:tag name="ORIGINALWIDTH" val="922.3848"/>
  <p:tag name="LATEXADDIN" val="\documentclass{article}&#10;\usepackage{amsmath}&#10;\pagestyle{empty}&#10;\begin{document}&#10;\let\vaccent=\v % rename builtin command \v{} to \vaccent{}&#10;\renewcommand{\v}[1]{\ensuremath{\mathbf{#1}}} % for vectors&#10;\renewcommand{\rm}[1]{\mathrm{#1}}&#10;\newcommand{\gv}[1]{\ensuremath{\mbox{\boldmath$ #1 $}}} &#10;% for vectors of Greek letters&#10;\newcommand{\uv}[1]{\ensuremath{\mathbf{\hat{#1}}}} % for unit vector&#10;\newcommand{\abs}[1]{\left| #1 \right|} % for absolute value&#10;\newcommand{\avg}[1]{\left&lt; #1 \right&gt;} % for average&#10;\let\underdot=\d % rename builtin command \d{} to \underdot{}&#10;\renewcommand{\d}[2]{\frac{d #1}{d #2}} % for derivatives&#10;\newcommand{\dd}[2]{\frac{d^2 #1}{d #2^2}} % for double derivatives&#10;\newcommand{\pd}[2]{\frac{\partial #1}{\partial #2}} &#10;% for partial derivatives&#10;\newcommand{\pdd}[2]{\frac{\partial^2 #1}{\partial #2^2}} &#10;% for double partial derivatives&#10;\newcommand{\pdc}[3]{\left( \frac{\partial #1}{\partial #2}&#10; \right)_{#3}} % for thermodynamic partial derivatives&#10;\newcommand{\grad}[1]{\gv{\nabla} #1} % for gradient&#10;\let\divsymb=\div % rename builtin command \div to \divsymb&#10;\renewcommand{\div}[1]{\gv{\nabla} \cdot #1} % for divergence&#10;\newcommand{\curl}[1]{\gv{\nabla} \times #1} % for curl&#10;\begin{equation}&#10;x_D(s) = D(s) \frac{\Delta p}{p_0} &#10;\nonumber&#10;\end{equation}&#10;\end{document}"/>
  <p:tag name="IGUANATEXSIZE" val="20"/>
  <p:tag name="IGUANATEXCURSOR" val="1243"/>
  <p:tag name="TRANSPARENCY" val="Wahr"/>
  <p:tag name="FILENAME" val=""/>
  <p:tag name="LATEXENGINEID" val="0"/>
  <p:tag name="TEMPFOLDER" val="C:\Users\Mike\Documents\tmp\"/>
  <p:tag name="LATEXFORMHEIGHT" val="312"/>
  <p:tag name="LATEXFORMWIDTH" val="1171"/>
  <p:tag name="LATEXFORMWRAP" val="Wahr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4.7131"/>
  <p:tag name="ORIGINALWIDTH" val="970.3787"/>
  <p:tag name="LATEXADDIN" val="\documentclass{article}&#10;\usepackage{amsmath}&#10;\pagestyle{empty}&#10;\begin{document}&#10;\let\vaccent=\v % rename builtin command \v{} to \vaccent{}&#10;\renewcommand{\v}[1]{\ensuremath{\mathbf{#1}}} % for vectors&#10;\renewcommand{\rm}[1]{\mathrm{#1}}&#10;\newcommand{\gv}[1]{\ensuremath{\mbox{\boldmath$ #1 $}}} &#10;% for vectors of Greek letters&#10;\newcommand{\uv}[1]{\ensuremath{\mathbf{\hat{#1}}}} % for unit vector&#10;\newcommand{\abs}[1]{\left| #1 \right|} % for absolute value&#10;\newcommand{\avg}[1]{\left&lt; #1 \right&gt;} % for average&#10;\let\underdot=\d % rename builtin command \d{} to \underdot{}&#10;\renewcommand{\d}[2]{\frac{d #1}{d #2}} % for derivatives&#10;\newcommand{\dd}[2]{\frac{d^2 #1}{d #2^2}} % for double derivatives&#10;\newcommand{\pd}[2]{\frac{\partial #1}{\partial #2}} &#10;% for partial derivatives&#10;\newcommand{\pdd}[2]{\frac{\partial^2 #1}{\partial #2^2}} &#10;% for double partial derivatives&#10;\newcommand{\pdc}[3]{\left( \frac{\partial #1}{\partial #2}&#10; \right)_{#3}} % for thermodynamic partial derivatives&#10;\newcommand{\grad}[1]{\gv{\nabla} #1} % for gradient&#10;\let\divsymb=\div % rename builtin command \div to \divsymb&#10;\renewcommand{\div}[1]{\gv{\nabla} \cdot #1} % for divergence&#10;\newcommand{\curl}[1]{\gv{\nabla} \times #1} % for curl&#10;\begin{equation}&#10;\Delta C = \oint \frac{x_D(s)}{\rho(s)} ds&#10;\nonumber&#10;\end{equation}&#10;\end{document}"/>
  <p:tag name="IGUANATEXSIZE" val="20"/>
  <p:tag name="IGUANATEXCURSOR" val="1259"/>
  <p:tag name="TRANSPARENCY" val="Wahr"/>
  <p:tag name="FILENAME" val=""/>
  <p:tag name="LATEXENGINEID" val="0"/>
  <p:tag name="TEMPFOLDER" val="C:\Users\Mike\Documents\tmp\"/>
  <p:tag name="LATEXFORMHEIGHT" val="312"/>
  <p:tag name="LATEXFORMWIDTH" val="1171"/>
  <p:tag name="LATEXFORMWRAP" val="Wahr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4.7131"/>
  <p:tag name="ORIGINALWIDTH" val="1805.025"/>
  <p:tag name="LATEXADDIN" val="\documentclass{article}&#10;\usepackage{amsmath}&#10;\pagestyle{empty}&#10;\begin{document}&#10;\let\vaccent=\v % rename builtin command \v{} to \vaccent{}&#10;\renewcommand{\v}[1]{\ensuremath{\mathbf{#1}}} % for vectors&#10;\renewcommand{\rm}[1]{\mathrm{#1}}&#10;\newcommand{\gv}[1]{\ensuremath{\mbox{\boldmath$ #1 $}}} &#10;% for vectors of Greek letters&#10;\newcommand{\uv}[1]{\ensuremath{\mathbf{\hat{#1}}}} % for unit vector&#10;\newcommand{\abs}[1]{\left| #1 \right|} % for absolute value&#10;\newcommand{\avg}[1]{\left&lt; #1 \right&gt;} % for average&#10;\let\underdot=\d % rename builtin command \d{} to \underdot{}&#10;\renewcommand{\d}[2]{\frac{d #1}{d #2}} % for derivatives&#10;\newcommand{\dd}[2]{\frac{d^2 #1}{d #2^2}} % for double derivatives&#10;\newcommand{\pd}[2]{\frac{\partial #1}{\partial #2}} &#10;% for partial derivatives&#10;\newcommand{\pdd}[2]{\frac{\partial^2 #1}{\partial #2^2}} &#10;% for double partial derivatives&#10;\newcommand{\pdc}[3]{\left( \frac{\partial #1}{\partial #2}&#10; \right)_{#3}} % for thermodynamic partial derivatives&#10;\newcommand{\grad}[1]{\gv{\nabla} #1} % for gradient&#10;\let\divsymb=\div % rename builtin command \div to \divsymb&#10;\renewcommand{\div}[1]{\gv{\nabla} \cdot #1} % for divergence&#10;\newcommand{\curl}[1]{\gv{\nabla} \times #1} % for curl&#10;\begin{equation}&#10;\frac{\Delta C}{C} = \alpha_c \frac{\Delta p}{p}, ~\alpha_c = \frac{1}{C} \oint \frac{D(s)}{\rho(s)} ds&#10;\nonumber&#10;\end{equation}&#10;\end{document}"/>
  <p:tag name="IGUANATEXSIZE" val="20"/>
  <p:tag name="IGUANATEXCURSOR" val="1320"/>
  <p:tag name="TRANSPARENCY" val="Wahr"/>
  <p:tag name="FILENAME" val=""/>
  <p:tag name="LATEXENGINEID" val="0"/>
  <p:tag name="TEMPFOLDER" val="C:\Users\Mike\Documents\tmp\"/>
  <p:tag name="LATEXFORMHEIGHT" val="312"/>
  <p:tag name="LATEXFORMWIDTH" val="1171"/>
  <p:tag name="LATEXFORMWRAP" val="Wahr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112.4859"/>
  <p:tag name="LATEXADDIN" val="\documentclass{article}&#10;\usepackage{amsmath}&#10;\pagestyle{empty}&#10;\begin{document}&#10;\let\vaccent=\v % rename builtin command \v{} to \vaccent{}&#10;\renewcommand{\v}[1]{\ensuremath{\mathbf{#1}}} % for vectors&#10;\renewcommand{\rm}[1]{\mathrm{#1}}&#10;\newcommand{\gv}[1]{\ensuremath{\mbox{\boldmath$ #1 $}}} &#10;% for vectors of Greek letters&#10;\newcommand{\uv}[1]{\ensuremath{\mathbf{\hat{#1}}}} % for unit vector&#10;\newcommand{\abs}[1]{\left| #1 \right|} % for absolute value&#10;\newcommand{\avg}[1]{\left&lt; #1 \right&gt;} % for average&#10;\let\underdot=\d % rename builtin command \d{} to \underdot{}&#10;\renewcommand{\d}[2]{\frac{d #1}{d #2}} % for derivatives&#10;\newcommand{\dd}[2]{\frac{d^2 #1}{d #2^2}} % for double derivatives&#10;\newcommand{\pd}[2]{\frac{\partial #1}{\partial #2}} &#10;% for partial derivatives&#10;\newcommand{\pdd}[2]{\frac{\partial^2 #1}{\partial #2^2}} &#10;% for double partial derivatives&#10;\newcommand{\pdc}[3]{\left( \frac{\partial #1}{\partial #2}&#10; \right)_{#3}} % for thermodynamic partial derivatives&#10;\newcommand{\grad}[1]{\gv{\nabla} #1} % for gradient&#10;\let\divsymb=\div % rename builtin command \div to \divsymb&#10;\renewcommand{\div}[1]{\gv{\nabla} \cdot #1} % for divergence&#10;\newcommand{\curl}[1]{\gv{\nabla} \times #1} % for curl&#10;\begin{equation}&#10;ds&#10;\nonumber&#10;\end{equation}&#10;\end{document}"/>
  <p:tag name="IGUANATEXSIZE" val="20"/>
  <p:tag name="IGUANATEXCURSOR" val="1235"/>
  <p:tag name="TRANSPARENCY" val="True"/>
  <p:tag name="FILENAME" val=""/>
  <p:tag name="LATEXENGINEID" val="0"/>
  <p:tag name="TEMPFOLDER" val="c:\temp\"/>
  <p:tag name="LATEXFORMHEIGHT" val="312"/>
  <p:tag name="LATEXFORMWIDTH" val="1171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.2126"/>
  <p:tag name="ORIGINALWIDTH" val="1026.622"/>
  <p:tag name="LATEXADDIN" val="\documentclass{article}&#10;\usepackage{amsmath}&#10;\pagestyle{empty}&#10;\begin{document}&#10;\let\vaccent=\v % rename builtin command \v{} to \vaccent{}&#10;\renewcommand{\v}[1]{\ensuremath{\mathbf{#1}}} % for vectors&#10;\renewcommand{\rm}[1]{\mathrm{#1}}&#10;\newcommand{\gv}[1]{\ensuremath{\mbox{\boldmath$ #1 $}}} &#10;% for vectors of Greek letters&#10;\newcommand{\uv}[1]{\ensuremath{\mathbf{\hat{#1}}}} % for unit vector&#10;\newcommand{\abs}[1]{\left| #1 \right|} % for absolute value&#10;\newcommand{\avg}[1]{\left&lt; #1 \right&gt;} % for average&#10;\let\underdot=\d % rename builtin command \d{} to \underdot{}&#10;\renewcommand{\d}[2]{\frac{d #1}{d #2}} % for derivatives&#10;\newcommand{\dd}[2]{\frac{d^2 #1}{d #2^2}} % for double derivatives&#10;\newcommand{\pd}[2]{\frac{\partial #1}{\partial #2}} &#10;% for partial derivatives&#10;\newcommand{\pdd}[2]{\frac{\partial^2 #1}{\partial #2^2}} &#10;% for double partial derivatives&#10;\newcommand{\pdc}[3]{\left( \frac{\partial #1}{\partial #2}&#10; \right)_{#3}} % for thermodynamic partial derivatives&#10;\newcommand{\grad}[1]{\gv{\nabla} #1} % for gradient&#10;\let\divsymb=\div % rename builtin command \div to \divsymb&#10;\renewcommand{\div}[1]{\gv{\nabla} \cdot #1} % for divergence&#10;\newcommand{\curl}[1]{\gv{\nabla} \times #1} % for curl&#10;\begin{equation}&#10;ds' = ds \left(1+\frac{x_D}{\rho}\right)&#10;\nonumber&#10;\end{equation}&#10;\end{document}"/>
  <p:tag name="IGUANATEXSIZE" val="20"/>
  <p:tag name="IGUANATEXCURSOR" val="1259"/>
  <p:tag name="TRANSPARENCY" val="Wahr"/>
  <p:tag name="FILENAME" val=""/>
  <p:tag name="LATEXENGINEID" val="0"/>
  <p:tag name="TEMPFOLDER" val="C:\Users\Mike\Documents\tmp\"/>
  <p:tag name="LATEXFORMHEIGHT" val="312"/>
  <p:tag name="LATEXFORMWIDTH" val="1171"/>
  <p:tag name="LATEXFORMWRAP" val="Wahr"/>
  <p:tag name="BITMAPVECTOR" val="0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57150">
          <a:solidFill>
            <a:srgbClr val="C0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FFFFCC"/>
        </a:solidFill>
        <a:ln>
          <a:solidFill>
            <a:schemeClr val="accent1">
              <a:lumMod val="50000"/>
            </a:schemeClr>
          </a:solidFill>
        </a:ln>
      </a:spPr>
      <a:bodyPr wrap="square" lIns="144000" tIns="144000" rIns="144000" bIns="144000" rtlCol="0">
        <a:spAutoFit/>
      </a:bodyPr>
      <a:lstStyle>
        <a:defPPr algn="l">
          <a:defRPr sz="2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2381</Words>
  <Application>Microsoft Office PowerPoint</Application>
  <PresentationFormat>Widescreen</PresentationFormat>
  <Paragraphs>396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Microsoft YaHei</vt:lpstr>
      <vt:lpstr>游ゴシック</vt:lpstr>
      <vt:lpstr>Arial</vt:lpstr>
      <vt:lpstr>Arial Black</vt:lpstr>
      <vt:lpstr>Arial Unicode MS</vt:lpstr>
      <vt:lpstr>Calibri</vt:lpstr>
      <vt:lpstr>Calibri Light</vt:lpstr>
      <vt:lpstr>ComicSansMS</vt:lpstr>
      <vt:lpstr>Gill Sans</vt:lpstr>
      <vt:lpstr>Symbol</vt:lpstr>
      <vt:lpstr>Times</vt:lpstr>
      <vt:lpstr>Times New Roman</vt:lpstr>
      <vt:lpstr>Office</vt:lpstr>
      <vt:lpstr>PowerPoint Presentation</vt:lpstr>
      <vt:lpstr>A Circular Accelerator in-between Cyclotron and Synchrotron</vt:lpstr>
      <vt:lpstr>Fixed Field Alternating Gradient Accelerator (FFA) and the challenge of high intensity </vt:lpstr>
      <vt:lpstr>Fixed Field Alternating Gradient Accelerator (FFA)</vt:lpstr>
      <vt:lpstr>Cyclotron, FFA, Synchrotron – Qualitative Comparison</vt:lpstr>
      <vt:lpstr>FFA developments over time</vt:lpstr>
      <vt:lpstr>PowerPoint Presentation</vt:lpstr>
      <vt:lpstr>scaling FFA</vt:lpstr>
      <vt:lpstr>scaling FFA (cont.)</vt:lpstr>
      <vt:lpstr>How large is the required change in RF frequency / circulation time during the course of acceleration?</vt:lpstr>
      <vt:lpstr>Path Length Change with Momentum</vt:lpstr>
      <vt:lpstr>Smooth Approximation – Dispersion, M.Compaction</vt:lpstr>
      <vt:lpstr>Circulation Time</vt:lpstr>
      <vt:lpstr>Transition Energy</vt:lpstr>
      <vt:lpstr>Harmonic Number relates Revolution- and RF Frequency</vt:lpstr>
      <vt:lpstr>Slip Factor in Cyclotrons / FFA</vt:lpstr>
      <vt:lpstr>Revolution Frequency Variation in Scaling FFA</vt:lpstr>
      <vt:lpstr>PowerPoint Presentation</vt:lpstr>
      <vt:lpstr>scaling FFA magnet design</vt:lpstr>
      <vt:lpstr>Variable Frequency RF for scaling FFA</vt:lpstr>
      <vt:lpstr>Further generalisation of FFA concepts</vt:lpstr>
      <vt:lpstr>non-scaling FFA</vt:lpstr>
      <vt:lpstr>Reminder: Stationary Bucket in Synchrotron</vt:lpstr>
      <vt:lpstr>PowerPoint Presentation</vt:lpstr>
      <vt:lpstr>Scheme I: very high voltage acceleration in scaling FFA at fixed frequency</vt:lpstr>
      <vt:lpstr>Scheme II: Linear Nonscaling FFA: serpentine acceleration</vt:lpstr>
      <vt:lpstr>Scheme III: Harmonic Number Jump (HNJ)</vt:lpstr>
      <vt:lpstr>PowerPoint Presentation</vt:lpstr>
      <vt:lpstr>Upgrade of China Spallation Neutron Source (CSNS), Wu Bin et al</vt:lpstr>
      <vt:lpstr>An FFAG Proton Driver for a Neutrino Factory, GH.Rees</vt:lpstr>
      <vt:lpstr>Isochronous FFAG for Muon acceleration, GH.Rees</vt:lpstr>
      <vt:lpstr>PowerPoint Presentation</vt:lpstr>
      <vt:lpstr>classification of circular accelerators</vt:lpstr>
      <vt:lpstr>Summary FFA</vt:lpstr>
      <vt:lpstr>pro and contra cyclotron / FFA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Cyclotrons</dc:subject>
  <dc:creator/>
  <cp:lastModifiedBy/>
  <cp:revision>1</cp:revision>
  <dcterms:created xsi:type="dcterms:W3CDTF">2011-05-03T06:58:56Z</dcterms:created>
  <dcterms:modified xsi:type="dcterms:W3CDTF">2025-06-20T07:13:07Z</dcterms:modified>
</cp:coreProperties>
</file>