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41"/>
  </p:notesMasterIdLst>
  <p:sldIdLst>
    <p:sldId id="256" r:id="rId3"/>
    <p:sldId id="354" r:id="rId4"/>
    <p:sldId id="361" r:id="rId5"/>
    <p:sldId id="359" r:id="rId6"/>
    <p:sldId id="363" r:id="rId7"/>
    <p:sldId id="358" r:id="rId8"/>
    <p:sldId id="257" r:id="rId9"/>
    <p:sldId id="357" r:id="rId10"/>
    <p:sldId id="365" r:id="rId11"/>
    <p:sldId id="368" r:id="rId12"/>
    <p:sldId id="369" r:id="rId13"/>
    <p:sldId id="370" r:id="rId14"/>
    <p:sldId id="371" r:id="rId15"/>
    <p:sldId id="374" r:id="rId16"/>
    <p:sldId id="377" r:id="rId17"/>
    <p:sldId id="379" r:id="rId18"/>
    <p:sldId id="263" r:id="rId19"/>
    <p:sldId id="352" r:id="rId20"/>
    <p:sldId id="372" r:id="rId21"/>
    <p:sldId id="399" r:id="rId22"/>
    <p:sldId id="382" r:id="rId23"/>
    <p:sldId id="384" r:id="rId24"/>
    <p:sldId id="278" r:id="rId25"/>
    <p:sldId id="341" r:id="rId26"/>
    <p:sldId id="340" r:id="rId27"/>
    <p:sldId id="353" r:id="rId28"/>
    <p:sldId id="262" r:id="rId29"/>
    <p:sldId id="385" r:id="rId30"/>
    <p:sldId id="386" r:id="rId31"/>
    <p:sldId id="387" r:id="rId32"/>
    <p:sldId id="388" r:id="rId33"/>
    <p:sldId id="296" r:id="rId34"/>
    <p:sldId id="391" r:id="rId35"/>
    <p:sldId id="329" r:id="rId36"/>
    <p:sldId id="390" r:id="rId37"/>
    <p:sldId id="297" r:id="rId38"/>
    <p:sldId id="392" r:id="rId39"/>
    <p:sldId id="294" r:id="rId40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111"/>
    <a:srgbClr val="2525FF"/>
    <a:srgbClr val="6161FF"/>
    <a:srgbClr val="007E00"/>
    <a:srgbClr val="289E28"/>
    <a:srgbClr val="D62728"/>
    <a:srgbClr val="2CA02B"/>
    <a:srgbClr val="1F77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–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–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–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2C8C85-51F0-491E-9774-3900AFEF0FD7}" styleName="Light Style 2 –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–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94658" autoAdjust="0"/>
  </p:normalViewPr>
  <p:slideViewPr>
    <p:cSldViewPr snapToGrid="0">
      <p:cViewPr varScale="1">
        <p:scale>
          <a:sx n="99" d="100"/>
          <a:sy n="99" d="100"/>
        </p:scale>
        <p:origin x="2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1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3B673-B381-44CE-8904-9BB01A195A21}" type="datetimeFigureOut">
              <a:rPr lang="en-150" smtClean="0"/>
              <a:t>20/06/2025</a:t>
            </a:fld>
            <a:endParaRPr lang="en-15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A7EFE-4507-488E-BE3B-9E21175E6128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314736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6C83F0-1F44-B247-AF8E-493F5B5037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2735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5A230-1800-51F7-12E5-AE43160F7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3D2A8F-0EF2-CB37-90E0-1D197E3D61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1CE114-1B6B-CC26-351C-8E7A402317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DC9C5A-F735-61F9-5747-5FC08BFF7F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6C83F0-1F44-B247-AF8E-493F5B5037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1908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3E0B7-32B6-9E24-0A8D-CE76A2944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15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315AD0-5BB7-1072-61EA-D90808610D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15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52633-456C-DC79-A4D2-7F8BFCEC6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118C9-AE66-4F37-A51B-D0BC8FA1E9E6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DB6C1-BA62-B8B2-226E-DA2568183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DADE3-47FF-1F80-3204-8AE52DE89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5F45218-EFE8-4AFD-8563-7EF7F84D4617}" type="slidenum">
              <a:rPr lang="en-150" smtClean="0"/>
              <a:pPr/>
              <a:t>‹#›</a:t>
            </a:fld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4082049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1388E-CE4F-8D22-4F4F-4105B198B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FC2535-E8B1-4961-179C-D1F9BAB886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BF93DF-2C5F-1DC4-2C15-9ECC38F50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7D4554-79D7-E97E-5FC5-38D8E53E9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B848-B31F-4126-A297-79FEA54EEC9E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55F19D-769A-1EDA-B141-C8FAAF931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7D045-9657-F198-6E46-CFEE1E21D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15667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772B4-7652-599F-166D-88CF5A86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B90C3B-53C9-9F13-16F1-7C19948CA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8216C-A6FD-CEAA-8F78-7A53A57BB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2CDB5-1E59-422B-96E4-17CAF6C03F02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14A1C-CC49-7633-2E85-39F5922C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6669F-C9C1-A143-5090-6EFAFD9AD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885985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DCDCAC-56E3-DCEB-7DA7-9A5F34E677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EDBDF5-8E3F-7855-DD37-45CCC59A2B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818F0-65B0-714C-04C2-07D5B4D87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FF26-05C8-41A8-9A5B-61170A3C326A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BEAED-79E7-1983-A8DA-7DB179212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0AC9B-3A23-4D60-4B63-E476DE879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149008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039CA-0071-60BD-21A0-9F631A3B6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>
            <a:lvl1pPr algn="ctr">
              <a:defRPr>
                <a:solidFill>
                  <a:srgbClr val="0070C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D8504-B685-3742-2439-77049ADFF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1ABBA-6105-461B-27C6-2DBEBA28C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630F-A1EA-2F48-9180-16C5CE7C6DCF}" type="datetime1">
              <a:rPr lang="de-CH" smtClean="0"/>
              <a:t>20.06.2025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DFCE6-E73A-034B-7C72-9BE20BA64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3539E-BB99-53CE-B697-2E2988B06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74620"/>
            <a:ext cx="2743200" cy="3651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071AD9BE-8826-BE4D-B21C-7E8B5A1964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91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68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5603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20853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07879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7097923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8254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1FCC7-98AE-0483-8F78-ED29B7E94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>
            <a:lvl1pPr algn="ctr"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146AA-8345-C320-2489-D30EB2DB2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520C-1428-4D91-9248-19940D9126AF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17C6E-1A3C-D687-1A3C-0004E291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04A72-02C2-C487-6A7E-D1E8F01F8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9790" y="6474620"/>
            <a:ext cx="2743200" cy="3651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25F45218-EFE8-4AFD-8563-7EF7F84D4617}" type="slidenum">
              <a:rPr lang="en-150" smtClean="0"/>
              <a:pPr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7559806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66701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389230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46144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3793350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2783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1FCC7-98AE-0483-8F78-ED29B7E94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66218"/>
            <a:ext cx="12192000" cy="1325563"/>
          </a:xfrm>
        </p:spPr>
        <p:txBody>
          <a:bodyPr/>
          <a:lstStyle>
            <a:lvl1pPr algn="ctr"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146AA-8345-C320-2489-D30EB2DB2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520C-1428-4D91-9248-19940D9126AF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17C6E-1A3C-D687-1A3C-0004E291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5093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F2CBC-FB03-8D9F-77BA-E0F641EFD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87BDA1-4624-4958-5376-937BCA28B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EB9770-225A-7535-C199-E9E9AE247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2972E-3E57-4515-984B-1E509271DE50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FBC9E-76C2-111F-AFE6-4A326F6C5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31669-0D36-EAD5-70DD-B8C9C2E6B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22227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F1BAF-F27A-18E9-52DB-7D8AD28FB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ADC85-A44A-6BC4-BB0B-5B51CDBA50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22375-D8E4-77C9-845A-777891E639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9EAA4B-567B-A6A4-3A1A-98C5CDBC8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0CD2-F810-4D86-AF2E-98B751A5FC73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DB6850-4793-1CC9-F73C-F15398B7B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3FB5AB-6BA1-AF3D-AA54-98AEFF88A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61514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13501-0A6E-73FC-223C-BA560D50D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60CAFF-C2C0-66AD-5D65-A1B6CC469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AE6E12-EF4A-9E81-61CE-6684C78782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6E5746-2612-1B8F-A174-C8A67053A0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4D6F80-45CF-1B7E-DA57-604518AE77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5458F-371C-73A6-0FFE-19FDEA54F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7E42C-D857-4F72-8ABD-1F9DEEC1DAA9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54CC78-6BC5-9308-2037-2B716C668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75A761-D3F0-84B3-B08D-57F6D424E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6156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A4314-BCB9-C071-D4FA-BDD06EF64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78DBA-07B4-7BC4-F028-C8BBE5996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984D-DA24-4133-8F2C-41C25CA1C94B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A3861A-50E6-9132-00D9-44CD0A099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1CA679-6128-3E84-7900-33A8AF7D2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62723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AA5D05-543D-D1CC-FDD3-0FE1F1A87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84CAC-8CE0-4328-9043-1C509C02E27F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48E21E-3229-2FF6-5A8B-97B69E62B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E35DC8-6418-401B-EFFE-C71529C85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30464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7CD96-C250-2EAE-9702-71B9EE5CA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9BECD-B4FB-8FFE-600E-7D8261C8F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18F3D5-3903-D8B8-A58C-5EDCEC6276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5DB70C-995F-9F8F-40C0-67106C1E0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3ED51-EFE9-4C4C-A889-8E72AED2A8C7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C4235-2665-4CFE-E676-386308EE0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9F56A-0A7B-49AA-02FF-A4C52EB35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729403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E86DAC-E89F-5931-668C-A6231DC63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E39BC4-C706-5461-6949-76B9C4818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A7A7C-61E9-9E2C-C39C-52D8C1F906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01BC7-A128-4F1F-ADF6-6CAEA01C4739}" type="datetime8">
              <a:rPr lang="de-CH" smtClean="0"/>
              <a:t>20.06.2025 12:39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3F591-D517-2236-5257-9876952122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BBEA4-37D4-09F6-9346-FCD65E08C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45218-EFE8-4AFD-8563-7EF7F84D4617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246087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7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3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2" Type="http://schemas.openxmlformats.org/officeDocument/2006/relationships/hyperlink" Target="https://indico.cern.ch/event/1466612/contributions/6448530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36.png"/><Relationship Id="rId5" Type="http://schemas.openxmlformats.org/officeDocument/2006/relationships/image" Target="../media/image44.png"/><Relationship Id="rId10" Type="http://schemas.openxmlformats.org/officeDocument/2006/relationships/image" Target="../media/image48.png"/><Relationship Id="rId4" Type="http://schemas.openxmlformats.org/officeDocument/2006/relationships/image" Target="../media/image38.png"/><Relationship Id="rId9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38.png"/><Relationship Id="rId9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42.png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43.gif"/><Relationship Id="rId15" Type="http://schemas.openxmlformats.org/officeDocument/2006/relationships/image" Target="../media/image69.png"/><Relationship Id="rId10" Type="http://schemas.openxmlformats.org/officeDocument/2006/relationships/image" Target="../media/image46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7" Type="http://schemas.openxmlformats.org/officeDocument/2006/relationships/image" Target="../media/image8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5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8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8.gif"/><Relationship Id="rId4" Type="http://schemas.openxmlformats.org/officeDocument/2006/relationships/image" Target="../media/image67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gif"/><Relationship Id="rId7" Type="http://schemas.openxmlformats.org/officeDocument/2006/relationships/image" Target="../media/image1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9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5.png"/><Relationship Id="rId4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gif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8.png"/><Relationship Id="rId4" Type="http://schemas.openxmlformats.org/officeDocument/2006/relationships/image" Target="../media/image8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8.png"/><Relationship Id="rId4" Type="http://schemas.openxmlformats.org/officeDocument/2006/relationships/image" Target="../media/image9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gif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100.png"/><Relationship Id="rId7" Type="http://schemas.openxmlformats.org/officeDocument/2006/relationships/image" Target="../media/image124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0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0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132.pn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132.pn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Relationship Id="rId9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39.png"/><Relationship Id="rId7" Type="http://schemas.openxmlformats.org/officeDocument/2006/relationships/image" Target="../media/image143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2.png"/><Relationship Id="rId5" Type="http://schemas.openxmlformats.org/officeDocument/2006/relationships/image" Target="../media/image141.png"/><Relationship Id="rId4" Type="http://schemas.openxmlformats.org/officeDocument/2006/relationships/image" Target="../media/image105.png"/><Relationship Id="rId9" Type="http://schemas.openxmlformats.org/officeDocument/2006/relationships/image" Target="../media/image14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image" Target="../media/image147.png"/><Relationship Id="rId7" Type="http://schemas.openxmlformats.org/officeDocument/2006/relationships/image" Target="../media/image151.png"/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0.png"/><Relationship Id="rId5" Type="http://schemas.openxmlformats.org/officeDocument/2006/relationships/image" Target="../media/image149.png"/><Relationship Id="rId4" Type="http://schemas.openxmlformats.org/officeDocument/2006/relationships/image" Target="../media/image148.png"/><Relationship Id="rId9" Type="http://schemas.openxmlformats.org/officeDocument/2006/relationships/image" Target="../media/image15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155.png"/><Relationship Id="rId7" Type="http://schemas.openxmlformats.org/officeDocument/2006/relationships/image" Target="../media/image159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8.png"/><Relationship Id="rId5" Type="http://schemas.openxmlformats.org/officeDocument/2006/relationships/image" Target="../media/image157.png"/><Relationship Id="rId4" Type="http://schemas.openxmlformats.org/officeDocument/2006/relationships/image" Target="../media/image156.png"/><Relationship Id="rId9" Type="http://schemas.openxmlformats.org/officeDocument/2006/relationships/image" Target="../media/image16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3" Type="http://schemas.openxmlformats.org/officeDocument/2006/relationships/image" Target="../media/image166.png"/><Relationship Id="rId7" Type="http://schemas.openxmlformats.org/officeDocument/2006/relationships/image" Target="../media/image110.emf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9.png"/><Relationship Id="rId5" Type="http://schemas.openxmlformats.org/officeDocument/2006/relationships/image" Target="../media/image168.png"/><Relationship Id="rId4" Type="http://schemas.openxmlformats.org/officeDocument/2006/relationships/image" Target="../media/image167.png"/><Relationship Id="rId9" Type="http://schemas.openxmlformats.org/officeDocument/2006/relationships/image" Target="../media/image1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2.png"/><Relationship Id="rId7" Type="http://schemas.openxmlformats.org/officeDocument/2006/relationships/image" Target="../media/image23.png"/><Relationship Id="rId12" Type="http://schemas.openxmlformats.org/officeDocument/2006/relationships/image" Target="../media/image3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35.png"/><Relationship Id="rId5" Type="http://schemas.openxmlformats.org/officeDocument/2006/relationships/image" Target="../media/image19.png"/><Relationship Id="rId10" Type="http://schemas.openxmlformats.org/officeDocument/2006/relationships/image" Target="../media/image34.png"/><Relationship Id="rId4" Type="http://schemas.openxmlformats.org/officeDocument/2006/relationships/image" Target="../media/image1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PS experiments are back in action | CERN">
            <a:extLst>
              <a:ext uri="{FF2B5EF4-FFF2-40B4-BE49-F238E27FC236}">
                <a16:creationId xmlns:a16="http://schemas.microsoft.com/office/drawing/2014/main" id="{1F354F83-5592-2AEF-3972-961B71A06B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 bwMode="auto">
          <a:xfrm>
            <a:off x="0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609E96-D01A-2DFF-44AF-9D90486FB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" y="1932075"/>
            <a:ext cx="12192000" cy="2837590"/>
          </a:xfrm>
        </p:spPr>
        <p:txBody>
          <a:bodyPr>
            <a:normAutofit/>
          </a:bodyPr>
          <a:lstStyle/>
          <a:p>
            <a:r>
              <a:rPr lang="en-US" sz="4800" i="0" u="none" strike="noStrike" noProof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Longitudinal high-intensity</a:t>
            </a:r>
            <a:br>
              <a:rPr lang="en-US" sz="4800" i="0" u="none" strike="noStrike" noProof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</a:br>
            <a:r>
              <a:rPr lang="en-US" sz="4800" i="0" u="none" strike="noStrike" noProof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beam instabilities + mitigations </a:t>
            </a:r>
            <a:br>
              <a:rPr lang="en-US" sz="4800" i="0" u="none" strike="noStrike" noProof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</a:br>
            <a:r>
              <a:rPr lang="en-US" sz="4800" i="0" u="none" strike="noStrike" noProof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in synchrotrons</a:t>
            </a:r>
            <a:endParaRPr lang="en-US" sz="4800" noProof="0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27E78C-4817-7D35-CCE0-E109291E7871}"/>
              </a:ext>
            </a:extLst>
          </p:cNvPr>
          <p:cNvSpPr txBox="1"/>
          <p:nvPr/>
        </p:nvSpPr>
        <p:spPr>
          <a:xfrm>
            <a:off x="660400" y="4769665"/>
            <a:ext cx="1097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/>
              <a:t>Ivan Karpov</a:t>
            </a:r>
          </a:p>
          <a:p>
            <a:pPr algn="ctr"/>
            <a:r>
              <a:rPr lang="en-US" sz="2000" noProof="0" dirty="0"/>
              <a:t>CERN, SY-RF-BR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AC80CD-4629-CA5F-55B0-EAC45161AE41}"/>
              </a:ext>
            </a:extLst>
          </p:cNvPr>
          <p:cNvSpPr txBox="1"/>
          <p:nvPr/>
        </p:nvSpPr>
        <p:spPr>
          <a:xfrm>
            <a:off x="1698661" y="6365201"/>
            <a:ext cx="8794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i="0" u="none" strike="noStrike" noProof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Intensity Limitations in Hadron Beams, 20.06.2025</a:t>
            </a:r>
            <a:endParaRPr lang="en-US" noProof="0" dirty="0">
              <a:solidFill>
                <a:srgbClr val="0070C0"/>
              </a:solidFill>
            </a:endParaRPr>
          </a:p>
        </p:txBody>
      </p:sp>
      <p:pic>
        <p:nvPicPr>
          <p:cNvPr id="4" name="Picture 8" descr="Image result for cern logo">
            <a:extLst>
              <a:ext uri="{FF2B5EF4-FFF2-40B4-BE49-F238E27FC236}">
                <a16:creationId xmlns:a16="http://schemas.microsoft.com/office/drawing/2014/main" id="{04393CCB-5A9A-1231-A39A-1DB78951B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23" y="228600"/>
            <a:ext cx="1437489" cy="143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AS course on Basics of Accelerator Physics and Technology, 11 - 15 March 2024, Ferney-Voltaire, France">
            <a:extLst>
              <a:ext uri="{FF2B5EF4-FFF2-40B4-BE49-F238E27FC236}">
                <a16:creationId xmlns:a16="http://schemas.microsoft.com/office/drawing/2014/main" id="{B2069B0C-F083-4BAF-91BF-96A09FA85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681" b="89571" l="1563" r="98047">
                        <a14:foregroundMark x1="8984" y1="40491" x2="8984" y2="40491"/>
                        <a14:foregroundMark x1="5859" y1="49080" x2="5859" y2="49080"/>
                        <a14:foregroundMark x1="1563" y1="58282" x2="1563" y2="58282"/>
                        <a14:foregroundMark x1="50000" y1="14110" x2="50000" y2="14110"/>
                        <a14:foregroundMark x1="47266" y1="3681" x2="47266" y2="3681"/>
                        <a14:foregroundMark x1="72656" y1="38037" x2="72656" y2="38037"/>
                        <a14:foregroundMark x1="94141" y1="47239" x2="94141" y2="47239"/>
                        <a14:foregroundMark x1="98047" y1="55828" x2="98047" y2="55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9384" y="150899"/>
            <a:ext cx="24384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664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3D4DF4-C07A-791A-13C9-14A80FBB00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7D8FF-BE32-8D86-DC11-E8B1E618C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noProof="0" dirty="0"/>
              <a:t>Single-bunch induced voltage (via wake function)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6FD78A-9EB2-4D3C-C055-5FDE7D8D2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CC88FD-97CE-321E-97DC-559F3AE88AAB}"/>
              </a:ext>
            </a:extLst>
          </p:cNvPr>
          <p:cNvSpPr txBox="1"/>
          <p:nvPr/>
        </p:nvSpPr>
        <p:spPr>
          <a:xfrm>
            <a:off x="548640" y="1269872"/>
            <a:ext cx="2735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Stationary voltage: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638E62-C4CC-7A1B-10B0-33AD250AE496}"/>
              </a:ext>
            </a:extLst>
          </p:cNvPr>
          <p:cNvSpPr txBox="1"/>
          <p:nvPr/>
        </p:nvSpPr>
        <p:spPr>
          <a:xfrm>
            <a:off x="539285" y="2417602"/>
            <a:ext cx="495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Following convention in lectures of </a:t>
            </a:r>
            <a:r>
              <a:rPr lang="en-US" noProof="0" dirty="0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 </a:t>
            </a:r>
            <a:r>
              <a:rPr lang="en-US" noProof="0" dirty="0" err="1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Mostacci</a:t>
            </a:r>
            <a:endParaRPr lang="en-US" noProof="0" dirty="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1E88AA-C6B5-9E23-3880-ABDFCD116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360" y="3038126"/>
            <a:ext cx="3574279" cy="6335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8508D7-3422-DD3F-53F6-E8B670C37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455" y="4529937"/>
            <a:ext cx="4107753" cy="76020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763DFFA-FD67-44CE-903A-6753F3F4BB92}"/>
              </a:ext>
            </a:extLst>
          </p:cNvPr>
          <p:cNvCxnSpPr>
            <a:cxnSpLocks/>
          </p:cNvCxnSpPr>
          <p:nvPr/>
        </p:nvCxnSpPr>
        <p:spPr>
          <a:xfrm flipH="1">
            <a:off x="3655659" y="4456720"/>
            <a:ext cx="50386" cy="2669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45EB732-1D4A-73A9-75DB-E19B8EED3EEA}"/>
                  </a:ext>
                </a:extLst>
              </p:cNvPr>
              <p:cNvSpPr txBox="1"/>
              <p:nvPr/>
            </p:nvSpPr>
            <p:spPr>
              <a:xfrm>
                <a:off x="3582992" y="4086435"/>
                <a:ext cx="13537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45EB732-1D4A-73A9-75DB-E19B8EED3E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992" y="4086435"/>
                <a:ext cx="1353769" cy="276999"/>
              </a:xfrm>
              <a:prstGeom prst="rect">
                <a:avLst/>
              </a:prstGeom>
              <a:blipFill>
                <a:blip r:embed="rId5"/>
                <a:stretch>
                  <a:fillRect l="-3604" r="-5856" b="-3478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D146F45-97F7-1DC2-A4A6-ED3B47599E56}"/>
                  </a:ext>
                </a:extLst>
              </p:cNvPr>
              <p:cNvSpPr txBox="1"/>
              <p:nvPr/>
            </p:nvSpPr>
            <p:spPr>
              <a:xfrm>
                <a:off x="1999209" y="3763270"/>
                <a:ext cx="29814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noProof="0" dirty="0"/>
                  <a:t>Impedance at revolution harmonics (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noProof="0" dirty="0"/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D146F45-97F7-1DC2-A4A6-ED3B47599E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9209" y="3763270"/>
                <a:ext cx="2981423" cy="646331"/>
              </a:xfrm>
              <a:prstGeom prst="rect">
                <a:avLst/>
              </a:prstGeom>
              <a:blipFill>
                <a:blip r:embed="rId6"/>
                <a:stretch>
                  <a:fillRect l="-1840" t="-4717" b="-1415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 descr="A graph of a function&#10;&#10;AI-generated content may be incorrect.">
            <a:extLst>
              <a:ext uri="{FF2B5EF4-FFF2-40B4-BE49-F238E27FC236}">
                <a16:creationId xmlns:a16="http://schemas.microsoft.com/office/drawing/2014/main" id="{5ADE0E0C-B52C-933B-4C44-5ACE0731AF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304" y="2661737"/>
            <a:ext cx="6160021" cy="412395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11E8D1C-353A-60D4-D56B-7DA8FC4790DC}"/>
              </a:ext>
            </a:extLst>
          </p:cNvPr>
          <p:cNvSpPr txBox="1"/>
          <p:nvPr/>
        </p:nvSpPr>
        <p:spPr>
          <a:xfrm>
            <a:off x="6831446" y="2465899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rgbClr val="0070C0"/>
                </a:solidFill>
              </a:rPr>
              <a:t>Impedance &amp; single-bunch beam spectrum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39607E0-16A9-80FC-F319-295CDE0D42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55189" y="1118082"/>
            <a:ext cx="5661498" cy="820217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0D0F004-E2CF-5557-BA90-F2385E3D2F90}"/>
              </a:ext>
            </a:extLst>
          </p:cNvPr>
          <p:cNvCxnSpPr/>
          <p:nvPr/>
        </p:nvCxnSpPr>
        <p:spPr>
          <a:xfrm flipV="1">
            <a:off x="4873752" y="1654217"/>
            <a:ext cx="137160" cy="273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9E24AF8-8D5A-21C2-CF48-6866914098AD}"/>
              </a:ext>
            </a:extLst>
          </p:cNvPr>
          <p:cNvSpPr txBox="1"/>
          <p:nvPr/>
        </p:nvSpPr>
        <p:spPr>
          <a:xfrm>
            <a:off x="3781145" y="1953928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Number of particles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4F97E9-FAFD-8031-2838-45B8FDB0346B}"/>
              </a:ext>
            </a:extLst>
          </p:cNvPr>
          <p:cNvSpPr txBox="1"/>
          <p:nvPr/>
        </p:nvSpPr>
        <p:spPr>
          <a:xfrm>
            <a:off x="6224500" y="195392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Line density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A2460A8-E160-FB1B-14DE-04DAB19E038D}"/>
              </a:ext>
            </a:extLst>
          </p:cNvPr>
          <p:cNvCxnSpPr/>
          <p:nvPr/>
        </p:nvCxnSpPr>
        <p:spPr>
          <a:xfrm flipV="1">
            <a:off x="6720840" y="1687030"/>
            <a:ext cx="0" cy="240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6EC56CB-1DF8-640F-3762-E37D85470981}"/>
              </a:ext>
            </a:extLst>
          </p:cNvPr>
          <p:cNvSpPr txBox="1"/>
          <p:nvPr/>
        </p:nvSpPr>
        <p:spPr>
          <a:xfrm>
            <a:off x="7811777" y="1942756"/>
            <a:ext cx="1638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Wake function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76AEFCB-21C5-5868-9E0A-A1119A246861}"/>
              </a:ext>
            </a:extLst>
          </p:cNvPr>
          <p:cNvCxnSpPr/>
          <p:nvPr/>
        </p:nvCxnSpPr>
        <p:spPr>
          <a:xfrm flipH="1" flipV="1">
            <a:off x="7406640" y="1687030"/>
            <a:ext cx="329184" cy="240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ight Brace 34">
            <a:extLst>
              <a:ext uri="{FF2B5EF4-FFF2-40B4-BE49-F238E27FC236}">
                <a16:creationId xmlns:a16="http://schemas.microsoft.com/office/drawing/2014/main" id="{AB6BC50F-2056-0537-EC73-2C2797FE62A2}"/>
              </a:ext>
            </a:extLst>
          </p:cNvPr>
          <p:cNvSpPr/>
          <p:nvPr/>
        </p:nvSpPr>
        <p:spPr>
          <a:xfrm rot="5400000">
            <a:off x="8601926" y="1437742"/>
            <a:ext cx="137160" cy="45042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54E3BB-ADC4-12FF-804F-1C38F4998459}"/>
              </a:ext>
            </a:extLst>
          </p:cNvPr>
          <p:cNvSpPr txBox="1"/>
          <p:nvPr/>
        </p:nvSpPr>
        <p:spPr>
          <a:xfrm>
            <a:off x="8554735" y="1647589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One turn delay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459A5DA-D7D8-AFD8-882C-BD22882CF3F8}"/>
                  </a:ext>
                </a:extLst>
              </p:cNvPr>
              <p:cNvSpPr txBox="1"/>
              <p:nvPr/>
            </p:nvSpPr>
            <p:spPr>
              <a:xfrm>
                <a:off x="2634079" y="5394209"/>
                <a:ext cx="34619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noProof="0" dirty="0"/>
                  <a:t>Beam spectrum at revolution harmonics (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noProof="0" dirty="0"/>
                  <a:t>)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459A5DA-D7D8-AFD8-882C-BD22882CF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079" y="5394209"/>
                <a:ext cx="3461921" cy="646331"/>
              </a:xfrm>
              <a:prstGeom prst="rect">
                <a:avLst/>
              </a:prstGeom>
              <a:blipFill>
                <a:blip r:embed="rId9"/>
                <a:stretch>
                  <a:fillRect l="-1408" t="-5660" b="-1415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7DCA1F4-0840-0469-408F-8C35870E59EB}"/>
              </a:ext>
            </a:extLst>
          </p:cNvPr>
          <p:cNvCxnSpPr/>
          <p:nvPr/>
        </p:nvCxnSpPr>
        <p:spPr>
          <a:xfrm flipH="1" flipV="1">
            <a:off x="3972491" y="5076462"/>
            <a:ext cx="66612" cy="266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C8467F5-1F15-A9DD-D03B-935E0ACA99D6}"/>
              </a:ext>
            </a:extLst>
          </p:cNvPr>
          <p:cNvSpPr txBox="1"/>
          <p:nvPr/>
        </p:nvSpPr>
        <p:spPr>
          <a:xfrm>
            <a:off x="539285" y="3147141"/>
            <a:ext cx="1869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noProof="0" dirty="0">
                <a:solidFill>
                  <a:srgbClr val="0070C0"/>
                </a:solidFill>
              </a:rPr>
              <a:t>Wake function: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199F528-14F5-0E04-16DB-2FA30B308099}"/>
                  </a:ext>
                </a:extLst>
              </p:cNvPr>
              <p:cNvSpPr txBox="1"/>
              <p:nvPr/>
            </p:nvSpPr>
            <p:spPr>
              <a:xfrm>
                <a:off x="548640" y="5936524"/>
                <a:ext cx="567586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noProof="0" dirty="0"/>
                  <a:t> Only revolution harmonics contribute to stationary induced voltage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199F528-14F5-0E04-16DB-2FA30B308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" y="5936524"/>
                <a:ext cx="5675860" cy="830997"/>
              </a:xfrm>
              <a:prstGeom prst="rect">
                <a:avLst/>
              </a:prstGeom>
              <a:blipFill>
                <a:blip r:embed="rId10"/>
                <a:stretch>
                  <a:fillRect l="-1611" t="-5147" b="-16912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825C66B-90CF-CE81-4ABF-231AF46D3B3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54370" y="1247468"/>
            <a:ext cx="2000529" cy="486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478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3BE572-234B-24E8-D8D5-45C3DEFB56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A graph with blue and orange dots&#10;&#10;AI-generated content may be incorrect.">
            <a:extLst>
              <a:ext uri="{FF2B5EF4-FFF2-40B4-BE49-F238E27FC236}">
                <a16:creationId xmlns:a16="http://schemas.microsoft.com/office/drawing/2014/main" id="{7D21CBDC-08BC-94FE-6F1B-C20F2381C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303" y="2658277"/>
            <a:ext cx="6160021" cy="41178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59454B-256A-089B-ADFD-40581D314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noProof="0" dirty="0"/>
              <a:t>Note on multi-bunch case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986475-74F9-C1B5-754F-DDEA900CA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11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A7D1EB-9229-F9B8-9E48-61269C781E2D}"/>
                  </a:ext>
                </a:extLst>
              </p:cNvPr>
              <p:cNvSpPr txBox="1"/>
              <p:nvPr/>
            </p:nvSpPr>
            <p:spPr>
              <a:xfrm>
                <a:off x="548640" y="1269872"/>
                <a:ext cx="101568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noProof="0" dirty="0">
                    <a:solidFill>
                      <a:srgbClr val="0070C0"/>
                    </a:solidFill>
                  </a:rPr>
                  <a:t>Periodicity is defined by bunch spacing: </a:t>
                </a:r>
                <a14:m>
                  <m:oMath xmlns:m="http://schemas.openxmlformats.org/officeDocument/2006/math">
                    <m:r>
                      <a:rPr lang="en-US" sz="2400" b="0" i="0" noProof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b="0" i="1" noProof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2400" b="0" i="1" noProof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sz="2400" b="0" i="1" noProof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noProof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noProof="0" dirty="0">
                    <a:solidFill>
                      <a:srgbClr val="0070C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i="1" noProof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400" noProof="0" dirty="0">
                    <a:solidFill>
                      <a:srgbClr val="0070C0"/>
                    </a:solidFill>
                  </a:rPr>
                  <a:t> – number of bunches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A7D1EB-9229-F9B8-9E48-61269C781E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" y="1269872"/>
                <a:ext cx="10156883" cy="461665"/>
              </a:xfrm>
              <a:prstGeom prst="rect">
                <a:avLst/>
              </a:prstGeom>
              <a:blipFill>
                <a:blip r:embed="rId3"/>
                <a:stretch>
                  <a:fillRect l="-900" t="-9211" b="-3026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57D1FC27-E7FC-0D12-34B4-4F1B45B019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455" y="4142239"/>
            <a:ext cx="4107753" cy="76020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2188834-1687-927F-0E8F-3EBD443451EE}"/>
              </a:ext>
            </a:extLst>
          </p:cNvPr>
          <p:cNvCxnSpPr>
            <a:cxnSpLocks/>
          </p:cNvCxnSpPr>
          <p:nvPr/>
        </p:nvCxnSpPr>
        <p:spPr>
          <a:xfrm flipH="1">
            <a:off x="3655659" y="4069022"/>
            <a:ext cx="50386" cy="2669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26F9C77-CBBF-15EE-5B52-E4FA1299436B}"/>
                  </a:ext>
                </a:extLst>
              </p:cNvPr>
              <p:cNvSpPr txBox="1"/>
              <p:nvPr/>
            </p:nvSpPr>
            <p:spPr>
              <a:xfrm>
                <a:off x="3582992" y="3698737"/>
                <a:ext cx="13537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26F9C77-CBBF-15EE-5B52-E4FA129943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992" y="3698737"/>
                <a:ext cx="1353769" cy="276999"/>
              </a:xfrm>
              <a:prstGeom prst="rect">
                <a:avLst/>
              </a:prstGeom>
              <a:blipFill>
                <a:blip r:embed="rId5"/>
                <a:stretch>
                  <a:fillRect l="-3604" t="-2222" r="-5856" b="-3777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D9A4D87-FCB8-9288-9506-E0C4F8352372}"/>
                  </a:ext>
                </a:extLst>
              </p:cNvPr>
              <p:cNvSpPr txBox="1"/>
              <p:nvPr/>
            </p:nvSpPr>
            <p:spPr>
              <a:xfrm>
                <a:off x="1999209" y="3375572"/>
                <a:ext cx="29814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noProof="0" dirty="0"/>
                  <a:t>Impedance at revolution harmonics (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noProof="0" dirty="0"/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D9A4D87-FCB8-9288-9506-E0C4F83523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9209" y="3375572"/>
                <a:ext cx="2981423" cy="646331"/>
              </a:xfrm>
              <a:prstGeom prst="rect">
                <a:avLst/>
              </a:prstGeom>
              <a:blipFill>
                <a:blip r:embed="rId6"/>
                <a:stretch>
                  <a:fillRect l="-1840" t="-5660" b="-1415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7A65D74-ABAA-461F-0915-4FA950ED8800}"/>
              </a:ext>
            </a:extLst>
          </p:cNvPr>
          <p:cNvSpPr txBox="1"/>
          <p:nvPr/>
        </p:nvSpPr>
        <p:spPr>
          <a:xfrm>
            <a:off x="6867428" y="2464055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rgbClr val="0070C0"/>
                </a:solidFill>
              </a:rPr>
              <a:t>Impedance &amp; nine-bunch beam spectrum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6BE1A87-2A42-696C-5128-37201F4999AC}"/>
                  </a:ext>
                </a:extLst>
              </p:cNvPr>
              <p:cNvSpPr txBox="1"/>
              <p:nvPr/>
            </p:nvSpPr>
            <p:spPr>
              <a:xfrm>
                <a:off x="2634079" y="5006511"/>
                <a:ext cx="34619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noProof="0" dirty="0"/>
                  <a:t>Beam spectrum at revolution harmonics (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noProof="0" dirty="0"/>
                  <a:t>)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6BE1A87-2A42-696C-5128-37201F4999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079" y="5006511"/>
                <a:ext cx="3461921" cy="646331"/>
              </a:xfrm>
              <a:prstGeom prst="rect">
                <a:avLst/>
              </a:prstGeom>
              <a:blipFill>
                <a:blip r:embed="rId7"/>
                <a:stretch>
                  <a:fillRect l="-1408" t="-4717" b="-1415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325D479-2E53-59F3-DFB7-7A5ED3FBF9D8}"/>
              </a:ext>
            </a:extLst>
          </p:cNvPr>
          <p:cNvCxnSpPr/>
          <p:nvPr/>
        </p:nvCxnSpPr>
        <p:spPr>
          <a:xfrm flipH="1" flipV="1">
            <a:off x="3972491" y="4688764"/>
            <a:ext cx="66612" cy="266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9FBEBCB-52FB-E8E8-67B5-593A50B58D7E}"/>
                  </a:ext>
                </a:extLst>
              </p:cNvPr>
              <p:cNvSpPr txBox="1"/>
              <p:nvPr/>
            </p:nvSpPr>
            <p:spPr>
              <a:xfrm>
                <a:off x="548640" y="5585360"/>
                <a:ext cx="567586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noProof="0" dirty="0"/>
                  <a:t> Only bunch spacing harmonics </a:t>
                </a:r>
                <a:br>
                  <a:rPr lang="en-US" sz="2400" noProof="0" dirty="0"/>
                </a:br>
                <a:r>
                  <a:rPr lang="en-US" sz="2400" noProof="0" dirty="0"/>
                  <a:t>(</a:t>
                </a:r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𝑝𝑀</m:t>
                    </m:r>
                  </m:oMath>
                </a14:m>
                <a:r>
                  <a:rPr lang="en-US" sz="2400" noProof="0" dirty="0"/>
                  <a:t>) contribute to stationary induced voltage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9FBEBCB-52FB-E8E8-67B5-593A50B58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" y="5585360"/>
                <a:ext cx="5675860" cy="1200329"/>
              </a:xfrm>
              <a:prstGeom prst="rect">
                <a:avLst/>
              </a:prstGeom>
              <a:blipFill>
                <a:blip r:embed="rId8"/>
                <a:stretch>
                  <a:fillRect l="-1611" t="-3553" b="-1116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red lines on a black background&#10;&#10;AI-generated content may be incorrect.">
            <a:extLst>
              <a:ext uri="{FF2B5EF4-FFF2-40B4-BE49-F238E27FC236}">
                <a16:creationId xmlns:a16="http://schemas.microsoft.com/office/drawing/2014/main" id="{6D42E980-C02A-2CC8-8377-74FAB961BA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1851038"/>
            <a:ext cx="6131022" cy="1234986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C43BA20-591B-AEC6-C9E9-BDE463F2B373}"/>
              </a:ext>
            </a:extLst>
          </p:cNvPr>
          <p:cNvCxnSpPr>
            <a:cxnSpLocks/>
          </p:cNvCxnSpPr>
          <p:nvPr/>
        </p:nvCxnSpPr>
        <p:spPr>
          <a:xfrm flipH="1">
            <a:off x="5257498" y="1731537"/>
            <a:ext cx="919244" cy="22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E8B8965-9143-CDD2-CFD3-046F6233F680}"/>
              </a:ext>
            </a:extLst>
          </p:cNvPr>
          <p:cNvCxnSpPr/>
          <p:nvPr/>
        </p:nvCxnSpPr>
        <p:spPr>
          <a:xfrm flipV="1">
            <a:off x="4708857" y="1871003"/>
            <a:ext cx="0" cy="139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92D5B8-9EFA-CA8E-771E-6E3CC77CC1C3}"/>
              </a:ext>
            </a:extLst>
          </p:cNvPr>
          <p:cNvCxnSpPr/>
          <p:nvPr/>
        </p:nvCxnSpPr>
        <p:spPr>
          <a:xfrm flipV="1">
            <a:off x="5207638" y="1871003"/>
            <a:ext cx="0" cy="139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A5768BB-CA15-55C4-52D3-090423F527FA}"/>
              </a:ext>
            </a:extLst>
          </p:cNvPr>
          <p:cNvCxnSpPr>
            <a:cxnSpLocks/>
          </p:cNvCxnSpPr>
          <p:nvPr/>
        </p:nvCxnSpPr>
        <p:spPr>
          <a:xfrm>
            <a:off x="4708857" y="1955561"/>
            <a:ext cx="49878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7564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picture containing text&#10;&#10;Description automatically generated">
            <a:extLst>
              <a:ext uri="{FF2B5EF4-FFF2-40B4-BE49-F238E27FC236}">
                <a16:creationId xmlns:a16="http://schemas.microsoft.com/office/drawing/2014/main" id="{998B063E-690B-DEB8-157A-F27DE85BC0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8465"/>
          <a:stretch/>
        </p:blipFill>
        <p:spPr>
          <a:xfrm>
            <a:off x="2780157" y="2252223"/>
            <a:ext cx="4184835" cy="7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72A4D8-3CD5-B0E8-2817-E5F621517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New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3BEA1D-5525-B83E-66F6-8E80EA440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2BCE01D1-8DED-2F98-F2C7-2683DC32C5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5866" b="50918"/>
          <a:stretch/>
        </p:blipFill>
        <p:spPr>
          <a:xfrm>
            <a:off x="527761" y="2188627"/>
            <a:ext cx="1845704" cy="7538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B1FC9DC-D200-85EC-0F93-4AF2C2DAC263}"/>
                  </a:ext>
                </a:extLst>
              </p:cNvPr>
              <p:cNvSpPr/>
              <p:nvPr/>
            </p:nvSpPr>
            <p:spPr>
              <a:xfrm>
                <a:off x="520227" y="1259223"/>
                <a:ext cx="7772148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noProof="0" dirty="0"/>
                  <a:t>Change from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noProof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sz="2400" b="0" i="0" noProof="0" smtClean="0">
                        <a:latin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ℰ</m:t>
                        </m:r>
                        <m:r>
                          <a:rPr lang="en-US" sz="2400" b="0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r>
                  <a:rPr lang="en-US" sz="2400" noProof="0" dirty="0"/>
                  <a:t>:</a:t>
                </a:r>
                <a:br>
                  <a:rPr lang="en-US" sz="2400" noProof="0" dirty="0"/>
                </a:br>
                <a:r>
                  <a:rPr lang="en-US" sz="2400" noProof="0" dirty="0"/>
                  <a:t>energy and phase of synchrotron oscillations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B1FC9DC-D200-85EC-0F93-4AF2C2DAC2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227" y="1259223"/>
                <a:ext cx="7772148" cy="830997"/>
              </a:xfrm>
              <a:prstGeom prst="rect">
                <a:avLst/>
              </a:prstGeom>
              <a:blipFill>
                <a:blip r:embed="rId3"/>
                <a:stretch>
                  <a:fillRect l="-1176" t="-5147" b="-16912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0E59329-5F4C-D5B6-A50C-B189B0B1B894}"/>
              </a:ext>
            </a:extLst>
          </p:cNvPr>
          <p:cNvCxnSpPr>
            <a:cxnSpLocks/>
          </p:cNvCxnSpPr>
          <p:nvPr/>
        </p:nvCxnSpPr>
        <p:spPr>
          <a:xfrm flipH="1">
            <a:off x="738253" y="2083186"/>
            <a:ext cx="97420" cy="287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82CCA87-58DE-FB64-4B44-AD1C4CCDF24F}"/>
                  </a:ext>
                </a:extLst>
              </p:cNvPr>
              <p:cNvSpPr txBox="1"/>
              <p:nvPr/>
            </p:nvSpPr>
            <p:spPr>
              <a:xfrm>
                <a:off x="653474" y="3107771"/>
                <a:ext cx="27024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noProof="0" dirty="0"/>
                  <a:t>Total potential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noProof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noProof="0" smtClean="0">
                            <a:latin typeface="Cambria Math" panose="02040503050406030204" pitchFamily="18" charset="0"/>
                          </a:rPr>
                          <m:t>ind</m:t>
                        </m:r>
                      </m:sub>
                    </m:sSub>
                  </m:oMath>
                </a14:m>
                <a:endParaRPr lang="en-US" noProof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82CCA87-58DE-FB64-4B44-AD1C4CCDF2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474" y="3107771"/>
                <a:ext cx="2702406" cy="369332"/>
              </a:xfrm>
              <a:prstGeom prst="rect">
                <a:avLst/>
              </a:prstGeom>
              <a:blipFill>
                <a:blip r:embed="rId4"/>
                <a:stretch>
                  <a:fillRect l="-1802" t="-10000" b="-2666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23E707F-9D74-259A-C689-F3ACC6AA2A9B}"/>
              </a:ext>
            </a:extLst>
          </p:cNvPr>
          <p:cNvCxnSpPr>
            <a:cxnSpLocks/>
          </p:cNvCxnSpPr>
          <p:nvPr/>
        </p:nvCxnSpPr>
        <p:spPr>
          <a:xfrm>
            <a:off x="2644092" y="2068565"/>
            <a:ext cx="211201" cy="399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diagram of a circle with a red circle and a blue dot&#10;&#10;AI-generated content may be incorrect.">
            <a:extLst>
              <a:ext uri="{FF2B5EF4-FFF2-40B4-BE49-F238E27FC236}">
                <a16:creationId xmlns:a16="http://schemas.microsoft.com/office/drawing/2014/main" id="{D1D02DA4-1161-4836-36E8-24270B0563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4" t="9665" r="8452" b="8698"/>
          <a:stretch/>
        </p:blipFill>
        <p:spPr>
          <a:xfrm>
            <a:off x="8050831" y="1155087"/>
            <a:ext cx="4099925" cy="27849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5EF5D6F-906D-A6DE-37B3-8DBCADABEB5E}"/>
                  </a:ext>
                </a:extLst>
              </p:cNvPr>
              <p:cNvSpPr txBox="1"/>
              <p:nvPr/>
            </p:nvSpPr>
            <p:spPr>
              <a:xfrm>
                <a:off x="11843826" y="2565382"/>
                <a:ext cx="30155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5EF5D6F-906D-A6DE-37B3-8DBCADABEB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43826" y="2565382"/>
                <a:ext cx="301557" cy="369332"/>
              </a:xfrm>
              <a:prstGeom prst="rect">
                <a:avLst/>
              </a:prstGeom>
              <a:blipFill>
                <a:blip r:embed="rId6"/>
                <a:stretch>
                  <a:fillRect l="-32653" r="-30612" b="-3833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B6B78CA-B5AD-8089-F500-BA336E001B87}"/>
                  </a:ext>
                </a:extLst>
              </p:cNvPr>
              <p:cNvSpPr txBox="1"/>
              <p:nvPr/>
            </p:nvSpPr>
            <p:spPr>
              <a:xfrm>
                <a:off x="9699529" y="655050"/>
                <a:ext cx="802527" cy="386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noProof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̇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en-US" sz="2400" i="1" noProof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B6B78CA-B5AD-8089-F500-BA336E001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9529" y="655050"/>
                <a:ext cx="802527" cy="38645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7C066D9-2CB6-4242-49C5-F385AE94FB1D}"/>
              </a:ext>
            </a:extLst>
          </p:cNvPr>
          <p:cNvCxnSpPr/>
          <p:nvPr/>
        </p:nvCxnSpPr>
        <p:spPr>
          <a:xfrm flipV="1">
            <a:off x="1950917" y="2768180"/>
            <a:ext cx="0" cy="276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91FDD7D-B8F8-8017-4876-6EB34EE1D293}"/>
                  </a:ext>
                </a:extLst>
              </p:cNvPr>
              <p:cNvSpPr txBox="1"/>
              <p:nvPr/>
            </p:nvSpPr>
            <p:spPr>
              <a:xfrm>
                <a:off x="10824893" y="2613086"/>
                <a:ext cx="5631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noProof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91FDD7D-B8F8-8017-4876-6EB34EE1D2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4893" y="2613086"/>
                <a:ext cx="563166" cy="276999"/>
              </a:xfrm>
              <a:prstGeom prst="rect">
                <a:avLst/>
              </a:prstGeom>
              <a:blipFill>
                <a:blip r:embed="rId8"/>
                <a:stretch>
                  <a:fillRect l="-13043" r="-1087" b="-35556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95D2263-4524-2358-1F78-F14CBA4FB538}"/>
                  </a:ext>
                </a:extLst>
              </p:cNvPr>
              <p:cNvSpPr txBox="1"/>
              <p:nvPr/>
            </p:nvSpPr>
            <p:spPr>
              <a:xfrm>
                <a:off x="489008" y="3716980"/>
                <a:ext cx="5912810" cy="2840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noProof="0" dirty="0">
                    <a:solidFill>
                      <a:srgbClr val="0070C0"/>
                    </a:solidFill>
                  </a:rPr>
                  <a:t>Main advantages: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400" noProof="0" dirty="0"/>
                  <a:t>Based on the Liouville’ theorem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num>
                      <m:den>
                        <m:r>
                          <a:rPr lang="en-US" sz="2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b="0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noProof="0" dirty="0"/>
                  <a:t>, stationary particle distribution depends only on </a:t>
                </a:r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</m:oMath>
                </a14:m>
                <a:r>
                  <a:rPr lang="en-US" sz="2400" noProof="0" dirty="0"/>
                  <a:t> and not on </a:t>
                </a:r>
                <a14:m>
                  <m:oMath xmlns:m="http://schemas.openxmlformats.org/officeDocument/2006/math"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 lang="en-US" sz="2400" noProof="0" dirty="0"/>
              </a:p>
              <a:p>
                <a:pPr marL="342900" indent="-34290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</m:oMath>
                </a14:m>
                <a:r>
                  <a:rPr lang="en-US" sz="2400" noProof="0" dirty="0"/>
                  <a:t> is friendlier for numerical analysis than </a:t>
                </a:r>
                <a:r>
                  <a:rPr lang="en-US" sz="2400" noProof="0" dirty="0">
                    <a:solidFill>
                      <a:srgbClr val="C00000"/>
                    </a:solidFill>
                  </a:rPr>
                  <a:t>action variable</a:t>
                </a:r>
                <a:r>
                  <a:rPr lang="en-US" sz="2400" noProof="0" dirty="0"/>
                  <a:t> (allows solving some integrals analytically)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95D2263-4524-2358-1F78-F14CBA4FB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008" y="3716980"/>
                <a:ext cx="5912810" cy="2840265"/>
              </a:xfrm>
              <a:prstGeom prst="rect">
                <a:avLst/>
              </a:prstGeom>
              <a:blipFill>
                <a:blip r:embed="rId9"/>
                <a:stretch>
                  <a:fillRect l="-1546" t="-1502" r="-1340" b="-407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 descr="A diagram of a graph&#10;&#10;AI-generated content may be incorrect.">
            <a:extLst>
              <a:ext uri="{FF2B5EF4-FFF2-40B4-BE49-F238E27FC236}">
                <a16:creationId xmlns:a16="http://schemas.microsoft.com/office/drawing/2014/main" id="{BDE45425-C69F-A0EA-67F0-D10C31F7168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818" y="4339916"/>
            <a:ext cx="2643831" cy="2357174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FB77CEE4-0809-C908-0F48-B0CD6CB6DFE7}"/>
              </a:ext>
            </a:extLst>
          </p:cNvPr>
          <p:cNvSpPr txBox="1"/>
          <p:nvPr/>
        </p:nvSpPr>
        <p:spPr>
          <a:xfrm rot="16200000">
            <a:off x="8099236" y="531170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Norm. density levels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9242E14-D10F-F7AF-0F9A-02B733015A63}"/>
                  </a:ext>
                </a:extLst>
              </p:cNvPr>
              <p:cNvSpPr txBox="1"/>
              <p:nvPr/>
            </p:nvSpPr>
            <p:spPr>
              <a:xfrm>
                <a:off x="7180846" y="4073921"/>
                <a:ext cx="603883" cy="2898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noProof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̇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en-US" i="1" noProof="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9242E14-D10F-F7AF-0F9A-02B733015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0846" y="4073921"/>
                <a:ext cx="603883" cy="289823"/>
              </a:xfrm>
              <a:prstGeom prst="rect">
                <a:avLst/>
              </a:prstGeom>
              <a:blipFill>
                <a:blip r:embed="rId11"/>
                <a:stretch>
                  <a:fillRect l="-8081" t="-8333" r="-14141" b="-3541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5AD49F7-D2BC-2262-2828-F8564964026D}"/>
                  </a:ext>
                </a:extLst>
              </p:cNvPr>
              <p:cNvSpPr txBox="1"/>
              <p:nvPr/>
            </p:nvSpPr>
            <p:spPr>
              <a:xfrm>
                <a:off x="8432614" y="5478971"/>
                <a:ext cx="2261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5AD49F7-D2BC-2262-2828-F856496402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2614" y="5478971"/>
                <a:ext cx="226151" cy="276999"/>
              </a:xfrm>
              <a:prstGeom prst="rect">
                <a:avLst/>
              </a:prstGeom>
              <a:blipFill>
                <a:blip r:embed="rId12"/>
                <a:stretch>
                  <a:fillRect l="-32432" r="-32432" b="-35556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810B7F3-511A-93C1-94D6-E38F10D215E9}"/>
                  </a:ext>
                </a:extLst>
              </p:cNvPr>
              <p:cNvSpPr txBox="1"/>
              <p:nvPr/>
            </p:nvSpPr>
            <p:spPr>
              <a:xfrm>
                <a:off x="7974150" y="3955296"/>
                <a:ext cx="214299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d>
                        <m:dPr>
                          <m:ctrlPr>
                            <a:rPr lang="en-US" sz="18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800" b="0" i="0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8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18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1800" b="0" i="0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800" b="0" i="1" noProof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d>
                        <m:dPr>
                          <m:ctrlPr>
                            <a:rPr lang="en-US" sz="18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noProof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d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810B7F3-511A-93C1-94D6-E38F10D21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4150" y="3955296"/>
                <a:ext cx="2142997" cy="369332"/>
              </a:xfrm>
              <a:prstGeom prst="rect">
                <a:avLst/>
              </a:prstGeom>
              <a:blipFill>
                <a:blip r:embed="rId1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" name="Picture 53" descr="A blue line on a white background&#10;&#10;AI-generated content may be incorrect.">
            <a:extLst>
              <a:ext uri="{FF2B5EF4-FFF2-40B4-BE49-F238E27FC236}">
                <a16:creationId xmlns:a16="http://schemas.microsoft.com/office/drawing/2014/main" id="{2711CEA6-E849-397D-3B94-FD2530984BF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394" y="4432847"/>
            <a:ext cx="2142997" cy="17701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F758227-BD3E-212A-65ED-27E21CD6F502}"/>
                  </a:ext>
                </a:extLst>
              </p:cNvPr>
              <p:cNvSpPr txBox="1"/>
              <p:nvPr/>
            </p:nvSpPr>
            <p:spPr>
              <a:xfrm>
                <a:off x="11940775" y="5951500"/>
                <a:ext cx="2046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ℰ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F758227-BD3E-212A-65ED-27E21CD6F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0775" y="5951500"/>
                <a:ext cx="204608" cy="276999"/>
              </a:xfrm>
              <a:prstGeom prst="rect">
                <a:avLst/>
              </a:prstGeom>
              <a:blipFill>
                <a:blip r:embed="rId15"/>
                <a:stretch>
                  <a:fillRect l="-27273" r="-21212" b="-8696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5B98C83-E219-D064-0248-5EC1691DE9EA}"/>
                  </a:ext>
                </a:extLst>
              </p:cNvPr>
              <p:cNvSpPr txBox="1"/>
              <p:nvPr/>
            </p:nvSpPr>
            <p:spPr>
              <a:xfrm>
                <a:off x="11600688" y="6207574"/>
                <a:ext cx="5465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5B98C83-E219-D064-0248-5EC1691DE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0688" y="6207574"/>
                <a:ext cx="546560" cy="276999"/>
              </a:xfrm>
              <a:prstGeom prst="rect">
                <a:avLst/>
              </a:prstGeom>
              <a:blipFill>
                <a:blip r:embed="rId16"/>
                <a:stretch>
                  <a:fillRect l="-7778" b="-1304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87D988B-FAE6-88FF-932E-F748C2AD2F89}"/>
              </a:ext>
            </a:extLst>
          </p:cNvPr>
          <p:cNvCxnSpPr/>
          <p:nvPr/>
        </p:nvCxnSpPr>
        <p:spPr>
          <a:xfrm>
            <a:off x="9555783" y="4324628"/>
            <a:ext cx="143746" cy="289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68F9C85-3D6E-E09D-FE79-A8C2FE96C009}"/>
              </a:ext>
            </a:extLst>
          </p:cNvPr>
          <p:cNvCxnSpPr/>
          <p:nvPr/>
        </p:nvCxnSpPr>
        <p:spPr>
          <a:xfrm flipH="1">
            <a:off x="7784729" y="4324628"/>
            <a:ext cx="602317" cy="743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6BBBA53-00B7-0405-25AA-613583E7A6E8}"/>
              </a:ext>
            </a:extLst>
          </p:cNvPr>
          <p:cNvCxnSpPr>
            <a:cxnSpLocks/>
          </p:cNvCxnSpPr>
          <p:nvPr/>
        </p:nvCxnSpPr>
        <p:spPr>
          <a:xfrm flipH="1" flipV="1">
            <a:off x="4779036" y="2931733"/>
            <a:ext cx="93538" cy="176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1DA5E9C8-55FE-9A89-656B-C6CB23C93AB7}"/>
              </a:ext>
            </a:extLst>
          </p:cNvPr>
          <p:cNvSpPr txBox="1"/>
          <p:nvPr/>
        </p:nvSpPr>
        <p:spPr>
          <a:xfrm>
            <a:off x="3616887" y="3108965"/>
            <a:ext cx="417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Small amplitude synchrotron frequency</a:t>
            </a:r>
          </a:p>
        </p:txBody>
      </p:sp>
    </p:spTree>
    <p:extLst>
      <p:ext uri="{BB962C8B-B14F-4D97-AF65-F5344CB8AC3E}">
        <p14:creationId xmlns:p14="http://schemas.microsoft.com/office/powerpoint/2010/main" val="2219365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2A133-B145-02D2-371F-81C54C1A5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Stationary distribution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C72CDE-96B6-1289-5FF8-81E23FDC3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13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56D0813-5020-CAE5-E673-BAD2FD9B1119}"/>
                  </a:ext>
                </a:extLst>
              </p:cNvPr>
              <p:cNvSpPr txBox="1"/>
              <p:nvPr/>
            </p:nvSpPr>
            <p:spPr>
              <a:xfrm>
                <a:off x="374304" y="2319709"/>
                <a:ext cx="6116184" cy="15158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b="0" i="0" noProof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sub>
                        <m:sup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noProof="0" smtClean="0">
                                      <a:latin typeface="Cambria Math" panose="02040503050406030204" pitchFamily="18" charset="0"/>
                                    </a:rPr>
                                    <m:t>rf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noProof="0" smtClean="0">
                                      <a:latin typeface="Cambria Math" panose="02040503050406030204" pitchFamily="18" charset="0"/>
                                    </a:rPr>
                                    <m:t>ind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noProof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b="0" i="0" noProof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noProof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𝑖𝑞</m:t>
                          </m:r>
                          <m:sSub>
                            <m:sSubPr>
                              <m:ctrlPr>
                                <a:rPr lang="en-US" b="0" i="1" noProof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noProof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noProof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f>
                                    <m:fPr>
                                      <m:ctrlPr>
                                        <a:rPr lang="en-US" i="1" noProof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noProof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i="1" noProof="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num>
                                    <m:den>
                                      <m:r>
                                        <a:rPr lang="en-US" i="1" noProof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 noProof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f>
                                    <m:fPr>
                                      <m:ctrlPr>
                                        <a:rPr lang="en-US" i="1" noProof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noProof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noProof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sSub>
                                        <m:sSubPr>
                                          <m:ctrlPr>
                                            <a:rPr lang="en-US" i="1" noProof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 noProof="0"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en-US" i="1" noProof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i="1" noProof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56D0813-5020-CAE5-E673-BAD2FD9B11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04" y="2319709"/>
                <a:ext cx="6116184" cy="15158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DF93D1C-C30D-3447-9E56-927F6F1497E4}"/>
              </a:ext>
            </a:extLst>
          </p:cNvPr>
          <p:cNvSpPr txBox="1"/>
          <p:nvPr/>
        </p:nvSpPr>
        <p:spPr>
          <a:xfrm>
            <a:off x="466284" y="1253448"/>
            <a:ext cx="2956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Some explicit forms: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E35744B0-A005-F15E-F945-96AADCCF9CF6}"/>
              </a:ext>
            </a:extLst>
          </p:cNvPr>
          <p:cNvSpPr/>
          <p:nvPr/>
        </p:nvSpPr>
        <p:spPr>
          <a:xfrm rot="5400000">
            <a:off x="4363622" y="3042827"/>
            <a:ext cx="156362" cy="161685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BE00C8-64F8-064B-9709-66505F871F92}"/>
                  </a:ext>
                </a:extLst>
              </p:cNvPr>
              <p:cNvSpPr txBox="1"/>
              <p:nvPr/>
            </p:nvSpPr>
            <p:spPr>
              <a:xfrm>
                <a:off x="3813632" y="3893565"/>
                <a:ext cx="1344407" cy="504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noProof="0" dirty="0"/>
                  <a:t>IFFT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noProof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noProof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noProof="0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 noProof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 noProof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  <m:sSub>
                          <m:sSubPr>
                            <m:ctrlPr>
                              <a:rPr lang="en-US" i="1" noProof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noProof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 noProof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noProof="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BE00C8-64F8-064B-9709-66505F871F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3632" y="3893565"/>
                <a:ext cx="1344407" cy="504369"/>
              </a:xfrm>
              <a:prstGeom prst="rect">
                <a:avLst/>
              </a:prstGeom>
              <a:blipFill>
                <a:blip r:embed="rId3"/>
                <a:stretch>
                  <a:fillRect l="-4091" b="-609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2B22F7-A9F0-2B3F-89E8-6702395FE634}"/>
                  </a:ext>
                </a:extLst>
              </p:cNvPr>
              <p:cNvSpPr txBox="1"/>
              <p:nvPr/>
            </p:nvSpPr>
            <p:spPr>
              <a:xfrm>
                <a:off x="466284" y="4590166"/>
                <a:ext cx="5806590" cy="564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noProof="0" dirty="0"/>
                  <a:t>Line density for particle distribution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d>
                      <m:dPr>
                        <m:ctrlPr>
                          <a:rPr lang="en-US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ℰ</m:t>
                        </m:r>
                      </m:e>
                    </m:d>
                    <m:r>
                      <a:rPr lang="en-US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ℰ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noProof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noProof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ℰ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b="0" i="0" noProof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max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US" noProof="0" dirty="0"/>
                  <a:t>: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2B22F7-A9F0-2B3F-89E8-6702395FE6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284" y="4590166"/>
                <a:ext cx="5806590" cy="564642"/>
              </a:xfrm>
              <a:prstGeom prst="rect">
                <a:avLst/>
              </a:prstGeom>
              <a:blipFill>
                <a:blip r:embed="rId4"/>
                <a:stretch>
                  <a:fillRect l="-839" r="-105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76E3975-D52D-62C0-BA1B-B3E9CBE7486A}"/>
                  </a:ext>
                </a:extLst>
              </p:cNvPr>
              <p:cNvSpPr txBox="1"/>
              <p:nvPr/>
            </p:nvSpPr>
            <p:spPr>
              <a:xfrm>
                <a:off x="977984" y="5154808"/>
                <a:ext cx="2835648" cy="76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sSup>
                        <m:sSup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noProof="0" smtClean="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ℰ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b="0" i="0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max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76E3975-D52D-62C0-BA1B-B3E9CBE748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984" y="5154808"/>
                <a:ext cx="2835648" cy="76892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9A64D67-8946-125A-E060-E957D6445044}"/>
                  </a:ext>
                </a:extLst>
              </p:cNvPr>
              <p:cNvSpPr txBox="1"/>
              <p:nvPr/>
            </p:nvSpPr>
            <p:spPr>
              <a:xfrm>
                <a:off x="4391944" y="5446207"/>
                <a:ext cx="180760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noProof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 noProof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noProof="0" dirty="0"/>
                  <a:t> = FFT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𝜆</m:t>
                        </m:r>
                        <m:d>
                          <m:d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</m:oMath>
                </a14:m>
                <a:endParaRPr lang="en-US" noProof="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9A64D67-8946-125A-E060-E957D64450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1944" y="5446207"/>
                <a:ext cx="1807606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Right 12">
            <a:extLst>
              <a:ext uri="{FF2B5EF4-FFF2-40B4-BE49-F238E27FC236}">
                <a16:creationId xmlns:a16="http://schemas.microsoft.com/office/drawing/2014/main" id="{E808C7ED-9EC0-1EF9-BEDD-6DE3825F211C}"/>
              </a:ext>
            </a:extLst>
          </p:cNvPr>
          <p:cNvSpPr/>
          <p:nvPr/>
        </p:nvSpPr>
        <p:spPr>
          <a:xfrm>
            <a:off x="3988438" y="5539271"/>
            <a:ext cx="278559" cy="27626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B3855A-EA05-FDA3-3EC0-29339C907427}"/>
              </a:ext>
            </a:extLst>
          </p:cNvPr>
          <p:cNvSpPr txBox="1"/>
          <p:nvPr/>
        </p:nvSpPr>
        <p:spPr>
          <a:xfrm>
            <a:off x="466284" y="1942812"/>
            <a:ext cx="6098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Total potential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00CF8E-F6F9-12C9-23A8-C2EAABBED18E}"/>
                  </a:ext>
                </a:extLst>
              </p:cNvPr>
              <p:cNvSpPr txBox="1"/>
              <p:nvPr/>
            </p:nvSpPr>
            <p:spPr>
              <a:xfrm>
                <a:off x="7013428" y="1253448"/>
                <a:ext cx="5025163" cy="2803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noProof="0" dirty="0">
                    <a:solidFill>
                      <a:srgbClr val="0070C0"/>
                    </a:solidFill>
                  </a:rPr>
                  <a:t>Iterative “matching” procedure:</a:t>
                </a:r>
              </a:p>
              <a:p>
                <a:endParaRPr lang="en-US" sz="2400" noProof="0" dirty="0">
                  <a:solidFill>
                    <a:srgbClr val="0070C0"/>
                  </a:solidFill>
                </a:endParaRPr>
              </a:p>
              <a:p>
                <a:pPr marL="342900" indent="-342900">
                  <a:buAutoNum type="arabicPeriod"/>
                </a:pPr>
                <a:r>
                  <a:rPr lang="en-US" noProof="0" dirty="0">
                    <a:solidFill>
                      <a:schemeClr val="tx1"/>
                    </a:solidFill>
                  </a:rPr>
                  <a:t>Choose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noProof="0" dirty="0">
                    <a:solidFill>
                      <a:schemeClr val="tx1"/>
                    </a:solidFill>
                  </a:rPr>
                  <a:t> distribution power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ℰ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endParaRPr lang="en-US" noProof="0" dirty="0">
                  <a:solidFill>
                    <a:schemeClr val="tx1"/>
                  </a:solidFill>
                </a:endParaRPr>
              </a:p>
              <a:p>
                <a:pPr marL="342900" indent="-342900">
                  <a:buAutoNum type="arabicPeriod"/>
                </a:pPr>
                <a:r>
                  <a:rPr lang="en-US" noProof="0" dirty="0"/>
                  <a:t>Define grid in phase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=[−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noProof="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342900" indent="-342900">
                  <a:buAutoNum type="arabicPeriod"/>
                </a:pPr>
                <a:r>
                  <a:rPr lang="en-US" noProof="0" dirty="0">
                    <a:solidFill>
                      <a:schemeClr val="tx1"/>
                    </a:solidFill>
                  </a:rPr>
                  <a:t>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noProof="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noProof="0" dirty="0"/>
                  <a:t>, to compute </a:t>
                </a:r>
                <a:r>
                  <a:rPr lang="en-US" noProof="0" dirty="0">
                    <a:solidFill>
                      <a:schemeClr val="tx1"/>
                    </a:solidFill>
                  </a:rPr>
                  <a:t>potential and line density without impedance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lang="en-US" b="0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noProof="0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342900" indent="-342900">
                  <a:buAutoNum type="arabicPeriod"/>
                </a:pPr>
                <a:r>
                  <a:rPr lang="en-US" noProof="0" dirty="0">
                    <a:solidFill>
                      <a:schemeClr val="tx1"/>
                    </a:solidFill>
                  </a:rPr>
                  <a:t>Repeat several time following calculations for a small convergence parameter </a:t>
                </a:r>
                <a14:m>
                  <m:oMath xmlns:m="http://schemas.openxmlformats.org/officeDocument/2006/math">
                    <m:r>
                      <a:rPr lang="en-US" b="0" i="1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noProof="0" dirty="0">
                    <a:solidFill>
                      <a:schemeClr val="tx1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00CF8E-F6F9-12C9-23A8-C2EAABBED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3428" y="1253448"/>
                <a:ext cx="5025163" cy="2803588"/>
              </a:xfrm>
              <a:prstGeom prst="rect">
                <a:avLst/>
              </a:prstGeom>
              <a:blipFill>
                <a:blip r:embed="rId7"/>
                <a:stretch>
                  <a:fillRect l="-1818" t="-1522" r="-1939" b="-260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FF9133A-6404-5240-5B52-0BD4B2500CC0}"/>
              </a:ext>
            </a:extLst>
          </p:cNvPr>
          <p:cNvCxnSpPr/>
          <p:nvPr/>
        </p:nvCxnSpPr>
        <p:spPr>
          <a:xfrm flipV="1">
            <a:off x="1229293" y="3597044"/>
            <a:ext cx="66612" cy="238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72740F1-AC73-4737-A2F8-6C524A1C7B30}"/>
              </a:ext>
            </a:extLst>
          </p:cNvPr>
          <p:cNvSpPr txBox="1"/>
          <p:nvPr/>
        </p:nvSpPr>
        <p:spPr>
          <a:xfrm>
            <a:off x="466284" y="3961083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Synchronous phase shift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099991D-2554-7F37-134A-BAD9BFBAE458}"/>
              </a:ext>
            </a:extLst>
          </p:cNvPr>
          <p:cNvCxnSpPr/>
          <p:nvPr/>
        </p:nvCxnSpPr>
        <p:spPr>
          <a:xfrm flipH="1" flipV="1">
            <a:off x="3158815" y="5930105"/>
            <a:ext cx="151390" cy="284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5B5695D-B3AD-5A66-D408-69173DBC5B3A}"/>
                  </a:ext>
                </a:extLst>
              </p:cNvPr>
              <p:cNvSpPr txBox="1"/>
              <p:nvPr/>
            </p:nvSpPr>
            <p:spPr>
              <a:xfrm>
                <a:off x="3098258" y="6197621"/>
                <a:ext cx="364384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1−</m:t>
                    </m:r>
                    <m:func>
                      <m:funcPr>
                        <m:ctrlPr>
                          <a:rPr lang="en-US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noProof="0" dirty="0"/>
                  <a:t> in our case without collective effects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5B5695D-B3AD-5A66-D408-69173DBC5B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8258" y="6197621"/>
                <a:ext cx="3643849" cy="553998"/>
              </a:xfrm>
              <a:prstGeom prst="rect">
                <a:avLst/>
              </a:prstGeom>
              <a:blipFill>
                <a:blip r:embed="rId8"/>
                <a:stretch>
                  <a:fillRect l="-3846" t="-14286" b="-24176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A6BC032C-C04C-66E7-924D-A3FC97976E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20469" y="4274012"/>
            <a:ext cx="4011079" cy="140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515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aph of energy and power&#10;&#10;AI-generated content may be incorrect.">
            <a:extLst>
              <a:ext uri="{FF2B5EF4-FFF2-40B4-BE49-F238E27FC236}">
                <a16:creationId xmlns:a16="http://schemas.microsoft.com/office/drawing/2014/main" id="{94A1C95A-098D-3084-2D48-18ABBE55D6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586" y="4469668"/>
            <a:ext cx="4321829" cy="2301733"/>
          </a:xfrm>
          <a:prstGeom prst="rect">
            <a:avLst/>
          </a:prstGeom>
        </p:spPr>
      </p:pic>
      <p:pic>
        <p:nvPicPr>
          <p:cNvPr id="12" name="Picture 11" descr="A graph of a function&#10;&#10;AI-generated content may be incorrect.">
            <a:extLst>
              <a:ext uri="{FF2B5EF4-FFF2-40B4-BE49-F238E27FC236}">
                <a16:creationId xmlns:a16="http://schemas.microsoft.com/office/drawing/2014/main" id="{246ABCCB-8C11-8976-97EF-7662A4E70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800" y="1738800"/>
            <a:ext cx="4194810" cy="2663190"/>
          </a:xfrm>
          <a:prstGeom prst="rect">
            <a:avLst/>
          </a:prstGeom>
        </p:spPr>
      </p:pic>
      <p:pic>
        <p:nvPicPr>
          <p:cNvPr id="7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0116DBA8-F94B-43D8-C8F1-FD821A4A1E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051" y="1880474"/>
            <a:ext cx="4194810" cy="25222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EE743F-07A9-6FBB-4E6A-A987E284A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Potential-well distortion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452F9F-FEFF-DBD5-B9FE-77B81C484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14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BF4A570-ECCE-974A-0587-1651148F019F}"/>
                  </a:ext>
                </a:extLst>
              </p:cNvPr>
              <p:cNvSpPr txBox="1"/>
              <p:nvPr/>
            </p:nvSpPr>
            <p:spPr>
              <a:xfrm>
                <a:off x="702453" y="1242637"/>
                <a:ext cx="10822963" cy="4968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noProof="0" dirty="0"/>
                  <a:t>Example for single bunch with </a:t>
                </a:r>
                <a14:m>
                  <m:oMath xmlns:m="http://schemas.openxmlformats.org/officeDocument/2006/math"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=2, </m:t>
                    </m:r>
                    <m:sSub>
                      <m:sSub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noProof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=1.3 </m:t>
                    </m:r>
                    <m:d>
                      <m:d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ℰ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  <m: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=0.73</m:t>
                        </m:r>
                      </m:e>
                    </m:d>
                  </m:oMath>
                </a14:m>
                <a:r>
                  <a:rPr lang="en-US" sz="2400" noProof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noProof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i="1" noProof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 = 6×</m:t>
                    </m:r>
                    <m:sSup>
                      <m:sSupPr>
                        <m:ctrlPr>
                          <a:rPr lang="en-US" sz="24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noProof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noProof="0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BF4A570-ECCE-974A-0587-1651148F01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53" y="1242637"/>
                <a:ext cx="10822963" cy="496867"/>
              </a:xfrm>
              <a:prstGeom prst="rect">
                <a:avLst/>
              </a:prstGeom>
              <a:blipFill>
                <a:blip r:embed="rId5"/>
                <a:stretch>
                  <a:fillRect l="-845" t="-8642" b="-22222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D8CB73-9177-0351-E98E-1C7086C14452}"/>
                  </a:ext>
                </a:extLst>
              </p:cNvPr>
              <p:cNvSpPr txBox="1"/>
              <p:nvPr/>
            </p:nvSpPr>
            <p:spPr>
              <a:xfrm>
                <a:off x="781176" y="4336998"/>
                <a:ext cx="659458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noProof="0" dirty="0"/>
                  <a:t>Broadband dominated impedance can lead to: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400" noProof="0" dirty="0"/>
                  <a:t>Bunch lengthening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400" noProof="0" dirty="0"/>
                  <a:t>Synchronous phase shift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noProof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2400" noProof="0" dirty="0"/>
              </a:p>
              <a:p>
                <a:pPr marL="285750" indent="-285750">
                  <a:buFontTx/>
                  <a:buChar char="-"/>
                </a:pPr>
                <a:r>
                  <a:rPr lang="en-US" sz="2400" noProof="0" dirty="0"/>
                  <a:t>Modification of amplitude-dependency of synchrotron frequency </a:t>
                </a:r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noProof="0" dirty="0"/>
                  <a:t> might be very </a:t>
                </a:r>
                <a:r>
                  <a:rPr lang="en-US" sz="2400" noProof="0" dirty="0">
                    <a:solidFill>
                      <a:srgbClr val="C00000"/>
                    </a:solidFill>
                  </a:rPr>
                  <a:t>critical for beam stability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D8CB73-9177-0351-E98E-1C7086C14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76" y="4336998"/>
                <a:ext cx="6594580" cy="2308324"/>
              </a:xfrm>
              <a:prstGeom prst="rect">
                <a:avLst/>
              </a:prstGeom>
              <a:blipFill>
                <a:blip r:embed="rId6"/>
                <a:stretch>
                  <a:fillRect l="-1386" t="-1847" b="-527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7F13CD-7C5A-D3E1-C543-F87613544B31}"/>
                  </a:ext>
                </a:extLst>
              </p:cNvPr>
              <p:cNvSpPr txBox="1"/>
              <p:nvPr/>
            </p:nvSpPr>
            <p:spPr>
              <a:xfrm>
                <a:off x="9694993" y="3231078"/>
                <a:ext cx="7418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7F13CD-7C5A-D3E1-C543-F87613544B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4993" y="3231078"/>
                <a:ext cx="74181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3942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C367B-703F-F988-03EC-97E43F6F3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a normal distribution&#10;&#10;AI-generated content may be incorrect.">
            <a:extLst>
              <a:ext uri="{FF2B5EF4-FFF2-40B4-BE49-F238E27FC236}">
                <a16:creationId xmlns:a16="http://schemas.microsoft.com/office/drawing/2014/main" id="{55D0AA5B-9CA3-3DF8-723D-8A51E8BC74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051" y="1879200"/>
            <a:ext cx="4197105" cy="2523600"/>
          </a:xfrm>
          <a:prstGeom prst="rect">
            <a:avLst/>
          </a:prstGeom>
        </p:spPr>
      </p:pic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9C02C04A-3FE1-3A1C-5CD6-360935320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800" y="1738800"/>
            <a:ext cx="4196086" cy="2664000"/>
          </a:xfrm>
          <a:prstGeom prst="rect">
            <a:avLst/>
          </a:prstGeom>
        </p:spPr>
      </p:pic>
      <p:pic>
        <p:nvPicPr>
          <p:cNvPr id="14" name="Picture 13" descr="A graph of energy and power&#10;&#10;AI-generated content may be incorrect.">
            <a:extLst>
              <a:ext uri="{FF2B5EF4-FFF2-40B4-BE49-F238E27FC236}">
                <a16:creationId xmlns:a16="http://schemas.microsoft.com/office/drawing/2014/main" id="{538C1704-2AF0-6083-1BD9-2DDBA5F11D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586" y="4469668"/>
            <a:ext cx="4321829" cy="23017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61D206-E71F-E0BF-2478-FAF0617B4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Potential-well distortion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07365D-6401-A8BA-68D1-A545C3BF5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15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6736863-7899-1F5C-DBC9-5FD3E9574608}"/>
                  </a:ext>
                </a:extLst>
              </p:cNvPr>
              <p:cNvSpPr txBox="1"/>
              <p:nvPr/>
            </p:nvSpPr>
            <p:spPr>
              <a:xfrm>
                <a:off x="702453" y="1242637"/>
                <a:ext cx="10822963" cy="4968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noProof="0" dirty="0"/>
                  <a:t>Example for single bunch with </a:t>
                </a:r>
                <a14:m>
                  <m:oMath xmlns:m="http://schemas.openxmlformats.org/officeDocument/2006/math"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=2, </m:t>
                    </m:r>
                    <m:sSub>
                      <m:sSub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noProof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=1.3 </m:t>
                    </m:r>
                    <m:d>
                      <m:d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ℰ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  <m: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=0.73</m:t>
                        </m:r>
                      </m:e>
                    </m:d>
                  </m:oMath>
                </a14:m>
                <a:r>
                  <a:rPr lang="en-US" sz="2400" noProof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noProof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i="1" noProof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 = 6×</m:t>
                    </m:r>
                    <m:sSup>
                      <m:sSupPr>
                        <m:ctrlPr>
                          <a:rPr lang="en-US" sz="24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noProof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 noProof="0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6736863-7899-1F5C-DBC9-5FD3E95746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53" y="1242637"/>
                <a:ext cx="10822963" cy="496867"/>
              </a:xfrm>
              <a:prstGeom prst="rect">
                <a:avLst/>
              </a:prstGeom>
              <a:blipFill>
                <a:blip r:embed="rId5"/>
                <a:stretch>
                  <a:fillRect l="-845" t="-8642" b="-22222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9D4F13-B923-0810-1BA8-6DD7C04B1F96}"/>
                  </a:ext>
                </a:extLst>
              </p:cNvPr>
              <p:cNvSpPr txBox="1"/>
              <p:nvPr/>
            </p:nvSpPr>
            <p:spPr>
              <a:xfrm>
                <a:off x="781176" y="4336998"/>
                <a:ext cx="659458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noProof="0" dirty="0"/>
                  <a:t>Broadband dominated impedance can lead to: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400" noProof="0" dirty="0"/>
                  <a:t>Bunch lengthening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400" noProof="0" dirty="0"/>
                  <a:t>Synchronous phase shift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noProof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2400" noProof="0" dirty="0"/>
              </a:p>
              <a:p>
                <a:pPr marL="285750" indent="-285750">
                  <a:buFontTx/>
                  <a:buChar char="-"/>
                </a:pPr>
                <a:r>
                  <a:rPr lang="en-US" sz="2400" noProof="0" dirty="0"/>
                  <a:t>Modification of amplitude-dependency of synchrotron frequency </a:t>
                </a:r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noProof="0" dirty="0"/>
                  <a:t> might be very </a:t>
                </a:r>
                <a:r>
                  <a:rPr lang="en-US" sz="2400" noProof="0" dirty="0">
                    <a:solidFill>
                      <a:srgbClr val="C00000"/>
                    </a:solidFill>
                  </a:rPr>
                  <a:t>critical for beam stability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9D4F13-B923-0810-1BA8-6DD7C04B1F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76" y="4336998"/>
                <a:ext cx="6594580" cy="2308324"/>
              </a:xfrm>
              <a:prstGeom prst="rect">
                <a:avLst/>
              </a:prstGeom>
              <a:blipFill>
                <a:blip r:embed="rId6"/>
                <a:stretch>
                  <a:fillRect l="-1386" t="-1847" b="-527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154E04-F0CC-4B96-529C-203C30F35111}"/>
                  </a:ext>
                </a:extLst>
              </p:cNvPr>
              <p:cNvSpPr txBox="1"/>
              <p:nvPr/>
            </p:nvSpPr>
            <p:spPr>
              <a:xfrm>
                <a:off x="9694993" y="3231078"/>
                <a:ext cx="74181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154E04-F0CC-4B96-529C-203C30F35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4993" y="3231078"/>
                <a:ext cx="74181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0671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9893B-A691-AC34-6CC7-511024CCA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noProof="0" dirty="0"/>
              <a:t>Perturbation analysis</a:t>
            </a:r>
          </a:p>
        </p:txBody>
      </p:sp>
    </p:spTree>
    <p:extLst>
      <p:ext uri="{BB962C8B-B14F-4D97-AF65-F5344CB8AC3E}">
        <p14:creationId xmlns:p14="http://schemas.microsoft.com/office/powerpoint/2010/main" val="795562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4D2F2-562C-BCE4-2E10-3329F9CDC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Phase kick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2B926-5CD6-0216-A36A-9029485F9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3706A7-ADA1-D9A5-D97A-3B8ABE5FB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587" y="2167384"/>
            <a:ext cx="4318000" cy="3975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F82178-E3D7-59CA-C8BC-00A6D43D4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100" y="2167384"/>
            <a:ext cx="4051300" cy="3924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C71238-4B58-CD35-F43A-FF9A24D85858}"/>
              </a:ext>
            </a:extLst>
          </p:cNvPr>
          <p:cNvSpPr txBox="1"/>
          <p:nvPr/>
        </p:nvSpPr>
        <p:spPr>
          <a:xfrm>
            <a:off x="2368637" y="1725857"/>
            <a:ext cx="2787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Particle distribution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9BC8B7-E327-49CA-53A1-6E5BEF6D2E5C}"/>
              </a:ext>
            </a:extLst>
          </p:cNvPr>
          <p:cNvSpPr txBox="1"/>
          <p:nvPr/>
        </p:nvSpPr>
        <p:spPr>
          <a:xfrm>
            <a:off x="8162770" y="1749853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Line density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944A872-3FFD-69DB-EA94-EC8AF5B65AB9}"/>
                  </a:ext>
                </a:extLst>
              </p:cNvPr>
              <p:cNvSpPr txBox="1"/>
              <p:nvPr/>
            </p:nvSpPr>
            <p:spPr>
              <a:xfrm>
                <a:off x="4585387" y="958587"/>
                <a:ext cx="2788969" cy="7970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ℰ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2400" b="0" i="0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max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944A872-3FFD-69DB-EA94-EC8AF5B65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387" y="958587"/>
                <a:ext cx="2788969" cy="797013"/>
              </a:xfrm>
              <a:prstGeom prst="rect">
                <a:avLst/>
              </a:prstGeom>
              <a:blipFill>
                <a:blip r:embed="rId4"/>
                <a:stretch>
                  <a:fillRect b="-839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DF2036D-DE2F-5C8A-AD72-DBA6455DE6A6}"/>
              </a:ext>
            </a:extLst>
          </p:cNvPr>
          <p:cNvSpPr txBox="1"/>
          <p:nvPr/>
        </p:nvSpPr>
        <p:spPr>
          <a:xfrm>
            <a:off x="906379" y="1155437"/>
            <a:ext cx="3558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Initial particle distribution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0F994D-5FC0-D743-CDE4-C949C881E6E4}"/>
              </a:ext>
            </a:extLst>
          </p:cNvPr>
          <p:cNvSpPr txBox="1"/>
          <p:nvPr/>
        </p:nvSpPr>
        <p:spPr>
          <a:xfrm>
            <a:off x="7691244" y="111167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EAB163-3212-6A76-06FC-76702861C34B}"/>
              </a:ext>
            </a:extLst>
          </p:cNvPr>
          <p:cNvSpPr txBox="1"/>
          <p:nvPr/>
        </p:nvSpPr>
        <p:spPr>
          <a:xfrm>
            <a:off x="8355529" y="1107237"/>
            <a:ext cx="3346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10-degree phase offset</a:t>
            </a:r>
          </a:p>
        </p:txBody>
      </p:sp>
    </p:spTree>
    <p:extLst>
      <p:ext uri="{BB962C8B-B14F-4D97-AF65-F5344CB8AC3E}">
        <p14:creationId xmlns:p14="http://schemas.microsoft.com/office/powerpoint/2010/main" val="747717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4D2F2-562C-BCE4-2E10-3329F9CDC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Rigid-dipole mode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2B926-5CD6-0216-A36A-9029485F9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18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6C71238-4B58-CD35-F43A-FF9A24D85858}"/>
                  </a:ext>
                </a:extLst>
              </p:cNvPr>
              <p:cNvSpPr txBox="1"/>
              <p:nvPr/>
            </p:nvSpPr>
            <p:spPr>
              <a:xfrm>
                <a:off x="1507051" y="1623707"/>
                <a:ext cx="4503990" cy="468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noProof="0" dirty="0">
                    <a:solidFill>
                      <a:srgbClr val="0070C0"/>
                    </a:solidFill>
                  </a:rPr>
                  <a:t>Perturbed particle distribution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40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e>
                    </m:acc>
                  </m:oMath>
                </a14:m>
                <a:endParaRPr lang="en-US" sz="2400" noProof="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6C71238-4B58-CD35-F43A-FF9A24D858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7051" y="1623707"/>
                <a:ext cx="4503990" cy="468270"/>
              </a:xfrm>
              <a:prstGeom prst="rect">
                <a:avLst/>
              </a:prstGeom>
              <a:blipFill>
                <a:blip r:embed="rId2"/>
                <a:stretch>
                  <a:fillRect l="-2030" t="-7792" r="-6631" b="-2987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F19BC8B7-E327-49CA-53A1-6E5BEF6D2E5C}"/>
              </a:ext>
            </a:extLst>
          </p:cNvPr>
          <p:cNvSpPr txBox="1"/>
          <p:nvPr/>
        </p:nvSpPr>
        <p:spPr>
          <a:xfrm>
            <a:off x="7568868" y="1657119"/>
            <a:ext cx="3164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Perturbed line density</a:t>
            </a:r>
            <a:endParaRPr lang="en-US" sz="2400" b="0" noProof="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DF2036D-DE2F-5C8A-AD72-DBA6455DE6A6}"/>
                  </a:ext>
                </a:extLst>
              </p:cNvPr>
              <p:cNvSpPr txBox="1"/>
              <p:nvPr/>
            </p:nvSpPr>
            <p:spPr>
              <a:xfrm>
                <a:off x="906379" y="1155437"/>
                <a:ext cx="9207970" cy="475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noProof="0" dirty="0"/>
                  <a:t>Distribution function of perturbation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40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e>
                    </m:acc>
                    <m:r>
                      <a:rPr lang="en-US" sz="24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current</m:t>
                        </m:r>
                      </m:sub>
                    </m:sSub>
                    <m:r>
                      <a:rPr lang="en-US" sz="24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inital</m:t>
                        </m:r>
                      </m:sub>
                    </m:sSub>
                    <m:r>
                      <a:rPr lang="en-US" sz="2400" i="1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m:rPr>
                            <m:sty m:val="p"/>
                          </m:rPr>
                          <a:rPr lang="en-US" sz="2400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sup>
                    </m:sSup>
                  </m:oMath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DF2036D-DE2F-5C8A-AD72-DBA6455DE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379" y="1155437"/>
                <a:ext cx="9207970" cy="475900"/>
              </a:xfrm>
              <a:prstGeom prst="rect">
                <a:avLst/>
              </a:prstGeom>
              <a:blipFill>
                <a:blip r:embed="rId3"/>
                <a:stretch>
                  <a:fillRect l="-1060" t="-6410" b="-2948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758952D-70F3-D12E-5910-B2EF0E4475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6000" y="2167200"/>
            <a:ext cx="4318000" cy="3975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50E203-3314-2A4A-9F1C-9148EE0A3A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8000" y="2167200"/>
            <a:ext cx="4318000" cy="39243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FA19455-2C34-B6ED-9797-08927C52FB20}"/>
              </a:ext>
            </a:extLst>
          </p:cNvPr>
          <p:cNvSpPr txBox="1"/>
          <p:nvPr/>
        </p:nvSpPr>
        <p:spPr>
          <a:xfrm>
            <a:off x="4291903" y="2217305"/>
            <a:ext cx="1325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0" dirty="0">
                <a:solidFill>
                  <a:srgbClr val="FC0001"/>
                </a:solidFill>
              </a:rPr>
              <a:t>Excess of particles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59019E-D6EB-EA7C-3FB4-A758A1DE38FC}"/>
              </a:ext>
            </a:extLst>
          </p:cNvPr>
          <p:cNvSpPr txBox="1"/>
          <p:nvPr/>
        </p:nvSpPr>
        <p:spPr>
          <a:xfrm>
            <a:off x="1987461" y="2167199"/>
            <a:ext cx="1153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0" dirty="0">
                <a:solidFill>
                  <a:srgbClr val="0702FF"/>
                </a:solidFill>
              </a:rPr>
              <a:t>Lack of particles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FF2552-919F-8593-D500-EF91513AF4A3}"/>
              </a:ext>
            </a:extLst>
          </p:cNvPr>
          <p:cNvSpPr txBox="1"/>
          <p:nvPr/>
        </p:nvSpPr>
        <p:spPr>
          <a:xfrm>
            <a:off x="1002535" y="6165698"/>
            <a:ext cx="7186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Perturbation after a kick excites a rigid-dipole mode</a:t>
            </a:r>
          </a:p>
        </p:txBody>
      </p:sp>
    </p:spTree>
    <p:extLst>
      <p:ext uri="{BB962C8B-B14F-4D97-AF65-F5344CB8AC3E}">
        <p14:creationId xmlns:p14="http://schemas.microsoft.com/office/powerpoint/2010/main" val="2203875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FADEE-9F13-F496-AFD1-6F7E7AE1E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Linearized Vlasov equation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4E1568-E57F-A77E-8CD7-4876FC988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794F42-EB8D-533C-C242-9B37D35DB330}"/>
              </a:ext>
            </a:extLst>
          </p:cNvPr>
          <p:cNvSpPr txBox="1"/>
          <p:nvPr/>
        </p:nvSpPr>
        <p:spPr>
          <a:xfrm>
            <a:off x="707055" y="1362375"/>
            <a:ext cx="9895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Initial evolution of unstable/undamped modes is governed by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13995A2-6705-9C7C-D41E-AAC6CE755D30}"/>
                  </a:ext>
                </a:extLst>
              </p:cNvPr>
              <p:cNvSpPr txBox="1"/>
              <p:nvPr/>
            </p:nvSpPr>
            <p:spPr>
              <a:xfrm>
                <a:off x="2192815" y="2216642"/>
                <a:ext cx="7397987" cy="8436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den>
                          </m:f>
                        </m:e>
                      </m:d>
                      <m:acc>
                        <m:accPr>
                          <m:chr m:val="̃"/>
                          <m:ctrlPr>
                            <a:rPr lang="en-US" sz="2400" b="0" i="1" noProof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noProof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</m:e>
                      </m:acc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d>
                      <m:f>
                        <m:f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ind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f>
                        <m:f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</m:num>
                        <m:den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den>
                      </m:f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13995A2-6705-9C7C-D41E-AAC6CE755D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2815" y="2216642"/>
                <a:ext cx="7397987" cy="8436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0219574-DCBA-32F8-F9A0-B92E06349FA4}"/>
              </a:ext>
            </a:extLst>
          </p:cNvPr>
          <p:cNvCxnSpPr>
            <a:cxnSpLocks/>
          </p:cNvCxnSpPr>
          <p:nvPr/>
        </p:nvCxnSpPr>
        <p:spPr>
          <a:xfrm flipH="1" flipV="1">
            <a:off x="6336404" y="2942333"/>
            <a:ext cx="180306" cy="419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03A7D3D-A07F-8EC4-FE86-27863AC6B428}"/>
              </a:ext>
            </a:extLst>
          </p:cNvPr>
          <p:cNvSpPr txBox="1"/>
          <p:nvPr/>
        </p:nvSpPr>
        <p:spPr>
          <a:xfrm>
            <a:off x="5789693" y="3287253"/>
            <a:ext cx="2971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We just evaluated </a:t>
            </a:r>
            <a:r>
              <a:rPr lang="en-US" sz="2400" noProof="0" dirty="0">
                <a:solidFill>
                  <a:srgbClr val="0070C0"/>
                </a:solidFill>
                <a:sym typeface="Wingdings" panose="05000000000000000000" pitchFamily="2" charset="2"/>
              </a:rPr>
              <a:t></a:t>
            </a:r>
            <a:endParaRPr lang="en-US" sz="2400" noProof="0" dirty="0">
              <a:solidFill>
                <a:srgbClr val="0070C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41362B-A017-6ED3-3711-117BE148AC89}"/>
              </a:ext>
            </a:extLst>
          </p:cNvPr>
          <p:cNvSpPr txBox="1"/>
          <p:nvPr/>
        </p:nvSpPr>
        <p:spPr>
          <a:xfrm>
            <a:off x="9245599" y="3259686"/>
            <a:ext cx="24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Input function </a:t>
            </a:r>
            <a:r>
              <a:rPr lang="en-US" sz="2400" noProof="0" dirty="0">
                <a:solidFill>
                  <a:srgbClr val="0070C0"/>
                </a:solidFill>
                <a:sym typeface="Wingdings" panose="05000000000000000000" pitchFamily="2" charset="2"/>
              </a:rPr>
              <a:t></a:t>
            </a:r>
            <a:r>
              <a:rPr lang="en-US" sz="2400" noProof="0" dirty="0"/>
              <a:t>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587D530-D567-FC73-6974-C07ACF3933B5}"/>
              </a:ext>
            </a:extLst>
          </p:cNvPr>
          <p:cNvCxnSpPr>
            <a:cxnSpLocks/>
          </p:cNvCxnSpPr>
          <p:nvPr/>
        </p:nvCxnSpPr>
        <p:spPr>
          <a:xfrm flipH="1" flipV="1">
            <a:off x="9590802" y="2782313"/>
            <a:ext cx="408383" cy="476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E23E267-5D10-ABAE-6117-E7B3DA908358}"/>
                  </a:ext>
                </a:extLst>
              </p:cNvPr>
              <p:cNvSpPr txBox="1"/>
              <p:nvPr/>
            </p:nvSpPr>
            <p:spPr>
              <a:xfrm>
                <a:off x="4456120" y="4018544"/>
                <a:ext cx="6900222" cy="10070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</m:e>
                      </m:acc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</m:e>
                      </m:nary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func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num>
                            <m:den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b>
                                <m:sSub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</m:d>
                            </m:den>
                          </m:f>
                          <m:func>
                            <m:func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E23E267-5D10-ABAE-6117-E7B3DA9083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6120" y="4018544"/>
                <a:ext cx="6900222" cy="10070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Up Arrow 20">
            <a:extLst>
              <a:ext uri="{FF2B5EF4-FFF2-40B4-BE49-F238E27FC236}">
                <a16:creationId xmlns:a16="http://schemas.microsoft.com/office/drawing/2014/main" id="{A5D018F7-1664-6EEF-BCB3-7145BFF83168}"/>
              </a:ext>
            </a:extLst>
          </p:cNvPr>
          <p:cNvSpPr/>
          <p:nvPr/>
        </p:nvSpPr>
        <p:spPr>
          <a:xfrm>
            <a:off x="4559121" y="2942333"/>
            <a:ext cx="283335" cy="1114512"/>
          </a:xfrm>
          <a:prstGeom prst="upArrow">
            <a:avLst>
              <a:gd name="adj1" fmla="val 50000"/>
              <a:gd name="adj2" fmla="val 791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838DF32-F0CC-4F43-6F57-D77D1DED965F}"/>
                  </a:ext>
                </a:extLst>
              </p:cNvPr>
              <p:cNvSpPr txBox="1"/>
              <p:nvPr/>
            </p:nvSpPr>
            <p:spPr>
              <a:xfrm>
                <a:off x="759090" y="5669344"/>
                <a:ext cx="10673819" cy="10194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noProof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</m:d>
                            </m:num>
                            <m:den>
                              <m:sSubSup>
                                <m:sSubSupPr>
                                  <m:ctrlP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i="1" noProof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 noProof="0">
                              <a:latin typeface="Cambria Math" panose="02040503050406030204" pitchFamily="18" charset="0"/>
                            </a:rPr>
                            <m:t>𝑖𝑞</m:t>
                          </m:r>
                          <m:sSub>
                            <m:sSubPr>
                              <m:ctrlPr>
                                <a:rPr lang="en-US" sz="240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 noProof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trlPr>
                                <a:rPr lang="en-US" sz="2400" i="1" noProof="0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max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ℰ</m:t>
                                      </m:r>
                                    </m:e>
                                    <m:sup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  <m:sSub>
                                <m:sSubPr>
                                  <m:ctrlP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400" i="1" noProof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 noProof="0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</m:acc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 noProof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d>
                                <m:dPr>
                                  <m:ctrlP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 noProof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ℰ</m:t>
                                      </m:r>
                                    </m:e>
                                    <m:sup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d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  <m:sup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838DF32-F0CC-4F43-6F57-D77D1DED96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90" y="5669344"/>
                <a:ext cx="10673819" cy="10194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Bent Up Arrow 29">
            <a:extLst>
              <a:ext uri="{FF2B5EF4-FFF2-40B4-BE49-F238E27FC236}">
                <a16:creationId xmlns:a16="http://schemas.microsoft.com/office/drawing/2014/main" id="{109EC1E6-F7AE-9B98-4EB1-68689CBB2D73}"/>
              </a:ext>
            </a:extLst>
          </p:cNvPr>
          <p:cNvSpPr/>
          <p:nvPr/>
        </p:nvSpPr>
        <p:spPr>
          <a:xfrm rot="10800000">
            <a:off x="1077395" y="2567501"/>
            <a:ext cx="1004552" cy="1936766"/>
          </a:xfrm>
          <a:prstGeom prst="bentUpArrow">
            <a:avLst>
              <a:gd name="adj1" fmla="val 16026"/>
              <a:gd name="adj2" fmla="val 17949"/>
              <a:gd name="adj3" fmla="val 25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E08D105-E2E1-29A2-7416-A011AF64C4BA}"/>
              </a:ext>
            </a:extLst>
          </p:cNvPr>
          <p:cNvCxnSpPr>
            <a:cxnSpLocks/>
          </p:cNvCxnSpPr>
          <p:nvPr/>
        </p:nvCxnSpPr>
        <p:spPr>
          <a:xfrm flipH="1">
            <a:off x="8206863" y="5696911"/>
            <a:ext cx="169493" cy="286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F552E22-7EE5-35F3-2372-F31B7D76C019}"/>
              </a:ext>
            </a:extLst>
          </p:cNvPr>
          <p:cNvSpPr txBox="1"/>
          <p:nvPr/>
        </p:nvSpPr>
        <p:spPr>
          <a:xfrm>
            <a:off x="8078833" y="5207679"/>
            <a:ext cx="2547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Interaction kernel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CCF1C1D-DE75-61F3-EA1B-0425C3BB11D0}"/>
              </a:ext>
            </a:extLst>
          </p:cNvPr>
          <p:cNvSpPr txBox="1"/>
          <p:nvPr/>
        </p:nvSpPr>
        <p:spPr>
          <a:xfrm>
            <a:off x="8512935" y="3721351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Azimuthal mode number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E76B959-7E21-6C2A-DA60-87CFE09BB616}"/>
              </a:ext>
            </a:extLst>
          </p:cNvPr>
          <p:cNvCxnSpPr/>
          <p:nvPr/>
        </p:nvCxnSpPr>
        <p:spPr>
          <a:xfrm flipH="1">
            <a:off x="8512935" y="4146997"/>
            <a:ext cx="141668" cy="231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CF0B2FE-F3DB-4172-3AE0-2B010B1449FB}"/>
              </a:ext>
            </a:extLst>
          </p:cNvPr>
          <p:cNvSpPr txBox="1"/>
          <p:nvPr/>
        </p:nvSpPr>
        <p:spPr>
          <a:xfrm>
            <a:off x="835658" y="5180718"/>
            <a:ext cx="4535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Generalized </a:t>
            </a:r>
            <a:r>
              <a:rPr lang="en-US" sz="2400" noProof="0" dirty="0" err="1">
                <a:solidFill>
                  <a:srgbClr val="0070C0"/>
                </a:solidFill>
              </a:rPr>
              <a:t>Sacherer</a:t>
            </a:r>
            <a:r>
              <a:rPr lang="en-US" sz="2400" noProof="0" dirty="0">
                <a:solidFill>
                  <a:srgbClr val="0070C0"/>
                </a:solidFill>
              </a:rPr>
              <a:t> equation:</a:t>
            </a:r>
          </a:p>
        </p:txBody>
      </p:sp>
    </p:spTree>
    <p:extLst>
      <p:ext uri="{BB962C8B-B14F-4D97-AF65-F5344CB8AC3E}">
        <p14:creationId xmlns:p14="http://schemas.microsoft.com/office/powerpoint/2010/main" val="1099122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black line with red and blue dots&#10;&#10;AI-generated content may be incorrect.">
            <a:extLst>
              <a:ext uri="{FF2B5EF4-FFF2-40B4-BE49-F238E27FC236}">
                <a16:creationId xmlns:a16="http://schemas.microsoft.com/office/drawing/2014/main" id="{179774F7-6CF2-6AE4-6E1E-BC05AC8FE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72" y="1995208"/>
            <a:ext cx="5715000" cy="381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6A510C-BAD5-8C7E-7DA2-4E2CEC8F5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i="0" u="none" strike="noStrike" noProof="0" dirty="0">
                <a:solidFill>
                  <a:srgbClr val="C00000"/>
                </a:solidFill>
                <a:effectLst/>
                <a:latin typeface="Roboto" panose="02000000000000000000" pitchFamily="2" charset="0"/>
              </a:rPr>
              <a:t>Longitudinal</a:t>
            </a:r>
            <a:r>
              <a:rPr lang="en-US" sz="4400" i="0" u="none" strike="noStrike" noProof="0" dirty="0">
                <a:effectLst/>
                <a:latin typeface="Roboto" panose="02000000000000000000" pitchFamily="2" charset="0"/>
              </a:rPr>
              <a:t> high-intensity beam instabilities + mitigations </a:t>
            </a:r>
            <a:r>
              <a:rPr lang="en-US" sz="4400" i="0" u="none" strike="noStrike" noProof="0" dirty="0">
                <a:solidFill>
                  <a:srgbClr val="C00000"/>
                </a:solidFill>
                <a:effectLst/>
                <a:latin typeface="Roboto" panose="02000000000000000000" pitchFamily="2" charset="0"/>
              </a:rPr>
              <a:t>in synchrotrons</a:t>
            </a:r>
            <a:endParaRPr lang="en-US" noProof="0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206803-F8C6-3578-D6BA-54EC5C990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2</a:t>
            </a:fld>
            <a:endParaRPr lang="en-US" noProof="0" dirty="0"/>
          </a:p>
        </p:txBody>
      </p:sp>
      <p:pic>
        <p:nvPicPr>
          <p:cNvPr id="20" name="Picture 19" descr="A circle with a blue circle and red dots&#10;&#10;AI-generated content may be incorrect.">
            <a:extLst>
              <a:ext uri="{FF2B5EF4-FFF2-40B4-BE49-F238E27FC236}">
                <a16:creationId xmlns:a16="http://schemas.microsoft.com/office/drawing/2014/main" id="{B5B3DE6A-5A9B-304E-F1F9-E6B912F113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200" y="1802130"/>
            <a:ext cx="3992921" cy="39929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BE6D651-751F-41C5-0920-90EC57BF7B21}"/>
                  </a:ext>
                </a:extLst>
              </p:cNvPr>
              <p:cNvSpPr txBox="1"/>
              <p:nvPr/>
            </p:nvSpPr>
            <p:spPr>
              <a:xfrm>
                <a:off x="10927080" y="3909219"/>
                <a:ext cx="35234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noProof="0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US" sz="2800" noProof="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BE6D651-751F-41C5-0920-90EC57BF7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7080" y="3909219"/>
                <a:ext cx="352341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C7A0E78-CB80-42A4-40FA-6F0D850BDDE9}"/>
                  </a:ext>
                </a:extLst>
              </p:cNvPr>
              <p:cNvSpPr txBox="1"/>
              <p:nvPr/>
            </p:nvSpPr>
            <p:spPr>
              <a:xfrm>
                <a:off x="8435032" y="1950833"/>
                <a:ext cx="55104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noProof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800" b="0" i="1" noProof="0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sz="2800" i="1" noProof="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C7A0E78-CB80-42A4-40FA-6F0D850BDD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5032" y="1950833"/>
                <a:ext cx="551048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EBAD0D82-B351-C779-27D0-70EBCF0270DB}"/>
              </a:ext>
            </a:extLst>
          </p:cNvPr>
          <p:cNvSpPr txBox="1"/>
          <p:nvPr/>
        </p:nvSpPr>
        <p:spPr>
          <a:xfrm>
            <a:off x="930901" y="6070442"/>
            <a:ext cx="1033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noProof="0" dirty="0"/>
              <a:t>Particles perform synchrotron oscillations around the synchronous particle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6DABAE2-B625-EC9E-A6EF-885F6DAE7B7D}"/>
                  </a:ext>
                </a:extLst>
              </p:cNvPr>
              <p:cNvSpPr txBox="1"/>
              <p:nvPr/>
            </p:nvSpPr>
            <p:spPr>
              <a:xfrm>
                <a:off x="4012980" y="1409659"/>
                <a:ext cx="1209818" cy="7566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6DABAE2-B625-EC9E-A6EF-885F6DAE7B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2980" y="1409659"/>
                <a:ext cx="1209818" cy="75661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33A76AD-86EA-5242-6643-DE9DF4280351}"/>
              </a:ext>
            </a:extLst>
          </p:cNvPr>
          <p:cNvSpPr txBox="1"/>
          <p:nvPr/>
        </p:nvSpPr>
        <p:spPr>
          <a:xfrm>
            <a:off x="828646" y="1532549"/>
            <a:ext cx="3079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Revolution frequency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C3B13E-CF45-475F-972D-2D9D77E2BA2E}"/>
                  </a:ext>
                </a:extLst>
              </p:cNvPr>
              <p:cNvSpPr txBox="1"/>
              <p:nvPr/>
            </p:nvSpPr>
            <p:spPr>
              <a:xfrm>
                <a:off x="10064997" y="1581501"/>
                <a:ext cx="15127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C3B13E-CF45-475F-972D-2D9D77E2BA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4997" y="1581501"/>
                <a:ext cx="1512786" cy="369332"/>
              </a:xfrm>
              <a:prstGeom prst="rect">
                <a:avLst/>
              </a:prstGeom>
              <a:blipFill>
                <a:blip r:embed="rId7"/>
                <a:stretch>
                  <a:fillRect l="-1613" r="-806" b="-3114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DA0012B-78B2-BB39-51D8-0A24B89A15B6}"/>
              </a:ext>
            </a:extLst>
          </p:cNvPr>
          <p:cNvSpPr txBox="1"/>
          <p:nvPr/>
        </p:nvSpPr>
        <p:spPr>
          <a:xfrm>
            <a:off x="6741881" y="1543872"/>
            <a:ext cx="3283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Synchrotron frequency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C074419-D186-6438-3A48-F82F7350BEC3}"/>
                  </a:ext>
                </a:extLst>
              </p:cNvPr>
              <p:cNvSpPr txBox="1"/>
              <p:nvPr/>
            </p:nvSpPr>
            <p:spPr>
              <a:xfrm>
                <a:off x="9749333" y="2500496"/>
                <a:ext cx="21441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0" noProof="0" dirty="0">
                    <a:solidFill>
                      <a:srgbClr val="0070C0"/>
                    </a:solidFill>
                  </a:rPr>
                  <a:t>Example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noProof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=0.2</m:t>
                    </m:r>
                  </m:oMath>
                </a14:m>
                <a:endParaRPr lang="en-US" noProof="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C074419-D186-6438-3A48-F82F7350BE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9333" y="2500496"/>
                <a:ext cx="2144113" cy="276999"/>
              </a:xfrm>
              <a:prstGeom prst="rect">
                <a:avLst/>
              </a:prstGeom>
              <a:blipFill>
                <a:blip r:embed="rId8"/>
                <a:stretch>
                  <a:fillRect l="-6534" t="-28261" r="-3125" b="-5000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B7303A7-F696-77EE-1D8C-B544D2C11E80}"/>
              </a:ext>
            </a:extLst>
          </p:cNvPr>
          <p:cNvCxnSpPr/>
          <p:nvPr/>
        </p:nvCxnSpPr>
        <p:spPr>
          <a:xfrm flipH="1" flipV="1">
            <a:off x="5215812" y="2248678"/>
            <a:ext cx="234309" cy="223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B2AC7AC-C981-68A5-2894-6B41F2B1E6AB}"/>
              </a:ext>
            </a:extLst>
          </p:cNvPr>
          <p:cNvSpPr txBox="1"/>
          <p:nvPr/>
        </p:nvSpPr>
        <p:spPr>
          <a:xfrm>
            <a:off x="5101180" y="2541917"/>
            <a:ext cx="1492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0" dirty="0"/>
              <a:t>Revolution period</a:t>
            </a:r>
          </a:p>
        </p:txBody>
      </p:sp>
    </p:spTree>
    <p:extLst>
      <p:ext uri="{BB962C8B-B14F-4D97-AF65-F5344CB8AC3E}">
        <p14:creationId xmlns:p14="http://schemas.microsoft.com/office/powerpoint/2010/main" val="4194799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85DEE-5333-48EC-B870-4180A4BFC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86BD5-3DFF-3FFA-0D70-8CE0AE6E4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Linearized Vlasov equation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FC4AC1-763B-D475-44CE-33B5A0FD2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3860FD-C922-912B-8F55-DE8EFCFC4221}"/>
              </a:ext>
            </a:extLst>
          </p:cNvPr>
          <p:cNvSpPr txBox="1"/>
          <p:nvPr/>
        </p:nvSpPr>
        <p:spPr>
          <a:xfrm>
            <a:off x="707055" y="1362375"/>
            <a:ext cx="98956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Initial evolution of unstable/undamped modes is governed by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15A538C-D789-F56E-FD60-CA3905F87FE9}"/>
                  </a:ext>
                </a:extLst>
              </p:cNvPr>
              <p:cNvSpPr txBox="1"/>
              <p:nvPr/>
            </p:nvSpPr>
            <p:spPr>
              <a:xfrm>
                <a:off x="2192815" y="2216642"/>
                <a:ext cx="7397987" cy="8436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den>
                          </m:f>
                        </m:e>
                      </m:d>
                      <m:acc>
                        <m:accPr>
                          <m:chr m:val="̃"/>
                          <m:ctrlPr>
                            <a:rPr lang="en-US" sz="2400" b="0" i="1" noProof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noProof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</m:e>
                      </m:acc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d>
                      <m:f>
                        <m:f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</m:acc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ind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f>
                        <m:f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</m:num>
                        <m:den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den>
                      </m:f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15A538C-D789-F56E-FD60-CA3905F87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2815" y="2216642"/>
                <a:ext cx="7397987" cy="8436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C60DCE-8D85-D1FF-A4C2-02B00361B7E3}"/>
              </a:ext>
            </a:extLst>
          </p:cNvPr>
          <p:cNvCxnSpPr>
            <a:cxnSpLocks/>
          </p:cNvCxnSpPr>
          <p:nvPr/>
        </p:nvCxnSpPr>
        <p:spPr>
          <a:xfrm flipH="1" flipV="1">
            <a:off x="6336404" y="2942333"/>
            <a:ext cx="180306" cy="419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99E60DA-EABF-B4CC-D4A1-31CD9709D9D5}"/>
              </a:ext>
            </a:extLst>
          </p:cNvPr>
          <p:cNvSpPr txBox="1"/>
          <p:nvPr/>
        </p:nvSpPr>
        <p:spPr>
          <a:xfrm>
            <a:off x="5789693" y="3287253"/>
            <a:ext cx="2971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We just evaluated </a:t>
            </a:r>
            <a:r>
              <a:rPr lang="en-US" sz="2400" noProof="0" dirty="0">
                <a:solidFill>
                  <a:srgbClr val="0070C0"/>
                </a:solidFill>
                <a:sym typeface="Wingdings" panose="05000000000000000000" pitchFamily="2" charset="2"/>
              </a:rPr>
              <a:t></a:t>
            </a:r>
            <a:endParaRPr lang="en-US" sz="2400" noProof="0" dirty="0">
              <a:solidFill>
                <a:srgbClr val="0070C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38874C-DB99-ED86-8152-942549EC7FEB}"/>
              </a:ext>
            </a:extLst>
          </p:cNvPr>
          <p:cNvSpPr txBox="1"/>
          <p:nvPr/>
        </p:nvSpPr>
        <p:spPr>
          <a:xfrm>
            <a:off x="9245599" y="3259686"/>
            <a:ext cx="24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Input function </a:t>
            </a:r>
            <a:r>
              <a:rPr lang="en-US" sz="2400" noProof="0" dirty="0">
                <a:solidFill>
                  <a:srgbClr val="0070C0"/>
                </a:solidFill>
                <a:sym typeface="Wingdings" panose="05000000000000000000" pitchFamily="2" charset="2"/>
              </a:rPr>
              <a:t></a:t>
            </a:r>
            <a:r>
              <a:rPr lang="en-US" sz="2400" noProof="0" dirty="0"/>
              <a:t>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7942638-A34E-E36D-83ED-59A15FBD57DF}"/>
              </a:ext>
            </a:extLst>
          </p:cNvPr>
          <p:cNvCxnSpPr>
            <a:cxnSpLocks/>
          </p:cNvCxnSpPr>
          <p:nvPr/>
        </p:nvCxnSpPr>
        <p:spPr>
          <a:xfrm flipH="1" flipV="1">
            <a:off x="9590802" y="2782313"/>
            <a:ext cx="408383" cy="476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883EF8B-8795-9524-96F8-9AF2D1AD0913}"/>
                  </a:ext>
                </a:extLst>
              </p:cNvPr>
              <p:cNvSpPr txBox="1"/>
              <p:nvPr/>
            </p:nvSpPr>
            <p:spPr>
              <a:xfrm>
                <a:off x="4456120" y="4018544"/>
                <a:ext cx="6900222" cy="10070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</m:e>
                      </m:acc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</m:e>
                      </m:nary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func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num>
                            <m:den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b>
                                <m:sSub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</m:d>
                            </m:den>
                          </m:f>
                          <m:func>
                            <m:func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883EF8B-8795-9524-96F8-9AF2D1AD09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6120" y="4018544"/>
                <a:ext cx="6900222" cy="10070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Up Arrow 20">
            <a:extLst>
              <a:ext uri="{FF2B5EF4-FFF2-40B4-BE49-F238E27FC236}">
                <a16:creationId xmlns:a16="http://schemas.microsoft.com/office/drawing/2014/main" id="{3D2ACFA7-4C2D-0B66-0F4E-E66D393706CC}"/>
              </a:ext>
            </a:extLst>
          </p:cNvPr>
          <p:cNvSpPr/>
          <p:nvPr/>
        </p:nvSpPr>
        <p:spPr>
          <a:xfrm>
            <a:off x="4559121" y="2942333"/>
            <a:ext cx="283335" cy="1114512"/>
          </a:xfrm>
          <a:prstGeom prst="upArrow">
            <a:avLst>
              <a:gd name="adj1" fmla="val 50000"/>
              <a:gd name="adj2" fmla="val 791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49624D3-B496-A05E-4880-33CC03E4A91A}"/>
                  </a:ext>
                </a:extLst>
              </p:cNvPr>
              <p:cNvSpPr txBox="1"/>
              <p:nvPr/>
            </p:nvSpPr>
            <p:spPr>
              <a:xfrm>
                <a:off x="759090" y="5669344"/>
                <a:ext cx="10673819" cy="10194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noProof="0" smtClean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</m:d>
                            </m:num>
                            <m:den>
                              <m:sSubSup>
                                <m:sSubSupPr>
                                  <m:ctrlP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i="1" noProof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 noProof="0">
                              <a:latin typeface="Cambria Math" panose="02040503050406030204" pitchFamily="18" charset="0"/>
                            </a:rPr>
                            <m:t>𝑖𝑞</m:t>
                          </m:r>
                          <m:sSub>
                            <m:sSubPr>
                              <m:ctrlPr>
                                <a:rPr lang="en-US" sz="2400" i="1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 noProof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trlPr>
                                <a:rPr lang="en-US" sz="2400" i="1" noProof="0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max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ℰ</m:t>
                                      </m:r>
                                    </m:e>
                                    <m:sup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  <m:sSub>
                                <m:sSubPr>
                                  <m:ctrlP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400" i="1" noProof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400" i="1" noProof="0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</m:acc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 noProof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d>
                                <m:dPr>
                                  <m:ctrlPr>
                                    <a:rPr lang="en-US" sz="2400" i="1" noProof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 noProof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ℰ</m:t>
                                      </m:r>
                                    </m:e>
                                    <m:sup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400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d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  <m:sup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49624D3-B496-A05E-4880-33CC03E4A9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90" y="5669344"/>
                <a:ext cx="10673819" cy="10194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Bent Up Arrow 29">
            <a:extLst>
              <a:ext uri="{FF2B5EF4-FFF2-40B4-BE49-F238E27FC236}">
                <a16:creationId xmlns:a16="http://schemas.microsoft.com/office/drawing/2014/main" id="{0D8B0B64-D876-75D2-A708-409C7E6A9C85}"/>
              </a:ext>
            </a:extLst>
          </p:cNvPr>
          <p:cNvSpPr/>
          <p:nvPr/>
        </p:nvSpPr>
        <p:spPr>
          <a:xfrm rot="10800000">
            <a:off x="1077395" y="2567501"/>
            <a:ext cx="1004552" cy="1936766"/>
          </a:xfrm>
          <a:prstGeom prst="bentUpArrow">
            <a:avLst>
              <a:gd name="adj1" fmla="val 16026"/>
              <a:gd name="adj2" fmla="val 17949"/>
              <a:gd name="adj3" fmla="val 25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F8DE2BB-EB01-672C-CDF7-F662D827C890}"/>
              </a:ext>
            </a:extLst>
          </p:cNvPr>
          <p:cNvCxnSpPr>
            <a:cxnSpLocks/>
          </p:cNvCxnSpPr>
          <p:nvPr/>
        </p:nvCxnSpPr>
        <p:spPr>
          <a:xfrm flipH="1">
            <a:off x="8206863" y="5696911"/>
            <a:ext cx="169493" cy="286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D1E6D31-568A-54E9-57DA-C3341CFDBF6A}"/>
              </a:ext>
            </a:extLst>
          </p:cNvPr>
          <p:cNvSpPr txBox="1"/>
          <p:nvPr/>
        </p:nvSpPr>
        <p:spPr>
          <a:xfrm>
            <a:off x="8078833" y="5207679"/>
            <a:ext cx="2547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Interaction kernel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36946-3112-EC44-5B5E-514D3EC7A864}"/>
              </a:ext>
            </a:extLst>
          </p:cNvPr>
          <p:cNvSpPr txBox="1"/>
          <p:nvPr/>
        </p:nvSpPr>
        <p:spPr>
          <a:xfrm>
            <a:off x="8512935" y="3721351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Azimuthal mode number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D1FFE24-EDE9-331C-E670-26FAC1DD6265}"/>
              </a:ext>
            </a:extLst>
          </p:cNvPr>
          <p:cNvCxnSpPr/>
          <p:nvPr/>
        </p:nvCxnSpPr>
        <p:spPr>
          <a:xfrm flipH="1">
            <a:off x="8512935" y="4146997"/>
            <a:ext cx="141668" cy="231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155370A-C78F-B109-3DA9-44B1AB9D56C6}"/>
              </a:ext>
            </a:extLst>
          </p:cNvPr>
          <p:cNvSpPr txBox="1"/>
          <p:nvPr/>
        </p:nvSpPr>
        <p:spPr>
          <a:xfrm>
            <a:off x="835658" y="5180718"/>
            <a:ext cx="4535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Generalized </a:t>
            </a:r>
            <a:r>
              <a:rPr lang="en-US" sz="2400" noProof="0" dirty="0" err="1">
                <a:solidFill>
                  <a:srgbClr val="0070C0"/>
                </a:solidFill>
              </a:rPr>
              <a:t>Sacherer</a:t>
            </a:r>
            <a:r>
              <a:rPr lang="en-US" sz="2400" noProof="0" dirty="0">
                <a:solidFill>
                  <a:srgbClr val="0070C0"/>
                </a:solidFill>
              </a:rPr>
              <a:t> equation:</a:t>
            </a:r>
          </a:p>
        </p:txBody>
      </p:sp>
      <p:pic>
        <p:nvPicPr>
          <p:cNvPr id="5" name="Picture 4" descr="Thinking O Fox">
            <a:extLst>
              <a:ext uri="{FF2B5EF4-FFF2-40B4-BE49-F238E27FC236}">
                <a16:creationId xmlns:a16="http://schemas.microsoft.com/office/drawing/2014/main" id="{9AABCBFC-C2FF-9931-5498-4B20607F8C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0572" y="990321"/>
            <a:ext cx="4998049" cy="499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573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44C61-B4E6-6D96-A185-010FE27A2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van Kampen modes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08EF41-03F8-8AE8-F4CC-D0EF633E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E8A19F-A3E9-51EC-2CC6-5B7D37D8E631}"/>
              </a:ext>
            </a:extLst>
          </p:cNvPr>
          <p:cNvSpPr txBox="1"/>
          <p:nvPr/>
        </p:nvSpPr>
        <p:spPr>
          <a:xfrm>
            <a:off x="991673" y="1493949"/>
            <a:ext cx="98097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A similar equation describing oscillation modes in plasmas was solved </a:t>
            </a:r>
            <a:br>
              <a:rPr lang="en-US" sz="2400" noProof="0" dirty="0"/>
            </a:br>
            <a:r>
              <a:rPr lang="en-US" sz="2400" noProof="0" dirty="0"/>
              <a:t>~70 years ago </a:t>
            </a:r>
          </a:p>
          <a:p>
            <a:endParaRPr lang="en-US" sz="2400" noProof="0" dirty="0"/>
          </a:p>
          <a:p>
            <a:r>
              <a:rPr lang="en-US" sz="2400" noProof="0" dirty="0"/>
              <a:t>Solutions described by generalized functions: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4F351C2-210A-DC5B-7E66-398B50BDCE96}"/>
                  </a:ext>
                </a:extLst>
              </p:cNvPr>
              <p:cNvSpPr txBox="1"/>
              <p:nvPr/>
            </p:nvSpPr>
            <p:spPr>
              <a:xfrm>
                <a:off x="2061582" y="2899086"/>
                <a:ext cx="8068835" cy="861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en-US" sz="2400" b="0" i="0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f>
                        <m:f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</m:den>
                      </m:f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4F351C2-210A-DC5B-7E66-398B50BDCE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582" y="2899086"/>
                <a:ext cx="8068835" cy="86190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BBF46C1-4DAF-2D0A-A105-ABF5BFC66CE6}"/>
              </a:ext>
            </a:extLst>
          </p:cNvPr>
          <p:cNvSpPr txBox="1"/>
          <p:nvPr/>
        </p:nvSpPr>
        <p:spPr>
          <a:xfrm>
            <a:off x="991673" y="4166296"/>
            <a:ext cx="104204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They can be found using:</a:t>
            </a:r>
          </a:p>
          <a:p>
            <a:r>
              <a:rPr lang="en-US" sz="2400" noProof="0" dirty="0"/>
              <a:t>Oide-</a:t>
            </a:r>
            <a:r>
              <a:rPr lang="en-US" sz="2400" noProof="0" dirty="0" err="1"/>
              <a:t>Yokoya</a:t>
            </a:r>
            <a:r>
              <a:rPr lang="en-US" sz="2400" noProof="0" dirty="0"/>
              <a:t> method (1990) – powerful approach for numerical analysis</a:t>
            </a:r>
          </a:p>
          <a:p>
            <a:r>
              <a:rPr lang="en-US" sz="2400" noProof="0" dirty="0"/>
              <a:t>Lebedev equation (1967) – general formalism for (semi-)analytical studies</a:t>
            </a:r>
          </a:p>
          <a:p>
            <a:endParaRPr lang="en-US" sz="2400" noProof="0" dirty="0"/>
          </a:p>
          <a:p>
            <a:r>
              <a:rPr lang="en-US" sz="2400" noProof="0" dirty="0"/>
              <a:t>We will also discuss why not self-consistent approaches (e.g., </a:t>
            </a:r>
            <a:r>
              <a:rPr lang="en-US" sz="2400" noProof="0" dirty="0" err="1"/>
              <a:t>Sacherer</a:t>
            </a:r>
            <a:r>
              <a:rPr lang="en-US" sz="2400" noProof="0" dirty="0"/>
              <a:t> formalism) can lead to </a:t>
            </a:r>
            <a:r>
              <a:rPr lang="en-US" sz="2400" noProof="0" dirty="0">
                <a:solidFill>
                  <a:srgbClr val="C00000"/>
                </a:solidFill>
              </a:rPr>
              <a:t>incorrect threshold predictions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A9A9E46-22F7-2057-02A9-728941D33BD2}"/>
              </a:ext>
            </a:extLst>
          </p:cNvPr>
          <p:cNvCxnSpPr>
            <a:cxnSpLocks/>
          </p:cNvCxnSpPr>
          <p:nvPr/>
        </p:nvCxnSpPr>
        <p:spPr>
          <a:xfrm flipH="1" flipV="1">
            <a:off x="7584709" y="3495110"/>
            <a:ext cx="156598" cy="202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AC2D136-DF30-D74B-C650-43182898E0C1}"/>
              </a:ext>
            </a:extLst>
          </p:cNvPr>
          <p:cNvSpPr txBox="1"/>
          <p:nvPr/>
        </p:nvSpPr>
        <p:spPr>
          <a:xfrm>
            <a:off x="7625803" y="3659059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Dirac delta function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2BD03E-520C-B1AC-481F-7A1ECB7EA762}"/>
              </a:ext>
            </a:extLst>
          </p:cNvPr>
          <p:cNvSpPr txBox="1"/>
          <p:nvPr/>
        </p:nvSpPr>
        <p:spPr>
          <a:xfrm>
            <a:off x="2456218" y="365905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Principal value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DE596ED-CAAF-B0E1-8B3F-095386C337E7}"/>
              </a:ext>
            </a:extLst>
          </p:cNvPr>
          <p:cNvCxnSpPr/>
          <p:nvPr/>
        </p:nvCxnSpPr>
        <p:spPr>
          <a:xfrm flipV="1">
            <a:off x="3744229" y="3477125"/>
            <a:ext cx="202130" cy="230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738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5F2E-75C3-772E-95C8-F84D97765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noProof="0" dirty="0"/>
              <a:t>Single-bunch collective effects:</a:t>
            </a:r>
            <a:br>
              <a:rPr lang="en-US" sz="5400" noProof="0" dirty="0"/>
            </a:br>
            <a:r>
              <a:rPr lang="en-US" sz="5400" noProof="0" dirty="0"/>
              <a:t>Loss of Landau damping (LLD)</a:t>
            </a:r>
          </a:p>
        </p:txBody>
      </p:sp>
    </p:spTree>
    <p:extLst>
      <p:ext uri="{BB962C8B-B14F-4D97-AF65-F5344CB8AC3E}">
        <p14:creationId xmlns:p14="http://schemas.microsoft.com/office/powerpoint/2010/main" val="6762429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B9B56-E4EF-1443-9594-9DD075725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pPr algn="ctr"/>
            <a:r>
              <a:rPr lang="en-US" noProof="0" dirty="0">
                <a:solidFill>
                  <a:srgbClr val="0070C0"/>
                </a:solidFill>
              </a:rPr>
              <a:t>Examples of LLD in accelerators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512328-9E7F-0B44-A647-970303A8C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678FC-CFF4-B745-BA05-08EEC8EE6727}" type="slidenum">
              <a:rPr lang="en-US" noProof="0" smtClean="0"/>
              <a:t>23</a:t>
            </a:fld>
            <a:endParaRPr lang="en-US" noProof="0" dirty="0"/>
          </a:p>
        </p:txBody>
      </p:sp>
      <p:pic>
        <p:nvPicPr>
          <p:cNvPr id="7" name="Picture 6" descr="Chart, diagram, surface chart&#10;&#10;Description automatically generated">
            <a:extLst>
              <a:ext uri="{FF2B5EF4-FFF2-40B4-BE49-F238E27FC236}">
                <a16:creationId xmlns:a16="http://schemas.microsoft.com/office/drawing/2014/main" id="{06621489-6AD8-A54D-B6B3-5F3E6D77E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655" y="1046451"/>
            <a:ext cx="3451924" cy="2596513"/>
          </a:xfrm>
          <a:prstGeom prst="rect">
            <a:avLst/>
          </a:prstGeom>
        </p:spPr>
      </p:pic>
      <p:pic>
        <p:nvPicPr>
          <p:cNvPr id="9" name="Picture 8" descr="Chart, diagram, surface chart&#10;&#10;Description automatically generated">
            <a:extLst>
              <a:ext uri="{FF2B5EF4-FFF2-40B4-BE49-F238E27FC236}">
                <a16:creationId xmlns:a16="http://schemas.microsoft.com/office/drawing/2014/main" id="{203D0A02-701E-F64D-A357-4B41A52C4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6523" y="1073758"/>
            <a:ext cx="3427277" cy="25965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97596C-DCC4-0641-8D82-F67F394173C7}"/>
              </a:ext>
            </a:extLst>
          </p:cNvPr>
          <p:cNvSpPr txBox="1"/>
          <p:nvPr/>
        </p:nvSpPr>
        <p:spPr>
          <a:xfrm rot="16200000">
            <a:off x="2044904" y="1531291"/>
            <a:ext cx="1944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rgbClr val="FF0000"/>
                </a:solidFill>
              </a:rPr>
              <a:t>Injection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02E2F4-864A-2143-BC10-A882A6C624A8}"/>
              </a:ext>
            </a:extLst>
          </p:cNvPr>
          <p:cNvSpPr txBox="1"/>
          <p:nvPr/>
        </p:nvSpPr>
        <p:spPr>
          <a:xfrm rot="16200000">
            <a:off x="6549532" y="1990826"/>
            <a:ext cx="2258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>
                <a:solidFill>
                  <a:srgbClr val="FF0000"/>
                </a:solidFill>
              </a:rPr>
              <a:t>17 minutes later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E25D9E-6689-7642-84B7-0D9A441CCF1D}"/>
              </a:ext>
            </a:extLst>
          </p:cNvPr>
          <p:cNvSpPr txBox="1"/>
          <p:nvPr/>
        </p:nvSpPr>
        <p:spPr>
          <a:xfrm>
            <a:off x="1378621" y="1979728"/>
            <a:ext cx="938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FF0000"/>
                </a:solidFill>
              </a:rPr>
              <a:t>RHIC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D208113-C150-8C49-8839-4AB195A34970}"/>
              </a:ext>
            </a:extLst>
          </p:cNvPr>
          <p:cNvSpPr/>
          <p:nvPr/>
        </p:nvSpPr>
        <p:spPr>
          <a:xfrm>
            <a:off x="982980" y="1046452"/>
            <a:ext cx="10698480" cy="25965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EB111BC7-926E-8841-B45D-7FE0442B7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7070" y="3945820"/>
            <a:ext cx="4044600" cy="245720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25EDD5A-04CF-7347-A763-F41A795ED357}"/>
              </a:ext>
            </a:extLst>
          </p:cNvPr>
          <p:cNvSpPr txBox="1"/>
          <p:nvPr/>
        </p:nvSpPr>
        <p:spPr>
          <a:xfrm>
            <a:off x="341476" y="4768824"/>
            <a:ext cx="1365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Tevatron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CA96BC-7A9E-7A47-88A6-6029407A4F73}"/>
              </a:ext>
            </a:extLst>
          </p:cNvPr>
          <p:cNvSpPr/>
          <p:nvPr/>
        </p:nvSpPr>
        <p:spPr>
          <a:xfrm>
            <a:off x="300990" y="3876165"/>
            <a:ext cx="5631180" cy="259651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9" name="Picture 18" descr="Chart, histogram&#10;&#10;Description automatically generated">
            <a:extLst>
              <a:ext uri="{FF2B5EF4-FFF2-40B4-BE49-F238E27FC236}">
                <a16:creationId xmlns:a16="http://schemas.microsoft.com/office/drawing/2014/main" id="{67FC2831-9284-5543-85AD-ECC389C495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5190" y="3876165"/>
            <a:ext cx="3864649" cy="278847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F47A4F0-866D-3E4B-9A3F-30375088721B}"/>
              </a:ext>
            </a:extLst>
          </p:cNvPr>
          <p:cNvSpPr txBox="1"/>
          <p:nvPr/>
        </p:nvSpPr>
        <p:spPr>
          <a:xfrm>
            <a:off x="6491419" y="504582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rgbClr val="00B050"/>
                </a:solidFill>
              </a:rPr>
              <a:t>LHC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17E1B4E-E2C1-3640-B582-3D519C43F564}"/>
              </a:ext>
            </a:extLst>
          </p:cNvPr>
          <p:cNvSpPr/>
          <p:nvPr/>
        </p:nvSpPr>
        <p:spPr>
          <a:xfrm>
            <a:off x="6491419" y="3876164"/>
            <a:ext cx="4515671" cy="278847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107284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F0997-BF63-A78F-E1D1-97FB17F19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Phase mixing (decoherence)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93C7D4-83C4-7B74-6239-B139EDF37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23120F-9CF9-1C33-D26E-B7E91207836B}"/>
              </a:ext>
            </a:extLst>
          </p:cNvPr>
          <p:cNvSpPr txBox="1"/>
          <p:nvPr/>
        </p:nvSpPr>
        <p:spPr>
          <a:xfrm>
            <a:off x="1881875" y="1705719"/>
            <a:ext cx="3680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Longitudinal phase space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09FD97-836E-F47E-DE28-B84D80C670A0}"/>
              </a:ext>
            </a:extLst>
          </p:cNvPr>
          <p:cNvSpPr txBox="1"/>
          <p:nvPr/>
        </p:nvSpPr>
        <p:spPr>
          <a:xfrm>
            <a:off x="7721646" y="1726753"/>
            <a:ext cx="3571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Average phase evolution</a:t>
            </a:r>
          </a:p>
        </p:txBody>
      </p:sp>
      <p:pic>
        <p:nvPicPr>
          <p:cNvPr id="16" name="Picture 15" descr="A graph with red lines&#10;&#10;Description automatically generated">
            <a:extLst>
              <a:ext uri="{FF2B5EF4-FFF2-40B4-BE49-F238E27FC236}">
                <a16:creationId xmlns:a16="http://schemas.microsoft.com/office/drawing/2014/main" id="{591522BB-723B-9BC9-4169-4367C8CE3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4552" y="2176924"/>
            <a:ext cx="4208136" cy="3935794"/>
          </a:xfrm>
          <a:prstGeom prst="rect">
            <a:avLst/>
          </a:prstGeom>
        </p:spPr>
      </p:pic>
      <p:pic>
        <p:nvPicPr>
          <p:cNvPr id="18" name="Picture 17" descr="A diagram of a function&#10;&#10;Description automatically generated">
            <a:extLst>
              <a:ext uri="{FF2B5EF4-FFF2-40B4-BE49-F238E27FC236}">
                <a16:creationId xmlns:a16="http://schemas.microsoft.com/office/drawing/2014/main" id="{D2E113BC-D9D6-36DE-FC0D-663CBB492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447" y="2188418"/>
            <a:ext cx="4318000" cy="39243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F976220-B52F-2098-C1E3-AD8799971F65}"/>
              </a:ext>
            </a:extLst>
          </p:cNvPr>
          <p:cNvSpPr txBox="1"/>
          <p:nvPr/>
        </p:nvSpPr>
        <p:spPr>
          <a:xfrm>
            <a:off x="747933" y="6332056"/>
            <a:ext cx="7957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Phase mixing leads to “damping” of the average position 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8B9266B8-0064-4702-D28C-D391044AE615}"/>
              </a:ext>
            </a:extLst>
          </p:cNvPr>
          <p:cNvSpPr/>
          <p:nvPr/>
        </p:nvSpPr>
        <p:spPr>
          <a:xfrm>
            <a:off x="5963056" y="3883975"/>
            <a:ext cx="826851" cy="15077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904333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6EEB9-162A-6D6E-C766-B844BB68F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Low-intensity van Kampen modes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06C00-4F2F-F056-4ABD-94C6217AF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25</a:t>
            </a:fld>
            <a:endParaRPr lang="en-US" noProof="0" dirty="0"/>
          </a:p>
        </p:txBody>
      </p:sp>
      <p:pic>
        <p:nvPicPr>
          <p:cNvPr id="6" name="Picture 5" descr="A diagram of a function&#10;&#10;Description automatically generated">
            <a:extLst>
              <a:ext uri="{FF2B5EF4-FFF2-40B4-BE49-F238E27FC236}">
                <a16:creationId xmlns:a16="http://schemas.microsoft.com/office/drawing/2014/main" id="{BB9B6D6C-B1E9-9E2A-FDF2-18EBF16EF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82" y="2313070"/>
            <a:ext cx="4279918" cy="392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FB1415-332C-B044-BC0E-13F432050B79}"/>
                  </a:ext>
                </a:extLst>
              </p:cNvPr>
              <p:cNvSpPr txBox="1"/>
              <p:nvPr/>
            </p:nvSpPr>
            <p:spPr>
              <a:xfrm>
                <a:off x="1853239" y="1844800"/>
                <a:ext cx="3099759" cy="468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noProof="0" dirty="0">
                    <a:solidFill>
                      <a:srgbClr val="0070C0"/>
                    </a:solidFill>
                  </a:rPr>
                  <a:t>Mode phase space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40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e>
                    </m:acc>
                  </m:oMath>
                </a14:m>
                <a:endParaRPr lang="en-US" sz="2400" noProof="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FB1415-332C-B044-BC0E-13F432050B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239" y="1844800"/>
                <a:ext cx="3099759" cy="468270"/>
              </a:xfrm>
              <a:prstGeom prst="rect">
                <a:avLst/>
              </a:prstGeom>
              <a:blipFill>
                <a:blip r:embed="rId3"/>
                <a:stretch>
                  <a:fillRect l="-2953" t="-7895" r="-10236" b="-3157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A33AB4B-5460-EBE6-B533-AC0BCE743DF9}"/>
              </a:ext>
            </a:extLst>
          </p:cNvPr>
          <p:cNvSpPr txBox="1"/>
          <p:nvPr/>
        </p:nvSpPr>
        <p:spPr>
          <a:xfrm>
            <a:off x="6863746" y="1953478"/>
            <a:ext cx="4859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Synchrotron frequency distribution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3D9AD4-B53A-47AD-6A43-CAC472243D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9496" y="2416196"/>
            <a:ext cx="3995609" cy="3820874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C1868CD1-C6DA-7BB6-0F7F-C06B20C5DCD7}"/>
              </a:ext>
            </a:extLst>
          </p:cNvPr>
          <p:cNvSpPr/>
          <p:nvPr/>
        </p:nvSpPr>
        <p:spPr>
          <a:xfrm>
            <a:off x="8297907" y="2825673"/>
            <a:ext cx="137786" cy="137786"/>
          </a:xfrm>
          <a:prstGeom prst="ellipse">
            <a:avLst/>
          </a:prstGeom>
          <a:solidFill>
            <a:srgbClr val="2CA02C"/>
          </a:solidFill>
          <a:ln>
            <a:solidFill>
              <a:srgbClr val="2CA0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366FA0-8FDB-2A5A-2D9A-92775FE6B933}"/>
                  </a:ext>
                </a:extLst>
              </p:cNvPr>
              <p:cNvSpPr txBox="1"/>
              <p:nvPr/>
            </p:nvSpPr>
            <p:spPr>
              <a:xfrm>
                <a:off x="2512343" y="1109019"/>
                <a:ext cx="8068835" cy="861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f>
                        <m:f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</m:den>
                      </m:f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366FA0-8FDB-2A5A-2D9A-92775FE6B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343" y="1109019"/>
                <a:ext cx="8068835" cy="86190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14900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6EEB9-162A-6D6E-C766-B844BB68F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Low-intensity van Kampen modes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06C00-4F2F-F056-4ABD-94C6217AF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26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FB1415-332C-B044-BC0E-13F432050B79}"/>
                  </a:ext>
                </a:extLst>
              </p:cNvPr>
              <p:cNvSpPr txBox="1"/>
              <p:nvPr/>
            </p:nvSpPr>
            <p:spPr>
              <a:xfrm>
                <a:off x="1853239" y="1844800"/>
                <a:ext cx="3099759" cy="468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noProof="0" dirty="0">
                    <a:solidFill>
                      <a:srgbClr val="0070C0"/>
                    </a:solidFill>
                  </a:rPr>
                  <a:t>Mode phase space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40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ℱ</m:t>
                        </m:r>
                      </m:e>
                    </m:acc>
                  </m:oMath>
                </a14:m>
                <a:endParaRPr lang="en-US" sz="2400" noProof="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FB1415-332C-B044-BC0E-13F432050B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239" y="1844800"/>
                <a:ext cx="3099759" cy="468270"/>
              </a:xfrm>
              <a:prstGeom prst="rect">
                <a:avLst/>
              </a:prstGeom>
              <a:blipFill>
                <a:blip r:embed="rId2"/>
                <a:stretch>
                  <a:fillRect l="-2953" t="-7895" r="-10236" b="-3157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A33AB4B-5460-EBE6-B533-AC0BCE743DF9}"/>
              </a:ext>
            </a:extLst>
          </p:cNvPr>
          <p:cNvSpPr txBox="1"/>
          <p:nvPr/>
        </p:nvSpPr>
        <p:spPr>
          <a:xfrm>
            <a:off x="6863746" y="1953478"/>
            <a:ext cx="4859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Synchrotron frequency distribution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3D9AD4-B53A-47AD-6A43-CAC472243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9496" y="2416196"/>
            <a:ext cx="3995609" cy="3820874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C1868CD1-C6DA-7BB6-0F7F-C06B20C5DCD7}"/>
              </a:ext>
            </a:extLst>
          </p:cNvPr>
          <p:cNvSpPr/>
          <p:nvPr/>
        </p:nvSpPr>
        <p:spPr>
          <a:xfrm>
            <a:off x="9379907" y="3186610"/>
            <a:ext cx="137786" cy="137786"/>
          </a:xfrm>
          <a:prstGeom prst="ellipse">
            <a:avLst/>
          </a:prstGeom>
          <a:solidFill>
            <a:srgbClr val="2CA02C"/>
          </a:solidFill>
          <a:ln>
            <a:solidFill>
              <a:srgbClr val="2CA0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5" name="Picture 4" descr="A diagram of a curve&#10;&#10;Description automatically generated">
            <a:extLst>
              <a:ext uri="{FF2B5EF4-FFF2-40B4-BE49-F238E27FC236}">
                <a16:creationId xmlns:a16="http://schemas.microsoft.com/office/drawing/2014/main" id="{78AF0BDB-4EFC-BC66-DC7C-49BDDA6010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400" y="2314800"/>
            <a:ext cx="4279918" cy="3924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A8518A-6A51-8863-AE32-C651B3CA8294}"/>
              </a:ext>
            </a:extLst>
          </p:cNvPr>
          <p:cNvSpPr txBox="1"/>
          <p:nvPr/>
        </p:nvSpPr>
        <p:spPr>
          <a:xfrm>
            <a:off x="579087" y="6308690"/>
            <a:ext cx="4543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noProof="0" dirty="0"/>
              <a:t>Each mode has its specific frequency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80D50E2-58C7-D9AC-DBF8-59003F114744}"/>
                  </a:ext>
                </a:extLst>
              </p:cNvPr>
              <p:cNvSpPr txBox="1"/>
              <p:nvPr/>
            </p:nvSpPr>
            <p:spPr>
              <a:xfrm>
                <a:off x="2512343" y="1109019"/>
                <a:ext cx="8068835" cy="861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f>
                        <m:f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</m:den>
                      </m:f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80D50E2-58C7-D9AC-DBF8-59003F114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343" y="1109019"/>
                <a:ext cx="8068835" cy="86190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22630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1A40E-8F6D-5B20-6C90-7EBEE63EF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Landau damping in longitudinal plane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83B034-BFEF-0B1A-C7B5-3B84207A2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27</a:t>
            </a:fld>
            <a:endParaRPr lang="en-US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21BAB3-0C5D-68DC-CE38-225F97166B64}"/>
              </a:ext>
            </a:extLst>
          </p:cNvPr>
          <p:cNvSpPr txBox="1"/>
          <p:nvPr/>
        </p:nvSpPr>
        <p:spPr>
          <a:xfrm>
            <a:off x="789580" y="1462310"/>
            <a:ext cx="831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Rigid-dipole mode is a superposition of van Kampen modes</a:t>
            </a:r>
          </a:p>
        </p:txBody>
      </p:sp>
      <p:pic>
        <p:nvPicPr>
          <p:cNvPr id="11" name="Picture 10" descr="A diagram of a phase offset&#10;&#10;AI-generated content may be incorrect.">
            <a:extLst>
              <a:ext uri="{FF2B5EF4-FFF2-40B4-BE49-F238E27FC236}">
                <a16:creationId xmlns:a16="http://schemas.microsoft.com/office/drawing/2014/main" id="{81EEAFAA-E78B-C29F-CACB-18FD223E49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70" y="2314800"/>
            <a:ext cx="4275216" cy="39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4691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73194-B94E-A764-C2FC-2C0FFCCDD1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71195-AEED-F63B-6B0B-63B00A631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Landau damping in longitudinal plane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B079DF-EA2F-49FD-2DB2-2B56F9C54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28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67AF054-0D99-3915-DFDD-1D3F5001C765}"/>
                  </a:ext>
                </a:extLst>
              </p:cNvPr>
              <p:cNvSpPr txBox="1"/>
              <p:nvPr/>
            </p:nvSpPr>
            <p:spPr>
              <a:xfrm>
                <a:off x="789580" y="6230350"/>
                <a:ext cx="958966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noProof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noProof="0" dirty="0">
                    <a:solidFill>
                      <a:srgbClr val="C00000"/>
                    </a:solidFill>
                  </a:rPr>
                  <a:t> Landau damping is the phase mixing of van Kampen modes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67AF054-0D99-3915-DFDD-1D3F5001C7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580" y="6230350"/>
                <a:ext cx="9589662" cy="461665"/>
              </a:xfrm>
              <a:prstGeom prst="rect">
                <a:avLst/>
              </a:prstGeom>
              <a:blipFill>
                <a:blip r:embed="rId2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3DFE10D-6EFA-0502-3301-CA47DC0CD6E7}"/>
              </a:ext>
            </a:extLst>
          </p:cNvPr>
          <p:cNvSpPr txBox="1"/>
          <p:nvPr/>
        </p:nvSpPr>
        <p:spPr>
          <a:xfrm>
            <a:off x="789580" y="1462310"/>
            <a:ext cx="831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Rigid-dipole mode is a superposition of van Kampen modes</a:t>
            </a:r>
          </a:p>
        </p:txBody>
      </p:sp>
      <p:pic>
        <p:nvPicPr>
          <p:cNvPr id="5" name="Picture 4" descr="A diagram of a phase offset&#10;&#10;AI-generated content may be incorrect.">
            <a:extLst>
              <a:ext uri="{FF2B5EF4-FFF2-40B4-BE49-F238E27FC236}">
                <a16:creationId xmlns:a16="http://schemas.microsoft.com/office/drawing/2014/main" id="{3F6F3BB0-9C50-AE2C-8735-09621AD522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00" y="2314800"/>
            <a:ext cx="4255693" cy="3924000"/>
          </a:xfrm>
          <a:prstGeom prst="rect">
            <a:avLst/>
          </a:prstGeom>
        </p:spPr>
      </p:pic>
      <p:pic>
        <p:nvPicPr>
          <p:cNvPr id="8" name="Picture 7" descr="A graph with red lines&#10;&#10;AI-generated content may be incorrect.">
            <a:extLst>
              <a:ext uri="{FF2B5EF4-FFF2-40B4-BE49-F238E27FC236}">
                <a16:creationId xmlns:a16="http://schemas.microsoft.com/office/drawing/2014/main" id="{FCCC6953-2610-A772-3617-0503C50F4B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909" y="2314800"/>
            <a:ext cx="4357965" cy="393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4744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57871-E59B-B896-EA6F-F46504399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Oide-</a:t>
            </a:r>
            <a:r>
              <a:rPr lang="en-US" noProof="0" dirty="0" err="1"/>
              <a:t>Yokoya</a:t>
            </a:r>
            <a:r>
              <a:rPr lang="en-US" noProof="0" dirty="0"/>
              <a:t> method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18BAF-3147-0770-0D07-FB7B6C59C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29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4305476-CA45-9E11-70BF-0BA54C3E07BD}"/>
                  </a:ext>
                </a:extLst>
              </p:cNvPr>
              <p:cNvSpPr txBox="1"/>
              <p:nvPr/>
            </p:nvSpPr>
            <p:spPr>
              <a:xfrm>
                <a:off x="891822" y="1343818"/>
                <a:ext cx="111082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noProof="0" dirty="0"/>
                  <a:t>van Kampen modes can be obtained as eigenvalues and eigenvectors by discretizing the Generalized </a:t>
                </a:r>
                <a:r>
                  <a:rPr lang="en-US" sz="2400" noProof="0" dirty="0" err="1"/>
                  <a:t>Sacherer</a:t>
                </a:r>
                <a:r>
                  <a:rPr lang="en-US" sz="2400" noProof="0" dirty="0"/>
                  <a:t> equation on a grid in </a:t>
                </a:r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</m:oMath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4305476-CA45-9E11-70BF-0BA54C3E07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822" y="1343818"/>
                <a:ext cx="11108267" cy="830997"/>
              </a:xfrm>
              <a:prstGeom prst="rect">
                <a:avLst/>
              </a:prstGeom>
              <a:blipFill>
                <a:blip r:embed="rId2"/>
                <a:stretch>
                  <a:fillRect l="-823" t="-5109" b="-1605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diagram of a blue oval&#10;&#10;AI-generated content may be incorrect.">
            <a:extLst>
              <a:ext uri="{FF2B5EF4-FFF2-40B4-BE49-F238E27FC236}">
                <a16:creationId xmlns:a16="http://schemas.microsoft.com/office/drawing/2014/main" id="{381D1EB3-09CE-75AD-B899-6F8F7513CA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5" y="2669381"/>
            <a:ext cx="4118150" cy="37313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EBF4486-72A4-FC39-B90A-3309F65A221E}"/>
                  </a:ext>
                </a:extLst>
              </p:cNvPr>
              <p:cNvSpPr txBox="1"/>
              <p:nvPr/>
            </p:nvSpPr>
            <p:spPr>
              <a:xfrm>
                <a:off x="4232064" y="2818402"/>
                <a:ext cx="7959936" cy="8321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p>
                      </m:sSubSup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noProof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  <m:sub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Sup>
                            <m:sSubSup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i="1" noProof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𝜁</m:t>
                      </m:r>
                      <m:rad>
                        <m:radPr>
                          <m:degHide m:val="on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e>
                      </m:rad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EBF4486-72A4-FC39-B90A-3309F65A2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064" y="2818402"/>
                <a:ext cx="7959936" cy="8321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9D5B1FF-D9DC-7765-9FF4-40A5474C6DBC}"/>
                  </a:ext>
                </a:extLst>
              </p:cNvPr>
              <p:cNvSpPr txBox="1"/>
              <p:nvPr/>
            </p:nvSpPr>
            <p:spPr>
              <a:xfrm>
                <a:off x="9697439" y="2208491"/>
                <a:ext cx="1395703" cy="6099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noProof="0">
                          <a:latin typeface="Cambria Math" panose="02040503050406030204" pitchFamily="18" charset="0"/>
                        </a:rPr>
                        <m:t>𝜁</m:t>
                      </m:r>
                      <m:r>
                        <a:rPr lang="en-US" i="1" noProof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noProof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 noProof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9D5B1FF-D9DC-7765-9FF4-40A5474C6D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7439" y="2208491"/>
                <a:ext cx="1395703" cy="60991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559A680-ADF3-2425-E082-76867098406C}"/>
                  </a:ext>
                </a:extLst>
              </p:cNvPr>
              <p:cNvSpPr txBox="1"/>
              <p:nvPr/>
            </p:nvSpPr>
            <p:spPr>
              <a:xfrm>
                <a:off x="4582015" y="4263565"/>
                <a:ext cx="6566541" cy="22110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h𝑘</m:t>
                              </m:r>
                            </m:den>
                          </m:f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ad>
                            <m:radPr>
                              <m:degHide m:val="on"/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</m:d>
                              <m:f>
                                <m:f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ℱ</m:t>
                                  </m:r>
                                  <m:d>
                                    <m:dPr>
                                      <m:ctrlP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ℰ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den>
                              </m:f>
                            </m:e>
                          </m:rad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𝑚𝑘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2400" b="0" noProof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ad>
                        <m:radPr>
                          <m:degHide m:val="on"/>
                          <m:ctrlPr>
                            <a:rPr lang="en-US" sz="2400" i="1" noProof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f>
                            <m:fPr>
                              <m:ctrlP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ℱ</m:t>
                              </m:r>
                              <m:d>
                                <m:dPr>
                                  <m:ctrlP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 noProof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ℰ</m:t>
                                      </m:r>
                                    </m:e>
                                    <m:sup>
                                      <m:r>
                                        <a:rPr lang="en-US" sz="2400" b="0" i="1" noProof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 noProof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ℰ</m:t>
                                  </m:r>
                                </m:e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sSubSup>
                        <m:sSubSup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400" i="1" noProof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US" sz="2400" i="1" noProof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  <m:sup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559A680-ADF3-2425-E082-7686709840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2015" y="4263565"/>
                <a:ext cx="6566541" cy="221105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317F18-6215-D5CD-80F8-4D29C65296C8}"/>
              </a:ext>
            </a:extLst>
          </p:cNvPr>
          <p:cNvCxnSpPr/>
          <p:nvPr/>
        </p:nvCxnSpPr>
        <p:spPr>
          <a:xfrm flipH="1">
            <a:off x="8947355" y="2566219"/>
            <a:ext cx="589935" cy="521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E8BF73B-679D-C701-6953-13CA483A7EC8}"/>
              </a:ext>
            </a:extLst>
          </p:cNvPr>
          <p:cNvSpPr txBox="1"/>
          <p:nvPr/>
        </p:nvSpPr>
        <p:spPr>
          <a:xfrm>
            <a:off x="6725265" y="3713774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Stripe width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A50F0E4-DC87-C89B-1F72-7E2D1C5F0992}"/>
              </a:ext>
            </a:extLst>
          </p:cNvPr>
          <p:cNvCxnSpPr>
            <a:cxnSpLocks/>
          </p:cNvCxnSpPr>
          <p:nvPr/>
        </p:nvCxnSpPr>
        <p:spPr>
          <a:xfrm flipV="1">
            <a:off x="8212032" y="3429000"/>
            <a:ext cx="941800" cy="415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E9D7AD-75F2-6F7F-49D8-B6DCDDA8F4FB}"/>
              </a:ext>
            </a:extLst>
          </p:cNvPr>
          <p:cNvCxnSpPr>
            <a:cxnSpLocks/>
          </p:cNvCxnSpPr>
          <p:nvPr/>
        </p:nvCxnSpPr>
        <p:spPr>
          <a:xfrm flipH="1">
            <a:off x="3165987" y="3957058"/>
            <a:ext cx="3473515" cy="337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2F91760-7C28-C100-E14A-F3FC2D99B4A3}"/>
              </a:ext>
            </a:extLst>
          </p:cNvPr>
          <p:cNvSpPr txBox="1"/>
          <p:nvPr/>
        </p:nvSpPr>
        <p:spPr>
          <a:xfrm>
            <a:off x="10915048" y="5707781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C00000"/>
                </a:solidFill>
              </a:rPr>
              <a:t>?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BF523D5-4C9B-42D8-663A-65F5A34DD623}"/>
              </a:ext>
            </a:extLst>
          </p:cNvPr>
          <p:cNvCxnSpPr>
            <a:cxnSpLocks/>
          </p:cNvCxnSpPr>
          <p:nvPr/>
        </p:nvCxnSpPr>
        <p:spPr>
          <a:xfrm flipH="1" flipV="1">
            <a:off x="10607040" y="5197642"/>
            <a:ext cx="308008" cy="577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87C1E73-95CB-8872-7735-3EBDCA66C27E}"/>
              </a:ext>
            </a:extLst>
          </p:cNvPr>
          <p:cNvCxnSpPr>
            <a:stCxn id="21" idx="1"/>
          </p:cNvCxnSpPr>
          <p:nvPr/>
        </p:nvCxnSpPr>
        <p:spPr>
          <a:xfrm flipH="1">
            <a:off x="10096901" y="5938614"/>
            <a:ext cx="818147" cy="77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7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8B121-48E9-5575-6887-60D9DB9AD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1F4C4-6F9E-D716-2CAE-700F46DF4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i="0" u="none" strike="noStrike" noProof="0" dirty="0">
                <a:effectLst/>
                <a:latin typeface="Roboto" panose="02000000000000000000" pitchFamily="2" charset="0"/>
              </a:rPr>
              <a:t>Longitudinal </a:t>
            </a:r>
            <a:r>
              <a:rPr lang="en-US" sz="4400" i="0" u="none" strike="noStrike" noProof="0" dirty="0">
                <a:solidFill>
                  <a:srgbClr val="C00000"/>
                </a:solidFill>
                <a:effectLst/>
                <a:latin typeface="Roboto" panose="02000000000000000000" pitchFamily="2" charset="0"/>
              </a:rPr>
              <a:t>high-intensity beam instabilities </a:t>
            </a:r>
            <a:r>
              <a:rPr lang="en-US" sz="4400" i="0" u="none" strike="noStrike" noProof="0" dirty="0">
                <a:effectLst/>
                <a:latin typeface="Roboto" panose="02000000000000000000" pitchFamily="2" charset="0"/>
              </a:rPr>
              <a:t>+ mitigations in synchrotrons</a:t>
            </a:r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74A581-0474-979E-526F-CC81EA2B4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4" name="Picture 3" descr="A blue rectangle with a white background&#10;&#10;Description automatically generated">
            <a:extLst>
              <a:ext uri="{FF2B5EF4-FFF2-40B4-BE49-F238E27FC236}">
                <a16:creationId xmlns:a16="http://schemas.microsoft.com/office/drawing/2014/main" id="{8640B8D2-1FD3-2ABB-52A2-2FDB5646A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054" y="1860876"/>
            <a:ext cx="4240254" cy="18018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61C1C1-F0A9-BF07-C92E-8881070657A4}"/>
              </a:ext>
            </a:extLst>
          </p:cNvPr>
          <p:cNvSpPr txBox="1"/>
          <p:nvPr/>
        </p:nvSpPr>
        <p:spPr>
          <a:xfrm>
            <a:off x="295303" y="1327049"/>
            <a:ext cx="6334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noProof="0" dirty="0">
                <a:solidFill>
                  <a:schemeClr val="accent6">
                    <a:lumMod val="75000"/>
                  </a:schemeClr>
                </a:solidFill>
              </a:rPr>
              <a:t>Non-resonant objects (e.g., bellows)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2A2365-D773-E856-3A16-5BEFB67B5D5D}"/>
                  </a:ext>
                </a:extLst>
              </p:cNvPr>
              <p:cNvSpPr txBox="1"/>
              <p:nvPr/>
            </p:nvSpPr>
            <p:spPr>
              <a:xfrm>
                <a:off x="6486225" y="2150913"/>
                <a:ext cx="479614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noProof="0" dirty="0"/>
                  <a:t> Short-range wakefields act on the </a:t>
                </a:r>
                <a:r>
                  <a:rPr lang="en-US" sz="2400" noProof="0" dirty="0">
                    <a:solidFill>
                      <a:srgbClr val="C00000"/>
                    </a:solidFill>
                  </a:rPr>
                  <a:t>same bunch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2A2365-D773-E856-3A16-5BEFB67B5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6225" y="2150913"/>
                <a:ext cx="4796146" cy="830997"/>
              </a:xfrm>
              <a:prstGeom prst="rect">
                <a:avLst/>
              </a:prstGeom>
              <a:blipFill>
                <a:blip r:embed="rId3"/>
                <a:stretch>
                  <a:fillRect l="-1906" t="-5147" b="-16912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blue rectangular object with black lines&#10;&#10;Description automatically generated">
            <a:extLst>
              <a:ext uri="{FF2B5EF4-FFF2-40B4-BE49-F238E27FC236}">
                <a16:creationId xmlns:a16="http://schemas.microsoft.com/office/drawing/2014/main" id="{B9D2E744-6562-9B89-3A38-C552BD271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3054" y="4355052"/>
            <a:ext cx="4482000" cy="18523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EE2EE2-3E42-AF07-2B73-0A40C9EFC347}"/>
              </a:ext>
            </a:extLst>
          </p:cNvPr>
          <p:cNvSpPr txBox="1"/>
          <p:nvPr/>
        </p:nvSpPr>
        <p:spPr>
          <a:xfrm>
            <a:off x="450935" y="3734846"/>
            <a:ext cx="6066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noProof="0" dirty="0">
                <a:solidFill>
                  <a:schemeClr val="accent6">
                    <a:lumMod val="75000"/>
                  </a:schemeClr>
                </a:solidFill>
              </a:rPr>
              <a:t>Resonant objects (e.g., RF cavities)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50F0793-F65B-973B-8C26-FB075D1763B0}"/>
                  </a:ext>
                </a:extLst>
              </p:cNvPr>
              <p:cNvSpPr txBox="1"/>
              <p:nvPr/>
            </p:nvSpPr>
            <p:spPr>
              <a:xfrm>
                <a:off x="6486225" y="4558710"/>
                <a:ext cx="562660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noProof="0" dirty="0"/>
                  <a:t> Long-range wakefields act on the </a:t>
                </a:r>
                <a:r>
                  <a:rPr lang="en-US" sz="2400" noProof="0" dirty="0">
                    <a:solidFill>
                      <a:srgbClr val="C00000"/>
                    </a:solidFill>
                  </a:rPr>
                  <a:t>following bunches or on the same bunch after consecutive turns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50F0793-F65B-973B-8C26-FB075D1763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6225" y="4558710"/>
                <a:ext cx="5626608" cy="1200329"/>
              </a:xfrm>
              <a:prstGeom prst="rect">
                <a:avLst/>
              </a:prstGeom>
              <a:blipFill>
                <a:blip r:embed="rId5"/>
                <a:stretch>
                  <a:fillRect l="-1625" t="-3553" b="-1116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E2626D82-7E75-B709-71E8-B0EB38CC07B3}"/>
              </a:ext>
            </a:extLst>
          </p:cNvPr>
          <p:cNvSpPr txBox="1"/>
          <p:nvPr/>
        </p:nvSpPr>
        <p:spPr>
          <a:xfrm>
            <a:off x="450935" y="6243787"/>
            <a:ext cx="11557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noProof="0" dirty="0"/>
              <a:t>Instability can be driven by electromagnetic interaction with accelerator components</a:t>
            </a:r>
          </a:p>
        </p:txBody>
      </p:sp>
    </p:spTree>
    <p:extLst>
      <p:ext uri="{BB962C8B-B14F-4D97-AF65-F5344CB8AC3E}">
        <p14:creationId xmlns:p14="http://schemas.microsoft.com/office/powerpoint/2010/main" val="35471437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09BC6D-9750-4C4A-8367-E1C6A845CDF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noProof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 noProof="0" smtClean="0">
                            <a:latin typeface="Cambria Math" panose="02040503050406030204" pitchFamily="18" charset="0"/>
                          </a:rPr>
                          <m:t>𝑚𝑘</m:t>
                        </m:r>
                      </m:sub>
                    </m:sSub>
                  </m:oMath>
                </a14:m>
                <a:r>
                  <a:rPr lang="en-US" noProof="0" dirty="0"/>
                  <a:t> functions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109BC6D-9750-4C4A-8367-E1C6A845CD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3A9975-26C8-BE91-022A-ABF6B8389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30</a:t>
            </a:fld>
            <a:endParaRPr lang="en-US" noProof="0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4D61DACA-A02A-BB4E-AD82-CAB176A6F0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73448" y="3719918"/>
            <a:ext cx="3693852" cy="30016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026721-2529-8740-6ACD-91CA4ABF87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127" y="3719918"/>
            <a:ext cx="3921509" cy="30757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D85D343-72F7-25C1-AB74-5534BF25399A}"/>
              </a:ext>
            </a:extLst>
          </p:cNvPr>
          <p:cNvSpPr/>
          <p:nvPr/>
        </p:nvSpPr>
        <p:spPr>
          <a:xfrm>
            <a:off x="2718164" y="3318963"/>
            <a:ext cx="66209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5DA2"/>
                </a:solidFill>
              </a:rPr>
              <a:t>Exact (solid lines) and approximate (dashed) functions</a:t>
            </a:r>
            <a:endParaRPr lang="en-US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9CBDDA-BEBB-2E21-9231-E9D147846DAA}"/>
                  </a:ext>
                </a:extLst>
              </p:cNvPr>
              <p:cNvSpPr txBox="1"/>
              <p:nvPr/>
            </p:nvSpPr>
            <p:spPr>
              <a:xfrm>
                <a:off x="710979" y="1475897"/>
                <a:ext cx="99947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noProof="0" dirty="0"/>
                  <a:t>Transformation from revolution harmonics </a:t>
                </a:r>
                <a14:m>
                  <m:oMath xmlns:m="http://schemas.openxmlformats.org/officeDocument/2006/math"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2400" noProof="0" dirty="0"/>
                  <a:t> to azimuthal mode index </a:t>
                </a:r>
                <a14:m>
                  <m:oMath xmlns:m="http://schemas.openxmlformats.org/officeDocument/2006/math"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400" noProof="0" dirty="0"/>
                  <a:t>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9CBDDA-BEBB-2E21-9231-E9D147846D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979" y="1475897"/>
                <a:ext cx="9994724" cy="461665"/>
              </a:xfrm>
              <a:prstGeom prst="rect">
                <a:avLst/>
              </a:prstGeom>
              <a:blipFill>
                <a:blip r:embed="rId5"/>
                <a:stretch>
                  <a:fillRect l="-976" t="-9211" b="-3026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1EF589F-EEDE-0FA3-1ED6-B7DC78880D11}"/>
                  </a:ext>
                </a:extLst>
              </p:cNvPr>
              <p:cNvSpPr txBox="1"/>
              <p:nvPr/>
            </p:nvSpPr>
            <p:spPr>
              <a:xfrm>
                <a:off x="889511" y="2156030"/>
                <a:ext cx="3917354" cy="7977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𝑚𝑘</m:t>
                          </m:r>
                        </m:sub>
                      </m:sSub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sSup>
                            <m:sSup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𝑖𝑘</m:t>
                                  </m:r>
                                </m:num>
                                <m:den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𝑖𝑚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sup>
                          </m:s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nary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1EF589F-EEDE-0FA3-1ED6-B7DC78880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11" y="2156030"/>
                <a:ext cx="3917354" cy="7977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Right 12">
            <a:extLst>
              <a:ext uri="{FF2B5EF4-FFF2-40B4-BE49-F238E27FC236}">
                <a16:creationId xmlns:a16="http://schemas.microsoft.com/office/drawing/2014/main" id="{19164A1E-D3D1-009C-6137-1D9298E0B216}"/>
              </a:ext>
            </a:extLst>
          </p:cNvPr>
          <p:cNvSpPr/>
          <p:nvPr/>
        </p:nvSpPr>
        <p:spPr>
          <a:xfrm>
            <a:off x="5188017" y="2632411"/>
            <a:ext cx="2685448" cy="12382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BCE656-7623-0FE2-6463-90BCD3D84756}"/>
              </a:ext>
            </a:extLst>
          </p:cNvPr>
          <p:cNvSpPr txBox="1"/>
          <p:nvPr/>
        </p:nvSpPr>
        <p:spPr>
          <a:xfrm>
            <a:off x="4865062" y="2168601"/>
            <a:ext cx="3505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>
                <a:solidFill>
                  <a:srgbClr val="005DA2"/>
                </a:solidFill>
              </a:rPr>
              <a:t>For short bunches in single RF 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2A51990-1916-EE52-478C-984023F86A48}"/>
                  </a:ext>
                </a:extLst>
              </p:cNvPr>
              <p:cNvSpPr txBox="1"/>
              <p:nvPr/>
            </p:nvSpPr>
            <p:spPr>
              <a:xfrm>
                <a:off x="8429258" y="2190914"/>
                <a:ext cx="3248069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400" i="1" noProof="0">
                              <a:latin typeface="Cambria Math" panose="02040503050406030204" pitchFamily="18" charset="0"/>
                            </a:rPr>
                            <m:t>𝑚𝑘</m:t>
                          </m:r>
                        </m:sub>
                      </m:sSub>
                      <m:d>
                        <m:dPr>
                          <m:ctrlPr>
                            <a:rPr lang="en-US" sz="2400" i="1" noProof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d>
                      <m:r>
                        <a:rPr lang="en-US" sz="2400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p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</m:rad>
                        </m:e>
                      </m:d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2A51990-1916-EE52-478C-984023F86A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9258" y="2190914"/>
                <a:ext cx="3248069" cy="8298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ACF3312-F2BE-E531-7E5D-74DD4E3F7176}"/>
                  </a:ext>
                </a:extLst>
              </p:cNvPr>
              <p:cNvSpPr txBox="1"/>
              <p:nvPr/>
            </p:nvSpPr>
            <p:spPr>
              <a:xfrm>
                <a:off x="5484236" y="2812222"/>
                <a:ext cx="2093009" cy="3097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rad>
                      <m:func>
                        <m:func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noProof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func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ACF3312-F2BE-E531-7E5D-74DD4E3F71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4236" y="2812222"/>
                <a:ext cx="2093009" cy="309700"/>
              </a:xfrm>
              <a:prstGeom prst="rect">
                <a:avLst/>
              </a:prstGeom>
              <a:blipFill>
                <a:blip r:embed="rId8"/>
                <a:stretch>
                  <a:fillRect l="-3207" r="-3499" b="-3333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F877278A-22F8-9881-5F43-E2C0B1F1A896}"/>
              </a:ext>
            </a:extLst>
          </p:cNvPr>
          <p:cNvSpPr txBox="1"/>
          <p:nvPr/>
        </p:nvSpPr>
        <p:spPr>
          <a:xfrm>
            <a:off x="8965922" y="3188743"/>
            <a:ext cx="30231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>
                <a:latin typeface="Calibri" panose="020F0502020204030204" pitchFamily="34" charset="0"/>
                <a:cs typeface="Calibri" panose="020F0502020204030204" pitchFamily="34" charset="0"/>
              </a:rPr>
              <a:t>Bessel function of the 1</a:t>
            </a:r>
            <a:r>
              <a:rPr lang="en-US" sz="1800" baseline="30000" noProof="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noProof="0" dirty="0">
                <a:latin typeface="Calibri" panose="020F0502020204030204" pitchFamily="34" charset="0"/>
                <a:cs typeface="Calibri" panose="020F0502020204030204" pitchFamily="34" charset="0"/>
              </a:rPr>
              <a:t> kind </a:t>
            </a:r>
            <a:endParaRPr lang="en-US" noProof="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8BB9BAC-0891-86AF-442F-E985C4411EC8}"/>
              </a:ext>
            </a:extLst>
          </p:cNvPr>
          <p:cNvCxnSpPr>
            <a:cxnSpLocks/>
          </p:cNvCxnSpPr>
          <p:nvPr/>
        </p:nvCxnSpPr>
        <p:spPr>
          <a:xfrm flipV="1">
            <a:off x="10222029" y="2812222"/>
            <a:ext cx="0" cy="376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79093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7C80D-BFDB-A943-E1B8-B4637655A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Loss of Landau damping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40CA1F-5832-822F-186F-8FB21FE07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31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3C734CF-79E8-D85B-9986-95261F7254DB}"/>
                  </a:ext>
                </a:extLst>
              </p:cNvPr>
              <p:cNvSpPr txBox="1"/>
              <p:nvPr/>
            </p:nvSpPr>
            <p:spPr>
              <a:xfrm>
                <a:off x="702454" y="1242637"/>
                <a:ext cx="1108642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noProof="0" dirty="0"/>
                  <a:t>Example for single bunch with </a:t>
                </a:r>
                <a14:m>
                  <m:oMath xmlns:m="http://schemas.openxmlformats.org/officeDocument/2006/math"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=2, </m:t>
                    </m:r>
                    <m:sSub>
                      <m:sSub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noProof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=1.3 </m:t>
                    </m:r>
                    <m:d>
                      <m:d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ℰ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  <m: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=0.73</m:t>
                        </m:r>
                      </m:e>
                    </m:d>
                  </m:oMath>
                </a14:m>
                <a:r>
                  <a:rPr lang="en-US" sz="2400" noProof="0" dirty="0"/>
                  <a:t> for toy model without RF cavity and HOM impedance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3C734CF-79E8-D85B-9986-95261F7254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54" y="1242637"/>
                <a:ext cx="11086424" cy="830997"/>
              </a:xfrm>
              <a:prstGeom prst="rect">
                <a:avLst/>
              </a:prstGeom>
              <a:blipFill>
                <a:blip r:embed="rId2"/>
                <a:stretch>
                  <a:fillRect l="-825" t="-5147" b="-16912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CA1E46A-CEB1-26A1-9D5A-5BA0C59D8A98}"/>
              </a:ext>
            </a:extLst>
          </p:cNvPr>
          <p:cNvSpPr txBox="1"/>
          <p:nvPr/>
        </p:nvSpPr>
        <p:spPr>
          <a:xfrm>
            <a:off x="7623228" y="2098459"/>
            <a:ext cx="415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rgbClr val="0070C0"/>
                </a:solidFill>
              </a:rPr>
              <a:t>van Kampen modes vs bunch intensity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86B955-666D-3BA6-44C0-961D64CC491A}"/>
                  </a:ext>
                </a:extLst>
              </p:cNvPr>
              <p:cNvSpPr txBox="1"/>
              <p:nvPr/>
            </p:nvSpPr>
            <p:spPr>
              <a:xfrm>
                <a:off x="702454" y="2340489"/>
                <a:ext cx="5639958" cy="3352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b="0" noProof="0" dirty="0">
                    <a:solidFill>
                      <a:srgbClr val="C00000"/>
                    </a:solidFill>
                  </a:rPr>
                  <a:t>Increasing bunch intensity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4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b="0" noProof="0" dirty="0">
                    <a:solidFill>
                      <a:srgbClr val="C00000"/>
                    </a:solidFill>
                  </a:rPr>
                  <a:t> ↑:</a:t>
                </a:r>
              </a:p>
              <a:p>
                <a:endParaRPr lang="en-US" sz="2400" b="0" noProof="0" dirty="0">
                  <a:solidFill>
                    <a:srgbClr val="C00000"/>
                  </a:solidFill>
                </a:endParaRPr>
              </a:p>
              <a:p>
                <a:r>
                  <a:rPr lang="en-US" sz="2400" noProof="0" dirty="0"/>
                  <a:t>- </a:t>
                </a:r>
                <a:r>
                  <a:rPr lang="en-US" sz="2400" b="0" noProof="0" dirty="0"/>
                  <a:t>Synchrotron frequency spread changes due to potential-well distortion </a:t>
                </a:r>
              </a:p>
              <a:p>
                <a:r>
                  <a:rPr lang="en-US" sz="2400" noProof="0" dirty="0"/>
                  <a:t>- Mode detaches above certain </a:t>
                </a:r>
                <a:br>
                  <a:rPr lang="en-US" sz="2400" noProof="0" dirty="0"/>
                </a:br>
                <a:r>
                  <a:rPr lang="en-US" sz="2400" noProof="0" dirty="0"/>
                  <a:t>intensity</a:t>
                </a:r>
              </a:p>
              <a:p>
                <a:r>
                  <a:rPr lang="en-US" sz="2400" noProof="0" dirty="0"/>
                  <a:t>- It is described by a regular </a:t>
                </a:r>
                <a:br>
                  <a:rPr lang="en-US" sz="2400" noProof="0" dirty="0"/>
                </a:br>
                <a:r>
                  <a:rPr lang="en-US" sz="2400" noProof="0" dirty="0"/>
                  <a:t>function</a:t>
                </a:r>
              </a:p>
              <a:p>
                <a:endParaRPr lang="en-US" sz="2400" b="0" noProof="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86B955-666D-3BA6-44C0-961D64CC49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54" y="2340489"/>
                <a:ext cx="5639958" cy="3352521"/>
              </a:xfrm>
              <a:prstGeom prst="rect">
                <a:avLst/>
              </a:prstGeom>
              <a:blipFill>
                <a:blip r:embed="rId3"/>
                <a:stretch>
                  <a:fillRect l="-3243" t="-2909" r="-2595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6F2B3AD9-E9A6-C059-F8F5-E97E2FC5C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6162" y="2492616"/>
            <a:ext cx="4585501" cy="41645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62C795-4F81-4A6A-2C30-0F701ED9BE4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3690"/>
          <a:stretch/>
        </p:blipFill>
        <p:spPr>
          <a:xfrm>
            <a:off x="4998363" y="3945676"/>
            <a:ext cx="1975251" cy="2268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456B17D-42D8-DFCB-D103-683857D85A1F}"/>
                  </a:ext>
                </a:extLst>
              </p:cNvPr>
              <p:cNvSpPr txBox="1"/>
              <p:nvPr/>
            </p:nvSpPr>
            <p:spPr>
              <a:xfrm>
                <a:off x="702454" y="5689286"/>
                <a:ext cx="6100916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noProof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b="0" noProof="0" dirty="0">
                    <a:solidFill>
                      <a:srgbClr val="C00000"/>
                    </a:solidFill>
                  </a:rPr>
                  <a:t> LLD threshold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noProof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2400" i="1" noProof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sz="2400" i="1" noProof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noProof="0">
                            <a:latin typeface="Cambria Math" panose="02040503050406030204" pitchFamily="18" charset="0"/>
                          </a:rPr>
                          <m:t>max</m:t>
                        </m:r>
                      </m:fName>
                      <m:e>
                        <m:r>
                          <a:rPr lang="en-US" sz="2400" i="1" noProof="0">
                            <a:latin typeface="Cambria Math" panose="02040503050406030204" pitchFamily="18" charset="0"/>
                          </a:rPr>
                          <m:t>[</m:t>
                        </m:r>
                        <m:sSub>
                          <m:sSubPr>
                            <m:ctrlPr>
                              <a:rPr lang="en-US" sz="2400" i="1" noProof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noProof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i="1" noProof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US" sz="2400" i="1" noProof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noProof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ℰ</m:t>
                            </m:r>
                          </m:e>
                        </m:d>
                        <m:r>
                          <a:rPr lang="en-US" sz="2400" i="1" noProof="0">
                            <a:latin typeface="Cambria Math" panose="02040503050406030204" pitchFamily="18" charset="0"/>
                          </a:rPr>
                          <m:t>]</m:t>
                        </m:r>
                      </m:e>
                    </m:func>
                  </m:oMath>
                </a14:m>
                <a:r>
                  <a:rPr lang="en-US" sz="2400" noProof="0" dirty="0"/>
                  <a:t> </a:t>
                </a:r>
                <a:br>
                  <a:rPr lang="en-US" sz="2400" noProof="0" dirty="0"/>
                </a:br>
                <a:r>
                  <a:rPr lang="en-US" sz="2400" noProof="0" dirty="0"/>
                  <a:t>Can we compute it analytically?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456B17D-42D8-DFCB-D103-683857D85A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54" y="5689286"/>
                <a:ext cx="6100916" cy="830997"/>
              </a:xfrm>
              <a:prstGeom prst="rect">
                <a:avLst/>
              </a:prstGeom>
              <a:blipFill>
                <a:blip r:embed="rId6"/>
                <a:stretch>
                  <a:fillRect l="-1499" t="-5109" b="-1605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488A23A-6B43-73FE-9B38-27590D8E5E82}"/>
              </a:ext>
            </a:extLst>
          </p:cNvPr>
          <p:cNvCxnSpPr/>
          <p:nvPr/>
        </p:nvCxnSpPr>
        <p:spPr>
          <a:xfrm flipV="1">
            <a:off x="7010400" y="3429000"/>
            <a:ext cx="2212258" cy="715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A2F3CBC-EC71-B415-CC8B-788719A4E7E8}"/>
              </a:ext>
            </a:extLst>
          </p:cNvPr>
          <p:cNvSpPr txBox="1"/>
          <p:nvPr/>
        </p:nvSpPr>
        <p:spPr>
          <a:xfrm>
            <a:off x="9448800" y="3097961"/>
            <a:ext cx="2151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Undamped mode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3420A76-57F5-D4E8-3612-9D787BBE2A5D}"/>
                  </a:ext>
                </a:extLst>
              </p:cNvPr>
              <p:cNvSpPr txBox="1"/>
              <p:nvPr/>
            </p:nvSpPr>
            <p:spPr>
              <a:xfrm>
                <a:off x="9014752" y="2749971"/>
                <a:ext cx="185698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noProof="0" smtClean="0">
                              <a:latin typeface="Cambria Math" panose="02040503050406030204" pitchFamily="18" charset="0"/>
                            </a:rPr>
                            <m:t>LLD</m:t>
                          </m:r>
                        </m:sub>
                      </m:sSub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≈5.7×</m:t>
                      </m:r>
                      <m:sSup>
                        <m:sSup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</m:sSup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3420A76-57F5-D4E8-3612-9D787BBE2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4752" y="2749971"/>
                <a:ext cx="1856983" cy="276999"/>
              </a:xfrm>
              <a:prstGeom prst="rect">
                <a:avLst/>
              </a:prstGeom>
              <a:blipFill>
                <a:blip r:embed="rId7"/>
                <a:stretch>
                  <a:fillRect l="-2961" t="-2174" r="-987" b="-1739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62767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CA5A88-5B13-8212-2535-DE7015F2EB8D}"/>
                  </a:ext>
                </a:extLst>
              </p:cNvPr>
              <p:cNvSpPr txBox="1"/>
              <p:nvPr/>
            </p:nvSpPr>
            <p:spPr>
              <a:xfrm>
                <a:off x="2379056" y="2630764"/>
                <a:ext cx="5626219" cy="100700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𝜁</m:t>
                                  </m:r>
                                </m:num>
                                <m:den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sz="24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d>
                              <m:f>
                                <m:f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kumimoji="0" 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kumimoji="0" lang="en-US" sz="2400" b="0" i="0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CA5A88-5B13-8212-2535-DE7015F2EB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056" y="2630764"/>
                <a:ext cx="5626219" cy="10070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AE395000-B7C5-AA42-A0E3-40CBA6089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noProof="0" dirty="0">
                <a:solidFill>
                  <a:srgbClr val="0070C0"/>
                </a:solidFill>
              </a:rPr>
              <a:t>Lebedev equation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C9190F-C2EA-ED45-979C-2B263D7B0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1678FC-CFF4-B745-BA05-08EEC8EE67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4795AE9-3DD7-8C32-B356-0565FEBD0DDE}"/>
                  </a:ext>
                </a:extLst>
              </p:cNvPr>
              <p:cNvSpPr txBox="1"/>
              <p:nvPr/>
            </p:nvSpPr>
            <p:spPr>
              <a:xfrm>
                <a:off x="599803" y="1423992"/>
                <a:ext cx="11394171" cy="476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A system of equations for line-density harmonics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kumimoji="0" lang="en-US" sz="2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𝜆</m:t>
                            </m:r>
                          </m:e>
                        </m:acc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𝑘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for mode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Ω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4795AE9-3DD7-8C32-B356-0565FEBD0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803" y="1423992"/>
                <a:ext cx="11394171" cy="476669"/>
              </a:xfrm>
              <a:prstGeom prst="rect">
                <a:avLst/>
              </a:prstGeom>
              <a:blipFill>
                <a:blip r:embed="rId4"/>
                <a:stretch>
                  <a:fillRect l="-802" t="-6410" b="-2948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8B147E-2DAB-DA0B-56DA-92776D833924}"/>
                  </a:ext>
                </a:extLst>
              </p:cNvPr>
              <p:cNvSpPr txBox="1"/>
              <p:nvPr/>
            </p:nvSpPr>
            <p:spPr>
              <a:xfrm>
                <a:off x="499362" y="5371786"/>
                <a:ext cx="73701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→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cs typeface="+mn-cs"/>
                  </a:rPr>
                  <a:t> The mode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Ω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cs typeface="+mn-cs"/>
                  </a:rPr>
                  <a:t> is a solution if the determinant is zero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8B147E-2DAB-DA0B-56DA-92776D8339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362" y="5371786"/>
                <a:ext cx="7370159" cy="461665"/>
              </a:xfrm>
              <a:prstGeom prst="rect">
                <a:avLst/>
              </a:prstGeom>
              <a:blipFill>
                <a:blip r:embed="rId5"/>
                <a:stretch>
                  <a:fillRect t="-9211" r="-331" b="-3026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CE69BA7C-AF08-273D-960A-EAF2ED9B7BD8}"/>
              </a:ext>
            </a:extLst>
          </p:cNvPr>
          <p:cNvSpPr txBox="1"/>
          <p:nvPr/>
        </p:nvSpPr>
        <p:spPr>
          <a:xfrm>
            <a:off x="3288821" y="3796053"/>
            <a:ext cx="28071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Beam transfer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1A42DDC-89B4-6950-0915-5A78B89682A7}"/>
                  </a:ext>
                </a:extLst>
              </p:cNvPr>
              <p:cNvSpPr txBox="1"/>
              <p:nvPr/>
            </p:nvSpPr>
            <p:spPr>
              <a:xfrm>
                <a:off x="4867224" y="2039077"/>
                <a:ext cx="3002297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Impedance at </a:t>
                </a:r>
                <a14:m>
                  <m:oMath xmlns:m="http://schemas.openxmlformats.org/officeDocument/2006/math">
                    <m:r>
                      <a:rPr kumimoji="0" lang="en-US" sz="2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70AD4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𝑘</m:t>
                    </m:r>
                    <m:sSub>
                      <m:sSubPr>
                        <m:ctrlPr>
                          <a:rPr kumimoji="0" lang="en-US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𝜔</m:t>
                        </m:r>
                      </m:e>
                      <m:sub>
                        <m:r>
                          <a:rPr kumimoji="0" lang="en-US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r>
                      <a:rPr kumimoji="0" lang="en-US" sz="2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70AD4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r>
                      <m:rPr>
                        <m:sty m:val="p"/>
                      </m:rPr>
                      <a:rPr kumimoji="0" lang="en-US" sz="22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70AD4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Ω</m:t>
                    </m:r>
                  </m:oMath>
                </a14:m>
                <a:endPara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1A42DDC-89B4-6950-0915-5A78B89682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7224" y="2039077"/>
                <a:ext cx="3002297" cy="430887"/>
              </a:xfrm>
              <a:prstGeom prst="rect">
                <a:avLst/>
              </a:prstGeom>
              <a:blipFill>
                <a:blip r:embed="rId6"/>
                <a:stretch>
                  <a:fillRect l="-2637" t="-7042" b="-2957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065EF2-E063-4567-5E6E-30CB52B48FA3}"/>
              </a:ext>
            </a:extLst>
          </p:cNvPr>
          <p:cNvCxnSpPr>
            <a:cxnSpLocks/>
          </p:cNvCxnSpPr>
          <p:nvPr/>
        </p:nvCxnSpPr>
        <p:spPr>
          <a:xfrm flipH="1">
            <a:off x="6043140" y="2447418"/>
            <a:ext cx="128441" cy="30517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CA5E102-A090-D108-82EB-5164D427BB71}"/>
              </a:ext>
            </a:extLst>
          </p:cNvPr>
          <p:cNvCxnSpPr/>
          <p:nvPr/>
        </p:nvCxnSpPr>
        <p:spPr>
          <a:xfrm flipV="1">
            <a:off x="4696814" y="3429000"/>
            <a:ext cx="0" cy="276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E9F9908F-9D84-5B29-4B8E-84CA95CAB72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5717" t="35257" r="14674" b="55014"/>
          <a:stretch/>
        </p:blipFill>
        <p:spPr>
          <a:xfrm>
            <a:off x="1952390" y="4346047"/>
            <a:ext cx="6849318" cy="9066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5830C67-B045-E7C3-79F7-0E8AD3A6F4CF}"/>
                  </a:ext>
                </a:extLst>
              </p:cNvPr>
              <p:cNvSpPr txBox="1"/>
              <p:nvPr/>
            </p:nvSpPr>
            <p:spPr>
              <a:xfrm>
                <a:off x="2167301" y="5766608"/>
                <a:ext cx="7370158" cy="9142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det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𝜁</m:t>
                              </m:r>
                            </m:num>
                            <m:den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  <m:f>
                            <m:f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sz="24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d>
                            </m:num>
                            <m:den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det</m:t>
                      </m:r>
                      <m:d>
                        <m:d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kumimoji="0" lang="en-US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𝜁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5830C67-B045-E7C3-79F7-0E8AD3A6F4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7301" y="5766608"/>
                <a:ext cx="7370158" cy="91422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63291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CDC90E-FBDC-376F-0591-CB2E05836C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9A4EF28-DC07-09B6-F8EF-FA8DBA9DD395}"/>
                  </a:ext>
                </a:extLst>
              </p:cNvPr>
              <p:cNvSpPr txBox="1"/>
              <p:nvPr/>
            </p:nvSpPr>
            <p:spPr>
              <a:xfrm>
                <a:off x="2379056" y="2630764"/>
                <a:ext cx="5626219" cy="100700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𝜁</m:t>
                                  </m:r>
                                </m:num>
                                <m:den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p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sz="24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d>
                              <m:f>
                                <m:f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kumimoji="0" lang="en-US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kumimoji="0" lang="en-US" sz="2400" b="0" i="0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</m:nary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9A4EF28-DC07-09B6-F8EF-FA8DBA9DD3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9056" y="2630764"/>
                <a:ext cx="5626219" cy="100700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6D38B5E8-8971-4194-98F3-32EE0499E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noProof="0" dirty="0">
                <a:solidFill>
                  <a:srgbClr val="0070C0"/>
                </a:solidFill>
              </a:rPr>
              <a:t>Lebedev equation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33E6F-2A73-EA8F-BFCF-8E6616FC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1678FC-CFF4-B745-BA05-08EEC8EE672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BB687B7-8A2D-5F0B-EE48-F0ADA8CE6292}"/>
                  </a:ext>
                </a:extLst>
              </p:cNvPr>
              <p:cNvSpPr txBox="1"/>
              <p:nvPr/>
            </p:nvSpPr>
            <p:spPr>
              <a:xfrm>
                <a:off x="599803" y="1423992"/>
                <a:ext cx="11394171" cy="476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A system of equations for line-density harmonics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kumimoji="0" lang="en-US" sz="24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𝜆</m:t>
                            </m:r>
                          </m:e>
                        </m:acc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𝑘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for mode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Ω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BB687B7-8A2D-5F0B-EE48-F0ADA8CE6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803" y="1423992"/>
                <a:ext cx="11394171" cy="476669"/>
              </a:xfrm>
              <a:prstGeom prst="rect">
                <a:avLst/>
              </a:prstGeom>
              <a:blipFill>
                <a:blip r:embed="rId4"/>
                <a:stretch>
                  <a:fillRect l="-802" t="-6410" b="-2948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0B08180-43F5-26D7-D290-97F2026D64F6}"/>
                  </a:ext>
                </a:extLst>
              </p:cNvPr>
              <p:cNvSpPr txBox="1"/>
              <p:nvPr/>
            </p:nvSpPr>
            <p:spPr>
              <a:xfrm>
                <a:off x="499362" y="5371786"/>
                <a:ext cx="73701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→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cs typeface="+mn-cs"/>
                  </a:rPr>
                  <a:t> The mode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Ω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cs typeface="+mn-cs"/>
                  </a:rPr>
                  <a:t> is a solution if the determinant is zero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0B08180-43F5-26D7-D290-97F2026D64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362" y="5371786"/>
                <a:ext cx="7370159" cy="461665"/>
              </a:xfrm>
              <a:prstGeom prst="rect">
                <a:avLst/>
              </a:prstGeom>
              <a:blipFill>
                <a:blip r:embed="rId5"/>
                <a:stretch>
                  <a:fillRect t="-9211" r="-331" b="-3026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942895C9-881F-7547-EAFC-934BB55C3D39}"/>
              </a:ext>
            </a:extLst>
          </p:cNvPr>
          <p:cNvSpPr txBox="1"/>
          <p:nvPr/>
        </p:nvSpPr>
        <p:spPr>
          <a:xfrm>
            <a:off x="3288821" y="3796053"/>
            <a:ext cx="28071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Beam transfer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0B65DF1-A9B9-113E-B37E-333EAD15E745}"/>
                  </a:ext>
                </a:extLst>
              </p:cNvPr>
              <p:cNvSpPr txBox="1"/>
              <p:nvPr/>
            </p:nvSpPr>
            <p:spPr>
              <a:xfrm>
                <a:off x="4867224" y="2039077"/>
                <a:ext cx="3002297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Impedance at </a:t>
                </a:r>
                <a14:m>
                  <m:oMath xmlns:m="http://schemas.openxmlformats.org/officeDocument/2006/math">
                    <m:r>
                      <a:rPr kumimoji="0" lang="en-US" sz="2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70AD4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𝑘</m:t>
                    </m:r>
                    <m:sSub>
                      <m:sSubPr>
                        <m:ctrlPr>
                          <a:rPr kumimoji="0" lang="en-US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𝜔</m:t>
                        </m:r>
                      </m:e>
                      <m:sub>
                        <m:r>
                          <a:rPr kumimoji="0" lang="en-US" sz="2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r>
                      <a:rPr kumimoji="0" lang="en-US" sz="2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70AD4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r>
                      <m:rPr>
                        <m:sty m:val="p"/>
                      </m:rPr>
                      <a:rPr kumimoji="0" lang="en-US" sz="22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70AD4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Ω</m:t>
                    </m:r>
                  </m:oMath>
                </a14:m>
                <a:endPara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0B65DF1-A9B9-113E-B37E-333EAD15E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7224" y="2039077"/>
                <a:ext cx="3002297" cy="430887"/>
              </a:xfrm>
              <a:prstGeom prst="rect">
                <a:avLst/>
              </a:prstGeom>
              <a:blipFill>
                <a:blip r:embed="rId6"/>
                <a:stretch>
                  <a:fillRect l="-2637" t="-7042" b="-2957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065171-3927-524A-66A1-BE8F91B78CEF}"/>
              </a:ext>
            </a:extLst>
          </p:cNvPr>
          <p:cNvCxnSpPr>
            <a:cxnSpLocks/>
          </p:cNvCxnSpPr>
          <p:nvPr/>
        </p:nvCxnSpPr>
        <p:spPr>
          <a:xfrm flipH="1">
            <a:off x="6043140" y="2447418"/>
            <a:ext cx="128441" cy="30517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D8D45DD-FF79-A9D2-CDC3-D8D56C67CD8B}"/>
              </a:ext>
            </a:extLst>
          </p:cNvPr>
          <p:cNvCxnSpPr/>
          <p:nvPr/>
        </p:nvCxnSpPr>
        <p:spPr>
          <a:xfrm flipV="1">
            <a:off x="4696814" y="3429000"/>
            <a:ext cx="0" cy="276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F8701805-66BA-A917-DE30-6CA2B5A263A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5717" t="35257" r="14674" b="55014"/>
          <a:stretch/>
        </p:blipFill>
        <p:spPr>
          <a:xfrm>
            <a:off x="1952390" y="4346047"/>
            <a:ext cx="6849318" cy="9066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ADB44EF-5A23-CA04-D162-CEC2FABA946A}"/>
                  </a:ext>
                </a:extLst>
              </p:cNvPr>
              <p:cNvSpPr txBox="1"/>
              <p:nvPr/>
            </p:nvSpPr>
            <p:spPr>
              <a:xfrm>
                <a:off x="2167301" y="5766608"/>
                <a:ext cx="7370158" cy="9142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det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𝜁</m:t>
                              </m:r>
                            </m:num>
                            <m:den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p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  <m:f>
                            <m:f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sz="24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</m:d>
                            </m:num>
                            <m:den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den>
                          </m:f>
                        </m:e>
                      </m:d>
                      <m: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det</m:t>
                      </m:r>
                      <m:d>
                        <m:d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kumimoji="0" lang="en-US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𝜁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kumimoji="0" 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ADB44EF-5A23-CA04-D162-CEC2FABA9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7301" y="5766608"/>
                <a:ext cx="7370158" cy="91422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Thinking O Fox">
            <a:extLst>
              <a:ext uri="{FF2B5EF4-FFF2-40B4-BE49-F238E27FC236}">
                <a16:creationId xmlns:a16="http://schemas.microsoft.com/office/drawing/2014/main" id="{62A6C26C-51E5-ACB7-7957-4D9E841710C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20572" y="990321"/>
            <a:ext cx="4998049" cy="499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4551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noProof="0" dirty="0" err="1"/>
              <a:t>Sacherer</a:t>
            </a:r>
            <a:r>
              <a:rPr lang="en-US" noProof="0" dirty="0"/>
              <a:t> formalism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B8E5-6630-4630-AA8D-3B5A84DE4D12}" type="slidenum">
              <a:rPr lang="en-US" noProof="0" smtClean="0"/>
              <a:t>34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48793" y="3128714"/>
                <a:ext cx="3988143" cy="9355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noProof="0" smtClean="0">
                          <a:latin typeface="Cambria Math" panose="02040503050406030204" pitchFamily="18" charset="0"/>
                        </a:rPr>
                        <m:t>1=−</m:t>
                      </m:r>
                      <m:f>
                        <m:fPr>
                          <m:ctrlP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noProof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2000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noProof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2000" i="1" noProof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sz="20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2000" b="0" i="0" noProof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f>
                            <m:fPr>
                              <m:ctrlP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ℱ</m:t>
                              </m:r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den>
                          </m:f>
                          <m: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nary>
                    </m:oMath>
                  </m:oMathPara>
                </a14:m>
                <a:endParaRPr lang="en-US" sz="2000" noProof="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793" y="3128714"/>
                <a:ext cx="3988143" cy="9355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90562" y="5494579"/>
                <a:ext cx="632113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noProof="0" dirty="0"/>
                  <a:t>LLD threshold ≡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noProof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4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noProof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2400" i="1" noProof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noProof="0" dirty="0"/>
                  <a:t> is outside the stability region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62" y="5494579"/>
                <a:ext cx="6321134" cy="830997"/>
              </a:xfrm>
              <a:prstGeom prst="rect">
                <a:avLst/>
              </a:prstGeom>
              <a:blipFill>
                <a:blip r:embed="rId3"/>
                <a:stretch>
                  <a:fillRect l="-1543" t="-5109" b="-1605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0505" y="2729232"/>
            <a:ext cx="5281495" cy="38236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 rot="16200000">
                <a:off x="6036898" y="4571461"/>
                <a:ext cx="115435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noProof="0" smtClean="0">
                          <a:latin typeface="Cambria Math" panose="02040503050406030204" pitchFamily="18" charset="0"/>
                        </a:rPr>
                        <m:t>Re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noProof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2000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noProof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2000" i="1" noProof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noProof="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036898" y="4571461"/>
                <a:ext cx="1154355" cy="400110"/>
              </a:xfrm>
              <a:prstGeom prst="rect">
                <a:avLst/>
              </a:prstGeom>
              <a:blipFill>
                <a:blip r:embed="rId5"/>
                <a:stretch>
                  <a:fillRect r="-303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8743549" y="6421434"/>
                <a:ext cx="117198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noProof="0" smtClean="0">
                          <a:latin typeface="Cambria Math" panose="02040503050406030204" pitchFamily="18" charset="0"/>
                        </a:rPr>
                        <m:t>Im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noProof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2000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noProof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2000" i="1" noProof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noProof="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3549" y="6421434"/>
                <a:ext cx="1171988" cy="400110"/>
              </a:xfrm>
              <a:prstGeom prst="rect">
                <a:avLst/>
              </a:prstGeom>
              <a:blipFill>
                <a:blip r:embed="rId6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386880" y="450571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noProof="0" dirty="0">
                <a:solidFill>
                  <a:srgbClr val="006600"/>
                </a:solidFill>
              </a:rPr>
              <a:t>Stable</a:t>
            </a:r>
            <a:endParaRPr lang="en-US" b="1" noProof="0" dirty="0">
              <a:solidFill>
                <a:srgbClr val="00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58505" y="3147337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noProof="0" dirty="0">
                <a:solidFill>
                  <a:srgbClr val="FF0000"/>
                </a:solidFill>
              </a:rPr>
              <a:t>Unstable</a:t>
            </a:r>
            <a:endParaRPr lang="en-US" b="1" noProof="0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7291505" y="2909182"/>
            <a:ext cx="219075" cy="20005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TextBox 16"/>
          <p:cNvSpPr txBox="1"/>
          <p:nvPr/>
        </p:nvSpPr>
        <p:spPr>
          <a:xfrm>
            <a:off x="6061708" y="235186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LLD threshold </a:t>
            </a:r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>
            <a:off x="7021924" y="2700773"/>
            <a:ext cx="193582" cy="212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376FF87-3670-6040-6133-91F69565D8E1}"/>
                  </a:ext>
                </a:extLst>
              </p:cNvPr>
              <p:cNvSpPr txBox="1"/>
              <p:nvPr/>
            </p:nvSpPr>
            <p:spPr>
              <a:xfrm>
                <a:off x="1201910" y="4169012"/>
                <a:ext cx="3081907" cy="7378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noProof="0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18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1800" b="0" i="1" noProof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</m:sup>
                        <m:e>
                          <m:r>
                            <a:rPr lang="en-US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f>
                            <m:fPr>
                              <m:ctrlPr>
                                <a:rPr lang="en-US" i="1" noProof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ℱ</m:t>
                              </m:r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den>
                          </m:f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nary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376FF87-3670-6040-6133-91F69565D8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1910" y="4169012"/>
                <a:ext cx="3081907" cy="73789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DE20DA2A-06D4-CC13-C19A-B7535DB4192F}"/>
              </a:ext>
            </a:extLst>
          </p:cNvPr>
          <p:cNvSpPr txBox="1"/>
          <p:nvPr/>
        </p:nvSpPr>
        <p:spPr>
          <a:xfrm>
            <a:off x="640519" y="2480442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Mode shift without frequency spread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6D3CC87-A31E-49F5-8CB1-DC2198C482CB}"/>
              </a:ext>
            </a:extLst>
          </p:cNvPr>
          <p:cNvCxnSpPr/>
          <p:nvPr/>
        </p:nvCxnSpPr>
        <p:spPr>
          <a:xfrm>
            <a:off x="1640687" y="2820927"/>
            <a:ext cx="0" cy="362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783C4B2-6A49-4315-CDA7-0C99850A1D18}"/>
                  </a:ext>
                </a:extLst>
              </p:cNvPr>
              <p:cNvSpPr txBox="1"/>
              <p:nvPr/>
            </p:nvSpPr>
            <p:spPr>
              <a:xfrm>
                <a:off x="8440884" y="2442361"/>
                <a:ext cx="2220736" cy="3354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d>
                        <m:dPr>
                          <m:ctrlP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</m:d>
                      <m:r>
                        <a:rPr lang="en-US" b="0" i="1" noProof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en-US" b="0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i="1" noProof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  <m:r>
                            <a:rPr lang="en-US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en-US" i="1" noProof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ℰ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noProof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  <m:r>
                            <a:rPr lang="en-US" i="1" noProof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rad>
                    </m:oMath>
                  </m:oMathPara>
                </a14:m>
                <a:endParaRPr lang="en-US" b="0" noProof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783C4B2-6A49-4315-CDA7-0C99850A1D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0884" y="2442361"/>
                <a:ext cx="2220736" cy="335413"/>
              </a:xfrm>
              <a:prstGeom prst="rect">
                <a:avLst/>
              </a:prstGeom>
              <a:blipFill>
                <a:blip r:embed="rId8"/>
                <a:stretch>
                  <a:fillRect l="-1923" b="-25455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056C2EC-581F-7E65-4DE2-6E9006429D04}"/>
                  </a:ext>
                </a:extLst>
              </p:cNvPr>
              <p:cNvSpPr txBox="1"/>
              <p:nvPr/>
            </p:nvSpPr>
            <p:spPr>
              <a:xfrm>
                <a:off x="590562" y="1201138"/>
                <a:ext cx="9576340" cy="1057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noProof="0" dirty="0"/>
                  <a:t>Replacing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𝑚𝑘</m:t>
                        </m:r>
                      </m:sub>
                    </m:sSub>
                    <m:d>
                      <m:d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ℰ</m:t>
                        </m:r>
                      </m:e>
                    </m:d>
                  </m:oMath>
                </a14:m>
                <a:r>
                  <a:rPr lang="en-US" sz="2400" noProof="0" dirty="0"/>
                  <a:t>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e>
                      <m:sup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p>
                    <m:sSub>
                      <m:sSubPr>
                        <m:ctrlP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noProof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 noProof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2400" i="1" noProof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rad>
                          <m:radPr>
                            <m:degHide m:val="on"/>
                            <m:ctrlPr>
                              <a:rPr lang="en-US" sz="2400" i="1" noProof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 noProof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i="1" noProof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ℰ</m:t>
                            </m:r>
                          </m:e>
                        </m:rad>
                      </m:e>
                    </m:d>
                    <m:r>
                      <a:rPr lang="en-US" sz="24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US" sz="2400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den>
                            </m:f>
                            <m:rad>
                              <m:radPr>
                                <m:degHide m:val="on"/>
                                <m:ctrlPr>
                                  <a:rPr lang="en-US" sz="2400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400" b="0" i="1" noProof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i="1" noProof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ℰ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p>
                    <m:f>
                      <m:f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2400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p>
                        </m:sSup>
                        <m: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sz="2400" b="0" i="1" noProof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sz="2400" noProof="0" dirty="0"/>
                  <a:t> 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num>
                      <m:den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 noProof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noProof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ℰ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noProof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e>
                    </m:rad>
                    <m:r>
                      <a:rPr lang="en-US" sz="2400" b="0" i="1" noProof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sz="2400" noProof="0" dirty="0"/>
                  <a:t>,</a:t>
                </a:r>
              </a:p>
              <a:p>
                <a:r>
                  <a:rPr lang="en-US" sz="2400" noProof="0" dirty="0"/>
                  <a:t>Lebedev equation becomes equivalent to </a:t>
                </a:r>
                <a:r>
                  <a:rPr lang="en-US" sz="2400" noProof="0" dirty="0" err="1"/>
                  <a:t>Sacherer</a:t>
                </a:r>
                <a:r>
                  <a:rPr lang="en-US" sz="2400" noProof="0" dirty="0"/>
                  <a:t> stability diagram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056C2EC-581F-7E65-4DE2-6E9006429D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62" y="1201138"/>
                <a:ext cx="9576340" cy="1057277"/>
              </a:xfrm>
              <a:prstGeom prst="rect">
                <a:avLst/>
              </a:prstGeom>
              <a:blipFill>
                <a:blip r:embed="rId9"/>
                <a:stretch>
                  <a:fillRect l="-1018" b="-1271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61B7309-C01A-005B-E640-F1180CA9CCA7}"/>
              </a:ext>
            </a:extLst>
          </p:cNvPr>
          <p:cNvCxnSpPr>
            <a:cxnSpLocks/>
          </p:cNvCxnSpPr>
          <p:nvPr/>
        </p:nvCxnSpPr>
        <p:spPr>
          <a:xfrm flipV="1">
            <a:off x="1662726" y="3958763"/>
            <a:ext cx="0" cy="362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7789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062C9-9622-95BC-7BF0-15CE1BB62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More accurate approximate 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B3E7DA-D2C0-8068-5D22-16F1188CA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35</a:t>
            </a:fld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B5D8B7-58FE-8887-E917-B8E557A76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23" y="3351155"/>
            <a:ext cx="4949752" cy="23958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ED6046-7628-9870-A7F0-6C023B9F744D}"/>
                  </a:ext>
                </a:extLst>
              </p:cNvPr>
              <p:cNvSpPr txBox="1"/>
              <p:nvPr/>
            </p:nvSpPr>
            <p:spPr>
              <a:xfrm>
                <a:off x="671618" y="3090943"/>
                <a:ext cx="597943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noProof="0" dirty="0">
                    <a:solidFill>
                      <a:srgbClr val="0070C0"/>
                    </a:solidFill>
                    <a:latin typeface="Arial" panose="020B0604020202020204"/>
                  </a:rPr>
                  <a:t>Assuming </a:t>
                </a:r>
                <a14:m>
                  <m:oMath xmlns:m="http://schemas.openxmlformats.org/officeDocument/2006/math">
                    <m:r>
                      <a:rPr lang="en-US" sz="2400" b="0" i="1" noProof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2400" b="0" i="1" noProof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the LLD threshold for dipole mode: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ED6046-7628-9870-A7F0-6C023B9F74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18" y="3090943"/>
                <a:ext cx="5979439" cy="830997"/>
              </a:xfrm>
              <a:prstGeom prst="rect">
                <a:avLst/>
              </a:prstGeom>
              <a:blipFill>
                <a:blip r:embed="rId3"/>
                <a:stretch>
                  <a:fillRect l="-1529" t="-5147" b="-16912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F9E911D-3B6C-25FC-8EAE-BEB0AEDA6007}"/>
                  </a:ext>
                </a:extLst>
              </p:cNvPr>
              <p:cNvSpPr txBox="1"/>
              <p:nvPr/>
            </p:nvSpPr>
            <p:spPr>
              <a:xfrm>
                <a:off x="1077633" y="3914101"/>
                <a:ext cx="4949752" cy="107920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LLD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≈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</m:t>
                          </m:r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rf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𝑘</m:t>
                                  </m:r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𝑘𝑘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kumimoji="0" lang="en-US" sz="2400" b="0" i="0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Ω</m:t>
                                      </m:r>
                                    </m:e>
                                  </m:d>
                                  <m:f>
                                    <m:f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kumimoji="0" lang="en-US" sz="24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24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24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kumimoji="0" lang="en-US" sz="24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kumimoji="0" lang="en-US" sz="2400" b="0" i="0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Ω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𝑘</m:t>
                                      </m:r>
                                    </m:den>
                                  </m:f>
                                </m:e>
                              </m:nary>
                            </m:e>
                          </m:d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F9E911D-3B6C-25FC-8EAE-BEB0AEDA60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633" y="3914101"/>
                <a:ext cx="4949752" cy="10792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C5A2E67-3346-4682-7C19-F2515A639AD0}"/>
                  </a:ext>
                </a:extLst>
              </p:cNvPr>
              <p:cNvSpPr txBox="1"/>
              <p:nvPr/>
            </p:nvSpPr>
            <p:spPr>
              <a:xfrm>
                <a:off x="671618" y="5724589"/>
                <a:ext cx="11093757" cy="986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LLD threshold is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zero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for commonly used inductive impedance </a:t>
                </a:r>
                <a:b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noProof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noProof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2400" i="1" noProof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num>
                      <m:den>
                        <m: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r>
                      <a:rPr lang="en-US" sz="2400" i="1" noProof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noProof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m:rPr>
                        <m:sty m:val="p"/>
                      </m:rPr>
                      <a:rPr lang="en-US" sz="2400" noProof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400" i="1" noProof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400" i="1" noProof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i="1" noProof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2400" i="1" noProof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noProof="0" dirty="0">
                    <a:solidFill>
                      <a:prstClr val="black"/>
                    </a:solidFill>
                  </a:rPr>
                  <a:t> </a:t>
                </a:r>
                <a:r>
                  <a:rPr lang="en-US" sz="2400" noProof="0" dirty="0">
                    <a:solidFill>
                      <a:srgbClr val="C00000"/>
                    </a:solidFill>
                  </a:rPr>
                  <a:t>const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C5A2E67-3346-4682-7C19-F2515A639A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18" y="5724589"/>
                <a:ext cx="11093757" cy="986167"/>
              </a:xfrm>
              <a:prstGeom prst="rect">
                <a:avLst/>
              </a:prstGeom>
              <a:blipFill>
                <a:blip r:embed="rId5"/>
                <a:stretch>
                  <a:fillRect t="-4321" b="-493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9D9D30-4200-4617-C92B-5D86707E208C}"/>
                  </a:ext>
                </a:extLst>
              </p:cNvPr>
              <p:cNvSpPr txBox="1"/>
              <p:nvPr/>
            </p:nvSpPr>
            <p:spPr>
              <a:xfrm>
                <a:off x="671618" y="5150629"/>
                <a:ext cx="54484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Since</a:t>
                </a:r>
                <a:r>
                  <a:rPr lang="en-US" sz="2400" noProof="0" dirty="0">
                    <a:solidFill>
                      <a:prstClr val="black"/>
                    </a:solidFill>
                    <a:latin typeface="Arial" panose="020B0604020202020204"/>
                  </a:rPr>
                  <a:t> elements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𝐺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𝑘𝑘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saturate for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𝑘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→∞</m:t>
                    </m:r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9D9D30-4200-4617-C92B-5D86707E20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18" y="5150629"/>
                <a:ext cx="5448479" cy="461665"/>
              </a:xfrm>
              <a:prstGeom prst="rect">
                <a:avLst/>
              </a:prstGeom>
              <a:blipFill>
                <a:blip r:embed="rId6"/>
                <a:stretch>
                  <a:fillRect l="-1678" t="-9211" b="-3026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14B06C2F-6D78-5283-7681-740F7AE8AA20}"/>
              </a:ext>
            </a:extLst>
          </p:cNvPr>
          <p:cNvSpPr txBox="1"/>
          <p:nvPr/>
        </p:nvSpPr>
        <p:spPr>
          <a:xfrm>
            <a:off x="9949037" y="391410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rgbClr val="0070C0"/>
                </a:solidFill>
              </a:rPr>
              <a:t>sum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3FC364-2F7A-B0DA-E9C1-8815B8C83885}"/>
              </a:ext>
            </a:extLst>
          </p:cNvPr>
          <p:cNvSpPr txBox="1"/>
          <p:nvPr/>
        </p:nvSpPr>
        <p:spPr>
          <a:xfrm>
            <a:off x="9029312" y="486931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chemeClr val="accent2"/>
                </a:solidFill>
              </a:rPr>
              <a:t>sum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7B1024E-9967-7286-5A5E-DEFF86B953AB}"/>
                  </a:ext>
                </a:extLst>
              </p:cNvPr>
              <p:cNvSpPr txBox="1"/>
              <p:nvPr/>
            </p:nvSpPr>
            <p:spPr>
              <a:xfrm>
                <a:off x="2471095" y="1349740"/>
                <a:ext cx="260195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noProof="0" dirty="0"/>
                  <a:t>Equation to solve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noProof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det</m:t>
                      </m:r>
                      <m:d>
                        <m:dPr>
                          <m:ctrlP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2400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sz="2400" noProof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7B1024E-9967-7286-5A5E-DEFF86B953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1095" y="1349740"/>
                <a:ext cx="2601959" cy="830997"/>
              </a:xfrm>
              <a:prstGeom prst="rect">
                <a:avLst/>
              </a:prstGeom>
              <a:blipFill>
                <a:blip r:embed="rId7"/>
                <a:stretch>
                  <a:fillRect l="-3513" t="-5109" r="-3981" b="-1021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72E769F-C119-52F1-A3F8-EEF60F2C8E35}"/>
                  </a:ext>
                </a:extLst>
              </p:cNvPr>
              <p:cNvSpPr txBox="1"/>
              <p:nvPr/>
            </p:nvSpPr>
            <p:spPr>
              <a:xfrm>
                <a:off x="7039265" y="1345582"/>
                <a:ext cx="290977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noProof="0" dirty="0"/>
                  <a:t>Eigenvalue problem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noProof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det</m:t>
                      </m:r>
                      <m:d>
                        <m:dPr>
                          <m:ctrlP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2400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sz="2400" noProof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72E769F-C119-52F1-A3F8-EEF60F2C8E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265" y="1345582"/>
                <a:ext cx="2909772" cy="830997"/>
              </a:xfrm>
              <a:prstGeom prst="rect">
                <a:avLst/>
              </a:prstGeom>
              <a:blipFill>
                <a:blip r:embed="rId8"/>
                <a:stretch>
                  <a:fillRect l="-2935" t="-5147" r="-2725" b="-1029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6822299-7484-69EB-51F6-85AC354DE48B}"/>
                  </a:ext>
                </a:extLst>
              </p:cNvPr>
              <p:cNvSpPr txBox="1"/>
              <p:nvPr/>
            </p:nvSpPr>
            <p:spPr>
              <a:xfrm>
                <a:off x="671618" y="2388449"/>
                <a:ext cx="10453567" cy="653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noProof="0" dirty="0"/>
                  <a:t>Based on matrix trace property </a:t>
                </a:r>
                <a14:m>
                  <m:oMath xmlns:m="http://schemas.openxmlformats.org/officeDocument/2006/math"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𝑡𝑟</m:t>
                    </m:r>
                    <m:d>
                      <m:d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𝜁</m:t>
                        </m:r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noProof="0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b="0" i="1" noProof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2400" noProof="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noProof="0" dirty="0"/>
                  <a:t> </a:t>
                </a:r>
                <a14:m>
                  <m:oMath xmlns:m="http://schemas.openxmlformats.org/officeDocument/2006/math"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𝑡𝑟</m:t>
                        </m:r>
                        <m:d>
                          <m:dPr>
                            <m:ctrlPr>
                              <a:rPr lang="en-US" sz="2400" b="0" i="1" noProof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noProof="0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</m:d>
                      </m:den>
                    </m:f>
                  </m:oMath>
                </a14:m>
                <a:r>
                  <a:rPr lang="en-US" sz="2400" noProof="0" dirty="0"/>
                  <a:t>, with </a:t>
                </a:r>
                <a14:m>
                  <m:oMath xmlns:m="http://schemas.openxmlformats.org/officeDocument/2006/math"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sz="2400" i="1" noProof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sz="2400" i="1" noProof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≠0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i="1" noProof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noProof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 noProof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nary>
                  </m:oMath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6822299-7484-69EB-51F6-85AC354DE4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18" y="2388449"/>
                <a:ext cx="10453567" cy="653833"/>
              </a:xfrm>
              <a:prstGeom prst="rect">
                <a:avLst/>
              </a:prstGeom>
              <a:blipFill>
                <a:blip r:embed="rId9"/>
                <a:stretch>
                  <a:fillRect l="-875" b="-280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58402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115E89F-7FFF-5A4B-0E3A-EB2063D9D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6488" y="2289592"/>
            <a:ext cx="4919937" cy="37116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979D78-8A6D-76DB-8709-DC7195CE5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LLD threshold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8162A8-9CF0-25E1-837F-92348EAA7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0BF093-B2CD-B74B-A877-FB943F8F779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7C353A5-C8CB-2D56-4077-BF5201D34F51}"/>
                  </a:ext>
                </a:extLst>
              </p:cNvPr>
              <p:cNvSpPr txBox="1"/>
              <p:nvPr/>
            </p:nvSpPr>
            <p:spPr>
              <a:xfrm>
                <a:off x="483091" y="1458595"/>
                <a:ext cx="619522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One needs</a:t>
                </a:r>
                <a:r>
                  <a:rPr kumimoji="0" lang="en-US" sz="2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to introduce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a cutoff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400" i="1" noProof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noProof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sSub>
                      <m:sSubPr>
                        <m:ctrlP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and then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7C353A5-C8CB-2D56-4077-BF5201D34F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91" y="1458595"/>
                <a:ext cx="6195226" cy="830997"/>
              </a:xfrm>
              <a:prstGeom prst="rect">
                <a:avLst/>
              </a:prstGeom>
              <a:blipFill>
                <a:blip r:embed="rId3"/>
                <a:stretch>
                  <a:fillRect l="-1475" t="-5109" b="-1605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37F124-7105-08A4-2AEA-08B8EA21358D}"/>
                  </a:ext>
                </a:extLst>
              </p:cNvPr>
              <p:cNvSpPr txBox="1"/>
              <p:nvPr/>
            </p:nvSpPr>
            <p:spPr>
              <a:xfrm>
                <a:off x="532398" y="2334319"/>
                <a:ext cx="6002156" cy="8506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LLD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≈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𝜋</m:t>
                          </m:r>
                        </m:num>
                        <m:den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𝑞h</m:t>
                          </m:r>
                          <m:sSub>
                            <m:sSubPr>
                              <m:ctrlP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den>
                      </m:f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i="0" noProof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ax</m:t>
                              </m:r>
                            </m:sub>
                            <m:sup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2400" b="0" i="1" noProof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 noProof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noProof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noProof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 noProof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noProof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noProof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sub>
                              </m:sSub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2400" b="0" i="1" noProof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Im</m:t>
                          </m:r>
                          <m:r>
                            <a:rPr lang="en-US" sz="2400" b="0" i="1" noProof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sz="2400" b="0" i="1" noProof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b="0" i="1" noProof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37F124-7105-08A4-2AEA-08B8EA213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398" y="2334319"/>
                <a:ext cx="6002156" cy="8506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3AE0F9F-85CA-8BB8-8A51-720ABB1CD624}"/>
                  </a:ext>
                </a:extLst>
              </p:cNvPr>
              <p:cNvSpPr txBox="1"/>
              <p:nvPr/>
            </p:nvSpPr>
            <p:spPr>
              <a:xfrm>
                <a:off x="532398" y="5456158"/>
                <a:ext cx="696686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lang="en-US" sz="2400" i="1" noProof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noProof="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LLD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based on </a:t>
                </a:r>
                <a:r>
                  <a:rPr kumimoji="0" lang="en-US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anose="020B0604020202020204"/>
                  </a:rPr>
                  <a:t>Sacherer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formalism is reproduced only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400" i="1" noProof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≈1/</m:t>
                    </m:r>
                    <m:r>
                      <a:rPr lang="en-US" sz="2400" b="0" i="1" noProof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2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≈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𝜋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3AE0F9F-85CA-8BB8-8A51-720ABB1CD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398" y="5456158"/>
                <a:ext cx="6966863" cy="830997"/>
              </a:xfrm>
              <a:prstGeom prst="rect">
                <a:avLst/>
              </a:prstGeom>
              <a:blipFill>
                <a:blip r:embed="rId5"/>
                <a:stretch>
                  <a:fillRect l="-1312" t="-5147" b="-16912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2CF683F-6073-3957-1A64-DA4CD1759ED3}"/>
                  </a:ext>
                </a:extLst>
              </p:cNvPr>
              <p:cNvSpPr txBox="1"/>
              <p:nvPr/>
            </p:nvSpPr>
            <p:spPr>
              <a:xfrm>
                <a:off x="483091" y="3543309"/>
                <a:ext cx="173246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For </a:t>
                </a:r>
                <a14:m>
                  <m:oMath xmlns:m="http://schemas.openxmlformats.org/officeDocument/2006/math"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sub>
                    </m:sSub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→∞</m:t>
                    </m:r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2CF683F-6073-3957-1A64-DA4CD1759E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91" y="3543309"/>
                <a:ext cx="1732462" cy="461665"/>
              </a:xfrm>
              <a:prstGeom prst="rect">
                <a:avLst/>
              </a:prstGeom>
              <a:blipFill>
                <a:blip r:embed="rId6"/>
                <a:stretch>
                  <a:fillRect l="-5282" t="-9211" b="-3026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DE56FE7-6CCF-6DEF-6EFB-FCE73B21BDCB}"/>
                  </a:ext>
                </a:extLst>
              </p:cNvPr>
              <p:cNvSpPr txBox="1"/>
              <p:nvPr/>
            </p:nvSpPr>
            <p:spPr>
              <a:xfrm>
                <a:off x="2215553" y="3348639"/>
                <a:ext cx="4496039" cy="8020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LLD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≈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𝜋</m:t>
                          </m:r>
                        </m:num>
                        <m:den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r>
                            <a:rPr lang="en-US" sz="2400" i="1" noProof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sz="2400" i="1" noProof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den>
                      </m:f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  <m:sSubSup>
                            <m:sSubSup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𝜙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max</m:t>
                              </m:r>
                            </m:sub>
                            <m:sup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4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c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Im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𝑍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/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DE56FE7-6CCF-6DEF-6EFB-FCE73B21BD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553" y="3348639"/>
                <a:ext cx="4496039" cy="80201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19DF2AB-8E0C-5F43-806A-ECA7587C9D04}"/>
                  </a:ext>
                </a:extLst>
              </p:cNvPr>
              <p:cNvSpPr txBox="1"/>
              <p:nvPr/>
            </p:nvSpPr>
            <p:spPr>
              <a:xfrm>
                <a:off x="516367" y="4436568"/>
                <a:ext cx="5351465" cy="465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2400" b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so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2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LLD</m:t>
                        </m:r>
                      </m:sub>
                    </m:sSub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∝ 1/</m:t>
                    </m:r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noProof="0" dirty="0">
                    <a:solidFill>
                      <a:prstClr val="black"/>
                    </a:solidFill>
                  </a:rPr>
                  <a:t> and</a:t>
                </a:r>
                <a14:m>
                  <m:oMath xmlns:m="http://schemas.openxmlformats.org/officeDocument/2006/math">
                    <m: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2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  <m:sup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bSup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2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  <m:sup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19DF2AB-8E0C-5F43-806A-ECA7587C9D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367" y="4436568"/>
                <a:ext cx="5351465" cy="465833"/>
              </a:xfrm>
              <a:prstGeom prst="rect">
                <a:avLst/>
              </a:prstGeom>
              <a:blipFill>
                <a:blip r:embed="rId8"/>
                <a:stretch>
                  <a:fillRect l="-1822" t="-9211" b="-3026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4356CBC-903B-8AD4-9B0D-CF66EEE5812D}"/>
                  </a:ext>
                </a:extLst>
              </p:cNvPr>
              <p:cNvSpPr txBox="1"/>
              <p:nvPr/>
            </p:nvSpPr>
            <p:spPr>
              <a:xfrm>
                <a:off x="9066926" y="1888254"/>
                <a:ext cx="1882503" cy="424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noProof="0" dirty="0">
                    <a:solidFill>
                      <a:srgbClr val="0070C0"/>
                    </a:solidFill>
                  </a:rPr>
                  <a:t>Function</a:t>
                </a:r>
                <a:r>
                  <a:rPr lang="en-US" sz="2000" noProof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000" b="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d>
                      <m:dPr>
                        <m:ctrlPr>
                          <a:rPr lang="en-US" sz="2000" b="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noProof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endParaRPr lang="en-US" sz="2000" noProof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4356CBC-903B-8AD4-9B0D-CF66EEE58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6926" y="1888254"/>
                <a:ext cx="1882503" cy="424796"/>
              </a:xfrm>
              <a:prstGeom prst="rect">
                <a:avLst/>
              </a:prstGeom>
              <a:blipFill>
                <a:blip r:embed="rId9"/>
                <a:stretch>
                  <a:fillRect l="-3236" t="-8696" b="-202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76486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78FE0-2ECA-CC82-5E28-9350CA1D1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Benchmarking LLD threshold formula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A713D-B3C9-CBE8-CFB6-59854701A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AD9BE-8826-BE4D-B21C-7E8B5A1964DF}" type="slidenum">
              <a:rPr lang="en-US" noProof="0" smtClean="0"/>
              <a:pPr/>
              <a:t>37</a:t>
            </a:fld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626D39-712D-B086-7219-7F0412A42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224" y="2284215"/>
            <a:ext cx="4811876" cy="40648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E34AF0-A587-9355-BA7E-60162FEB9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769" y="2493616"/>
            <a:ext cx="4979007" cy="38554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3C0D4E-3835-A905-9973-E8F8F359E54E}"/>
                  </a:ext>
                </a:extLst>
              </p:cNvPr>
              <p:cNvSpPr txBox="1"/>
              <p:nvPr/>
            </p:nvSpPr>
            <p:spPr>
              <a:xfrm>
                <a:off x="933651" y="1360885"/>
                <a:ext cx="1027015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Example for</a:t>
                </a:r>
                <a:r>
                  <a:rPr kumimoji="0" lang="en-US" sz="2400" b="0" i="0" u="none" strike="noStrike" kern="1200" cap="none" spc="0" normalizeH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LHC</a:t>
                </a:r>
                <a:r>
                  <a:rPr lang="en-US" sz="2400" noProof="0" dirty="0">
                    <a:solidFill>
                      <a:srgbClr val="0070C0"/>
                    </a:solidFill>
                    <a:latin typeface="Arial" panose="020B0604020202020204"/>
                  </a:rPr>
                  <a:t>: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450 GeV,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𝜇</m:t>
                    </m:r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=2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, truncated inductive impedance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Im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𝑍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𝑘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=0.07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Ohm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3C0D4E-3835-A905-9973-E8F8F359E5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651" y="1360885"/>
                <a:ext cx="10270155" cy="830997"/>
              </a:xfrm>
              <a:prstGeom prst="rect">
                <a:avLst/>
              </a:prstGeom>
              <a:blipFill>
                <a:blip r:embed="rId4"/>
                <a:stretch>
                  <a:fillRect t="-5109" b="-1605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28046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1F034-6D68-599D-DDFE-87DCE52A8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Effective impedance for LLD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56AAD-9470-488E-F5B9-FCC7DE5CC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0BF093-B2CD-B74B-A877-FB943F8F779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F40CF4F-4073-27A2-8CFD-2ACD6AC2B33E}"/>
                  </a:ext>
                </a:extLst>
              </p:cNvPr>
              <p:cNvSpPr txBox="1"/>
              <p:nvPr/>
            </p:nvSpPr>
            <p:spPr>
              <a:xfrm>
                <a:off x="1348474" y="1117039"/>
                <a:ext cx="4949752" cy="107920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LLD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≈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</m:t>
                          </m:r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rf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𝑘</m:t>
                                  </m:r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𝑘𝑘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kumimoji="0" lang="en-US" sz="2400" b="0" i="0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Ω</m:t>
                                      </m:r>
                                    </m:e>
                                  </m:d>
                                  <m:f>
                                    <m:fPr>
                                      <m:ctrlP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kumimoji="0" lang="en-US" sz="24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24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𝑍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24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kumimoji="0" lang="en-US" sz="24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kumimoji="0" lang="en-US" sz="2400" b="0" i="0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Ω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kumimoji="0" lang="en-US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𝑘</m:t>
                                      </m:r>
                                    </m:den>
                                  </m:f>
                                </m:e>
                              </m:nary>
                            </m:e>
                          </m:d>
                        </m:e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F40CF4F-4073-27A2-8CFD-2ACD6AC2B3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8474" y="1117039"/>
                <a:ext cx="4949752" cy="10792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E5131DD-F5B0-0755-849D-830A7B406543}"/>
              </a:ext>
            </a:extLst>
          </p:cNvPr>
          <p:cNvSpPr txBox="1"/>
          <p:nvPr/>
        </p:nvSpPr>
        <p:spPr>
          <a:xfrm>
            <a:off x="450871" y="1465000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3C74BA-8ADF-883F-5AD2-34434FF4CE25}"/>
              </a:ext>
            </a:extLst>
          </p:cNvPr>
          <p:cNvSpPr txBox="1"/>
          <p:nvPr/>
        </p:nvSpPr>
        <p:spPr>
          <a:xfrm>
            <a:off x="450871" y="2478329"/>
            <a:ext cx="1350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noProof="0" dirty="0">
                <a:solidFill>
                  <a:prstClr val="black"/>
                </a:solidFill>
                <a:latin typeface="Arial" panose="020B0604020202020204"/>
              </a:rPr>
              <a:t>naturally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C9AB574-F449-D584-FA2F-5DED51B94D05}"/>
                  </a:ext>
                </a:extLst>
              </p:cNvPr>
              <p:cNvSpPr txBox="1"/>
              <p:nvPr/>
            </p:nvSpPr>
            <p:spPr>
              <a:xfrm>
                <a:off x="1784335" y="2256674"/>
                <a:ext cx="4366516" cy="9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Im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𝑘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eff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𝑘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0" lang="en-US" sz="24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eff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𝑘𝑘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kumimoji="0" lang="en-US" sz="2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Im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C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𝑘</m:t>
                              </m:r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𝑘</m:t>
                              </m:r>
                              <m:r>
                                <a:rPr kumimoji="0" lang="en-US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0" lang="en-US" sz="24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eff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kumimoji="0" lang="en-US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𝑘𝑘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C9AB574-F449-D584-FA2F-5DED51B94D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4335" y="2256674"/>
                <a:ext cx="4366516" cy="9891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F5510E4-EAF1-277C-B275-781D87C0D3E3}"/>
                  </a:ext>
                </a:extLst>
              </p:cNvPr>
              <p:cNvSpPr txBox="1"/>
              <p:nvPr/>
            </p:nvSpPr>
            <p:spPr>
              <a:xfrm>
                <a:off x="554609" y="3414905"/>
                <a:ext cx="502054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lvl="0"/>
                <a:r>
                  <a:rPr lang="en-US" sz="2400" noProof="0" dirty="0">
                    <a:solidFill>
                      <a:prstClr val="black"/>
                    </a:solidFill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24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eff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maximizes the nominator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F5510E4-EAF1-277C-B275-781D87C0D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609" y="3414905"/>
                <a:ext cx="5020542" cy="369332"/>
              </a:xfrm>
              <a:prstGeom prst="rect">
                <a:avLst/>
              </a:prstGeom>
              <a:blipFill>
                <a:blip r:embed="rId4"/>
                <a:stretch>
                  <a:fillRect l="-3762" t="-22951" r="-364" b="-5082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317C347-09F1-A742-384C-0B6FE9431328}"/>
                  </a:ext>
                </a:extLst>
              </p:cNvPr>
              <p:cNvSpPr txBox="1"/>
              <p:nvPr/>
            </p:nvSpPr>
            <p:spPr>
              <a:xfrm>
                <a:off x="1125896" y="5904739"/>
                <a:ext cx="46577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Broadband resonator with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𝑄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=1</m:t>
                    </m:r>
                    <m:r>
                      <a:rPr kumimoji="0" lang="en-US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,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 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𝑟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=10</m:t>
                    </m:r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sz="1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rf</m:t>
                        </m:r>
                      </m:sub>
                    </m:sSub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317C347-09F1-A742-384C-0B6FE94313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896" y="5904739"/>
                <a:ext cx="4657758" cy="369332"/>
              </a:xfrm>
              <a:prstGeom prst="rect">
                <a:avLst/>
              </a:prstGeom>
              <a:blipFill>
                <a:blip r:embed="rId5"/>
                <a:stretch>
                  <a:fillRect l="-1178" t="-10000" b="-2666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99AA2F51-7654-6BA7-485A-31F014073CEA}"/>
              </a:ext>
            </a:extLst>
          </p:cNvPr>
          <p:cNvSpPr txBox="1"/>
          <p:nvPr/>
        </p:nvSpPr>
        <p:spPr>
          <a:xfrm>
            <a:off x="8160934" y="2011579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Example for SPS</a:t>
            </a:r>
            <a:r>
              <a:rPr lang="en-US" noProof="0" dirty="0">
                <a:solidFill>
                  <a:srgbClr val="0070C0"/>
                </a:solidFill>
                <a:latin typeface="Arial" panose="020B0604020202020204"/>
              </a:rPr>
              <a:t> at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450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418736-1638-44DB-B88C-38CDDBBF18E3}"/>
                  </a:ext>
                </a:extLst>
              </p:cNvPr>
              <p:cNvSpPr txBox="1"/>
              <p:nvPr/>
            </p:nvSpPr>
            <p:spPr>
              <a:xfrm>
                <a:off x="6877680" y="1355788"/>
                <a:ext cx="532356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noProof="0" dirty="0"/>
                  <a:t>All work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noProof="0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noProof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b="0" i="1" noProof="0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US" sz="2000" b="0" i="0" noProof="0" dirty="0">
                    <a:latin typeface="Cambria Math" panose="02040503050406030204" pitchFamily="18" charset="0"/>
                  </a:rPr>
                  <a:t> &amp;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noProof="0" smtClean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000" b="0" i="1" noProof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2000" b="0" i="1" noProof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0" i="1" noProof="0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sz="2000" i="1" noProof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noProof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d>
                          <m:dPr>
                            <m:ctrlPr>
                              <a:rPr lang="en-US" sz="2000" i="1" noProof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noProof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Im</m:t>
                            </m:r>
                            <m:r>
                              <a:rPr lang="en-US" sz="2000" i="1" noProof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sz="2000" i="1" noProof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000" i="1" noProof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000" noProof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endParaRPr lang="en-US" sz="2000" noProof="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7418736-1638-44DB-B88C-38CDDBBF18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7680" y="1355788"/>
                <a:ext cx="5323561" cy="400110"/>
              </a:xfrm>
              <a:prstGeom prst="rect">
                <a:avLst/>
              </a:prstGeom>
              <a:blipFill>
                <a:blip r:embed="rId6"/>
                <a:stretch>
                  <a:fillRect l="-1144" t="-7576" b="-2727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4ED4BB21-272B-F2C4-8910-BCB6AAD34E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221" y="3803757"/>
            <a:ext cx="5020542" cy="210759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DC880AA-BFF7-3CC6-84FD-D9A5CBDB65A9}"/>
              </a:ext>
            </a:extLst>
          </p:cNvPr>
          <p:cNvCxnSpPr>
            <a:cxnSpLocks/>
          </p:cNvCxnSpPr>
          <p:nvPr/>
        </p:nvCxnSpPr>
        <p:spPr>
          <a:xfrm>
            <a:off x="1929008" y="3803757"/>
            <a:ext cx="588723" cy="329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CB6634A-2B6C-D192-7106-A36CE8901A0E}"/>
                  </a:ext>
                </a:extLst>
              </p:cNvPr>
              <p:cNvSpPr txBox="1"/>
              <p:nvPr/>
            </p:nvSpPr>
            <p:spPr>
              <a:xfrm>
                <a:off x="3470649" y="4204365"/>
                <a:ext cx="201291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𝜇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=2, </m:t>
                      </m:r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𝜙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max</m:t>
                          </m:r>
                        </m:sub>
                      </m:sSub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=1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CB6634A-2B6C-D192-7106-A36CE8901A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649" y="4204365"/>
                <a:ext cx="2012916" cy="369332"/>
              </a:xfrm>
              <a:prstGeom prst="rect">
                <a:avLst/>
              </a:prstGeom>
              <a:blipFill>
                <a:blip r:embed="rId8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FC1C5C61-8B73-7B36-4107-E579F65BCDC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28994" y="2334294"/>
            <a:ext cx="4239612" cy="375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129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A1543-506A-B56C-EBA3-0ECF4DEAA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ovals with different colors&#10;&#10;AI-generated content may be incorrect.">
            <a:extLst>
              <a:ext uri="{FF2B5EF4-FFF2-40B4-BE49-F238E27FC236}">
                <a16:creationId xmlns:a16="http://schemas.microsoft.com/office/drawing/2014/main" id="{3A87BC70-FF94-8A63-A117-B72F67B1E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85" y="4536782"/>
            <a:ext cx="7024798" cy="2120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98A92A-D435-94FA-2EB6-2D4628EC5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i="0" u="none" strike="noStrike" noProof="0" dirty="0">
                <a:effectLst/>
                <a:latin typeface="Roboto" panose="02000000000000000000" pitchFamily="2" charset="0"/>
              </a:rPr>
              <a:t>Longitudinal </a:t>
            </a:r>
            <a:r>
              <a:rPr lang="en-US" sz="4400" i="0" u="none" strike="noStrike" noProof="0" dirty="0">
                <a:solidFill>
                  <a:srgbClr val="C00000"/>
                </a:solidFill>
                <a:effectLst/>
                <a:latin typeface="Roboto" panose="02000000000000000000" pitchFamily="2" charset="0"/>
              </a:rPr>
              <a:t>high-intensity beam instabilities </a:t>
            </a:r>
            <a:r>
              <a:rPr lang="en-US" sz="4400" i="0" u="none" strike="noStrike" noProof="0" dirty="0">
                <a:effectLst/>
                <a:latin typeface="Roboto" panose="02000000000000000000" pitchFamily="2" charset="0"/>
              </a:rPr>
              <a:t>+ mitigations in synchrotrons</a:t>
            </a:r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2C112A-762F-DB4B-9118-573A24EB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BD9F4A-CC50-8C45-1400-D5250909B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315" y="1876142"/>
            <a:ext cx="2778260" cy="21451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3E6AC7-67A1-72D2-A5BB-8CEE746C0A92}"/>
              </a:ext>
            </a:extLst>
          </p:cNvPr>
          <p:cNvSpPr txBox="1"/>
          <p:nvPr/>
        </p:nvSpPr>
        <p:spPr>
          <a:xfrm>
            <a:off x="4126918" y="1426320"/>
            <a:ext cx="3424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noProof="0" dirty="0">
                <a:solidFill>
                  <a:srgbClr val="C00000"/>
                </a:solidFill>
              </a:rPr>
              <a:t>Undamped oscillations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6470E3-3C44-3FF2-09D5-A24CC8A5DFAB}"/>
              </a:ext>
            </a:extLst>
          </p:cNvPr>
          <p:cNvSpPr txBox="1"/>
          <p:nvPr/>
        </p:nvSpPr>
        <p:spPr>
          <a:xfrm>
            <a:off x="8187368" y="1403401"/>
            <a:ext cx="3663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solidFill>
                  <a:srgbClr val="C00000"/>
                </a:solidFill>
              </a:rPr>
              <a:t>Mode-coupling instabilities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D9AEA3-1501-CD6B-181F-985981693DFC}"/>
              </a:ext>
            </a:extLst>
          </p:cNvPr>
          <p:cNvSpPr txBox="1"/>
          <p:nvPr/>
        </p:nvSpPr>
        <p:spPr>
          <a:xfrm>
            <a:off x="514313" y="2194433"/>
            <a:ext cx="2628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Single-bunch collective effects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CDD27C-2EB1-08D9-3121-FB5ADC8316CA}"/>
              </a:ext>
            </a:extLst>
          </p:cNvPr>
          <p:cNvSpPr txBox="1"/>
          <p:nvPr/>
        </p:nvSpPr>
        <p:spPr>
          <a:xfrm>
            <a:off x="514313" y="4941502"/>
            <a:ext cx="2628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Multi-bunch collective effects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289C6C-AC33-880F-5729-15FD54782BE2}"/>
              </a:ext>
            </a:extLst>
          </p:cNvPr>
          <p:cNvSpPr txBox="1"/>
          <p:nvPr/>
        </p:nvSpPr>
        <p:spPr>
          <a:xfrm>
            <a:off x="5962328" y="4093892"/>
            <a:ext cx="3663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noProof="0" dirty="0">
                <a:solidFill>
                  <a:srgbClr val="C00000"/>
                </a:solidFill>
              </a:rPr>
              <a:t>Coupled-bunch instabilities</a:t>
            </a:r>
          </a:p>
        </p:txBody>
      </p:sp>
      <p:pic>
        <p:nvPicPr>
          <p:cNvPr id="19" name="Content Placeholder 11">
            <a:extLst>
              <a:ext uri="{FF2B5EF4-FFF2-40B4-BE49-F238E27FC236}">
                <a16:creationId xmlns:a16="http://schemas.microsoft.com/office/drawing/2014/main" id="{227D1EC5-3E1A-21B8-30FC-EED05A589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1050" y="1891482"/>
            <a:ext cx="2908298" cy="214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487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FFBB2-2834-44D7-AFA9-8E43EC779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42126-CA20-65FB-FF1B-29F2A3166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i="0" u="none" strike="noStrike" noProof="0" dirty="0">
                <a:effectLst/>
                <a:latin typeface="Roboto" panose="02000000000000000000" pitchFamily="2" charset="0"/>
              </a:rPr>
              <a:t>Longitudinal high-intensity beam instabilities + </a:t>
            </a:r>
            <a:r>
              <a:rPr lang="en-US" sz="4400" i="0" u="none" strike="noStrike" noProof="0" dirty="0">
                <a:solidFill>
                  <a:srgbClr val="C00000"/>
                </a:solidFill>
                <a:effectLst/>
                <a:latin typeface="Roboto" panose="02000000000000000000" pitchFamily="2" charset="0"/>
              </a:rPr>
              <a:t>mitigations</a:t>
            </a:r>
            <a:r>
              <a:rPr lang="en-US" sz="4400" i="0" u="none" strike="noStrike" noProof="0" dirty="0">
                <a:effectLst/>
                <a:latin typeface="Roboto" panose="02000000000000000000" pitchFamily="2" charset="0"/>
              </a:rPr>
              <a:t> in synchrotrons</a:t>
            </a:r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C1E3DF-CD95-6A78-9EB9-0F17CCA4B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184954-597A-4226-D756-8B347A0D3174}"/>
              </a:ext>
            </a:extLst>
          </p:cNvPr>
          <p:cNvSpPr txBox="1"/>
          <p:nvPr/>
        </p:nvSpPr>
        <p:spPr>
          <a:xfrm>
            <a:off x="708660" y="1851660"/>
            <a:ext cx="52349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noProof="0" dirty="0"/>
              <a:t>Most instabilities have a finite threshold bunch intensity defined by</a:t>
            </a:r>
          </a:p>
          <a:p>
            <a:endParaRPr lang="en-US" sz="2400" noProof="0" dirty="0"/>
          </a:p>
          <a:p>
            <a:pPr marL="342900" indent="-342900">
              <a:buFontTx/>
              <a:buChar char="-"/>
            </a:pPr>
            <a:r>
              <a:rPr lang="en-US" sz="2400" noProof="0" dirty="0"/>
              <a:t>Beam and accelerator parameters</a:t>
            </a:r>
          </a:p>
          <a:p>
            <a:pPr marL="342900" indent="-342900">
              <a:buFontTx/>
              <a:buChar char="-"/>
            </a:pPr>
            <a:r>
              <a:rPr lang="en-US" sz="2400" noProof="0" dirty="0"/>
              <a:t>Total impedance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7E9BED-03AD-5FEA-B51B-BB22F4D9741B}"/>
                  </a:ext>
                </a:extLst>
              </p:cNvPr>
              <p:cNvSpPr txBox="1"/>
              <p:nvPr/>
            </p:nvSpPr>
            <p:spPr>
              <a:xfrm>
                <a:off x="708660" y="4298494"/>
                <a:ext cx="492633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noProof="0" dirty="0">
                    <a:solidFill>
                      <a:srgbClr val="0070C0"/>
                    </a:solidFill>
                  </a:rPr>
                  <a:t>Two ways of mitigations:</a:t>
                </a:r>
              </a:p>
              <a:p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noProof="0" dirty="0"/>
                  <a:t> </a:t>
                </a:r>
                <a:r>
                  <a:rPr lang="en-US" sz="2400" noProof="0" dirty="0">
                    <a:solidFill>
                      <a:srgbClr val="C00000"/>
                    </a:solidFill>
                  </a:rPr>
                  <a:t>Increase threshold </a:t>
                </a:r>
                <a:r>
                  <a:rPr lang="en-US" sz="2400" noProof="0" dirty="0"/>
                  <a:t>and rely on passive damping</a:t>
                </a:r>
              </a:p>
              <a:p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noProof="0" dirty="0"/>
                  <a:t> </a:t>
                </a:r>
                <a:r>
                  <a:rPr lang="en-US" sz="2400" noProof="0" dirty="0">
                    <a:solidFill>
                      <a:srgbClr val="C00000"/>
                    </a:solidFill>
                  </a:rPr>
                  <a:t>Actively suppress </a:t>
                </a:r>
                <a:r>
                  <a:rPr lang="en-US" sz="2400" noProof="0" dirty="0"/>
                  <a:t>with additional damping systems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7E9BED-03AD-5FEA-B51B-BB22F4D97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" y="4298494"/>
                <a:ext cx="4926330" cy="1938992"/>
              </a:xfrm>
              <a:prstGeom prst="rect">
                <a:avLst/>
              </a:prstGeom>
              <a:blipFill>
                <a:blip r:embed="rId2"/>
                <a:stretch>
                  <a:fillRect l="-1856" t="-2201" r="-3094" b="-6604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1D6B65DD-0241-BF3F-F01F-0AF5DC25E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3716" y="2476060"/>
            <a:ext cx="5394526" cy="41811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3BECA7-88FD-124F-ADEA-7BA47C6B620D}"/>
              </a:ext>
            </a:extLst>
          </p:cNvPr>
          <p:cNvSpPr txBox="1"/>
          <p:nvPr/>
        </p:nvSpPr>
        <p:spPr>
          <a:xfrm>
            <a:off x="7247823" y="1754878"/>
            <a:ext cx="4460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noProof="0" dirty="0">
                <a:solidFill>
                  <a:srgbClr val="0070C0"/>
                </a:solidFill>
              </a:rPr>
              <a:t>Recent Super Proton Synchrotron (SPS) impedance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AE04DA-EA04-2482-2E85-E84D86C0EB59}"/>
                  </a:ext>
                </a:extLst>
              </p:cNvPr>
              <p:cNvSpPr txBox="1"/>
              <p:nvPr/>
            </p:nvSpPr>
            <p:spPr>
              <a:xfrm>
                <a:off x="9172876" y="2821156"/>
                <a:ext cx="772904" cy="5214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noProof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AE04DA-EA04-2482-2E85-E84D86C0E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2876" y="2821156"/>
                <a:ext cx="772904" cy="521425"/>
              </a:xfrm>
              <a:prstGeom prst="rect">
                <a:avLst/>
              </a:prstGeom>
              <a:blipFill>
                <a:blip r:embed="rId4"/>
                <a:stretch>
                  <a:fillRect b="-1176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745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graph of a function&#10;&#10;AI-generated content may be incorrect.">
            <a:extLst>
              <a:ext uri="{FF2B5EF4-FFF2-40B4-BE49-F238E27FC236}">
                <a16:creationId xmlns:a16="http://schemas.microsoft.com/office/drawing/2014/main" id="{FE738C58-7124-8324-8792-ED730A1BB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272" y="2715793"/>
            <a:ext cx="5516891" cy="41239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1A1F13-E101-87BF-CBEA-4BF951FB2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Recipe for (in)stability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B9DC08-562F-447A-BA83-6433E10FC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303852-84EF-2915-C427-B1B65A79FEF4}"/>
              </a:ext>
            </a:extLst>
          </p:cNvPr>
          <p:cNvSpPr txBox="1"/>
          <p:nvPr/>
        </p:nvSpPr>
        <p:spPr>
          <a:xfrm>
            <a:off x="822960" y="1307762"/>
            <a:ext cx="85924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Step 1: Clearly define initial conditions (stationary distribution)</a:t>
            </a:r>
          </a:p>
          <a:p>
            <a:r>
              <a:rPr lang="en-US" sz="2400" noProof="0" dirty="0"/>
              <a:t>Step 2: Introduce a small perturbation and see what happens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CC4321-83E2-08E7-44B8-D46D8CF07031}"/>
              </a:ext>
            </a:extLst>
          </p:cNvPr>
          <p:cNvSpPr txBox="1"/>
          <p:nvPr/>
        </p:nvSpPr>
        <p:spPr>
          <a:xfrm>
            <a:off x="822960" y="2619805"/>
            <a:ext cx="52730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noProof="0" dirty="0"/>
              <a:t>We apply this procedure for a toy model (scaled LHC):</a:t>
            </a:r>
          </a:p>
          <a:p>
            <a:r>
              <a:rPr lang="en-US" sz="2400" noProof="0" dirty="0"/>
              <a:t>- single or nine </a:t>
            </a:r>
            <a:r>
              <a:rPr lang="en-US" sz="2400" noProof="0" dirty="0" err="1"/>
              <a:t>equispaced</a:t>
            </a:r>
            <a:r>
              <a:rPr lang="en-US" sz="2400" noProof="0" dirty="0"/>
              <a:t>  bunches </a:t>
            </a:r>
          </a:p>
          <a:p>
            <a:r>
              <a:rPr lang="en-US" sz="2400" noProof="0" dirty="0"/>
              <a:t>- above transition energy </a:t>
            </a:r>
          </a:p>
          <a:p>
            <a:r>
              <a:rPr lang="en-US" sz="2400" noProof="0" dirty="0"/>
              <a:t>- no acceleration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A30E3A-9D86-71ED-FD89-14D6564A9EFC}"/>
              </a:ext>
            </a:extLst>
          </p:cNvPr>
          <p:cNvSpPr txBox="1"/>
          <p:nvPr/>
        </p:nvSpPr>
        <p:spPr>
          <a:xfrm>
            <a:off x="8194497" y="2435139"/>
            <a:ext cx="2441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>
                <a:solidFill>
                  <a:srgbClr val="0070C0"/>
                </a:solidFill>
              </a:rPr>
              <a:t>Toy impedance model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833F7B6-6216-C424-CEF7-BEF31382DC08}"/>
              </a:ext>
            </a:extLst>
          </p:cNvPr>
          <p:cNvCxnSpPr>
            <a:cxnSpLocks/>
          </p:cNvCxnSpPr>
          <p:nvPr/>
        </p:nvCxnSpPr>
        <p:spPr>
          <a:xfrm flipH="1">
            <a:off x="9352016" y="4290662"/>
            <a:ext cx="502005" cy="116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6708645-C1E2-89A2-ACDD-FCF03096CF71}"/>
              </a:ext>
            </a:extLst>
          </p:cNvPr>
          <p:cNvSpPr txBox="1"/>
          <p:nvPr/>
        </p:nvSpPr>
        <p:spPr>
          <a:xfrm>
            <a:off x="9854021" y="3967497"/>
            <a:ext cx="2090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Broad-band contribution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935C11-1B09-33EE-0D56-1C8D7E383D03}"/>
              </a:ext>
            </a:extLst>
          </p:cNvPr>
          <p:cNvSpPr txBox="1"/>
          <p:nvPr/>
        </p:nvSpPr>
        <p:spPr>
          <a:xfrm>
            <a:off x="7595118" y="2893296"/>
            <a:ext cx="1651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400 MHz </a:t>
            </a:r>
            <a:br>
              <a:rPr lang="en-US" noProof="0" dirty="0"/>
            </a:br>
            <a:r>
              <a:rPr lang="en-US" noProof="0" dirty="0"/>
              <a:t>RF cavities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55E2C61-8AFA-02F6-4F35-B3043CC2D0FE}"/>
              </a:ext>
            </a:extLst>
          </p:cNvPr>
          <p:cNvCxnSpPr>
            <a:cxnSpLocks/>
          </p:cNvCxnSpPr>
          <p:nvPr/>
        </p:nvCxnSpPr>
        <p:spPr>
          <a:xfrm flipH="1">
            <a:off x="7455159" y="3382252"/>
            <a:ext cx="168796" cy="166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FD0308B-E6B8-433D-2CBC-7CD9218FA745}"/>
              </a:ext>
            </a:extLst>
          </p:cNvPr>
          <p:cNvSpPr txBox="1"/>
          <p:nvPr/>
        </p:nvSpPr>
        <p:spPr>
          <a:xfrm>
            <a:off x="7700869" y="3594678"/>
            <a:ext cx="1651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Higher-order mode (HOM)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9DC4BDA-B9FE-6039-80A6-C478D85CBE7A}"/>
              </a:ext>
            </a:extLst>
          </p:cNvPr>
          <p:cNvCxnSpPr/>
          <p:nvPr/>
        </p:nvCxnSpPr>
        <p:spPr>
          <a:xfrm flipH="1">
            <a:off x="7531495" y="4170784"/>
            <a:ext cx="184921" cy="178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8B02EC76-D009-1BB2-5687-0C6C910C9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479853"/>
              </p:ext>
            </p:extLst>
          </p:nvPr>
        </p:nvGraphicFramePr>
        <p:xfrm>
          <a:off x="901387" y="4727064"/>
          <a:ext cx="483331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0780">
                  <a:extLst>
                    <a:ext uri="{9D8B030D-6E8A-4147-A177-3AD203B41FA5}">
                      <a16:colId xmlns:a16="http://schemas.microsoft.com/office/drawing/2014/main" val="3437943197"/>
                    </a:ext>
                  </a:extLst>
                </a:gridCol>
                <a:gridCol w="1198880">
                  <a:extLst>
                    <a:ext uri="{9D8B030D-6E8A-4147-A177-3AD203B41FA5}">
                      <a16:colId xmlns:a16="http://schemas.microsoft.com/office/drawing/2014/main" val="344111659"/>
                    </a:ext>
                  </a:extLst>
                </a:gridCol>
                <a:gridCol w="1203651">
                  <a:extLst>
                    <a:ext uri="{9D8B030D-6E8A-4147-A177-3AD203B41FA5}">
                      <a16:colId xmlns:a16="http://schemas.microsoft.com/office/drawing/2014/main" val="31422348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Toy LHC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634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Circumference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26659.86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6.73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658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Harmonic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35640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660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RF frequency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/>
                        <a:t>400.79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noProof="0" dirty="0"/>
                        <a:t>400.79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09711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CBC7263-A194-2EC2-75E9-D3A6A1ED5956}"/>
              </a:ext>
            </a:extLst>
          </p:cNvPr>
          <p:cNvSpPr txBox="1"/>
          <p:nvPr/>
        </p:nvSpPr>
        <p:spPr>
          <a:xfrm>
            <a:off x="9438773" y="1407958"/>
            <a:ext cx="2743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noProof="0" dirty="0">
                <a:solidFill>
                  <a:srgbClr val="0070C0"/>
                </a:solidFill>
              </a:rPr>
              <a:t>90% of a man’s success in business is perspiration</a:t>
            </a:r>
          </a:p>
          <a:p>
            <a:pPr algn="r"/>
            <a:r>
              <a:rPr lang="en-US" sz="1400" i="1" noProof="0" dirty="0">
                <a:solidFill>
                  <a:srgbClr val="0070C0"/>
                </a:solidFill>
              </a:rPr>
              <a:t>Thomas Edison</a:t>
            </a:r>
          </a:p>
        </p:txBody>
      </p:sp>
    </p:spTree>
    <p:extLst>
      <p:ext uri="{BB962C8B-B14F-4D97-AF65-F5344CB8AC3E}">
        <p14:creationId xmlns:p14="http://schemas.microsoft.com/office/powerpoint/2010/main" val="4026189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69A1F-F5F8-B3E3-3D84-2244001E8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C2FE65-F8CF-4D29-3443-047E9F98E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5A1381-D833-514E-576A-338D4B8F6D30}"/>
              </a:ext>
            </a:extLst>
          </p:cNvPr>
          <p:cNvSpPr txBox="1"/>
          <p:nvPr/>
        </p:nvSpPr>
        <p:spPr>
          <a:xfrm>
            <a:off x="1083471" y="1510063"/>
            <a:ext cx="802320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Main definitions </a:t>
            </a:r>
          </a:p>
          <a:p>
            <a:pPr lvl="1"/>
            <a:r>
              <a:rPr lang="en-US" sz="2400" noProof="0" dirty="0"/>
              <a:t>Stationary distribution</a:t>
            </a:r>
          </a:p>
          <a:p>
            <a:pPr lvl="1"/>
            <a:r>
              <a:rPr lang="en-US" sz="2400" noProof="0" dirty="0"/>
              <a:t>Perturbation analysis</a:t>
            </a:r>
          </a:p>
          <a:p>
            <a:endParaRPr lang="en-US" sz="2400" noProof="0" dirty="0"/>
          </a:p>
          <a:p>
            <a:r>
              <a:rPr lang="en-US" sz="2400" noProof="0" dirty="0">
                <a:solidFill>
                  <a:srgbClr val="0070C0"/>
                </a:solidFill>
              </a:rPr>
              <a:t>Single-bunch collective effects and possible mitigations</a:t>
            </a:r>
          </a:p>
          <a:p>
            <a:pPr lvl="1"/>
            <a:r>
              <a:rPr lang="en-US" sz="2400" noProof="0" dirty="0"/>
              <a:t>Loss of Landau damping </a:t>
            </a:r>
          </a:p>
          <a:p>
            <a:pPr lvl="1"/>
            <a:r>
              <a:rPr lang="en-US" sz="2400" noProof="0" dirty="0"/>
              <a:t>Mode-coupling instabilities</a:t>
            </a:r>
          </a:p>
          <a:p>
            <a:endParaRPr lang="en-US" sz="2400" noProof="0" dirty="0"/>
          </a:p>
          <a:p>
            <a:r>
              <a:rPr lang="en-US" sz="2400" noProof="0" dirty="0">
                <a:solidFill>
                  <a:srgbClr val="0070C0"/>
                </a:solidFill>
              </a:rPr>
              <a:t>Multi-bunch collective effects and possible mitigations</a:t>
            </a:r>
          </a:p>
          <a:p>
            <a:pPr lvl="1"/>
            <a:r>
              <a:rPr lang="en-US" sz="2400" noProof="0" dirty="0"/>
              <a:t>Higer-order or fundamental mode driven instabilities</a:t>
            </a:r>
          </a:p>
          <a:p>
            <a:pPr lvl="1"/>
            <a:r>
              <a:rPr lang="en-US" sz="2400" noProof="0" dirty="0"/>
              <a:t>Impact of broadband impedance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34D44F3C-06B0-06A6-6F1B-7AD2C5D5B840}"/>
              </a:ext>
            </a:extLst>
          </p:cNvPr>
          <p:cNvSpPr/>
          <p:nvPr/>
        </p:nvSpPr>
        <p:spPr>
          <a:xfrm>
            <a:off x="8808098" y="1510063"/>
            <a:ext cx="298580" cy="21661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D2029205-6D36-C8D0-279C-642FE4DE3850}"/>
              </a:ext>
            </a:extLst>
          </p:cNvPr>
          <p:cNvSpPr/>
          <p:nvPr/>
        </p:nvSpPr>
        <p:spPr>
          <a:xfrm>
            <a:off x="8817429" y="3817494"/>
            <a:ext cx="298580" cy="21661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98E98D-0882-D8B7-1F83-E5A93B6A07E3}"/>
              </a:ext>
            </a:extLst>
          </p:cNvPr>
          <p:cNvSpPr txBox="1"/>
          <p:nvPr/>
        </p:nvSpPr>
        <p:spPr>
          <a:xfrm>
            <a:off x="9449790" y="2362329"/>
            <a:ext cx="1792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First lecture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1B8E85-9063-C007-2BB5-D9C462E51D03}"/>
              </a:ext>
            </a:extLst>
          </p:cNvPr>
          <p:cNvSpPr txBox="1"/>
          <p:nvPr/>
        </p:nvSpPr>
        <p:spPr>
          <a:xfrm>
            <a:off x="9449790" y="466976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Second lecture</a:t>
            </a:r>
          </a:p>
        </p:txBody>
      </p:sp>
    </p:spTree>
    <p:extLst>
      <p:ext uri="{BB962C8B-B14F-4D97-AF65-F5344CB8AC3E}">
        <p14:creationId xmlns:p14="http://schemas.microsoft.com/office/powerpoint/2010/main" val="1699356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A black line with red and blue dots&#10;&#10;AI-generated content may be incorrect.">
            <a:extLst>
              <a:ext uri="{FF2B5EF4-FFF2-40B4-BE49-F238E27FC236}">
                <a16:creationId xmlns:a16="http://schemas.microsoft.com/office/drawing/2014/main" id="{D0D23025-5B4F-4B6E-5F2B-610A9A6EA8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6" r="8299"/>
          <a:stretch/>
        </p:blipFill>
        <p:spPr>
          <a:xfrm>
            <a:off x="21305" y="1918949"/>
            <a:ext cx="3864573" cy="3189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FBF630-76CD-CE36-39EB-9C2B20EDD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Equations of motion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76D597-2F38-F670-35E7-D57E7D6C9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8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5">
                <a:extLst>
                  <a:ext uri="{FF2B5EF4-FFF2-40B4-BE49-F238E27FC236}">
                    <a16:creationId xmlns:a16="http://schemas.microsoft.com/office/drawing/2014/main" id="{14ADC269-C37B-6C94-8C6D-CDB6359C51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30411" y="3451228"/>
                <a:ext cx="4032483" cy="85113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num>
                        <m:den>
                          <m: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m:rPr>
                          <m:nor/>
                        </m:rPr>
                        <a:rPr lang="en-US" sz="2400" i="1" noProof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sz="2400" i="1" noProof="0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m:rPr>
                          <m:nor/>
                        </m:rPr>
                        <a:rPr lang="en-US" sz="2400" b="0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sSup>
                                <m:sSupPr>
                                  <m:ctrlP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40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i="1" noProof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𝜂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240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b="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b="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Δ</m:t>
                              </m:r>
                              <m:r>
                                <a:rPr lang="en-US" sz="2400" i="1" noProof="0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𝐸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 noProof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noProof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h</m:t>
                                  </m:r>
                                  <m:r>
                                    <a:rPr lang="en-US" sz="2400" i="1" noProof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i="1" noProof="0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i="1" noProof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4" name="Content Placeholder 5">
                <a:extLst>
                  <a:ext uri="{FF2B5EF4-FFF2-40B4-BE49-F238E27FC236}">
                    <a16:creationId xmlns:a16="http://schemas.microsoft.com/office/drawing/2014/main" id="{14ADC269-C37B-6C94-8C6D-CDB6359C5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0411" y="3451228"/>
                <a:ext cx="4032483" cy="8511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E8C95F0-85F2-FDF3-B669-9176F408F67A}"/>
                  </a:ext>
                </a:extLst>
              </p:cNvPr>
              <p:cNvSpPr/>
              <p:nvPr/>
            </p:nvSpPr>
            <p:spPr>
              <a:xfrm>
                <a:off x="6453705" y="1776129"/>
                <a:ext cx="4443069" cy="9221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 noProof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 noProof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 noProof="0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noProof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sz="2400" i="1" noProof="0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400" i="1" noProof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 noProof="0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US" sz="2400" i="1" noProof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400" i="1" noProof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i="1" noProof="0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i="1" noProof="0" smtClean="0">
                          <a:latin typeface="Cambria Math" panose="02040503050406030204" pitchFamily="18" charset="0"/>
                        </a:rPr>
                        <m:t>)−</m:t>
                      </m:r>
                      <m:r>
                        <a:rPr lang="en-US" sz="2400" i="1" noProof="0" smtClean="0">
                          <a:latin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E8C95F0-85F2-FDF3-B669-9176F408F6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705" y="1776129"/>
                <a:ext cx="4443069" cy="9221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03362EBE-DCEA-8975-EFCA-970466A1F76E}"/>
              </a:ext>
            </a:extLst>
          </p:cNvPr>
          <p:cNvSpPr txBox="1"/>
          <p:nvPr/>
        </p:nvSpPr>
        <p:spPr>
          <a:xfrm>
            <a:off x="5259329" y="1939126"/>
            <a:ext cx="1063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“Kick”: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55BE7B2-570B-2329-6709-2CF4539FC634}"/>
                  </a:ext>
                </a:extLst>
              </p:cNvPr>
              <p:cNvSpPr txBox="1"/>
              <p:nvPr/>
            </p:nvSpPr>
            <p:spPr>
              <a:xfrm>
                <a:off x="3514942" y="3639647"/>
                <a:ext cx="174438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55BE7B2-570B-2329-6709-2CF4539FC6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4942" y="3639647"/>
                <a:ext cx="1744387" cy="369332"/>
              </a:xfrm>
              <a:prstGeom prst="rect">
                <a:avLst/>
              </a:prstGeom>
              <a:blipFill>
                <a:blip r:embed="rId5"/>
                <a:stretch>
                  <a:fillRect l="-5245" r="-699" b="-36066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171DDE6-7373-38A5-E096-04910886AFBF}"/>
                  </a:ext>
                </a:extLst>
              </p:cNvPr>
              <p:cNvSpPr txBox="1"/>
              <p:nvPr/>
            </p:nvSpPr>
            <p:spPr>
              <a:xfrm>
                <a:off x="1107463" y="1792455"/>
                <a:ext cx="2336858" cy="386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noProof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i="1" noProof="0" dirty="0"/>
                  <a:t> </a:t>
                </a:r>
                <a:r>
                  <a:rPr lang="en-US" sz="2400" noProof="0" dirty="0"/>
                  <a:t>or</a:t>
                </a:r>
                <a:r>
                  <a:rPr lang="en-US" sz="2400" i="1" noProof="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acc>
                  </m:oMath>
                </a14:m>
                <a:endParaRPr lang="en-US" sz="2400" i="1" noProof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171DDE6-7373-38A5-E096-04910886AF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463" y="1792455"/>
                <a:ext cx="2336858" cy="386452"/>
              </a:xfrm>
              <a:prstGeom prst="rect">
                <a:avLst/>
              </a:prstGeom>
              <a:blipFill>
                <a:blip r:embed="rId6"/>
                <a:stretch>
                  <a:fillRect t="-19048" b="-49206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A9B83C57-089A-AF53-FAE1-FB0C99D84B4D}"/>
              </a:ext>
            </a:extLst>
          </p:cNvPr>
          <p:cNvSpPr txBox="1"/>
          <p:nvPr/>
        </p:nvSpPr>
        <p:spPr>
          <a:xfrm>
            <a:off x="1107463" y="1254612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noProof="0" dirty="0">
                <a:solidFill>
                  <a:srgbClr val="0070C0"/>
                </a:solidFill>
              </a:rPr>
              <a:t>Longitudinal phase space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E6FBC5-BF76-53CF-A104-A9D4B001F714}"/>
              </a:ext>
            </a:extLst>
          </p:cNvPr>
          <p:cNvSpPr txBox="1"/>
          <p:nvPr/>
        </p:nvSpPr>
        <p:spPr>
          <a:xfrm>
            <a:off x="5321577" y="3645961"/>
            <a:ext cx="1045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“Drift”: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4C8889-D9FD-55F7-FB08-7569D560BC11}"/>
              </a:ext>
            </a:extLst>
          </p:cNvPr>
          <p:cNvSpPr txBox="1"/>
          <p:nvPr/>
        </p:nvSpPr>
        <p:spPr>
          <a:xfrm>
            <a:off x="7890390" y="1336594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Particle charge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8D2F3BA-3FF5-90F0-09E4-E727EF963B90}"/>
              </a:ext>
            </a:extLst>
          </p:cNvPr>
          <p:cNvCxnSpPr/>
          <p:nvPr/>
        </p:nvCxnSpPr>
        <p:spPr>
          <a:xfrm>
            <a:off x="8875737" y="1749858"/>
            <a:ext cx="100584" cy="316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1EA3703-8000-AA88-BCC3-A93F5E125F13}"/>
              </a:ext>
            </a:extLst>
          </p:cNvPr>
          <p:cNvSpPr txBox="1"/>
          <p:nvPr/>
        </p:nvSpPr>
        <p:spPr>
          <a:xfrm>
            <a:off x="9971207" y="1254612"/>
            <a:ext cx="213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Energy gain only for acceleration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59F87DC-75DD-6D3A-6407-65A6044BEE8F}"/>
              </a:ext>
            </a:extLst>
          </p:cNvPr>
          <p:cNvCxnSpPr>
            <a:cxnSpLocks/>
          </p:cNvCxnSpPr>
          <p:nvPr/>
        </p:nvCxnSpPr>
        <p:spPr>
          <a:xfrm flipH="1">
            <a:off x="10562897" y="1868590"/>
            <a:ext cx="132496" cy="198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38F39A0-552E-64C9-7A4A-13C0E6935C19}"/>
              </a:ext>
            </a:extLst>
          </p:cNvPr>
          <p:cNvCxnSpPr>
            <a:cxnSpLocks/>
          </p:cNvCxnSpPr>
          <p:nvPr/>
        </p:nvCxnSpPr>
        <p:spPr>
          <a:xfrm flipH="1" flipV="1">
            <a:off x="8943218" y="4302358"/>
            <a:ext cx="118872" cy="209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DC3D70B-AE93-5198-AD16-9CBD833FB812}"/>
              </a:ext>
            </a:extLst>
          </p:cNvPr>
          <p:cNvSpPr txBox="1"/>
          <p:nvPr/>
        </p:nvSpPr>
        <p:spPr>
          <a:xfrm>
            <a:off x="8175722" y="4511868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Energy of synchronous particle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4BDF600-D818-F80D-D6B2-19E4425295E8}"/>
                  </a:ext>
                </a:extLst>
              </p:cNvPr>
              <p:cNvSpPr txBox="1"/>
              <p:nvPr/>
            </p:nvSpPr>
            <p:spPr>
              <a:xfrm>
                <a:off x="9287166" y="2847339"/>
                <a:ext cx="2416880" cy="532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noProof="0" dirty="0"/>
                  <a:t>Slip factor </a:t>
                </a:r>
                <a14:m>
                  <m:oMath xmlns:m="http://schemas.openxmlformats.org/officeDocument/2006/math">
                    <m:r>
                      <a:rPr lang="en-US" i="1" noProof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𝜂</m:t>
                    </m:r>
                    <m:r>
                      <a:rPr lang="en-US" i="1" noProof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f>
                      <m:fPr>
                        <m:ctrlPr>
                          <a:rPr lang="en-US" i="1" noProof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i="1" noProof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i="1" noProof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i="1" noProof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noProof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US" i="1" noProof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i="1" noProof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f>
                      <m:fPr>
                        <m:ctrlPr>
                          <a:rPr lang="en-US" i="1" noProof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i="1" noProof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 noProof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i="1" noProof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i="1" noProof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noProof="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4BDF600-D818-F80D-D6B2-19E4425295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7166" y="2847339"/>
                <a:ext cx="2416880" cy="532775"/>
              </a:xfrm>
              <a:prstGeom prst="rect">
                <a:avLst/>
              </a:prstGeom>
              <a:blipFill>
                <a:blip r:embed="rId7"/>
                <a:stretch>
                  <a:fillRect l="-2015" b="-229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FA592D2-6476-F848-8223-0BC608A658D4}"/>
              </a:ext>
            </a:extLst>
          </p:cNvPr>
          <p:cNvCxnSpPr/>
          <p:nvPr/>
        </p:nvCxnSpPr>
        <p:spPr>
          <a:xfrm flipH="1">
            <a:off x="9095142" y="3260134"/>
            <a:ext cx="192024" cy="191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67CA184-C165-7100-77DD-CE905A09646D}"/>
              </a:ext>
            </a:extLst>
          </p:cNvPr>
          <p:cNvSpPr txBox="1"/>
          <p:nvPr/>
        </p:nvSpPr>
        <p:spPr>
          <a:xfrm>
            <a:off x="614374" y="5312664"/>
            <a:ext cx="7681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/>
              <a:t>Total voltage is a sum of RF and beam induced voltage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167A2DB-7950-F17E-4CA9-A285A4FC88BD}"/>
                  </a:ext>
                </a:extLst>
              </p:cNvPr>
              <p:cNvSpPr txBox="1"/>
              <p:nvPr/>
            </p:nvSpPr>
            <p:spPr>
              <a:xfrm>
                <a:off x="8729151" y="5349619"/>
                <a:ext cx="19896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</a:rPr>
                            <m:t>rf</m:t>
                          </m:r>
                        </m:sub>
                      </m:sSub>
                      <m:r>
                        <a:rPr lang="en-US" sz="2400" b="0" i="1" noProof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noProof="0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noProof="0" smtClean="0">
                              <a:latin typeface="Cambria Math" panose="02040503050406030204" pitchFamily="18" charset="0"/>
                            </a:rPr>
                            <m:t>ind</m:t>
                          </m:r>
                        </m:sub>
                      </m:sSub>
                    </m:oMath>
                  </m:oMathPara>
                </a14:m>
                <a:endParaRPr lang="en-US" sz="2400" noProof="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167A2DB-7950-F17E-4CA9-A285A4FC88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9151" y="5349619"/>
                <a:ext cx="1989647" cy="369332"/>
              </a:xfrm>
              <a:prstGeom prst="rect">
                <a:avLst/>
              </a:prstGeom>
              <a:blipFill>
                <a:blip r:embed="rId8"/>
                <a:stretch>
                  <a:fillRect l="-3067" r="-920" b="-2000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882A231-F3BE-6A13-662E-E6D23FE99490}"/>
                  </a:ext>
                </a:extLst>
              </p:cNvPr>
              <p:cNvSpPr txBox="1"/>
              <p:nvPr/>
            </p:nvSpPr>
            <p:spPr>
              <a:xfrm>
                <a:off x="614374" y="6105288"/>
                <a:ext cx="99068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noProof="0" dirty="0"/>
                  <a:t>In this lecture (mostly) </a:t>
                </a:r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noProof="0" dirty="0"/>
                  <a:t>, </a:t>
                </a:r>
                <a14:m>
                  <m:oMath xmlns:m="http://schemas.openxmlformats.org/officeDocument/2006/math">
                    <m:r>
                      <a:rPr lang="en-US" sz="2400" i="1" noProof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𝜂</m:t>
                    </m:r>
                    <m:r>
                      <a:rPr lang="en-US" sz="2400" b="0" i="1" noProof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&gt;0</m:t>
                    </m:r>
                  </m:oMath>
                </a14:m>
                <a:r>
                  <a:rPr lang="en-US" sz="2400" noProof="0" dirty="0"/>
                  <a:t> (i.e.,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400" noProof="0" dirty="0"/>
                  <a:t>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noProof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noProof="0" smtClean="0"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  <m:d>
                      <m:d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sz="2400" b="0" i="1" noProof="0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en-US" sz="2400" b="0" i="1" noProof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noProof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4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func>
                  </m:oMath>
                </a14:m>
                <a:r>
                  <a:rPr lang="en-US" sz="2400" noProof="0" dirty="0"/>
                  <a:t> 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882A231-F3BE-6A13-662E-E6D23FE994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74" y="6105288"/>
                <a:ext cx="9906879" cy="461665"/>
              </a:xfrm>
              <a:prstGeom prst="rect">
                <a:avLst/>
              </a:prstGeom>
              <a:blipFill>
                <a:blip r:embed="rId9"/>
                <a:stretch>
                  <a:fillRect l="-985" t="-9333" b="-3200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8BAD0D2-6537-78B5-0267-B4CB71A8A16E}"/>
              </a:ext>
            </a:extLst>
          </p:cNvPr>
          <p:cNvCxnSpPr>
            <a:cxnSpLocks/>
          </p:cNvCxnSpPr>
          <p:nvPr/>
        </p:nvCxnSpPr>
        <p:spPr>
          <a:xfrm flipV="1">
            <a:off x="4828032" y="4107626"/>
            <a:ext cx="0" cy="295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2A6FCC8-2B7B-A9FC-62BE-15264662D3B5}"/>
              </a:ext>
            </a:extLst>
          </p:cNvPr>
          <p:cNvSpPr txBox="1"/>
          <p:nvPr/>
        </p:nvSpPr>
        <p:spPr>
          <a:xfrm>
            <a:off x="3603481" y="4373472"/>
            <a:ext cx="2962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Synchronous phase </a:t>
            </a:r>
            <a:r>
              <a:rPr lang="en-US" noProof="0" dirty="0">
                <a:solidFill>
                  <a:srgbClr val="C00000"/>
                </a:solidFill>
              </a:rPr>
              <a:t>without</a:t>
            </a:r>
            <a:r>
              <a:rPr lang="en-US" noProof="0" dirty="0"/>
              <a:t> induced voltage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20946F6-CC47-2591-3345-CEEDFF8464AC}"/>
              </a:ext>
            </a:extLst>
          </p:cNvPr>
          <p:cNvCxnSpPr>
            <a:cxnSpLocks/>
          </p:cNvCxnSpPr>
          <p:nvPr/>
        </p:nvCxnSpPr>
        <p:spPr>
          <a:xfrm>
            <a:off x="4257107" y="3260134"/>
            <a:ext cx="0" cy="439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C471A519-99A0-6735-AE78-2A1CCFE87155}"/>
              </a:ext>
            </a:extLst>
          </p:cNvPr>
          <p:cNvSpPr txBox="1"/>
          <p:nvPr/>
        </p:nvSpPr>
        <p:spPr>
          <a:xfrm>
            <a:off x="3579402" y="2833134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Particle phase</a:t>
            </a:r>
          </a:p>
        </p:txBody>
      </p:sp>
    </p:spTree>
    <p:extLst>
      <p:ext uri="{BB962C8B-B14F-4D97-AF65-F5344CB8AC3E}">
        <p14:creationId xmlns:p14="http://schemas.microsoft.com/office/powerpoint/2010/main" val="2106109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7BD6A878-3137-9680-B3CE-E3596280D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189" y="1118082"/>
            <a:ext cx="5661498" cy="8202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6ED4EF-6F97-23D0-AB0A-1B5A1244A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noProof="0" dirty="0"/>
              <a:t>Single-bunch induced voltage (via wake function)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367D0F-5CD1-F0EB-6254-E7EF098BC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15E61B-3AA9-F661-08DC-D6CE3666A40F}"/>
              </a:ext>
            </a:extLst>
          </p:cNvPr>
          <p:cNvSpPr txBox="1"/>
          <p:nvPr/>
        </p:nvSpPr>
        <p:spPr>
          <a:xfrm>
            <a:off x="548640" y="1269872"/>
            <a:ext cx="2735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noProof="0" dirty="0">
                <a:solidFill>
                  <a:srgbClr val="0070C0"/>
                </a:solidFill>
              </a:rPr>
              <a:t>Stationary voltage: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3EB623C-803A-D8C3-AB1D-1C1C25F47E09}"/>
              </a:ext>
            </a:extLst>
          </p:cNvPr>
          <p:cNvCxnSpPr/>
          <p:nvPr/>
        </p:nvCxnSpPr>
        <p:spPr>
          <a:xfrm flipV="1">
            <a:off x="4873752" y="1654217"/>
            <a:ext cx="137160" cy="273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BA6B39A-8A22-8C4C-A812-66FE80651239}"/>
              </a:ext>
            </a:extLst>
          </p:cNvPr>
          <p:cNvSpPr txBox="1"/>
          <p:nvPr/>
        </p:nvSpPr>
        <p:spPr>
          <a:xfrm>
            <a:off x="3781145" y="1953928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Number of particles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87B0AC-3C23-5997-DA38-DEFE1A192771}"/>
              </a:ext>
            </a:extLst>
          </p:cNvPr>
          <p:cNvSpPr txBox="1"/>
          <p:nvPr/>
        </p:nvSpPr>
        <p:spPr>
          <a:xfrm>
            <a:off x="6224500" y="195392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Line density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B2902C2-F7AE-1AE7-8923-AD16C0E4BBAC}"/>
              </a:ext>
            </a:extLst>
          </p:cNvPr>
          <p:cNvCxnSpPr/>
          <p:nvPr/>
        </p:nvCxnSpPr>
        <p:spPr>
          <a:xfrm flipV="1">
            <a:off x="6720840" y="1687030"/>
            <a:ext cx="0" cy="240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846D1DE-EF61-BA5B-7374-09A6F8DA184B}"/>
              </a:ext>
            </a:extLst>
          </p:cNvPr>
          <p:cNvCxnSpPr>
            <a:cxnSpLocks/>
          </p:cNvCxnSpPr>
          <p:nvPr/>
        </p:nvCxnSpPr>
        <p:spPr>
          <a:xfrm>
            <a:off x="7022592" y="2323260"/>
            <a:ext cx="189662" cy="237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C802E52-42EE-C435-396A-DD803333D771}"/>
              </a:ext>
            </a:extLst>
          </p:cNvPr>
          <p:cNvSpPr txBox="1"/>
          <p:nvPr/>
        </p:nvSpPr>
        <p:spPr>
          <a:xfrm>
            <a:off x="7811777" y="1942756"/>
            <a:ext cx="1638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Wake function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F05CA97-85B7-547A-DE24-A457DCDC913C}"/>
              </a:ext>
            </a:extLst>
          </p:cNvPr>
          <p:cNvCxnSpPr/>
          <p:nvPr/>
        </p:nvCxnSpPr>
        <p:spPr>
          <a:xfrm flipH="1" flipV="1">
            <a:off x="7406640" y="1687030"/>
            <a:ext cx="329184" cy="240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1F8AEA5-EDB1-4B79-D0B5-36625CB91154}"/>
              </a:ext>
            </a:extLst>
          </p:cNvPr>
          <p:cNvCxnSpPr>
            <a:cxnSpLocks/>
          </p:cNvCxnSpPr>
          <p:nvPr/>
        </p:nvCxnSpPr>
        <p:spPr>
          <a:xfrm>
            <a:off x="8129016" y="2312088"/>
            <a:ext cx="0" cy="248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2AC4D17-3821-F898-E3A4-2B47D59A301D}"/>
                  </a:ext>
                </a:extLst>
              </p:cNvPr>
              <p:cNvSpPr txBox="1"/>
              <p:nvPr/>
            </p:nvSpPr>
            <p:spPr>
              <a:xfrm>
                <a:off x="548640" y="1850423"/>
                <a:ext cx="176388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noProof="0" dirty="0"/>
                  <a:t>Substitutions: </a:t>
                </a:r>
              </a:p>
              <a:p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→−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noProof="0" dirty="0"/>
                  <a:t> </a:t>
                </a:r>
                <a:br>
                  <a:rPr lang="en-US" b="0" i="1" noProof="0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</m:d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US" noProof="0" dirty="0"/>
                  <a:t> 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2AC4D17-3821-F898-E3A4-2B47D59A30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" y="1850423"/>
                <a:ext cx="1763881" cy="923330"/>
              </a:xfrm>
              <a:prstGeom prst="rect">
                <a:avLst/>
              </a:prstGeom>
              <a:blipFill>
                <a:blip r:embed="rId3"/>
                <a:stretch>
                  <a:fillRect l="-2768" t="-3974" b="-2649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2A1E388E-8414-8FFB-21D2-CC7163CC14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54" y="3107034"/>
            <a:ext cx="4059550" cy="81589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D1AEE14-1E1C-9124-7BB6-AD891A1A6E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6923" y="5386097"/>
            <a:ext cx="3687642" cy="71352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35718C6-AD5C-3A08-0013-B3FFE0A380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3103" y="6523813"/>
            <a:ext cx="533474" cy="26673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24705126-7E5E-BBE3-E175-61DD1461E1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0273" y="4259206"/>
            <a:ext cx="3560942" cy="673511"/>
          </a:xfrm>
          <a:prstGeom prst="rect">
            <a:avLst/>
          </a:prstGeom>
        </p:spPr>
      </p:pic>
      <p:pic>
        <p:nvPicPr>
          <p:cNvPr id="39" name="Picture 38" descr="A graph of a graph&#10;&#10;AI-generated content may be incorrect.">
            <a:extLst>
              <a:ext uri="{FF2B5EF4-FFF2-40B4-BE49-F238E27FC236}">
                <a16:creationId xmlns:a16="http://schemas.microsoft.com/office/drawing/2014/main" id="{7AD52D30-61FC-D53E-0F54-ECA5EF99DD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0" y="3439342"/>
            <a:ext cx="9326899" cy="1165863"/>
          </a:xfrm>
          <a:prstGeom prst="rect">
            <a:avLst/>
          </a:prstGeom>
        </p:spPr>
      </p:pic>
      <p:pic>
        <p:nvPicPr>
          <p:cNvPr id="41" name="Picture 40" descr="A graph of a graph&#10;&#10;AI-generated content may be incorrect.">
            <a:extLst>
              <a:ext uri="{FF2B5EF4-FFF2-40B4-BE49-F238E27FC236}">
                <a16:creationId xmlns:a16="http://schemas.microsoft.com/office/drawing/2014/main" id="{7423E2B8-A9FF-621C-59E0-03561B8246C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0" y="4508019"/>
            <a:ext cx="9326899" cy="1165863"/>
          </a:xfrm>
          <a:prstGeom prst="rect">
            <a:avLst/>
          </a:prstGeom>
        </p:spPr>
      </p:pic>
      <p:pic>
        <p:nvPicPr>
          <p:cNvPr id="43" name="Picture 42" descr="A graph of a function&#10;&#10;AI-generated content may be incorrect.">
            <a:extLst>
              <a:ext uri="{FF2B5EF4-FFF2-40B4-BE49-F238E27FC236}">
                <a16:creationId xmlns:a16="http://schemas.microsoft.com/office/drawing/2014/main" id="{8F73EDD0-B8E1-5964-682B-030A0897930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0" y="5656336"/>
            <a:ext cx="9326899" cy="1165863"/>
          </a:xfrm>
          <a:prstGeom prst="rect">
            <a:avLst/>
          </a:prstGeom>
        </p:spPr>
      </p:pic>
      <p:pic>
        <p:nvPicPr>
          <p:cNvPr id="45" name="Picture 44" descr="A blue and red dotted line&#10;&#10;AI-generated content may be incorrect.">
            <a:extLst>
              <a:ext uri="{FF2B5EF4-FFF2-40B4-BE49-F238E27FC236}">
                <a16:creationId xmlns:a16="http://schemas.microsoft.com/office/drawing/2014/main" id="{FD13E2B7-2FD7-A209-9FCD-C621B7632A2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0" y="2386228"/>
            <a:ext cx="9326899" cy="1165863"/>
          </a:xfrm>
          <a:prstGeom prst="rect">
            <a:avLst/>
          </a:prstGeom>
        </p:spPr>
      </p:pic>
      <p:sp>
        <p:nvSpPr>
          <p:cNvPr id="47" name="Right Brace 46">
            <a:extLst>
              <a:ext uri="{FF2B5EF4-FFF2-40B4-BE49-F238E27FC236}">
                <a16:creationId xmlns:a16="http://schemas.microsoft.com/office/drawing/2014/main" id="{2993FDA6-DA37-0900-1E26-2810145BB48C}"/>
              </a:ext>
            </a:extLst>
          </p:cNvPr>
          <p:cNvSpPr/>
          <p:nvPr/>
        </p:nvSpPr>
        <p:spPr>
          <a:xfrm rot="5400000">
            <a:off x="8601926" y="1437742"/>
            <a:ext cx="137160" cy="45042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224B27D-6868-99D4-98D5-E705BFDF30E5}"/>
              </a:ext>
            </a:extLst>
          </p:cNvPr>
          <p:cNvSpPr txBox="1"/>
          <p:nvPr/>
        </p:nvSpPr>
        <p:spPr>
          <a:xfrm>
            <a:off x="8554735" y="1647589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0" dirty="0"/>
              <a:t>One turn delay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43F63E09-4BCF-F620-199A-7476BAC4B5D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954370" y="1247468"/>
            <a:ext cx="2000529" cy="486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61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flat" cmpd="sng" algn="ctr">
          <a:solidFill>
            <a:schemeClr val="dk1"/>
          </a:solidFill>
          <a:prstDash val="dash"/>
          <a:round/>
          <a:headEnd type="none" w="med" len="med"/>
          <a:tailEnd type="none" w="med" len="med"/>
        </a:ln>
      </a:spPr>
      <a:bodyPr/>
      <a:lstStyle/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24957</TotalTime>
  <Words>1889</Words>
  <Application>Microsoft Office PowerPoint</Application>
  <PresentationFormat>Widescreen</PresentationFormat>
  <Paragraphs>362</Paragraphs>
  <Slides>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Cambria Math</vt:lpstr>
      <vt:lpstr>Roboto</vt:lpstr>
      <vt:lpstr>Wingdings</vt:lpstr>
      <vt:lpstr>Office Theme</vt:lpstr>
      <vt:lpstr>Content Slides - Deep Blue</vt:lpstr>
      <vt:lpstr>Longitudinal high-intensity beam instabilities + mitigations  in synchrotrons</vt:lpstr>
      <vt:lpstr>Longitudinal high-intensity beam instabilities + mitigations in synchrotrons</vt:lpstr>
      <vt:lpstr>Longitudinal high-intensity beam instabilities + mitigations in synchrotrons</vt:lpstr>
      <vt:lpstr>Longitudinal high-intensity beam instabilities + mitigations in synchrotrons</vt:lpstr>
      <vt:lpstr>Longitudinal high-intensity beam instabilities + mitigations in synchrotrons</vt:lpstr>
      <vt:lpstr>Recipe for (in)stability analysis</vt:lpstr>
      <vt:lpstr>Outline</vt:lpstr>
      <vt:lpstr>Equations of motion</vt:lpstr>
      <vt:lpstr>Single-bunch induced voltage (via wake function)</vt:lpstr>
      <vt:lpstr>Single-bunch induced voltage (via wake function)</vt:lpstr>
      <vt:lpstr>Note on multi-bunch case</vt:lpstr>
      <vt:lpstr>New variables</vt:lpstr>
      <vt:lpstr>Stationary distribution</vt:lpstr>
      <vt:lpstr>Potential-well distortion</vt:lpstr>
      <vt:lpstr>Potential-well distortion</vt:lpstr>
      <vt:lpstr>Perturbation analysis</vt:lpstr>
      <vt:lpstr>Phase kick</vt:lpstr>
      <vt:lpstr>Rigid-dipole mode</vt:lpstr>
      <vt:lpstr>Linearized Vlasov equation</vt:lpstr>
      <vt:lpstr>Linearized Vlasov equation</vt:lpstr>
      <vt:lpstr>van Kampen modes</vt:lpstr>
      <vt:lpstr>Single-bunch collective effects: Loss of Landau damping (LLD)</vt:lpstr>
      <vt:lpstr>Examples of LLD in accelerators</vt:lpstr>
      <vt:lpstr>Phase mixing (decoherence)</vt:lpstr>
      <vt:lpstr>Low-intensity van Kampen modes</vt:lpstr>
      <vt:lpstr>Low-intensity van Kampen modes</vt:lpstr>
      <vt:lpstr>Landau damping in longitudinal plane</vt:lpstr>
      <vt:lpstr>Landau damping in longitudinal plane</vt:lpstr>
      <vt:lpstr>Oide-Yokoya method</vt:lpstr>
      <vt:lpstr>I_mk functions</vt:lpstr>
      <vt:lpstr>Loss of Landau damping</vt:lpstr>
      <vt:lpstr>Lebedev equation</vt:lpstr>
      <vt:lpstr>Lebedev equation</vt:lpstr>
      <vt:lpstr>Sacherer formalism</vt:lpstr>
      <vt:lpstr>More accurate approximate solution</vt:lpstr>
      <vt:lpstr>LLD threshold</vt:lpstr>
      <vt:lpstr>Benchmarking LLD threshold formula</vt:lpstr>
      <vt:lpstr>Effective impedance for LLD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Longitudinal stability and beam loading</dc:title>
  <dc:creator>Ivan Karpov</dc:creator>
  <cp:lastModifiedBy>Ivan Karpov</cp:lastModifiedBy>
  <cp:revision>113</cp:revision>
  <dcterms:created xsi:type="dcterms:W3CDTF">2024-01-22T13:25:22Z</dcterms:created>
  <dcterms:modified xsi:type="dcterms:W3CDTF">2025-06-20T09:40:03Z</dcterms:modified>
</cp:coreProperties>
</file>