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1.xml" ContentType="application/vnd.openxmlformats-officedocument.presentationml.notesSlide+xml"/>
  <Override PartName="/ppt/tags/tag5.xml" ContentType="application/vnd.openxmlformats-officedocument.presentationml.tags+xml"/>
  <Override PartName="/ppt/notesSlides/notesSlide1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media/image68.jpg" ContentType="image/jpg"/>
  <Override PartName="/ppt/media/image69.jpg" ContentType="image/jpg"/>
  <Override PartName="/ppt/media/image70.jpg" ContentType="image/jpg"/>
  <Override PartName="/ppt/notesSlides/notesSlide17.xml" ContentType="application/vnd.openxmlformats-officedocument.presentationml.notesSlide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6"/>
  </p:notesMasterIdLst>
  <p:sldIdLst>
    <p:sldId id="256" r:id="rId2"/>
    <p:sldId id="293" r:id="rId3"/>
    <p:sldId id="258" r:id="rId4"/>
    <p:sldId id="267" r:id="rId5"/>
    <p:sldId id="261" r:id="rId6"/>
    <p:sldId id="266" r:id="rId7"/>
    <p:sldId id="300" r:id="rId8"/>
    <p:sldId id="262" r:id="rId9"/>
    <p:sldId id="21267" r:id="rId10"/>
    <p:sldId id="21270" r:id="rId11"/>
    <p:sldId id="21269" r:id="rId12"/>
    <p:sldId id="21272" r:id="rId13"/>
    <p:sldId id="346" r:id="rId14"/>
    <p:sldId id="21271" r:id="rId15"/>
    <p:sldId id="21266" r:id="rId16"/>
    <p:sldId id="21264" r:id="rId17"/>
    <p:sldId id="21265" r:id="rId18"/>
    <p:sldId id="21274" r:id="rId19"/>
    <p:sldId id="263" r:id="rId20"/>
    <p:sldId id="260" r:id="rId21"/>
    <p:sldId id="264" r:id="rId22"/>
    <p:sldId id="21277" r:id="rId23"/>
    <p:sldId id="265" r:id="rId24"/>
    <p:sldId id="278" r:id="rId25"/>
    <p:sldId id="21273" r:id="rId26"/>
    <p:sldId id="279" r:id="rId27"/>
    <p:sldId id="271" r:id="rId28"/>
    <p:sldId id="305" r:id="rId29"/>
    <p:sldId id="304" r:id="rId30"/>
    <p:sldId id="356" r:id="rId31"/>
    <p:sldId id="294" r:id="rId32"/>
    <p:sldId id="269" r:id="rId33"/>
    <p:sldId id="21275" r:id="rId34"/>
    <p:sldId id="21279" r:id="rId35"/>
    <p:sldId id="21278" r:id="rId36"/>
    <p:sldId id="295" r:id="rId37"/>
    <p:sldId id="21280" r:id="rId38"/>
    <p:sldId id="297" r:id="rId39"/>
    <p:sldId id="296" r:id="rId40"/>
    <p:sldId id="298" r:id="rId41"/>
    <p:sldId id="270" r:id="rId42"/>
    <p:sldId id="291" r:id="rId43"/>
    <p:sldId id="283" r:id="rId44"/>
    <p:sldId id="287" r:id="rId45"/>
  </p:sldIdLst>
  <p:sldSz cx="12192000" cy="6858000"/>
  <p:notesSz cx="6797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FFCC"/>
    <a:srgbClr val="FFDFFF"/>
    <a:srgbClr val="C000AE"/>
    <a:srgbClr val="FCDDFF"/>
    <a:srgbClr val="FACDFF"/>
    <a:srgbClr val="00008B"/>
    <a:srgbClr val="E2A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9" autoAdjust="0"/>
    <p:restoredTop sz="82492" autoAdjust="0"/>
  </p:normalViewPr>
  <p:slideViewPr>
    <p:cSldViewPr snapToGrid="0">
      <p:cViewPr varScale="1">
        <p:scale>
          <a:sx n="81" d="100"/>
          <a:sy n="81" d="100"/>
        </p:scale>
        <p:origin x="86" y="331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C4954-52B3-4E00-B06A-768EBCEDD025}" type="datetimeFigureOut">
              <a:rPr lang="en-GB" smtClean="0"/>
              <a:t>22/04/2025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6B050-2BA7-4B62-BA21-C2AF268ACD3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604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851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0659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6256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0379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1637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8467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4041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2574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65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126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181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868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06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4988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AA5E79-B60F-9520-E6DC-2856EBE7F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C90F482-F6DD-BE32-7724-E0C380674D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CC42504-3B46-3192-B833-DF565EAF7A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914CCE2-52DC-D1B1-C77C-B7C7C94A36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5800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BB18F2-36D2-12F2-DFFA-243D4CE78E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6B3EF9C-5B8D-DF04-E6DE-4B6F315D38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D869A14-AE06-7B9A-5B8A-EBB49A27BA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157EAB5-E0E4-69D1-0541-60B334440B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060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662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019E5E-9BA4-4046-8199-3A241743B2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D7F636E-BF1F-4C71-B755-851C47C9C2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E769DC-97B0-4AD9-B97D-96E055EFC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710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E769DC-97B0-4AD9-B97D-96E055EFC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‹Nr.›</a:t>
            </a:fld>
            <a:endParaRPr lang="en-GB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09600" y="2600944"/>
            <a:ext cx="10515600" cy="778979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pPr algn="ctr"/>
            <a:r>
              <a:rPr lang="de-DE" dirty="0"/>
              <a:t>Next: Proton Driver </a:t>
            </a:r>
            <a:r>
              <a:rPr lang="de-DE" dirty="0" err="1"/>
              <a:t>Accelerators</a:t>
            </a:r>
            <a:endParaRPr lang="de-CH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3583363F-5032-7B73-6EB5-B1F9E8143C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44714" y="503127"/>
            <a:ext cx="2180486" cy="616224"/>
          </a:xfrm>
          <a:prstGeom prst="rect">
            <a:avLst/>
          </a:prstGeom>
        </p:spPr>
      </p:pic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E101B80-C231-3BFB-8190-617709F06DC9}"/>
              </a:ext>
            </a:extLst>
          </p:cNvPr>
          <p:cNvCxnSpPr/>
          <p:nvPr userDrawn="1"/>
        </p:nvCxnSpPr>
        <p:spPr>
          <a:xfrm>
            <a:off x="8694685" y="811239"/>
            <a:ext cx="2895600" cy="0"/>
          </a:xfrm>
          <a:prstGeom prst="straightConnector1">
            <a:avLst/>
          </a:prstGeom>
          <a:ln w="5715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05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4754F8-90D1-480A-96A3-E20239D30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13C7D9-933A-4BBC-B7E7-2ACC3350C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3FF53D-64F9-4933-B4E7-D8BE6DA91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‹Nr.›</a:t>
            </a:fld>
            <a:endParaRPr lang="en-GB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3A54B55A-4007-4B4E-B596-BAB860EBBD17}"/>
              </a:ext>
            </a:extLst>
          </p:cNvPr>
          <p:cNvCxnSpPr>
            <a:cxnSpLocks/>
          </p:cNvCxnSpPr>
          <p:nvPr userDrawn="1"/>
        </p:nvCxnSpPr>
        <p:spPr>
          <a:xfrm>
            <a:off x="292153" y="6527442"/>
            <a:ext cx="1046480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4F3AFD40-9586-2DB7-72B5-AF4D8B662D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345" y="6375782"/>
            <a:ext cx="1073276" cy="30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39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1D4555-54AE-4131-BA40-D5948F6F4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39738737-6A75-9138-85BB-3D15B6111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‹Nr.›</a:t>
            </a:fld>
            <a:endParaRPr lang="en-GB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93A5D8A2-EDCE-9933-447D-3C292A69A6D2}"/>
              </a:ext>
            </a:extLst>
          </p:cNvPr>
          <p:cNvCxnSpPr>
            <a:cxnSpLocks/>
          </p:cNvCxnSpPr>
          <p:nvPr userDrawn="1"/>
        </p:nvCxnSpPr>
        <p:spPr>
          <a:xfrm>
            <a:off x="292153" y="6527442"/>
            <a:ext cx="1046480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4">
            <a:extLst>
              <a:ext uri="{FF2B5EF4-FFF2-40B4-BE49-F238E27FC236}">
                <a16:creationId xmlns:a16="http://schemas.microsoft.com/office/drawing/2014/main" id="{7D9A0695-D4E2-6FE9-E61A-946C188666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345" y="6375782"/>
            <a:ext cx="1073276" cy="30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85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DCBFA644-84DF-C05B-84B4-F580A0110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‹Nr.›</a:t>
            </a:fld>
            <a:endParaRPr lang="en-GB"/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2DCB7A9D-9BBC-BCB9-EF93-8B2421E51F26}"/>
              </a:ext>
            </a:extLst>
          </p:cNvPr>
          <p:cNvCxnSpPr>
            <a:cxnSpLocks/>
          </p:cNvCxnSpPr>
          <p:nvPr userDrawn="1"/>
        </p:nvCxnSpPr>
        <p:spPr>
          <a:xfrm>
            <a:off x="292153" y="6527442"/>
            <a:ext cx="1046480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>
            <a:extLst>
              <a:ext uri="{FF2B5EF4-FFF2-40B4-BE49-F238E27FC236}">
                <a16:creationId xmlns:a16="http://schemas.microsoft.com/office/drawing/2014/main" id="{FBF34F50-EF0E-B94E-C12E-BB6347AE51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345" y="6375782"/>
            <a:ext cx="1073276" cy="30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73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5" name="Holder 4">
            <a:extLst>
              <a:ext uri="{FF2B5EF4-FFF2-40B4-BE49-F238E27FC236}">
                <a16:creationId xmlns:a16="http://schemas.microsoft.com/office/drawing/2014/main" id="{5DD5801D-28E1-4E47-877D-9D42113AB2AD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3983766" y="6477327"/>
            <a:ext cx="4224469" cy="196851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Energy Efficiency of Accelerators, M.Seidel (PSI/EPFL)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6565556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E1DD4CE-D3EC-4526-8268-A7A4ABDE4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89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5E9647D-4B86-4F37-853E-8A0FF46BB4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83885"/>
            <a:ext cx="10515600" cy="4818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71483D-8801-4595-BB74-1D06CE572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AD536-6320-4F91-AC87-8B402D0EF0B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897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4" r:id="rId4"/>
    <p:sldLayoutId id="2147483655" r:id="rId5"/>
    <p:sldLayoutId id="2147483699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0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notesSlide" Target="../notesSlides/notesSlide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3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notesSlide" Target="../notesSlides/notesSlide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9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notesSlide" Target="../notesSlides/notesSlide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eg"/><Relationship Id="rId5" Type="http://schemas.openxmlformats.org/officeDocument/2006/relationships/image" Target="../media/image43.wmf"/><Relationship Id="rId4" Type="http://schemas.openxmlformats.org/officeDocument/2006/relationships/oleObject" Target="../embeddings/oleObject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1407353/" TargetMode="External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52.jpe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8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1.png"/><Relationship Id="rId4" Type="http://schemas.openxmlformats.org/officeDocument/2006/relationships/hyperlink" Target="https://doi.org/10.1016/0022-5088(88)90324-4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hyperlink" Target="https://indico.desy.de/event/35655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3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jpg"/><Relationship Id="rId2" Type="http://schemas.openxmlformats.org/officeDocument/2006/relationships/hyperlink" Target="https://app.electricitymaps.com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psi.ch/enefficient" TargetMode="External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g"/><Relationship Id="rId5" Type="http://schemas.openxmlformats.org/officeDocument/2006/relationships/hyperlink" Target="https://www.psi.ch/en/scat" TargetMode="External"/><Relationship Id="rId10" Type="http://schemas.openxmlformats.org/officeDocument/2006/relationships/hyperlink" Target="https://icfa.hep.net/icfa-panel-on-sustainable-accelerators-and-colliders/" TargetMode="External"/><Relationship Id="rId4" Type="http://schemas.openxmlformats.org/officeDocument/2006/relationships/hyperlink" Target="https://www.psi.ch/aries-eem" TargetMode="External"/><Relationship Id="rId9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7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psi.ch/event/3848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E826EC-E065-4B37-82C9-BBA354C034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5211" y="1288825"/>
            <a:ext cx="7641579" cy="239735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Sustainability of Particle Accelerators</a:t>
            </a:r>
            <a:br>
              <a:rPr lang="en-US" sz="4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focus on high intensity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E2A5C08-233D-4BD2-93BE-18B53EC305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75210" y="4267199"/>
            <a:ext cx="7641580" cy="2103961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Mike Seidel</a:t>
            </a: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Paul Scherrer Institute and EPFL, Switzerland</a:t>
            </a: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CERN Accelerator School</a:t>
            </a: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June, 2025, Borovets</a:t>
            </a:r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190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D8070E-4C70-D4D9-2B6A-EA024697D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09631"/>
            <a:ext cx="11080531" cy="778979"/>
          </a:xfrm>
        </p:spPr>
        <p:txBody>
          <a:bodyPr>
            <a:noAutofit/>
          </a:bodyPr>
          <a:lstStyle/>
          <a:p>
            <a:r>
              <a:rPr lang="de-DE" dirty="0" err="1"/>
              <a:t>Mitigate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loss</a:t>
            </a:r>
            <a:r>
              <a:rPr lang="de-DE" dirty="0"/>
              <a:t> in </a:t>
            </a:r>
            <a:r>
              <a:rPr lang="de-DE" dirty="0" err="1"/>
              <a:t>cycling</a:t>
            </a:r>
            <a:r>
              <a:rPr lang="de-DE" dirty="0"/>
              <a:t> </a:t>
            </a:r>
            <a:r>
              <a:rPr lang="de-DE" dirty="0" err="1"/>
              <a:t>synchrotrons</a:t>
            </a:r>
            <a:r>
              <a:rPr lang="de-DE" dirty="0"/>
              <a:t> (</a:t>
            </a:r>
            <a:r>
              <a:rPr lang="en-US" altLang="ja-JP" dirty="0"/>
              <a:t>Yoshi </a:t>
            </a:r>
            <a:r>
              <a:rPr lang="en-US" altLang="ja-JP" dirty="0" err="1"/>
              <a:t>Kurimoto,KEK</a:t>
            </a:r>
            <a:r>
              <a:rPr lang="en-US" altLang="ja-JP" dirty="0"/>
              <a:t>)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9A74451-9A70-701D-9CEF-D06CE558C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10</a:t>
            </a:fld>
            <a:endParaRPr lang="en-GB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C79022-7F56-70CA-55FC-1ABCE0437D18}"/>
              </a:ext>
            </a:extLst>
          </p:cNvPr>
          <p:cNvSpPr txBox="1"/>
          <p:nvPr/>
        </p:nvSpPr>
        <p:spPr>
          <a:xfrm>
            <a:off x="4105014" y="1995808"/>
            <a:ext cx="22734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C00000"/>
                </a:solidFill>
              </a:rPr>
              <a:t>Increasing Repetition Rate from 0.4 Hz to </a:t>
            </a:r>
            <a:r>
              <a:rPr lang="en-US" altLang="ja-JP" b="1" dirty="0">
                <a:solidFill>
                  <a:srgbClr val="C00000"/>
                </a:solidFill>
              </a:rPr>
              <a:t>approximately </a:t>
            </a:r>
            <a:r>
              <a:rPr kumimoji="1" lang="en-US" altLang="ja-JP" b="1" dirty="0">
                <a:solidFill>
                  <a:srgbClr val="C00000"/>
                </a:solidFill>
              </a:rPr>
              <a:t>1 Hz </a:t>
            </a:r>
            <a:endParaRPr kumimoji="1" lang="ja-JP" altLang="en-US" b="1" dirty="0">
              <a:solidFill>
                <a:srgbClr val="C00000"/>
              </a:solidFill>
            </a:endParaRPr>
          </a:p>
        </p:txBody>
      </p:sp>
      <p:pic>
        <p:nvPicPr>
          <p:cNvPr id="5" name="図 5">
            <a:extLst>
              <a:ext uri="{FF2B5EF4-FFF2-40B4-BE49-F238E27FC236}">
                <a16:creationId xmlns:a16="http://schemas.microsoft.com/office/drawing/2014/main" id="{0086726B-FBCA-7EB0-E41A-2C4C00BD7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673" y="1315726"/>
            <a:ext cx="5795344" cy="2170045"/>
          </a:xfrm>
          <a:prstGeom prst="rect">
            <a:avLst/>
          </a:prstGeom>
        </p:spPr>
      </p:pic>
      <p:sp>
        <p:nvSpPr>
          <p:cNvPr id="6" name="テキスト ボックス 2">
            <a:extLst>
              <a:ext uri="{FF2B5EF4-FFF2-40B4-BE49-F238E27FC236}">
                <a16:creationId xmlns:a16="http://schemas.microsoft.com/office/drawing/2014/main" id="{1C7A1370-5082-5B73-526B-46C51A79BDAC}"/>
              </a:ext>
            </a:extLst>
          </p:cNvPr>
          <p:cNvSpPr txBox="1"/>
          <p:nvPr/>
        </p:nvSpPr>
        <p:spPr>
          <a:xfrm>
            <a:off x="9374668" y="1365201"/>
            <a:ext cx="194421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&lt;</a:t>
            </a:r>
            <a:r>
              <a:rPr kumimoji="1" lang="en-US" altLang="ja-JP" sz="2000" dirty="0"/>
              <a:t> 1.3 s</a:t>
            </a:r>
            <a:endParaRPr kumimoji="1" lang="ja-JP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9">
                <a:extLst>
                  <a:ext uri="{FF2B5EF4-FFF2-40B4-BE49-F238E27FC236}">
                    <a16:creationId xmlns:a16="http://schemas.microsoft.com/office/drawing/2014/main" id="{3E89DFD3-F894-0983-2287-14F15C34785D}"/>
                  </a:ext>
                </a:extLst>
              </p:cNvPr>
              <p:cNvSpPr txBox="1"/>
              <p:nvPr/>
            </p:nvSpPr>
            <p:spPr>
              <a:xfrm>
                <a:off x="3999027" y="3755237"/>
                <a:ext cx="7124487" cy="508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b="1" dirty="0">
                    <a:solidFill>
                      <a:schemeClr val="tx2"/>
                    </a:solidFill>
                  </a:rPr>
                  <a:t>Issue</a:t>
                </a:r>
                <a:r>
                  <a:rPr lang="ja-JP" altLang="en-US" b="1" dirty="0">
                    <a:solidFill>
                      <a:schemeClr val="tx2"/>
                    </a:solidFill>
                  </a:rPr>
                  <a:t>：</a:t>
                </a:r>
                <a:r>
                  <a:rPr lang="en-US" altLang="ja-JP" b="1" dirty="0"/>
                  <a:t>Large power variation @ AC main grid</a:t>
                </a:r>
                <a:r>
                  <a:rPr lang="ja-JP" altLang="en-US" b="1" dirty="0"/>
                  <a:t>　</a:t>
                </a:r>
                <a14:m>
                  <m:oMath xmlns:m="http://schemas.openxmlformats.org/officeDocument/2006/math">
                    <m:r>
                      <a:rPr lang="en-US" altLang="ja-JP" b="1" i="1" smtClean="0">
                        <a:latin typeface="Cambria Math"/>
                      </a:rPr>
                      <m:t>𝑷</m:t>
                    </m:r>
                    <m:r>
                      <a:rPr lang="en-US" altLang="ja-JP" b="1" i="1" smtClean="0">
                        <a:latin typeface="Cambria Math"/>
                      </a:rPr>
                      <m:t>=</m:t>
                    </m:r>
                    <m:r>
                      <a:rPr lang="en-US" altLang="ja-JP" b="1" i="1" smtClean="0">
                        <a:latin typeface="Cambria Math"/>
                      </a:rPr>
                      <m:t>𝑽𝑰</m:t>
                    </m:r>
                    <m:r>
                      <a:rPr lang="en-US" altLang="ja-JP" b="1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ja-JP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b="1" i="1" smtClean="0">
                            <a:latin typeface="Cambria Math"/>
                          </a:rPr>
                          <m:t>𝑳</m:t>
                        </m:r>
                        <m:f>
                          <m:fPr>
                            <m:ctrlPr>
                              <a:rPr lang="en-US" altLang="ja-JP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b="1" i="1" smtClean="0">
                                <a:latin typeface="Cambria Math"/>
                              </a:rPr>
                              <m:t>𝒅𝑰</m:t>
                            </m:r>
                          </m:num>
                          <m:den>
                            <m:r>
                              <a:rPr lang="en-US" altLang="ja-JP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𝒅𝒕</m:t>
                            </m:r>
                          </m:den>
                        </m:f>
                        <m:r>
                          <a:rPr lang="en-US" altLang="ja-JP" b="1" i="1" smtClean="0">
                            <a:latin typeface="Cambria Math"/>
                          </a:rPr>
                          <m:t>+</m:t>
                        </m:r>
                        <m:r>
                          <a:rPr lang="en-US" altLang="ja-JP" b="1" i="1" smtClean="0">
                            <a:latin typeface="Cambria Math"/>
                          </a:rPr>
                          <m:t>𝑹𝑰</m:t>
                        </m:r>
                      </m:e>
                    </m:d>
                    <m:r>
                      <a:rPr lang="en-US" altLang="ja-JP" b="1" i="1" smtClean="0">
                        <a:latin typeface="Cambria Math"/>
                      </a:rPr>
                      <m:t>𝑰</m:t>
                    </m:r>
                  </m:oMath>
                </a14:m>
                <a:endParaRPr lang="en-US" altLang="ja-JP" b="1" dirty="0"/>
              </a:p>
            </p:txBody>
          </p:sp>
        </mc:Choice>
        <mc:Fallback xmlns="">
          <p:sp>
            <p:nvSpPr>
              <p:cNvPr id="7" name="テキスト ボックス 9">
                <a:extLst>
                  <a:ext uri="{FF2B5EF4-FFF2-40B4-BE49-F238E27FC236}">
                    <a16:creationId xmlns:a16="http://schemas.microsoft.com/office/drawing/2014/main" id="{3E89DFD3-F894-0983-2287-14F15C3478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9027" y="3755237"/>
                <a:ext cx="7124487" cy="508537"/>
              </a:xfrm>
              <a:prstGeom prst="rect">
                <a:avLst/>
              </a:prstGeom>
              <a:blipFill>
                <a:blip r:embed="rId3"/>
                <a:stretch>
                  <a:fillRect l="-684" b="-60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10">
            <a:extLst>
              <a:ext uri="{FF2B5EF4-FFF2-40B4-BE49-F238E27FC236}">
                <a16:creationId xmlns:a16="http://schemas.microsoft.com/office/drawing/2014/main" id="{AEAAC55E-5B79-1571-A27A-42A15332A72D}"/>
              </a:ext>
            </a:extLst>
          </p:cNvPr>
          <p:cNvSpPr txBox="1"/>
          <p:nvPr/>
        </p:nvSpPr>
        <p:spPr>
          <a:xfrm>
            <a:off x="4280089" y="4528184"/>
            <a:ext cx="2503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</a:rPr>
              <a:t>磁気エネルギーの流れ</a:t>
            </a:r>
          </a:p>
        </p:txBody>
      </p:sp>
      <p:pic>
        <p:nvPicPr>
          <p:cNvPr id="9" name="図 11" descr="140220_電力変動.png">
            <a:extLst>
              <a:ext uri="{FF2B5EF4-FFF2-40B4-BE49-F238E27FC236}">
                <a16:creationId xmlns:a16="http://schemas.microsoft.com/office/drawing/2014/main" id="{D45DB5A9-D11A-64FE-4646-43862419464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40259" y="4614933"/>
            <a:ext cx="3125184" cy="1674357"/>
          </a:xfrm>
          <a:prstGeom prst="rect">
            <a:avLst/>
          </a:prstGeom>
        </p:spPr>
      </p:pic>
      <p:sp>
        <p:nvSpPr>
          <p:cNvPr id="10" name="右矢印 12">
            <a:extLst>
              <a:ext uri="{FF2B5EF4-FFF2-40B4-BE49-F238E27FC236}">
                <a16:creationId xmlns:a16="http://schemas.microsoft.com/office/drawing/2014/main" id="{0FE47836-C48D-1050-C158-B1580485F46A}"/>
              </a:ext>
            </a:extLst>
          </p:cNvPr>
          <p:cNvSpPr/>
          <p:nvPr/>
        </p:nvSpPr>
        <p:spPr>
          <a:xfrm rot="5400000">
            <a:off x="8876306" y="5656581"/>
            <a:ext cx="276999" cy="24107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3">
            <a:extLst>
              <a:ext uri="{FF2B5EF4-FFF2-40B4-BE49-F238E27FC236}">
                <a16:creationId xmlns:a16="http://schemas.microsoft.com/office/drawing/2014/main" id="{26B2F9E6-DD1F-2C30-74D4-966BDCAF461D}"/>
              </a:ext>
            </a:extLst>
          </p:cNvPr>
          <p:cNvSpPr txBox="1"/>
          <p:nvPr/>
        </p:nvSpPr>
        <p:spPr>
          <a:xfrm>
            <a:off x="8101547" y="4705114"/>
            <a:ext cx="152958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~</a:t>
            </a:r>
            <a:r>
              <a:rPr kumimoji="1" lang="en-US" altLang="ja-JP" sz="2400" dirty="0">
                <a:latin typeface="Symbol" pitchFamily="18" charset="2"/>
              </a:rPr>
              <a:t>D</a:t>
            </a:r>
            <a:r>
              <a:rPr kumimoji="1" lang="en-US" altLang="ja-JP" sz="2400" dirty="0"/>
              <a:t>140MW</a:t>
            </a:r>
            <a:endParaRPr kumimoji="1" lang="ja-JP" altLang="en-US" sz="2400" dirty="0"/>
          </a:p>
        </p:txBody>
      </p:sp>
      <p:sp>
        <p:nvSpPr>
          <p:cNvPr id="12" name="テキスト ボックス 14">
            <a:extLst>
              <a:ext uri="{FF2B5EF4-FFF2-40B4-BE49-F238E27FC236}">
                <a16:creationId xmlns:a16="http://schemas.microsoft.com/office/drawing/2014/main" id="{4368669D-B452-4113-0E91-061F25060A4E}"/>
              </a:ext>
            </a:extLst>
          </p:cNvPr>
          <p:cNvSpPr txBox="1"/>
          <p:nvPr/>
        </p:nvSpPr>
        <p:spPr>
          <a:xfrm>
            <a:off x="4861187" y="4263774"/>
            <a:ext cx="1414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/>
              <a:t>2.56sec cycle</a:t>
            </a:r>
            <a:endParaRPr kumimoji="1" lang="ja-JP" altLang="en-US" u="sng" dirty="0"/>
          </a:p>
        </p:txBody>
      </p:sp>
      <p:sp>
        <p:nvSpPr>
          <p:cNvPr id="13" name="テキスト ボックス 15">
            <a:extLst>
              <a:ext uri="{FF2B5EF4-FFF2-40B4-BE49-F238E27FC236}">
                <a16:creationId xmlns:a16="http://schemas.microsoft.com/office/drawing/2014/main" id="{C4E83A3B-69EB-436C-BD45-21A1D89F5F91}"/>
              </a:ext>
            </a:extLst>
          </p:cNvPr>
          <p:cNvSpPr txBox="1"/>
          <p:nvPr/>
        </p:nvSpPr>
        <p:spPr>
          <a:xfrm>
            <a:off x="8245563" y="4263774"/>
            <a:ext cx="1122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u="sng" dirty="0"/>
              <a:t>1</a:t>
            </a:r>
            <a:r>
              <a:rPr kumimoji="1" lang="en-US" altLang="ja-JP" u="sng" dirty="0"/>
              <a:t>sec cycle</a:t>
            </a:r>
            <a:endParaRPr kumimoji="1" lang="ja-JP" altLang="en-US" u="sng" dirty="0"/>
          </a:p>
        </p:txBody>
      </p:sp>
      <p:sp>
        <p:nvSpPr>
          <p:cNvPr id="14" name="テキスト ボックス 16">
            <a:extLst>
              <a:ext uri="{FF2B5EF4-FFF2-40B4-BE49-F238E27FC236}">
                <a16:creationId xmlns:a16="http://schemas.microsoft.com/office/drawing/2014/main" id="{EE5807D0-C24F-7929-9E0F-8728A8ECDE9C}"/>
              </a:ext>
            </a:extLst>
          </p:cNvPr>
          <p:cNvSpPr txBox="1"/>
          <p:nvPr/>
        </p:nvSpPr>
        <p:spPr>
          <a:xfrm>
            <a:off x="7867604" y="5302966"/>
            <a:ext cx="3595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C00000"/>
                </a:solidFill>
              </a:rPr>
              <a:t>Not allowed by Tokyo Electric Power Company</a:t>
            </a:r>
            <a:endParaRPr kumimoji="1" lang="en-US" altLang="ja-JP" dirty="0">
              <a:solidFill>
                <a:srgbClr val="C00000"/>
              </a:solidFill>
            </a:endParaRPr>
          </a:p>
        </p:txBody>
      </p:sp>
      <p:cxnSp>
        <p:nvCxnSpPr>
          <p:cNvPr id="15" name="直線コネクタ 17">
            <a:extLst>
              <a:ext uri="{FF2B5EF4-FFF2-40B4-BE49-F238E27FC236}">
                <a16:creationId xmlns:a16="http://schemas.microsoft.com/office/drawing/2014/main" id="{EEC029EA-0177-62FA-E6E7-891AEED91051}"/>
              </a:ext>
            </a:extLst>
          </p:cNvPr>
          <p:cNvCxnSpPr/>
          <p:nvPr/>
        </p:nvCxnSpPr>
        <p:spPr>
          <a:xfrm>
            <a:off x="8173555" y="4561098"/>
            <a:ext cx="1397305" cy="7200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8">
            <a:extLst>
              <a:ext uri="{FF2B5EF4-FFF2-40B4-BE49-F238E27FC236}">
                <a16:creationId xmlns:a16="http://schemas.microsoft.com/office/drawing/2014/main" id="{18D373AF-479B-7DDB-0CF7-724D14504515}"/>
              </a:ext>
            </a:extLst>
          </p:cNvPr>
          <p:cNvCxnSpPr/>
          <p:nvPr/>
        </p:nvCxnSpPr>
        <p:spPr>
          <a:xfrm flipV="1">
            <a:off x="8245563" y="4489090"/>
            <a:ext cx="1296144" cy="7920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9">
            <a:extLst>
              <a:ext uri="{FF2B5EF4-FFF2-40B4-BE49-F238E27FC236}">
                <a16:creationId xmlns:a16="http://schemas.microsoft.com/office/drawing/2014/main" id="{211B25E8-AE6B-078E-0777-EFEA3D42191F}"/>
              </a:ext>
            </a:extLst>
          </p:cNvPr>
          <p:cNvSpPr txBox="1"/>
          <p:nvPr/>
        </p:nvSpPr>
        <p:spPr>
          <a:xfrm>
            <a:off x="7165443" y="5919958"/>
            <a:ext cx="395807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0000FF"/>
                </a:solidFill>
              </a:rPr>
              <a:t>Energy Recovery  with Bank Capacitor </a:t>
            </a:r>
            <a:endParaRPr kumimoji="1" lang="ja-JP" altLang="en-US" b="1" u="sng" dirty="0">
              <a:solidFill>
                <a:srgbClr val="0000FF"/>
              </a:solidFill>
            </a:endParaRPr>
          </a:p>
        </p:txBody>
      </p:sp>
      <p:sp>
        <p:nvSpPr>
          <p:cNvPr id="18" name="角丸四角形 20">
            <a:extLst>
              <a:ext uri="{FF2B5EF4-FFF2-40B4-BE49-F238E27FC236}">
                <a16:creationId xmlns:a16="http://schemas.microsoft.com/office/drawing/2014/main" id="{E0B24062-BEBB-847D-1780-EA03C93ACD0A}"/>
              </a:ext>
            </a:extLst>
          </p:cNvPr>
          <p:cNvSpPr/>
          <p:nvPr/>
        </p:nvSpPr>
        <p:spPr>
          <a:xfrm>
            <a:off x="3449433" y="3681331"/>
            <a:ext cx="8352928" cy="26782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21">
            <a:extLst>
              <a:ext uri="{FF2B5EF4-FFF2-40B4-BE49-F238E27FC236}">
                <a16:creationId xmlns:a16="http://schemas.microsoft.com/office/drawing/2014/main" id="{97AA9042-8123-1A27-4E4F-1844C90E6BF8}"/>
              </a:ext>
            </a:extLst>
          </p:cNvPr>
          <p:cNvSpPr txBox="1"/>
          <p:nvPr/>
        </p:nvSpPr>
        <p:spPr>
          <a:xfrm>
            <a:off x="4702413" y="3496665"/>
            <a:ext cx="3231895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C00000"/>
                </a:solidFill>
              </a:rPr>
              <a:t>Requirement :</a:t>
            </a:r>
            <a:r>
              <a:rPr lang="ja-JP" altLang="en-US" b="1" dirty="0">
                <a:solidFill>
                  <a:srgbClr val="C00000"/>
                </a:solidFill>
              </a:rPr>
              <a:t> </a:t>
            </a:r>
            <a:r>
              <a:rPr lang="en-US" altLang="ja-JP" b="1" dirty="0">
                <a:solidFill>
                  <a:srgbClr val="C00000"/>
                </a:solidFill>
              </a:rPr>
              <a:t>Energy Storage</a:t>
            </a:r>
          </a:p>
        </p:txBody>
      </p:sp>
      <p:cxnSp>
        <p:nvCxnSpPr>
          <p:cNvPr id="20" name="直線矢印コネクタ 22">
            <a:extLst>
              <a:ext uri="{FF2B5EF4-FFF2-40B4-BE49-F238E27FC236}">
                <a16:creationId xmlns:a16="http://schemas.microsoft.com/office/drawing/2014/main" id="{1E23E642-C6F3-3857-344B-8655C445E031}"/>
              </a:ext>
            </a:extLst>
          </p:cNvPr>
          <p:cNvCxnSpPr/>
          <p:nvPr/>
        </p:nvCxnSpPr>
        <p:spPr>
          <a:xfrm>
            <a:off x="7165443" y="5166779"/>
            <a:ext cx="7131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>
            <a:extLst>
              <a:ext uri="{FF2B5EF4-FFF2-40B4-BE49-F238E27FC236}">
                <a16:creationId xmlns:a16="http://schemas.microsoft.com/office/drawing/2014/main" id="{3DA2DAFC-4D29-4EE9-7F4C-82D4A5BC7C5F}"/>
              </a:ext>
            </a:extLst>
          </p:cNvPr>
          <p:cNvSpPr txBox="1"/>
          <p:nvPr/>
        </p:nvSpPr>
        <p:spPr>
          <a:xfrm>
            <a:off x="261604" y="1208531"/>
            <a:ext cx="3737423" cy="2141713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tIns="108000" rIns="144000" bIns="108000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err="1"/>
              <a:t>concerns</a:t>
            </a:r>
            <a:r>
              <a:rPr lang="de-DE" sz="2000" dirty="0"/>
              <a:t> </a:t>
            </a:r>
            <a:r>
              <a:rPr lang="de-DE" sz="2000" dirty="0" err="1"/>
              <a:t>main</a:t>
            </a:r>
            <a:r>
              <a:rPr lang="de-DE" sz="2000" dirty="0"/>
              <a:t> ring in J-PARC, but </a:t>
            </a:r>
            <a:r>
              <a:rPr lang="de-DE" sz="2000" dirty="0" err="1"/>
              <a:t>applicable</a:t>
            </a:r>
            <a:r>
              <a:rPr lang="de-DE" sz="2000" dirty="0"/>
              <a:t> also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other</a:t>
            </a:r>
            <a:r>
              <a:rPr lang="de-DE" sz="2000" dirty="0"/>
              <a:t> </a:t>
            </a:r>
            <a:r>
              <a:rPr lang="de-DE" sz="2000" dirty="0" err="1"/>
              <a:t>cycling</a:t>
            </a:r>
            <a:r>
              <a:rPr lang="de-DE" sz="2000" dirty="0"/>
              <a:t> </a:t>
            </a:r>
            <a:r>
              <a:rPr lang="de-DE" sz="2000" dirty="0" err="1"/>
              <a:t>synchrotrons</a:t>
            </a:r>
            <a:endParaRPr lang="de-DE" sz="20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err="1"/>
              <a:t>use</a:t>
            </a:r>
            <a:r>
              <a:rPr lang="de-DE" sz="2000" dirty="0"/>
              <a:t> </a:t>
            </a:r>
            <a:r>
              <a:rPr lang="de-DE" sz="2000" dirty="0" err="1"/>
              <a:t>energy</a:t>
            </a:r>
            <a:r>
              <a:rPr lang="de-DE" sz="2000" dirty="0"/>
              <a:t> </a:t>
            </a:r>
            <a:r>
              <a:rPr lang="de-DE" sz="2000" dirty="0" err="1"/>
              <a:t>storage</a:t>
            </a:r>
            <a:r>
              <a:rPr lang="de-DE" sz="2000" dirty="0"/>
              <a:t> </a:t>
            </a:r>
            <a:r>
              <a:rPr lang="de-DE" sz="2000" dirty="0" err="1"/>
              <a:t>system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recover</a:t>
            </a:r>
            <a:r>
              <a:rPr lang="de-DE" sz="2000" dirty="0"/>
              <a:t> </a:t>
            </a:r>
            <a:r>
              <a:rPr lang="de-DE" sz="2000" dirty="0" err="1"/>
              <a:t>field</a:t>
            </a:r>
            <a:r>
              <a:rPr lang="de-DE" sz="2000" dirty="0"/>
              <a:t> </a:t>
            </a:r>
            <a:r>
              <a:rPr lang="de-DE" sz="2000" dirty="0" err="1"/>
              <a:t>energy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</a:t>
            </a:r>
            <a:r>
              <a:rPr lang="de-DE" sz="2000" dirty="0" err="1"/>
              <a:t>magnets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52817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728161-DC6C-2677-AD84-5943C2607C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330A7E-975C-1FBB-2007-03078EEE2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Spallation Neutron Source SNS (ORNL)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16C283D-4DA4-F00C-0BDE-97103597E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11</a:t>
            </a:fld>
            <a:endParaRPr lang="en-GB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A432853-58FE-3A79-32AE-B31093CCDE6D}"/>
              </a:ext>
            </a:extLst>
          </p:cNvPr>
          <p:cNvSpPr txBox="1"/>
          <p:nvPr/>
        </p:nvSpPr>
        <p:spPr>
          <a:xfrm>
            <a:off x="7401910" y="1515350"/>
            <a:ext cx="4311869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err="1"/>
              <a:t>superconducting</a:t>
            </a:r>
            <a:r>
              <a:rPr lang="de-DE" sz="2000" dirty="0"/>
              <a:t> </a:t>
            </a:r>
            <a:r>
              <a:rPr lang="de-DE" sz="2000" dirty="0" err="1"/>
              <a:t>linac</a:t>
            </a:r>
            <a:r>
              <a:rPr lang="de-DE" sz="2000" dirty="0"/>
              <a:t> </a:t>
            </a:r>
            <a:r>
              <a:rPr lang="de-DE" sz="2000" dirty="0" err="1"/>
              <a:t>accelerates</a:t>
            </a:r>
            <a:r>
              <a:rPr lang="de-DE" sz="2000" dirty="0"/>
              <a:t> H- </a:t>
            </a:r>
            <a:r>
              <a:rPr lang="de-DE" sz="2000" dirty="0" err="1"/>
              <a:t>to</a:t>
            </a:r>
            <a:r>
              <a:rPr lang="de-DE" sz="2000" dirty="0"/>
              <a:t> 1GeV at 60Hz </a:t>
            </a:r>
            <a:r>
              <a:rPr lang="de-DE" sz="2000" dirty="0" err="1"/>
              <a:t>repetition</a:t>
            </a:r>
            <a:r>
              <a:rPr lang="de-DE" sz="2000" dirty="0"/>
              <a:t> rate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err="1"/>
              <a:t>accumulator</a:t>
            </a:r>
            <a:r>
              <a:rPr lang="de-DE" sz="2000" dirty="0"/>
              <a:t> ring </a:t>
            </a:r>
            <a:r>
              <a:rPr lang="de-DE" sz="2000" dirty="0" err="1"/>
              <a:t>compresses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pulse </a:t>
            </a:r>
            <a:r>
              <a:rPr lang="de-DE" sz="2000" dirty="0" err="1"/>
              <a:t>from</a:t>
            </a:r>
            <a:r>
              <a:rPr lang="de-DE" sz="2000" dirty="0"/>
              <a:t> 1ms </a:t>
            </a:r>
            <a:r>
              <a:rPr lang="de-DE" sz="2000" dirty="0" err="1"/>
              <a:t>to</a:t>
            </a:r>
            <a:r>
              <a:rPr lang="de-DE" sz="2000" dirty="0"/>
              <a:t> 0.7</a:t>
            </a:r>
            <a:r>
              <a:rPr lang="de-DE" sz="2000" dirty="0">
                <a:sym typeface="Symbol" panose="05050102010706020507" pitchFamily="18" charset="2"/>
              </a:rPr>
              <a:t>s </a:t>
            </a:r>
            <a:r>
              <a:rPr lang="de-DE" sz="2000" dirty="0"/>
              <a:t>by </a:t>
            </a:r>
            <a:r>
              <a:rPr lang="de-DE" sz="2000" dirty="0" err="1"/>
              <a:t>stripping</a:t>
            </a:r>
            <a:r>
              <a:rPr lang="de-DE" sz="2000" dirty="0"/>
              <a:t> </a:t>
            </a:r>
            <a:r>
              <a:rPr lang="de-DE" sz="2000" dirty="0" err="1"/>
              <a:t>injection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H-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err="1"/>
              <a:t>pulsed</a:t>
            </a:r>
            <a:r>
              <a:rPr lang="de-DE" sz="2000" dirty="0"/>
              <a:t> </a:t>
            </a:r>
            <a:r>
              <a:rPr lang="de-DE" sz="2000" dirty="0" err="1"/>
              <a:t>neutrons</a:t>
            </a:r>
            <a:r>
              <a:rPr lang="de-DE" sz="2000" dirty="0"/>
              <a:t> </a:t>
            </a:r>
            <a:r>
              <a:rPr lang="de-DE" sz="2000" dirty="0" err="1"/>
              <a:t>are</a:t>
            </a:r>
            <a:r>
              <a:rPr lang="de-DE" sz="2000" dirty="0"/>
              <a:t> </a:t>
            </a:r>
            <a:r>
              <a:rPr lang="de-DE" sz="2000" dirty="0" err="1"/>
              <a:t>needed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many</a:t>
            </a:r>
            <a:r>
              <a:rPr lang="de-DE" sz="2000" dirty="0"/>
              <a:t> </a:t>
            </a:r>
            <a:r>
              <a:rPr lang="de-DE" sz="2000" dirty="0" err="1"/>
              <a:t>types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research</a:t>
            </a:r>
            <a:r>
              <a:rPr lang="de-DE" sz="2000" dirty="0"/>
              <a:t> and </a:t>
            </a:r>
            <a:r>
              <a:rPr lang="de-DE" sz="2000" dirty="0" err="1"/>
              <a:t>are</a:t>
            </a:r>
            <a:r>
              <a:rPr lang="de-DE" sz="2000" dirty="0"/>
              <a:t> </a:t>
            </a:r>
            <a:r>
              <a:rPr lang="de-DE" sz="2000" dirty="0" err="1"/>
              <a:t>advantageous</a:t>
            </a:r>
            <a:r>
              <a:rPr lang="de-DE" sz="2000" dirty="0"/>
              <a:t> </a:t>
            </a:r>
            <a:r>
              <a:rPr lang="de-DE" sz="2000" dirty="0" err="1"/>
              <a:t>over</a:t>
            </a:r>
            <a:r>
              <a:rPr lang="de-DE" sz="2000" dirty="0"/>
              <a:t> CW </a:t>
            </a:r>
            <a:r>
              <a:rPr lang="de-DE" sz="2000" dirty="0" err="1"/>
              <a:t>neutrons</a:t>
            </a:r>
            <a:r>
              <a:rPr lang="de-DE" sz="2000" dirty="0"/>
              <a:t> (</a:t>
            </a:r>
            <a:r>
              <a:rPr lang="de-DE" sz="2000" dirty="0" err="1"/>
              <a:t>reactor</a:t>
            </a:r>
            <a:r>
              <a:rPr lang="de-DE" sz="2000" dirty="0"/>
              <a:t> </a:t>
            </a:r>
            <a:r>
              <a:rPr lang="de-DE" sz="2000" dirty="0" err="1"/>
              <a:t>or</a:t>
            </a:r>
            <a:r>
              <a:rPr lang="de-DE" sz="2000" dirty="0"/>
              <a:t> PSI </a:t>
            </a:r>
            <a:r>
              <a:rPr lang="de-DE" sz="2000" dirty="0" err="1"/>
              <a:t>cyclotron</a:t>
            </a:r>
            <a:r>
              <a:rPr lang="de-DE" sz="2000" dirty="0"/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err="1"/>
              <a:t>however</a:t>
            </a:r>
            <a:r>
              <a:rPr lang="de-DE" sz="2000" dirty="0"/>
              <a:t>, </a:t>
            </a:r>
            <a:r>
              <a:rPr lang="de-DE" sz="2000" dirty="0" err="1"/>
              <a:t>grid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beam </a:t>
            </a:r>
            <a:r>
              <a:rPr lang="de-DE" sz="2000" dirty="0" err="1"/>
              <a:t>efficiency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limited by </a:t>
            </a:r>
            <a:r>
              <a:rPr lang="de-DE" sz="2000" dirty="0" err="1"/>
              <a:t>pulsed</a:t>
            </a:r>
            <a:r>
              <a:rPr lang="de-DE" sz="2000" dirty="0"/>
              <a:t> </a:t>
            </a:r>
            <a:r>
              <a:rPr lang="de-DE" sz="2000" dirty="0" err="1"/>
              <a:t>operation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s.c</a:t>
            </a:r>
            <a:r>
              <a:rPr lang="de-DE" sz="2000" dirty="0"/>
              <a:t>. </a:t>
            </a:r>
            <a:r>
              <a:rPr lang="de-DE" sz="2000" dirty="0" err="1"/>
              <a:t>linac</a:t>
            </a:r>
            <a:r>
              <a:rPr lang="de-DE" sz="2000" dirty="0"/>
              <a:t> (</a:t>
            </a:r>
            <a:r>
              <a:rPr lang="de-DE" sz="2000" dirty="0" err="1"/>
              <a:t>ca</a:t>
            </a:r>
            <a:r>
              <a:rPr lang="de-DE" sz="2000" dirty="0"/>
              <a:t> 9%)</a:t>
            </a:r>
            <a:endParaRPr lang="en-GB" sz="20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EBA6B14-6D03-16DD-44CA-99A900BB1F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16" y="1702676"/>
            <a:ext cx="6513847" cy="364183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CBCE862A-BD51-D8E1-7152-3172B6799829}"/>
              </a:ext>
            </a:extLst>
          </p:cNvPr>
          <p:cNvSpPr txBox="1"/>
          <p:nvPr/>
        </p:nvSpPr>
        <p:spPr>
          <a:xfrm>
            <a:off x="2057400" y="5833241"/>
            <a:ext cx="5092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ym typeface="Symbol" panose="05050102010706020507" pitchFamily="18" charset="2"/>
              </a:rPr>
              <a:t> see later discussion on </a:t>
            </a:r>
            <a:r>
              <a:rPr lang="en-GB" sz="2400" dirty="0" err="1">
                <a:sym typeface="Symbol" panose="05050102010706020507" pitchFamily="18" charset="2"/>
              </a:rPr>
              <a:t>s.c.</a:t>
            </a:r>
            <a:r>
              <a:rPr lang="en-GB" sz="2400" dirty="0">
                <a:sym typeface="Symbol" panose="05050102010706020507" pitchFamily="18" charset="2"/>
              </a:rPr>
              <a:t> linacs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29071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DACC42-155A-54D8-5203-BA5FDAB08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764"/>
            <a:ext cx="10515600" cy="778979"/>
          </a:xfrm>
        </p:spPr>
        <p:txBody>
          <a:bodyPr/>
          <a:lstStyle/>
          <a:p>
            <a:pPr algn="ctr"/>
            <a:r>
              <a:rPr lang="de-DE" dirty="0"/>
              <a:t>PSI High </a:t>
            </a:r>
            <a:r>
              <a:rPr lang="de-DE" dirty="0" err="1"/>
              <a:t>Intensity</a:t>
            </a:r>
            <a:r>
              <a:rPr lang="de-DE" dirty="0"/>
              <a:t> Proton </a:t>
            </a:r>
            <a:r>
              <a:rPr lang="de-DE" dirty="0" err="1"/>
              <a:t>Accelerator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E6B3582-947D-9FBE-9E42-8753EE0E7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12</a:t>
            </a:fld>
            <a:endParaRPr lang="en-GB"/>
          </a:p>
        </p:txBody>
      </p:sp>
      <p:pic>
        <p:nvPicPr>
          <p:cNvPr id="4" name="Picture 2" descr="hall_oct_07">
            <a:extLst>
              <a:ext uri="{FF2B5EF4-FFF2-40B4-BE49-F238E27FC236}">
                <a16:creationId xmlns:a16="http://schemas.microsoft.com/office/drawing/2014/main" id="{9894CC4B-60CD-1E9A-D7AC-D7925F3A2B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01"/>
          <a:stretch/>
        </p:blipFill>
        <p:spPr bwMode="auto">
          <a:xfrm>
            <a:off x="1561917" y="754614"/>
            <a:ext cx="5651500" cy="5833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>
            <a:extLst>
              <a:ext uri="{FF2B5EF4-FFF2-40B4-BE49-F238E27FC236}">
                <a16:creationId xmlns:a16="http://schemas.microsoft.com/office/drawing/2014/main" id="{4E0FDAF8-455A-8E0E-093B-528AD8D02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466" y="2129329"/>
            <a:ext cx="2376488" cy="840230"/>
          </a:xfrm>
          <a:prstGeom prst="rect">
            <a:avLst/>
          </a:prstGeom>
          <a:solidFill>
            <a:srgbClr val="FFFFCC"/>
          </a:solidFill>
          <a:ln w="9525" algn="ctr">
            <a:solidFill>
              <a:srgbClr val="00008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Symbol" pitchFamily="18" charset="2"/>
              </a:rPr>
              <a:t>Ring Cyclotron </a:t>
            </a:r>
            <a:r>
              <a:rPr kumimoji="0" lang="de-CH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Symbol" pitchFamily="18" charset="2"/>
              </a:rPr>
              <a:t>590MeV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None/>
              <a:tabLst/>
              <a:defRPr/>
            </a:pPr>
            <a:r>
              <a:rPr kumimoji="0" lang="de-CH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Symbol" pitchFamily="18" charset="2"/>
              </a:rPr>
              <a:t>2.4mA / 1.4MW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None/>
              <a:tabLst/>
              <a:defRPr/>
            </a:pPr>
            <a:r>
              <a:rPr kumimoji="0" lang="de-CH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Symbol" pitchFamily="18" charset="2"/>
              </a:rPr>
              <a:t>diameter</a:t>
            </a:r>
            <a:r>
              <a:rPr kumimoji="0" lang="de-CH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Symbol" pitchFamily="18" charset="2"/>
              </a:rPr>
              <a:t>: 15m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  <a:sym typeface="Symbol" pitchFamily="18" charset="2"/>
            </a:endParaRPr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B34B366D-ACD9-9B70-142E-302AA14605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1904" y="2171946"/>
            <a:ext cx="1761513" cy="5909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algn="ctr">
            <a:solidFill>
              <a:srgbClr val="00008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Symbol" pitchFamily="18" charset="2"/>
              </a:rPr>
              <a:t>SINQ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Symbol" pitchFamily="18" charset="2"/>
              </a:rPr>
              <a:t>spallation source</a:t>
            </a:r>
          </a:p>
        </p:txBody>
      </p:sp>
      <p:sp>
        <p:nvSpPr>
          <p:cNvPr id="7" name="Line 13">
            <a:extLst>
              <a:ext uri="{FF2B5EF4-FFF2-40B4-BE49-F238E27FC236}">
                <a16:creationId xmlns:a16="http://schemas.microsoft.com/office/drawing/2014/main" id="{3ABCD38A-F103-0858-CC9C-46021AF8C9D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15211" y="2160223"/>
            <a:ext cx="827087" cy="11723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Line 14">
            <a:extLst>
              <a:ext uri="{FF2B5EF4-FFF2-40B4-BE49-F238E27FC236}">
                <a16:creationId xmlns:a16="http://schemas.microsoft.com/office/drawing/2014/main" id="{7A67E236-B757-CC4C-7756-548E7AA4C4D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15211" y="3231786"/>
            <a:ext cx="1233487" cy="439737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Line 16">
            <a:extLst>
              <a:ext uri="{FF2B5EF4-FFF2-40B4-BE49-F238E27FC236}">
                <a16:creationId xmlns:a16="http://schemas.microsoft.com/office/drawing/2014/main" id="{6F71F43A-A946-AF83-9B2E-099DB2AF0EB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15211" y="3455623"/>
            <a:ext cx="1727200" cy="2159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Line 29">
            <a:extLst>
              <a:ext uri="{FF2B5EF4-FFF2-40B4-BE49-F238E27FC236}">
                <a16:creationId xmlns:a16="http://schemas.microsoft.com/office/drawing/2014/main" id="{73566A17-02B2-2551-8967-CC14A5C8554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77707" y="2703880"/>
            <a:ext cx="4395" cy="959105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11" name="Text Box 30">
            <a:extLst>
              <a:ext uri="{FF2B5EF4-FFF2-40B4-BE49-F238E27FC236}">
                <a16:creationId xmlns:a16="http://schemas.microsoft.com/office/drawing/2014/main" id="{DE7D9004-78DD-E836-A932-87EFC6661B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466" y="5683741"/>
            <a:ext cx="2344737" cy="590931"/>
          </a:xfrm>
          <a:prstGeom prst="rect">
            <a:avLst/>
          </a:prstGeom>
          <a:solidFill>
            <a:srgbClr val="FFFFCC"/>
          </a:solidFill>
          <a:ln w="9525" algn="ctr">
            <a:solidFill>
              <a:srgbClr val="00008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Symbol" pitchFamily="18" charset="2"/>
              </a:rPr>
              <a:t>proton therapie center [250MeV sc. cyclotron]</a:t>
            </a:r>
          </a:p>
        </p:txBody>
      </p:sp>
      <p:sp>
        <p:nvSpPr>
          <p:cNvPr id="12" name="Text Box 36">
            <a:extLst>
              <a:ext uri="{FF2B5EF4-FFF2-40B4-BE49-F238E27FC236}">
                <a16:creationId xmlns:a16="http://schemas.microsoft.com/office/drawing/2014/main" id="{9EB7E7CA-CC21-D7F7-17FD-0024B914E3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4486" y="5793278"/>
            <a:ext cx="1466361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dimensions: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120 x 220m</a:t>
            </a:r>
            <a:r>
              <a:rPr kumimoji="0" lang="en-US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2</a:t>
            </a:r>
          </a:p>
        </p:txBody>
      </p:sp>
      <p:sp>
        <p:nvSpPr>
          <p:cNvPr id="13" name="Text Box 8">
            <a:extLst>
              <a:ext uri="{FF2B5EF4-FFF2-40B4-BE49-F238E27FC236}">
                <a16:creationId xmlns:a16="http://schemas.microsoft.com/office/drawing/2014/main" id="{F7D990B6-1BCB-61F1-D51C-000A6E4FF7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466" y="3351765"/>
            <a:ext cx="1938948" cy="5909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algn="ctr">
            <a:solidFill>
              <a:srgbClr val="00008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  <a:sym typeface="Symbol" pitchFamily="18" charset="2"/>
              </a:rPr>
              <a:t>meson production targets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D4D0CE4-A2AC-46D5-4E1B-CEC11F4928A2}"/>
              </a:ext>
            </a:extLst>
          </p:cNvPr>
          <p:cNvSpPr txBox="1"/>
          <p:nvPr/>
        </p:nvSpPr>
        <p:spPr>
          <a:xfrm>
            <a:off x="7544654" y="1384789"/>
            <a:ext cx="42642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isochronous</a:t>
            </a:r>
            <a:r>
              <a:rPr lang="de-DE" dirty="0"/>
              <a:t> </a:t>
            </a:r>
            <a:r>
              <a:rPr lang="de-DE" dirty="0" err="1"/>
              <a:t>cyclotron</a:t>
            </a:r>
            <a:r>
              <a:rPr lang="de-DE" dirty="0"/>
              <a:t>: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cycling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magnets</a:t>
            </a:r>
            <a:r>
              <a:rPr lang="de-DE" dirty="0"/>
              <a:t>/RF; but CW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 RF, 50MHz, </a:t>
            </a:r>
            <a:r>
              <a:rPr lang="de-DE" dirty="0" err="1"/>
              <a:t>thus</a:t>
            </a:r>
            <a:r>
              <a:rPr lang="de-DE" dirty="0"/>
              <a:t> </a:t>
            </a:r>
            <a:r>
              <a:rPr lang="de-DE" dirty="0" err="1"/>
              <a:t>efficient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large and </a:t>
            </a:r>
            <a:r>
              <a:rPr lang="de-DE" dirty="0" err="1"/>
              <a:t>bulky</a:t>
            </a:r>
            <a:r>
              <a:rPr lang="de-DE" dirty="0"/>
              <a:t> </a:t>
            </a:r>
            <a:r>
              <a:rPr lang="de-DE" dirty="0" err="1"/>
              <a:t>magnets</a:t>
            </a:r>
            <a:r>
              <a:rPr lang="de-DE" dirty="0"/>
              <a:t> </a:t>
            </a:r>
            <a:r>
              <a:rPr lang="de-DE" dirty="0" err="1"/>
              <a:t>cover</a:t>
            </a:r>
            <a:r>
              <a:rPr lang="de-DE" dirty="0"/>
              <a:t> </a:t>
            </a:r>
            <a:r>
              <a:rPr lang="de-DE" dirty="0" err="1"/>
              <a:t>wide</a:t>
            </a:r>
            <a:r>
              <a:rPr lang="de-DE" dirty="0"/>
              <a:t> </a:t>
            </a:r>
            <a:r>
              <a:rPr lang="de-DE" dirty="0" err="1"/>
              <a:t>radius</a:t>
            </a:r>
            <a:r>
              <a:rPr lang="de-DE" dirty="0"/>
              <a:t> </a:t>
            </a:r>
            <a:r>
              <a:rPr lang="de-DE" dirty="0" err="1"/>
              <a:t>variation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beam (</a:t>
            </a:r>
            <a:r>
              <a:rPr lang="de-DE" dirty="0" err="1"/>
              <a:t>to</a:t>
            </a:r>
            <a:r>
              <a:rPr lang="de-DE" dirty="0"/>
              <a:t> R=4.5m)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1.4MW </a:t>
            </a:r>
            <a:r>
              <a:rPr lang="de-DE" dirty="0" err="1"/>
              <a:t>record</a:t>
            </a:r>
            <a:r>
              <a:rPr lang="de-DE" dirty="0"/>
              <a:t> beam power;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charge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CW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3524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3D047B-5E73-439E-9A9F-64C86A615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 idx="4294967295"/>
          </p:nvPr>
        </p:nvSpPr>
        <p:spPr>
          <a:xfrm>
            <a:off x="974433" y="161925"/>
            <a:ext cx="10243135" cy="5080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Power flow in PSI’s High Intensity Proton Accelerator</a:t>
            </a:r>
          </a:p>
        </p:txBody>
      </p:sp>
      <p:sp>
        <p:nvSpPr>
          <p:cNvPr id="28" name="Rechteck 27"/>
          <p:cNvSpPr/>
          <p:nvPr/>
        </p:nvSpPr>
        <p:spPr>
          <a:xfrm>
            <a:off x="1135587" y="836712"/>
            <a:ext cx="896240" cy="4479163"/>
          </a:xfrm>
          <a:prstGeom prst="rect">
            <a:avLst/>
          </a:prstGeom>
          <a:solidFill>
            <a:srgbClr val="8064A2">
              <a:lumMod val="40000"/>
              <a:lumOff val="60000"/>
            </a:srgbClr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vert270" rtlCol="0" anchor="ctr"/>
          <a:lstStyle/>
          <a:p>
            <a:pPr algn="ctr" defTabSz="609585">
              <a:defRPr/>
            </a:pPr>
            <a:r>
              <a:rPr lang="en-US" sz="1867" kern="0" dirty="0">
                <a:solidFill>
                  <a:prstClr val="black"/>
                </a:solidFill>
                <a:latin typeface="Calibri"/>
              </a:rPr>
              <a:t>public grid ca. </a:t>
            </a:r>
            <a:r>
              <a:rPr lang="en-US" sz="1867" b="1" kern="0" dirty="0">
                <a:solidFill>
                  <a:prstClr val="black"/>
                </a:solidFill>
                <a:latin typeface="Calibri"/>
              </a:rPr>
              <a:t>10MW</a:t>
            </a:r>
          </a:p>
          <a:p>
            <a:pPr algn="ctr" defTabSz="609585">
              <a:defRPr/>
            </a:pPr>
            <a:r>
              <a:rPr lang="en-US" sz="1200" kern="0" dirty="0">
                <a:solidFill>
                  <a:prstClr val="black"/>
                </a:solidFill>
                <a:latin typeface="Calibri"/>
              </a:rPr>
              <a:t>required for p beam: 7.8MW</a:t>
            </a:r>
          </a:p>
        </p:txBody>
      </p:sp>
      <p:sp>
        <p:nvSpPr>
          <p:cNvPr id="29" name="Rechteck 28"/>
          <p:cNvSpPr/>
          <p:nvPr/>
        </p:nvSpPr>
        <p:spPr>
          <a:xfrm>
            <a:off x="3817069" y="948749"/>
            <a:ext cx="1620763" cy="1205928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609585">
              <a:defRPr/>
            </a:pPr>
            <a:r>
              <a:rPr lang="en-US" sz="1867" kern="0" dirty="0">
                <a:solidFill>
                  <a:prstClr val="black"/>
                </a:solidFill>
                <a:latin typeface="Calibri"/>
              </a:rPr>
              <a:t>RF Systems </a:t>
            </a:r>
            <a:r>
              <a:rPr lang="en-US" sz="1867" b="1" kern="0" dirty="0">
                <a:solidFill>
                  <a:prstClr val="black"/>
                </a:solidFill>
                <a:latin typeface="Calibri"/>
              </a:rPr>
              <a:t>4.1MW</a:t>
            </a:r>
          </a:p>
        </p:txBody>
      </p:sp>
      <p:sp>
        <p:nvSpPr>
          <p:cNvPr id="30" name="Rechteck 29"/>
          <p:cNvSpPr/>
          <p:nvPr/>
        </p:nvSpPr>
        <p:spPr>
          <a:xfrm>
            <a:off x="3297391" y="2473329"/>
            <a:ext cx="1620763" cy="1205928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609585">
              <a:defRPr/>
            </a:pPr>
            <a:r>
              <a:rPr lang="en-US" sz="1867" kern="0" dirty="0">
                <a:solidFill>
                  <a:prstClr val="black"/>
                </a:solidFill>
                <a:latin typeface="Calibri"/>
              </a:rPr>
              <a:t>Magnets</a:t>
            </a:r>
          </a:p>
          <a:p>
            <a:pPr algn="ctr" defTabSz="609585">
              <a:defRPr/>
            </a:pPr>
            <a:r>
              <a:rPr lang="en-US" sz="1867" b="1" kern="0" dirty="0">
                <a:solidFill>
                  <a:prstClr val="black"/>
                </a:solidFill>
                <a:latin typeface="Calibri"/>
                <a:sym typeface="Symbol"/>
              </a:rPr>
              <a:t> 2.6MW</a:t>
            </a:r>
            <a:endParaRPr lang="en-US" sz="1867" b="1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2760952" y="4035232"/>
            <a:ext cx="1636616" cy="1205928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609585">
              <a:defRPr/>
            </a:pPr>
            <a:r>
              <a:rPr lang="en-US" sz="1867" kern="0" dirty="0" err="1">
                <a:solidFill>
                  <a:prstClr val="black"/>
                </a:solidFill>
                <a:latin typeface="Calibri"/>
              </a:rPr>
              <a:t>aux.Systems</a:t>
            </a:r>
            <a:endParaRPr lang="en-US" sz="1867" kern="0" dirty="0">
              <a:solidFill>
                <a:prstClr val="black"/>
              </a:solidFill>
              <a:latin typeface="Calibri"/>
            </a:endParaRPr>
          </a:p>
          <a:p>
            <a:pPr algn="ctr" defTabSz="609585">
              <a:defRPr/>
            </a:pPr>
            <a:r>
              <a:rPr lang="en-US" sz="1867" kern="0" dirty="0">
                <a:solidFill>
                  <a:prstClr val="black"/>
                </a:solidFill>
                <a:latin typeface="Calibri"/>
              </a:rPr>
              <a:t>Instruments</a:t>
            </a:r>
          </a:p>
          <a:p>
            <a:pPr algn="ctr" defTabSz="609585">
              <a:defRPr/>
            </a:pPr>
            <a:r>
              <a:rPr lang="en-US" sz="1867" b="1" kern="0" dirty="0">
                <a:solidFill>
                  <a:prstClr val="black"/>
                </a:solidFill>
                <a:latin typeface="Calibri"/>
                <a:sym typeface="Symbol"/>
              </a:rPr>
              <a:t> 3.3MW</a:t>
            </a:r>
            <a:endParaRPr lang="en-US" sz="1867" b="1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7442862" y="937159"/>
            <a:ext cx="1612692" cy="1320341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609585">
              <a:defRPr/>
            </a:pPr>
            <a:r>
              <a:rPr lang="en-US" sz="1867" kern="0" dirty="0">
                <a:solidFill>
                  <a:prstClr val="black"/>
                </a:solidFill>
                <a:latin typeface="Calibri"/>
              </a:rPr>
              <a:t>Beam on targets </a:t>
            </a:r>
          </a:p>
          <a:p>
            <a:pPr algn="ctr" defTabSz="609585">
              <a:defRPr/>
            </a:pPr>
            <a:r>
              <a:rPr lang="en-US" sz="1867" b="1" kern="0" dirty="0">
                <a:solidFill>
                  <a:prstClr val="black"/>
                </a:solidFill>
                <a:latin typeface="Calibri"/>
              </a:rPr>
              <a:t>1.4MW</a:t>
            </a:r>
          </a:p>
        </p:txBody>
      </p:sp>
      <p:sp>
        <p:nvSpPr>
          <p:cNvPr id="33" name="Rechteck 32"/>
          <p:cNvSpPr/>
          <p:nvPr/>
        </p:nvSpPr>
        <p:spPr>
          <a:xfrm>
            <a:off x="4527872" y="5914746"/>
            <a:ext cx="6546477" cy="430689"/>
          </a:xfrm>
          <a:prstGeom prst="rect">
            <a:avLst/>
          </a:prstGeom>
          <a:solidFill>
            <a:srgbClr val="4BACC6">
              <a:lumMod val="60000"/>
              <a:lumOff val="40000"/>
            </a:srgbClr>
          </a:soli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609585">
              <a:defRPr/>
            </a:pPr>
            <a:r>
              <a:rPr lang="en-US" sz="1867" kern="0" dirty="0">
                <a:solidFill>
                  <a:prstClr val="black"/>
                </a:solidFill>
                <a:latin typeface="Calibri"/>
              </a:rPr>
              <a:t>heat </a:t>
            </a:r>
            <a:r>
              <a:rPr lang="en-US" sz="1867" kern="0" dirty="0">
                <a:solidFill>
                  <a:prstClr val="black"/>
                </a:solidFill>
                <a:latin typeface="Calibri"/>
                <a:sym typeface="Symbol"/>
              </a:rPr>
              <a:t> to river, to air</a:t>
            </a:r>
            <a:endParaRPr lang="en-US" sz="1867" kern="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4" name="Gerade Verbindung mit Pfeil 33"/>
          <p:cNvCxnSpPr/>
          <p:nvPr/>
        </p:nvCxnSpPr>
        <p:spPr>
          <a:xfrm>
            <a:off x="9055553" y="1370348"/>
            <a:ext cx="748800" cy="1"/>
          </a:xfrm>
          <a:prstGeom prst="straightConnector1">
            <a:avLst/>
          </a:prstGeom>
          <a:noFill/>
          <a:ln w="38100" cap="flat" cmpd="sng" algn="ctr">
            <a:solidFill>
              <a:srgbClr val="9BBB59">
                <a:lumMod val="75000"/>
              </a:srgbClr>
            </a:solidFill>
            <a:prstDash val="solid"/>
            <a:headEnd type="oval" w="med" len="med"/>
            <a:tailEnd type="arrow"/>
          </a:ln>
          <a:effectLst/>
        </p:spPr>
      </p:cxnSp>
      <p:cxnSp>
        <p:nvCxnSpPr>
          <p:cNvPr id="35" name="Gerade Verbindung mit Pfeil 34"/>
          <p:cNvCxnSpPr/>
          <p:nvPr/>
        </p:nvCxnSpPr>
        <p:spPr>
          <a:xfrm>
            <a:off x="9055553" y="1844957"/>
            <a:ext cx="748800" cy="0"/>
          </a:xfrm>
          <a:prstGeom prst="straightConnector1">
            <a:avLst/>
          </a:prstGeom>
          <a:noFill/>
          <a:ln w="38100" cap="flat" cmpd="sng" algn="ctr">
            <a:solidFill>
              <a:srgbClr val="9BBB59">
                <a:lumMod val="75000"/>
              </a:srgbClr>
            </a:solidFill>
            <a:prstDash val="solid"/>
            <a:headEnd type="oval" w="med" len="med"/>
            <a:tailEnd type="arrow"/>
          </a:ln>
          <a:effectLst/>
        </p:spPr>
      </p:cxnSp>
      <p:sp>
        <p:nvSpPr>
          <p:cNvPr id="36" name="Bent Arrow 13"/>
          <p:cNvSpPr/>
          <p:nvPr/>
        </p:nvSpPr>
        <p:spPr>
          <a:xfrm rot="5400000">
            <a:off x="4414403" y="4617583"/>
            <a:ext cx="1375847" cy="1119788"/>
          </a:xfrm>
          <a:prstGeom prst="bentArrow">
            <a:avLst>
              <a:gd name="adj1" fmla="val 28083"/>
              <a:gd name="adj2" fmla="val 25000"/>
              <a:gd name="adj3" fmla="val 25000"/>
              <a:gd name="adj4" fmla="val 43750"/>
            </a:avLst>
          </a:prstGeom>
          <a:gradFill flip="none" rotWithShape="1">
            <a:gsLst>
              <a:gs pos="0">
                <a:srgbClr val="C0504D">
                  <a:lumMod val="60000"/>
                  <a:lumOff val="40000"/>
                  <a:shade val="30000"/>
                  <a:satMod val="115000"/>
                </a:srgbClr>
              </a:gs>
              <a:gs pos="50000">
                <a:srgbClr val="C0504D">
                  <a:lumMod val="60000"/>
                  <a:lumOff val="40000"/>
                  <a:shade val="67500"/>
                  <a:satMod val="115000"/>
                </a:srgbClr>
              </a:gs>
              <a:gs pos="100000">
                <a:srgbClr val="C0504D">
                  <a:lumMod val="60000"/>
                  <a:lumOff val="40000"/>
                  <a:shade val="100000"/>
                  <a:satMod val="115000"/>
                </a:srgbClr>
              </a:gs>
            </a:gsLst>
            <a:lin ang="13500000" scaled="1"/>
            <a:tileRect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609585">
              <a:defRPr/>
            </a:pPr>
            <a:endParaRPr lang="de-CH" sz="24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Bent Arrow 33"/>
          <p:cNvSpPr/>
          <p:nvPr/>
        </p:nvSpPr>
        <p:spPr>
          <a:xfrm rot="5400000">
            <a:off x="4293953" y="3763351"/>
            <a:ext cx="2912003" cy="1292067"/>
          </a:xfrm>
          <a:prstGeom prst="bentArrow">
            <a:avLst>
              <a:gd name="adj1" fmla="val 20204"/>
              <a:gd name="adj2" fmla="val 25000"/>
              <a:gd name="adj3" fmla="val 21152"/>
              <a:gd name="adj4" fmla="val 43750"/>
            </a:avLst>
          </a:prstGeom>
          <a:gradFill flip="none" rotWithShape="1">
            <a:gsLst>
              <a:gs pos="0">
                <a:srgbClr val="C0504D">
                  <a:lumMod val="60000"/>
                  <a:lumOff val="40000"/>
                  <a:shade val="30000"/>
                  <a:satMod val="115000"/>
                </a:srgbClr>
              </a:gs>
              <a:gs pos="50000">
                <a:srgbClr val="C0504D">
                  <a:lumMod val="60000"/>
                  <a:lumOff val="40000"/>
                  <a:shade val="67500"/>
                  <a:satMod val="115000"/>
                </a:srgbClr>
              </a:gs>
              <a:gs pos="100000">
                <a:srgbClr val="C0504D">
                  <a:lumMod val="60000"/>
                  <a:lumOff val="40000"/>
                  <a:shade val="100000"/>
                  <a:satMod val="115000"/>
                </a:srgbClr>
              </a:gs>
            </a:gsLst>
            <a:lin ang="13500000" scaled="1"/>
            <a:tileRect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609585">
              <a:defRPr/>
            </a:pPr>
            <a:endParaRPr lang="de-CH" sz="24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Bent Arrow 34"/>
          <p:cNvSpPr/>
          <p:nvPr/>
        </p:nvSpPr>
        <p:spPr>
          <a:xfrm rot="5400000">
            <a:off x="4358610" y="2958342"/>
            <a:ext cx="4268057" cy="1546036"/>
          </a:xfrm>
          <a:prstGeom prst="bentArrow">
            <a:avLst>
              <a:gd name="adj1" fmla="val 18607"/>
              <a:gd name="adj2" fmla="val 25000"/>
              <a:gd name="adj3" fmla="val 17936"/>
              <a:gd name="adj4" fmla="val 43750"/>
            </a:avLst>
          </a:prstGeom>
          <a:gradFill flip="none" rotWithShape="1">
            <a:gsLst>
              <a:gs pos="0">
                <a:srgbClr val="C0504D">
                  <a:lumMod val="60000"/>
                  <a:lumOff val="40000"/>
                  <a:shade val="30000"/>
                  <a:satMod val="115000"/>
                </a:srgbClr>
              </a:gs>
              <a:gs pos="50000">
                <a:srgbClr val="C0504D">
                  <a:lumMod val="60000"/>
                  <a:lumOff val="40000"/>
                  <a:shade val="67500"/>
                  <a:satMod val="115000"/>
                </a:srgbClr>
              </a:gs>
              <a:gs pos="100000">
                <a:srgbClr val="C0504D">
                  <a:lumMod val="60000"/>
                  <a:lumOff val="40000"/>
                  <a:shade val="100000"/>
                  <a:satMod val="115000"/>
                </a:srgbClr>
              </a:gs>
            </a:gsLst>
            <a:lin ang="13500000" scaled="1"/>
            <a:tileRect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609585">
              <a:defRPr/>
            </a:pPr>
            <a:endParaRPr lang="de-CH" sz="24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Down Arrow 23"/>
          <p:cNvSpPr/>
          <p:nvPr/>
        </p:nvSpPr>
        <p:spPr>
          <a:xfrm>
            <a:off x="8200424" y="2421954"/>
            <a:ext cx="225819" cy="3443428"/>
          </a:xfrm>
          <a:prstGeom prst="downArrow">
            <a:avLst/>
          </a:prstGeom>
          <a:gradFill flip="none" rotWithShape="1">
            <a:gsLst>
              <a:gs pos="0">
                <a:srgbClr val="C0504D">
                  <a:lumMod val="60000"/>
                  <a:lumOff val="40000"/>
                  <a:shade val="30000"/>
                  <a:satMod val="115000"/>
                </a:srgbClr>
              </a:gs>
              <a:gs pos="50000">
                <a:srgbClr val="C0504D">
                  <a:lumMod val="60000"/>
                  <a:lumOff val="40000"/>
                  <a:shade val="67500"/>
                  <a:satMod val="115000"/>
                </a:srgbClr>
              </a:gs>
              <a:gs pos="100000">
                <a:srgbClr val="C0504D">
                  <a:lumMod val="60000"/>
                  <a:lumOff val="40000"/>
                  <a:shade val="100000"/>
                  <a:satMod val="115000"/>
                </a:srgbClr>
              </a:gs>
            </a:gsLst>
            <a:lin ang="5400000" scaled="1"/>
            <a:tileRect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09585">
              <a:defRPr/>
            </a:pPr>
            <a:endParaRPr lang="de-CH" sz="24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Down Arrow 23"/>
          <p:cNvSpPr/>
          <p:nvPr/>
        </p:nvSpPr>
        <p:spPr>
          <a:xfrm rot="16200000">
            <a:off x="6382413" y="394334"/>
            <a:ext cx="225819" cy="1541649"/>
          </a:xfrm>
          <a:prstGeom prst="downArrow">
            <a:avLst/>
          </a:prstGeom>
          <a:gradFill flip="none" rotWithShape="1">
            <a:gsLst>
              <a:gs pos="0">
                <a:srgbClr val="C0504D">
                  <a:lumMod val="60000"/>
                  <a:lumOff val="40000"/>
                  <a:shade val="30000"/>
                  <a:satMod val="115000"/>
                </a:srgbClr>
              </a:gs>
              <a:gs pos="50000">
                <a:srgbClr val="C0504D">
                  <a:lumMod val="60000"/>
                  <a:lumOff val="40000"/>
                  <a:shade val="67500"/>
                  <a:satMod val="115000"/>
                </a:srgbClr>
              </a:gs>
              <a:gs pos="100000">
                <a:srgbClr val="C0504D">
                  <a:lumMod val="60000"/>
                  <a:lumOff val="40000"/>
                  <a:shade val="100000"/>
                  <a:satMod val="115000"/>
                </a:srgbClr>
              </a:gs>
            </a:gsLst>
            <a:lin ang="5400000" scaled="1"/>
            <a:tileRect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09585">
              <a:defRPr/>
            </a:pPr>
            <a:endParaRPr lang="de-CH" sz="24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Down Arrow 23"/>
          <p:cNvSpPr/>
          <p:nvPr/>
        </p:nvSpPr>
        <p:spPr>
          <a:xfrm rot="16200000">
            <a:off x="2508639" y="552439"/>
            <a:ext cx="807363" cy="1574644"/>
          </a:xfrm>
          <a:prstGeom prst="downArrow">
            <a:avLst/>
          </a:prstGeom>
          <a:gradFill flip="none" rotWithShape="1">
            <a:gsLst>
              <a:gs pos="0">
                <a:srgbClr val="C0504D">
                  <a:lumMod val="60000"/>
                  <a:lumOff val="40000"/>
                  <a:shade val="30000"/>
                  <a:satMod val="115000"/>
                </a:srgbClr>
              </a:gs>
              <a:gs pos="50000">
                <a:srgbClr val="C0504D">
                  <a:lumMod val="60000"/>
                  <a:lumOff val="40000"/>
                  <a:shade val="67500"/>
                  <a:satMod val="115000"/>
                </a:srgbClr>
              </a:gs>
              <a:gs pos="100000">
                <a:srgbClr val="C0504D">
                  <a:lumMod val="60000"/>
                  <a:lumOff val="40000"/>
                  <a:shade val="100000"/>
                  <a:satMod val="115000"/>
                </a:srgbClr>
              </a:gs>
            </a:gsLst>
            <a:lin ang="5400000" scaled="1"/>
            <a:tileRect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09585">
              <a:defRPr/>
            </a:pPr>
            <a:endParaRPr lang="de-CH" sz="24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Down Arrow 23"/>
          <p:cNvSpPr/>
          <p:nvPr/>
        </p:nvSpPr>
        <p:spPr>
          <a:xfrm rot="16200000">
            <a:off x="2143003" y="4141938"/>
            <a:ext cx="478253" cy="514263"/>
          </a:xfrm>
          <a:prstGeom prst="downArrow">
            <a:avLst>
              <a:gd name="adj1" fmla="val 58740"/>
              <a:gd name="adj2" fmla="val 50000"/>
            </a:avLst>
          </a:prstGeom>
          <a:gradFill flip="none" rotWithShape="1">
            <a:gsLst>
              <a:gs pos="0">
                <a:srgbClr val="C0504D">
                  <a:lumMod val="60000"/>
                  <a:lumOff val="40000"/>
                  <a:shade val="30000"/>
                  <a:satMod val="115000"/>
                </a:srgbClr>
              </a:gs>
              <a:gs pos="50000">
                <a:srgbClr val="C0504D">
                  <a:lumMod val="60000"/>
                  <a:lumOff val="40000"/>
                  <a:shade val="67500"/>
                  <a:satMod val="115000"/>
                </a:srgbClr>
              </a:gs>
              <a:gs pos="100000">
                <a:srgbClr val="C0504D">
                  <a:lumMod val="60000"/>
                  <a:lumOff val="40000"/>
                  <a:shade val="100000"/>
                  <a:satMod val="115000"/>
                </a:srgbClr>
              </a:gs>
            </a:gsLst>
            <a:lin ang="5400000" scaled="1"/>
            <a:tileRect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09585">
              <a:defRPr/>
            </a:pPr>
            <a:endParaRPr lang="de-CH" sz="24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Down Arrow 23"/>
          <p:cNvSpPr/>
          <p:nvPr/>
        </p:nvSpPr>
        <p:spPr>
          <a:xfrm rot="16200000">
            <a:off x="2360404" y="2433248"/>
            <a:ext cx="550881" cy="1022264"/>
          </a:xfrm>
          <a:prstGeom prst="downArrow">
            <a:avLst>
              <a:gd name="adj1" fmla="val 37393"/>
              <a:gd name="adj2" fmla="val 50000"/>
            </a:avLst>
          </a:prstGeom>
          <a:gradFill flip="none" rotWithShape="1">
            <a:gsLst>
              <a:gs pos="0">
                <a:srgbClr val="C0504D">
                  <a:lumMod val="60000"/>
                  <a:lumOff val="40000"/>
                  <a:shade val="30000"/>
                  <a:satMod val="115000"/>
                </a:srgbClr>
              </a:gs>
              <a:gs pos="50000">
                <a:srgbClr val="C0504D">
                  <a:lumMod val="60000"/>
                  <a:lumOff val="40000"/>
                  <a:shade val="67500"/>
                  <a:satMod val="115000"/>
                </a:srgbClr>
              </a:gs>
              <a:gs pos="100000">
                <a:srgbClr val="C0504D">
                  <a:lumMod val="60000"/>
                  <a:lumOff val="40000"/>
                  <a:shade val="100000"/>
                  <a:satMod val="115000"/>
                </a:srgbClr>
              </a:gs>
            </a:gsLst>
            <a:lin ang="5400000" scaled="1"/>
            <a:tileRect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09585">
              <a:defRPr/>
            </a:pPr>
            <a:endParaRPr lang="de-CH" sz="2400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10112010" y="1089193"/>
            <a:ext cx="1914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24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neutrons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10134463" y="1581636"/>
            <a:ext cx="1914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2400" b="1" dirty="0" err="1">
                <a:solidFill>
                  <a:srgbClr val="F79646">
                    <a:lumMod val="75000"/>
                  </a:srgbClr>
                </a:solidFill>
                <a:latin typeface="Calibri"/>
              </a:rPr>
              <a:t>muons</a:t>
            </a:r>
            <a:endParaRPr lang="en-US" sz="2400" b="1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grpSp>
        <p:nvGrpSpPr>
          <p:cNvPr id="46" name="Group 18"/>
          <p:cNvGrpSpPr/>
          <p:nvPr/>
        </p:nvGrpSpPr>
        <p:grpSpPr>
          <a:xfrm>
            <a:off x="2421595" y="5474163"/>
            <a:ext cx="1637952" cy="911523"/>
            <a:chOff x="704602" y="5866866"/>
            <a:chExt cx="1369268" cy="762000"/>
          </a:xfrm>
        </p:grpSpPr>
        <p:sp>
          <p:nvSpPr>
            <p:cNvPr id="47" name="Rechteck 8"/>
            <p:cNvSpPr/>
            <p:nvPr/>
          </p:nvSpPr>
          <p:spPr>
            <a:xfrm>
              <a:off x="705718" y="5995309"/>
              <a:ext cx="1368152" cy="491716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defTabSz="609585">
                <a:defRPr/>
              </a:pPr>
              <a:r>
                <a:rPr lang="en-US" sz="1867" kern="0" dirty="0">
                  <a:solidFill>
                    <a:prstClr val="black"/>
                  </a:solidFill>
                  <a:latin typeface="Calibri"/>
                </a:rPr>
                <a:t>cryogenics</a:t>
              </a:r>
              <a:endParaRPr lang="en-US" sz="1867" b="1" kern="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48" name="Straight Connector 11"/>
            <p:cNvCxnSpPr/>
            <p:nvPr/>
          </p:nvCxnSpPr>
          <p:spPr>
            <a:xfrm flipV="1">
              <a:off x="704602" y="5866866"/>
              <a:ext cx="1368152" cy="762000"/>
            </a:xfrm>
            <a:prstGeom prst="line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</a:ln>
            <a:effectLst/>
          </p:spPr>
        </p:cxnSp>
      </p:grpSp>
      <p:sp>
        <p:nvSpPr>
          <p:cNvPr id="5" name="Textfeld 4"/>
          <p:cNvSpPr txBox="1"/>
          <p:nvPr/>
        </p:nvSpPr>
        <p:spPr>
          <a:xfrm>
            <a:off x="8784299" y="3140968"/>
            <a:ext cx="2934844" cy="217490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80990" indent="-38099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00000"/>
                </a:solidFill>
                <a:latin typeface="Calibri"/>
              </a:rPr>
              <a:t>conversion</a:t>
            </a:r>
            <a:r>
              <a:rPr lang="de-DE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alibri"/>
              </a:rPr>
              <a:t>chain</a:t>
            </a:r>
            <a:r>
              <a:rPr lang="de-DE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DE" sz="2400" dirty="0">
                <a:solidFill>
                  <a:srgbClr val="000000"/>
                </a:solidFill>
                <a:latin typeface="Calibri"/>
              </a:rPr>
              <a:t> beam power</a:t>
            </a:r>
          </a:p>
          <a:p>
            <a:pPr marL="380990" indent="-38099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00000"/>
                </a:solidFill>
                <a:latin typeface="Calibri"/>
              </a:rPr>
              <a:t>offset</a:t>
            </a:r>
            <a:r>
              <a:rPr lang="de-DE" sz="2400" dirty="0">
                <a:solidFill>
                  <a:srgbClr val="000000"/>
                </a:solidFill>
                <a:latin typeface="Calibri"/>
              </a:rPr>
              <a:t> power </a:t>
            </a:r>
            <a:r>
              <a:rPr lang="de-DE" sz="2400" dirty="0" err="1">
                <a:solidFill>
                  <a:srgbClr val="000000"/>
                </a:solidFill>
                <a:latin typeface="Calibri"/>
              </a:rPr>
              <a:t>for</a:t>
            </a:r>
            <a:r>
              <a:rPr lang="de-DE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alibri"/>
              </a:rPr>
              <a:t>aux</a:t>
            </a:r>
            <a:r>
              <a:rPr lang="de-DE" sz="2400" dirty="0">
                <a:solidFill>
                  <a:srgbClr val="000000"/>
                </a:solidFill>
                <a:latin typeface="Calibri"/>
              </a:rPr>
              <a:t>. </a:t>
            </a:r>
            <a:r>
              <a:rPr lang="de-DE" sz="2400" dirty="0" err="1">
                <a:solidFill>
                  <a:srgbClr val="000000"/>
                </a:solidFill>
                <a:latin typeface="Calibri"/>
              </a:rPr>
              <a:t>systems</a:t>
            </a:r>
            <a:endParaRPr lang="de-DE" sz="2400" dirty="0">
              <a:solidFill>
                <a:srgbClr val="000000"/>
              </a:solidFill>
              <a:latin typeface="Calibri"/>
            </a:endParaRPr>
          </a:p>
          <a:p>
            <a:pPr marL="380990" indent="-38099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00000"/>
                </a:solidFill>
                <a:latin typeface="Calibri"/>
              </a:rPr>
              <a:t>finally</a:t>
            </a:r>
            <a:r>
              <a:rPr lang="de-DE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alibri"/>
              </a:rPr>
              <a:t>heat</a:t>
            </a:r>
            <a:endParaRPr lang="de-CH" sz="24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6066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522DA3-E97E-D842-7F85-E92DB9B37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358" y="208513"/>
            <a:ext cx="10515600" cy="778979"/>
          </a:xfrm>
        </p:spPr>
        <p:txBody>
          <a:bodyPr>
            <a:normAutofit/>
          </a:bodyPr>
          <a:lstStyle/>
          <a:p>
            <a:r>
              <a:rPr lang="en-US" dirty="0"/>
              <a:t>Copper Resonators in PSI’s Ring Cyclotron 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9089ED3-1D03-7F32-157B-F0BC5D077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14</a:t>
            </a:fld>
            <a:endParaRPr lang="en-GB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58A5383-84C5-A5E3-1F02-61B3CE1A8C89}"/>
              </a:ext>
            </a:extLst>
          </p:cNvPr>
          <p:cNvSpPr txBox="1">
            <a:spLocks noChangeArrowheads="1"/>
          </p:cNvSpPr>
          <p:nvPr/>
        </p:nvSpPr>
        <p:spPr>
          <a:xfrm>
            <a:off x="1847850" y="1360204"/>
            <a:ext cx="8496300" cy="1008112"/>
          </a:xfrm>
          <a:prstGeom prst="rect">
            <a:avLst/>
          </a:prstGeom>
          <a:solidFill>
            <a:srgbClr val="FFFFCC"/>
          </a:solidFill>
          <a:ln>
            <a:solidFill>
              <a:schemeClr val="accent2"/>
            </a:solidFill>
            <a:miter lim="800000"/>
            <a:headEnd/>
            <a:tailEnd/>
          </a:ln>
        </p:spPr>
        <p:txBody>
          <a:bodyPr lIns="108000" tIns="144000" bIns="10800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en-US" b="1" dirty="0"/>
              <a:t>f = 50.6MHz</a:t>
            </a:r>
            <a:r>
              <a:rPr lang="en-US" dirty="0"/>
              <a:t>; </a:t>
            </a:r>
            <a:r>
              <a:rPr lang="en-US" b="1" dirty="0"/>
              <a:t>Q</a:t>
            </a:r>
            <a:r>
              <a:rPr lang="en-US" b="1" baseline="-25000" dirty="0"/>
              <a:t>0 </a:t>
            </a:r>
            <a:r>
              <a:rPr lang="en-US" b="1" dirty="0"/>
              <a:t>= 4,8</a:t>
            </a:r>
            <a:r>
              <a:rPr lang="en-US" b="1" dirty="0">
                <a:sym typeface="Symbol" pitchFamily="18" charset="2"/>
              </a:rPr>
              <a:t>10</a:t>
            </a:r>
            <a:r>
              <a:rPr lang="en-US" b="1" baseline="30000" dirty="0">
                <a:sym typeface="Symbol" pitchFamily="18" charset="2"/>
              </a:rPr>
              <a:t>4</a:t>
            </a:r>
            <a:r>
              <a:rPr lang="en-US" dirty="0">
                <a:sym typeface="Symbol" pitchFamily="18" charset="2"/>
              </a:rPr>
              <a:t>; </a:t>
            </a:r>
            <a:r>
              <a:rPr lang="en-US" b="1" dirty="0" err="1">
                <a:sym typeface="Symbol" pitchFamily="18" charset="2"/>
              </a:rPr>
              <a:t>U</a:t>
            </a:r>
            <a:r>
              <a:rPr lang="en-US" b="1" baseline="-25000" dirty="0" err="1">
                <a:sym typeface="Symbol" pitchFamily="18" charset="2"/>
              </a:rPr>
              <a:t>max</a:t>
            </a:r>
            <a:r>
              <a:rPr lang="en-US" b="1" dirty="0">
                <a:sym typeface="Symbol" pitchFamily="18" charset="2"/>
              </a:rPr>
              <a:t>=1.2MV</a:t>
            </a:r>
            <a:r>
              <a:rPr lang="en-US" dirty="0">
                <a:sym typeface="Symbol" pitchFamily="18" charset="2"/>
              </a:rPr>
              <a:t> (presently 0.85MV)</a:t>
            </a:r>
          </a:p>
          <a:p>
            <a:pPr>
              <a:lnSpc>
                <a:spcPct val="80000"/>
              </a:lnSpc>
              <a:defRPr/>
            </a:pPr>
            <a:r>
              <a:rPr lang="en-US" dirty="0"/>
              <a:t>transfer of up to </a:t>
            </a:r>
            <a:r>
              <a:rPr lang="en-US" b="1" dirty="0">
                <a:solidFill>
                  <a:srgbClr val="CC3300"/>
                </a:solidFill>
              </a:rPr>
              <a:t>400kW power to the beam</a:t>
            </a:r>
            <a:r>
              <a:rPr lang="en-US" dirty="0"/>
              <a:t> per cavity; a total of 4 cavities</a:t>
            </a:r>
          </a:p>
          <a:p>
            <a:pPr>
              <a:lnSpc>
                <a:spcPct val="80000"/>
              </a:lnSpc>
              <a:defRPr/>
            </a:pPr>
            <a:r>
              <a:rPr lang="en-US" dirty="0">
                <a:sym typeface="Symbol" pitchFamily="18" charset="2"/>
              </a:rPr>
              <a:t>Wall Plug to Beam Efficiency (RF Systems): </a:t>
            </a:r>
            <a:r>
              <a:rPr lang="en-US" b="1" dirty="0">
                <a:sym typeface="Symbol" pitchFamily="18" charset="2"/>
              </a:rPr>
              <a:t>32% </a:t>
            </a:r>
            <a:r>
              <a:rPr lang="en-US" dirty="0">
                <a:sym typeface="Symbol" pitchFamily="18" charset="2"/>
              </a:rPr>
              <a:t>[AC/DC: 90%, DC/RF: 64%, RF/Beam: 55%]</a:t>
            </a:r>
            <a:endParaRPr lang="en-US" b="1" dirty="0">
              <a:sym typeface="Symbol" pitchFamily="18" charset="2"/>
            </a:endParaRPr>
          </a:p>
        </p:txBody>
      </p:sp>
      <p:pic>
        <p:nvPicPr>
          <p:cNvPr id="6" name="Picture 4" descr="ring_cav_sidephoto">
            <a:extLst>
              <a:ext uri="{FF2B5EF4-FFF2-40B4-BE49-F238E27FC236}">
                <a16:creationId xmlns:a16="http://schemas.microsoft.com/office/drawing/2014/main" id="{12111598-3B9C-F4B5-E3E4-0BE6995DD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758" y="2741028"/>
            <a:ext cx="2771775" cy="36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ring_cav_inside">
            <a:extLst>
              <a:ext uri="{FF2B5EF4-FFF2-40B4-BE49-F238E27FC236}">
                <a16:creationId xmlns:a16="http://schemas.microsoft.com/office/drawing/2014/main" id="{2D09D6D1-932E-8A2D-6F11-A7DDC17C9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871" y="2741028"/>
            <a:ext cx="2771775" cy="36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av_3">
            <a:extLst>
              <a:ext uri="{FF2B5EF4-FFF2-40B4-BE49-F238E27FC236}">
                <a16:creationId xmlns:a16="http://schemas.microsoft.com/office/drawing/2014/main" id="{E9F94084-098E-EE0E-BC40-889A1F8BC4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0421" y="3653841"/>
            <a:ext cx="3716337" cy="278606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8">
            <a:extLst>
              <a:ext uri="{FF2B5EF4-FFF2-40B4-BE49-F238E27FC236}">
                <a16:creationId xmlns:a16="http://schemas.microsoft.com/office/drawing/2014/main" id="{B6F376B5-5151-334D-5249-BDB8079C4C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5071" y="2939466"/>
            <a:ext cx="18002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>
                <a:latin typeface="Arial" pitchFamily="34" charset="0"/>
              </a:rPr>
              <a:t>hydraulic tuning devices (5x)</a:t>
            </a:r>
          </a:p>
        </p:txBody>
      </p:sp>
      <p:sp>
        <p:nvSpPr>
          <p:cNvPr id="10" name="Line 9">
            <a:extLst>
              <a:ext uri="{FF2B5EF4-FFF2-40B4-BE49-F238E27FC236}">
                <a16:creationId xmlns:a16="http://schemas.microsoft.com/office/drawing/2014/main" id="{9BCB2440-A25D-DFE1-9EEB-E1887263147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027946" y="3582403"/>
            <a:ext cx="73025" cy="5048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" name="Line 11">
            <a:extLst>
              <a:ext uri="{FF2B5EF4-FFF2-40B4-BE49-F238E27FC236}">
                <a16:creationId xmlns:a16="http://schemas.microsoft.com/office/drawing/2014/main" id="{6BAD9FC0-7252-77E7-6C82-DD26703D5CA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16558" y="3226803"/>
            <a:ext cx="720725" cy="7207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" name="Text Box 12">
            <a:extLst>
              <a:ext uri="{FF2B5EF4-FFF2-40B4-BE49-F238E27FC236}">
                <a16:creationId xmlns:a16="http://schemas.microsoft.com/office/drawing/2014/main" id="{D6605C80-960B-EC7A-F58E-C3B434012F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7283" y="2939466"/>
            <a:ext cx="18002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>
                <a:latin typeface="Arial" pitchFamily="34" charset="0"/>
              </a:rPr>
              <a:t>resonator inside</a:t>
            </a:r>
          </a:p>
        </p:txBody>
      </p:sp>
    </p:spTree>
    <p:extLst>
      <p:ext uri="{BB962C8B-B14F-4D97-AF65-F5344CB8AC3E}">
        <p14:creationId xmlns:p14="http://schemas.microsoft.com/office/powerpoint/2010/main" val="1964650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E8081A-56C3-A908-7C07-BD019E7D2F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69502F-C9FB-609E-ACE5-08ACC1AF2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870" y="163728"/>
            <a:ext cx="10515600" cy="778979"/>
          </a:xfrm>
        </p:spPr>
        <p:txBody>
          <a:bodyPr/>
          <a:lstStyle/>
          <a:p>
            <a:pPr algn="ctr"/>
            <a:r>
              <a:rPr lang="en-US" dirty="0"/>
              <a:t>Comparison: Megawatt p-Drivers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2E23BF2-F182-A6F0-D9D1-D8C9F7542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15</a:t>
            </a:fld>
            <a:endParaRPr lang="en-GB"/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E10F8968-29D6-3369-7A31-5E1C863DFB5F}"/>
              </a:ext>
            </a:extLst>
          </p:cNvPr>
          <p:cNvGraphicFramePr>
            <a:graphicFrameLocks noGrp="1"/>
          </p:cNvGraphicFramePr>
          <p:nvPr/>
        </p:nvGraphicFramePr>
        <p:xfrm>
          <a:off x="2974338" y="4361055"/>
          <a:ext cx="8758655" cy="1630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73868">
                  <a:extLst>
                    <a:ext uri="{9D8B030D-6E8A-4147-A177-3AD203B41FA5}">
                      <a16:colId xmlns:a16="http://schemas.microsoft.com/office/drawing/2014/main" val="673235513"/>
                    </a:ext>
                  </a:extLst>
                </a:gridCol>
                <a:gridCol w="2074107">
                  <a:extLst>
                    <a:ext uri="{9D8B030D-6E8A-4147-A177-3AD203B41FA5}">
                      <a16:colId xmlns:a16="http://schemas.microsoft.com/office/drawing/2014/main" val="101845517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1566799971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553407664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360646081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2342097213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21305970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facility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accelerator</a:t>
                      </a:r>
                      <a:r>
                        <a:rPr lang="de-DE" sz="1400" dirty="0"/>
                        <a:t> type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Economy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Energy </a:t>
                      </a:r>
                      <a:r>
                        <a:rPr lang="de-CH" sz="1400" dirty="0" err="1"/>
                        <a:t>Reach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Power </a:t>
                      </a:r>
                      <a:r>
                        <a:rPr lang="de-CH" sz="1400" dirty="0" err="1"/>
                        <a:t>Reach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operational </a:t>
                      </a:r>
                      <a:r>
                        <a:rPr lang="de-CH" sz="1400" dirty="0" err="1"/>
                        <a:t>complexity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grid</a:t>
                      </a:r>
                      <a:r>
                        <a:rPr lang="de-DE" sz="1400" dirty="0"/>
                        <a:t>-</a:t>
                      </a:r>
                      <a:r>
                        <a:rPr lang="de-DE" sz="1400" dirty="0" err="1"/>
                        <a:t>to</a:t>
                      </a:r>
                      <a:r>
                        <a:rPr lang="de-DE" sz="1400" dirty="0"/>
                        <a:t>-beam Efficiency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39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/>
                        <a:t>SNS</a:t>
                      </a:r>
                      <a:endParaRPr lang="de-CH" sz="14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superconducting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linac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9%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012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/>
                        <a:t>J-PARC</a:t>
                      </a:r>
                      <a:endParaRPr lang="de-CH" sz="14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rapid </a:t>
                      </a:r>
                      <a:r>
                        <a:rPr lang="de-DE" sz="1400" dirty="0" err="1"/>
                        <a:t>cycling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synchrotron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3%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82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/>
                        <a:t>PSI</a:t>
                      </a:r>
                      <a:endParaRPr lang="de-CH" sz="14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isochronous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cyclotron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18%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6281368"/>
                  </a:ext>
                </a:extLst>
              </a:tr>
            </a:tbl>
          </a:graphicData>
        </a:graphic>
      </p:graphicFrame>
      <p:pic>
        <p:nvPicPr>
          <p:cNvPr id="12" name="Grafik 11">
            <a:extLst>
              <a:ext uri="{FF2B5EF4-FFF2-40B4-BE49-F238E27FC236}">
                <a16:creationId xmlns:a16="http://schemas.microsoft.com/office/drawing/2014/main" id="{E9234E2A-D30B-CE91-0C52-31C1912A76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83" y="1229812"/>
            <a:ext cx="4532835" cy="253426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178BDC3-884F-93EE-3EF1-DAD2E70598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4336" y="1229812"/>
            <a:ext cx="3998657" cy="253426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135F3A3C-C41E-D4A0-D69E-C534000E5A7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843" t="5695" r="8638" b="2899"/>
          <a:stretch/>
        </p:blipFill>
        <p:spPr>
          <a:xfrm>
            <a:off x="5106103" y="1229812"/>
            <a:ext cx="2353248" cy="2534267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ACB47B4A-57B7-BB05-7586-DDCFCB77725B}"/>
              </a:ext>
            </a:extLst>
          </p:cNvPr>
          <p:cNvSpPr txBox="1"/>
          <p:nvPr/>
        </p:nvSpPr>
        <p:spPr>
          <a:xfrm>
            <a:off x="211200" y="4361055"/>
            <a:ext cx="26585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Megawatt </a:t>
            </a:r>
            <a:r>
              <a:rPr lang="de-DE" b="1" dirty="0" err="1"/>
              <a:t>class</a:t>
            </a:r>
            <a:r>
              <a:rPr lang="de-DE" b="1" dirty="0"/>
              <a:t> </a:t>
            </a:r>
            <a:r>
              <a:rPr lang="de-DE" b="1" dirty="0" err="1"/>
              <a:t>facilities</a:t>
            </a:r>
            <a:r>
              <a:rPr lang="de-DE" b="1" dirty="0"/>
              <a:t> </a:t>
            </a:r>
            <a:r>
              <a:rPr lang="de-DE" b="1" dirty="0" err="1"/>
              <a:t>operating</a:t>
            </a:r>
            <a:r>
              <a:rPr lang="de-DE" b="1" dirty="0"/>
              <a:t> </a:t>
            </a:r>
            <a:r>
              <a:rPr lang="de-DE" b="1" dirty="0" err="1"/>
              <a:t>today</a:t>
            </a:r>
            <a:r>
              <a:rPr lang="de-DE" b="1" dirty="0"/>
              <a:t>:</a:t>
            </a:r>
          </a:p>
          <a:p>
            <a:endParaRPr lang="de-DE" b="1" dirty="0"/>
          </a:p>
          <a:p>
            <a:r>
              <a:rPr lang="de-DE" b="1" dirty="0" err="1"/>
              <a:t>optimized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application</a:t>
            </a:r>
            <a:r>
              <a:rPr lang="de-DE" b="1" dirty="0"/>
              <a:t>, not </a:t>
            </a:r>
            <a:r>
              <a:rPr lang="de-DE" b="1" dirty="0" err="1"/>
              <a:t>efficiency</a:t>
            </a:r>
            <a:r>
              <a:rPr lang="de-DE" b="1" dirty="0"/>
              <a:t>!</a:t>
            </a:r>
            <a:endParaRPr lang="en-GB" b="1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86E8EB5-FC98-E3F7-A019-EA548DA94F9F}"/>
              </a:ext>
            </a:extLst>
          </p:cNvPr>
          <p:cNvSpPr txBox="1"/>
          <p:nvPr/>
        </p:nvSpPr>
        <p:spPr>
          <a:xfrm>
            <a:off x="5611857" y="3444617"/>
            <a:ext cx="1341739" cy="276999"/>
          </a:xfrm>
          <a:prstGeom prst="rect">
            <a:avLst/>
          </a:prstGeom>
          <a:solidFill>
            <a:schemeClr val="tx1">
              <a:alpha val="18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>
                <a:solidFill>
                  <a:schemeClr val="bg1"/>
                </a:solidFill>
              </a:rPr>
              <a:t>590 MeV, 1.4 MW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3266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088E82-05B1-31DB-0383-9CF0F9324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087" y="214426"/>
            <a:ext cx="10515600" cy="778979"/>
          </a:xfrm>
        </p:spPr>
        <p:txBody>
          <a:bodyPr/>
          <a:lstStyle/>
          <a:p>
            <a:r>
              <a:rPr lang="de-DE" dirty="0"/>
              <a:t>PSI: </a:t>
            </a:r>
            <a:r>
              <a:rPr lang="de-DE" dirty="0" err="1"/>
              <a:t>Improving</a:t>
            </a:r>
            <a:r>
              <a:rPr lang="de-DE" dirty="0"/>
              <a:t> </a:t>
            </a:r>
            <a:r>
              <a:rPr lang="de-DE" dirty="0" err="1"/>
              <a:t>Conversion</a:t>
            </a:r>
            <a:r>
              <a:rPr lang="de-DE" dirty="0"/>
              <a:t> Efficiency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secondary</a:t>
            </a:r>
            <a:r>
              <a:rPr lang="de-DE" dirty="0"/>
              <a:t> Radiation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EAB1B4-0CED-9345-8917-82C918DAD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16</a:t>
            </a:fld>
            <a:endParaRPr lang="en-GB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4CA5926-239D-D03D-CB59-67FCA14E2C2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2542" y="1663809"/>
            <a:ext cx="1107790" cy="203227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52B1771A-E61C-3409-8ED9-168E2BDBFA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273"/>
          <a:stretch/>
        </p:blipFill>
        <p:spPr>
          <a:xfrm>
            <a:off x="3064429" y="1663809"/>
            <a:ext cx="1107790" cy="2297111"/>
          </a:xfrm>
          <a:prstGeom prst="rect">
            <a:avLst/>
          </a:prstGeom>
        </p:spPr>
      </p:pic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DE49623C-944D-AC2C-DF9F-F0EDC47737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535609"/>
              </p:ext>
            </p:extLst>
          </p:nvPr>
        </p:nvGraphicFramePr>
        <p:xfrm>
          <a:off x="4711527" y="1554384"/>
          <a:ext cx="3929063" cy="2377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21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69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000" b="1" dirty="0" err="1">
                          <a:solidFill>
                            <a:schemeClr val="tx2"/>
                          </a:solidFill>
                        </a:rPr>
                        <a:t>measure</a:t>
                      </a:r>
                      <a:endParaRPr lang="de-CH" sz="20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b="1" dirty="0" err="1">
                          <a:solidFill>
                            <a:schemeClr val="tx2"/>
                          </a:solidFill>
                        </a:rPr>
                        <a:t>gain</a:t>
                      </a:r>
                      <a:endParaRPr lang="de-CH" sz="20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2"/>
                          </a:solidFill>
                        </a:rPr>
                        <a:t>Zr</a:t>
                      </a:r>
                      <a:r>
                        <a:rPr lang="de-DE" sz="200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de-DE" sz="2000" dirty="0" err="1">
                          <a:solidFill>
                            <a:schemeClr val="tx2"/>
                          </a:solidFill>
                        </a:rPr>
                        <a:t>cladding</a:t>
                      </a:r>
                      <a:r>
                        <a:rPr lang="de-DE" sz="200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de-DE" sz="2000" dirty="0" err="1">
                          <a:solidFill>
                            <a:schemeClr val="tx2"/>
                          </a:solidFill>
                        </a:rPr>
                        <a:t>instead</a:t>
                      </a:r>
                      <a:r>
                        <a:rPr lang="de-DE" sz="200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de-DE" sz="2000" dirty="0" err="1">
                          <a:solidFill>
                            <a:schemeClr val="tx2"/>
                          </a:solidFill>
                        </a:rPr>
                        <a:t>steel</a:t>
                      </a:r>
                      <a:endParaRPr lang="de-CH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b="1" dirty="0">
                          <a:solidFill>
                            <a:schemeClr val="tx2"/>
                          </a:solidFill>
                        </a:rPr>
                        <a:t>12%</a:t>
                      </a:r>
                      <a:endParaRPr lang="de-CH" sz="20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2"/>
                          </a:solidFill>
                        </a:rPr>
                        <a:t>more</a:t>
                      </a:r>
                      <a:r>
                        <a:rPr lang="de-DE" sz="200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de-DE" sz="2000" dirty="0" err="1">
                          <a:solidFill>
                            <a:schemeClr val="tx2"/>
                          </a:solidFill>
                        </a:rPr>
                        <a:t>compact</a:t>
                      </a:r>
                      <a:r>
                        <a:rPr lang="de-DE" sz="200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de-DE" sz="2000" dirty="0" err="1">
                          <a:solidFill>
                            <a:schemeClr val="tx2"/>
                          </a:solidFill>
                        </a:rPr>
                        <a:t>rod</a:t>
                      </a:r>
                      <a:r>
                        <a:rPr lang="de-DE" sz="200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de-DE" sz="2000" dirty="0" err="1">
                          <a:solidFill>
                            <a:schemeClr val="tx2"/>
                          </a:solidFill>
                        </a:rPr>
                        <a:t>bundle</a:t>
                      </a:r>
                      <a:endParaRPr lang="de-CH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b="1" dirty="0">
                          <a:solidFill>
                            <a:schemeClr val="tx2"/>
                          </a:solidFill>
                        </a:rPr>
                        <a:t>5%</a:t>
                      </a:r>
                      <a:endParaRPr lang="de-CH" sz="20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2"/>
                          </a:solidFill>
                        </a:rPr>
                        <a:t>Pb</a:t>
                      </a:r>
                      <a:r>
                        <a:rPr lang="de-DE" sz="200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de-DE" sz="2000" dirty="0" err="1">
                          <a:solidFill>
                            <a:schemeClr val="tx2"/>
                          </a:solidFill>
                        </a:rPr>
                        <a:t>reflector</a:t>
                      </a:r>
                      <a:endParaRPr lang="de-CH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b="1" dirty="0">
                          <a:solidFill>
                            <a:schemeClr val="tx2"/>
                          </a:solidFill>
                        </a:rPr>
                        <a:t>10%</a:t>
                      </a:r>
                      <a:endParaRPr lang="de-CH" sz="20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2"/>
                          </a:solidFill>
                        </a:rPr>
                        <a:t>inverted</a:t>
                      </a:r>
                      <a:r>
                        <a:rPr lang="de-DE" sz="200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de-DE" sz="2000" dirty="0" err="1">
                          <a:solidFill>
                            <a:schemeClr val="tx2"/>
                          </a:solidFill>
                        </a:rPr>
                        <a:t>entrance</a:t>
                      </a:r>
                      <a:r>
                        <a:rPr lang="de-DE" sz="200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de-DE" sz="2000" dirty="0" err="1">
                          <a:solidFill>
                            <a:schemeClr val="tx2"/>
                          </a:solidFill>
                        </a:rPr>
                        <a:t>window</a:t>
                      </a:r>
                      <a:endParaRPr lang="de-CH" sz="2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b="1" dirty="0">
                          <a:solidFill>
                            <a:schemeClr val="tx2"/>
                          </a:solidFill>
                        </a:rPr>
                        <a:t>10%</a:t>
                      </a:r>
                      <a:endParaRPr lang="de-CH" sz="20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rgbClr val="C00000"/>
                          </a:solidFill>
                        </a:rPr>
                        <a:t>total </a:t>
                      </a:r>
                      <a:r>
                        <a:rPr lang="de-DE" sz="2000" dirty="0" err="1">
                          <a:solidFill>
                            <a:srgbClr val="C00000"/>
                          </a:solidFill>
                        </a:rPr>
                        <a:t>gain</a:t>
                      </a:r>
                      <a:r>
                        <a:rPr lang="de-DE" sz="20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de-DE" sz="2000" dirty="0" err="1">
                          <a:solidFill>
                            <a:srgbClr val="C00000"/>
                          </a:solidFill>
                        </a:rPr>
                        <a:t>factor</a:t>
                      </a:r>
                      <a:endParaRPr lang="de-CH" sz="20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b="1" dirty="0">
                          <a:solidFill>
                            <a:srgbClr val="C00000"/>
                          </a:solidFill>
                        </a:rPr>
                        <a:t>1.42</a:t>
                      </a:r>
                      <a:endParaRPr lang="de-CH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7" name="Picture 12" descr="flux_vertical_cut_standard_PbZr">
            <a:extLst>
              <a:ext uri="{FF2B5EF4-FFF2-40B4-BE49-F238E27FC236}">
                <a16:creationId xmlns:a16="http://schemas.microsoft.com/office/drawing/2014/main" id="{648AFED5-A690-C5A7-3B0D-4524B512AB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040"/>
          <a:stretch/>
        </p:blipFill>
        <p:spPr bwMode="auto">
          <a:xfrm>
            <a:off x="1757363" y="4645070"/>
            <a:ext cx="3477433" cy="1702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3" descr="round_target_blankets_inverted_hull">
            <a:extLst>
              <a:ext uri="{FF2B5EF4-FFF2-40B4-BE49-F238E27FC236}">
                <a16:creationId xmlns:a16="http://schemas.microsoft.com/office/drawing/2014/main" id="{A6D59C99-CEFE-4F5A-EEAE-3809A8414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4203" y="4724894"/>
            <a:ext cx="4060164" cy="1541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C62A7D43-9D65-D683-6CFD-70F83E788518}"/>
              </a:ext>
            </a:extLst>
          </p:cNvPr>
          <p:cNvSpPr txBox="1"/>
          <p:nvPr/>
        </p:nvSpPr>
        <p:spPr>
          <a:xfrm>
            <a:off x="5610093" y="4974186"/>
            <a:ext cx="20488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color</a:t>
            </a:r>
            <a:r>
              <a:rPr lang="de-DE" b="1" dirty="0"/>
              <a:t> code: </a:t>
            </a:r>
            <a:r>
              <a:rPr lang="de-DE" b="1" dirty="0" err="1"/>
              <a:t>neutron</a:t>
            </a:r>
            <a:r>
              <a:rPr lang="de-DE" b="1" dirty="0"/>
              <a:t> </a:t>
            </a:r>
            <a:r>
              <a:rPr lang="de-DE" b="1" dirty="0" err="1"/>
              <a:t>density</a:t>
            </a:r>
            <a:r>
              <a:rPr lang="de-DE" b="1" dirty="0"/>
              <a:t> on same </a:t>
            </a:r>
            <a:r>
              <a:rPr lang="de-DE" b="1" dirty="0" err="1"/>
              <a:t>scale</a:t>
            </a:r>
            <a:r>
              <a:rPr lang="de-DE" b="1" dirty="0"/>
              <a:t> (MCNPX)</a:t>
            </a:r>
            <a:endParaRPr lang="de-CH" b="1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D2E6990-9A65-9FE8-D330-158AAC5AFA16}"/>
              </a:ext>
            </a:extLst>
          </p:cNvPr>
          <p:cNvSpPr txBox="1"/>
          <p:nvPr/>
        </p:nvSpPr>
        <p:spPr>
          <a:xfrm>
            <a:off x="3007729" y="993405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err="1">
                <a:solidFill>
                  <a:schemeClr val="tx2"/>
                </a:solidFill>
              </a:rPr>
              <a:t>old</a:t>
            </a:r>
            <a:endParaRPr lang="de-CH" sz="3200" b="1" dirty="0">
              <a:solidFill>
                <a:schemeClr val="tx2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D66FB17-42BC-7A2E-D489-C88BD8ABDF59}"/>
              </a:ext>
            </a:extLst>
          </p:cNvPr>
          <p:cNvSpPr txBox="1"/>
          <p:nvPr/>
        </p:nvSpPr>
        <p:spPr>
          <a:xfrm>
            <a:off x="8986837" y="92663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err="1">
                <a:solidFill>
                  <a:schemeClr val="tx2"/>
                </a:solidFill>
              </a:rPr>
              <a:t>new</a:t>
            </a:r>
            <a:endParaRPr lang="de-CH" sz="3200" b="1" dirty="0">
              <a:solidFill>
                <a:schemeClr val="tx2"/>
              </a:solidFill>
            </a:endParaRPr>
          </a:p>
        </p:txBody>
      </p:sp>
      <p:sp>
        <p:nvSpPr>
          <p:cNvPr id="12" name="Pfeil nach oben 2">
            <a:extLst>
              <a:ext uri="{FF2B5EF4-FFF2-40B4-BE49-F238E27FC236}">
                <a16:creationId xmlns:a16="http://schemas.microsoft.com/office/drawing/2014/main" id="{C00A8E47-1640-1859-5CD7-0AEAC2F02593}"/>
              </a:ext>
            </a:extLst>
          </p:cNvPr>
          <p:cNvSpPr/>
          <p:nvPr/>
        </p:nvSpPr>
        <p:spPr>
          <a:xfrm>
            <a:off x="3426829" y="3884034"/>
            <a:ext cx="381000" cy="547114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100" b="1" dirty="0">
                <a:solidFill>
                  <a:schemeClr val="tx2"/>
                </a:solidFill>
              </a:rPr>
              <a:t>beam</a:t>
            </a:r>
            <a:endParaRPr lang="de-CH" sz="1100" b="1" dirty="0" err="1">
              <a:solidFill>
                <a:schemeClr val="tx2"/>
              </a:solidFill>
            </a:endParaRPr>
          </a:p>
        </p:txBody>
      </p:sp>
      <p:sp>
        <p:nvSpPr>
          <p:cNvPr id="13" name="Pfeil nach oben 12">
            <a:extLst>
              <a:ext uri="{FF2B5EF4-FFF2-40B4-BE49-F238E27FC236}">
                <a16:creationId xmlns:a16="http://schemas.microsoft.com/office/drawing/2014/main" id="{2C89E0F2-C256-9058-F58A-78EC7BB3D146}"/>
              </a:ext>
            </a:extLst>
          </p:cNvPr>
          <p:cNvSpPr/>
          <p:nvPr/>
        </p:nvSpPr>
        <p:spPr>
          <a:xfrm>
            <a:off x="9405937" y="3898434"/>
            <a:ext cx="381000" cy="547114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100" b="1" dirty="0">
                <a:solidFill>
                  <a:schemeClr val="tx2"/>
                </a:solidFill>
              </a:rPr>
              <a:t>beam</a:t>
            </a:r>
            <a:endParaRPr lang="de-CH" sz="1100" b="1" dirty="0" err="1">
              <a:solidFill>
                <a:schemeClr val="tx2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F14AAB6-78DD-BD0B-2545-9A243804E6F8}"/>
              </a:ext>
            </a:extLst>
          </p:cNvPr>
          <p:cNvSpPr txBox="1"/>
          <p:nvPr/>
        </p:nvSpPr>
        <p:spPr>
          <a:xfrm>
            <a:off x="158468" y="1462528"/>
            <a:ext cx="21632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/>
              <a:t>Example</a:t>
            </a:r>
            <a:r>
              <a:rPr lang="de-DE" sz="2000" b="1" dirty="0"/>
              <a:t>: </a:t>
            </a:r>
            <a:r>
              <a:rPr lang="de-DE" sz="2000" b="1" dirty="0" err="1"/>
              <a:t>neutron</a:t>
            </a:r>
            <a:r>
              <a:rPr lang="de-DE" sz="2000" b="1" dirty="0"/>
              <a:t> </a:t>
            </a:r>
            <a:r>
              <a:rPr lang="de-DE" sz="2000" b="1" dirty="0" err="1"/>
              <a:t>production</a:t>
            </a:r>
            <a:r>
              <a:rPr lang="de-DE" sz="2000" b="1" dirty="0"/>
              <a:t> </a:t>
            </a:r>
            <a:r>
              <a:rPr lang="de-DE" sz="2000" b="1" dirty="0" err="1"/>
              <a:t>target</a:t>
            </a:r>
            <a:r>
              <a:rPr lang="de-DE" sz="2000" b="1" dirty="0"/>
              <a:t> at PSI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3540574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4F6D66-A12F-A0ED-F19C-80065627B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6EBF14-15AE-6D2C-4086-D2DC07764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087" y="214426"/>
            <a:ext cx="10515600" cy="778979"/>
          </a:xfrm>
        </p:spPr>
        <p:txBody>
          <a:bodyPr/>
          <a:lstStyle/>
          <a:p>
            <a:r>
              <a:rPr lang="de-DE" dirty="0"/>
              <a:t>ESS: </a:t>
            </a:r>
            <a:r>
              <a:rPr lang="de-DE" dirty="0" err="1"/>
              <a:t>Improving</a:t>
            </a:r>
            <a:r>
              <a:rPr lang="de-DE" dirty="0"/>
              <a:t> </a:t>
            </a:r>
            <a:r>
              <a:rPr lang="de-DE" dirty="0" err="1"/>
              <a:t>Conversion</a:t>
            </a:r>
            <a:r>
              <a:rPr lang="de-DE" dirty="0"/>
              <a:t> Efficiency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secondary</a:t>
            </a:r>
            <a:r>
              <a:rPr lang="de-DE" dirty="0"/>
              <a:t> Radiation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D7D47A5-5621-99E9-C42F-B802DB454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17</a:t>
            </a:fld>
            <a:endParaRPr lang="en-GB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6D8D4A8-8E99-DD0D-6718-B734199DF8E1}"/>
              </a:ext>
            </a:extLst>
          </p:cNvPr>
          <p:cNvSpPr txBox="1"/>
          <p:nvPr/>
        </p:nvSpPr>
        <p:spPr>
          <a:xfrm>
            <a:off x="379047" y="1326170"/>
            <a:ext cx="3033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/>
              <a:t>Example</a:t>
            </a:r>
            <a:r>
              <a:rPr lang="de-DE" sz="2000" b="1" dirty="0"/>
              <a:t>: </a:t>
            </a:r>
            <a:r>
              <a:rPr lang="de-DE" sz="2000" b="1" dirty="0" err="1"/>
              <a:t>neutron</a:t>
            </a:r>
            <a:r>
              <a:rPr lang="de-DE" sz="2000" b="1" dirty="0"/>
              <a:t> </a:t>
            </a:r>
            <a:r>
              <a:rPr lang="de-DE" sz="2000" b="1" dirty="0" err="1"/>
              <a:t>production</a:t>
            </a:r>
            <a:r>
              <a:rPr lang="de-DE" sz="2000" b="1" dirty="0"/>
              <a:t> </a:t>
            </a:r>
            <a:r>
              <a:rPr lang="de-DE" sz="2000" b="1" dirty="0" err="1"/>
              <a:t>target</a:t>
            </a:r>
            <a:r>
              <a:rPr lang="de-DE" sz="2000" b="1" dirty="0"/>
              <a:t> at ESS</a:t>
            </a:r>
            <a:endParaRPr lang="de-CH" sz="2000" b="1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94AA0B-1011-9836-7C96-54F94CEFC1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40908"/>
            <a:ext cx="5784056" cy="2281733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2FF763BC-3367-AB57-6D6C-60A7CEDED0DC}"/>
              </a:ext>
            </a:extLst>
          </p:cNvPr>
          <p:cNvSpPr txBox="1"/>
          <p:nvPr/>
        </p:nvSpPr>
        <p:spPr>
          <a:xfrm>
            <a:off x="6018808" y="4030360"/>
            <a:ext cx="610162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dirty="0" err="1">
                <a:latin typeface="CharisSIL"/>
              </a:rPr>
              <a:t>L.Zanini</a:t>
            </a:r>
            <a:r>
              <a:rPr lang="en-GB" dirty="0">
                <a:latin typeface="CharisSIL"/>
              </a:rPr>
              <a:t> et al (2019):</a:t>
            </a:r>
          </a:p>
          <a:p>
            <a:pPr algn="l"/>
            <a:r>
              <a:rPr lang="en-GB" sz="1800" b="1" i="0" u="none" strike="noStrike" baseline="0" dirty="0">
                <a:latin typeface="CharisSIL-Bold"/>
              </a:rPr>
              <a:t>Brightness increase by using low-dimensional moderators</a:t>
            </a:r>
            <a:r>
              <a:rPr lang="en-GB" sz="1800" b="0" i="0" u="none" strike="noStrike" baseline="0" dirty="0">
                <a:latin typeface="CharisSIL"/>
              </a:rPr>
              <a:t>.</a:t>
            </a:r>
          </a:p>
          <a:p>
            <a:pPr algn="l"/>
            <a:r>
              <a:rPr lang="en-GB" sz="1800" b="0" i="0" u="none" strike="noStrike" baseline="0" dirty="0">
                <a:latin typeface="CharisSIL"/>
              </a:rPr>
              <a:t>The flat moderators adopted for ESS offer a clear brightness increase with respect to the original TDR design based on volume moderators: the cold brightness increases by more than a factor of 2.5 with respect to the original design for ESS.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35CB42F2-58A5-E7DA-943A-C0A72F3FDD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604" y="2093494"/>
            <a:ext cx="5713015" cy="4137463"/>
          </a:xfrm>
          <a:prstGeom prst="rect">
            <a:avLst/>
          </a:prstGeom>
        </p:spPr>
      </p:pic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22EC2DCE-EC17-C279-0463-2A8EE420C852}"/>
              </a:ext>
            </a:extLst>
          </p:cNvPr>
          <p:cNvCxnSpPr>
            <a:cxnSpLocks/>
          </p:cNvCxnSpPr>
          <p:nvPr/>
        </p:nvCxnSpPr>
        <p:spPr>
          <a:xfrm flipH="1">
            <a:off x="6018808" y="5715000"/>
            <a:ext cx="1244255" cy="292768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38225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100D5-8A6D-2229-3A24-254DF6C05F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4230F29-6876-6B30-3884-656AFE8F7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18</a:t>
            </a:fld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24E45EA-7C0D-A8C2-47ED-C9DAC31B4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0944"/>
            <a:ext cx="10515600" cy="1921480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de-DE" dirty="0"/>
              <a:t>Best </a:t>
            </a:r>
            <a:r>
              <a:rPr lang="de-DE" dirty="0" err="1"/>
              <a:t>attainable</a:t>
            </a:r>
            <a:r>
              <a:rPr lang="de-DE" dirty="0"/>
              <a:t> </a:t>
            </a:r>
            <a:r>
              <a:rPr lang="de-DE" dirty="0" err="1"/>
              <a:t>Grid</a:t>
            </a:r>
            <a:r>
              <a:rPr lang="de-DE" dirty="0"/>
              <a:t>-</a:t>
            </a:r>
            <a:r>
              <a:rPr lang="de-DE" dirty="0" err="1"/>
              <a:t>to</a:t>
            </a:r>
            <a:r>
              <a:rPr lang="de-DE" dirty="0"/>
              <a:t>-Beam </a:t>
            </a:r>
            <a:r>
              <a:rPr lang="de-DE" dirty="0" err="1"/>
              <a:t>efficiency</a:t>
            </a:r>
            <a:r>
              <a:rPr lang="de-DE" dirty="0"/>
              <a:t> </a:t>
            </a:r>
            <a:r>
              <a:rPr lang="de-DE" dirty="0" err="1"/>
              <a:t>with</a:t>
            </a:r>
            <a:br>
              <a:rPr lang="de-DE" dirty="0"/>
            </a:br>
            <a:r>
              <a:rPr lang="de-DE" dirty="0" err="1"/>
              <a:t>superconducting</a:t>
            </a:r>
            <a:r>
              <a:rPr lang="de-DE" dirty="0"/>
              <a:t> </a:t>
            </a:r>
            <a:r>
              <a:rPr lang="de-DE" dirty="0" err="1"/>
              <a:t>linac</a:t>
            </a:r>
            <a:r>
              <a:rPr lang="de-DE" dirty="0"/>
              <a:t> </a:t>
            </a:r>
            <a:r>
              <a:rPr lang="de-DE" dirty="0" err="1"/>
              <a:t>technology</a:t>
            </a:r>
            <a:r>
              <a:rPr lang="de-DE" dirty="0"/>
              <a:t>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76312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F6B7F8E-2B6E-483E-849E-48987094F21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066" y="3449890"/>
            <a:ext cx="4393934" cy="292928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3E198F4-8839-413D-8163-AB8A1989D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86920"/>
            <a:ext cx="10800000" cy="936000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de-DE" dirty="0" err="1"/>
              <a:t>Superconducting</a:t>
            </a:r>
            <a:r>
              <a:rPr lang="de-DE" dirty="0"/>
              <a:t> </a:t>
            </a:r>
            <a:r>
              <a:rPr lang="de-DE" dirty="0" err="1"/>
              <a:t>Linac</a:t>
            </a:r>
            <a:r>
              <a:rPr lang="de-DE" dirty="0"/>
              <a:t> :  High Efficiency Potential</a:t>
            </a:r>
            <a:br>
              <a:rPr lang="de-DE" dirty="0"/>
            </a:br>
            <a:br>
              <a:rPr lang="de-DE" sz="1100" dirty="0"/>
            </a:br>
            <a:r>
              <a:rPr lang="de-DE" sz="2200" dirty="0" err="1"/>
              <a:t>example</a:t>
            </a:r>
            <a:r>
              <a:rPr lang="de-DE" sz="2200" dirty="0"/>
              <a:t>: PIP-II design of </a:t>
            </a:r>
            <a:r>
              <a:rPr lang="de-DE" sz="2200" dirty="0" err="1"/>
              <a:t>Fermilab</a:t>
            </a:r>
            <a:endParaRPr lang="en-GB" sz="22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29CA8FD-F8E5-4B54-9D80-B2C598DC8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19</a:t>
            </a:fld>
            <a:endParaRPr lang="en-GB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B7927A1C-DDF5-4446-B732-497A522834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924830"/>
              </p:ext>
            </p:extLst>
          </p:nvPr>
        </p:nvGraphicFramePr>
        <p:xfrm>
          <a:off x="761395" y="4365000"/>
          <a:ext cx="6802651" cy="1259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74107">
                  <a:extLst>
                    <a:ext uri="{9D8B030D-6E8A-4147-A177-3AD203B41FA5}">
                      <a16:colId xmlns:a16="http://schemas.microsoft.com/office/drawing/2014/main" val="101845517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1566799971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553407664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360646081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21305970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operating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regime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err="1"/>
                        <a:t>avg</a:t>
                      </a:r>
                      <a:r>
                        <a:rPr lang="de-CH" sz="1400" dirty="0"/>
                        <a:t>. RF power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err="1"/>
                        <a:t>cryogenic</a:t>
                      </a:r>
                      <a:r>
                        <a:rPr lang="de-CH" sz="1400" dirty="0"/>
                        <a:t> power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err="1"/>
                        <a:t>avg</a:t>
                      </a:r>
                      <a:r>
                        <a:rPr lang="de-CH" sz="1400" dirty="0"/>
                        <a:t>. beam power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grid</a:t>
                      </a:r>
                      <a:r>
                        <a:rPr lang="de-DE" sz="1400" dirty="0"/>
                        <a:t>-</a:t>
                      </a:r>
                      <a:r>
                        <a:rPr lang="de-DE" sz="1400" dirty="0" err="1"/>
                        <a:t>to</a:t>
                      </a:r>
                      <a:r>
                        <a:rPr lang="de-DE" sz="1400" dirty="0"/>
                        <a:t>-beam Efficiency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39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PIP-II </a:t>
                      </a:r>
                      <a:r>
                        <a:rPr lang="de-DE" sz="1400" dirty="0" err="1"/>
                        <a:t>pulsed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operation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1.44MW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1.19MW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17.6kW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0.7%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012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PIP-II CW </a:t>
                      </a:r>
                      <a:r>
                        <a:rPr lang="de-DE" sz="1400" dirty="0" err="1"/>
                        <a:t>operation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9.10MW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1.83MW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1.60MW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15%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82119"/>
                  </a:ext>
                </a:extLst>
              </a:tr>
            </a:tbl>
          </a:graphicData>
        </a:graphic>
      </p:graphicFrame>
      <p:pic>
        <p:nvPicPr>
          <p:cNvPr id="6" name="Grafik 5">
            <a:extLst>
              <a:ext uri="{FF2B5EF4-FFF2-40B4-BE49-F238E27FC236}">
                <a16:creationId xmlns:a16="http://schemas.microsoft.com/office/drawing/2014/main" id="{B78B2FA4-A278-4392-94D7-51E9223E1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95" y="1413000"/>
            <a:ext cx="5407488" cy="1576527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3CB3B940-78AD-46FB-A3A0-114B276E0D4C}"/>
              </a:ext>
            </a:extLst>
          </p:cNvPr>
          <p:cNvSpPr txBox="1"/>
          <p:nvPr/>
        </p:nvSpPr>
        <p:spPr>
          <a:xfrm>
            <a:off x="6816000" y="1485000"/>
            <a:ext cx="511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PIP-II base parameters</a:t>
            </a:r>
            <a:r>
              <a:rPr lang="en-US"/>
              <a:t>:</a:t>
            </a:r>
          </a:p>
          <a:p>
            <a:pPr marL="285750" indent="-285750">
              <a:buFontTx/>
              <a:buChar char="-"/>
            </a:pPr>
            <a:r>
              <a:rPr lang="en-US" b="1"/>
              <a:t>H</a:t>
            </a:r>
            <a:r>
              <a:rPr lang="en-US" b="1" baseline="30000"/>
              <a:t>-</a:t>
            </a:r>
            <a:r>
              <a:rPr lang="en-US" b="1"/>
              <a:t>, 800MeV, 2.0mA</a:t>
            </a:r>
            <a:r>
              <a:rPr lang="en-US"/>
              <a:t>, part of Fermilab complex </a:t>
            </a:r>
          </a:p>
          <a:p>
            <a:pPr marL="285750" indent="-285750">
              <a:buFontTx/>
              <a:buChar char="-"/>
            </a:pPr>
            <a:r>
              <a:rPr lang="en-US"/>
              <a:t>aim: neutrino production (1MW @ 60..120GeV)</a:t>
            </a:r>
          </a:p>
          <a:p>
            <a:pPr marL="285750" indent="-285750">
              <a:buFontTx/>
              <a:buChar char="-"/>
            </a:pPr>
            <a:r>
              <a:rPr lang="en-US"/>
              <a:t>CW operation as upgrade path</a:t>
            </a:r>
          </a:p>
        </p:txBody>
      </p:sp>
      <p:sp>
        <p:nvSpPr>
          <p:cNvPr id="11" name="Pfeil: nach oben 10">
            <a:extLst>
              <a:ext uri="{FF2B5EF4-FFF2-40B4-BE49-F238E27FC236}">
                <a16:creationId xmlns:a16="http://schemas.microsoft.com/office/drawing/2014/main" id="{C772AC25-DB0E-4A28-A732-2F91D9A7D5C7}"/>
              </a:ext>
            </a:extLst>
          </p:cNvPr>
          <p:cNvSpPr/>
          <p:nvPr/>
        </p:nvSpPr>
        <p:spPr bwMode="auto">
          <a:xfrm>
            <a:off x="4800000" y="3120706"/>
            <a:ext cx="1089099" cy="639052"/>
          </a:xfrm>
          <a:prstGeom prst="upArrow">
            <a:avLst>
              <a:gd name="adj1" fmla="val 84502"/>
              <a:gd name="adj2" fmla="val 50596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21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highest</a:t>
            </a:r>
            <a:r>
              <a:rPr kumimoji="0" lang="de-DE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efficiency</a:t>
            </a:r>
            <a:endParaRPr kumimoji="0" lang="en-GB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D64D199-9CB4-4005-AF51-C14466CAE091}"/>
              </a:ext>
            </a:extLst>
          </p:cNvPr>
          <p:cNvSpPr txBox="1"/>
          <p:nvPr/>
        </p:nvSpPr>
        <p:spPr>
          <a:xfrm>
            <a:off x="3771900" y="5805000"/>
            <a:ext cx="3908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/>
              <a:t>[</a:t>
            </a:r>
            <a:r>
              <a:rPr lang="de-DE" sz="1400" b="1" dirty="0" err="1"/>
              <a:t>from</a:t>
            </a:r>
            <a:r>
              <a:rPr lang="de-DE" sz="1400" b="1" dirty="0"/>
              <a:t> </a:t>
            </a:r>
            <a:r>
              <a:rPr lang="de-DE" sz="1400" b="1" dirty="0" err="1"/>
              <a:t>presentation</a:t>
            </a:r>
            <a:r>
              <a:rPr lang="de-DE" sz="1400" b="1" dirty="0"/>
              <a:t> </a:t>
            </a:r>
            <a:r>
              <a:rPr lang="de-DE" sz="1400" b="1" dirty="0" err="1"/>
              <a:t>B.Chase</a:t>
            </a:r>
            <a:r>
              <a:rPr lang="de-DE" sz="1400" b="1" dirty="0"/>
              <a:t>, </a:t>
            </a:r>
            <a:r>
              <a:rPr lang="de-DE" sz="1400" b="1" dirty="0" err="1"/>
              <a:t>Y.Yakovlev</a:t>
            </a:r>
            <a:r>
              <a:rPr lang="de-DE" sz="1400" b="1" dirty="0"/>
              <a:t>, 2018]</a:t>
            </a:r>
            <a:endParaRPr lang="en-GB" sz="1400" b="1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2AD64BE-5F24-4EDA-A5F1-09B9D809706A}"/>
              </a:ext>
            </a:extLst>
          </p:cNvPr>
          <p:cNvSpPr txBox="1"/>
          <p:nvPr/>
        </p:nvSpPr>
        <p:spPr>
          <a:xfrm>
            <a:off x="6816000" y="3113588"/>
            <a:ext cx="511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not efficient in pulsed operation:</a:t>
            </a:r>
          </a:p>
        </p:txBody>
      </p:sp>
    </p:spTree>
    <p:extLst>
      <p:ext uri="{BB962C8B-B14F-4D97-AF65-F5344CB8AC3E}">
        <p14:creationId xmlns:p14="http://schemas.microsoft.com/office/powerpoint/2010/main" val="4023501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bgerundetes Rechteck 9"/>
          <p:cNvSpPr/>
          <p:nvPr/>
        </p:nvSpPr>
        <p:spPr bwMode="auto">
          <a:xfrm>
            <a:off x="5183342" y="3217396"/>
            <a:ext cx="2410560" cy="1069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energy related research</a:t>
            </a:r>
          </a:p>
        </p:txBody>
      </p:sp>
      <p:sp>
        <p:nvSpPr>
          <p:cNvPr id="12" name="Abgerundetes Rechteck 11"/>
          <p:cNvSpPr/>
          <p:nvPr/>
        </p:nvSpPr>
        <p:spPr bwMode="auto">
          <a:xfrm>
            <a:off x="7384467" y="5244867"/>
            <a:ext cx="2596652" cy="1069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sz="2400" b="1" dirty="0"/>
              <a:t>use of critical materials </a:t>
            </a:r>
          </a:p>
        </p:txBody>
      </p:sp>
      <p:sp>
        <p:nvSpPr>
          <p:cNvPr id="14" name="Abgerundetes Rechteck 13"/>
          <p:cNvSpPr/>
          <p:nvPr/>
        </p:nvSpPr>
        <p:spPr bwMode="auto">
          <a:xfrm>
            <a:off x="2300267" y="5177243"/>
            <a:ext cx="2208245" cy="1069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grid energy consumption</a:t>
            </a:r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7924798" y="4192355"/>
            <a:ext cx="2291165" cy="106921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energy sources / procurement</a:t>
            </a:r>
          </a:p>
        </p:txBody>
      </p:sp>
      <p:sp>
        <p:nvSpPr>
          <p:cNvPr id="13" name="Abgerundetes Rechteck 12"/>
          <p:cNvSpPr/>
          <p:nvPr/>
        </p:nvSpPr>
        <p:spPr bwMode="auto">
          <a:xfrm>
            <a:off x="1477323" y="4143741"/>
            <a:ext cx="3168353" cy="1069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life cycle management &amp; recycling</a:t>
            </a:r>
          </a:p>
        </p:txBody>
      </p:sp>
      <p:sp>
        <p:nvSpPr>
          <p:cNvPr id="6" name="Abgerundetes Rechteck 5"/>
          <p:cNvSpPr/>
          <p:nvPr/>
        </p:nvSpPr>
        <p:spPr bwMode="auto">
          <a:xfrm>
            <a:off x="7768209" y="3217395"/>
            <a:ext cx="2367537" cy="1069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water consumption</a:t>
            </a: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1552776" y="3132877"/>
            <a:ext cx="3513119" cy="1069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/>
              <a:t>research infrastructure system efficiency</a:t>
            </a:r>
          </a:p>
        </p:txBody>
      </p:sp>
      <p:sp>
        <p:nvSpPr>
          <p:cNvPr id="9" name="Abgerundetes Rechteck 8"/>
          <p:cNvSpPr/>
          <p:nvPr/>
        </p:nvSpPr>
        <p:spPr bwMode="auto">
          <a:xfrm>
            <a:off x="5067472" y="2127680"/>
            <a:ext cx="2346355" cy="1069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mobility &amp;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business travel</a:t>
            </a:r>
          </a:p>
        </p:txBody>
      </p:sp>
      <p:sp>
        <p:nvSpPr>
          <p:cNvPr id="15" name="Abgerundetes Rechteck 14"/>
          <p:cNvSpPr/>
          <p:nvPr/>
        </p:nvSpPr>
        <p:spPr bwMode="auto">
          <a:xfrm>
            <a:off x="4604522" y="5339116"/>
            <a:ext cx="2670232" cy="1069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/>
              <a:t>heating &amp; waste heat recycling</a:t>
            </a:r>
          </a:p>
        </p:txBody>
      </p:sp>
      <p:sp>
        <p:nvSpPr>
          <p:cNvPr id="16" name="Abgerundetes Rechteck 15"/>
          <p:cNvSpPr/>
          <p:nvPr/>
        </p:nvSpPr>
        <p:spPr bwMode="auto">
          <a:xfrm>
            <a:off x="4830237" y="4278255"/>
            <a:ext cx="2784309" cy="106921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office/lab energy consumption</a:t>
            </a:r>
          </a:p>
        </p:txBody>
      </p:sp>
      <p:sp>
        <p:nvSpPr>
          <p:cNvPr id="8" name="Abgerundetes Rechteck 7"/>
          <p:cNvSpPr/>
          <p:nvPr/>
        </p:nvSpPr>
        <p:spPr bwMode="auto">
          <a:xfrm>
            <a:off x="2680518" y="2128633"/>
            <a:ext cx="2291165" cy="106921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/>
              <a:t>efficient technologies</a:t>
            </a:r>
          </a:p>
        </p:txBody>
      </p:sp>
      <p:sp>
        <p:nvSpPr>
          <p:cNvPr id="2" name="Rechteck 1"/>
          <p:cNvSpPr/>
          <p:nvPr/>
        </p:nvSpPr>
        <p:spPr>
          <a:xfrm>
            <a:off x="2524283" y="627806"/>
            <a:ext cx="7619850" cy="1214142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txBody>
          <a:bodyPr wrap="square" lIns="180000" tIns="144000" rIns="180000" bIns="144000">
            <a:spAutoFit/>
          </a:bodyPr>
          <a:lstStyle/>
          <a:p>
            <a:pPr>
              <a:spcAft>
                <a:spcPts val="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</a:rPr>
              <a:t>Sustainability   =    Meeting the needs of the present without compromising the ability of future generations.</a:t>
            </a:r>
            <a:endParaRPr lang="en-GB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r">
              <a:spcAft>
                <a:spcPts val="0"/>
              </a:spcAft>
            </a:pP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</a:rPr>
              <a:t>(one of many debated formulations)</a:t>
            </a:r>
            <a:endParaRPr lang="de-DE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7" name="Abgerundetes Rechteck 16"/>
          <p:cNvSpPr/>
          <p:nvPr/>
        </p:nvSpPr>
        <p:spPr bwMode="auto">
          <a:xfrm>
            <a:off x="7509616" y="2127680"/>
            <a:ext cx="2346355" cy="1069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/>
              <a:t>construction GHG emissions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66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11" grpId="0" animBg="1"/>
      <p:bldP spid="13" grpId="0" animBg="1"/>
      <p:bldP spid="6" grpId="0" animBg="1"/>
      <p:bldP spid="7" grpId="0" animBg="1"/>
      <p:bldP spid="9" grpId="0" animBg="1"/>
      <p:bldP spid="15" grpId="0" animBg="1"/>
      <p:bldP spid="16" grpId="0" animBg="1"/>
      <p:bldP spid="8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C7FABA-E114-4EAC-B47A-CB8B9DC35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0532"/>
            <a:ext cx="10515600" cy="778979"/>
          </a:xfrm>
        </p:spPr>
        <p:txBody>
          <a:bodyPr/>
          <a:lstStyle/>
          <a:p>
            <a:r>
              <a:rPr lang="de-DE" dirty="0"/>
              <a:t>Low Loss </a:t>
            </a:r>
            <a:r>
              <a:rPr lang="de-DE" dirty="0" err="1"/>
              <a:t>Superconducting</a:t>
            </a:r>
            <a:r>
              <a:rPr lang="de-DE" dirty="0"/>
              <a:t> Resonators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9B0E6EA-6B02-443F-B26F-304C9DA5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20</a:t>
            </a:fld>
            <a:endParaRPr lang="en-GB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28C3F9FC-E6F5-408A-BAE7-DBEF3C10B70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39" y="1234750"/>
            <a:ext cx="736387" cy="259801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07269BA-B276-40CD-AF56-C0C8B1CE36E7}"/>
              </a:ext>
            </a:extLst>
          </p:cNvPr>
          <p:cNvSpPr txBox="1"/>
          <p:nvPr/>
        </p:nvSpPr>
        <p:spPr>
          <a:xfrm>
            <a:off x="1425958" y="4167704"/>
            <a:ext cx="2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  3‘000 </a:t>
            </a:r>
            <a:r>
              <a:rPr lang="de-DE" dirty="0" err="1"/>
              <a:t>church</a:t>
            </a:r>
            <a:r>
              <a:rPr lang="de-DE" dirty="0"/>
              <a:t> bell</a:t>
            </a:r>
            <a:endParaRPr lang="en-GB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47E8C05C-022F-48D1-80A8-710336D6FCF6}"/>
              </a:ext>
            </a:extLst>
          </p:cNvPr>
          <p:cNvSpPr txBox="1"/>
          <p:nvPr/>
        </p:nvSpPr>
        <p:spPr>
          <a:xfrm>
            <a:off x="1533957" y="3694564"/>
            <a:ext cx="223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50‘000 </a:t>
            </a:r>
            <a:r>
              <a:rPr lang="de-DE" dirty="0" err="1"/>
              <a:t>Cu</a:t>
            </a:r>
            <a:r>
              <a:rPr lang="de-DE" dirty="0"/>
              <a:t> </a:t>
            </a:r>
            <a:r>
              <a:rPr lang="de-DE" dirty="0" err="1"/>
              <a:t>resonator</a:t>
            </a:r>
            <a:endParaRPr lang="en-GB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BB0F0A20-2A73-47D2-8BF8-8D57C66DB4E1}"/>
              </a:ext>
            </a:extLst>
          </p:cNvPr>
          <p:cNvSpPr txBox="1"/>
          <p:nvPr/>
        </p:nvSpPr>
        <p:spPr>
          <a:xfrm>
            <a:off x="1455420" y="1507012"/>
            <a:ext cx="223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2</a:t>
            </a:r>
            <a:r>
              <a:rPr lang="de-DE" b="1" dirty="0">
                <a:sym typeface="Symbol" panose="05050102010706020507" pitchFamily="18" charset="2"/>
              </a:rPr>
              <a:t></a:t>
            </a:r>
            <a:r>
              <a:rPr lang="de-DE" b="1" dirty="0"/>
              <a:t>10</a:t>
            </a:r>
            <a:r>
              <a:rPr lang="de-DE" b="1" baseline="30000" dirty="0"/>
              <a:t>10</a:t>
            </a:r>
            <a:r>
              <a:rPr lang="de-DE" b="1" dirty="0"/>
              <a:t> </a:t>
            </a:r>
            <a:r>
              <a:rPr lang="de-DE" b="1" dirty="0" err="1"/>
              <a:t>s.c</a:t>
            </a:r>
            <a:r>
              <a:rPr lang="de-DE" b="1" dirty="0"/>
              <a:t>. </a:t>
            </a:r>
            <a:r>
              <a:rPr lang="de-DE" b="1" dirty="0" err="1"/>
              <a:t>resonator</a:t>
            </a:r>
            <a:endParaRPr lang="en-GB" b="1" dirty="0"/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9D461333-03F5-4033-AE99-2C2B32385088}"/>
              </a:ext>
            </a:extLst>
          </p:cNvPr>
          <p:cNvGrpSpPr/>
          <p:nvPr/>
        </p:nvGrpSpPr>
        <p:grpSpPr>
          <a:xfrm>
            <a:off x="339427" y="1341000"/>
            <a:ext cx="857143" cy="4608000"/>
            <a:chOff x="162857" y="1341000"/>
            <a:chExt cx="857143" cy="4608000"/>
          </a:xfrm>
        </p:grpSpPr>
        <p:cxnSp>
          <p:nvCxnSpPr>
            <p:cNvPr id="5" name="Gerade Verbindung mit Pfeil 4">
              <a:extLst>
                <a:ext uri="{FF2B5EF4-FFF2-40B4-BE49-F238E27FC236}">
                  <a16:creationId xmlns:a16="http://schemas.microsoft.com/office/drawing/2014/main" id="{44CC9A1A-A9EA-427F-BA6E-B3D87F54EB31}"/>
                </a:ext>
              </a:extLst>
            </p:cNvPr>
            <p:cNvCxnSpPr/>
            <p:nvPr/>
          </p:nvCxnSpPr>
          <p:spPr>
            <a:xfrm flipV="1">
              <a:off x="912000" y="1341000"/>
              <a:ext cx="0" cy="46080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687777A4-1359-4525-80E6-C4A3EFAE65BC}"/>
                </a:ext>
              </a:extLst>
            </p:cNvPr>
            <p:cNvCxnSpPr/>
            <p:nvPr/>
          </p:nvCxnSpPr>
          <p:spPr>
            <a:xfrm>
              <a:off x="804000" y="18450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FD669523-C160-4230-B4F8-A18EAF00E149}"/>
                </a:ext>
              </a:extLst>
            </p:cNvPr>
            <p:cNvCxnSpPr/>
            <p:nvPr/>
          </p:nvCxnSpPr>
          <p:spPr>
            <a:xfrm>
              <a:off x="804000" y="22266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72CA4E02-9DF7-41CC-AE79-6766B8B75452}"/>
                </a:ext>
              </a:extLst>
            </p:cNvPr>
            <p:cNvCxnSpPr/>
            <p:nvPr/>
          </p:nvCxnSpPr>
          <p:spPr>
            <a:xfrm>
              <a:off x="804000" y="26082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E63A62C6-B2AB-4A3F-B726-0619861269F7}"/>
                </a:ext>
              </a:extLst>
            </p:cNvPr>
            <p:cNvCxnSpPr/>
            <p:nvPr/>
          </p:nvCxnSpPr>
          <p:spPr>
            <a:xfrm>
              <a:off x="804000" y="29898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7C1F6915-232E-41FA-B763-47B348A4F19B}"/>
                </a:ext>
              </a:extLst>
            </p:cNvPr>
            <p:cNvCxnSpPr/>
            <p:nvPr/>
          </p:nvCxnSpPr>
          <p:spPr>
            <a:xfrm>
              <a:off x="804000" y="33714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0C8433A6-3DD0-471E-AC4E-57E1FDA7D13D}"/>
                </a:ext>
              </a:extLst>
            </p:cNvPr>
            <p:cNvCxnSpPr/>
            <p:nvPr/>
          </p:nvCxnSpPr>
          <p:spPr>
            <a:xfrm>
              <a:off x="804000" y="37530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87AD9599-4876-4542-8CA6-FBE605E9D339}"/>
                </a:ext>
              </a:extLst>
            </p:cNvPr>
            <p:cNvCxnSpPr/>
            <p:nvPr/>
          </p:nvCxnSpPr>
          <p:spPr>
            <a:xfrm>
              <a:off x="804000" y="41346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011201CF-5D14-4082-B8EC-A7511E2F9C45}"/>
                </a:ext>
              </a:extLst>
            </p:cNvPr>
            <p:cNvCxnSpPr/>
            <p:nvPr/>
          </p:nvCxnSpPr>
          <p:spPr>
            <a:xfrm>
              <a:off x="804000" y="45162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DC95E8A6-7C9D-454B-8DB4-033D00345268}"/>
                </a:ext>
              </a:extLst>
            </p:cNvPr>
            <p:cNvCxnSpPr/>
            <p:nvPr/>
          </p:nvCxnSpPr>
          <p:spPr>
            <a:xfrm>
              <a:off x="804000" y="48978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E02E9E86-3AD0-464D-B88E-824C0975CA42}"/>
                </a:ext>
              </a:extLst>
            </p:cNvPr>
            <p:cNvCxnSpPr/>
            <p:nvPr/>
          </p:nvCxnSpPr>
          <p:spPr>
            <a:xfrm>
              <a:off x="804000" y="52794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0142B7CD-E4D6-462D-A3FF-A8AE785E3022}"/>
                </a:ext>
              </a:extLst>
            </p:cNvPr>
            <p:cNvCxnSpPr/>
            <p:nvPr/>
          </p:nvCxnSpPr>
          <p:spPr>
            <a:xfrm>
              <a:off x="804000" y="56610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180713" y="5445000"/>
              <a:ext cx="43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1</a:t>
              </a:r>
              <a:endParaRPr lang="en-GB" dirty="0"/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9D81E6D0-0F2A-42F0-96B5-7CADB8CA4342}"/>
                </a:ext>
              </a:extLst>
            </p:cNvPr>
            <p:cNvSpPr txBox="1"/>
            <p:nvPr/>
          </p:nvSpPr>
          <p:spPr>
            <a:xfrm>
              <a:off x="162857" y="3568334"/>
              <a:ext cx="571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10</a:t>
              </a:r>
              <a:r>
                <a:rPr lang="de-DE" baseline="30000" dirty="0"/>
                <a:t>5</a:t>
              </a:r>
              <a:endParaRPr lang="en-GB" baseline="30000" dirty="0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F6E40D1F-0BA0-4B59-96DE-DC79FB6DB74B}"/>
                </a:ext>
              </a:extLst>
            </p:cNvPr>
            <p:cNvSpPr txBox="1"/>
            <p:nvPr/>
          </p:nvSpPr>
          <p:spPr>
            <a:xfrm>
              <a:off x="168133" y="1629000"/>
              <a:ext cx="571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10</a:t>
              </a:r>
              <a:r>
                <a:rPr lang="de-DE" baseline="30000" dirty="0"/>
                <a:t>10</a:t>
              </a:r>
              <a:endParaRPr lang="en-GB" baseline="30000" dirty="0"/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9388F555-33A0-49E6-9A55-381BFA787D2E}"/>
              </a:ext>
            </a:extLst>
          </p:cNvPr>
          <p:cNvSpPr txBox="1"/>
          <p:nvPr/>
        </p:nvSpPr>
        <p:spPr>
          <a:xfrm>
            <a:off x="3945730" y="2072280"/>
            <a:ext cx="4171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C00000"/>
                </a:solidFill>
              </a:rPr>
              <a:t>Q</a:t>
            </a:r>
            <a:r>
              <a:rPr lang="de-DE" b="1" baseline="-25000" dirty="0">
                <a:solidFill>
                  <a:srgbClr val="C00000"/>
                </a:solidFill>
              </a:rPr>
              <a:t>0</a:t>
            </a:r>
            <a:r>
              <a:rPr lang="de-DE" b="1" dirty="0">
                <a:solidFill>
                  <a:srgbClr val="C00000"/>
                </a:solidFill>
              </a:rPr>
              <a:t> = </a:t>
            </a:r>
            <a:r>
              <a:rPr lang="de-DE" b="1" dirty="0" err="1">
                <a:solidFill>
                  <a:srgbClr val="C00000"/>
                </a:solidFill>
              </a:rPr>
              <a:t>quality</a:t>
            </a:r>
            <a:r>
              <a:rPr lang="de-DE" b="1" dirty="0">
                <a:solidFill>
                  <a:srgbClr val="C00000"/>
                </a:solidFill>
              </a:rPr>
              <a:t> </a:t>
            </a:r>
            <a:r>
              <a:rPr lang="de-DE" b="1" dirty="0" err="1">
                <a:solidFill>
                  <a:srgbClr val="C00000"/>
                </a:solidFill>
              </a:rPr>
              <a:t>factor</a:t>
            </a:r>
            <a:r>
              <a:rPr lang="de-DE" b="1" dirty="0">
                <a:solidFill>
                  <a:srgbClr val="C00000"/>
                </a:solidFill>
              </a:rPr>
              <a:t> </a:t>
            </a:r>
          </a:p>
          <a:p>
            <a:r>
              <a:rPr lang="de-DE" dirty="0">
                <a:sym typeface="Symbol" panose="05050102010706020507" pitchFamily="18" charset="2"/>
              </a:rPr>
              <a:t> </a:t>
            </a:r>
            <a:r>
              <a:rPr lang="de-DE" dirty="0"/>
              <a:t>e-</a:t>
            </a:r>
            <a:r>
              <a:rPr lang="de-DE" dirty="0" err="1"/>
              <a:t>folding</a:t>
            </a:r>
            <a:r>
              <a:rPr lang="de-DE" dirty="0"/>
              <a:t> </a:t>
            </a:r>
            <a:r>
              <a:rPr lang="de-DE" dirty="0" err="1"/>
              <a:t>decay</a:t>
            </a:r>
            <a:r>
              <a:rPr lang="de-DE" dirty="0"/>
              <a:t> and </a:t>
            </a:r>
            <a:r>
              <a:rPr lang="de-DE" dirty="0" err="1"/>
              <a:t>resonance</a:t>
            </a:r>
            <a:r>
              <a:rPr lang="de-DE" dirty="0"/>
              <a:t> </a:t>
            </a:r>
            <a:r>
              <a:rPr lang="de-DE" dirty="0" err="1"/>
              <a:t>width</a:t>
            </a:r>
            <a:endParaRPr lang="de-DE" dirty="0"/>
          </a:p>
        </p:txBody>
      </p:sp>
      <p:grpSp>
        <p:nvGrpSpPr>
          <p:cNvPr id="19" name="Gruppieren 18"/>
          <p:cNvGrpSpPr/>
          <p:nvPr/>
        </p:nvGrpSpPr>
        <p:grpSpPr>
          <a:xfrm>
            <a:off x="8039931" y="1059511"/>
            <a:ext cx="3729198" cy="3522228"/>
            <a:chOff x="7624602" y="738590"/>
            <a:chExt cx="3729198" cy="3522228"/>
          </a:xfrm>
        </p:grpSpPr>
        <p:pic>
          <p:nvPicPr>
            <p:cNvPr id="26" name="Grafik 2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4602" y="1125977"/>
              <a:ext cx="3729198" cy="3134841"/>
            </a:xfrm>
            <a:prstGeom prst="rect">
              <a:avLst/>
            </a:prstGeom>
          </p:spPr>
        </p:pic>
        <p:sp>
          <p:nvSpPr>
            <p:cNvPr id="6" name="Rechteck 5"/>
            <p:cNvSpPr/>
            <p:nvPr/>
          </p:nvSpPr>
          <p:spPr>
            <a:xfrm>
              <a:off x="8355304" y="738590"/>
              <a:ext cx="273010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CH" sz="1200" b="1" dirty="0">
                  <a:solidFill>
                    <a:srgbClr val="000000"/>
                  </a:solidFill>
                </a:rPr>
                <a:t>high Q </a:t>
              </a:r>
              <a:r>
                <a:rPr lang="de-CH" sz="1200" b="1" dirty="0" err="1">
                  <a:solidFill>
                    <a:srgbClr val="000000"/>
                  </a:solidFill>
                </a:rPr>
                <a:t>resonators</a:t>
              </a:r>
              <a:r>
                <a:rPr lang="de-CH" sz="1200" b="1" dirty="0">
                  <a:solidFill>
                    <a:srgbClr val="000000"/>
                  </a:solidFill>
                </a:rPr>
                <a:t>, 1.3GHz, 2K, FNAL</a:t>
              </a:r>
            </a:p>
            <a:p>
              <a:pPr algn="ctr"/>
              <a:r>
                <a:rPr lang="de-CH" sz="1200" dirty="0">
                  <a:solidFill>
                    <a:srgbClr val="000000"/>
                  </a:solidFill>
                </a:rPr>
                <a:t>[</a:t>
              </a:r>
              <a:r>
                <a:rPr lang="de-CH" sz="1200" dirty="0" err="1">
                  <a:solidFill>
                    <a:srgbClr val="000000"/>
                  </a:solidFill>
                </a:rPr>
                <a:t>A.Grassellino</a:t>
              </a:r>
              <a:r>
                <a:rPr lang="de-CH" sz="1200" dirty="0">
                  <a:solidFill>
                    <a:srgbClr val="000000"/>
                  </a:solidFill>
                </a:rPr>
                <a:t>, </a:t>
              </a:r>
              <a:r>
                <a:rPr lang="de-CH" sz="1200" dirty="0" err="1">
                  <a:solidFill>
                    <a:srgbClr val="000000"/>
                  </a:solidFill>
                </a:rPr>
                <a:t>A.Romanenko</a:t>
              </a:r>
              <a:r>
                <a:rPr lang="de-CH" sz="1200" dirty="0"/>
                <a:t> et al, 2013]</a:t>
              </a:r>
            </a:p>
          </p:txBody>
        </p:sp>
      </p:grpSp>
      <p:pic>
        <p:nvPicPr>
          <p:cNvPr id="31" name="Grafik 30">
            <a:extLst>
              <a:ext uri="{FF2B5EF4-FFF2-40B4-BE49-F238E27FC236}">
                <a16:creationId xmlns:a16="http://schemas.microsoft.com/office/drawing/2014/main" id="{4158B703-BBB6-4A82-B2B0-F456722455F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840" y="3312765"/>
            <a:ext cx="1910857" cy="807619"/>
          </a:xfrm>
          <a:prstGeom prst="rect">
            <a:avLst/>
          </a:prstGeom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68BE009B-D4DB-4075-A559-440C203F69DF}"/>
              </a:ext>
            </a:extLst>
          </p:cNvPr>
          <p:cNvSpPr txBox="1"/>
          <p:nvPr/>
        </p:nvSpPr>
        <p:spPr>
          <a:xfrm>
            <a:off x="3946269" y="4646871"/>
            <a:ext cx="4782601" cy="1510771"/>
          </a:xfrm>
          <a:prstGeom prst="rect">
            <a:avLst/>
          </a:prstGeom>
          <a:solidFill>
            <a:srgbClr val="FFFFCC"/>
          </a:solidFill>
          <a:ln w="19050">
            <a:solidFill>
              <a:srgbClr val="C00000"/>
            </a:solidFill>
          </a:ln>
        </p:spPr>
        <p:txBody>
          <a:bodyPr wrap="square" lIns="144000" tIns="108000" bIns="108000" rtlCol="0">
            <a:spAutoFit/>
          </a:bodyPr>
          <a:lstStyle/>
          <a:p>
            <a:r>
              <a:rPr lang="de-DE" b="1" dirty="0" err="1"/>
              <a:t>example</a:t>
            </a:r>
            <a:r>
              <a:rPr lang="de-DE" dirty="0"/>
              <a:t>:</a:t>
            </a:r>
          </a:p>
          <a:p>
            <a:r>
              <a:rPr lang="de-DE" dirty="0" err="1"/>
              <a:t>U</a:t>
            </a:r>
            <a:r>
              <a:rPr lang="de-DE" baseline="-25000" dirty="0" err="1"/>
              <a:t>a</a:t>
            </a:r>
            <a:r>
              <a:rPr lang="de-DE" dirty="0"/>
              <a:t> = 20MV, (R/Q) = 609</a:t>
            </a:r>
            <a:r>
              <a:rPr lang="de-DE" dirty="0">
                <a:sym typeface="Symbol" panose="05050102010706020507" pitchFamily="18" charset="2"/>
              </a:rPr>
              <a:t>, Q</a:t>
            </a:r>
            <a:r>
              <a:rPr lang="de-DE" baseline="-25000" dirty="0">
                <a:sym typeface="Symbol" panose="05050102010706020507" pitchFamily="18" charset="2"/>
              </a:rPr>
              <a:t>0</a:t>
            </a:r>
            <a:r>
              <a:rPr lang="de-DE" dirty="0">
                <a:sym typeface="Symbol" panose="05050102010706020507" pitchFamily="18" charset="2"/>
              </a:rPr>
              <a:t> = 210</a:t>
            </a:r>
            <a:r>
              <a:rPr lang="de-DE" baseline="30000" dirty="0">
                <a:sym typeface="Symbol" panose="05050102010706020507" pitchFamily="18" charset="2"/>
              </a:rPr>
              <a:t>10</a:t>
            </a:r>
            <a:r>
              <a:rPr lang="de-DE" dirty="0">
                <a:sym typeface="Symbol" panose="05050102010706020507" pitchFamily="18" charset="2"/>
              </a:rPr>
              <a:t>, I</a:t>
            </a:r>
            <a:r>
              <a:rPr lang="de-DE" baseline="-25000" dirty="0">
                <a:sym typeface="Symbol" panose="05050102010706020507" pitchFamily="18" charset="2"/>
              </a:rPr>
              <a:t>b</a:t>
            </a:r>
            <a:r>
              <a:rPr lang="de-DE" dirty="0">
                <a:sym typeface="Symbol" panose="05050102010706020507" pitchFamily="18" charset="2"/>
              </a:rPr>
              <a:t>=2mA</a:t>
            </a:r>
            <a:endParaRPr lang="de-DE" dirty="0"/>
          </a:p>
          <a:p>
            <a:endParaRPr lang="de-DE" baseline="30000" dirty="0"/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de-DE" dirty="0" err="1">
                <a:sym typeface="Symbol" panose="05050102010706020507" pitchFamily="18" charset="2"/>
              </a:rPr>
              <a:t>P</a:t>
            </a:r>
            <a:r>
              <a:rPr lang="de-DE" baseline="-25000" dirty="0" err="1">
                <a:sym typeface="Symbol" panose="05050102010706020507" pitchFamily="18" charset="2"/>
              </a:rPr>
              <a:t>dissip</a:t>
            </a:r>
            <a:r>
              <a:rPr lang="de-DE" dirty="0">
                <a:sym typeface="Symbol" panose="05050102010706020507" pitchFamily="18" charset="2"/>
              </a:rPr>
              <a:t> =           33 W</a:t>
            </a:r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de-DE" dirty="0" err="1">
                <a:sym typeface="Symbol" panose="05050102010706020507" pitchFamily="18" charset="2"/>
              </a:rPr>
              <a:t>P</a:t>
            </a:r>
            <a:r>
              <a:rPr lang="de-DE" baseline="-25000" dirty="0" err="1">
                <a:sym typeface="Symbol" panose="05050102010706020507" pitchFamily="18" charset="2"/>
              </a:rPr>
              <a:t>beam</a:t>
            </a:r>
            <a:r>
              <a:rPr lang="de-DE" dirty="0">
                <a:sym typeface="Symbol" panose="05050102010706020507" pitchFamily="18" charset="2"/>
              </a:rPr>
              <a:t> =   40.000 W</a:t>
            </a:r>
            <a:endParaRPr lang="en-GB" dirty="0"/>
          </a:p>
        </p:txBody>
      </p:sp>
      <p:sp>
        <p:nvSpPr>
          <p:cNvPr id="18" name="Textfeld 17"/>
          <p:cNvSpPr txBox="1"/>
          <p:nvPr/>
        </p:nvSpPr>
        <p:spPr>
          <a:xfrm>
            <a:off x="3945730" y="3270635"/>
            <a:ext cx="1521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dissipated</a:t>
            </a:r>
            <a:r>
              <a:rPr lang="de-DE" dirty="0"/>
              <a:t> power:</a:t>
            </a:r>
            <a:endParaRPr lang="de-CH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FA2AD299-D153-4C32-9696-7B9F98C253E5}"/>
              </a:ext>
            </a:extLst>
          </p:cNvPr>
          <p:cNvSpPr txBox="1"/>
          <p:nvPr/>
        </p:nvSpPr>
        <p:spPr>
          <a:xfrm>
            <a:off x="9061893" y="5822224"/>
            <a:ext cx="260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but: </a:t>
            </a:r>
            <a:r>
              <a:rPr lang="de-DE" dirty="0" err="1"/>
              <a:t>cryogenic</a:t>
            </a:r>
            <a:r>
              <a:rPr lang="de-DE" dirty="0"/>
              <a:t> </a:t>
            </a:r>
            <a:r>
              <a:rPr lang="de-DE" dirty="0" err="1"/>
              <a:t>efficiency</a:t>
            </a:r>
            <a:r>
              <a:rPr lang="de-DE" dirty="0"/>
              <a:t>!</a:t>
            </a:r>
            <a:endParaRPr lang="en-GB" dirty="0"/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0EDE99AE-2D57-4B0A-AF9D-4EF5B85F469B}"/>
              </a:ext>
            </a:extLst>
          </p:cNvPr>
          <p:cNvCxnSpPr>
            <a:cxnSpLocks/>
          </p:cNvCxnSpPr>
          <p:nvPr/>
        </p:nvCxnSpPr>
        <p:spPr>
          <a:xfrm>
            <a:off x="1088570" y="4352370"/>
            <a:ext cx="436750" cy="0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F66B7F45-BC36-434C-9D00-3C8DCA7B5E5C}"/>
              </a:ext>
            </a:extLst>
          </p:cNvPr>
          <p:cNvCxnSpPr>
            <a:cxnSpLocks/>
          </p:cNvCxnSpPr>
          <p:nvPr/>
        </p:nvCxnSpPr>
        <p:spPr>
          <a:xfrm>
            <a:off x="1088570" y="3881280"/>
            <a:ext cx="43675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AD8023FC-D408-45B1-A435-9983A49ECBF2}"/>
              </a:ext>
            </a:extLst>
          </p:cNvPr>
          <p:cNvCxnSpPr>
            <a:cxnSpLocks/>
          </p:cNvCxnSpPr>
          <p:nvPr/>
        </p:nvCxnSpPr>
        <p:spPr>
          <a:xfrm>
            <a:off x="1088570" y="1718781"/>
            <a:ext cx="436750" cy="0"/>
          </a:xfrm>
          <a:prstGeom prst="line">
            <a:avLst/>
          </a:prstGeom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01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C7DE37-C2FD-4466-A338-4372F440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Cryogenic Efficiency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0CE87A9-3BAC-469C-8587-843848488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21</a:t>
            </a:fld>
            <a:endParaRPr lang="en-GB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08" y="1491931"/>
            <a:ext cx="6394296" cy="4262864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924568" y="2563561"/>
            <a:ext cx="478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possible</a:t>
            </a:r>
            <a:r>
              <a:rPr lang="de-DE" dirty="0"/>
              <a:t> </a:t>
            </a:r>
            <a:r>
              <a:rPr lang="de-DE" dirty="0" err="1"/>
              <a:t>coefficient</a:t>
            </a:r>
            <a:r>
              <a:rPr lang="de-DE" dirty="0"/>
              <a:t> of </a:t>
            </a:r>
            <a:r>
              <a:rPr lang="de-DE" dirty="0" err="1"/>
              <a:t>performance</a:t>
            </a:r>
            <a:r>
              <a:rPr lang="de-DE" dirty="0"/>
              <a:t> (COP):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6924568" y="4051724"/>
            <a:ext cx="3867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/>
              <a:t> = amount of work required to remove heat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dirty="0"/>
              <a:t> at cold temperature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3" name="Rechteck 2"/>
          <p:cNvSpPr/>
          <p:nvPr/>
        </p:nvSpPr>
        <p:spPr bwMode="auto">
          <a:xfrm>
            <a:off x="6924569" y="1666347"/>
            <a:ext cx="1405053" cy="6667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</a:t>
            </a:r>
            <a:r>
              <a:rPr kumimoji="0" lang="de-DE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0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= 293K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9523771" y="1666347"/>
            <a:ext cx="1405053" cy="6667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</a:t>
            </a:r>
            <a:r>
              <a:rPr kumimoji="0" lang="de-DE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= 2K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" name="Pfeil nach links 4"/>
          <p:cNvSpPr/>
          <p:nvPr/>
        </p:nvSpPr>
        <p:spPr bwMode="auto">
          <a:xfrm>
            <a:off x="8475072" y="1778362"/>
            <a:ext cx="903248" cy="44271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0" rIns="9144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Q</a:t>
            </a:r>
            <a:r>
              <a:rPr kumimoji="0" lang="de-DE" sz="12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in</a:t>
            </a:r>
            <a:endParaRPr kumimoji="0" lang="de-CH" sz="12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" name="Pfeil nach unten 10"/>
          <p:cNvSpPr/>
          <p:nvPr/>
        </p:nvSpPr>
        <p:spPr bwMode="auto">
          <a:xfrm>
            <a:off x="8508594" y="970471"/>
            <a:ext cx="942452" cy="849472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W</a:t>
            </a:r>
            <a:r>
              <a:rPr kumimoji="0" lang="de-DE" b="1" i="0" u="none" strike="noStrike" cap="none" normalizeH="0" baseline="-2500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</a:t>
            </a:r>
            <a:endParaRPr kumimoji="0" lang="de-CH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CE9D519-2D03-4E29-A07E-B2B4E788FA70}"/>
              </a:ext>
            </a:extLst>
          </p:cNvPr>
          <p:cNvGrpSpPr/>
          <p:nvPr/>
        </p:nvGrpSpPr>
        <p:grpSpPr>
          <a:xfrm>
            <a:off x="7053090" y="4807477"/>
            <a:ext cx="2774731" cy="852926"/>
            <a:chOff x="7018666" y="4664998"/>
            <a:chExt cx="2774731" cy="852926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2366EBC-B5F2-45AD-8C6D-93437C369D05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3045" y="4964152"/>
              <a:ext cx="2265972" cy="254618"/>
            </a:xfrm>
            <a:prstGeom prst="rect">
              <a:avLst/>
            </a:prstGeom>
          </p:spPr>
        </p:pic>
        <p:sp>
          <p:nvSpPr>
            <p:cNvPr id="15" name="Rechteck 14"/>
            <p:cNvSpPr/>
            <p:nvPr/>
          </p:nvSpPr>
          <p:spPr bwMode="auto">
            <a:xfrm>
              <a:off x="7018666" y="4664998"/>
              <a:ext cx="2774731" cy="852926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de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pic>
        <p:nvPicPr>
          <p:cNvPr id="29" name="Grafik 28">
            <a:extLst>
              <a:ext uri="{FF2B5EF4-FFF2-40B4-BE49-F238E27FC236}">
                <a16:creationId xmlns:a16="http://schemas.microsoft.com/office/drawing/2014/main" id="{68DDF142-7E66-4F3B-9376-CB7D4660B06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090" y="3180689"/>
            <a:ext cx="4524191" cy="623238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21DFCC97-2D30-DE15-87FC-81FE128247C7}"/>
              </a:ext>
            </a:extLst>
          </p:cNvPr>
          <p:cNvSpPr txBox="1"/>
          <p:nvPr/>
        </p:nvSpPr>
        <p:spPr>
          <a:xfrm>
            <a:off x="3869589" y="4559556"/>
            <a:ext cx="1975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</a:t>
            </a:r>
            <a:r>
              <a:rPr lang="en-US" sz="1200" dirty="0" err="1"/>
              <a:t>S.Claudet</a:t>
            </a:r>
            <a:r>
              <a:rPr lang="en-US" sz="1200" dirty="0"/>
              <a:t> et al, CERN 2013]</a:t>
            </a:r>
            <a:endParaRPr lang="en-US" sz="1200" baseline="-25000" dirty="0"/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48B9FA36-7BC4-0725-7CD9-811FAD52DB4F}"/>
              </a:ext>
            </a:extLst>
          </p:cNvPr>
          <p:cNvCxnSpPr/>
          <p:nvPr/>
        </p:nvCxnSpPr>
        <p:spPr>
          <a:xfrm>
            <a:off x="2016224" y="3623523"/>
            <a:ext cx="846246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774C180B-24B6-2E1F-C649-E0AC25B7CABE}"/>
              </a:ext>
            </a:extLst>
          </p:cNvPr>
          <p:cNvSpPr txBox="1"/>
          <p:nvPr/>
        </p:nvSpPr>
        <p:spPr>
          <a:xfrm>
            <a:off x="1933871" y="3688236"/>
            <a:ext cx="1010952" cy="36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err="1"/>
              <a:t>factor</a:t>
            </a:r>
            <a:r>
              <a:rPr lang="de-CH" b="1" dirty="0"/>
              <a:t> 3!</a:t>
            </a:r>
            <a:endParaRPr lang="de-DE" b="1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0FA4A95-ED70-0738-6703-ECAF69667EB5}"/>
              </a:ext>
            </a:extLst>
          </p:cNvPr>
          <p:cNvSpPr txBox="1"/>
          <p:nvPr/>
        </p:nvSpPr>
        <p:spPr>
          <a:xfrm>
            <a:off x="7001995" y="5754795"/>
            <a:ext cx="282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ym typeface="Symbol" panose="05050102010706020507" pitchFamily="18" charset="2"/>
              </a:rPr>
              <a:t> </a:t>
            </a:r>
            <a:r>
              <a:rPr lang="de-DE" b="1" dirty="0" err="1">
                <a:sym typeface="Symbol" panose="05050102010706020507" pitchFamily="18" charset="2"/>
              </a:rPr>
              <a:t>lower</a:t>
            </a:r>
            <a:r>
              <a:rPr lang="de-DE" b="1" dirty="0">
                <a:sym typeface="Symbol" panose="05050102010706020507" pitchFamily="18" charset="2"/>
              </a:rPr>
              <a:t> COP </a:t>
            </a:r>
            <a:r>
              <a:rPr lang="de-DE" b="1" dirty="0" err="1">
                <a:sym typeface="Symbol" panose="05050102010706020507" pitchFamily="18" charset="2"/>
              </a:rPr>
              <a:t>is</a:t>
            </a:r>
            <a:r>
              <a:rPr lang="de-DE" b="1" dirty="0">
                <a:sym typeface="Symbol" panose="05050102010706020507" pitchFamily="18" charset="2"/>
              </a:rPr>
              <a:t> </a:t>
            </a:r>
            <a:r>
              <a:rPr lang="de-DE" b="1" dirty="0" err="1">
                <a:sym typeface="Symbol" panose="05050102010706020507" pitchFamily="18" charset="2"/>
              </a:rPr>
              <a:t>better</a:t>
            </a:r>
            <a:r>
              <a:rPr lang="de-DE" b="1" dirty="0">
                <a:sym typeface="Symbol" panose="05050102010706020507" pitchFamily="18" charset="2"/>
              </a:rPr>
              <a:t> !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98874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C7DE37-C2FD-4466-A338-4372F440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COP Factor: compare heating of houses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0CE87A9-3BAC-469C-8587-843848488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22</a:t>
            </a:fld>
            <a:endParaRPr lang="en-GB"/>
          </a:p>
        </p:txBody>
      </p:sp>
      <p:sp>
        <p:nvSpPr>
          <p:cNvPr id="8" name="Textfeld 7"/>
          <p:cNvSpPr txBox="1"/>
          <p:nvPr/>
        </p:nvSpPr>
        <p:spPr>
          <a:xfrm>
            <a:off x="2376390" y="3184994"/>
            <a:ext cx="478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possible</a:t>
            </a:r>
            <a:r>
              <a:rPr lang="de-DE" dirty="0"/>
              <a:t> </a:t>
            </a:r>
            <a:r>
              <a:rPr lang="de-DE" dirty="0" err="1"/>
              <a:t>coefficient</a:t>
            </a:r>
            <a:r>
              <a:rPr lang="de-DE" dirty="0"/>
              <a:t> of </a:t>
            </a:r>
            <a:r>
              <a:rPr lang="de-DE" dirty="0" err="1"/>
              <a:t>performance</a:t>
            </a:r>
            <a:r>
              <a:rPr lang="de-DE" dirty="0"/>
              <a:t> (COP):</a:t>
            </a:r>
            <a:endParaRPr lang="de-CH" dirty="0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A690ED2C-C07E-8624-F126-481EC8BE252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861" y="3802499"/>
            <a:ext cx="7241153" cy="624687"/>
          </a:xfrm>
          <a:prstGeom prst="rect">
            <a:avLst/>
          </a:prstGeom>
        </p:spPr>
      </p:pic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71885663-D39F-FB88-F902-F667C4241818}"/>
              </a:ext>
            </a:extLst>
          </p:cNvPr>
          <p:cNvGrpSpPr/>
          <p:nvPr/>
        </p:nvGrpSpPr>
        <p:grpSpPr>
          <a:xfrm>
            <a:off x="3007557" y="1360240"/>
            <a:ext cx="5373317" cy="1620995"/>
            <a:chOff x="907745" y="1331188"/>
            <a:chExt cx="5373317" cy="1620995"/>
          </a:xfrm>
        </p:grpSpPr>
        <p:sp>
          <p:nvSpPr>
            <p:cNvPr id="3" name="Rechteck 2"/>
            <p:cNvSpPr/>
            <p:nvPr/>
          </p:nvSpPr>
          <p:spPr bwMode="auto">
            <a:xfrm>
              <a:off x="2212871" y="2165642"/>
              <a:ext cx="1405053" cy="66674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 = 308K </a:t>
              </a:r>
              <a:r>
                <a:rPr kumimoji="0" lang="de-DE" b="1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(35</a:t>
              </a:r>
              <a:r>
                <a:rPr kumimoji="0" lang="de-DE" b="1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sym typeface="Symbol" panose="05050102010706020507" pitchFamily="18" charset="2"/>
                </a:rPr>
                <a:t>C)</a:t>
              </a:r>
              <a:endParaRPr kumimoji="0" lang="de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4876009" y="2180660"/>
              <a:ext cx="1405053" cy="6667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</a:t>
              </a:r>
              <a:r>
                <a:rPr kumimoji="0" lang="de-DE" b="1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0</a:t>
              </a:r>
              <a:r>
                <a:rPr kumimoji="0" lang="de-DE" b="1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= 273K  (0</a:t>
              </a:r>
              <a:r>
                <a:rPr kumimoji="0" lang="de-DE" b="1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sym typeface="Symbol" panose="05050102010706020507" pitchFamily="18" charset="2"/>
                </a:rPr>
                <a:t>C)</a:t>
              </a:r>
              <a:endParaRPr kumimoji="0" lang="de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" name="Pfeil nach links 4"/>
            <p:cNvSpPr/>
            <p:nvPr/>
          </p:nvSpPr>
          <p:spPr bwMode="auto">
            <a:xfrm>
              <a:off x="3662604" y="2055468"/>
              <a:ext cx="1168725" cy="896715"/>
            </a:xfrm>
            <a:prstGeom prst="leftArrow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0" rIns="9144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Q</a:t>
              </a:r>
              <a:r>
                <a:rPr kumimoji="0" lang="de-DE" sz="1200" b="1" i="0" u="none" strike="noStrike" cap="none" normalizeH="0" baseline="-2500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out</a:t>
              </a:r>
              <a:r>
                <a:rPr kumimoji="0" lang="de-DE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, Q</a:t>
              </a:r>
              <a:r>
                <a:rPr kumimoji="0" lang="de-DE" sz="1200" b="1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in</a:t>
              </a:r>
              <a:endParaRPr kumimoji="0" lang="de-CH" sz="12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1" name="Pfeil nach unten 10"/>
            <p:cNvSpPr/>
            <p:nvPr/>
          </p:nvSpPr>
          <p:spPr bwMode="auto">
            <a:xfrm>
              <a:off x="4110730" y="1331188"/>
              <a:ext cx="567253" cy="849472"/>
            </a:xfrm>
            <a:prstGeom prst="downArrow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W</a:t>
              </a:r>
              <a:endParaRPr kumimoji="0" lang="de-CH" sz="10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pic>
          <p:nvPicPr>
            <p:cNvPr id="21" name="Grafik 20" descr="Haus Silhouette">
              <a:extLst>
                <a:ext uri="{FF2B5EF4-FFF2-40B4-BE49-F238E27FC236}">
                  <a16:creationId xmlns:a16="http://schemas.microsoft.com/office/drawing/2014/main" id="{E8A7F537-85A9-BF5F-A8C8-359144A61E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07745" y="1691737"/>
              <a:ext cx="1260446" cy="1260446"/>
            </a:xfrm>
            <a:prstGeom prst="rect">
              <a:avLst/>
            </a:prstGeom>
          </p:spPr>
        </p:pic>
      </p:grpSp>
      <p:sp>
        <p:nvSpPr>
          <p:cNvPr id="30" name="Textfeld 29">
            <a:extLst>
              <a:ext uri="{FF2B5EF4-FFF2-40B4-BE49-F238E27FC236}">
                <a16:creationId xmlns:a16="http://schemas.microsoft.com/office/drawing/2014/main" id="{CACDDF0C-6510-B2D7-830E-A5883503B11A}"/>
              </a:ext>
            </a:extLst>
          </p:cNvPr>
          <p:cNvSpPr txBox="1"/>
          <p:nvPr/>
        </p:nvSpPr>
        <p:spPr>
          <a:xfrm>
            <a:off x="2523861" y="4772959"/>
            <a:ext cx="5714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in </a:t>
            </a:r>
            <a:r>
              <a:rPr lang="de-CH" dirty="0" err="1"/>
              <a:t>theory</a:t>
            </a:r>
            <a:r>
              <a:rPr lang="de-CH" dirty="0"/>
              <a:t>:   </a:t>
            </a:r>
            <a:r>
              <a:rPr lang="de-CH" dirty="0" err="1"/>
              <a:t>COP</a:t>
            </a:r>
            <a:r>
              <a:rPr lang="de-CH" baseline="-25000" dirty="0" err="1"/>
              <a:t>Carnot</a:t>
            </a:r>
            <a:r>
              <a:rPr lang="de-CH" dirty="0"/>
              <a:t> = 8.8</a:t>
            </a:r>
          </a:p>
          <a:p>
            <a:r>
              <a:rPr lang="de-CH" dirty="0"/>
              <a:t>in </a:t>
            </a:r>
            <a:r>
              <a:rPr lang="de-CH" dirty="0" err="1"/>
              <a:t>practice</a:t>
            </a:r>
            <a:r>
              <a:rPr lang="de-CH" dirty="0"/>
              <a:t>: COP = 3…5</a:t>
            </a:r>
            <a:endParaRPr lang="de-DE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13326E80-F5AC-2315-CDA3-6DCBC9D320DC}"/>
              </a:ext>
            </a:extLst>
          </p:cNvPr>
          <p:cNvSpPr txBox="1"/>
          <p:nvPr/>
        </p:nvSpPr>
        <p:spPr>
          <a:xfrm>
            <a:off x="2523861" y="5678234"/>
            <a:ext cx="4318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C00000"/>
                </a:solidFill>
                <a:sym typeface="Symbol" panose="05050102010706020507" pitchFamily="18" charset="2"/>
              </a:rPr>
              <a:t>in </a:t>
            </a:r>
            <a:r>
              <a:rPr lang="de-DE" b="1" dirty="0" err="1">
                <a:solidFill>
                  <a:srgbClr val="C00000"/>
                </a:solidFill>
                <a:sym typeface="Symbol" panose="05050102010706020507" pitchFamily="18" charset="2"/>
              </a:rPr>
              <a:t>this</a:t>
            </a:r>
            <a:r>
              <a:rPr lang="de-DE" b="1" dirty="0">
                <a:solidFill>
                  <a:srgbClr val="C00000"/>
                </a:solidFill>
                <a:sym typeface="Symbol" panose="05050102010706020507" pitchFamily="18" charset="2"/>
              </a:rPr>
              <a:t> </a:t>
            </a:r>
            <a:r>
              <a:rPr lang="de-DE" b="1" dirty="0" err="1">
                <a:solidFill>
                  <a:srgbClr val="C00000"/>
                </a:solidFill>
                <a:sym typeface="Symbol" panose="05050102010706020507" pitchFamily="18" charset="2"/>
              </a:rPr>
              <a:t>case</a:t>
            </a:r>
            <a:r>
              <a:rPr lang="de-DE" b="1" dirty="0">
                <a:solidFill>
                  <a:srgbClr val="C00000"/>
                </a:solidFill>
                <a:sym typeface="Symbol" panose="05050102010706020507" pitchFamily="18" charset="2"/>
              </a:rPr>
              <a:t>  </a:t>
            </a:r>
            <a:r>
              <a:rPr lang="de-DE" b="1" dirty="0" err="1">
                <a:solidFill>
                  <a:srgbClr val="C00000"/>
                </a:solidFill>
                <a:sym typeface="Symbol" panose="05050102010706020507" pitchFamily="18" charset="2"/>
              </a:rPr>
              <a:t>higher</a:t>
            </a:r>
            <a:r>
              <a:rPr lang="de-DE" b="1" dirty="0">
                <a:solidFill>
                  <a:srgbClr val="C00000"/>
                </a:solidFill>
                <a:sym typeface="Symbol" panose="05050102010706020507" pitchFamily="18" charset="2"/>
              </a:rPr>
              <a:t> COP </a:t>
            </a:r>
            <a:r>
              <a:rPr lang="de-DE" b="1" dirty="0" err="1">
                <a:solidFill>
                  <a:srgbClr val="C00000"/>
                </a:solidFill>
                <a:sym typeface="Symbol" panose="05050102010706020507" pitchFamily="18" charset="2"/>
              </a:rPr>
              <a:t>is</a:t>
            </a:r>
            <a:r>
              <a:rPr lang="de-DE" b="1" dirty="0">
                <a:solidFill>
                  <a:srgbClr val="C00000"/>
                </a:solidFill>
                <a:sym typeface="Symbol" panose="05050102010706020507" pitchFamily="18" charset="2"/>
              </a:rPr>
              <a:t> </a:t>
            </a:r>
            <a:r>
              <a:rPr lang="de-DE" b="1" dirty="0" err="1">
                <a:solidFill>
                  <a:srgbClr val="C00000"/>
                </a:solidFill>
                <a:sym typeface="Symbol" panose="05050102010706020507" pitchFamily="18" charset="2"/>
              </a:rPr>
              <a:t>better</a:t>
            </a:r>
            <a:r>
              <a:rPr lang="de-DE" b="1" dirty="0">
                <a:solidFill>
                  <a:srgbClr val="C00000"/>
                </a:solidFill>
                <a:sym typeface="Symbol" panose="05050102010706020507" pitchFamily="18" charset="2"/>
              </a:rPr>
              <a:t> !</a:t>
            </a:r>
            <a:endParaRPr lang="de-DE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9352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Powerflow</a:t>
            </a:r>
            <a:r>
              <a:rPr lang="de-DE" dirty="0"/>
              <a:t> </a:t>
            </a:r>
            <a:r>
              <a:rPr lang="de-DE" dirty="0" err="1"/>
              <a:t>s.c</a:t>
            </a:r>
            <a:r>
              <a:rPr lang="de-DE" dirty="0"/>
              <a:t>. </a:t>
            </a:r>
            <a:r>
              <a:rPr lang="de-DE" dirty="0" err="1"/>
              <a:t>Linac</a:t>
            </a:r>
            <a:r>
              <a:rPr lang="de-DE" dirty="0"/>
              <a:t> – Minimum System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Single </a:t>
            </a:r>
            <a:r>
              <a:rPr lang="de-DE" dirty="0" err="1"/>
              <a:t>Cavity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23</a:t>
            </a:fld>
            <a:endParaRPr lang="en-GB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0259C17-38F7-4A12-B895-6FCD8912A64A}"/>
              </a:ext>
            </a:extLst>
          </p:cNvPr>
          <p:cNvSpPr/>
          <p:nvPr/>
        </p:nvSpPr>
        <p:spPr>
          <a:xfrm>
            <a:off x="385698" y="1631195"/>
            <a:ext cx="792000" cy="1944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4400" dirty="0">
                <a:solidFill>
                  <a:schemeClr val="tx1"/>
                </a:solidFill>
              </a:rPr>
              <a:t>GRID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6844CCD-6453-4F40-B04D-74EB1689762A}"/>
              </a:ext>
            </a:extLst>
          </p:cNvPr>
          <p:cNvSpPr/>
          <p:nvPr/>
        </p:nvSpPr>
        <p:spPr>
          <a:xfrm>
            <a:off x="1609697" y="1631195"/>
            <a:ext cx="2277135" cy="9231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</a:rPr>
              <a:t>AC/DC/RF/</a:t>
            </a:r>
            <a:r>
              <a:rPr lang="de-DE" sz="2400" b="1" dirty="0" err="1">
                <a:solidFill>
                  <a:schemeClr val="tx1"/>
                </a:solidFill>
              </a:rPr>
              <a:t>guide</a:t>
            </a:r>
            <a:endParaRPr lang="de-DE" sz="2400" b="1" dirty="0">
              <a:solidFill>
                <a:schemeClr val="tx1"/>
              </a:solidFill>
            </a:endParaRPr>
          </a:p>
          <a:p>
            <a:pPr algn="ctr"/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</a:t>
            </a:r>
            <a:r>
              <a:rPr kumimoji="0" lang="de-DE" sz="1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RF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 0.4</a:t>
            </a:r>
            <a:r>
              <a:rPr kumimoji="0" lang="de-DE" sz="14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.. 0.6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D93F723-AA65-4A96-9156-0362222261B8}"/>
              </a:ext>
            </a:extLst>
          </p:cNvPr>
          <p:cNvSpPr/>
          <p:nvPr/>
        </p:nvSpPr>
        <p:spPr>
          <a:xfrm>
            <a:off x="1609698" y="2652934"/>
            <a:ext cx="2277134" cy="9231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de-DE" sz="2400" b="1" dirty="0" err="1">
                <a:solidFill>
                  <a:schemeClr val="tx1"/>
                </a:solidFill>
              </a:rPr>
              <a:t>cryogenics</a:t>
            </a:r>
            <a:endParaRPr lang="de-DE" sz="2400" b="1" dirty="0">
              <a:solidFill>
                <a:schemeClr val="tx1"/>
              </a:solidFill>
            </a:endParaRPr>
          </a:p>
          <a:p>
            <a:pPr algn="ctr"/>
            <a:r>
              <a:rPr lang="de-DE" sz="1400" b="1" dirty="0">
                <a:solidFill>
                  <a:schemeClr val="tx1"/>
                </a:solidFill>
              </a:rPr>
              <a:t>COP </a:t>
            </a:r>
            <a:r>
              <a:rPr lang="de-DE" sz="1400" b="1" dirty="0">
                <a:solidFill>
                  <a:schemeClr val="tx1"/>
                </a:solidFill>
                <a:sym typeface="Symbol" panose="05050102010706020507" pitchFamily="18" charset="2"/>
              </a:rPr>
              <a:t> 1000</a:t>
            </a:r>
            <a:endParaRPr lang="en-GB" sz="1400" b="1" dirty="0">
              <a:solidFill>
                <a:schemeClr val="tx1"/>
              </a:solidFill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1A687C0E-1236-4689-AE56-FF28B9A08C0F}"/>
              </a:ext>
            </a:extLst>
          </p:cNvPr>
          <p:cNvCxnSpPr/>
          <p:nvPr/>
        </p:nvCxnSpPr>
        <p:spPr>
          <a:xfrm>
            <a:off x="1177698" y="3093665"/>
            <a:ext cx="432000" cy="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DA5F22F-E6DF-44E5-8213-3EE502A89C4B}"/>
              </a:ext>
            </a:extLst>
          </p:cNvPr>
          <p:cNvCxnSpPr/>
          <p:nvPr/>
        </p:nvCxnSpPr>
        <p:spPr>
          <a:xfrm>
            <a:off x="1177698" y="2133545"/>
            <a:ext cx="432000" cy="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21E5EF77-6136-464A-BC37-083BF1695C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32976" y="2256033"/>
            <a:ext cx="1743659" cy="713093"/>
          </a:xfrm>
          <a:prstGeom prst="rect">
            <a:avLst/>
          </a:prstGeom>
        </p:spPr>
      </p:pic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09A47892-FE35-42A9-A74A-22CFE7239F22}"/>
              </a:ext>
            </a:extLst>
          </p:cNvPr>
          <p:cNvCxnSpPr>
            <a:cxnSpLocks/>
          </p:cNvCxnSpPr>
          <p:nvPr/>
        </p:nvCxnSpPr>
        <p:spPr>
          <a:xfrm>
            <a:off x="3886832" y="2108599"/>
            <a:ext cx="579853" cy="395373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8365E0D5-FB13-4AD6-8896-6688681939B6}"/>
              </a:ext>
            </a:extLst>
          </p:cNvPr>
          <p:cNvCxnSpPr>
            <a:cxnSpLocks/>
          </p:cNvCxnSpPr>
          <p:nvPr/>
        </p:nvCxnSpPr>
        <p:spPr>
          <a:xfrm flipH="1">
            <a:off x="3895367" y="2787990"/>
            <a:ext cx="571318" cy="33208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ABF017A2-63B4-4D40-B1E7-9BD2A7E6E881}"/>
              </a:ext>
            </a:extLst>
          </p:cNvPr>
          <p:cNvCxnSpPr>
            <a:cxnSpLocks/>
          </p:cNvCxnSpPr>
          <p:nvPr/>
        </p:nvCxnSpPr>
        <p:spPr>
          <a:xfrm flipV="1">
            <a:off x="4814018" y="1438950"/>
            <a:ext cx="0" cy="234726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841CCBE8-2FBD-4714-9A09-6CF3CA86180B}"/>
              </a:ext>
            </a:extLst>
          </p:cNvPr>
          <p:cNvSpPr txBox="1"/>
          <p:nvPr/>
        </p:nvSpPr>
        <p:spPr>
          <a:xfrm>
            <a:off x="4842669" y="3481422"/>
            <a:ext cx="8801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beam</a:t>
            </a:r>
            <a:endParaRPr lang="en-GB" sz="1400" b="1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C27EE36-AFA7-487A-BDAD-14B9F30BBCDF}"/>
              </a:ext>
            </a:extLst>
          </p:cNvPr>
          <p:cNvSpPr txBox="1"/>
          <p:nvPr/>
        </p:nvSpPr>
        <p:spPr>
          <a:xfrm>
            <a:off x="3990378" y="3050713"/>
            <a:ext cx="754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P</a:t>
            </a:r>
            <a:r>
              <a:rPr lang="de-DE" b="1" baseline="-25000" dirty="0" err="1"/>
              <a:t>dissip</a:t>
            </a:r>
            <a:endParaRPr lang="en-GB" b="1" baseline="-250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1D7C003-2625-4C5F-82DB-3C8DD3A4008F}"/>
              </a:ext>
            </a:extLst>
          </p:cNvPr>
          <p:cNvSpPr txBox="1"/>
          <p:nvPr/>
        </p:nvSpPr>
        <p:spPr>
          <a:xfrm>
            <a:off x="3968580" y="1898162"/>
            <a:ext cx="571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P</a:t>
            </a:r>
            <a:r>
              <a:rPr lang="de-DE" b="1" baseline="-25000" dirty="0"/>
              <a:t>RF</a:t>
            </a:r>
            <a:endParaRPr lang="en-GB" b="1" baseline="-25000" dirty="0"/>
          </a:p>
        </p:txBody>
      </p:sp>
      <p:sp>
        <p:nvSpPr>
          <p:cNvPr id="5" name="Textfeld 4"/>
          <p:cNvSpPr txBox="1"/>
          <p:nvPr/>
        </p:nvSpPr>
        <p:spPr>
          <a:xfrm>
            <a:off x="6096000" y="1399916"/>
            <a:ext cx="2336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power </a:t>
            </a:r>
            <a:r>
              <a:rPr lang="de-DE" b="1" dirty="0" err="1"/>
              <a:t>balance</a:t>
            </a:r>
            <a:r>
              <a:rPr lang="de-DE" b="1" dirty="0"/>
              <a:t>:</a:t>
            </a:r>
            <a:endParaRPr lang="de-CH" b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6C15280-39AE-445A-A65B-A714602D99E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163" y="1964019"/>
            <a:ext cx="3931264" cy="939058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163" y="3232035"/>
            <a:ext cx="1776762" cy="600381"/>
          </a:xfrm>
          <a:prstGeom prst="rect">
            <a:avLst/>
          </a:prstGeom>
        </p:spPr>
      </p:pic>
      <p:graphicFrame>
        <p:nvGraphicFramePr>
          <p:cNvPr id="25" name="Tabelle 24">
            <a:extLst>
              <a:ext uri="{FF2B5EF4-FFF2-40B4-BE49-F238E27FC236}">
                <a16:creationId xmlns:a16="http://schemas.microsoft.com/office/drawing/2014/main" id="{B7927A1C-DDF5-4446-B732-497A522834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280431"/>
              </p:ext>
            </p:extLst>
          </p:nvPr>
        </p:nvGraphicFramePr>
        <p:xfrm>
          <a:off x="3231877" y="4501404"/>
          <a:ext cx="7228451" cy="1630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86096">
                  <a:extLst>
                    <a:ext uri="{9D8B030D-6E8A-4147-A177-3AD203B41FA5}">
                      <a16:colId xmlns:a16="http://schemas.microsoft.com/office/drawing/2014/main" val="101845517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1765545789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1566799971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553407664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360646081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21305970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regime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aseline="0" dirty="0" err="1"/>
                        <a:t>I</a:t>
                      </a:r>
                      <a:r>
                        <a:rPr lang="de-DE" sz="1400" baseline="-25000" dirty="0" err="1"/>
                        <a:t>b</a:t>
                      </a:r>
                      <a:endParaRPr lang="de-DE" sz="1400" baseline="-25000" dirty="0"/>
                    </a:p>
                    <a:p>
                      <a:pPr algn="ctr"/>
                      <a:r>
                        <a:rPr lang="de-DE" sz="1400" baseline="0" dirty="0"/>
                        <a:t>[mA]</a:t>
                      </a:r>
                      <a:endParaRPr lang="de-CH" sz="1400" baseline="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Q</a:t>
                      </a:r>
                      <a:r>
                        <a:rPr lang="de-CH" sz="1400" baseline="-25000" dirty="0"/>
                        <a:t>0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sym typeface="Symbol" panose="05050102010706020507" pitchFamily="18" charset="2"/>
                        </a:rPr>
                        <a:t></a:t>
                      </a:r>
                      <a:r>
                        <a:rPr lang="de-CH" sz="1400" baseline="-25000" dirty="0">
                          <a:sym typeface="Symbol" panose="05050102010706020507" pitchFamily="18" charset="2"/>
                        </a:rPr>
                        <a:t>RF</a:t>
                      </a:r>
                      <a:endParaRPr lang="de-CH" sz="1400" baseline="-250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de-CH" sz="1400" dirty="0" err="1">
                          <a:sym typeface="Symbol" panose="05050102010706020507" pitchFamily="18" charset="2"/>
                        </a:rPr>
                        <a:t>P</a:t>
                      </a:r>
                      <a:r>
                        <a:rPr lang="de-CH" sz="1400" baseline="-25000" dirty="0" err="1">
                          <a:sym typeface="Symbol" panose="05050102010706020507" pitchFamily="18" charset="2"/>
                        </a:rPr>
                        <a:t>beam</a:t>
                      </a:r>
                      <a:endParaRPr lang="de-CH" sz="1400" baseline="-25000" dirty="0">
                        <a:sym typeface="Symbol" panose="05050102010706020507" pitchFamily="18" charset="2"/>
                      </a:endParaRPr>
                    </a:p>
                    <a:p>
                      <a:pPr algn="ctr"/>
                      <a:r>
                        <a:rPr lang="de-DE" sz="1400" dirty="0">
                          <a:sym typeface="Symbol" panose="05050102010706020507" pitchFamily="18" charset="2"/>
                        </a:rPr>
                        <a:t>[kW]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grid</a:t>
                      </a:r>
                      <a:r>
                        <a:rPr lang="de-DE" sz="1400" dirty="0"/>
                        <a:t>-</a:t>
                      </a:r>
                      <a:r>
                        <a:rPr lang="de-DE" sz="1400" dirty="0" err="1"/>
                        <a:t>to</a:t>
                      </a:r>
                      <a:r>
                        <a:rPr lang="de-DE" sz="1400" dirty="0"/>
                        <a:t>-beam Efficiency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39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TDR, CW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2.0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2</a:t>
                      </a:r>
                      <a:r>
                        <a:rPr lang="de-CH" sz="1600" b="1" dirty="0">
                          <a:sym typeface="Symbol" panose="05050102010706020507" pitchFamily="18" charset="2"/>
                        </a:rPr>
                        <a:t>10</a:t>
                      </a:r>
                      <a:r>
                        <a:rPr lang="de-CH" sz="1600" b="1" baseline="30000" dirty="0">
                          <a:sym typeface="Symbol" panose="05050102010706020507" pitchFamily="18" charset="2"/>
                        </a:rPr>
                        <a:t>10</a:t>
                      </a:r>
                      <a:endParaRPr lang="de-CH" sz="1600" b="1" baseline="300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0.44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40.0</a:t>
                      </a:r>
                      <a:r>
                        <a:rPr lang="de-CH" sz="1600" b="1" baseline="0" dirty="0"/>
                        <a:t> </a:t>
                      </a:r>
                      <a:r>
                        <a:rPr lang="de-CH" sz="1600" b="1" dirty="0"/>
                        <a:t>kW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30%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012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high Q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2.0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b="1" dirty="0"/>
                        <a:t>3</a:t>
                      </a:r>
                      <a:r>
                        <a:rPr lang="de-CH" sz="1600" b="1" dirty="0">
                          <a:sym typeface="Symbol" panose="05050102010706020507" pitchFamily="18" charset="2"/>
                        </a:rPr>
                        <a:t>10</a:t>
                      </a:r>
                      <a:r>
                        <a:rPr lang="de-CH" sz="1600" b="1" baseline="30000" dirty="0">
                          <a:sym typeface="Symbol" panose="05050102010706020507" pitchFamily="18" charset="2"/>
                        </a:rPr>
                        <a:t>10</a:t>
                      </a:r>
                      <a:endParaRPr lang="de-CH" sz="1600" b="1" baseline="300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0.44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40.0 kW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33%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05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high </a:t>
                      </a:r>
                      <a:r>
                        <a:rPr lang="de-DE" sz="1400" dirty="0" err="1"/>
                        <a:t>current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4.0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b="1" dirty="0"/>
                        <a:t>3</a:t>
                      </a:r>
                      <a:r>
                        <a:rPr lang="de-CH" sz="1600" b="1" dirty="0">
                          <a:sym typeface="Symbol" panose="05050102010706020507" pitchFamily="18" charset="2"/>
                        </a:rPr>
                        <a:t>10</a:t>
                      </a:r>
                      <a:r>
                        <a:rPr lang="de-CH" sz="1600" b="1" baseline="30000" dirty="0">
                          <a:sym typeface="Symbol" panose="05050102010706020507" pitchFamily="18" charset="2"/>
                        </a:rPr>
                        <a:t>10</a:t>
                      </a:r>
                      <a:endParaRPr lang="de-CH" sz="1600" b="1" baseline="300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0.65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80.0 kW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50%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82119"/>
                  </a:ext>
                </a:extLst>
              </a:tr>
            </a:tbl>
          </a:graphicData>
        </a:graphic>
      </p:graphicFrame>
      <p:sp>
        <p:nvSpPr>
          <p:cNvPr id="27" name="Textfeld 26"/>
          <p:cNvSpPr txBox="1"/>
          <p:nvPr/>
        </p:nvSpPr>
        <p:spPr>
          <a:xfrm>
            <a:off x="385698" y="4164413"/>
            <a:ext cx="27264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considered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650MHz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U</a:t>
            </a:r>
            <a:r>
              <a:rPr lang="en-US" baseline="-25000" dirty="0" err="1"/>
              <a:t>a</a:t>
            </a:r>
            <a:r>
              <a:rPr lang="en-US" dirty="0"/>
              <a:t> = 20MV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 = 1.1m</a:t>
            </a:r>
          </a:p>
          <a:p>
            <a:r>
              <a:rPr lang="en-US" b="1" dirty="0"/>
              <a:t>ignored:</a:t>
            </a:r>
            <a:r>
              <a:rPr lang="en-US" dirty="0"/>
              <a:t> cavity detuning, </a:t>
            </a:r>
            <a:r>
              <a:rPr lang="en-US" dirty="0">
                <a:sym typeface="Symbol" panose="05050102010706020507" pitchFamily="18" charset="2"/>
              </a:rPr>
              <a:t>&lt;1, regulation overhead, aux. systems …</a:t>
            </a:r>
            <a:endParaRPr lang="en-US" dirty="0"/>
          </a:p>
        </p:txBody>
      </p:sp>
      <p:sp>
        <p:nvSpPr>
          <p:cNvPr id="7" name="Geschweifte Klammer rechts 6"/>
          <p:cNvSpPr/>
          <p:nvPr/>
        </p:nvSpPr>
        <p:spPr>
          <a:xfrm>
            <a:off x="10525171" y="5378336"/>
            <a:ext cx="198088" cy="753748"/>
          </a:xfrm>
          <a:prstGeom prst="rightBrace">
            <a:avLst>
              <a:gd name="adj1" fmla="val 87992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Textfeld 22"/>
          <p:cNvSpPr txBox="1"/>
          <p:nvPr/>
        </p:nvSpPr>
        <p:spPr>
          <a:xfrm>
            <a:off x="10885494" y="5569539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/>
              <a:t>extrapolation</a:t>
            </a:r>
            <a:endParaRPr lang="de-CH" sz="1400" b="1" dirty="0"/>
          </a:p>
        </p:txBody>
      </p:sp>
    </p:spTree>
    <p:extLst>
      <p:ext uri="{BB962C8B-B14F-4D97-AF65-F5344CB8AC3E}">
        <p14:creationId xmlns:p14="http://schemas.microsoft.com/office/powerpoint/2010/main" val="7595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7" grpId="0" animBg="1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24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Energy </a:t>
            </a:r>
            <a:r>
              <a:rPr lang="de-DE" dirty="0" err="1"/>
              <a:t>Efficient</a:t>
            </a:r>
            <a:r>
              <a:rPr lang="de-DE" dirty="0"/>
              <a:t> </a:t>
            </a:r>
            <a:r>
              <a:rPr lang="de-DE" dirty="0" err="1"/>
              <a:t>Accelerator</a:t>
            </a:r>
            <a:r>
              <a:rPr lang="de-DE" dirty="0"/>
              <a:t> Technologies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481650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D9F6CB0-FF47-1156-FA0C-70A46FE66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Supercondactivity</a:t>
            </a:r>
            <a:r>
              <a:rPr lang="de-DE" dirty="0"/>
              <a:t> in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Accelerators</a:t>
            </a:r>
            <a:endParaRPr lang="en-GB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849D524-B850-1BC8-3E02-13BB0FE25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25</a:t>
            </a:fld>
            <a:endParaRPr lang="en-GB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C5EE34D5-B422-4D19-AA7B-4C0340BE8856}"/>
              </a:ext>
            </a:extLst>
          </p:cNvPr>
          <p:cNvSpPr txBox="1">
            <a:spLocks/>
          </p:cNvSpPr>
          <p:nvPr/>
        </p:nvSpPr>
        <p:spPr>
          <a:xfrm>
            <a:off x="838200" y="1170794"/>
            <a:ext cx="10515600" cy="83601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/>
              <a:t>the main concepts in accelerators: </a:t>
            </a:r>
            <a:r>
              <a:rPr lang="en-US">
                <a:solidFill>
                  <a:srgbClr val="C00000"/>
                </a:solidFill>
              </a:rPr>
              <a:t>bending of trajectories </a:t>
            </a:r>
            <a:r>
              <a:rPr lang="en-US"/>
              <a:t>and </a:t>
            </a:r>
            <a:r>
              <a:rPr lang="en-US">
                <a:solidFill>
                  <a:schemeClr val="accent1"/>
                </a:solidFill>
              </a:rPr>
              <a:t>energy gain by RF fields</a:t>
            </a:r>
            <a:r>
              <a:rPr lang="en-US"/>
              <a:t>, profit from energy efficient superconducting technology</a:t>
            </a:r>
            <a:endParaRPr lang="en-US" dirty="0"/>
          </a:p>
        </p:txBody>
      </p:sp>
      <p:pic>
        <p:nvPicPr>
          <p:cNvPr id="6" name="Picture 4" descr="figure6">
            <a:extLst>
              <a:ext uri="{FF2B5EF4-FFF2-40B4-BE49-F238E27FC236}">
                <a16:creationId xmlns:a16="http://schemas.microsoft.com/office/drawing/2014/main" id="{5ECD2908-0162-FD9C-D642-1F9853B20C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54098" y="2576306"/>
            <a:ext cx="4386268" cy="1723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DAAE97-9AB0-4B36-2445-99FFC1E67E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3711" y="2576307"/>
            <a:ext cx="3695908" cy="1723365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907410C-FE63-A24D-45BA-CDD923B2A35F}"/>
              </a:ext>
            </a:extLst>
          </p:cNvPr>
          <p:cNvSpPr txBox="1"/>
          <p:nvPr/>
        </p:nvSpPr>
        <p:spPr>
          <a:xfrm>
            <a:off x="953710" y="4660857"/>
            <a:ext cx="4097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 field: cooper pairs move frictionless</a:t>
            </a:r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zero losses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example: MRI magnet with cold switch</a:t>
            </a:r>
            <a:endParaRPr lang="en-US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A28DBE9-8028-5B01-9551-86844EA29095}"/>
              </a:ext>
            </a:extLst>
          </p:cNvPr>
          <p:cNvSpPr txBox="1"/>
          <p:nvPr/>
        </p:nvSpPr>
        <p:spPr>
          <a:xfrm>
            <a:off x="5854098" y="4660857"/>
            <a:ext cx="48983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RF field: cooper pairs move frictionless, but carry mass that is accelerated back and forth</a:t>
            </a:r>
          </a:p>
          <a:p>
            <a:r>
              <a:rPr lang="en-US" dirty="0">
                <a:sym typeface="Symbol" panose="05050102010706020507" pitchFamily="18" charset="2"/>
              </a:rPr>
              <a:t> imperfect shielding of RF field in material</a:t>
            </a:r>
          </a:p>
          <a:p>
            <a:r>
              <a:rPr lang="en-US" dirty="0">
                <a:sym typeface="Symbol" panose="05050102010706020507" pitchFamily="18" charset="2"/>
              </a:rPr>
              <a:t> dissipation from «normal» electrons in RF field</a:t>
            </a:r>
          </a:p>
          <a:p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very small but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non-zero losses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978FEEC-C4EA-52D6-5A40-C893E4CC1FB4}"/>
              </a:ext>
            </a:extLst>
          </p:cNvPr>
          <p:cNvSpPr txBox="1"/>
          <p:nvPr/>
        </p:nvSpPr>
        <p:spPr>
          <a:xfrm>
            <a:off x="953711" y="2054048"/>
            <a:ext cx="3695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>
                <a:solidFill>
                  <a:srgbClr val="C00000"/>
                </a:solidFill>
              </a:rPr>
              <a:t>Magnets</a:t>
            </a:r>
            <a:endParaRPr lang="de-DE" sz="2400" b="1" dirty="0">
              <a:solidFill>
                <a:srgbClr val="C00000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6F282C0-AA3D-4692-2E52-692CA3627E63}"/>
              </a:ext>
            </a:extLst>
          </p:cNvPr>
          <p:cNvSpPr txBox="1"/>
          <p:nvPr/>
        </p:nvSpPr>
        <p:spPr>
          <a:xfrm>
            <a:off x="5854098" y="2054047"/>
            <a:ext cx="3695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>
                <a:solidFill>
                  <a:schemeClr val="accent1"/>
                </a:solidFill>
              </a:rPr>
              <a:t>RF Resonators</a:t>
            </a:r>
            <a:endParaRPr lang="de-DE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185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85132"/>
            <a:ext cx="10515600" cy="778979"/>
          </a:xfrm>
        </p:spPr>
        <p:txBody>
          <a:bodyPr/>
          <a:lstStyle/>
          <a:p>
            <a:r>
              <a:rPr lang="de-DE" dirty="0"/>
              <a:t>Technology R&amp;D: </a:t>
            </a:r>
            <a:r>
              <a:rPr lang="de-DE" dirty="0" err="1"/>
              <a:t>Superconducting</a:t>
            </a:r>
            <a:r>
              <a:rPr lang="de-DE" dirty="0"/>
              <a:t> RF at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temperature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26</a:t>
            </a:fld>
            <a:endParaRPr lang="en-GB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29" y="1144104"/>
            <a:ext cx="6556874" cy="242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6"/>
          <p:cNvSpPr txBox="1"/>
          <p:nvPr/>
        </p:nvSpPr>
        <p:spPr>
          <a:xfrm>
            <a:off x="6620133" y="1176302"/>
            <a:ext cx="2664296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/>
              <a:t>promising R&amp;D: Nb</a:t>
            </a:r>
            <a:r>
              <a:rPr lang="de-CH" sz="1600" baseline="-25000" dirty="0"/>
              <a:t>3</a:t>
            </a:r>
            <a:r>
              <a:rPr lang="de-CH" sz="1600" dirty="0"/>
              <a:t>Sn </a:t>
            </a:r>
            <a:r>
              <a:rPr lang="de-CH" sz="1600" dirty="0" err="1"/>
              <a:t>coated</a:t>
            </a:r>
            <a:r>
              <a:rPr lang="de-CH" sz="1600" dirty="0"/>
              <a:t> </a:t>
            </a:r>
            <a:r>
              <a:rPr lang="de-CH" sz="1600" dirty="0" err="1"/>
              <a:t>cavities</a:t>
            </a:r>
            <a:r>
              <a:rPr lang="de-CH" sz="1600" dirty="0"/>
              <a:t> at Cornell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/>
              <a:t>4.2 vs. 2.0K </a:t>
            </a:r>
            <a:r>
              <a:rPr lang="de-CH" sz="1600" dirty="0">
                <a:sym typeface="Symbol"/>
              </a:rPr>
              <a:t></a:t>
            </a:r>
            <a:r>
              <a:rPr lang="de-CH" sz="1600" dirty="0"/>
              <a:t> </a:t>
            </a:r>
            <a:r>
              <a:rPr lang="de-CH" sz="1600" dirty="0" err="1"/>
              <a:t>efficiency</a:t>
            </a:r>
            <a:endParaRPr lang="de-CH" sz="1600" dirty="0"/>
          </a:p>
          <a:p>
            <a:endParaRPr lang="de-DE" sz="1600" dirty="0"/>
          </a:p>
          <a:p>
            <a:r>
              <a:rPr lang="de-DE" sz="1600" dirty="0"/>
              <a:t>[</a:t>
            </a:r>
            <a:r>
              <a:rPr lang="de-DE" sz="1600" dirty="0" err="1"/>
              <a:t>M.Liepe</a:t>
            </a:r>
            <a:r>
              <a:rPr lang="de-DE" sz="1600" dirty="0"/>
              <a:t>, Cornell, IPAC‘19]</a:t>
            </a:r>
            <a:endParaRPr lang="de-CH" sz="1600" dirty="0"/>
          </a:p>
        </p:txBody>
      </p:sp>
      <p:sp>
        <p:nvSpPr>
          <p:cNvPr id="20" name="Rechteck 19"/>
          <p:cNvSpPr/>
          <p:nvPr/>
        </p:nvSpPr>
        <p:spPr>
          <a:xfrm>
            <a:off x="6620133" y="2755500"/>
            <a:ext cx="424673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Posen et al 2021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Supercond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Sci. Technol. 34 025007</a:t>
            </a:r>
            <a:endParaRPr lang="de-CH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record </a:t>
            </a:r>
            <a:r>
              <a:rPr lang="en-US" sz="1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cw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 gradient in Nb</a:t>
            </a:r>
            <a:r>
              <a:rPr lang="en-US" sz="1400" baseline="-25000" dirty="0">
                <a:latin typeface="Calibri" panose="020F0502020204030204" pitchFamily="34" charset="0"/>
                <a:ea typeface="Times New Roman" panose="02020603050405020304" pitchFamily="18" charset="0"/>
              </a:rPr>
              <a:t>3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Sn-coated, </a:t>
            </a:r>
            <a:r>
              <a:rPr lang="en-US" sz="1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E</a:t>
            </a:r>
            <a:r>
              <a:rPr lang="en-US" sz="1400" baseline="-250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acc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 = 24 MV/m</a:t>
            </a:r>
            <a:endParaRPr lang="de-CH" sz="1400" dirty="0"/>
          </a:p>
        </p:txBody>
      </p:sp>
      <p:sp>
        <p:nvSpPr>
          <p:cNvPr id="18" name="TextBox 8"/>
          <p:cNvSpPr txBox="1"/>
          <p:nvPr/>
        </p:nvSpPr>
        <p:spPr>
          <a:xfrm>
            <a:off x="9171877" y="1123175"/>
            <a:ext cx="2771684" cy="1015663"/>
          </a:xfrm>
          <a:prstGeom prst="rect">
            <a:avLst/>
          </a:prstGeom>
          <a:solidFill>
            <a:srgbClr val="FFFFCC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Cornell, FERMILAB</a:t>
            </a:r>
          </a:p>
          <a:p>
            <a:r>
              <a:rPr lang="en-GB" sz="2000" dirty="0">
                <a:sym typeface="Symbol" panose="05050102010706020507" pitchFamily="18" charset="2"/>
              </a:rPr>
              <a:t> </a:t>
            </a:r>
            <a:r>
              <a:rPr lang="en-GB" sz="2000" dirty="0"/>
              <a:t>simplicity, cost, efficiency, smaller size</a:t>
            </a:r>
          </a:p>
        </p:txBody>
      </p:sp>
      <p:graphicFrame>
        <p:nvGraphicFramePr>
          <p:cNvPr id="30" name="Object 15">
            <a:extLst>
              <a:ext uri="{FF2B5EF4-FFF2-40B4-BE49-F238E27FC236}">
                <a16:creationId xmlns:a16="http://schemas.microsoft.com/office/drawing/2014/main" id="{1AD5A8BD-F54F-4438-BB6D-CCA94FC016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1773291"/>
              </p:ext>
            </p:extLst>
          </p:nvPr>
        </p:nvGraphicFramePr>
        <p:xfrm>
          <a:off x="514457" y="4189238"/>
          <a:ext cx="2578566" cy="1972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3920760" imgH="3000960" progId="Origin95.Graph">
                  <p:embed/>
                </p:oleObj>
              </mc:Choice>
              <mc:Fallback>
                <p:oleObj name="Graph" r:id="rId4" imgW="3920760" imgH="3000960" progId="Origin95.Graph">
                  <p:embed/>
                  <p:pic>
                    <p:nvPicPr>
                      <p:cNvPr id="30" name="Object 15">
                        <a:extLst>
                          <a:ext uri="{FF2B5EF4-FFF2-40B4-BE49-F238E27FC236}">
                            <a16:creationId xmlns:a16="http://schemas.microsoft.com/office/drawing/2014/main" id="{1AD5A8BD-F54F-4438-BB6D-CCA94FC016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4457" y="4189238"/>
                        <a:ext cx="2578566" cy="19724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" name="Grafik 30">
            <a:extLst>
              <a:ext uri="{FF2B5EF4-FFF2-40B4-BE49-F238E27FC236}">
                <a16:creationId xmlns:a16="http://schemas.microsoft.com/office/drawing/2014/main" id="{CC12B792-B1F2-4611-B5EC-6EBB027ED06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5" r="14286"/>
          <a:stretch/>
        </p:blipFill>
        <p:spPr>
          <a:xfrm rot="5400000">
            <a:off x="4018854" y="4013158"/>
            <a:ext cx="2866535" cy="2121614"/>
          </a:xfrm>
          <a:prstGeom prst="rect">
            <a:avLst/>
          </a:prstGeom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7DCFDC9B-BD40-414C-8B34-B7785D09A71F}"/>
              </a:ext>
            </a:extLst>
          </p:cNvPr>
          <p:cNvSpPr/>
          <p:nvPr/>
        </p:nvSpPr>
        <p:spPr>
          <a:xfrm rot="19635065">
            <a:off x="509880" y="4347200"/>
            <a:ext cx="4504061" cy="70788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12700" cmpd="sng">
                  <a:noFill/>
                  <a:prstDash val="solid"/>
                </a:ln>
                <a:solidFill>
                  <a:schemeClr val="bg2">
                    <a:alpha val="30000"/>
                  </a:schemeClr>
                </a:solidFill>
                <a:effectLst/>
              </a:rPr>
              <a:t>To be published</a:t>
            </a:r>
          </a:p>
        </p:txBody>
      </p:sp>
      <p:cxnSp>
        <p:nvCxnSpPr>
          <p:cNvPr id="34" name="Straight Arrow Connector 11">
            <a:extLst>
              <a:ext uri="{FF2B5EF4-FFF2-40B4-BE49-F238E27FC236}">
                <a16:creationId xmlns:a16="http://schemas.microsoft.com/office/drawing/2014/main" id="{63386539-8DBD-435D-B899-E8ACAB374FAA}"/>
              </a:ext>
            </a:extLst>
          </p:cNvPr>
          <p:cNvCxnSpPr>
            <a:cxnSpLocks/>
          </p:cNvCxnSpPr>
          <p:nvPr/>
        </p:nvCxnSpPr>
        <p:spPr>
          <a:xfrm flipH="1">
            <a:off x="2271352" y="4298061"/>
            <a:ext cx="426528" cy="133355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8"/>
          <p:cNvSpPr txBox="1"/>
          <p:nvPr/>
        </p:nvSpPr>
        <p:spPr>
          <a:xfrm>
            <a:off x="6620133" y="4189238"/>
            <a:ext cx="5352586" cy="1323439"/>
          </a:xfrm>
          <a:prstGeom prst="rect">
            <a:avLst/>
          </a:prstGeom>
          <a:solidFill>
            <a:srgbClr val="FFFFCC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DESY, Hamburg U. </a:t>
            </a:r>
          </a:p>
          <a:p>
            <a:r>
              <a:rPr lang="en-US" sz="2000" dirty="0"/>
              <a:t>aim for sustained SRF accelerator technology</a:t>
            </a:r>
          </a:p>
          <a:p>
            <a:r>
              <a:rPr lang="en-US" sz="2000" i="1" dirty="0"/>
              <a:t>10y Goal: &gt;70 MV/m with a Q</a:t>
            </a:r>
            <a:r>
              <a:rPr lang="en-US" sz="2000" i="1" baseline="-25000" dirty="0"/>
              <a:t>0</a:t>
            </a:r>
            <a:r>
              <a:rPr lang="en-US" sz="2000" i="1" dirty="0"/>
              <a:t> of 1x10</a:t>
            </a:r>
            <a:r>
              <a:rPr lang="en-US" sz="2000" i="1" baseline="30000" dirty="0"/>
              <a:t>10</a:t>
            </a:r>
            <a:r>
              <a:rPr lang="en-US" sz="2000" i="1" dirty="0"/>
              <a:t> and at 4K</a:t>
            </a:r>
          </a:p>
          <a:p>
            <a:r>
              <a:rPr lang="en-US" sz="2000" i="1" dirty="0"/>
              <a:t>contact: </a:t>
            </a:r>
            <a:r>
              <a:rPr lang="en-US" sz="2000" i="1" dirty="0" err="1"/>
              <a:t>M.Wenskat</a:t>
            </a:r>
            <a:r>
              <a:rPr lang="en-US" sz="2000" i="1" dirty="0"/>
              <a:t>, DESY</a:t>
            </a:r>
          </a:p>
        </p:txBody>
      </p:sp>
      <p:sp>
        <p:nvSpPr>
          <p:cNvPr id="41" name="Rechteck 40"/>
          <p:cNvSpPr/>
          <p:nvPr/>
        </p:nvSpPr>
        <p:spPr>
          <a:xfrm>
            <a:off x="6620133" y="5634453"/>
            <a:ext cx="424673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/>
              <a:t>G. </a:t>
            </a:r>
            <a:r>
              <a:rPr lang="en-US" sz="1400" dirty="0" err="1"/>
              <a:t>Deyu</a:t>
            </a:r>
            <a:r>
              <a:rPr lang="en-US" sz="1400" dirty="0"/>
              <a:t> et al., „Al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r>
              <a:rPr lang="en-US" sz="1400" baseline="-25000" dirty="0"/>
              <a:t>3</a:t>
            </a:r>
            <a:r>
              <a:rPr lang="en-US" sz="1400" dirty="0"/>
              <a:t> coating of Superconducting Niobium Cavities with thermal ALD“, in preparation</a:t>
            </a:r>
            <a:endParaRPr lang="en-GB" sz="1400" dirty="0"/>
          </a:p>
        </p:txBody>
      </p:sp>
      <p:sp>
        <p:nvSpPr>
          <p:cNvPr id="42" name="Rechteck 41"/>
          <p:cNvSpPr/>
          <p:nvPr/>
        </p:nvSpPr>
        <p:spPr>
          <a:xfrm>
            <a:off x="495302" y="3857316"/>
            <a:ext cx="36536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SMART recipe leads to a T</a:t>
            </a:r>
            <a:r>
              <a:rPr lang="en-US" sz="1400" b="1" baseline="-25000" dirty="0"/>
              <a:t>c</a:t>
            </a:r>
            <a:r>
              <a:rPr lang="en-US" sz="1400" b="1" dirty="0"/>
              <a:t> of 15.4 K </a:t>
            </a:r>
            <a:r>
              <a:rPr lang="en-US" sz="1400" dirty="0"/>
              <a:t>on </a:t>
            </a:r>
            <a:r>
              <a:rPr lang="en-US" sz="1400" dirty="0" err="1"/>
              <a:t>Nb</a:t>
            </a:r>
            <a:r>
              <a:rPr lang="en-US" sz="1400" dirty="0"/>
              <a:t>-samples coated with 15 / 25 nm of </a:t>
            </a:r>
            <a:r>
              <a:rPr lang="en-US" sz="1400" dirty="0" err="1"/>
              <a:t>AlN</a:t>
            </a:r>
            <a:r>
              <a:rPr lang="en-US" sz="1400" dirty="0"/>
              <a:t> / </a:t>
            </a:r>
            <a:r>
              <a:rPr lang="en-US" sz="1400" dirty="0" err="1"/>
              <a:t>NbTiN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173601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Efficient</a:t>
            </a:r>
            <a:r>
              <a:rPr lang="de-DE" dirty="0"/>
              <a:t> RF Power Sources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27</a:t>
            </a:fld>
            <a:endParaRPr lang="en-GB"/>
          </a:p>
        </p:txBody>
      </p:sp>
      <p:sp>
        <p:nvSpPr>
          <p:cNvPr id="4" name="Textfeld 3"/>
          <p:cNvSpPr txBox="1"/>
          <p:nvPr/>
        </p:nvSpPr>
        <p:spPr>
          <a:xfrm>
            <a:off x="7318854" y="4493255"/>
            <a:ext cx="43387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Example</a:t>
            </a:r>
            <a:r>
              <a:rPr lang="de-DE" sz="1400" dirty="0"/>
              <a:t>: SSA </a:t>
            </a:r>
            <a:r>
              <a:rPr lang="de-DE" sz="1400" dirty="0" err="1"/>
              <a:t>for</a:t>
            </a:r>
            <a:r>
              <a:rPr lang="de-DE" sz="1400" dirty="0"/>
              <a:t> Isotope </a:t>
            </a:r>
            <a:r>
              <a:rPr lang="de-DE" sz="1400" dirty="0" err="1"/>
              <a:t>production</a:t>
            </a:r>
            <a:r>
              <a:rPr lang="de-DE" sz="1400" dirty="0"/>
              <a:t> </a:t>
            </a:r>
            <a:r>
              <a:rPr lang="de-DE" sz="1400" dirty="0" err="1"/>
              <a:t>Cyclotron</a:t>
            </a:r>
            <a:r>
              <a:rPr lang="de-DE" sz="1400" dirty="0"/>
              <a:t>, 98.5MHz, 12x1kW </a:t>
            </a:r>
            <a:r>
              <a:rPr lang="de-DE" sz="1400" dirty="0" err="1"/>
              <a:t>units</a:t>
            </a:r>
            <a:r>
              <a:rPr lang="de-DE" sz="1400" dirty="0"/>
              <a:t>, </a:t>
            </a:r>
            <a:r>
              <a:rPr lang="de-DE" sz="1400" dirty="0">
                <a:sym typeface="Symbol" panose="05050102010706020507" pitchFamily="18" charset="2"/>
              </a:rPr>
              <a:t></a:t>
            </a:r>
            <a:r>
              <a:rPr lang="de-DE" sz="1400" baseline="-25000" dirty="0">
                <a:sym typeface="Symbol" panose="05050102010706020507" pitchFamily="18" charset="2"/>
              </a:rPr>
              <a:t>D</a:t>
            </a:r>
            <a:r>
              <a:rPr lang="de-DE" sz="1400" dirty="0">
                <a:sym typeface="Symbol" panose="05050102010706020507" pitchFamily="18" charset="2"/>
              </a:rPr>
              <a:t>=93% (90% </a:t>
            </a:r>
            <a:r>
              <a:rPr lang="de-DE" sz="1400" dirty="0" err="1">
                <a:sym typeface="Symbol" panose="05050102010706020507" pitchFamily="18" charset="2"/>
              </a:rPr>
              <a:t>with</a:t>
            </a:r>
            <a:r>
              <a:rPr lang="de-DE" sz="1400" dirty="0">
                <a:sym typeface="Symbol" panose="05050102010706020507" pitchFamily="18" charset="2"/>
              </a:rPr>
              <a:t> </a:t>
            </a:r>
            <a:r>
              <a:rPr lang="de-DE" sz="1400" dirty="0" err="1">
                <a:sym typeface="Symbol" panose="05050102010706020507" pitchFamily="18" charset="2"/>
              </a:rPr>
              <a:t>regulation</a:t>
            </a:r>
            <a:r>
              <a:rPr lang="de-DE" sz="1400" dirty="0">
                <a:sym typeface="Symbol" panose="05050102010706020507" pitchFamily="18" charset="2"/>
              </a:rPr>
              <a:t> </a:t>
            </a:r>
            <a:r>
              <a:rPr lang="de-DE" sz="1400" dirty="0" err="1">
                <a:sym typeface="Symbol" panose="05050102010706020507" pitchFamily="18" charset="2"/>
              </a:rPr>
              <a:t>overhead</a:t>
            </a:r>
            <a:r>
              <a:rPr lang="de-DE" sz="1400" dirty="0">
                <a:sym typeface="Symbol" panose="05050102010706020507" pitchFamily="18" charset="2"/>
              </a:rPr>
              <a:t>)</a:t>
            </a:r>
          </a:p>
          <a:p>
            <a:r>
              <a:rPr lang="de-DE" sz="1400" dirty="0">
                <a:sym typeface="Symbol" panose="05050102010706020507" pitchFamily="18" charset="2"/>
              </a:rPr>
              <a:t>Uppsala </a:t>
            </a:r>
            <a:r>
              <a:rPr lang="de-DE" sz="1400" dirty="0" err="1">
                <a:sym typeface="Symbol" panose="05050102010706020507" pitchFamily="18" charset="2"/>
              </a:rPr>
              <a:t>group</a:t>
            </a:r>
            <a:r>
              <a:rPr lang="de-DE" sz="1400" dirty="0">
                <a:sym typeface="Symbol" panose="05050102010706020507" pitchFamily="18" charset="2"/>
              </a:rPr>
              <a:t>, WP in I.FAST </a:t>
            </a:r>
            <a:r>
              <a:rPr lang="de-DE" sz="1400" dirty="0" err="1">
                <a:sym typeface="Symbol" panose="05050102010706020507" pitchFamily="18" charset="2"/>
              </a:rPr>
              <a:t>program</a:t>
            </a:r>
            <a:endParaRPr lang="de-DE" sz="1400" dirty="0">
              <a:sym typeface="Symbol" panose="05050102010706020507" pitchFamily="18" charset="2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9633" y="3439803"/>
            <a:ext cx="4241181" cy="107205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838200" y="2651565"/>
            <a:ext cx="67279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Magnetron</a:t>
            </a:r>
            <a:r>
              <a:rPr lang="de-DE" dirty="0"/>
              <a:t>, R&amp;D at </a:t>
            </a:r>
            <a:r>
              <a:rPr lang="de-DE" dirty="0" err="1"/>
              <a:t>various</a:t>
            </a:r>
            <a:r>
              <a:rPr lang="de-DE" dirty="0"/>
              <a:t> </a:t>
            </a:r>
            <a:r>
              <a:rPr lang="de-DE" dirty="0" err="1"/>
              <a:t>groups</a:t>
            </a:r>
            <a:r>
              <a:rPr lang="de-DE" dirty="0"/>
              <a:t>, </a:t>
            </a:r>
            <a:r>
              <a:rPr lang="de-DE" dirty="0">
                <a:sym typeface="Symbol" panose="05050102010706020507" pitchFamily="18" charset="2"/>
              </a:rPr>
              <a:t>=</a:t>
            </a:r>
            <a:r>
              <a:rPr lang="de-DE" dirty="0"/>
              <a:t>60-80%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reach</a:t>
            </a:r>
            <a:endParaRPr lang="de-DE" dirty="0"/>
          </a:p>
          <a:p>
            <a:r>
              <a:rPr lang="de-DE" sz="1200" dirty="0"/>
              <a:t>e.g. Wang et al, J-Lab, IPAC 2019; </a:t>
            </a:r>
            <a:r>
              <a:rPr lang="de-DE" sz="1200" dirty="0" err="1"/>
              <a:t>A.Dexter</a:t>
            </a:r>
            <a:r>
              <a:rPr lang="de-DE" sz="1200" dirty="0"/>
              <a:t>, Lancaster U., LINAC-2014; </a:t>
            </a:r>
            <a:r>
              <a:rPr lang="de-DE" sz="1200" dirty="0" err="1"/>
              <a:t>B.Chase</a:t>
            </a:r>
            <a:r>
              <a:rPr lang="de-DE" sz="1200" dirty="0"/>
              <a:t>, </a:t>
            </a:r>
            <a:r>
              <a:rPr lang="de-DE" sz="1200" dirty="0" err="1"/>
              <a:t>Fermilab</a:t>
            </a:r>
            <a:r>
              <a:rPr lang="de-DE" sz="1200" dirty="0"/>
              <a:t>, JINST-2015</a:t>
            </a:r>
            <a:endParaRPr lang="de-CH" sz="1200" dirty="0"/>
          </a:p>
        </p:txBody>
      </p:sp>
      <p:sp>
        <p:nvSpPr>
          <p:cNvPr id="7" name="Textfeld 6"/>
          <p:cNvSpPr txBox="1"/>
          <p:nvPr/>
        </p:nvSpPr>
        <p:spPr>
          <a:xfrm>
            <a:off x="838200" y="1843613"/>
            <a:ext cx="67279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Klystrons</a:t>
            </a:r>
            <a:r>
              <a:rPr lang="de-DE" dirty="0"/>
              <a:t>, </a:t>
            </a:r>
            <a:r>
              <a:rPr lang="de-DE" dirty="0">
                <a:sym typeface="Symbol" panose="05050102010706020507" pitchFamily="18" charset="2"/>
              </a:rPr>
              <a:t>&gt;7</a:t>
            </a:r>
            <a:r>
              <a:rPr lang="de-DE" dirty="0"/>
              <a:t>0%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reach</a:t>
            </a:r>
            <a:endParaRPr lang="de-DE" dirty="0"/>
          </a:p>
          <a:p>
            <a:r>
              <a:rPr lang="de-DE" sz="1200" dirty="0"/>
              <a:t>e.g. CLIC </a:t>
            </a:r>
            <a:r>
              <a:rPr lang="de-DE" sz="1200" dirty="0" err="1"/>
              <a:t>two</a:t>
            </a:r>
            <a:r>
              <a:rPr lang="de-DE" sz="1200" dirty="0"/>
              <a:t> </a:t>
            </a:r>
            <a:r>
              <a:rPr lang="de-DE" sz="1200" dirty="0" err="1"/>
              <a:t>stage</a:t>
            </a:r>
            <a:r>
              <a:rPr lang="de-DE" sz="1200" dirty="0"/>
              <a:t> multi-beam </a:t>
            </a:r>
            <a:r>
              <a:rPr lang="de-DE" sz="1200" dirty="0" err="1"/>
              <a:t>klystron</a:t>
            </a:r>
            <a:r>
              <a:rPr lang="de-DE" sz="1200" dirty="0"/>
              <a:t>, </a:t>
            </a:r>
            <a:r>
              <a:rPr lang="de-DE" sz="1200" dirty="0" err="1"/>
              <a:t>J.Cai</a:t>
            </a:r>
            <a:r>
              <a:rPr lang="de-DE" sz="1200" dirty="0"/>
              <a:t>, </a:t>
            </a:r>
            <a:r>
              <a:rPr lang="de-DE" sz="1200" dirty="0" err="1"/>
              <a:t>I.Syratchev</a:t>
            </a:r>
            <a:r>
              <a:rPr lang="de-DE" sz="1200" dirty="0"/>
              <a:t>, IEEE Trans, 2020</a:t>
            </a:r>
            <a:endParaRPr lang="de-CH" sz="1200" dirty="0"/>
          </a:p>
        </p:txBody>
      </p:sp>
      <p:sp>
        <p:nvSpPr>
          <p:cNvPr id="8" name="Textfeld 7"/>
          <p:cNvSpPr txBox="1"/>
          <p:nvPr/>
        </p:nvSpPr>
        <p:spPr>
          <a:xfrm>
            <a:off x="838200" y="3385771"/>
            <a:ext cx="5575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Solid </a:t>
            </a:r>
            <a:r>
              <a:rPr lang="de-DE" b="1" dirty="0" err="1"/>
              <a:t>state</a:t>
            </a:r>
            <a:r>
              <a:rPr lang="de-DE" b="1" dirty="0"/>
              <a:t> </a:t>
            </a:r>
            <a:r>
              <a:rPr lang="de-DE" b="1" dirty="0" err="1"/>
              <a:t>amplifiers</a:t>
            </a:r>
            <a:r>
              <a:rPr lang="de-DE" b="1" dirty="0"/>
              <a:t> (SSA) </a:t>
            </a:r>
            <a:r>
              <a:rPr lang="de-DE" dirty="0"/>
              <a:t>at </a:t>
            </a:r>
            <a:r>
              <a:rPr lang="de-DE" dirty="0" err="1"/>
              <a:t>various</a:t>
            </a:r>
            <a:r>
              <a:rPr lang="de-DE" dirty="0"/>
              <a:t> </a:t>
            </a:r>
            <a:r>
              <a:rPr lang="de-DE" dirty="0" err="1"/>
              <a:t>groups</a:t>
            </a:r>
            <a:r>
              <a:rPr lang="de-DE" dirty="0"/>
              <a:t>, </a:t>
            </a:r>
            <a:r>
              <a:rPr lang="de-DE" dirty="0">
                <a:sym typeface="Symbol" panose="05050102010706020507" pitchFamily="18" charset="2"/>
              </a:rPr>
              <a:t>=</a:t>
            </a:r>
            <a:r>
              <a:rPr lang="de-DE" dirty="0"/>
              <a:t>60-90% </a:t>
            </a:r>
            <a:r>
              <a:rPr lang="de-DE" dirty="0" err="1"/>
              <a:t>depending</a:t>
            </a:r>
            <a:r>
              <a:rPr lang="de-DE" dirty="0"/>
              <a:t> of </a:t>
            </a:r>
            <a:r>
              <a:rPr lang="de-DE" dirty="0" err="1"/>
              <a:t>freq</a:t>
            </a:r>
            <a:r>
              <a:rPr lang="de-DE" dirty="0"/>
              <a:t>.</a:t>
            </a:r>
          </a:p>
        </p:txBody>
      </p:sp>
      <p:sp>
        <p:nvSpPr>
          <p:cNvPr id="9" name="Ellipse 8"/>
          <p:cNvSpPr/>
          <p:nvPr/>
        </p:nvSpPr>
        <p:spPr bwMode="auto">
          <a:xfrm>
            <a:off x="551985" y="3514681"/>
            <a:ext cx="111512" cy="111512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551985" y="2817052"/>
            <a:ext cx="111512" cy="111512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551985" y="2000939"/>
            <a:ext cx="111512" cy="111512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0411" y="1227817"/>
            <a:ext cx="4385015" cy="1118326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7269633" y="2249407"/>
            <a:ext cx="4338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Example</a:t>
            </a:r>
            <a:r>
              <a:rPr lang="de-DE" sz="1400" dirty="0"/>
              <a:t>: </a:t>
            </a:r>
            <a:r>
              <a:rPr lang="de-DE" sz="1400" dirty="0" err="1"/>
              <a:t>study</a:t>
            </a:r>
            <a:r>
              <a:rPr lang="de-DE" sz="1400" dirty="0"/>
              <a:t> 1GHz </a:t>
            </a:r>
            <a:r>
              <a:rPr lang="de-DE" sz="1400" dirty="0" err="1"/>
              <a:t>for</a:t>
            </a:r>
            <a:r>
              <a:rPr lang="de-DE" sz="1400" dirty="0"/>
              <a:t> CLIC </a:t>
            </a:r>
            <a:r>
              <a:rPr lang="de-DE" sz="1400" dirty="0" err="1"/>
              <a:t>drive</a:t>
            </a:r>
            <a:r>
              <a:rPr lang="de-DE" sz="1400" dirty="0"/>
              <a:t> beam; 6 </a:t>
            </a:r>
            <a:r>
              <a:rPr lang="de-DE" sz="1400" dirty="0" err="1"/>
              <a:t>cavities</a:t>
            </a:r>
            <a:r>
              <a:rPr lang="de-DE" sz="1400" dirty="0"/>
              <a:t>, 30 </a:t>
            </a:r>
            <a:r>
              <a:rPr lang="de-DE" sz="1400" dirty="0" err="1"/>
              <a:t>beamlets</a:t>
            </a:r>
            <a:r>
              <a:rPr lang="de-DE" sz="1400" dirty="0"/>
              <a:t>; 25+140kV; </a:t>
            </a:r>
            <a:r>
              <a:rPr lang="de-DE" sz="1400" dirty="0">
                <a:sym typeface="Symbol" panose="05050102010706020507" pitchFamily="18" charset="2"/>
              </a:rPr>
              <a:t></a:t>
            </a:r>
            <a:r>
              <a:rPr lang="de-DE" sz="1400" baseline="-25000" dirty="0" err="1">
                <a:sym typeface="Symbol" panose="05050102010706020507" pitchFamily="18" charset="2"/>
              </a:rPr>
              <a:t>sat</a:t>
            </a:r>
            <a:r>
              <a:rPr lang="de-DE" sz="1400" dirty="0">
                <a:sym typeface="Symbol" panose="05050102010706020507" pitchFamily="18" charset="2"/>
              </a:rPr>
              <a:t>=82%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9C8AFC3-0777-4085-885A-CA0680A8CEE6}"/>
              </a:ext>
            </a:extLst>
          </p:cNvPr>
          <p:cNvGrpSpPr/>
          <p:nvPr/>
        </p:nvGrpSpPr>
        <p:grpSpPr>
          <a:xfrm>
            <a:off x="663497" y="5625216"/>
            <a:ext cx="10904220" cy="553998"/>
            <a:chOff x="358140" y="5615940"/>
            <a:chExt cx="10904220" cy="55399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1CD3917-A9B4-43E7-AC5F-CC25886EBFDB}"/>
                </a:ext>
              </a:extLst>
            </p:cNvPr>
            <p:cNvSpPr/>
            <p:nvPr/>
          </p:nvSpPr>
          <p:spPr bwMode="auto">
            <a:xfrm>
              <a:off x="358140" y="5615940"/>
              <a:ext cx="10904220" cy="55399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087A9EE-4EBA-47D7-8CA9-6559B54F138B}"/>
                </a:ext>
              </a:extLst>
            </p:cNvPr>
            <p:cNvSpPr/>
            <p:nvPr/>
          </p:nvSpPr>
          <p:spPr>
            <a:xfrm>
              <a:off x="7155180" y="5698955"/>
              <a:ext cx="38902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dirty="0">
                  <a:hlinkClick r:id="rId5"/>
                </a:rPr>
                <a:t>https://indico.cern.ch/event/1407353/</a:t>
              </a:r>
              <a:r>
                <a:rPr lang="de-DE" dirty="0"/>
                <a:t> </a:t>
              </a:r>
            </a:p>
          </p:txBody>
        </p:sp>
        <p:sp>
          <p:nvSpPr>
            <p:cNvPr id="16" name="Textfeld 11">
              <a:extLst>
                <a:ext uri="{FF2B5EF4-FFF2-40B4-BE49-F238E27FC236}">
                  <a16:creationId xmlns:a16="http://schemas.microsoft.com/office/drawing/2014/main" id="{BE11BAD0-7DB4-43C0-843D-78FA12E23437}"/>
                </a:ext>
              </a:extLst>
            </p:cNvPr>
            <p:cNvSpPr txBox="1"/>
            <p:nvPr/>
          </p:nvSpPr>
          <p:spPr>
            <a:xfrm>
              <a:off x="412592" y="5683566"/>
              <a:ext cx="67425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I.FAST </a:t>
              </a:r>
              <a:r>
                <a:rPr lang="de-DE" sz="2000" b="1" dirty="0" err="1">
                  <a:solidFill>
                    <a:srgbClr val="C00000"/>
                  </a:solidFill>
                  <a:sym typeface="Symbol" panose="05050102010706020507" pitchFamily="18" charset="2"/>
                </a:rPr>
                <a:t>efficient</a:t>
              </a:r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 RF </a:t>
              </a:r>
              <a:r>
                <a:rPr lang="de-DE" sz="2000" b="1" dirty="0" err="1">
                  <a:solidFill>
                    <a:srgbClr val="C00000"/>
                  </a:solidFill>
                  <a:sym typeface="Symbol" panose="05050102010706020507" pitchFamily="18" charset="2"/>
                </a:rPr>
                <a:t>workshop</a:t>
              </a:r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, </a:t>
              </a:r>
              <a:r>
                <a:rPr lang="de-DE" sz="2000" b="1" dirty="0" err="1">
                  <a:solidFill>
                    <a:srgbClr val="C00000"/>
                  </a:solidFill>
                  <a:sym typeface="Symbol" panose="05050102010706020507" pitchFamily="18" charset="2"/>
                </a:rPr>
                <a:t>July</a:t>
              </a:r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 23-25, 2024, Toledo:</a:t>
              </a:r>
              <a:endParaRPr lang="de-CH" sz="20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63966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Accelerator</a:t>
            </a:r>
            <a:r>
              <a:rPr lang="de-DE" dirty="0"/>
              <a:t> Magnets </a:t>
            </a:r>
            <a:r>
              <a:rPr lang="de-DE" dirty="0" err="1"/>
              <a:t>with</a:t>
            </a:r>
            <a:r>
              <a:rPr lang="de-DE" dirty="0"/>
              <a:t> High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Superconductor</a:t>
            </a:r>
            <a:r>
              <a:rPr lang="de-DE" dirty="0"/>
              <a:t> Coils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28</a:t>
            </a:fld>
            <a:endParaRPr lang="en-GB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846" y="1817035"/>
            <a:ext cx="2986022" cy="3534679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7794325-EB32-5EA4-BB46-45357B226776}"/>
              </a:ext>
            </a:extLst>
          </p:cNvPr>
          <p:cNvSpPr txBox="1"/>
          <p:nvPr/>
        </p:nvSpPr>
        <p:spPr>
          <a:xfrm>
            <a:off x="777510" y="1817035"/>
            <a:ext cx="6602427" cy="3455337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180000" tIns="108000" rIns="180000" bIns="14400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b="1"/>
              <a:t>magnets with High Temperature Superconductor (HTS) coils: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/>
              <a:t>medium fields for all applications (high fields in block config.) 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 err="1">
                <a:sym typeface="Symbol" panose="05050102010706020507" pitchFamily="18" charset="2"/>
              </a:rPr>
              <a:t>ReBCO</a:t>
            </a:r>
            <a:r>
              <a:rPr lang="en-GB" dirty="0">
                <a:sym typeface="Symbol" panose="05050102010706020507" pitchFamily="18" charset="2"/>
              </a:rPr>
              <a:t> and Bi-2212 materials are studied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no ohmic losses, can replace power hungry large aperture dipoles/quads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cryogen free conduction-cooling possible (no He)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much improved cryogenic efficiency at elevated temperatures (e.g. 4.5K…15K instead 2K)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ym typeface="Symbol" panose="05050102010706020507" pitchFamily="18" charset="2"/>
            </a:endParaRP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dirty="0">
                <a:sym typeface="Symbol" panose="05050102010706020507" pitchFamily="18" charset="2"/>
              </a:rPr>
              <a:t>today expensive materials</a:t>
            </a: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dirty="0">
                <a:sym typeface="Symbol" panose="05050102010706020507" pitchFamily="18" charset="2"/>
              </a:rPr>
              <a:t>field ramping and field quality difficult (wide tapes)</a:t>
            </a:r>
            <a:endParaRPr lang="en-GB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3B38896-4930-614A-3E15-5F96622D63BE}"/>
              </a:ext>
            </a:extLst>
          </p:cNvPr>
          <p:cNvSpPr txBox="1"/>
          <p:nvPr/>
        </p:nvSpPr>
        <p:spPr>
          <a:xfrm>
            <a:off x="7816846" y="5555182"/>
            <a:ext cx="2986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/>
              <a:t>solenoid</a:t>
            </a:r>
            <a:r>
              <a:rPr lang="de-DE" sz="1400" dirty="0"/>
              <a:t> </a:t>
            </a:r>
            <a:r>
              <a:rPr lang="de-DE" sz="1400" dirty="0" err="1"/>
              <a:t>test</a:t>
            </a:r>
            <a:r>
              <a:rPr lang="de-DE" sz="1400" dirty="0"/>
              <a:t> </a:t>
            </a:r>
            <a:r>
              <a:rPr lang="de-DE" sz="1400" dirty="0" err="1"/>
              <a:t>magnet</a:t>
            </a:r>
            <a:r>
              <a:rPr lang="de-DE" sz="1400" dirty="0"/>
              <a:t>, 18T @ 12K</a:t>
            </a:r>
          </a:p>
          <a:p>
            <a:pPr algn="ctr"/>
            <a:r>
              <a:rPr lang="de-DE" sz="1400" dirty="0"/>
              <a:t>PSI/CHART, </a:t>
            </a:r>
            <a:r>
              <a:rPr lang="de-DE" sz="1400" dirty="0" err="1"/>
              <a:t>B.Auchmann</a:t>
            </a:r>
            <a:r>
              <a:rPr lang="de-DE" sz="1400" dirty="0"/>
              <a:t> et al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894758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Accelerator</a:t>
            </a:r>
            <a:r>
              <a:rPr lang="de-DE" dirty="0"/>
              <a:t> Magnets </a:t>
            </a:r>
            <a:r>
              <a:rPr lang="de-DE" dirty="0" err="1"/>
              <a:t>with</a:t>
            </a:r>
            <a:r>
              <a:rPr lang="de-DE" dirty="0"/>
              <a:t> Permanent Magnet Material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29</a:t>
            </a:fld>
            <a:endParaRPr lang="en-GB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460" y="1720458"/>
            <a:ext cx="5171533" cy="4147921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7043625" y="5765872"/>
            <a:ext cx="373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 = 1.35 T		        g = -40.6 T/m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85D6F0E-F294-88F2-379A-CB32A37AF739}"/>
              </a:ext>
            </a:extLst>
          </p:cNvPr>
          <p:cNvSpPr txBox="1"/>
          <p:nvPr/>
        </p:nvSpPr>
        <p:spPr>
          <a:xfrm>
            <a:off x="6096000" y="1326117"/>
            <a:ext cx="5132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Dipole and Quad </a:t>
            </a:r>
            <a:r>
              <a:rPr lang="de-DE" dirty="0" err="1"/>
              <a:t>for</a:t>
            </a:r>
            <a:r>
              <a:rPr lang="de-DE" dirty="0"/>
              <a:t> SLS2.0, </a:t>
            </a:r>
            <a:r>
              <a:rPr lang="de-DE" dirty="0" err="1"/>
              <a:t>S.Sanfilippo</a:t>
            </a:r>
            <a:r>
              <a:rPr lang="de-DE" dirty="0"/>
              <a:t> et al (PSI)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79F86D6-CF9B-DAD9-1549-290782A92EF0}"/>
              </a:ext>
            </a:extLst>
          </p:cNvPr>
          <p:cNvSpPr txBox="1"/>
          <p:nvPr/>
        </p:nvSpPr>
        <p:spPr>
          <a:xfrm>
            <a:off x="680810" y="2432321"/>
            <a:ext cx="4704440" cy="2624340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180000" tIns="108000" rIns="180000" bIns="14400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b="1"/>
              <a:t>permanent magnets: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 err="1"/>
              <a:t>extremly</a:t>
            </a:r>
            <a:r>
              <a:rPr lang="en-GB" dirty="0"/>
              <a:t> compact </a:t>
            </a:r>
            <a:r>
              <a:rPr lang="en-GB" dirty="0">
                <a:sym typeface="Symbol" panose="05050102010706020507" pitchFamily="18" charset="2"/>
              </a:rPr>
              <a:t> low emittance lattices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no power consumption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no cooling, thus no heat introduced, no vibrations from cooling loop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ym typeface="Symbol" panose="05050102010706020507" pitchFamily="18" charset="2"/>
            </a:endParaRP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dirty="0">
                <a:sym typeface="Symbol" panose="05050102010706020507" pitchFamily="18" charset="2"/>
              </a:rPr>
              <a:t>field tuning difficult</a:t>
            </a: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dirty="0">
                <a:sym typeface="Symbol" panose="05050102010706020507" pitchFamily="18" charset="2"/>
              </a:rPr>
              <a:t>use of rare earth materials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82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0E008CF-8BFE-417D-82F3-B8E70015F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138"/>
            <a:ext cx="10515600" cy="778979"/>
          </a:xfrm>
        </p:spPr>
        <p:txBody>
          <a:bodyPr/>
          <a:lstStyle/>
          <a:p>
            <a:r>
              <a:rPr lang="de-DE" dirty="0"/>
              <a:t>Energy </a:t>
            </a:r>
            <a:r>
              <a:rPr lang="de-DE" dirty="0" err="1"/>
              <a:t>Consumption</a:t>
            </a:r>
            <a:r>
              <a:rPr lang="de-DE" dirty="0"/>
              <a:t> - Motivation</a:t>
            </a:r>
            <a:endParaRPr lang="en-GB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B2A0A07-C4F1-4071-ADCD-E659B58D7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3</a:t>
            </a:fld>
            <a:endParaRPr lang="en-GB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16F9DDA-71AF-45D7-8F74-1CB243E642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30" y="1064415"/>
            <a:ext cx="4615070" cy="307671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757C3247-28B9-49F1-A244-45A2495C65EC}"/>
              </a:ext>
            </a:extLst>
          </p:cNvPr>
          <p:cNvSpPr txBox="1"/>
          <p:nvPr/>
        </p:nvSpPr>
        <p:spPr>
          <a:xfrm>
            <a:off x="5453302" y="1111568"/>
            <a:ext cx="60262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world energy consumption has been continuously rising, reaching ca </a:t>
            </a:r>
            <a:r>
              <a:rPr lang="en-GB" b="1" dirty="0"/>
              <a:t>19 TW</a:t>
            </a:r>
            <a:r>
              <a:rPr lang="en-GB" dirty="0"/>
              <a:t> today.</a:t>
            </a:r>
          </a:p>
          <a:p>
            <a:pPr>
              <a:spcBef>
                <a:spcPts val="1200"/>
              </a:spcBef>
            </a:pPr>
            <a:r>
              <a:rPr lang="en-GB" dirty="0"/>
              <a:t>As a science community we rather want to contribute to solutions and not be part of the problem.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BD45DE8-AD62-401F-A33C-1A59DA367AB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291" y="3128932"/>
            <a:ext cx="2152509" cy="304364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942C2AE8-E117-4B86-9821-E5DA0CF24349}"/>
              </a:ext>
            </a:extLst>
          </p:cNvPr>
          <p:cNvSpPr txBox="1"/>
          <p:nvPr/>
        </p:nvSpPr>
        <p:spPr>
          <a:xfrm>
            <a:off x="8073446" y="5534750"/>
            <a:ext cx="106953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ts val="0"/>
              </a:spcBef>
            </a:pPr>
            <a:r>
              <a:rPr lang="de-DE" sz="1400" dirty="0">
                <a:latin typeface="+mn-lt"/>
              </a:rPr>
              <a:t>School Strike </a:t>
            </a:r>
            <a:r>
              <a:rPr lang="de-DE" sz="1400" dirty="0" err="1">
                <a:latin typeface="+mn-lt"/>
              </a:rPr>
              <a:t>for</a:t>
            </a:r>
            <a:r>
              <a:rPr lang="de-DE" sz="1400" dirty="0">
                <a:latin typeface="+mn-lt"/>
              </a:rPr>
              <a:t> </a:t>
            </a:r>
            <a:r>
              <a:rPr lang="de-DE" sz="1400" dirty="0" err="1">
                <a:latin typeface="+mn-lt"/>
              </a:rPr>
              <a:t>Climate</a:t>
            </a:r>
            <a:endParaRPr lang="de-DE" sz="1400" dirty="0">
              <a:latin typeface="+mn-lt"/>
            </a:endParaRPr>
          </a:p>
          <a:p>
            <a:pPr algn="r">
              <a:spcBef>
                <a:spcPts val="0"/>
              </a:spcBef>
            </a:pPr>
            <a:r>
              <a:rPr lang="de-DE" sz="1400" dirty="0">
                <a:latin typeface="+mn-lt"/>
              </a:rPr>
              <a:t>Wikipedia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CD3610D0-B99D-4547-A000-DEE480D8864B}"/>
              </a:ext>
            </a:extLst>
          </p:cNvPr>
          <p:cNvGrpSpPr/>
          <p:nvPr/>
        </p:nvGrpSpPr>
        <p:grpSpPr>
          <a:xfrm>
            <a:off x="781049" y="4392216"/>
            <a:ext cx="5870017" cy="1658064"/>
            <a:chOff x="1074420" y="4455945"/>
            <a:chExt cx="5368290" cy="1658064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2EFCC60D-1152-4851-A6C2-6A3C2BB6524B}"/>
                </a:ext>
              </a:extLst>
            </p:cNvPr>
            <p:cNvGrpSpPr/>
            <p:nvPr/>
          </p:nvGrpSpPr>
          <p:grpSpPr>
            <a:xfrm>
              <a:off x="4290695" y="4733108"/>
              <a:ext cx="1931670" cy="997383"/>
              <a:chOff x="701040" y="4721321"/>
              <a:chExt cx="1931670" cy="997383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C9138125-1F0E-4908-AD65-590785C595EF}"/>
                  </a:ext>
                </a:extLst>
              </p:cNvPr>
              <p:cNvSpPr/>
              <p:nvPr/>
            </p:nvSpPr>
            <p:spPr>
              <a:xfrm>
                <a:off x="1672590" y="5029099"/>
                <a:ext cx="960120" cy="49911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F32B33CA-2A73-4D8F-8AB9-65DC5BE96842}"/>
                  </a:ext>
                </a:extLst>
              </p:cNvPr>
              <p:cNvSpPr/>
              <p:nvPr/>
            </p:nvSpPr>
            <p:spPr>
              <a:xfrm>
                <a:off x="1897380" y="5029099"/>
                <a:ext cx="510540" cy="499110"/>
              </a:xfrm>
              <a:prstGeom prst="ellipse">
                <a:avLst/>
              </a:prstGeom>
              <a:solidFill>
                <a:srgbClr val="E2AC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6636428F-A8CE-46A6-B296-B34188D4EFDD}"/>
                  </a:ext>
                </a:extLst>
              </p:cNvPr>
              <p:cNvSpPr txBox="1"/>
              <p:nvPr/>
            </p:nvSpPr>
            <p:spPr>
              <a:xfrm>
                <a:off x="1807845" y="5124765"/>
                <a:ext cx="689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b="1" dirty="0"/>
                  <a:t>Earth</a:t>
                </a:r>
                <a:endParaRPr lang="en-GB" sz="1400" b="1" dirty="0"/>
              </a:p>
            </p:txBody>
          </p:sp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E3656CEF-6A49-4E53-B0FC-D0AF03374F63}"/>
                  </a:ext>
                </a:extLst>
              </p:cNvPr>
              <p:cNvSpPr txBox="1"/>
              <p:nvPr/>
            </p:nvSpPr>
            <p:spPr>
              <a:xfrm>
                <a:off x="701040" y="5371003"/>
                <a:ext cx="689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b="1" dirty="0"/>
                  <a:t>Moon</a:t>
                </a:r>
                <a:endParaRPr lang="en-GB" sz="1400" b="1" dirty="0"/>
              </a:p>
            </p:txBody>
          </p:sp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7C3AC9D5-9C72-4384-A26E-A8ADE241F64B}"/>
                  </a:ext>
                </a:extLst>
              </p:cNvPr>
              <p:cNvSpPr/>
              <p:nvPr/>
            </p:nvSpPr>
            <p:spPr>
              <a:xfrm>
                <a:off x="918210" y="5151018"/>
                <a:ext cx="255270" cy="2552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Bogen 16">
                <a:extLst>
                  <a:ext uri="{FF2B5EF4-FFF2-40B4-BE49-F238E27FC236}">
                    <a16:creationId xmlns:a16="http://schemas.microsoft.com/office/drawing/2014/main" id="{FD7C511B-A1A9-40F0-8399-C7211AE44344}"/>
                  </a:ext>
                </a:extLst>
              </p:cNvPr>
              <p:cNvSpPr/>
              <p:nvPr/>
            </p:nvSpPr>
            <p:spPr>
              <a:xfrm rot="7767518">
                <a:off x="1712598" y="4838601"/>
                <a:ext cx="880103" cy="880103"/>
              </a:xfrm>
              <a:prstGeom prst="arc">
                <a:avLst/>
              </a:prstGeom>
              <a:ln w="28575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BF4C6966-4F28-4AB9-BBDE-EFA2A9AE86A6}"/>
                  </a:ext>
                </a:extLst>
              </p:cNvPr>
              <p:cNvSpPr txBox="1"/>
              <p:nvPr/>
            </p:nvSpPr>
            <p:spPr>
              <a:xfrm>
                <a:off x="1425950" y="4721321"/>
                <a:ext cx="689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b="1" dirty="0" err="1"/>
                  <a:t>Tides</a:t>
                </a:r>
                <a:endParaRPr lang="en-GB" sz="1400" b="1" dirty="0"/>
              </a:p>
            </p:txBody>
          </p:sp>
        </p:grp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411BD9EC-95DB-4CAA-B009-0D1DACBE55C0}"/>
                </a:ext>
              </a:extLst>
            </p:cNvPr>
            <p:cNvSpPr/>
            <p:nvPr/>
          </p:nvSpPr>
          <p:spPr>
            <a:xfrm>
              <a:off x="1074420" y="4455945"/>
              <a:ext cx="5368290" cy="1658064"/>
            </a:xfrm>
            <a:prstGeom prst="rect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ABF3700E-5128-4E92-8299-75C63A504F99}"/>
                </a:ext>
              </a:extLst>
            </p:cNvPr>
            <p:cNvSpPr txBox="1"/>
            <p:nvPr/>
          </p:nvSpPr>
          <p:spPr>
            <a:xfrm>
              <a:off x="1162430" y="4517854"/>
              <a:ext cx="3070399" cy="1492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u="sng" dirty="0"/>
                <a:t>example from nature</a:t>
              </a:r>
              <a:r>
                <a:rPr lang="en-GB" dirty="0"/>
                <a:t>:</a:t>
              </a:r>
            </a:p>
            <a:p>
              <a:r>
                <a:rPr lang="en-GB" dirty="0"/>
                <a:t>the Earth-Moon system dissipates </a:t>
              </a:r>
              <a:r>
                <a:rPr lang="en-GB" b="1" dirty="0"/>
                <a:t>3.8 TW </a:t>
              </a:r>
              <a:r>
                <a:rPr lang="en-GB" dirty="0"/>
                <a:t>power from the rotation energy of earth</a:t>
              </a:r>
            </a:p>
            <a:p>
              <a:pPr>
                <a:spcBef>
                  <a:spcPts val="600"/>
                </a:spcBef>
              </a:pPr>
              <a:r>
                <a:rPr lang="de-DE" sz="1400" dirty="0"/>
                <a:t>[Williams, </a:t>
              </a:r>
              <a:r>
                <a:rPr lang="de-DE" sz="1400" dirty="0" err="1"/>
                <a:t>Boggs</a:t>
              </a:r>
              <a:r>
                <a:rPr lang="de-DE" sz="1400" dirty="0"/>
                <a:t>, 2016]</a:t>
              </a:r>
              <a:endParaRPr lang="en-GB" sz="1400" dirty="0"/>
            </a:p>
          </p:txBody>
        </p:sp>
      </p:grpSp>
      <p:sp>
        <p:nvSpPr>
          <p:cNvPr id="24" name="Textfeld 23">
            <a:extLst>
              <a:ext uri="{FF2B5EF4-FFF2-40B4-BE49-F238E27FC236}">
                <a16:creationId xmlns:a16="http://schemas.microsoft.com/office/drawing/2014/main" id="{B26654A3-BF13-439D-BA40-9C3BA6806471}"/>
              </a:ext>
            </a:extLst>
          </p:cNvPr>
          <p:cNvSpPr txBox="1"/>
          <p:nvPr/>
        </p:nvSpPr>
        <p:spPr>
          <a:xfrm>
            <a:off x="1817370" y="1916430"/>
            <a:ext cx="1226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rgbClr val="00008B"/>
                </a:solidFill>
              </a:rPr>
              <a:t>includes</a:t>
            </a:r>
            <a:r>
              <a:rPr lang="de-DE" sz="1600" b="1" dirty="0">
                <a:solidFill>
                  <a:srgbClr val="00008B"/>
                </a:solidFill>
              </a:rPr>
              <a:t> all </a:t>
            </a:r>
            <a:r>
              <a:rPr lang="de-DE" sz="1600" b="1" dirty="0" err="1">
                <a:solidFill>
                  <a:srgbClr val="00008B"/>
                </a:solidFill>
              </a:rPr>
              <a:t>sources</a:t>
            </a:r>
            <a:endParaRPr lang="en-GB" sz="1600" b="1" dirty="0">
              <a:solidFill>
                <a:srgbClr val="0000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56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idx="4294967295"/>
          </p:nvPr>
        </p:nvSpPr>
        <p:spPr>
          <a:xfrm>
            <a:off x="2085473" y="186573"/>
            <a:ext cx="9145588" cy="889000"/>
          </a:xfrm>
        </p:spPr>
        <p:txBody>
          <a:bodyPr>
            <a:noAutofit/>
          </a:bodyPr>
          <a:lstStyle/>
          <a:p>
            <a:r>
              <a:rPr lang="de-DE" sz="3200" dirty="0" err="1"/>
              <a:t>Pulsed</a:t>
            </a:r>
            <a:r>
              <a:rPr lang="de-DE" sz="3200" dirty="0"/>
              <a:t> Magnets </a:t>
            </a:r>
            <a:r>
              <a:rPr lang="de-DE" sz="3200" dirty="0" err="1"/>
              <a:t>for</a:t>
            </a:r>
            <a:r>
              <a:rPr lang="de-DE" sz="3200" dirty="0"/>
              <a:t> beam Transfer Channels </a:t>
            </a:r>
            <a:br>
              <a:rPr lang="de-DE" sz="3200" dirty="0"/>
            </a:br>
            <a:r>
              <a:rPr lang="de-DE" sz="2000" b="1" dirty="0"/>
              <a:t>in </a:t>
            </a:r>
            <a:r>
              <a:rPr lang="de-DE" sz="2000" b="1" dirty="0" err="1"/>
              <a:t>lead</a:t>
            </a:r>
            <a:r>
              <a:rPr lang="de-DE" sz="2000" b="1" dirty="0"/>
              <a:t>: GSI, </a:t>
            </a:r>
            <a:r>
              <a:rPr lang="fr-FR" sz="2000" b="1" dirty="0"/>
              <a:t>S. </a:t>
            </a:r>
            <a:r>
              <a:rPr lang="fr-FR" sz="2000" b="1" dirty="0" err="1"/>
              <a:t>Heberer</a:t>
            </a:r>
            <a:r>
              <a:rPr lang="fr-FR" sz="2000" b="1" dirty="0"/>
              <a:t>, P. </a:t>
            </a:r>
            <a:r>
              <a:rPr lang="fr-FR" sz="2000" b="1" dirty="0" err="1"/>
              <a:t>Gehrke</a:t>
            </a:r>
            <a:r>
              <a:rPr lang="fr-FR" sz="2000" b="1" dirty="0"/>
              <a:t>, </a:t>
            </a:r>
            <a:r>
              <a:rPr lang="de-DE" sz="2000" b="1" dirty="0" err="1"/>
              <a:t>P.Spiller</a:t>
            </a:r>
            <a:r>
              <a:rPr lang="de-DE" sz="2000" b="1" dirty="0"/>
              <a:t> et al</a:t>
            </a:r>
            <a:endParaRPr lang="de-CH" sz="2000" b="1" dirty="0"/>
          </a:p>
        </p:txBody>
      </p:sp>
      <p:graphicFrame>
        <p:nvGraphicFramePr>
          <p:cNvPr id="4" name="Group 43"/>
          <p:cNvGraphicFramePr>
            <a:graphicFrameLocks noGrp="1"/>
          </p:cNvGraphicFramePr>
          <p:nvPr/>
        </p:nvGraphicFramePr>
        <p:xfrm>
          <a:off x="1944713" y="2897956"/>
          <a:ext cx="4087812" cy="3225031"/>
        </p:xfrm>
        <a:graphic>
          <a:graphicData uri="http://schemas.openxmlformats.org/drawingml/2006/table">
            <a:tbl>
              <a:tblPr/>
              <a:tblGrid>
                <a:gridCol w="2044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3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66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Prototype Quadrupole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Gradient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 T/m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0.65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Pulse 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 ms (beam 1 ms)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Peak 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400 </a:t>
                      </a:r>
                      <a:r>
                        <a:rPr kumimoji="0" lang="de-DE" alt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kA</a:t>
                      </a:r>
                      <a:endParaRPr kumimoji="0" lang="de-DE" altLang="de-D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Peak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 kV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Energy @17 kV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 kJ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Inductivity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535 nH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Capacitor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450 mF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Forces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 kN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619" y="1511235"/>
            <a:ext cx="3160638" cy="4380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4"/>
          <p:cNvSpPr txBox="1">
            <a:spLocks noChangeArrowheads="1"/>
          </p:cNvSpPr>
          <p:nvPr/>
        </p:nvSpPr>
        <p:spPr bwMode="auto">
          <a:xfrm>
            <a:off x="7417321" y="5985589"/>
            <a:ext cx="33877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Engineering </a:t>
            </a:r>
            <a:r>
              <a:rPr kumimoji="0" lang="de-DE" alt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model</a:t>
            </a:r>
            <a:r>
              <a:rPr kumimoji="0" lang="de-DE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alt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alt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</a:t>
            </a:r>
            <a:r>
              <a:rPr kumimoji="0" lang="de-DE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prototype </a:t>
            </a:r>
            <a:r>
              <a:rPr kumimoji="0" lang="de-DE" alt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quadrupole</a:t>
            </a:r>
            <a:r>
              <a:rPr kumimoji="0" lang="de-DE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alt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magnet</a:t>
            </a:r>
            <a:r>
              <a:rPr kumimoji="0" lang="de-DE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incl. </a:t>
            </a:r>
            <a:r>
              <a:rPr kumimoji="0" lang="de-DE" alt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support</a:t>
            </a:r>
            <a:endParaRPr kumimoji="0" lang="de-DE" alt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Textfeld 1"/>
          <p:cNvSpPr txBox="1"/>
          <p:nvPr/>
        </p:nvSpPr>
        <p:spPr>
          <a:xfrm>
            <a:off x="936601" y="1398376"/>
            <a:ext cx="68700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low average power; high field; compact; energy recovery in capacitive storage (power supply)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complexity added by pulsing circuit; field precision potentially challenging</a:t>
            </a:r>
          </a:p>
        </p:txBody>
      </p:sp>
    </p:spTree>
    <p:extLst>
      <p:ext uri="{BB962C8B-B14F-4D97-AF65-F5344CB8AC3E}">
        <p14:creationId xmlns:p14="http://schemas.microsoft.com/office/powerpoint/2010/main" val="39360221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31</a:t>
            </a:fld>
            <a:endParaRPr lang="en-GB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0AC74A2-F53A-35B5-3FB2-52D660EE89DA}"/>
              </a:ext>
            </a:extLst>
          </p:cNvPr>
          <p:cNvSpPr txBox="1"/>
          <p:nvPr/>
        </p:nvSpPr>
        <p:spPr>
          <a:xfrm>
            <a:off x="1114005" y="2580536"/>
            <a:ext cx="94987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err="1"/>
              <a:t>other</a:t>
            </a:r>
            <a:r>
              <a:rPr lang="de-DE" sz="4000" dirty="0"/>
              <a:t> </a:t>
            </a:r>
            <a:r>
              <a:rPr lang="de-DE" sz="4000" dirty="0" err="1"/>
              <a:t>aspects</a:t>
            </a:r>
            <a:r>
              <a:rPr lang="de-DE" sz="4000" dirty="0"/>
              <a:t> </a:t>
            </a:r>
            <a:r>
              <a:rPr lang="de-DE" sz="4000" dirty="0" err="1"/>
              <a:t>of</a:t>
            </a:r>
            <a:r>
              <a:rPr lang="de-DE" sz="4000" dirty="0"/>
              <a:t> </a:t>
            </a:r>
            <a:r>
              <a:rPr lang="de-DE" sz="4000" dirty="0" err="1"/>
              <a:t>sustainability</a:t>
            </a:r>
            <a:br>
              <a:rPr lang="de-DE" dirty="0"/>
            </a:br>
            <a:br>
              <a:rPr lang="de-DE" dirty="0"/>
            </a:br>
            <a:r>
              <a:rPr lang="de-DE" dirty="0"/>
              <a:t>- </a:t>
            </a:r>
            <a:r>
              <a:rPr lang="de-DE" sz="1800" dirty="0" err="1"/>
              <a:t>heat</a:t>
            </a:r>
            <a:r>
              <a:rPr lang="de-DE" sz="1800" dirty="0"/>
              <a:t> </a:t>
            </a:r>
            <a:r>
              <a:rPr lang="de-DE" sz="1800" dirty="0" err="1"/>
              <a:t>recovery</a:t>
            </a:r>
            <a:endParaRPr lang="de-DE" dirty="0"/>
          </a:p>
          <a:p>
            <a:r>
              <a:rPr lang="de-DE" sz="1800" dirty="0"/>
              <a:t>- rare </a:t>
            </a:r>
            <a:r>
              <a:rPr lang="de-DE" sz="1800" dirty="0" err="1"/>
              <a:t>earths</a:t>
            </a:r>
            <a:r>
              <a:rPr lang="de-DE" sz="1800" dirty="0"/>
              <a:t>, </a:t>
            </a:r>
            <a:r>
              <a:rPr lang="de-DE" sz="1800" dirty="0" err="1"/>
              <a:t>critical</a:t>
            </a:r>
            <a:r>
              <a:rPr lang="de-DE" sz="1800" dirty="0"/>
              <a:t> </a:t>
            </a:r>
            <a:r>
              <a:rPr lang="de-DE" sz="1800" dirty="0" err="1"/>
              <a:t>materials</a:t>
            </a:r>
            <a:br>
              <a:rPr lang="de-DE" sz="1800" dirty="0"/>
            </a:br>
            <a:r>
              <a:rPr lang="de-DE" sz="1800" dirty="0"/>
              <a:t>- </a:t>
            </a:r>
            <a:r>
              <a:rPr lang="de-DE" sz="1800" dirty="0" err="1"/>
              <a:t>carbon</a:t>
            </a:r>
            <a:r>
              <a:rPr lang="de-DE" sz="1800" dirty="0"/>
              <a:t> </a:t>
            </a:r>
            <a:r>
              <a:rPr lang="de-DE" sz="1800" dirty="0" err="1"/>
              <a:t>footprint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components</a:t>
            </a:r>
            <a:r>
              <a:rPr lang="de-DE" sz="1800" dirty="0"/>
              <a:t>, </a:t>
            </a:r>
            <a:r>
              <a:rPr lang="de-DE" sz="1800" dirty="0" err="1"/>
              <a:t>construction</a:t>
            </a:r>
            <a:r>
              <a:rPr lang="de-DE" sz="1800" dirty="0"/>
              <a:t>, </a:t>
            </a:r>
            <a:r>
              <a:rPr lang="de-DE" sz="1800" dirty="0" err="1"/>
              <a:t>operation</a:t>
            </a:r>
            <a:br>
              <a:rPr lang="de-DE" sz="1800" dirty="0"/>
            </a:br>
            <a:r>
              <a:rPr lang="de-DE" sz="1800" dirty="0"/>
              <a:t>- </a:t>
            </a:r>
            <a:r>
              <a:rPr lang="de-DE" sz="1800" dirty="0" err="1"/>
              <a:t>carbon</a:t>
            </a:r>
            <a:r>
              <a:rPr lang="de-DE" sz="1800" dirty="0"/>
              <a:t> </a:t>
            </a:r>
            <a:r>
              <a:rPr lang="de-DE" sz="1800" dirty="0" err="1"/>
              <a:t>footprint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tunnel</a:t>
            </a:r>
            <a:r>
              <a:rPr lang="de-DE" sz="1800" dirty="0"/>
              <a:t> </a:t>
            </a:r>
            <a:r>
              <a:rPr lang="de-DE" sz="1800" dirty="0" err="1"/>
              <a:t>dominates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80663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1594"/>
            <a:ext cx="10515600" cy="778979"/>
          </a:xfrm>
        </p:spPr>
        <p:txBody>
          <a:bodyPr>
            <a:normAutofit/>
          </a:bodyPr>
          <a:lstStyle/>
          <a:p>
            <a:pPr algn="ctr"/>
            <a:r>
              <a:rPr lang="de-DE" dirty="0" err="1"/>
              <a:t>Recover</a:t>
            </a:r>
            <a:r>
              <a:rPr lang="de-DE" dirty="0"/>
              <a:t> High Quality Power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Heat</a:t>
            </a:r>
            <a:r>
              <a:rPr lang="de-DE" dirty="0"/>
              <a:t>?</a:t>
            </a:r>
            <a:endParaRPr lang="de-CH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3954306" y="1324602"/>
            <a:ext cx="4799745" cy="457346"/>
          </a:xfrm>
        </p:spPr>
        <p:txBody>
          <a:bodyPr>
            <a:normAutofit/>
          </a:bodyPr>
          <a:lstStyle/>
          <a:p>
            <a:r>
              <a:rPr lang="de-DE" sz="2015" dirty="0" err="1"/>
              <a:t>produce</a:t>
            </a:r>
            <a:r>
              <a:rPr lang="de-DE" sz="2015" dirty="0"/>
              <a:t> </a:t>
            </a:r>
            <a:r>
              <a:rPr lang="de-DE" sz="2015" dirty="0" err="1"/>
              <a:t>work</a:t>
            </a:r>
            <a:r>
              <a:rPr lang="de-DE" sz="2015" dirty="0"/>
              <a:t> </a:t>
            </a:r>
            <a:r>
              <a:rPr lang="de-DE" sz="2015" dirty="0">
                <a:sym typeface="Symbol"/>
              </a:rPr>
              <a:t> </a:t>
            </a:r>
            <a:r>
              <a:rPr lang="de-DE" sz="2015" dirty="0" err="1">
                <a:sym typeface="Symbol"/>
              </a:rPr>
              <a:t>electrical</a:t>
            </a:r>
            <a:r>
              <a:rPr lang="de-DE" sz="2015" dirty="0">
                <a:sym typeface="Symbol"/>
              </a:rPr>
              <a:t> power?</a:t>
            </a:r>
          </a:p>
          <a:p>
            <a:pPr marL="0" indent="0">
              <a:buNone/>
            </a:pPr>
            <a:endParaRPr lang="de-CH" sz="2015" dirty="0"/>
          </a:p>
        </p:txBody>
      </p:sp>
      <p:pic>
        <p:nvPicPr>
          <p:cNvPr id="5" name="Grafik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532" y="2411329"/>
            <a:ext cx="1863528" cy="200573"/>
          </a:xfrm>
          <a:prstGeom prst="rect">
            <a:avLst/>
          </a:prstGeom>
        </p:spPr>
      </p:pic>
      <p:sp>
        <p:nvSpPr>
          <p:cNvPr id="6" name="Textfeld 7"/>
          <p:cNvSpPr txBox="1"/>
          <p:nvPr/>
        </p:nvSpPr>
        <p:spPr>
          <a:xfrm>
            <a:off x="5346272" y="1687429"/>
            <a:ext cx="3532336" cy="589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12" dirty="0" err="1">
                <a:solidFill>
                  <a:schemeClr val="tx2">
                    <a:lumMod val="75000"/>
                  </a:schemeClr>
                </a:solidFill>
              </a:rPr>
              <a:t>example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: 	T=40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  <a:sym typeface="Symbol"/>
              </a:rPr>
              <a:t>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C: </a:t>
            </a:r>
            <a:r>
              <a:rPr lang="de-DE" sz="1612" dirty="0" err="1">
                <a:solidFill>
                  <a:schemeClr val="tx2">
                    <a:lumMod val="75000"/>
                  </a:schemeClr>
                </a:solidFill>
              </a:rPr>
              <a:t>efficiency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 8%</a:t>
            </a:r>
          </a:p>
          <a:p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	T=95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  <a:sym typeface="Symbol"/>
              </a:rPr>
              <a:t>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C: </a:t>
            </a:r>
            <a:r>
              <a:rPr lang="de-DE" sz="1612" dirty="0" err="1">
                <a:solidFill>
                  <a:schemeClr val="tx2">
                    <a:lumMod val="75000"/>
                  </a:schemeClr>
                </a:solidFill>
              </a:rPr>
              <a:t>efficiency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 20%</a:t>
            </a:r>
            <a:endParaRPr lang="de-CH" sz="1612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Inhaltsplatzhalter 2 1"/>
          <p:cNvSpPr txBox="1">
            <a:spLocks/>
          </p:cNvSpPr>
          <p:nvPr/>
        </p:nvSpPr>
        <p:spPr>
          <a:xfrm>
            <a:off x="3954306" y="4444917"/>
            <a:ext cx="4924302" cy="614319"/>
          </a:xfrm>
          <a:prstGeom prst="rect">
            <a:avLst/>
          </a:prstGeom>
        </p:spPr>
        <p:txBody>
          <a:bodyPr vert="horz" lIns="92148" tIns="46074" rIns="92148" bIns="46074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de-DE" sz="2015" dirty="0" err="1"/>
              <a:t>convert</a:t>
            </a:r>
            <a:r>
              <a:rPr lang="de-DE" sz="2015" dirty="0"/>
              <a:t> </a:t>
            </a:r>
            <a:r>
              <a:rPr lang="de-DE" sz="2015" dirty="0" err="1"/>
              <a:t>heat</a:t>
            </a:r>
            <a:r>
              <a:rPr lang="de-DE" sz="2015" dirty="0"/>
              <a:t> </a:t>
            </a:r>
            <a:r>
              <a:rPr lang="de-DE" sz="2015" dirty="0" err="1"/>
              <a:t>to</a:t>
            </a:r>
            <a:r>
              <a:rPr lang="de-DE" sz="2015" dirty="0"/>
              <a:t> </a:t>
            </a:r>
            <a:r>
              <a:rPr lang="de-DE" sz="2015" dirty="0" err="1"/>
              <a:t>higher</a:t>
            </a:r>
            <a:r>
              <a:rPr lang="de-DE" sz="2015" dirty="0"/>
              <a:t> T </a:t>
            </a:r>
            <a:r>
              <a:rPr lang="de-DE" sz="2015" dirty="0" err="1"/>
              <a:t>level</a:t>
            </a:r>
            <a:r>
              <a:rPr lang="de-DE" sz="2015" dirty="0"/>
              <a:t> </a:t>
            </a:r>
            <a:r>
              <a:rPr lang="de-DE" sz="2015" dirty="0" err="1"/>
              <a:t>for</a:t>
            </a:r>
            <a:r>
              <a:rPr lang="de-DE" sz="2015" dirty="0"/>
              <a:t> </a:t>
            </a:r>
            <a:r>
              <a:rPr lang="de-DE" sz="2015" dirty="0" err="1"/>
              <a:t>heating</a:t>
            </a:r>
            <a:r>
              <a:rPr lang="de-DE" sz="2015" dirty="0"/>
              <a:t> </a:t>
            </a:r>
            <a:r>
              <a:rPr lang="de-DE" sz="2015" dirty="0" err="1"/>
              <a:t>purposes</a:t>
            </a:r>
            <a:endParaRPr lang="de-DE" sz="2015" dirty="0">
              <a:sym typeface="Symbol"/>
            </a:endParaRPr>
          </a:p>
          <a:p>
            <a:pPr marL="0" indent="0">
              <a:buNone/>
            </a:pPr>
            <a:endParaRPr lang="de-CH" sz="2015" dirty="0"/>
          </a:p>
        </p:txBody>
      </p:sp>
      <p:sp>
        <p:nvSpPr>
          <p:cNvPr id="8" name="Textfeld 9"/>
          <p:cNvSpPr txBox="1"/>
          <p:nvPr/>
        </p:nvSpPr>
        <p:spPr>
          <a:xfrm>
            <a:off x="5346271" y="5388268"/>
            <a:ext cx="3942609" cy="837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12" dirty="0" err="1">
                <a:solidFill>
                  <a:schemeClr val="tx2">
                    <a:lumMod val="75000"/>
                  </a:schemeClr>
                </a:solidFill>
              </a:rPr>
              <a:t>example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: 	T=40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  <a:sym typeface="Symbol"/>
              </a:rPr>
              <a:t>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C, </a:t>
            </a:r>
            <a:r>
              <a:rPr lang="de-DE" sz="1612" dirty="0" err="1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de-DE" sz="1612" baseline="-25000" dirty="0" err="1">
                <a:solidFill>
                  <a:schemeClr val="tx2">
                    <a:lumMod val="75000"/>
                  </a:schemeClr>
                </a:solidFill>
              </a:rPr>
              <a:t>use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 =80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  <a:sym typeface="Symbol"/>
              </a:rPr>
              <a:t>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C, COP=5: W=10kW, Q</a:t>
            </a:r>
            <a:r>
              <a:rPr lang="de-DE" sz="1612" baseline="-25000" dirty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=40kW, Q</a:t>
            </a:r>
            <a:r>
              <a:rPr lang="de-DE" sz="1612" baseline="-25000" dirty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=50kW </a:t>
            </a:r>
          </a:p>
          <a:p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de-DE" sz="1612" dirty="0" err="1">
                <a:solidFill>
                  <a:schemeClr val="tx2">
                    <a:lumMod val="75000"/>
                  </a:schemeClr>
                </a:solidFill>
              </a:rPr>
              <a:t>availabe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612" dirty="0" err="1">
                <a:solidFill>
                  <a:schemeClr val="tx2">
                    <a:lumMod val="75000"/>
                  </a:schemeClr>
                </a:solidFill>
              </a:rPr>
              <a:t>for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612" dirty="0" err="1">
                <a:solidFill>
                  <a:schemeClr val="tx2">
                    <a:lumMod val="75000"/>
                  </a:schemeClr>
                </a:solidFill>
              </a:rPr>
              <a:t>heating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de-CH" sz="1612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Grafik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827" y="5025441"/>
            <a:ext cx="1523875" cy="192387"/>
          </a:xfrm>
          <a:prstGeom prst="rect">
            <a:avLst/>
          </a:prstGeom>
        </p:spPr>
      </p:pic>
      <p:sp>
        <p:nvSpPr>
          <p:cNvPr id="10" name="Inhaltsplatzhalter 2 2"/>
          <p:cNvSpPr txBox="1">
            <a:spLocks/>
          </p:cNvSpPr>
          <p:nvPr/>
        </p:nvSpPr>
        <p:spPr>
          <a:xfrm>
            <a:off x="3954306" y="2887246"/>
            <a:ext cx="5007017" cy="614319"/>
          </a:xfrm>
          <a:prstGeom prst="rect">
            <a:avLst/>
          </a:prstGeom>
        </p:spPr>
        <p:txBody>
          <a:bodyPr vert="horz" lIns="92148" tIns="46074" rIns="92148" bIns="46074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de-DE" sz="2015" dirty="0" err="1"/>
              <a:t>use</a:t>
            </a:r>
            <a:r>
              <a:rPr lang="de-DE" sz="2015" dirty="0"/>
              <a:t> </a:t>
            </a:r>
            <a:r>
              <a:rPr lang="de-DE" sz="2015" dirty="0" err="1"/>
              <a:t>heat</a:t>
            </a:r>
            <a:r>
              <a:rPr lang="de-DE" sz="2015" dirty="0"/>
              <a:t> </a:t>
            </a:r>
            <a:r>
              <a:rPr lang="de-DE" sz="2015" dirty="0" err="1"/>
              <a:t>directly</a:t>
            </a:r>
            <a:r>
              <a:rPr lang="de-DE" sz="2015" dirty="0"/>
              <a:t> at </a:t>
            </a:r>
            <a:r>
              <a:rPr lang="de-DE" sz="2015" dirty="0" err="1"/>
              <a:t>available</a:t>
            </a:r>
            <a:r>
              <a:rPr lang="de-DE" sz="2015" dirty="0"/>
              <a:t> </a:t>
            </a:r>
            <a:r>
              <a:rPr lang="de-DE" sz="2015" dirty="0" err="1"/>
              <a:t>temperature</a:t>
            </a:r>
            <a:endParaRPr lang="de-DE" sz="2015" dirty="0">
              <a:sym typeface="Symbol"/>
            </a:endParaRPr>
          </a:p>
          <a:p>
            <a:pPr marL="0" indent="0">
              <a:buNone/>
            </a:pPr>
            <a:endParaRPr lang="de-CH" sz="2015" dirty="0"/>
          </a:p>
        </p:txBody>
      </p:sp>
      <p:sp>
        <p:nvSpPr>
          <p:cNvPr id="11" name="Textfeld 14"/>
          <p:cNvSpPr txBox="1"/>
          <p:nvPr/>
        </p:nvSpPr>
        <p:spPr>
          <a:xfrm>
            <a:off x="5346271" y="3356435"/>
            <a:ext cx="3652347" cy="837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12" dirty="0" err="1">
                <a:solidFill>
                  <a:schemeClr val="tx2">
                    <a:lumMod val="75000"/>
                  </a:schemeClr>
                </a:solidFill>
              </a:rPr>
              <a:t>example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: 	</a:t>
            </a:r>
            <a:r>
              <a:rPr lang="de-DE" sz="1612" dirty="0" err="1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de-DE" sz="1612" baseline="-25000" dirty="0" err="1">
                <a:solidFill>
                  <a:schemeClr val="tx2">
                    <a:lumMod val="75000"/>
                  </a:schemeClr>
                </a:solidFill>
              </a:rPr>
              <a:t>use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=50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  <a:sym typeface="Symbol"/>
              </a:rPr>
              <a:t>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C …80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  <a:sym typeface="Symbol"/>
              </a:rPr>
              <a:t>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C : </a:t>
            </a:r>
            <a:r>
              <a:rPr lang="de-DE" sz="1612" dirty="0" err="1">
                <a:solidFill>
                  <a:schemeClr val="tx2">
                    <a:lumMod val="75000"/>
                  </a:schemeClr>
                </a:solidFill>
              </a:rPr>
              <a:t>heating</a:t>
            </a:r>
            <a:endParaRPr lang="de-DE" sz="1612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de-DE" sz="1612" dirty="0" err="1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de-DE" sz="1612" baseline="-25000" dirty="0" err="1">
                <a:solidFill>
                  <a:schemeClr val="tx2">
                    <a:lumMod val="75000"/>
                  </a:schemeClr>
                </a:solidFill>
              </a:rPr>
              <a:t>use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</a:rPr>
              <a:t>=25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  <a:sym typeface="Symbol"/>
              </a:rPr>
              <a:t>C…50C:  </a:t>
            </a:r>
            <a:r>
              <a:rPr lang="de-DE" sz="1612" dirty="0" err="1">
                <a:solidFill>
                  <a:schemeClr val="tx2">
                    <a:lumMod val="75000"/>
                  </a:schemeClr>
                </a:solidFill>
                <a:sym typeface="Symbol"/>
              </a:rPr>
              <a:t>green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  <a:sym typeface="Symbol"/>
              </a:rPr>
              <a:t> 	</a:t>
            </a:r>
            <a:r>
              <a:rPr lang="de-DE" sz="1612" dirty="0" err="1">
                <a:solidFill>
                  <a:schemeClr val="tx2">
                    <a:lumMod val="75000"/>
                  </a:schemeClr>
                </a:solidFill>
                <a:sym typeface="Symbol"/>
              </a:rPr>
              <a:t>houses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  <a:sym typeface="Symbol"/>
              </a:rPr>
              <a:t>, </a:t>
            </a:r>
            <a:r>
              <a:rPr lang="de-DE" sz="1612" dirty="0" err="1">
                <a:solidFill>
                  <a:schemeClr val="tx2">
                    <a:lumMod val="75000"/>
                  </a:schemeClr>
                </a:solidFill>
                <a:sym typeface="Symbol"/>
              </a:rPr>
              <a:t>food</a:t>
            </a:r>
            <a:r>
              <a:rPr lang="de-DE" sz="1612" dirty="0">
                <a:solidFill>
                  <a:schemeClr val="tx2">
                    <a:lumMod val="75000"/>
                  </a:schemeClr>
                </a:solidFill>
                <a:sym typeface="Symbol"/>
              </a:rPr>
              <a:t> </a:t>
            </a:r>
            <a:r>
              <a:rPr lang="de-DE" sz="1612" dirty="0" err="1">
                <a:solidFill>
                  <a:schemeClr val="tx2">
                    <a:lumMod val="75000"/>
                  </a:schemeClr>
                </a:solidFill>
                <a:sym typeface="Symbol"/>
              </a:rPr>
              <a:t>production</a:t>
            </a:r>
            <a:endParaRPr lang="de-CH" sz="1612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2" name="Gruppieren 21"/>
          <p:cNvGrpSpPr/>
          <p:nvPr/>
        </p:nvGrpSpPr>
        <p:grpSpPr>
          <a:xfrm>
            <a:off x="2250030" y="1106905"/>
            <a:ext cx="1233613" cy="5224714"/>
            <a:chOff x="251520" y="1412776"/>
            <a:chExt cx="1224136" cy="5184576"/>
          </a:xfrm>
        </p:grpSpPr>
        <p:sp>
          <p:nvSpPr>
            <p:cNvPr id="13" name="Pfeil nach oben 3"/>
            <p:cNvSpPr/>
            <p:nvPr/>
          </p:nvSpPr>
          <p:spPr>
            <a:xfrm>
              <a:off x="467544" y="1412776"/>
              <a:ext cx="1008112" cy="5184576"/>
            </a:xfrm>
            <a:prstGeom prst="upArrow">
              <a:avLst/>
            </a:prstGeom>
            <a:gradFill flip="none" rotWithShape="1">
              <a:gsLst>
                <a:gs pos="0">
                  <a:schemeClr val="accent2"/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b" anchorCtr="0"/>
            <a:lstStyle/>
            <a:p>
              <a:pPr algn="ctr"/>
              <a:endParaRPr lang="de-CH" sz="1209" b="1" dirty="0" err="1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14" name="Gerade Verbindung 5"/>
            <p:cNvCxnSpPr/>
            <p:nvPr/>
          </p:nvCxnSpPr>
          <p:spPr>
            <a:xfrm>
              <a:off x="251520" y="2447451"/>
              <a:ext cx="1152128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5"/>
            <p:cNvCxnSpPr/>
            <p:nvPr/>
          </p:nvCxnSpPr>
          <p:spPr>
            <a:xfrm>
              <a:off x="251520" y="2780928"/>
              <a:ext cx="115212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6"/>
            <p:cNvCxnSpPr/>
            <p:nvPr/>
          </p:nvCxnSpPr>
          <p:spPr>
            <a:xfrm>
              <a:off x="251520" y="5157192"/>
              <a:ext cx="115212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feld 11"/>
          <p:cNvSpPr txBox="1"/>
          <p:nvPr/>
        </p:nvSpPr>
        <p:spPr>
          <a:xfrm>
            <a:off x="218447" y="1994511"/>
            <a:ext cx="1886702" cy="310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11" dirty="0"/>
              <a:t>1</a:t>
            </a:r>
            <a:r>
              <a:rPr lang="de-CH" sz="1411" dirty="0"/>
              <a:t>       [</a:t>
            </a:r>
            <a:r>
              <a:rPr lang="de-CH" sz="1411" dirty="0" err="1"/>
              <a:t>electrical</a:t>
            </a:r>
            <a:r>
              <a:rPr lang="de-CH" sz="1411" dirty="0"/>
              <a:t> power]</a:t>
            </a:r>
            <a:endParaRPr lang="de-DE" sz="1411" dirty="0"/>
          </a:p>
        </p:txBody>
      </p:sp>
      <p:sp>
        <p:nvSpPr>
          <p:cNvPr id="18" name="Textfeld 17"/>
          <p:cNvSpPr txBox="1"/>
          <p:nvPr/>
        </p:nvSpPr>
        <p:spPr>
          <a:xfrm>
            <a:off x="218197" y="2330569"/>
            <a:ext cx="2112154" cy="310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11" dirty="0"/>
              <a:t>0.95</a:t>
            </a:r>
            <a:r>
              <a:rPr lang="de-CH" sz="1411" dirty="0"/>
              <a:t> [</a:t>
            </a:r>
            <a:r>
              <a:rPr lang="de-CH" sz="1411" dirty="0" err="1"/>
              <a:t>mechanical</a:t>
            </a:r>
            <a:r>
              <a:rPr lang="de-CH" sz="1411" dirty="0"/>
              <a:t> power]</a:t>
            </a:r>
            <a:endParaRPr lang="de-DE" sz="1411" dirty="0"/>
          </a:p>
        </p:txBody>
      </p:sp>
      <p:sp>
        <p:nvSpPr>
          <p:cNvPr id="19" name="Textfeld 18"/>
          <p:cNvSpPr txBox="1"/>
          <p:nvPr/>
        </p:nvSpPr>
        <p:spPr>
          <a:xfrm>
            <a:off x="218197" y="4735179"/>
            <a:ext cx="2112154" cy="310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11" dirty="0"/>
              <a:t>0.3…0.4 </a:t>
            </a:r>
            <a:r>
              <a:rPr lang="de-CH" sz="1411" dirty="0"/>
              <a:t> [</a:t>
            </a:r>
            <a:r>
              <a:rPr lang="de-CH" sz="1411" dirty="0" err="1"/>
              <a:t>heat</a:t>
            </a:r>
            <a:r>
              <a:rPr lang="de-CH" sz="1411" dirty="0"/>
              <a:t>]</a:t>
            </a:r>
            <a:endParaRPr lang="de-DE" sz="1411" dirty="0"/>
          </a:p>
        </p:txBody>
      </p:sp>
      <p:sp>
        <p:nvSpPr>
          <p:cNvPr id="20" name="Textfeld 20"/>
          <p:cNvSpPr txBox="1"/>
          <p:nvPr/>
        </p:nvSpPr>
        <p:spPr>
          <a:xfrm>
            <a:off x="865689" y="1116099"/>
            <a:ext cx="1341448" cy="713366"/>
          </a:xfrm>
          <a:prstGeom prst="rect">
            <a:avLst/>
          </a:prstGeom>
          <a:solidFill>
            <a:srgbClr val="FFFFCC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de-DE" sz="2015" dirty="0" err="1"/>
              <a:t>the</a:t>
            </a:r>
            <a:r>
              <a:rPr lang="de-DE" sz="2015" dirty="0"/>
              <a:t> </a:t>
            </a:r>
            <a:r>
              <a:rPr lang="de-DE" sz="2015" dirty="0" err="1"/>
              <a:t>quality</a:t>
            </a:r>
            <a:r>
              <a:rPr lang="de-DE" sz="2015" dirty="0"/>
              <a:t> </a:t>
            </a:r>
            <a:r>
              <a:rPr lang="de-DE" sz="2015" dirty="0" err="1"/>
              <a:t>of</a:t>
            </a:r>
            <a:r>
              <a:rPr lang="de-DE" sz="2015" dirty="0"/>
              <a:t> power</a:t>
            </a:r>
            <a:endParaRPr lang="de-CH" sz="2015" dirty="0"/>
          </a:p>
        </p:txBody>
      </p:sp>
      <p:pic>
        <p:nvPicPr>
          <p:cNvPr id="23" name="Picture 4" descr="C:\Users\MaGie\AppData\Local\Microsoft\Windows\Temporary Internet Files\Content.Outlook\5CBE3FRU\bild 3 (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385" y="3208491"/>
            <a:ext cx="2385338" cy="1781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9552386" y="5197768"/>
            <a:ext cx="2276287" cy="744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11" dirty="0" err="1"/>
              <a:t>heat</a:t>
            </a:r>
            <a:r>
              <a:rPr lang="de-DE" sz="1411" dirty="0"/>
              <a:t> </a:t>
            </a:r>
            <a:r>
              <a:rPr lang="de-DE" sz="1411" dirty="0" err="1"/>
              <a:t>pumps</a:t>
            </a:r>
            <a:r>
              <a:rPr lang="de-DE" sz="1411" dirty="0"/>
              <a:t> at MAX-4</a:t>
            </a:r>
          </a:p>
          <a:p>
            <a:r>
              <a:rPr lang="de-CH" sz="1411" dirty="0"/>
              <a:t>[Björn </a:t>
            </a:r>
            <a:r>
              <a:rPr lang="de-CH" sz="1411" dirty="0" err="1"/>
              <a:t>Eldvall</a:t>
            </a:r>
            <a:r>
              <a:rPr lang="de-CH" sz="1411" dirty="0"/>
              <a:t> / E.ON, Martin </a:t>
            </a:r>
            <a:r>
              <a:rPr lang="de-CH" sz="1411" dirty="0" err="1"/>
              <a:t>Gierow</a:t>
            </a:r>
            <a:r>
              <a:rPr lang="de-CH" sz="1411" dirty="0"/>
              <a:t> / Kraftringen]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4"/>
          </p:nvPr>
        </p:nvSpPr>
        <p:spPr>
          <a:xfrm>
            <a:off x="8670475" y="6426348"/>
            <a:ext cx="2822946" cy="242228"/>
          </a:xfrm>
          <a:prstGeom prst="rect">
            <a:avLst/>
          </a:prstGeom>
        </p:spPr>
        <p:txBody>
          <a:bodyPr vert="horz" lIns="121204" tIns="60602" rIns="121204" bIns="60602" rtlCol="0" anchor="ctr"/>
          <a:lstStyle>
            <a:defPPr>
              <a:defRPr lang="de-DE"/>
            </a:defPPr>
            <a:lvl1pPr marL="0" algn="r" defTabSz="1212037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6019" algn="l" defTabSz="121203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2037" algn="l" defTabSz="121203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18056" algn="l" defTabSz="121203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24074" algn="l" defTabSz="121203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30093" algn="l" defTabSz="121203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36112" algn="l" defTabSz="121203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42130" algn="l" defTabSz="121203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48149" algn="l" defTabSz="121203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A689305-940B-4BD0-99B9-1671352427CB}" type="slidenum">
              <a:rPr lang="de-CH" smtClean="0"/>
              <a:pPr/>
              <a:t>32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44916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  <p:bldP spid="7" grpId="0"/>
      <p:bldP spid="8" grpId="0"/>
      <p:bldP spid="10" grpId="0"/>
      <p:bldP spid="11" grpId="0"/>
      <p:bldP spid="2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Biology</a:t>
            </a:r>
            <a:r>
              <a:rPr lang="de-DE" dirty="0"/>
              <a:t>/Nature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efficient</a:t>
            </a:r>
            <a:r>
              <a:rPr lang="de-DE" dirty="0"/>
              <a:t> …</a:t>
            </a:r>
            <a:endParaRPr lang="de-CH" dirty="0"/>
          </a:p>
        </p:txBody>
      </p:sp>
      <p:grpSp>
        <p:nvGrpSpPr>
          <p:cNvPr id="25" name="Group 24"/>
          <p:cNvGrpSpPr/>
          <p:nvPr/>
        </p:nvGrpSpPr>
        <p:grpSpPr>
          <a:xfrm>
            <a:off x="274608" y="1910205"/>
            <a:ext cx="5676261" cy="4260741"/>
            <a:chOff x="72505" y="1894884"/>
            <a:chExt cx="5632654" cy="4228009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05" y="1894884"/>
              <a:ext cx="5632654" cy="42280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 descr="Platta_gron_logo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44" y="1894884"/>
              <a:ext cx="698746" cy="804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9"/>
          <p:cNvGrpSpPr/>
          <p:nvPr/>
        </p:nvGrpSpPr>
        <p:grpSpPr>
          <a:xfrm>
            <a:off x="5950869" y="933199"/>
            <a:ext cx="5952878" cy="5793140"/>
            <a:chOff x="1941454" y="804565"/>
            <a:chExt cx="5907146" cy="5748635"/>
          </a:xfrm>
        </p:grpSpPr>
        <p:grpSp>
          <p:nvGrpSpPr>
            <p:cNvPr id="5" name="Group 4"/>
            <p:cNvGrpSpPr/>
            <p:nvPr/>
          </p:nvGrpSpPr>
          <p:grpSpPr>
            <a:xfrm>
              <a:off x="1941454" y="804565"/>
              <a:ext cx="5907146" cy="5748635"/>
              <a:chOff x="1691680" y="402100"/>
              <a:chExt cx="5907146" cy="5748635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691680" y="402100"/>
                <a:ext cx="5907146" cy="5748635"/>
                <a:chOff x="2734723" y="99604"/>
                <a:chExt cx="5907146" cy="5748635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2734723" y="99604"/>
                  <a:ext cx="5907146" cy="5748635"/>
                  <a:chOff x="3563888" y="694804"/>
                  <a:chExt cx="5331082" cy="5314479"/>
                </a:xfrm>
              </p:grpSpPr>
              <p:pic>
                <p:nvPicPr>
                  <p:cNvPr id="12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563888" y="694804"/>
                    <a:ext cx="5331082" cy="531447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13" name="Rectangle 12"/>
                  <p:cNvSpPr/>
                  <p:nvPr/>
                </p:nvSpPr>
                <p:spPr>
                  <a:xfrm>
                    <a:off x="3563888" y="694804"/>
                    <a:ext cx="5331082" cy="10060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r>
                      <a:rPr lang="en-US" sz="2015" dirty="0">
                        <a:solidFill>
                          <a:prstClr val="black"/>
                        </a:solidFill>
                      </a:rPr>
                      <a:t>An increase in temperature from 8.6 to 13.7 </a:t>
                    </a:r>
                    <a:r>
                      <a:rPr lang="en-US" sz="2015" baseline="30000" dirty="0" err="1">
                        <a:solidFill>
                          <a:prstClr val="black"/>
                        </a:solidFill>
                      </a:rPr>
                      <a:t>o</a:t>
                    </a:r>
                    <a:r>
                      <a:rPr lang="en-US" sz="2015" dirty="0" err="1">
                        <a:solidFill>
                          <a:prstClr val="black"/>
                        </a:solidFill>
                      </a:rPr>
                      <a:t>C</a:t>
                    </a:r>
                    <a:endParaRPr lang="en-US" sz="2015" dirty="0">
                      <a:solidFill>
                        <a:prstClr val="black"/>
                      </a:solidFill>
                    </a:endParaRPr>
                  </a:p>
                  <a:p>
                    <a:r>
                      <a:rPr lang="en-US" sz="2015" dirty="0">
                        <a:solidFill>
                          <a:prstClr val="black"/>
                        </a:solidFill>
                      </a:rPr>
                      <a:t>doubled the growth rate in salmon </a:t>
                    </a:r>
                    <a:r>
                      <a:rPr lang="en-US" sz="2015" dirty="0" err="1">
                        <a:solidFill>
                          <a:prstClr val="black"/>
                        </a:solidFill>
                      </a:rPr>
                      <a:t>smolt</a:t>
                    </a:r>
                    <a:r>
                      <a:rPr lang="en-US" sz="2015" dirty="0">
                        <a:solidFill>
                          <a:prstClr val="black"/>
                        </a:solidFill>
                      </a:rPr>
                      <a:t>.</a:t>
                    </a:r>
                    <a:endParaRPr lang="sv-SE" sz="2015" dirty="0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9" name="Rectangle 8"/>
                <p:cNvSpPr/>
                <p:nvPr/>
              </p:nvSpPr>
              <p:spPr>
                <a:xfrm rot="16200000">
                  <a:off x="1848915" y="3127750"/>
                  <a:ext cx="2773953" cy="35211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r>
                    <a:rPr lang="en-US" sz="1411" dirty="0">
                      <a:solidFill>
                        <a:prstClr val="black"/>
                      </a:solidFill>
                    </a:rPr>
                    <a:t>Weight (average) in grams</a:t>
                  </a:r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5076056" y="5517232"/>
                  <a:ext cx="2981513" cy="32760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en-US" sz="1411" dirty="0">
                      <a:solidFill>
                        <a:prstClr val="black"/>
                      </a:solidFill>
                    </a:rPr>
                    <a:t>Days</a:t>
                  </a:r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 rot="16200000">
                  <a:off x="6820011" y="3180855"/>
                  <a:ext cx="2773953" cy="6452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endParaRPr lang="en-US" sz="1411" dirty="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" name="Rectangle 6"/>
              <p:cNvSpPr/>
              <p:nvPr/>
            </p:nvSpPr>
            <p:spPr>
              <a:xfrm>
                <a:off x="6156176" y="1772816"/>
                <a:ext cx="858350" cy="7200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181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6400548" y="2621793"/>
              <a:ext cx="690551" cy="1586642"/>
              <a:chOff x="6150774" y="2219328"/>
              <a:chExt cx="690551" cy="1586642"/>
            </a:xfrm>
          </p:grpSpPr>
          <p:sp>
            <p:nvSpPr>
              <p:cNvPr id="16" name="Up-Down Arrow 15"/>
              <p:cNvSpPr/>
              <p:nvPr/>
            </p:nvSpPr>
            <p:spPr>
              <a:xfrm flipH="1">
                <a:off x="6150774" y="2219328"/>
                <a:ext cx="690551" cy="1586642"/>
              </a:xfrm>
              <a:prstGeom prst="up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sv-SE" sz="1411" dirty="0">
                    <a:solidFill>
                      <a:prstClr val="white"/>
                    </a:solidFill>
                    <a:latin typeface="Symbol" panose="05050102010706020507" pitchFamily="18" charset="2"/>
                    <a:sym typeface="Symbol"/>
                  </a:rPr>
                  <a:t>T =  </a:t>
                </a:r>
                <a:r>
                  <a:rPr lang="sv-SE" sz="1411" dirty="0">
                    <a:solidFill>
                      <a:prstClr val="white"/>
                    </a:solidFill>
                  </a:rPr>
                  <a:t>5 C</a:t>
                </a:r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5400000">
                <a:off x="6441334" y="2564904"/>
                <a:ext cx="144016" cy="144016"/>
              </a:xfrm>
              <a:prstGeom prst="triangle">
                <a:avLst/>
              </a:prstGeom>
              <a:noFill/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1814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8" name="Textfeld 10"/>
            <p:cNvSpPr txBox="1"/>
            <p:nvPr/>
          </p:nvSpPr>
          <p:spPr>
            <a:xfrm>
              <a:off x="6195762" y="1774065"/>
              <a:ext cx="12787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814" b="1" dirty="0" err="1"/>
                <a:t>A.Kiessling</a:t>
              </a:r>
              <a:endParaRPr lang="de-CH" sz="1814" b="1" dirty="0"/>
            </a:p>
          </p:txBody>
        </p:sp>
      </p:grpSp>
      <p:sp>
        <p:nvSpPr>
          <p:cNvPr id="24" name="Slide Number Placeholder 23"/>
          <p:cNvSpPr>
            <a:spLocks noGrp="1"/>
          </p:cNvSpPr>
          <p:nvPr>
            <p:ph type="sldNum" sz="quarter" idx="4"/>
          </p:nvPr>
        </p:nvSpPr>
        <p:spPr>
          <a:xfrm>
            <a:off x="8670475" y="6426348"/>
            <a:ext cx="2822946" cy="242228"/>
          </a:xfrm>
          <a:prstGeom prst="rect">
            <a:avLst/>
          </a:prstGeom>
        </p:spPr>
        <p:txBody>
          <a:bodyPr vert="horz" lIns="121204" tIns="60602" rIns="121204" bIns="60602" rtlCol="0" anchor="ctr"/>
          <a:lstStyle>
            <a:defPPr>
              <a:defRPr lang="de-DE"/>
            </a:defPPr>
            <a:lvl1pPr marL="0" algn="r" defTabSz="1212037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6019" algn="l" defTabSz="121203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2037" algn="l" defTabSz="121203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18056" algn="l" defTabSz="121203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24074" algn="l" defTabSz="121203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30093" algn="l" defTabSz="121203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36112" algn="l" defTabSz="121203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42130" algn="l" defTabSz="121203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48149" algn="l" defTabSz="121203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A689305-940B-4BD0-99B9-1671352427CB}" type="slidenum">
              <a:rPr lang="de-CH" smtClean="0"/>
              <a:pPr/>
              <a:t>33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338355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D1485C-40E0-EFBA-E94A-1432BC7EF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316" y="191986"/>
            <a:ext cx="10515600" cy="778979"/>
          </a:xfrm>
        </p:spPr>
        <p:txBody>
          <a:bodyPr>
            <a:normAutofit fontScale="90000"/>
          </a:bodyPr>
          <a:lstStyle/>
          <a:p>
            <a:pPr defTabSz="685800">
              <a:defRPr/>
            </a:pPr>
            <a:r>
              <a:rPr lang="en-GB" sz="3200" dirty="0">
                <a:solidFill>
                  <a:sysClr val="windowText" lastClr="000000"/>
                </a:solidFill>
              </a:rPr>
              <a:t>Powering accelerators from local PV renewable energy, </a:t>
            </a:r>
            <a:r>
              <a:rPr lang="en-GB" sz="3200" dirty="0" err="1">
                <a:solidFill>
                  <a:sysClr val="windowText" lastClr="000000"/>
                </a:solidFill>
              </a:rPr>
              <a:t>C.Martins</a:t>
            </a:r>
            <a:r>
              <a:rPr lang="en-GB" sz="3200" dirty="0">
                <a:solidFill>
                  <a:sysClr val="windowText" lastClr="000000"/>
                </a:solidFill>
              </a:rPr>
              <a:t> ESS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5422172-994F-DD74-D039-45A4CDC91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34</a:t>
            </a:fld>
            <a:endParaRPr lang="en-GB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3A94E96-318D-6D7F-8BC3-2BAF71560D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91567" y="4486986"/>
            <a:ext cx="3962392" cy="1420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083">
            <a:extLst>
              <a:ext uri="{FF2B5EF4-FFF2-40B4-BE49-F238E27FC236}">
                <a16:creationId xmlns:a16="http://schemas.microsoft.com/office/drawing/2014/main" id="{F4DA6A1D-2BCD-7D57-4E6C-FC22598B4AE6}"/>
              </a:ext>
            </a:extLst>
          </p:cNvPr>
          <p:cNvGrpSpPr/>
          <p:nvPr/>
        </p:nvGrpSpPr>
        <p:grpSpPr>
          <a:xfrm>
            <a:off x="602714" y="4070162"/>
            <a:ext cx="3512969" cy="1826397"/>
            <a:chOff x="134340" y="4250370"/>
            <a:chExt cx="4683959" cy="2435195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FD335000-E91E-0475-C756-EA57CE6236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551229" y="6043166"/>
              <a:ext cx="546483" cy="586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47">
              <a:extLst>
                <a:ext uri="{FF2B5EF4-FFF2-40B4-BE49-F238E27FC236}">
                  <a16:creationId xmlns:a16="http://schemas.microsoft.com/office/drawing/2014/main" id="{16CC3D7F-795A-FCA4-A91D-FC9146396C27}"/>
                </a:ext>
              </a:extLst>
            </p:cNvPr>
            <p:cNvGrpSpPr/>
            <p:nvPr/>
          </p:nvGrpSpPr>
          <p:grpSpPr>
            <a:xfrm>
              <a:off x="1841999" y="6058572"/>
              <a:ext cx="802852" cy="584776"/>
              <a:chOff x="1556309" y="3810000"/>
              <a:chExt cx="802852" cy="584776"/>
            </a:xfrm>
          </p:grpSpPr>
          <p:sp>
            <p:nvSpPr>
              <p:cNvPr id="46" name="Rectangle 48">
                <a:extLst>
                  <a:ext uri="{FF2B5EF4-FFF2-40B4-BE49-F238E27FC236}">
                    <a16:creationId xmlns:a16="http://schemas.microsoft.com/office/drawing/2014/main" id="{43A01D38-B097-6268-B3C2-7DD0D1992C19}"/>
                  </a:ext>
                </a:extLst>
              </p:cNvPr>
              <p:cNvSpPr/>
              <p:nvPr/>
            </p:nvSpPr>
            <p:spPr>
              <a:xfrm>
                <a:off x="1600198" y="3810000"/>
                <a:ext cx="656831" cy="533400"/>
              </a:xfrm>
              <a:prstGeom prst="rect">
                <a:avLst/>
              </a:prstGeom>
              <a:solidFill>
                <a:srgbClr val="4F81BD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endParaRPr lang="en-GB" sz="135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cxnSp>
            <p:nvCxnSpPr>
              <p:cNvPr id="47" name="Straight Connector 49">
                <a:extLst>
                  <a:ext uri="{FF2B5EF4-FFF2-40B4-BE49-F238E27FC236}">
                    <a16:creationId xmlns:a16="http://schemas.microsoft.com/office/drawing/2014/main" id="{89346E01-B33C-5053-1E09-76F8627E7887}"/>
                  </a:ext>
                </a:extLst>
              </p:cNvPr>
              <p:cNvCxnSpPr/>
              <p:nvPr/>
            </p:nvCxnSpPr>
            <p:spPr>
              <a:xfrm flipV="1">
                <a:off x="1600198" y="3810000"/>
                <a:ext cx="656831" cy="53340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sp>
            <p:nvSpPr>
              <p:cNvPr id="48" name="TextBox 50">
                <a:extLst>
                  <a:ext uri="{FF2B5EF4-FFF2-40B4-BE49-F238E27FC236}">
                    <a16:creationId xmlns:a16="http://schemas.microsoft.com/office/drawing/2014/main" id="{27C98084-D299-EE1F-5357-6B31F545DAE7}"/>
                  </a:ext>
                </a:extLst>
              </p:cNvPr>
              <p:cNvSpPr txBox="1"/>
              <p:nvPr/>
            </p:nvSpPr>
            <p:spPr>
              <a:xfrm>
                <a:off x="1556309" y="3810000"/>
                <a:ext cx="500992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r>
                  <a:rPr lang="en-GB" sz="1350" dirty="0">
                    <a:solidFill>
                      <a:sysClr val="windowText" lastClr="000000"/>
                    </a:solidFill>
                    <a:latin typeface="Calibri"/>
                  </a:rPr>
                  <a:t>AC</a:t>
                </a:r>
              </a:p>
            </p:txBody>
          </p:sp>
          <p:sp>
            <p:nvSpPr>
              <p:cNvPr id="49" name="TextBox 51">
                <a:extLst>
                  <a:ext uri="{FF2B5EF4-FFF2-40B4-BE49-F238E27FC236}">
                    <a16:creationId xmlns:a16="http://schemas.microsoft.com/office/drawing/2014/main" id="{A4939F42-D2C6-130B-1402-312B1FAA0505}"/>
                  </a:ext>
                </a:extLst>
              </p:cNvPr>
              <p:cNvSpPr txBox="1"/>
              <p:nvPr/>
            </p:nvSpPr>
            <p:spPr>
              <a:xfrm>
                <a:off x="1847910" y="3994667"/>
                <a:ext cx="511251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r>
                  <a:rPr lang="en-GB" sz="1350" dirty="0">
                    <a:solidFill>
                      <a:sysClr val="windowText" lastClr="000000"/>
                    </a:solidFill>
                    <a:latin typeface="Calibri"/>
                  </a:rPr>
                  <a:t>DC</a:t>
                </a:r>
              </a:p>
            </p:txBody>
          </p:sp>
        </p:grpSp>
        <p:cxnSp>
          <p:nvCxnSpPr>
            <p:cNvPr id="10" name="Straight Arrow Connector 56">
              <a:extLst>
                <a:ext uri="{FF2B5EF4-FFF2-40B4-BE49-F238E27FC236}">
                  <a16:creationId xmlns:a16="http://schemas.microsoft.com/office/drawing/2014/main" id="{AA81B824-55B7-1982-3C96-ADFBD012608F}"/>
                </a:ext>
              </a:extLst>
            </p:cNvPr>
            <p:cNvCxnSpPr/>
            <p:nvPr/>
          </p:nvCxnSpPr>
          <p:spPr>
            <a:xfrm flipV="1">
              <a:off x="927599" y="5066670"/>
              <a:ext cx="0" cy="1272086"/>
            </a:xfrm>
            <a:prstGeom prst="straightConnector1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grpSp>
          <p:nvGrpSpPr>
            <p:cNvPr id="11" name="Group 104">
              <a:extLst>
                <a:ext uri="{FF2B5EF4-FFF2-40B4-BE49-F238E27FC236}">
                  <a16:creationId xmlns:a16="http://schemas.microsoft.com/office/drawing/2014/main" id="{4DC50022-C5C1-C33A-D8DC-D9BF95CC6B42}"/>
                </a:ext>
              </a:extLst>
            </p:cNvPr>
            <p:cNvGrpSpPr/>
            <p:nvPr/>
          </p:nvGrpSpPr>
          <p:grpSpPr>
            <a:xfrm rot="5400000">
              <a:off x="809197" y="5427377"/>
              <a:ext cx="236804" cy="152400"/>
              <a:chOff x="2433162" y="2854622"/>
              <a:chExt cx="284045" cy="117178"/>
            </a:xfrm>
          </p:grpSpPr>
          <p:cxnSp>
            <p:nvCxnSpPr>
              <p:cNvPr id="43" name="Straight Connector 105">
                <a:extLst>
                  <a:ext uri="{FF2B5EF4-FFF2-40B4-BE49-F238E27FC236}">
                    <a16:creationId xmlns:a16="http://schemas.microsoft.com/office/drawing/2014/main" id="{FB0FE7A9-7C17-64DC-53F7-5528ACB59CEA}"/>
                  </a:ext>
                </a:extLst>
              </p:cNvPr>
              <p:cNvCxnSpPr/>
              <p:nvPr/>
            </p:nvCxnSpPr>
            <p:spPr>
              <a:xfrm flipH="1">
                <a:off x="2433162" y="2854622"/>
                <a:ext cx="94484" cy="117178"/>
              </a:xfrm>
              <a:prstGeom prst="line">
                <a:avLst/>
              </a:prstGeom>
              <a:noFill/>
              <a:ln w="190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44" name="Straight Connector 106">
                <a:extLst>
                  <a:ext uri="{FF2B5EF4-FFF2-40B4-BE49-F238E27FC236}">
                    <a16:creationId xmlns:a16="http://schemas.microsoft.com/office/drawing/2014/main" id="{F9F2275B-5A49-C852-67A2-7DC2EFC3CC25}"/>
                  </a:ext>
                </a:extLst>
              </p:cNvPr>
              <p:cNvCxnSpPr/>
              <p:nvPr/>
            </p:nvCxnSpPr>
            <p:spPr>
              <a:xfrm flipH="1">
                <a:off x="2527646" y="2854622"/>
                <a:ext cx="94484" cy="117178"/>
              </a:xfrm>
              <a:prstGeom prst="line">
                <a:avLst/>
              </a:prstGeom>
              <a:noFill/>
              <a:ln w="190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45" name="Straight Connector 107">
                <a:extLst>
                  <a:ext uri="{FF2B5EF4-FFF2-40B4-BE49-F238E27FC236}">
                    <a16:creationId xmlns:a16="http://schemas.microsoft.com/office/drawing/2014/main" id="{09D96148-6671-2F51-8B41-25257A1B66CC}"/>
                  </a:ext>
                </a:extLst>
              </p:cNvPr>
              <p:cNvCxnSpPr/>
              <p:nvPr/>
            </p:nvCxnSpPr>
            <p:spPr>
              <a:xfrm flipH="1">
                <a:off x="2622723" y="2854622"/>
                <a:ext cx="94484" cy="117178"/>
              </a:xfrm>
              <a:prstGeom prst="line">
                <a:avLst/>
              </a:prstGeom>
              <a:noFill/>
              <a:ln w="190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grpSp>
          <p:nvGrpSpPr>
            <p:cNvPr id="12" name="Group 151">
              <a:extLst>
                <a:ext uri="{FF2B5EF4-FFF2-40B4-BE49-F238E27FC236}">
                  <a16:creationId xmlns:a16="http://schemas.microsoft.com/office/drawing/2014/main" id="{B3F738A9-9E90-ABD8-36C5-79C3CF35A8A6}"/>
                </a:ext>
              </a:extLst>
            </p:cNvPr>
            <p:cNvGrpSpPr/>
            <p:nvPr/>
          </p:nvGrpSpPr>
          <p:grpSpPr>
            <a:xfrm>
              <a:off x="2667000" y="6012486"/>
              <a:ext cx="816050" cy="673079"/>
              <a:chOff x="1525828" y="3754398"/>
              <a:chExt cx="1050009" cy="673079"/>
            </a:xfrm>
          </p:grpSpPr>
          <p:sp>
            <p:nvSpPr>
              <p:cNvPr id="39" name="Rectangle 152">
                <a:extLst>
                  <a:ext uri="{FF2B5EF4-FFF2-40B4-BE49-F238E27FC236}">
                    <a16:creationId xmlns:a16="http://schemas.microsoft.com/office/drawing/2014/main" id="{61761818-A859-30BD-4B36-9E9FCD3CD800}"/>
                  </a:ext>
                </a:extLst>
              </p:cNvPr>
              <p:cNvSpPr/>
              <p:nvPr/>
            </p:nvSpPr>
            <p:spPr>
              <a:xfrm>
                <a:off x="1600198" y="3810000"/>
                <a:ext cx="843127" cy="533400"/>
              </a:xfrm>
              <a:prstGeom prst="rect">
                <a:avLst/>
              </a:prstGeom>
              <a:solidFill>
                <a:srgbClr val="4F81BD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endParaRPr lang="en-GB" sz="135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cxnSp>
            <p:nvCxnSpPr>
              <p:cNvPr id="40" name="Straight Connector 153">
                <a:extLst>
                  <a:ext uri="{FF2B5EF4-FFF2-40B4-BE49-F238E27FC236}">
                    <a16:creationId xmlns:a16="http://schemas.microsoft.com/office/drawing/2014/main" id="{588ADB69-36CC-2991-6DB1-088E68D4E90C}"/>
                  </a:ext>
                </a:extLst>
              </p:cNvPr>
              <p:cNvCxnSpPr/>
              <p:nvPr/>
            </p:nvCxnSpPr>
            <p:spPr>
              <a:xfrm flipV="1">
                <a:off x="1600198" y="3810000"/>
                <a:ext cx="843127" cy="53340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sp>
            <p:nvSpPr>
              <p:cNvPr id="41" name="TextBox 154">
                <a:extLst>
                  <a:ext uri="{FF2B5EF4-FFF2-40B4-BE49-F238E27FC236}">
                    <a16:creationId xmlns:a16="http://schemas.microsoft.com/office/drawing/2014/main" id="{C0D6D708-8879-E190-79D9-9BF517C7F046}"/>
                  </a:ext>
                </a:extLst>
              </p:cNvPr>
              <p:cNvSpPr txBox="1"/>
              <p:nvPr/>
            </p:nvSpPr>
            <p:spPr>
              <a:xfrm>
                <a:off x="1525828" y="3754398"/>
                <a:ext cx="657824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r>
                  <a:rPr lang="en-GB" sz="1350" dirty="0">
                    <a:solidFill>
                      <a:sysClr val="windowText" lastClr="000000"/>
                    </a:solidFill>
                    <a:latin typeface="Calibri"/>
                  </a:rPr>
                  <a:t>DC</a:t>
                </a:r>
              </a:p>
            </p:txBody>
          </p:sp>
          <p:sp>
            <p:nvSpPr>
              <p:cNvPr id="42" name="TextBox 155">
                <a:extLst>
                  <a:ext uri="{FF2B5EF4-FFF2-40B4-BE49-F238E27FC236}">
                    <a16:creationId xmlns:a16="http://schemas.microsoft.com/office/drawing/2014/main" id="{3389A7FB-397E-6E54-8018-46B7ABCFA62A}"/>
                  </a:ext>
                </a:extLst>
              </p:cNvPr>
              <p:cNvSpPr txBox="1"/>
              <p:nvPr/>
            </p:nvSpPr>
            <p:spPr>
              <a:xfrm>
                <a:off x="1918013" y="4027368"/>
                <a:ext cx="657824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r>
                  <a:rPr lang="en-GB" sz="1350" dirty="0">
                    <a:solidFill>
                      <a:sysClr val="windowText" lastClr="000000"/>
                    </a:solidFill>
                    <a:latin typeface="Calibri"/>
                  </a:rPr>
                  <a:t>DC</a:t>
                </a:r>
              </a:p>
            </p:txBody>
          </p:sp>
        </p:grpSp>
        <p:cxnSp>
          <p:nvCxnSpPr>
            <p:cNvPr id="13" name="Straight Arrow Connector 157">
              <a:extLst>
                <a:ext uri="{FF2B5EF4-FFF2-40B4-BE49-F238E27FC236}">
                  <a16:creationId xmlns:a16="http://schemas.microsoft.com/office/drawing/2014/main" id="{2A9AB8C6-B0A6-3C6F-F6C9-6680A52B7D7E}"/>
                </a:ext>
              </a:extLst>
            </p:cNvPr>
            <p:cNvCxnSpPr>
              <a:stCxn id="8" idx="3"/>
              <a:endCxn id="39" idx="3"/>
            </p:cNvCxnSpPr>
            <p:nvPr/>
          </p:nvCxnSpPr>
          <p:spPr>
            <a:xfrm flipH="1" flipV="1">
              <a:off x="3380064" y="6334788"/>
              <a:ext cx="171165" cy="1495"/>
            </a:xfrm>
            <a:prstGeom prst="straightConnector1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4" name="Straight Connector 168">
              <a:extLst>
                <a:ext uri="{FF2B5EF4-FFF2-40B4-BE49-F238E27FC236}">
                  <a16:creationId xmlns:a16="http://schemas.microsoft.com/office/drawing/2014/main" id="{BF670D27-EC8F-9AF2-57CD-DC26D84D5FFF}"/>
                </a:ext>
              </a:extLst>
            </p:cNvPr>
            <p:cNvCxnSpPr/>
            <p:nvPr/>
          </p:nvCxnSpPr>
          <p:spPr>
            <a:xfrm>
              <a:off x="927599" y="6338756"/>
              <a:ext cx="958289" cy="0"/>
            </a:xfrm>
            <a:prstGeom prst="line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15" name="Rectangle 262">
              <a:extLst>
                <a:ext uri="{FF2B5EF4-FFF2-40B4-BE49-F238E27FC236}">
                  <a16:creationId xmlns:a16="http://schemas.microsoft.com/office/drawing/2014/main" id="{32E6EA48-1031-F8E4-940D-AB6DC87DA980}"/>
                </a:ext>
              </a:extLst>
            </p:cNvPr>
            <p:cNvSpPr/>
            <p:nvPr/>
          </p:nvSpPr>
          <p:spPr>
            <a:xfrm>
              <a:off x="1214946" y="4642871"/>
              <a:ext cx="1004185" cy="838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GB" sz="135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16" name="Straight Connector 263">
              <a:extLst>
                <a:ext uri="{FF2B5EF4-FFF2-40B4-BE49-F238E27FC236}">
                  <a16:creationId xmlns:a16="http://schemas.microsoft.com/office/drawing/2014/main" id="{20017EE0-5BC3-E7F2-0BB2-300F82FFD433}"/>
                </a:ext>
              </a:extLst>
            </p:cNvPr>
            <p:cNvCxnSpPr/>
            <p:nvPr/>
          </p:nvCxnSpPr>
          <p:spPr>
            <a:xfrm flipV="1">
              <a:off x="1214946" y="4642871"/>
              <a:ext cx="1004185" cy="83820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7" name="TextBox 264">
              <a:extLst>
                <a:ext uri="{FF2B5EF4-FFF2-40B4-BE49-F238E27FC236}">
                  <a16:creationId xmlns:a16="http://schemas.microsoft.com/office/drawing/2014/main" id="{B3A1FF28-BA8F-08BF-80B1-7EB8FB8CB3C8}"/>
                </a:ext>
              </a:extLst>
            </p:cNvPr>
            <p:cNvSpPr txBox="1"/>
            <p:nvPr/>
          </p:nvSpPr>
          <p:spPr>
            <a:xfrm>
              <a:off x="1304192" y="4682518"/>
              <a:ext cx="500992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r>
                <a:rPr lang="en-GB" sz="1350" dirty="0">
                  <a:solidFill>
                    <a:sysClr val="windowText" lastClr="000000"/>
                  </a:solidFill>
                  <a:latin typeface="Calibri"/>
                </a:rPr>
                <a:t>AC</a:t>
              </a:r>
            </a:p>
          </p:txBody>
        </p:sp>
        <p:sp>
          <p:nvSpPr>
            <p:cNvPr id="18" name="TextBox 265">
              <a:extLst>
                <a:ext uri="{FF2B5EF4-FFF2-40B4-BE49-F238E27FC236}">
                  <a16:creationId xmlns:a16="http://schemas.microsoft.com/office/drawing/2014/main" id="{60535B1D-15E4-F450-5A73-71677BEC34B4}"/>
                </a:ext>
              </a:extLst>
            </p:cNvPr>
            <p:cNvSpPr txBox="1"/>
            <p:nvPr/>
          </p:nvSpPr>
          <p:spPr>
            <a:xfrm>
              <a:off x="1717039" y="5056043"/>
              <a:ext cx="51125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r>
                <a:rPr lang="en-GB" sz="1350" dirty="0">
                  <a:solidFill>
                    <a:sysClr val="windowText" lastClr="000000"/>
                  </a:solidFill>
                  <a:latin typeface="Calibri"/>
                </a:rPr>
                <a:t>DC</a:t>
              </a:r>
            </a:p>
          </p:txBody>
        </p:sp>
        <p:grpSp>
          <p:nvGrpSpPr>
            <p:cNvPr id="19" name="Group 266">
              <a:extLst>
                <a:ext uri="{FF2B5EF4-FFF2-40B4-BE49-F238E27FC236}">
                  <a16:creationId xmlns:a16="http://schemas.microsoft.com/office/drawing/2014/main" id="{160FBEE8-913F-82ED-AEC8-9739942A63DA}"/>
                </a:ext>
              </a:extLst>
            </p:cNvPr>
            <p:cNvGrpSpPr/>
            <p:nvPr/>
          </p:nvGrpSpPr>
          <p:grpSpPr>
            <a:xfrm>
              <a:off x="2580755" y="4636943"/>
              <a:ext cx="1013342" cy="850601"/>
              <a:chOff x="7239000" y="1597567"/>
              <a:chExt cx="1013342" cy="850601"/>
            </a:xfrm>
          </p:grpSpPr>
          <p:sp>
            <p:nvSpPr>
              <p:cNvPr id="35" name="Rectangle 267">
                <a:extLst>
                  <a:ext uri="{FF2B5EF4-FFF2-40B4-BE49-F238E27FC236}">
                    <a16:creationId xmlns:a16="http://schemas.microsoft.com/office/drawing/2014/main" id="{49677C20-2A3A-E2E6-6022-D58E903EFAF2}"/>
                  </a:ext>
                </a:extLst>
              </p:cNvPr>
              <p:cNvSpPr/>
              <p:nvPr/>
            </p:nvSpPr>
            <p:spPr>
              <a:xfrm>
                <a:off x="7239000" y="1600200"/>
                <a:ext cx="1004185" cy="838200"/>
              </a:xfrm>
              <a:prstGeom prst="rect">
                <a:avLst/>
              </a:prstGeom>
              <a:solidFill>
                <a:srgbClr val="4F81BD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endParaRPr lang="en-GB" sz="135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cxnSp>
            <p:nvCxnSpPr>
              <p:cNvPr id="36" name="Straight Connector 268">
                <a:extLst>
                  <a:ext uri="{FF2B5EF4-FFF2-40B4-BE49-F238E27FC236}">
                    <a16:creationId xmlns:a16="http://schemas.microsoft.com/office/drawing/2014/main" id="{F44CB66C-08DE-357B-A587-FACAF47D8A7B}"/>
                  </a:ext>
                </a:extLst>
              </p:cNvPr>
              <p:cNvCxnSpPr/>
              <p:nvPr/>
            </p:nvCxnSpPr>
            <p:spPr>
              <a:xfrm flipV="1">
                <a:off x="7239000" y="1597567"/>
                <a:ext cx="1004185" cy="83820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sp>
            <p:nvSpPr>
              <p:cNvPr id="37" name="TextBox 269">
                <a:extLst>
                  <a:ext uri="{FF2B5EF4-FFF2-40B4-BE49-F238E27FC236}">
                    <a16:creationId xmlns:a16="http://schemas.microsoft.com/office/drawing/2014/main" id="{C138D82B-5FD0-85D8-7404-DB369CDE2CA7}"/>
                  </a:ext>
                </a:extLst>
              </p:cNvPr>
              <p:cNvSpPr txBox="1"/>
              <p:nvPr/>
            </p:nvSpPr>
            <p:spPr>
              <a:xfrm>
                <a:off x="7328247" y="1674534"/>
                <a:ext cx="511250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r>
                  <a:rPr lang="en-GB" sz="1350" dirty="0">
                    <a:solidFill>
                      <a:sysClr val="windowText" lastClr="000000"/>
                    </a:solidFill>
                    <a:latin typeface="Calibri"/>
                  </a:rPr>
                  <a:t>DC</a:t>
                </a:r>
              </a:p>
            </p:txBody>
          </p:sp>
          <p:sp>
            <p:nvSpPr>
              <p:cNvPr id="38" name="TextBox 270">
                <a:extLst>
                  <a:ext uri="{FF2B5EF4-FFF2-40B4-BE49-F238E27FC236}">
                    <a16:creationId xmlns:a16="http://schemas.microsoft.com/office/drawing/2014/main" id="{FF6EF37F-66A3-E82C-7A93-7E7D7D8DB0CE}"/>
                  </a:ext>
                </a:extLst>
              </p:cNvPr>
              <p:cNvSpPr txBox="1"/>
              <p:nvPr/>
            </p:nvSpPr>
            <p:spPr>
              <a:xfrm>
                <a:off x="7741092" y="2048059"/>
                <a:ext cx="511250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r>
                  <a:rPr lang="en-GB" sz="1350" dirty="0">
                    <a:solidFill>
                      <a:sysClr val="windowText" lastClr="000000"/>
                    </a:solidFill>
                    <a:latin typeface="Calibri"/>
                  </a:rPr>
                  <a:t>DC</a:t>
                </a:r>
              </a:p>
            </p:txBody>
          </p:sp>
        </p:grpSp>
        <p:cxnSp>
          <p:nvCxnSpPr>
            <p:cNvPr id="20" name="Straight Connector 271">
              <a:extLst>
                <a:ext uri="{FF2B5EF4-FFF2-40B4-BE49-F238E27FC236}">
                  <a16:creationId xmlns:a16="http://schemas.microsoft.com/office/drawing/2014/main" id="{3A01732A-5492-7CFA-7F1C-3E7B334E0C9E}"/>
                </a:ext>
              </a:extLst>
            </p:cNvPr>
            <p:cNvCxnSpPr/>
            <p:nvPr/>
          </p:nvCxnSpPr>
          <p:spPr>
            <a:xfrm flipV="1">
              <a:off x="2204456" y="5051623"/>
              <a:ext cx="361624" cy="1"/>
            </a:xfrm>
            <a:prstGeom prst="line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none"/>
              <a:tailEnd type="arrow"/>
            </a:ln>
            <a:effectLst/>
          </p:spPr>
        </p:cxnSp>
        <p:sp>
          <p:nvSpPr>
            <p:cNvPr id="21" name="Rectangle 272">
              <a:extLst>
                <a:ext uri="{FF2B5EF4-FFF2-40B4-BE49-F238E27FC236}">
                  <a16:creationId xmlns:a16="http://schemas.microsoft.com/office/drawing/2014/main" id="{B038B399-F9D8-0B97-719C-C5FADF2BB690}"/>
                </a:ext>
              </a:extLst>
            </p:cNvPr>
            <p:cNvSpPr/>
            <p:nvPr/>
          </p:nvSpPr>
          <p:spPr>
            <a:xfrm>
              <a:off x="3952355" y="4824291"/>
              <a:ext cx="200328" cy="416418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GB" sz="135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22" name="Straight Connector 273">
              <a:extLst>
                <a:ext uri="{FF2B5EF4-FFF2-40B4-BE49-F238E27FC236}">
                  <a16:creationId xmlns:a16="http://schemas.microsoft.com/office/drawing/2014/main" id="{9288BE3B-38CD-DFEE-105F-3D5852C052FF}"/>
                </a:ext>
              </a:extLst>
            </p:cNvPr>
            <p:cNvCxnSpPr>
              <a:stCxn id="15" idx="1"/>
              <a:endCxn id="29" idx="6"/>
            </p:cNvCxnSpPr>
            <p:nvPr/>
          </p:nvCxnSpPr>
          <p:spPr>
            <a:xfrm flipH="1">
              <a:off x="523355" y="5061971"/>
              <a:ext cx="691591" cy="4048"/>
            </a:xfrm>
            <a:prstGeom prst="line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23" name="Rectangle 274">
              <a:extLst>
                <a:ext uri="{FF2B5EF4-FFF2-40B4-BE49-F238E27FC236}">
                  <a16:creationId xmlns:a16="http://schemas.microsoft.com/office/drawing/2014/main" id="{517E416C-56D1-A1C0-C4DD-10F95BD353EC}"/>
                </a:ext>
              </a:extLst>
            </p:cNvPr>
            <p:cNvSpPr/>
            <p:nvPr/>
          </p:nvSpPr>
          <p:spPr>
            <a:xfrm>
              <a:off x="1050520" y="4279879"/>
              <a:ext cx="2673235" cy="1380068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ysDash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GB" sz="135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4" name="TextBox 275">
              <a:extLst>
                <a:ext uri="{FF2B5EF4-FFF2-40B4-BE49-F238E27FC236}">
                  <a16:creationId xmlns:a16="http://schemas.microsoft.com/office/drawing/2014/main" id="{D3A1FCE8-CE76-C268-CCE7-3D375D0B69F1}"/>
                </a:ext>
              </a:extLst>
            </p:cNvPr>
            <p:cNvSpPr txBox="1"/>
            <p:nvPr/>
          </p:nvSpPr>
          <p:spPr>
            <a:xfrm>
              <a:off x="1477800" y="4250370"/>
              <a:ext cx="1826653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r>
                <a:rPr lang="en-GB" sz="1350" dirty="0">
                  <a:solidFill>
                    <a:sysClr val="windowText" lastClr="000000"/>
                  </a:solidFill>
                  <a:latin typeface="Calibri"/>
                </a:rPr>
                <a:t>Power Converter</a:t>
              </a:r>
            </a:p>
          </p:txBody>
        </p:sp>
        <p:sp>
          <p:nvSpPr>
            <p:cNvPr id="25" name="TextBox 276">
              <a:extLst>
                <a:ext uri="{FF2B5EF4-FFF2-40B4-BE49-F238E27FC236}">
                  <a16:creationId xmlns:a16="http://schemas.microsoft.com/office/drawing/2014/main" id="{876906A8-C682-C780-7706-0C4B08809176}"/>
                </a:ext>
              </a:extLst>
            </p:cNvPr>
            <p:cNvSpPr txBox="1"/>
            <p:nvPr/>
          </p:nvSpPr>
          <p:spPr>
            <a:xfrm>
              <a:off x="3705527" y="4315311"/>
              <a:ext cx="1112772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r>
                <a:rPr lang="en-GB" sz="800" b="1" dirty="0">
                  <a:solidFill>
                    <a:sysClr val="windowText" lastClr="000000"/>
                  </a:solidFill>
                  <a:latin typeface="Calibri"/>
                </a:rPr>
                <a:t>load (magnets, RF amp’s)</a:t>
              </a:r>
            </a:p>
          </p:txBody>
        </p:sp>
        <p:grpSp>
          <p:nvGrpSpPr>
            <p:cNvPr id="26" name="Group 277">
              <a:extLst>
                <a:ext uri="{FF2B5EF4-FFF2-40B4-BE49-F238E27FC236}">
                  <a16:creationId xmlns:a16="http://schemas.microsoft.com/office/drawing/2014/main" id="{EEC40608-B265-E89F-D526-2C7AF3E5DB83}"/>
                </a:ext>
              </a:extLst>
            </p:cNvPr>
            <p:cNvGrpSpPr/>
            <p:nvPr/>
          </p:nvGrpSpPr>
          <p:grpSpPr>
            <a:xfrm>
              <a:off x="667561" y="4990469"/>
              <a:ext cx="236804" cy="152400"/>
              <a:chOff x="2433162" y="2854622"/>
              <a:chExt cx="284045" cy="117178"/>
            </a:xfrm>
          </p:grpSpPr>
          <p:cxnSp>
            <p:nvCxnSpPr>
              <p:cNvPr id="32" name="Straight Connector 278">
                <a:extLst>
                  <a:ext uri="{FF2B5EF4-FFF2-40B4-BE49-F238E27FC236}">
                    <a16:creationId xmlns:a16="http://schemas.microsoft.com/office/drawing/2014/main" id="{70775A53-A905-6BC9-2BC1-DC587DA2D071}"/>
                  </a:ext>
                </a:extLst>
              </p:cNvPr>
              <p:cNvCxnSpPr/>
              <p:nvPr/>
            </p:nvCxnSpPr>
            <p:spPr>
              <a:xfrm flipH="1">
                <a:off x="2433162" y="2854622"/>
                <a:ext cx="94484" cy="117178"/>
              </a:xfrm>
              <a:prstGeom prst="line">
                <a:avLst/>
              </a:prstGeom>
              <a:noFill/>
              <a:ln w="190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3" name="Straight Connector 279">
                <a:extLst>
                  <a:ext uri="{FF2B5EF4-FFF2-40B4-BE49-F238E27FC236}">
                    <a16:creationId xmlns:a16="http://schemas.microsoft.com/office/drawing/2014/main" id="{A4E9E8AA-6B78-C6BE-A0A2-78AA31933407}"/>
                  </a:ext>
                </a:extLst>
              </p:cNvPr>
              <p:cNvCxnSpPr/>
              <p:nvPr/>
            </p:nvCxnSpPr>
            <p:spPr>
              <a:xfrm flipH="1">
                <a:off x="2527646" y="2854622"/>
                <a:ext cx="94484" cy="117178"/>
              </a:xfrm>
              <a:prstGeom prst="line">
                <a:avLst/>
              </a:prstGeom>
              <a:noFill/>
              <a:ln w="190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4" name="Straight Connector 280">
                <a:extLst>
                  <a:ext uri="{FF2B5EF4-FFF2-40B4-BE49-F238E27FC236}">
                    <a16:creationId xmlns:a16="http://schemas.microsoft.com/office/drawing/2014/main" id="{C1A5DBFE-3C46-671C-675B-0C908DF0B523}"/>
                  </a:ext>
                </a:extLst>
              </p:cNvPr>
              <p:cNvCxnSpPr/>
              <p:nvPr/>
            </p:nvCxnSpPr>
            <p:spPr>
              <a:xfrm flipH="1">
                <a:off x="2622723" y="2854622"/>
                <a:ext cx="94484" cy="117178"/>
              </a:xfrm>
              <a:prstGeom prst="line">
                <a:avLst/>
              </a:prstGeom>
              <a:noFill/>
              <a:ln w="190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7" name="Rectangle 284">
              <a:extLst>
                <a:ext uri="{FF2B5EF4-FFF2-40B4-BE49-F238E27FC236}">
                  <a16:creationId xmlns:a16="http://schemas.microsoft.com/office/drawing/2014/main" id="{1D8C06C1-90B9-176C-3400-7CD6FDEBD344}"/>
                </a:ext>
              </a:extLst>
            </p:cNvPr>
            <p:cNvSpPr/>
            <p:nvPr/>
          </p:nvSpPr>
          <p:spPr>
            <a:xfrm>
              <a:off x="134340" y="4555071"/>
              <a:ext cx="917773" cy="40010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r>
                <a:rPr lang="en-GB" sz="1350" dirty="0">
                  <a:solidFill>
                    <a:sysClr val="windowText" lastClr="000000"/>
                  </a:solidFill>
                  <a:latin typeface="Calibri"/>
                </a:rPr>
                <a:t>AC grid</a:t>
              </a:r>
            </a:p>
          </p:txBody>
        </p:sp>
        <p:cxnSp>
          <p:nvCxnSpPr>
            <p:cNvPr id="28" name="Straight Connector 285">
              <a:extLst>
                <a:ext uri="{FF2B5EF4-FFF2-40B4-BE49-F238E27FC236}">
                  <a16:creationId xmlns:a16="http://schemas.microsoft.com/office/drawing/2014/main" id="{DE474369-5D4E-7157-6A66-72B27F9A48F6}"/>
                </a:ext>
              </a:extLst>
            </p:cNvPr>
            <p:cNvCxnSpPr/>
            <p:nvPr/>
          </p:nvCxnSpPr>
          <p:spPr>
            <a:xfrm flipH="1">
              <a:off x="3571355" y="5041727"/>
              <a:ext cx="381000" cy="1"/>
            </a:xfrm>
            <a:prstGeom prst="line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arrow"/>
              <a:tailEnd type="none"/>
            </a:ln>
            <a:effectLst/>
          </p:spPr>
        </p:cxnSp>
        <p:sp>
          <p:nvSpPr>
            <p:cNvPr id="29" name="Oval 286">
              <a:extLst>
                <a:ext uri="{FF2B5EF4-FFF2-40B4-BE49-F238E27FC236}">
                  <a16:creationId xmlns:a16="http://schemas.microsoft.com/office/drawing/2014/main" id="{964A89EB-D7F6-5E4E-6F6D-32D85D2F00F4}"/>
                </a:ext>
              </a:extLst>
            </p:cNvPr>
            <p:cNvSpPr/>
            <p:nvPr/>
          </p:nvSpPr>
          <p:spPr>
            <a:xfrm>
              <a:off x="142355" y="4879060"/>
              <a:ext cx="381000" cy="373918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GB" sz="135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30" name="TextBox 287">
              <a:extLst>
                <a:ext uri="{FF2B5EF4-FFF2-40B4-BE49-F238E27FC236}">
                  <a16:creationId xmlns:a16="http://schemas.microsoft.com/office/drawing/2014/main" id="{E14B54C4-9C37-94F8-21DD-43B88BA13448}"/>
                </a:ext>
              </a:extLst>
            </p:cNvPr>
            <p:cNvSpPr txBox="1"/>
            <p:nvPr/>
          </p:nvSpPr>
          <p:spPr>
            <a:xfrm>
              <a:off x="182815" y="4884039"/>
              <a:ext cx="406523" cy="507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r>
                <a:rPr lang="en-GB" sz="1875" b="1" dirty="0">
                  <a:solidFill>
                    <a:sysClr val="windowText" lastClr="000000"/>
                  </a:solidFill>
                  <a:latin typeface="Calibri"/>
                </a:rPr>
                <a:t>~</a:t>
              </a:r>
            </a:p>
          </p:txBody>
        </p:sp>
        <p:cxnSp>
          <p:nvCxnSpPr>
            <p:cNvPr id="31" name="Straight Arrow Connector 322">
              <a:extLst>
                <a:ext uri="{FF2B5EF4-FFF2-40B4-BE49-F238E27FC236}">
                  <a16:creationId xmlns:a16="http://schemas.microsoft.com/office/drawing/2014/main" id="{27906100-235C-5B26-9508-1B69CAAC19F0}"/>
                </a:ext>
              </a:extLst>
            </p:cNvPr>
            <p:cNvCxnSpPr/>
            <p:nvPr/>
          </p:nvCxnSpPr>
          <p:spPr>
            <a:xfrm flipH="1">
              <a:off x="2533424" y="6334040"/>
              <a:ext cx="191375" cy="1"/>
            </a:xfrm>
            <a:prstGeom prst="straightConnector1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</p:grpSp>
      <p:grpSp>
        <p:nvGrpSpPr>
          <p:cNvPr id="50" name="Group 2093">
            <a:extLst>
              <a:ext uri="{FF2B5EF4-FFF2-40B4-BE49-F238E27FC236}">
                <a16:creationId xmlns:a16="http://schemas.microsoft.com/office/drawing/2014/main" id="{F5114F45-6FBB-3E2B-4D47-AE59A6A2AF9E}"/>
              </a:ext>
            </a:extLst>
          </p:cNvPr>
          <p:cNvGrpSpPr/>
          <p:nvPr/>
        </p:nvGrpSpPr>
        <p:grpSpPr>
          <a:xfrm>
            <a:off x="4290504" y="4074466"/>
            <a:ext cx="3528046" cy="1780393"/>
            <a:chOff x="4630140" y="4207478"/>
            <a:chExt cx="4709469" cy="2373857"/>
          </a:xfrm>
        </p:grpSpPr>
        <p:sp>
          <p:nvSpPr>
            <p:cNvPr id="51" name="Rectangle 8">
              <a:extLst>
                <a:ext uri="{FF2B5EF4-FFF2-40B4-BE49-F238E27FC236}">
                  <a16:creationId xmlns:a16="http://schemas.microsoft.com/office/drawing/2014/main" id="{8275BE0D-E9D8-EC89-1BF1-62DB3955ACEC}"/>
                </a:ext>
              </a:extLst>
            </p:cNvPr>
            <p:cNvSpPr/>
            <p:nvPr/>
          </p:nvSpPr>
          <p:spPr>
            <a:xfrm>
              <a:off x="5498305" y="5378469"/>
              <a:ext cx="1547055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r>
                <a:rPr lang="fr-CA" sz="900" b="1" dirty="0">
                  <a:solidFill>
                    <a:srgbClr val="FF0000"/>
                  </a:solidFill>
                  <a:latin typeface="Calibri"/>
                </a:rPr>
                <a:t>AFE: Active Front End</a:t>
              </a:r>
            </a:p>
          </p:txBody>
        </p:sp>
        <p:sp>
          <p:nvSpPr>
            <p:cNvPr id="52" name="Rectangle 189">
              <a:extLst>
                <a:ext uri="{FF2B5EF4-FFF2-40B4-BE49-F238E27FC236}">
                  <a16:creationId xmlns:a16="http://schemas.microsoft.com/office/drawing/2014/main" id="{C7624FA6-9EE3-EF02-E5CB-186DF1FB6905}"/>
                </a:ext>
              </a:extLst>
            </p:cNvPr>
            <p:cNvSpPr/>
            <p:nvPr/>
          </p:nvSpPr>
          <p:spPr>
            <a:xfrm>
              <a:off x="5743847" y="4596683"/>
              <a:ext cx="1004185" cy="838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GB" sz="1350">
                <a:solidFill>
                  <a:sysClr val="window" lastClr="FFFFFF"/>
                </a:solidFill>
                <a:latin typeface="Calibri"/>
              </a:endParaRPr>
            </a:p>
          </p:txBody>
        </p:sp>
        <p:grpSp>
          <p:nvGrpSpPr>
            <p:cNvPr id="53" name="Group 242">
              <a:extLst>
                <a:ext uri="{FF2B5EF4-FFF2-40B4-BE49-F238E27FC236}">
                  <a16:creationId xmlns:a16="http://schemas.microsoft.com/office/drawing/2014/main" id="{CA158CEA-068C-B624-F747-D1437CC6E798}"/>
                </a:ext>
              </a:extLst>
            </p:cNvPr>
            <p:cNvGrpSpPr/>
            <p:nvPr/>
          </p:nvGrpSpPr>
          <p:grpSpPr>
            <a:xfrm>
              <a:off x="7109656" y="4594050"/>
              <a:ext cx="1013342" cy="850601"/>
              <a:chOff x="7239000" y="1597567"/>
              <a:chExt cx="1013342" cy="850601"/>
            </a:xfrm>
          </p:grpSpPr>
          <p:sp>
            <p:nvSpPr>
              <p:cNvPr id="91" name="Rectangle 193">
                <a:extLst>
                  <a:ext uri="{FF2B5EF4-FFF2-40B4-BE49-F238E27FC236}">
                    <a16:creationId xmlns:a16="http://schemas.microsoft.com/office/drawing/2014/main" id="{89D0B0F8-FD8E-C0F0-4278-CC644E518D44}"/>
                  </a:ext>
                </a:extLst>
              </p:cNvPr>
              <p:cNvSpPr/>
              <p:nvPr/>
            </p:nvSpPr>
            <p:spPr>
              <a:xfrm>
                <a:off x="7239000" y="1600200"/>
                <a:ext cx="1004185" cy="838200"/>
              </a:xfrm>
              <a:prstGeom prst="rect">
                <a:avLst/>
              </a:prstGeom>
              <a:solidFill>
                <a:srgbClr val="4F81BD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endParaRPr lang="en-GB" sz="135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cxnSp>
            <p:nvCxnSpPr>
              <p:cNvPr id="92" name="Straight Connector 194">
                <a:extLst>
                  <a:ext uri="{FF2B5EF4-FFF2-40B4-BE49-F238E27FC236}">
                    <a16:creationId xmlns:a16="http://schemas.microsoft.com/office/drawing/2014/main" id="{20C5BC05-5198-FF86-CBE5-260860265603}"/>
                  </a:ext>
                </a:extLst>
              </p:cNvPr>
              <p:cNvCxnSpPr/>
              <p:nvPr/>
            </p:nvCxnSpPr>
            <p:spPr>
              <a:xfrm flipV="1">
                <a:off x="7239000" y="1597567"/>
                <a:ext cx="1004185" cy="83820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sp>
            <p:nvSpPr>
              <p:cNvPr id="93" name="TextBox 195">
                <a:extLst>
                  <a:ext uri="{FF2B5EF4-FFF2-40B4-BE49-F238E27FC236}">
                    <a16:creationId xmlns:a16="http://schemas.microsoft.com/office/drawing/2014/main" id="{6D5C1D42-7AB4-0554-4117-0065A6FBEDA2}"/>
                  </a:ext>
                </a:extLst>
              </p:cNvPr>
              <p:cNvSpPr txBox="1"/>
              <p:nvPr/>
            </p:nvSpPr>
            <p:spPr>
              <a:xfrm>
                <a:off x="7328247" y="1674534"/>
                <a:ext cx="511250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r>
                  <a:rPr lang="en-GB" sz="1350" dirty="0">
                    <a:solidFill>
                      <a:sysClr val="windowText" lastClr="000000"/>
                    </a:solidFill>
                    <a:latin typeface="Calibri"/>
                  </a:rPr>
                  <a:t>DC</a:t>
                </a:r>
              </a:p>
            </p:txBody>
          </p:sp>
          <p:sp>
            <p:nvSpPr>
              <p:cNvPr id="94" name="TextBox 196">
                <a:extLst>
                  <a:ext uri="{FF2B5EF4-FFF2-40B4-BE49-F238E27FC236}">
                    <a16:creationId xmlns:a16="http://schemas.microsoft.com/office/drawing/2014/main" id="{0036E803-ABA3-6BB0-DDBF-A12F2DC618B5}"/>
                  </a:ext>
                </a:extLst>
              </p:cNvPr>
              <p:cNvSpPr txBox="1"/>
              <p:nvPr/>
            </p:nvSpPr>
            <p:spPr>
              <a:xfrm>
                <a:off x="7741092" y="2048059"/>
                <a:ext cx="511250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r>
                  <a:rPr lang="en-GB" sz="1350" dirty="0">
                    <a:solidFill>
                      <a:sysClr val="windowText" lastClr="000000"/>
                    </a:solidFill>
                    <a:latin typeface="Calibri"/>
                  </a:rPr>
                  <a:t>DC</a:t>
                </a:r>
              </a:p>
            </p:txBody>
          </p:sp>
        </p:grpSp>
        <p:cxnSp>
          <p:nvCxnSpPr>
            <p:cNvPr id="54" name="Straight Connector 197">
              <a:extLst>
                <a:ext uri="{FF2B5EF4-FFF2-40B4-BE49-F238E27FC236}">
                  <a16:creationId xmlns:a16="http://schemas.microsoft.com/office/drawing/2014/main" id="{D82CAC42-CA85-1478-488D-AC41BE09F9EC}"/>
                </a:ext>
              </a:extLst>
            </p:cNvPr>
            <p:cNvCxnSpPr/>
            <p:nvPr/>
          </p:nvCxnSpPr>
          <p:spPr>
            <a:xfrm flipV="1">
              <a:off x="6733357" y="5008730"/>
              <a:ext cx="361624" cy="1"/>
            </a:xfrm>
            <a:prstGeom prst="line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55" name="Straight Connector 205">
              <a:extLst>
                <a:ext uri="{FF2B5EF4-FFF2-40B4-BE49-F238E27FC236}">
                  <a16:creationId xmlns:a16="http://schemas.microsoft.com/office/drawing/2014/main" id="{58028C9A-73F3-794F-CE0E-55E831676FF1}"/>
                </a:ext>
              </a:extLst>
            </p:cNvPr>
            <p:cNvCxnSpPr>
              <a:stCxn id="52" idx="1"/>
              <a:endCxn id="63" idx="6"/>
            </p:cNvCxnSpPr>
            <p:nvPr/>
          </p:nvCxnSpPr>
          <p:spPr>
            <a:xfrm flipH="1">
              <a:off x="5052256" y="5015783"/>
              <a:ext cx="691591" cy="7343"/>
            </a:xfrm>
            <a:prstGeom prst="line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56" name="Straight Arrow Connector 208">
              <a:extLst>
                <a:ext uri="{FF2B5EF4-FFF2-40B4-BE49-F238E27FC236}">
                  <a16:creationId xmlns:a16="http://schemas.microsoft.com/office/drawing/2014/main" id="{0EA76C34-5DEF-C695-529F-19927787E1DE}"/>
                </a:ext>
              </a:extLst>
            </p:cNvPr>
            <p:cNvCxnSpPr/>
            <p:nvPr/>
          </p:nvCxnSpPr>
          <p:spPr>
            <a:xfrm flipV="1">
              <a:off x="6957256" y="5023776"/>
              <a:ext cx="0" cy="1252867"/>
            </a:xfrm>
            <a:prstGeom prst="straightConnector1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57" name="Rectangle 209">
              <a:extLst>
                <a:ext uri="{FF2B5EF4-FFF2-40B4-BE49-F238E27FC236}">
                  <a16:creationId xmlns:a16="http://schemas.microsoft.com/office/drawing/2014/main" id="{1A656D14-3710-1A55-1496-E754A3E2D651}"/>
                </a:ext>
              </a:extLst>
            </p:cNvPr>
            <p:cNvSpPr/>
            <p:nvPr/>
          </p:nvSpPr>
          <p:spPr>
            <a:xfrm>
              <a:off x="5579421" y="4236986"/>
              <a:ext cx="2673235" cy="1380068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ysDash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GB" sz="135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8" name="TextBox 210">
              <a:extLst>
                <a:ext uri="{FF2B5EF4-FFF2-40B4-BE49-F238E27FC236}">
                  <a16:creationId xmlns:a16="http://schemas.microsoft.com/office/drawing/2014/main" id="{AE47F81A-2A14-A747-9E31-C130A63929C7}"/>
                </a:ext>
              </a:extLst>
            </p:cNvPr>
            <p:cNvSpPr txBox="1"/>
            <p:nvPr/>
          </p:nvSpPr>
          <p:spPr>
            <a:xfrm>
              <a:off x="6006701" y="4207478"/>
              <a:ext cx="1826653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r>
                <a:rPr lang="en-GB" sz="1350" dirty="0">
                  <a:solidFill>
                    <a:sysClr val="windowText" lastClr="000000"/>
                  </a:solidFill>
                  <a:latin typeface="Calibri"/>
                </a:rPr>
                <a:t>Power Converter</a:t>
              </a:r>
            </a:p>
          </p:txBody>
        </p:sp>
        <p:grpSp>
          <p:nvGrpSpPr>
            <p:cNvPr id="59" name="Group 214">
              <a:extLst>
                <a:ext uri="{FF2B5EF4-FFF2-40B4-BE49-F238E27FC236}">
                  <a16:creationId xmlns:a16="http://schemas.microsoft.com/office/drawing/2014/main" id="{401C92DB-1DFF-8993-97C9-C337BBAF92DE}"/>
                </a:ext>
              </a:extLst>
            </p:cNvPr>
            <p:cNvGrpSpPr/>
            <p:nvPr/>
          </p:nvGrpSpPr>
          <p:grpSpPr>
            <a:xfrm>
              <a:off x="5196462" y="4947576"/>
              <a:ext cx="236804" cy="152400"/>
              <a:chOff x="2433162" y="2854622"/>
              <a:chExt cx="284045" cy="117178"/>
            </a:xfrm>
          </p:grpSpPr>
          <p:cxnSp>
            <p:nvCxnSpPr>
              <p:cNvPr id="88" name="Straight Connector 230">
                <a:extLst>
                  <a:ext uri="{FF2B5EF4-FFF2-40B4-BE49-F238E27FC236}">
                    <a16:creationId xmlns:a16="http://schemas.microsoft.com/office/drawing/2014/main" id="{2521EC7C-C249-A6FA-1179-0074779BE9A0}"/>
                  </a:ext>
                </a:extLst>
              </p:cNvPr>
              <p:cNvCxnSpPr/>
              <p:nvPr/>
            </p:nvCxnSpPr>
            <p:spPr>
              <a:xfrm flipH="1">
                <a:off x="2433162" y="2854622"/>
                <a:ext cx="94484" cy="117178"/>
              </a:xfrm>
              <a:prstGeom prst="line">
                <a:avLst/>
              </a:prstGeom>
              <a:noFill/>
              <a:ln w="190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89" name="Straight Connector 231">
                <a:extLst>
                  <a:ext uri="{FF2B5EF4-FFF2-40B4-BE49-F238E27FC236}">
                    <a16:creationId xmlns:a16="http://schemas.microsoft.com/office/drawing/2014/main" id="{D7389CA2-AB5D-2BF3-31A5-F94A169C76F1}"/>
                  </a:ext>
                </a:extLst>
              </p:cNvPr>
              <p:cNvCxnSpPr/>
              <p:nvPr/>
            </p:nvCxnSpPr>
            <p:spPr>
              <a:xfrm flipH="1">
                <a:off x="2527646" y="2854622"/>
                <a:ext cx="94484" cy="117178"/>
              </a:xfrm>
              <a:prstGeom prst="line">
                <a:avLst/>
              </a:prstGeom>
              <a:noFill/>
              <a:ln w="190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90" name="Straight Connector 232">
                <a:extLst>
                  <a:ext uri="{FF2B5EF4-FFF2-40B4-BE49-F238E27FC236}">
                    <a16:creationId xmlns:a16="http://schemas.microsoft.com/office/drawing/2014/main" id="{EA95FE78-7E88-6F3A-011D-35916D89F27A}"/>
                  </a:ext>
                </a:extLst>
              </p:cNvPr>
              <p:cNvCxnSpPr/>
              <p:nvPr/>
            </p:nvCxnSpPr>
            <p:spPr>
              <a:xfrm flipH="1">
                <a:off x="2622723" y="2854622"/>
                <a:ext cx="94484" cy="117178"/>
              </a:xfrm>
              <a:prstGeom prst="line">
                <a:avLst/>
              </a:prstGeom>
              <a:noFill/>
              <a:ln w="190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grpSp>
          <p:nvGrpSpPr>
            <p:cNvPr id="60" name="Group 186">
              <a:extLst>
                <a:ext uri="{FF2B5EF4-FFF2-40B4-BE49-F238E27FC236}">
                  <a16:creationId xmlns:a16="http://schemas.microsoft.com/office/drawing/2014/main" id="{61F257BD-E4DF-5C6C-8D69-CE55677DD7B3}"/>
                </a:ext>
              </a:extLst>
            </p:cNvPr>
            <p:cNvGrpSpPr/>
            <p:nvPr/>
          </p:nvGrpSpPr>
          <p:grpSpPr>
            <a:xfrm>
              <a:off x="6881056" y="5296592"/>
              <a:ext cx="152400" cy="157540"/>
              <a:chOff x="7899284" y="2932949"/>
              <a:chExt cx="152400" cy="157540"/>
            </a:xfrm>
          </p:grpSpPr>
          <p:cxnSp>
            <p:nvCxnSpPr>
              <p:cNvPr id="86" name="Straight Connector 227">
                <a:extLst>
                  <a:ext uri="{FF2B5EF4-FFF2-40B4-BE49-F238E27FC236}">
                    <a16:creationId xmlns:a16="http://schemas.microsoft.com/office/drawing/2014/main" id="{C62E0D04-A548-2F49-A64B-352D6E7116BD}"/>
                  </a:ext>
                </a:extLst>
              </p:cNvPr>
              <p:cNvCxnSpPr/>
              <p:nvPr/>
            </p:nvCxnSpPr>
            <p:spPr>
              <a:xfrm rot="5400000" flipH="1">
                <a:off x="7936099" y="2896134"/>
                <a:ext cx="78770" cy="152400"/>
              </a:xfrm>
              <a:prstGeom prst="line">
                <a:avLst/>
              </a:prstGeom>
              <a:noFill/>
              <a:ln w="190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87" name="Straight Connector 228">
                <a:extLst>
                  <a:ext uri="{FF2B5EF4-FFF2-40B4-BE49-F238E27FC236}">
                    <a16:creationId xmlns:a16="http://schemas.microsoft.com/office/drawing/2014/main" id="{683315BE-CD62-6F69-A5B5-1F65784F3E10}"/>
                  </a:ext>
                </a:extLst>
              </p:cNvPr>
              <p:cNvCxnSpPr/>
              <p:nvPr/>
            </p:nvCxnSpPr>
            <p:spPr>
              <a:xfrm rot="5400000" flipH="1">
                <a:off x="7936099" y="2974904"/>
                <a:ext cx="78770" cy="152400"/>
              </a:xfrm>
              <a:prstGeom prst="line">
                <a:avLst/>
              </a:prstGeom>
              <a:noFill/>
              <a:ln w="190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61" name="Rectangle 222">
              <a:extLst>
                <a:ext uri="{FF2B5EF4-FFF2-40B4-BE49-F238E27FC236}">
                  <a16:creationId xmlns:a16="http://schemas.microsoft.com/office/drawing/2014/main" id="{2C8637CF-63EA-642A-1F12-E83B39B13204}"/>
                </a:ext>
              </a:extLst>
            </p:cNvPr>
            <p:cNvSpPr/>
            <p:nvPr/>
          </p:nvSpPr>
          <p:spPr>
            <a:xfrm>
              <a:off x="4630140" y="4512178"/>
              <a:ext cx="917773" cy="40010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r>
                <a:rPr lang="en-GB" sz="1350" dirty="0">
                  <a:solidFill>
                    <a:sysClr val="windowText" lastClr="000000"/>
                  </a:solidFill>
                  <a:latin typeface="Calibri"/>
                </a:rPr>
                <a:t>AC grid</a:t>
              </a:r>
            </a:p>
          </p:txBody>
        </p:sp>
        <p:cxnSp>
          <p:nvCxnSpPr>
            <p:cNvPr id="62" name="Straight Connector 247">
              <a:extLst>
                <a:ext uri="{FF2B5EF4-FFF2-40B4-BE49-F238E27FC236}">
                  <a16:creationId xmlns:a16="http://schemas.microsoft.com/office/drawing/2014/main" id="{E2296BCC-26C0-63B7-362D-39E825F23A1E}"/>
                </a:ext>
              </a:extLst>
            </p:cNvPr>
            <p:cNvCxnSpPr/>
            <p:nvPr/>
          </p:nvCxnSpPr>
          <p:spPr>
            <a:xfrm flipH="1">
              <a:off x="8100256" y="4998834"/>
              <a:ext cx="381000" cy="1"/>
            </a:xfrm>
            <a:prstGeom prst="line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arrow"/>
              <a:tailEnd type="none"/>
            </a:ln>
            <a:effectLst/>
          </p:spPr>
        </p:cxnSp>
        <p:sp>
          <p:nvSpPr>
            <p:cNvPr id="63" name="Oval 2047">
              <a:extLst>
                <a:ext uri="{FF2B5EF4-FFF2-40B4-BE49-F238E27FC236}">
                  <a16:creationId xmlns:a16="http://schemas.microsoft.com/office/drawing/2014/main" id="{89D1CA93-18CF-B377-0B85-8DD111AD02C3}"/>
                </a:ext>
              </a:extLst>
            </p:cNvPr>
            <p:cNvSpPr/>
            <p:nvPr/>
          </p:nvSpPr>
          <p:spPr>
            <a:xfrm>
              <a:off x="4671256" y="4836167"/>
              <a:ext cx="381000" cy="373918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GB" sz="135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4" name="TextBox 2053">
              <a:extLst>
                <a:ext uri="{FF2B5EF4-FFF2-40B4-BE49-F238E27FC236}">
                  <a16:creationId xmlns:a16="http://schemas.microsoft.com/office/drawing/2014/main" id="{1CC3CFCF-DCE0-DE2B-E362-5ACE239D21E2}"/>
                </a:ext>
              </a:extLst>
            </p:cNvPr>
            <p:cNvSpPr txBox="1"/>
            <p:nvPr/>
          </p:nvSpPr>
          <p:spPr>
            <a:xfrm>
              <a:off x="4711715" y="4841146"/>
              <a:ext cx="406523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r>
                <a:rPr lang="en-GB" sz="1875" b="1" dirty="0">
                  <a:solidFill>
                    <a:sysClr val="windowText" lastClr="000000"/>
                  </a:solidFill>
                  <a:latin typeface="Calibri"/>
                </a:rPr>
                <a:t>~</a:t>
              </a:r>
            </a:p>
          </p:txBody>
        </p:sp>
        <p:sp>
          <p:nvSpPr>
            <p:cNvPr id="65" name="Rectangle 288">
              <a:extLst>
                <a:ext uri="{FF2B5EF4-FFF2-40B4-BE49-F238E27FC236}">
                  <a16:creationId xmlns:a16="http://schemas.microsoft.com/office/drawing/2014/main" id="{F605E9AA-9F1F-B85F-A783-692A46C4184B}"/>
                </a:ext>
              </a:extLst>
            </p:cNvPr>
            <p:cNvSpPr/>
            <p:nvPr/>
          </p:nvSpPr>
          <p:spPr>
            <a:xfrm>
              <a:off x="8487472" y="4783770"/>
              <a:ext cx="200328" cy="416418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GB" sz="135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6" name="TextBox 289">
              <a:extLst>
                <a:ext uri="{FF2B5EF4-FFF2-40B4-BE49-F238E27FC236}">
                  <a16:creationId xmlns:a16="http://schemas.microsoft.com/office/drawing/2014/main" id="{110B3138-FA6B-3562-B656-00D7CA92DDFC}"/>
                </a:ext>
              </a:extLst>
            </p:cNvPr>
            <p:cNvSpPr txBox="1"/>
            <p:nvPr/>
          </p:nvSpPr>
          <p:spPr>
            <a:xfrm>
              <a:off x="8238554" y="4306098"/>
              <a:ext cx="1101055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r>
                <a:rPr lang="en-GB" sz="800" b="1" dirty="0">
                  <a:solidFill>
                    <a:sysClr val="windowText" lastClr="000000"/>
                  </a:solidFill>
                  <a:latin typeface="Calibri"/>
                </a:rPr>
                <a:t>load (magnets, RF amp’s)</a:t>
              </a:r>
            </a:p>
          </p:txBody>
        </p:sp>
        <p:pic>
          <p:nvPicPr>
            <p:cNvPr id="67" name="Picture 3">
              <a:extLst>
                <a:ext uri="{FF2B5EF4-FFF2-40B4-BE49-F238E27FC236}">
                  <a16:creationId xmlns:a16="http://schemas.microsoft.com/office/drawing/2014/main" id="{75EF1FDB-6E6E-4F35-527E-63D1C57885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064117" y="5944754"/>
              <a:ext cx="546483" cy="586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8" name="Group 332">
              <a:extLst>
                <a:ext uri="{FF2B5EF4-FFF2-40B4-BE49-F238E27FC236}">
                  <a16:creationId xmlns:a16="http://schemas.microsoft.com/office/drawing/2014/main" id="{9D4EE344-B40D-5613-6363-8F31F98ABF88}"/>
                </a:ext>
              </a:extLst>
            </p:cNvPr>
            <p:cNvGrpSpPr/>
            <p:nvPr/>
          </p:nvGrpSpPr>
          <p:grpSpPr>
            <a:xfrm>
              <a:off x="7179888" y="5908255"/>
              <a:ext cx="816050" cy="673080"/>
              <a:chOff x="1525828" y="3636898"/>
              <a:chExt cx="1050009" cy="673080"/>
            </a:xfrm>
          </p:grpSpPr>
          <p:sp>
            <p:nvSpPr>
              <p:cNvPr id="82" name="Rectangle 333">
                <a:extLst>
                  <a:ext uri="{FF2B5EF4-FFF2-40B4-BE49-F238E27FC236}">
                    <a16:creationId xmlns:a16="http://schemas.microsoft.com/office/drawing/2014/main" id="{8468320C-3EB7-F8DF-48BA-B9C7BA09E4E6}"/>
                  </a:ext>
                </a:extLst>
              </p:cNvPr>
              <p:cNvSpPr/>
              <p:nvPr/>
            </p:nvSpPr>
            <p:spPr>
              <a:xfrm>
                <a:off x="1600198" y="3699814"/>
                <a:ext cx="843127" cy="533400"/>
              </a:xfrm>
              <a:prstGeom prst="rect">
                <a:avLst/>
              </a:prstGeom>
              <a:solidFill>
                <a:srgbClr val="4F81BD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endParaRPr lang="en-GB" sz="135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cxnSp>
            <p:nvCxnSpPr>
              <p:cNvPr id="83" name="Straight Connector 334">
                <a:extLst>
                  <a:ext uri="{FF2B5EF4-FFF2-40B4-BE49-F238E27FC236}">
                    <a16:creationId xmlns:a16="http://schemas.microsoft.com/office/drawing/2014/main" id="{DECBFC5F-3B7B-A7FE-E10A-575EE46A5B5F}"/>
                  </a:ext>
                </a:extLst>
              </p:cNvPr>
              <p:cNvCxnSpPr/>
              <p:nvPr/>
            </p:nvCxnSpPr>
            <p:spPr>
              <a:xfrm flipV="1">
                <a:off x="1600198" y="3692500"/>
                <a:ext cx="843127" cy="53340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sp>
            <p:nvSpPr>
              <p:cNvPr id="84" name="TextBox 335">
                <a:extLst>
                  <a:ext uri="{FF2B5EF4-FFF2-40B4-BE49-F238E27FC236}">
                    <a16:creationId xmlns:a16="http://schemas.microsoft.com/office/drawing/2014/main" id="{748474D7-0611-CB7E-EB94-D0969E7880C9}"/>
                  </a:ext>
                </a:extLst>
              </p:cNvPr>
              <p:cNvSpPr txBox="1"/>
              <p:nvPr/>
            </p:nvSpPr>
            <p:spPr>
              <a:xfrm>
                <a:off x="1525828" y="3636898"/>
                <a:ext cx="657824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r>
                  <a:rPr lang="en-GB" sz="1350" dirty="0">
                    <a:solidFill>
                      <a:sysClr val="windowText" lastClr="000000"/>
                    </a:solidFill>
                    <a:latin typeface="Calibri"/>
                  </a:rPr>
                  <a:t>DC</a:t>
                </a:r>
              </a:p>
            </p:txBody>
          </p:sp>
          <p:sp>
            <p:nvSpPr>
              <p:cNvPr id="85" name="TextBox 336">
                <a:extLst>
                  <a:ext uri="{FF2B5EF4-FFF2-40B4-BE49-F238E27FC236}">
                    <a16:creationId xmlns:a16="http://schemas.microsoft.com/office/drawing/2014/main" id="{3EC11C3E-C83A-540F-74AE-92CD4F81CF5E}"/>
                  </a:ext>
                </a:extLst>
              </p:cNvPr>
              <p:cNvSpPr txBox="1"/>
              <p:nvPr/>
            </p:nvSpPr>
            <p:spPr>
              <a:xfrm>
                <a:off x="1918013" y="3909869"/>
                <a:ext cx="657824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r>
                  <a:rPr lang="en-GB" sz="1350" dirty="0">
                    <a:solidFill>
                      <a:sysClr val="windowText" lastClr="000000"/>
                    </a:solidFill>
                    <a:latin typeface="Calibri"/>
                  </a:rPr>
                  <a:t>DC</a:t>
                </a:r>
              </a:p>
            </p:txBody>
          </p:sp>
        </p:grpSp>
        <p:cxnSp>
          <p:nvCxnSpPr>
            <p:cNvPr id="69" name="Straight Arrow Connector 337">
              <a:extLst>
                <a:ext uri="{FF2B5EF4-FFF2-40B4-BE49-F238E27FC236}">
                  <a16:creationId xmlns:a16="http://schemas.microsoft.com/office/drawing/2014/main" id="{9B4F9B85-22EB-6F32-8869-1C8D89C7ABA7}"/>
                </a:ext>
              </a:extLst>
            </p:cNvPr>
            <p:cNvCxnSpPr>
              <a:stCxn id="67" idx="3"/>
              <a:endCxn id="82" idx="3"/>
            </p:cNvCxnSpPr>
            <p:nvPr/>
          </p:nvCxnSpPr>
          <p:spPr>
            <a:xfrm flipH="1">
              <a:off x="7892952" y="6237871"/>
              <a:ext cx="171165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70" name="Straight Connector 340">
              <a:extLst>
                <a:ext uri="{FF2B5EF4-FFF2-40B4-BE49-F238E27FC236}">
                  <a16:creationId xmlns:a16="http://schemas.microsoft.com/office/drawing/2014/main" id="{7BB8C4B9-AA52-D3CB-3CCB-16B8D4506278}"/>
                </a:ext>
              </a:extLst>
            </p:cNvPr>
            <p:cNvCxnSpPr/>
            <p:nvPr/>
          </p:nvCxnSpPr>
          <p:spPr>
            <a:xfrm>
              <a:off x="6957256" y="6264288"/>
              <a:ext cx="280431" cy="0"/>
            </a:xfrm>
            <a:prstGeom prst="line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grpSp>
          <p:nvGrpSpPr>
            <p:cNvPr id="71" name="Group 2089">
              <a:extLst>
                <a:ext uri="{FF2B5EF4-FFF2-40B4-BE49-F238E27FC236}">
                  <a16:creationId xmlns:a16="http://schemas.microsoft.com/office/drawing/2014/main" id="{631DC555-9C19-3E1A-3EA9-7636F5F80316}"/>
                </a:ext>
              </a:extLst>
            </p:cNvPr>
            <p:cNvGrpSpPr/>
            <p:nvPr/>
          </p:nvGrpSpPr>
          <p:grpSpPr>
            <a:xfrm>
              <a:off x="5788738" y="4696844"/>
              <a:ext cx="914401" cy="651245"/>
              <a:chOff x="5791199" y="5858540"/>
              <a:chExt cx="914401" cy="651245"/>
            </a:xfrm>
          </p:grpSpPr>
          <p:sp>
            <p:nvSpPr>
              <p:cNvPr id="72" name="Rectangle 314">
                <a:extLst>
                  <a:ext uri="{FF2B5EF4-FFF2-40B4-BE49-F238E27FC236}">
                    <a16:creationId xmlns:a16="http://schemas.microsoft.com/office/drawing/2014/main" id="{0AF58DD7-DC6C-153A-8B6A-7247F0290258}"/>
                  </a:ext>
                </a:extLst>
              </p:cNvPr>
              <p:cNvSpPr/>
              <p:nvPr/>
            </p:nvSpPr>
            <p:spPr>
              <a:xfrm>
                <a:off x="5791199" y="5858540"/>
                <a:ext cx="914401" cy="651245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endParaRPr lang="en-GB" sz="135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grpSp>
            <p:nvGrpSpPr>
              <p:cNvPr id="73" name="Group 2088">
                <a:extLst>
                  <a:ext uri="{FF2B5EF4-FFF2-40B4-BE49-F238E27FC236}">
                    <a16:creationId xmlns:a16="http://schemas.microsoft.com/office/drawing/2014/main" id="{13C77EC1-6C69-FC15-A332-39BAEB002B04}"/>
                  </a:ext>
                </a:extLst>
              </p:cNvPr>
              <p:cNvGrpSpPr/>
              <p:nvPr/>
            </p:nvGrpSpPr>
            <p:grpSpPr>
              <a:xfrm>
                <a:off x="5842056" y="5858541"/>
                <a:ext cx="807765" cy="651244"/>
                <a:chOff x="5842056" y="5858541"/>
                <a:chExt cx="807765" cy="651244"/>
              </a:xfrm>
            </p:grpSpPr>
            <p:pic>
              <p:nvPicPr>
                <p:cNvPr id="74" name="Picture 1">
                  <a:extLst>
                    <a:ext uri="{FF2B5EF4-FFF2-40B4-BE49-F238E27FC236}">
                      <a16:creationId xmlns:a16="http://schemas.microsoft.com/office/drawing/2014/main" id="{A41BEDAB-1845-3B69-B9F9-B12A17185A8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60226" t="13919" r="23136" b="51781"/>
                <a:stretch/>
              </p:blipFill>
              <p:spPr bwMode="auto">
                <a:xfrm flipH="1">
                  <a:off x="5873045" y="5861731"/>
                  <a:ext cx="454349" cy="6480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FF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5" name="Picture 1">
                  <a:extLst>
                    <a:ext uri="{FF2B5EF4-FFF2-40B4-BE49-F238E27FC236}">
                      <a16:creationId xmlns:a16="http://schemas.microsoft.com/office/drawing/2014/main" id="{D77C1025-FF02-AE1C-A577-BBDAA823CD8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60049" t="13828" r="30450" b="51874"/>
                <a:stretch/>
              </p:blipFill>
              <p:spPr bwMode="auto">
                <a:xfrm flipH="1">
                  <a:off x="6295920" y="5858541"/>
                  <a:ext cx="259466" cy="651244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FF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6" name="Group 2072">
                  <a:extLst>
                    <a:ext uri="{FF2B5EF4-FFF2-40B4-BE49-F238E27FC236}">
                      <a16:creationId xmlns:a16="http://schemas.microsoft.com/office/drawing/2014/main" id="{7BC29D58-95B1-B61E-CD92-03474A7BAF9B}"/>
                    </a:ext>
                  </a:extLst>
                </p:cNvPr>
                <p:cNvGrpSpPr/>
                <p:nvPr/>
              </p:nvGrpSpPr>
              <p:grpSpPr>
                <a:xfrm>
                  <a:off x="5842056" y="5888665"/>
                  <a:ext cx="807765" cy="587041"/>
                  <a:chOff x="7315200" y="5889959"/>
                  <a:chExt cx="807765" cy="587041"/>
                </a:xfrm>
              </p:grpSpPr>
              <p:cxnSp>
                <p:nvCxnSpPr>
                  <p:cNvPr id="77" name="Connecteur droit 108">
                    <a:extLst>
                      <a:ext uri="{FF2B5EF4-FFF2-40B4-BE49-F238E27FC236}">
                        <a16:creationId xmlns:a16="http://schemas.microsoft.com/office/drawing/2014/main" id="{5A4BF7C6-F755-7248-8741-0B214DFD0587}"/>
                      </a:ext>
                    </a:extLst>
                  </p:cNvPr>
                  <p:cNvCxnSpPr/>
                  <p:nvPr/>
                </p:nvCxnSpPr>
                <p:spPr>
                  <a:xfrm>
                    <a:off x="7315200" y="6187636"/>
                    <a:ext cx="381000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FF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8" name="Connecteur droit 108">
                    <a:extLst>
                      <a:ext uri="{FF2B5EF4-FFF2-40B4-BE49-F238E27FC236}">
                        <a16:creationId xmlns:a16="http://schemas.microsoft.com/office/drawing/2014/main" id="{5FDAD8B6-D67F-37E4-303E-BBA549D9472D}"/>
                      </a:ext>
                    </a:extLst>
                  </p:cNvPr>
                  <p:cNvCxnSpPr/>
                  <p:nvPr/>
                </p:nvCxnSpPr>
                <p:spPr>
                  <a:xfrm>
                    <a:off x="7315200" y="6146006"/>
                    <a:ext cx="583597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FF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Connecteur droit 108">
                    <a:extLst>
                      <a:ext uri="{FF2B5EF4-FFF2-40B4-BE49-F238E27FC236}">
                        <a16:creationId xmlns:a16="http://schemas.microsoft.com/office/drawing/2014/main" id="{F1A1094F-7923-8801-7B84-722EC96262ED}"/>
                      </a:ext>
                    </a:extLst>
                  </p:cNvPr>
                  <p:cNvCxnSpPr/>
                  <p:nvPr/>
                </p:nvCxnSpPr>
                <p:spPr>
                  <a:xfrm>
                    <a:off x="7319963" y="6219825"/>
                    <a:ext cx="135248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FF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0" name="Connecteur droit 108">
                    <a:extLst>
                      <a:ext uri="{FF2B5EF4-FFF2-40B4-BE49-F238E27FC236}">
                        <a16:creationId xmlns:a16="http://schemas.microsoft.com/office/drawing/2014/main" id="{B1A5D558-DB5C-CBF3-8E4E-77811D6F5ED7}"/>
                      </a:ext>
                    </a:extLst>
                  </p:cNvPr>
                  <p:cNvCxnSpPr/>
                  <p:nvPr/>
                </p:nvCxnSpPr>
                <p:spPr>
                  <a:xfrm>
                    <a:off x="8022986" y="5889959"/>
                    <a:ext cx="96172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FF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1" name="Connecteur droit 108">
                    <a:extLst>
                      <a:ext uri="{FF2B5EF4-FFF2-40B4-BE49-F238E27FC236}">
                        <a16:creationId xmlns:a16="http://schemas.microsoft.com/office/drawing/2014/main" id="{E40A57E6-1F73-7CDE-F1FC-1F1467C9C000}"/>
                      </a:ext>
                    </a:extLst>
                  </p:cNvPr>
                  <p:cNvCxnSpPr/>
                  <p:nvPr/>
                </p:nvCxnSpPr>
                <p:spPr>
                  <a:xfrm>
                    <a:off x="8026793" y="6477000"/>
                    <a:ext cx="96172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FF0000"/>
                    </a:solidFill>
                    <a:prstDash val="solid"/>
                  </a:ln>
                  <a:effectLst/>
                </p:spPr>
              </p:cxnSp>
            </p:grpSp>
          </p:grpSp>
        </p:grpSp>
      </p:grpSp>
      <p:sp>
        <p:nvSpPr>
          <p:cNvPr id="95" name="TextBox 2094">
            <a:extLst>
              <a:ext uri="{FF2B5EF4-FFF2-40B4-BE49-F238E27FC236}">
                <a16:creationId xmlns:a16="http://schemas.microsoft.com/office/drawing/2014/main" id="{29E06621-4368-6437-8E78-3D0E87F31017}"/>
              </a:ext>
            </a:extLst>
          </p:cNvPr>
          <p:cNvSpPr txBox="1"/>
          <p:nvPr/>
        </p:nvSpPr>
        <p:spPr>
          <a:xfrm>
            <a:off x="559109" y="3682735"/>
            <a:ext cx="3057362" cy="384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ts val="1125"/>
              </a:lnSpc>
              <a:defRPr/>
            </a:pPr>
            <a:r>
              <a:rPr lang="en-GB" sz="1350" b="1" dirty="0">
                <a:solidFill>
                  <a:srgbClr val="7030A0"/>
                </a:solidFill>
                <a:latin typeface="Calibri"/>
              </a:rPr>
              <a:t>Conventional scheme:</a:t>
            </a:r>
          </a:p>
          <a:p>
            <a:pPr defTabSz="685800">
              <a:lnSpc>
                <a:spcPts val="1125"/>
              </a:lnSpc>
              <a:defRPr/>
            </a:pPr>
            <a:r>
              <a:rPr lang="en-GB" sz="1350" b="1" dirty="0">
                <a:solidFill>
                  <a:srgbClr val="7030A0"/>
                </a:solidFill>
                <a:latin typeface="Calibri"/>
              </a:rPr>
              <a:t>PV injected into the AC grid (4 stages)</a:t>
            </a:r>
          </a:p>
        </p:txBody>
      </p:sp>
      <p:sp>
        <p:nvSpPr>
          <p:cNvPr id="96" name="TextBox 352">
            <a:extLst>
              <a:ext uri="{FF2B5EF4-FFF2-40B4-BE49-F238E27FC236}">
                <a16:creationId xmlns:a16="http://schemas.microsoft.com/office/drawing/2014/main" id="{2913493B-D435-59C4-5918-727FDB0A55C9}"/>
              </a:ext>
            </a:extLst>
          </p:cNvPr>
          <p:cNvSpPr txBox="1"/>
          <p:nvPr/>
        </p:nvSpPr>
        <p:spPr>
          <a:xfrm>
            <a:off x="4274058" y="3682735"/>
            <a:ext cx="3344690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ts val="1125"/>
              </a:lnSpc>
              <a:defRPr/>
            </a:pPr>
            <a:r>
              <a:rPr lang="en-GB" sz="1350" b="1" dirty="0">
                <a:solidFill>
                  <a:srgbClr val="00B050"/>
                </a:solidFill>
                <a:latin typeface="Calibri"/>
              </a:rPr>
              <a:t>New scheme:</a:t>
            </a:r>
          </a:p>
          <a:p>
            <a:pPr defTabSz="685800">
              <a:lnSpc>
                <a:spcPts val="1125"/>
              </a:lnSpc>
              <a:defRPr/>
            </a:pPr>
            <a:r>
              <a:rPr lang="en-GB" sz="1350" b="1" dirty="0">
                <a:solidFill>
                  <a:srgbClr val="00B050"/>
                </a:solidFill>
                <a:latin typeface="Calibri"/>
              </a:rPr>
              <a:t>PV injected into power converters (2 stages)</a:t>
            </a:r>
          </a:p>
        </p:txBody>
      </p:sp>
      <p:sp>
        <p:nvSpPr>
          <p:cNvPr id="97" name="Rectangle 2095">
            <a:extLst>
              <a:ext uri="{FF2B5EF4-FFF2-40B4-BE49-F238E27FC236}">
                <a16:creationId xmlns:a16="http://schemas.microsoft.com/office/drawing/2014/main" id="{E0A24CE9-9C9B-D0CC-F7AF-A9FE4E3ECA70}"/>
              </a:ext>
            </a:extLst>
          </p:cNvPr>
          <p:cNvSpPr/>
          <p:nvPr/>
        </p:nvSpPr>
        <p:spPr>
          <a:xfrm>
            <a:off x="559109" y="4037992"/>
            <a:ext cx="3511575" cy="1845435"/>
          </a:xfrm>
          <a:prstGeom prst="rect">
            <a:avLst/>
          </a:prstGeom>
          <a:noFill/>
          <a:ln w="381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n-GB" sz="135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98" name="Rectangle 354">
            <a:extLst>
              <a:ext uri="{FF2B5EF4-FFF2-40B4-BE49-F238E27FC236}">
                <a16:creationId xmlns:a16="http://schemas.microsoft.com/office/drawing/2014/main" id="{86F3F58B-3315-8C31-27AB-6B05FA7F94AA}"/>
              </a:ext>
            </a:extLst>
          </p:cNvPr>
          <p:cNvSpPr/>
          <p:nvPr/>
        </p:nvSpPr>
        <p:spPr>
          <a:xfrm>
            <a:off x="4274057" y="4037992"/>
            <a:ext cx="3511575" cy="1845435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n-GB" sz="135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99" name="TextBox 2096">
            <a:extLst>
              <a:ext uri="{FF2B5EF4-FFF2-40B4-BE49-F238E27FC236}">
                <a16:creationId xmlns:a16="http://schemas.microsoft.com/office/drawing/2014/main" id="{150EC649-54EA-01C7-8D59-302BBAF96159}"/>
              </a:ext>
            </a:extLst>
          </p:cNvPr>
          <p:cNvSpPr txBox="1"/>
          <p:nvPr/>
        </p:nvSpPr>
        <p:spPr>
          <a:xfrm>
            <a:off x="1130609" y="5149315"/>
            <a:ext cx="2797561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r>
              <a:rPr lang="el-GR" sz="1275" b="1" dirty="0">
                <a:solidFill>
                  <a:srgbClr val="7030A0"/>
                </a:solidFill>
                <a:latin typeface="Segoe UI"/>
                <a:ea typeface="Segoe UI"/>
                <a:cs typeface="Segoe UI"/>
              </a:rPr>
              <a:t>η</a:t>
            </a:r>
            <a:r>
              <a:rPr lang="en-GB" sz="1275" b="1" baseline="-25000" dirty="0">
                <a:solidFill>
                  <a:srgbClr val="7030A0"/>
                </a:solidFill>
                <a:latin typeface="Segoe UI"/>
                <a:ea typeface="Segoe UI"/>
                <a:cs typeface="Segoe UI"/>
              </a:rPr>
              <a:t>PV</a:t>
            </a:r>
            <a:r>
              <a:rPr lang="en-GB" sz="1275" b="1" dirty="0">
                <a:solidFill>
                  <a:srgbClr val="7030A0"/>
                </a:solidFill>
                <a:latin typeface="Segoe UI"/>
                <a:ea typeface="Segoe UI"/>
                <a:cs typeface="Segoe UI"/>
              </a:rPr>
              <a:t>≈0.98x0.97x0.97x0.95 = 87.6%</a:t>
            </a:r>
            <a:endParaRPr lang="en-GB" sz="1275" b="1" dirty="0">
              <a:solidFill>
                <a:srgbClr val="7030A0"/>
              </a:solidFill>
              <a:latin typeface="Calibri"/>
            </a:endParaRPr>
          </a:p>
        </p:txBody>
      </p:sp>
      <p:sp>
        <p:nvSpPr>
          <p:cNvPr id="100" name="TextBox 356">
            <a:extLst>
              <a:ext uri="{FF2B5EF4-FFF2-40B4-BE49-F238E27FC236}">
                <a16:creationId xmlns:a16="http://schemas.microsoft.com/office/drawing/2014/main" id="{622F063B-31ED-9620-9177-A4A95D6C9A13}"/>
              </a:ext>
            </a:extLst>
          </p:cNvPr>
          <p:cNvSpPr txBox="1"/>
          <p:nvPr/>
        </p:nvSpPr>
        <p:spPr>
          <a:xfrm>
            <a:off x="4246898" y="5131777"/>
            <a:ext cx="1999265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r>
              <a:rPr lang="el-GR" sz="1275" b="1" dirty="0">
                <a:solidFill>
                  <a:srgbClr val="00B050"/>
                </a:solidFill>
                <a:latin typeface="Segoe UI"/>
                <a:ea typeface="Segoe UI"/>
                <a:cs typeface="Segoe UI"/>
              </a:rPr>
              <a:t>η</a:t>
            </a:r>
            <a:r>
              <a:rPr lang="en-GB" sz="1275" b="1" baseline="-25000" dirty="0">
                <a:solidFill>
                  <a:srgbClr val="00B050"/>
                </a:solidFill>
                <a:latin typeface="Segoe UI"/>
                <a:ea typeface="Segoe UI"/>
                <a:cs typeface="Segoe UI"/>
              </a:rPr>
              <a:t>PV</a:t>
            </a:r>
            <a:r>
              <a:rPr lang="en-GB" sz="1275" b="1" dirty="0">
                <a:solidFill>
                  <a:srgbClr val="00B050"/>
                </a:solidFill>
                <a:latin typeface="Segoe UI"/>
                <a:ea typeface="Segoe UI"/>
                <a:cs typeface="Segoe UI"/>
              </a:rPr>
              <a:t>≈0.98x0.95 = 93.1%</a:t>
            </a:r>
            <a:endParaRPr lang="en-GB" sz="1275" b="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101" name="TextBox 2097">
            <a:extLst>
              <a:ext uri="{FF2B5EF4-FFF2-40B4-BE49-F238E27FC236}">
                <a16:creationId xmlns:a16="http://schemas.microsoft.com/office/drawing/2014/main" id="{E3D7DB9E-C4BA-8027-7096-EF613EAB86C1}"/>
              </a:ext>
            </a:extLst>
          </p:cNvPr>
          <p:cNvSpPr txBox="1"/>
          <p:nvPr/>
        </p:nvSpPr>
        <p:spPr>
          <a:xfrm>
            <a:off x="4291628" y="5388728"/>
            <a:ext cx="169200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r>
              <a:rPr lang="en-GB" sz="1350" b="1" dirty="0">
                <a:solidFill>
                  <a:srgbClr val="00B050"/>
                </a:solidFill>
                <a:latin typeface="Calibri"/>
              </a:rPr>
              <a:t>For P=0.5MW -&gt;</a:t>
            </a:r>
          </a:p>
          <a:p>
            <a:pPr defTabSz="685800">
              <a:defRPr/>
            </a:pPr>
            <a:r>
              <a:rPr lang="en-GB" sz="1350" b="1" dirty="0">
                <a:solidFill>
                  <a:srgbClr val="00B050"/>
                </a:solidFill>
                <a:latin typeface="Calibri"/>
              </a:rPr>
              <a:t>savings ≈ 20k€/year</a:t>
            </a:r>
          </a:p>
        </p:txBody>
      </p:sp>
      <p:sp>
        <p:nvSpPr>
          <p:cNvPr id="103" name="TextBox 359">
            <a:extLst>
              <a:ext uri="{FF2B5EF4-FFF2-40B4-BE49-F238E27FC236}">
                <a16:creationId xmlns:a16="http://schemas.microsoft.com/office/drawing/2014/main" id="{3EE5E772-4C3B-2F26-AFD4-57DF0DDD9A84}"/>
              </a:ext>
            </a:extLst>
          </p:cNvPr>
          <p:cNvSpPr txBox="1"/>
          <p:nvPr/>
        </p:nvSpPr>
        <p:spPr>
          <a:xfrm>
            <a:off x="509328" y="1130015"/>
            <a:ext cx="107355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r>
              <a:rPr lang="en-GB" b="1" u="sng" dirty="0">
                <a:solidFill>
                  <a:sysClr val="windowText" lastClr="000000"/>
                </a:solidFill>
                <a:latin typeface="Calibri"/>
              </a:rPr>
              <a:t>Concept:</a:t>
            </a:r>
          </a:p>
          <a:p>
            <a:pPr marL="214313" indent="-214313" defTabSz="685800">
              <a:buFontTx/>
              <a:buChar char="-"/>
              <a:defRPr/>
            </a:pPr>
            <a:r>
              <a:rPr lang="en-GB" dirty="0">
                <a:solidFill>
                  <a:sysClr val="windowText" lastClr="000000"/>
                </a:solidFill>
                <a:latin typeface="Calibri"/>
              </a:rPr>
              <a:t>Install PV panels near accelerators’ “wasted land”;</a:t>
            </a:r>
          </a:p>
          <a:p>
            <a:pPr marL="214313" indent="-214313" defTabSz="685800">
              <a:buFontTx/>
              <a:buChar char="-"/>
              <a:defRPr/>
            </a:pPr>
            <a:r>
              <a:rPr lang="en-GB" dirty="0">
                <a:solidFill>
                  <a:sysClr val="windowText" lastClr="000000"/>
                </a:solidFill>
                <a:latin typeface="Calibri"/>
              </a:rPr>
              <a:t>Connect them to main power converters for accelerator magnets or RF amplifiers, using high efficiency DC/DC conversion</a:t>
            </a:r>
          </a:p>
          <a:p>
            <a:pPr marL="214313" indent="-214313" defTabSz="685800">
              <a:buFontTx/>
              <a:buChar char="-"/>
              <a:defRPr/>
            </a:pPr>
            <a:r>
              <a:rPr lang="en-GB" dirty="0">
                <a:solidFill>
                  <a:sysClr val="windowText" lastClr="000000"/>
                </a:solidFill>
                <a:latin typeface="Calibri"/>
              </a:rPr>
              <a:t>can redirect the PV energy back to the AC grid when accelerator not running</a:t>
            </a:r>
          </a:p>
          <a:p>
            <a:pPr marL="214313" indent="-214313" defTabSz="685800">
              <a:buFontTx/>
              <a:buChar char="-"/>
              <a:defRPr/>
            </a:pPr>
            <a:r>
              <a:rPr lang="en-GB" dirty="0">
                <a:solidFill>
                  <a:sysClr val="windowText" lastClr="000000"/>
                </a:solidFill>
                <a:latin typeface="Calibri"/>
              </a:rPr>
              <a:t>Up to 15-20% renewable energy utilization possible with no transmission losses and high conversion efficiency</a:t>
            </a:r>
          </a:p>
          <a:p>
            <a:pPr marL="214313" indent="-214313" defTabSz="685800">
              <a:buFontTx/>
              <a:buChar char="-"/>
              <a:defRPr/>
            </a:pPr>
            <a:r>
              <a:rPr lang="en-GB" dirty="0">
                <a:solidFill>
                  <a:sysClr val="windowText" lastClr="000000"/>
                </a:solidFill>
                <a:latin typeface="Calibri"/>
              </a:rPr>
              <a:t>Lower capital cost &amp; lower payback time</a:t>
            </a:r>
          </a:p>
          <a:p>
            <a:pPr marL="214313" indent="-214313" defTabSz="685800">
              <a:buFontTx/>
              <a:buChar char="-"/>
              <a:defRPr/>
            </a:pPr>
            <a:r>
              <a:rPr lang="en-GB" dirty="0">
                <a:solidFill>
                  <a:sysClr val="windowText" lastClr="000000"/>
                </a:solidFill>
                <a:latin typeface="Calibri"/>
              </a:rPr>
              <a:t>Feasibility study for ESS case: up-to 2MW installed PV</a:t>
            </a:r>
          </a:p>
        </p:txBody>
      </p:sp>
    </p:spTree>
    <p:extLst>
      <p:ext uri="{BB962C8B-B14F-4D97-AF65-F5344CB8AC3E}">
        <p14:creationId xmlns:p14="http://schemas.microsoft.com/office/powerpoint/2010/main" val="39405519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433950-EAA2-DFB4-AA83-BD4E8C873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746"/>
            <a:ext cx="10515600" cy="778979"/>
          </a:xfrm>
        </p:spPr>
        <p:txBody>
          <a:bodyPr>
            <a:normAutofit fontScale="90000"/>
          </a:bodyPr>
          <a:lstStyle/>
          <a:p>
            <a:r>
              <a:rPr lang="de-DE" dirty="0"/>
              <a:t>Critical Materials: Niobium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Superconducting</a:t>
            </a:r>
            <a:r>
              <a:rPr lang="de-DE" dirty="0"/>
              <a:t> </a:t>
            </a:r>
            <a:r>
              <a:rPr lang="de-DE" dirty="0" err="1"/>
              <a:t>Cavities</a:t>
            </a:r>
            <a:r>
              <a:rPr lang="de-DE" dirty="0"/>
              <a:t>, </a:t>
            </a:r>
            <a:r>
              <a:rPr lang="de-DE" dirty="0" err="1"/>
              <a:t>B.List</a:t>
            </a:r>
            <a:r>
              <a:rPr lang="de-DE" dirty="0"/>
              <a:t>, DESY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552E327-32BA-C76C-ED31-271349030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35</a:t>
            </a:fld>
            <a:endParaRPr lang="en-GB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E10AA8A-5E33-C231-F4A9-3A9F0A5980ED}"/>
              </a:ext>
            </a:extLst>
          </p:cNvPr>
          <p:cNvSpPr txBox="1"/>
          <p:nvPr/>
        </p:nvSpPr>
        <p:spPr>
          <a:xfrm>
            <a:off x="421105" y="1284782"/>
            <a:ext cx="60960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RRR (Residual Resistivity Ratio) is an indicator of purity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is defined as the ratio of its electrical resistivity at room temp 273 K to its resistivity at cryogenic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RRR&gt;=300 achieved by 6x vacuum remelting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estimate by </a:t>
            </a:r>
            <a:r>
              <a:rPr lang="en-GB" sz="2000" b="1" dirty="0" err="1"/>
              <a:t>B.List</a:t>
            </a:r>
            <a:r>
              <a:rPr lang="en-GB" sz="2000" b="1" dirty="0"/>
              <a:t> (DESY):</a:t>
            </a:r>
          </a:p>
          <a:p>
            <a:pPr lvl="1"/>
            <a:r>
              <a:rPr lang="en-GB" dirty="0"/>
              <a:t>Niobium RRR&gt;300, from China: 98kg CO2-e / kg; </a:t>
            </a:r>
          </a:p>
          <a:p>
            <a:pPr lvl="1"/>
            <a:r>
              <a:rPr lang="en-GB" dirty="0"/>
              <a:t>     (stainless steel ca 5..7 kg CO2 / kg)</a:t>
            </a:r>
            <a:br>
              <a:rPr lang="en-GB" dirty="0"/>
            </a:br>
            <a:r>
              <a:rPr lang="en-GB" dirty="0"/>
              <a:t>-&gt; 10% of total GHG for ILC250 accelerator!</a:t>
            </a:r>
            <a:br>
              <a:rPr lang="en-GB" dirty="0"/>
            </a:br>
            <a:r>
              <a:rPr lang="en-GB" dirty="0"/>
              <a:t>-&gt; large impact reduction potential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51F41FE7-53A3-D22F-7316-30F9A5D92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0267" y="875725"/>
            <a:ext cx="3229554" cy="2264687"/>
          </a:xfrm>
          <a:prstGeom prst="rect">
            <a:avLst/>
          </a:prstGeom>
        </p:spPr>
      </p:pic>
      <p:grpSp>
        <p:nvGrpSpPr>
          <p:cNvPr id="8" name="Group 16">
            <a:extLst>
              <a:ext uri="{FF2B5EF4-FFF2-40B4-BE49-F238E27FC236}">
                <a16:creationId xmlns:a16="http://schemas.microsoft.com/office/drawing/2014/main" id="{9E7B845E-1F4C-7AFE-7FCF-2D080ED47E9E}"/>
              </a:ext>
            </a:extLst>
          </p:cNvPr>
          <p:cNvGrpSpPr/>
          <p:nvPr/>
        </p:nvGrpSpPr>
        <p:grpSpPr>
          <a:xfrm>
            <a:off x="6517105" y="3202769"/>
            <a:ext cx="3116065" cy="3507235"/>
            <a:chOff x="407987" y="2365125"/>
            <a:chExt cx="3116065" cy="3507235"/>
          </a:xfrm>
        </p:grpSpPr>
        <p:pic>
          <p:nvPicPr>
            <p:cNvPr id="9" name="Picture 7">
              <a:extLst>
                <a:ext uri="{FF2B5EF4-FFF2-40B4-BE49-F238E27FC236}">
                  <a16:creationId xmlns:a16="http://schemas.microsoft.com/office/drawing/2014/main" id="{CCD9DE72-0983-EAA6-2451-3483FC66DF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45899"/>
            <a:stretch/>
          </p:blipFill>
          <p:spPr>
            <a:xfrm>
              <a:off x="407987" y="2365125"/>
              <a:ext cx="2700224" cy="3340100"/>
            </a:xfrm>
            <a:prstGeom prst="rect">
              <a:avLst/>
            </a:prstGeom>
          </p:spPr>
        </p:pic>
        <p:sp>
          <p:nvSpPr>
            <p:cNvPr id="10" name="TextBox 8">
              <a:extLst>
                <a:ext uri="{FF2B5EF4-FFF2-40B4-BE49-F238E27FC236}">
                  <a16:creationId xmlns:a16="http://schemas.microsoft.com/office/drawing/2014/main" id="{A9C18B4E-7573-4EC5-76BC-38CD91B50E0D}"/>
                </a:ext>
              </a:extLst>
            </p:cNvPr>
            <p:cNvSpPr txBox="1"/>
            <p:nvPr/>
          </p:nvSpPr>
          <p:spPr>
            <a:xfrm rot="16200000">
              <a:off x="2014825" y="3742630"/>
              <a:ext cx="2710678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00" dirty="0"/>
                <a:t>M. </a:t>
              </a:r>
              <a:r>
                <a:rPr lang="en-GB" sz="1000" dirty="0" err="1"/>
                <a:t>Hörmann</a:t>
              </a:r>
              <a:r>
                <a:rPr lang="en-GB" sz="1000" dirty="0"/>
                <a:t>, J. Less-Common Met. </a:t>
              </a:r>
              <a:r>
                <a:rPr lang="en-GB" sz="1000" b="1" dirty="0"/>
                <a:t>139</a:t>
              </a:r>
              <a:r>
                <a:rPr lang="en-GB" sz="1000" dirty="0"/>
                <a:t>(1988)1</a:t>
              </a:r>
              <a:br>
                <a:rPr lang="en-GB" sz="1000" dirty="0"/>
              </a:br>
              <a:r>
                <a:rPr lang="en-GB" sz="1000" dirty="0">
                  <a:hlinkClick r:id="rId4"/>
                </a:rPr>
                <a:t>DOI:10.1016/0022-5088(88)90324-4</a:t>
              </a:r>
              <a:endParaRPr lang="en-GB" sz="1000" dirty="0"/>
            </a:p>
          </p:txBody>
        </p:sp>
        <p:pic>
          <p:nvPicPr>
            <p:cNvPr id="11" name="Picture 14">
              <a:extLst>
                <a:ext uri="{FF2B5EF4-FFF2-40B4-BE49-F238E27FC236}">
                  <a16:creationId xmlns:a16="http://schemas.microsoft.com/office/drawing/2014/main" id="{E69DC7C3-4E1C-9D20-32D3-F8356B49EE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8218" y="5656460"/>
              <a:ext cx="2628900" cy="215900"/>
            </a:xfrm>
            <a:prstGeom prst="rect">
              <a:avLst/>
            </a:prstGeom>
          </p:spPr>
        </p:pic>
        <p:sp>
          <p:nvSpPr>
            <p:cNvPr id="12" name="Rectangle 15">
              <a:extLst>
                <a:ext uri="{FF2B5EF4-FFF2-40B4-BE49-F238E27FC236}">
                  <a16:creationId xmlns:a16="http://schemas.microsoft.com/office/drawing/2014/main" id="{3EC8B5C3-EDB3-C370-DA4E-2B3732370B7A}"/>
                </a:ext>
              </a:extLst>
            </p:cNvPr>
            <p:cNvSpPr/>
            <p:nvPr/>
          </p:nvSpPr>
          <p:spPr>
            <a:xfrm>
              <a:off x="2813538" y="5435494"/>
              <a:ext cx="294673" cy="220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303D2E41-B816-ECFC-C246-0634F9E912F9}"/>
              </a:ext>
            </a:extLst>
          </p:cNvPr>
          <p:cNvSpPr txBox="1"/>
          <p:nvPr/>
        </p:nvSpPr>
        <p:spPr>
          <a:xfrm>
            <a:off x="9695333" y="2494081"/>
            <a:ext cx="1953126" cy="646331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electron</a:t>
            </a:r>
            <a:r>
              <a:rPr lang="de-DE" dirty="0"/>
              <a:t> beam </a:t>
            </a:r>
            <a:r>
              <a:rPr lang="de-DE" dirty="0" err="1"/>
              <a:t>melting</a:t>
            </a:r>
            <a:r>
              <a:rPr lang="de-DE" dirty="0"/>
              <a:t> </a:t>
            </a:r>
            <a:r>
              <a:rPr lang="de-DE" dirty="0" err="1"/>
              <a:t>machine</a:t>
            </a:r>
            <a:endParaRPr lang="en-GB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63B395E-2A72-4BEC-E0B6-AD3CFE703C58}"/>
              </a:ext>
            </a:extLst>
          </p:cNvPr>
          <p:cNvSpPr txBox="1"/>
          <p:nvPr/>
        </p:nvSpPr>
        <p:spPr>
          <a:xfrm>
            <a:off x="9741235" y="5626807"/>
            <a:ext cx="1953126" cy="646331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impurities</a:t>
            </a:r>
            <a:r>
              <a:rPr lang="de-DE" dirty="0"/>
              <a:t> after n </a:t>
            </a:r>
            <a:r>
              <a:rPr lang="de-DE" dirty="0" err="1"/>
              <a:t>melting</a:t>
            </a:r>
            <a:r>
              <a:rPr lang="de-DE" dirty="0"/>
              <a:t> </a:t>
            </a:r>
            <a:r>
              <a:rPr lang="de-DE" dirty="0" err="1"/>
              <a:t>cycles</a:t>
            </a:r>
            <a:endParaRPr lang="en-GB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DBADA1C-729F-283F-6D9A-E72C7F0AA55E}"/>
              </a:ext>
            </a:extLst>
          </p:cNvPr>
          <p:cNvSpPr txBox="1"/>
          <p:nvPr/>
        </p:nvSpPr>
        <p:spPr>
          <a:xfrm>
            <a:off x="521368" y="4511842"/>
            <a:ext cx="56428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>
                <a:solidFill>
                  <a:srgbClr val="003399"/>
                </a:solidFill>
              </a:rPr>
              <a:t>cavities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based</a:t>
            </a:r>
            <a:r>
              <a:rPr lang="de-DE" sz="2400" dirty="0">
                <a:solidFill>
                  <a:srgbClr val="003399"/>
                </a:solidFill>
              </a:rPr>
              <a:t> on </a:t>
            </a:r>
            <a:r>
              <a:rPr lang="de-DE" sz="2400" dirty="0" err="1">
                <a:solidFill>
                  <a:srgbClr val="003399"/>
                </a:solidFill>
              </a:rPr>
              <a:t>thin</a:t>
            </a:r>
            <a:r>
              <a:rPr lang="de-DE" sz="2400" dirty="0">
                <a:solidFill>
                  <a:srgbClr val="003399"/>
                </a:solidFill>
              </a:rPr>
              <a:t> film </a:t>
            </a:r>
            <a:r>
              <a:rPr lang="de-DE" sz="2400" dirty="0" err="1">
                <a:solidFill>
                  <a:srgbClr val="003399"/>
                </a:solidFill>
              </a:rPr>
              <a:t>superconductor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can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reduce</a:t>
            </a:r>
            <a:r>
              <a:rPr lang="de-DE" sz="2400" dirty="0">
                <a:solidFill>
                  <a:srgbClr val="003399"/>
                </a:solidFill>
              </a:rPr>
              <a:t> CO2 </a:t>
            </a:r>
            <a:r>
              <a:rPr lang="de-DE" sz="2400" dirty="0" err="1">
                <a:solidFill>
                  <a:srgbClr val="003399"/>
                </a:solidFill>
              </a:rPr>
              <a:t>footprint</a:t>
            </a:r>
            <a:r>
              <a:rPr lang="de-DE" sz="2400" dirty="0">
                <a:solidFill>
                  <a:srgbClr val="003399"/>
                </a:solidFill>
              </a:rPr>
              <a:t> (and </a:t>
            </a:r>
            <a:r>
              <a:rPr lang="de-DE" sz="2400" dirty="0" err="1">
                <a:solidFill>
                  <a:srgbClr val="003399"/>
                </a:solidFill>
              </a:rPr>
              <a:t>operate</a:t>
            </a:r>
            <a:r>
              <a:rPr lang="de-DE" sz="2400" dirty="0">
                <a:solidFill>
                  <a:srgbClr val="003399"/>
                </a:solidFill>
              </a:rPr>
              <a:t> at </a:t>
            </a:r>
            <a:r>
              <a:rPr lang="de-DE" sz="2400" dirty="0" err="1">
                <a:solidFill>
                  <a:srgbClr val="003399"/>
                </a:solidFill>
              </a:rPr>
              <a:t>higher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temperature</a:t>
            </a:r>
            <a:r>
              <a:rPr lang="de-DE" sz="2400" dirty="0">
                <a:solidFill>
                  <a:srgbClr val="003399"/>
                </a:solidFill>
              </a:rPr>
              <a:t>), but </a:t>
            </a:r>
            <a:r>
              <a:rPr lang="de-DE" sz="2400" dirty="0" err="1">
                <a:solidFill>
                  <a:srgbClr val="003399"/>
                </a:solidFill>
              </a:rPr>
              <a:t>technology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is</a:t>
            </a:r>
            <a:r>
              <a:rPr lang="de-DE" sz="2400" dirty="0">
                <a:solidFill>
                  <a:srgbClr val="003399"/>
                </a:solidFill>
              </a:rPr>
              <a:t> not </a:t>
            </a:r>
            <a:r>
              <a:rPr lang="de-DE" sz="2400" dirty="0" err="1">
                <a:solidFill>
                  <a:srgbClr val="003399"/>
                </a:solidFill>
              </a:rPr>
              <a:t>ready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for</a:t>
            </a:r>
            <a:r>
              <a:rPr lang="de-DE" sz="2400" dirty="0">
                <a:solidFill>
                  <a:srgbClr val="003399"/>
                </a:solidFill>
              </a:rPr>
              <a:t> large </a:t>
            </a:r>
            <a:r>
              <a:rPr lang="de-DE" sz="2400" dirty="0" err="1">
                <a:solidFill>
                  <a:srgbClr val="003399"/>
                </a:solidFill>
              </a:rPr>
              <a:t>scale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deployment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today</a:t>
            </a:r>
            <a:endParaRPr lang="en-GB" sz="2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7999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0620C7-42C1-4A04-A936-5AB5E0EEE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089F4D-B6E3-4221-9050-CDE42C2C6BFE}"/>
              </a:ext>
            </a:extLst>
          </p:cNvPr>
          <p:cNvSpPr txBox="1"/>
          <p:nvPr/>
        </p:nvSpPr>
        <p:spPr>
          <a:xfrm>
            <a:off x="7248129" y="656003"/>
            <a:ext cx="4680574" cy="2434101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txBody>
          <a:bodyPr wrap="square" lIns="144000" tIns="108000" rIns="144000" bIns="10800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Topics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rare earths: benefits and issues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ssessing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carbon footprint,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env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impact, societal impact …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upply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chains and certification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recycling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57E4D0-3389-474F-8F45-37F2A082C60F}"/>
              </a:ext>
            </a:extLst>
          </p:cNvPr>
          <p:cNvSpPr/>
          <p:nvPr/>
        </p:nvSpPr>
        <p:spPr>
          <a:xfrm>
            <a:off x="7176121" y="5894685"/>
            <a:ext cx="47525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2"/>
              </a:rPr>
              <a:t>https://indico.desy.de/event/35655/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/>
          <a:srcRect t="2452"/>
          <a:stretch/>
        </p:blipFill>
        <p:spPr>
          <a:xfrm>
            <a:off x="421834" y="152091"/>
            <a:ext cx="6826295" cy="619278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948" y="3320937"/>
            <a:ext cx="36576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3525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F5C355B-13B5-984D-9078-AB9FF1EFF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37</a:t>
            </a:fld>
            <a:endParaRPr lang="en-GB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3F9749C-A743-6C41-C656-7523F82AF17B}"/>
              </a:ext>
            </a:extLst>
          </p:cNvPr>
          <p:cNvSpPr txBox="1"/>
          <p:nvPr/>
        </p:nvSpPr>
        <p:spPr>
          <a:xfrm>
            <a:off x="846222" y="1640306"/>
            <a:ext cx="103070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/>
              <a:t>Introduction</a:t>
            </a:r>
            <a:r>
              <a:rPr lang="de-DE" sz="2400" b="1" dirty="0"/>
              <a:t> </a:t>
            </a:r>
            <a:r>
              <a:rPr lang="de-DE" sz="2400" b="1" dirty="0" err="1"/>
              <a:t>next</a:t>
            </a:r>
            <a:r>
              <a:rPr lang="de-DE" sz="2400" b="1" dirty="0"/>
              <a:t> </a:t>
            </a:r>
            <a:r>
              <a:rPr lang="de-DE" sz="2400" b="1" dirty="0" err="1"/>
              <a:t>slide</a:t>
            </a:r>
            <a:r>
              <a:rPr lang="de-DE" sz="2400" b="1" dirty="0"/>
              <a:t> </a:t>
            </a:r>
            <a:r>
              <a:rPr lang="de-DE" sz="2400" dirty="0"/>
              <a:t>- an </a:t>
            </a:r>
            <a:r>
              <a:rPr lang="de-DE" sz="2400" dirty="0" err="1"/>
              <a:t>example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complex</a:t>
            </a:r>
            <a:r>
              <a:rPr lang="de-DE" sz="2400" dirty="0"/>
              <a:t> </a:t>
            </a:r>
            <a:r>
              <a:rPr lang="de-DE" sz="2400" dirty="0" err="1"/>
              <a:t>assessment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many</a:t>
            </a:r>
            <a:r>
              <a:rPr lang="de-DE" sz="2400" dirty="0"/>
              <a:t> </a:t>
            </a:r>
            <a:r>
              <a:rPr lang="de-DE" sz="2400" dirty="0" err="1"/>
              <a:t>factors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rare </a:t>
            </a:r>
            <a:r>
              <a:rPr lang="de-DE" sz="2400" dirty="0" err="1"/>
              <a:t>earth</a:t>
            </a:r>
            <a:r>
              <a:rPr lang="de-DE" sz="2400" dirty="0"/>
              <a:t> </a:t>
            </a:r>
            <a:r>
              <a:rPr lang="de-DE" sz="2400" dirty="0" err="1"/>
              <a:t>materials</a:t>
            </a:r>
            <a:r>
              <a:rPr lang="de-DE" sz="2400" dirty="0"/>
              <a:t>:</a:t>
            </a:r>
          </a:p>
          <a:p>
            <a:endParaRPr lang="de-DE" sz="2400" dirty="0"/>
          </a:p>
          <a:p>
            <a:r>
              <a:rPr lang="de-DE" sz="2400" b="1" dirty="0">
                <a:solidFill>
                  <a:srgbClr val="C00000"/>
                </a:solidFill>
              </a:rPr>
              <a:t>„</a:t>
            </a:r>
            <a:r>
              <a:rPr lang="de-DE" sz="2400" b="1" dirty="0" err="1">
                <a:solidFill>
                  <a:srgbClr val="C00000"/>
                </a:solidFill>
              </a:rPr>
              <a:t>normalised</a:t>
            </a:r>
            <a:r>
              <a:rPr lang="de-DE" sz="2400" b="1" dirty="0">
                <a:solidFill>
                  <a:srgbClr val="C00000"/>
                </a:solidFill>
              </a:rPr>
              <a:t> </a:t>
            </a:r>
            <a:r>
              <a:rPr lang="de-DE" sz="2400" b="1" dirty="0" err="1">
                <a:solidFill>
                  <a:srgbClr val="C00000"/>
                </a:solidFill>
              </a:rPr>
              <a:t>impacts</a:t>
            </a:r>
            <a:r>
              <a:rPr lang="de-DE" sz="2400" b="1" dirty="0">
                <a:solidFill>
                  <a:srgbClr val="C00000"/>
                </a:solidFill>
              </a:rPr>
              <a:t>“ per kWh </a:t>
            </a:r>
            <a:r>
              <a:rPr lang="de-DE" sz="2400" b="1" dirty="0" err="1">
                <a:solidFill>
                  <a:srgbClr val="C00000"/>
                </a:solidFill>
              </a:rPr>
              <a:t>generated</a:t>
            </a:r>
            <a:r>
              <a:rPr lang="de-DE" sz="2400" b="1" dirty="0">
                <a:solidFill>
                  <a:srgbClr val="C00000"/>
                </a:solidFill>
              </a:rPr>
              <a:t> </a:t>
            </a:r>
            <a:r>
              <a:rPr lang="de-DE" sz="2400" b="1" dirty="0" err="1">
                <a:solidFill>
                  <a:srgbClr val="C00000"/>
                </a:solidFill>
              </a:rPr>
              <a:t>from</a:t>
            </a:r>
            <a:r>
              <a:rPr lang="de-DE" sz="2400" b="1" dirty="0">
                <a:solidFill>
                  <a:srgbClr val="C00000"/>
                </a:solidFill>
              </a:rPr>
              <a:t> different </a:t>
            </a:r>
            <a:r>
              <a:rPr lang="de-DE" sz="2400" b="1" dirty="0" err="1">
                <a:solidFill>
                  <a:srgbClr val="C00000"/>
                </a:solidFill>
              </a:rPr>
              <a:t>types</a:t>
            </a:r>
            <a:r>
              <a:rPr lang="de-DE" sz="2400" b="1" dirty="0">
                <a:solidFill>
                  <a:srgbClr val="C00000"/>
                </a:solidFill>
              </a:rPr>
              <a:t> </a:t>
            </a:r>
            <a:r>
              <a:rPr lang="de-DE" sz="2400" b="1" dirty="0" err="1">
                <a:solidFill>
                  <a:srgbClr val="C00000"/>
                </a:solidFill>
              </a:rPr>
              <a:t>of</a:t>
            </a:r>
            <a:r>
              <a:rPr lang="de-DE" sz="2400" b="1" dirty="0">
                <a:solidFill>
                  <a:srgbClr val="C00000"/>
                </a:solidFill>
              </a:rPr>
              <a:t> wind power </a:t>
            </a:r>
            <a:r>
              <a:rPr lang="de-DE" sz="2400" b="1" dirty="0" err="1">
                <a:solidFill>
                  <a:srgbClr val="C00000"/>
                </a:solidFill>
              </a:rPr>
              <a:t>stations</a:t>
            </a:r>
            <a:r>
              <a:rPr lang="de-DE" sz="2400" b="1" dirty="0">
                <a:solidFill>
                  <a:srgbClr val="C00000"/>
                </a:solidFill>
              </a:rPr>
              <a:t> </a:t>
            </a:r>
            <a:r>
              <a:rPr lang="de-DE" sz="2400" b="1" dirty="0" err="1">
                <a:solidFill>
                  <a:srgbClr val="C00000"/>
                </a:solidFill>
              </a:rPr>
              <a:t>with</a:t>
            </a:r>
            <a:r>
              <a:rPr lang="de-DE" sz="2400" b="1" dirty="0">
                <a:solidFill>
                  <a:srgbClr val="C00000"/>
                </a:solidFill>
              </a:rPr>
              <a:t>/</a:t>
            </a:r>
            <a:r>
              <a:rPr lang="de-DE" sz="2400" b="1" dirty="0" err="1">
                <a:solidFill>
                  <a:srgbClr val="C00000"/>
                </a:solidFill>
              </a:rPr>
              <a:t>without</a:t>
            </a:r>
            <a:r>
              <a:rPr lang="de-DE" sz="2400" b="1" dirty="0">
                <a:solidFill>
                  <a:srgbClr val="C00000"/>
                </a:solidFill>
              </a:rPr>
              <a:t> rare </a:t>
            </a:r>
            <a:r>
              <a:rPr lang="de-DE" sz="2400" b="1" dirty="0" err="1">
                <a:solidFill>
                  <a:srgbClr val="C00000"/>
                </a:solidFill>
              </a:rPr>
              <a:t>earths</a:t>
            </a:r>
            <a:r>
              <a:rPr lang="de-DE" sz="2400" b="1" dirty="0">
                <a:solidFill>
                  <a:srgbClr val="C00000"/>
                </a:solidFill>
              </a:rPr>
              <a:t> </a:t>
            </a:r>
            <a:r>
              <a:rPr lang="de-DE" sz="2400" b="1" dirty="0" err="1">
                <a:solidFill>
                  <a:srgbClr val="C00000"/>
                </a:solidFill>
              </a:rPr>
              <a:t>from</a:t>
            </a:r>
            <a:r>
              <a:rPr lang="de-DE" sz="2400" b="1" dirty="0">
                <a:solidFill>
                  <a:srgbClr val="C00000"/>
                </a:solidFill>
              </a:rPr>
              <a:t> </a:t>
            </a:r>
            <a:r>
              <a:rPr lang="de-DE" sz="2400" b="1" dirty="0" err="1">
                <a:solidFill>
                  <a:srgbClr val="C00000"/>
                </a:solidFill>
              </a:rPr>
              <a:t>various</a:t>
            </a:r>
            <a:r>
              <a:rPr lang="de-DE" sz="2400" b="1" dirty="0">
                <a:solidFill>
                  <a:srgbClr val="C00000"/>
                </a:solidFill>
              </a:rPr>
              <a:t> </a:t>
            </a:r>
            <a:r>
              <a:rPr lang="de-DE" sz="2400" b="1" dirty="0" err="1">
                <a:solidFill>
                  <a:srgbClr val="C00000"/>
                </a:solidFill>
              </a:rPr>
              <a:t>sources</a:t>
            </a:r>
            <a:endParaRPr lang="de-DE" sz="2400" b="1" dirty="0">
              <a:solidFill>
                <a:srgbClr val="C00000"/>
              </a:solidFill>
            </a:endParaRPr>
          </a:p>
          <a:p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material </a:t>
            </a:r>
            <a:r>
              <a:rPr lang="de-DE" sz="2400" dirty="0" err="1"/>
              <a:t>mining</a:t>
            </a:r>
            <a:r>
              <a:rPr lang="de-DE" sz="2400" dirty="0"/>
              <a:t>: </a:t>
            </a:r>
            <a:r>
              <a:rPr lang="de-DE" sz="2400" dirty="0" err="1"/>
              <a:t>precarious</a:t>
            </a:r>
            <a:r>
              <a:rPr lang="de-DE" sz="2400" dirty="0"/>
              <a:t> </a:t>
            </a:r>
            <a:r>
              <a:rPr lang="de-DE" sz="2400" dirty="0" err="1"/>
              <a:t>conditions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workers</a:t>
            </a: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material </a:t>
            </a:r>
            <a:r>
              <a:rPr lang="de-DE" sz="2400" dirty="0" err="1"/>
              <a:t>mining</a:t>
            </a:r>
            <a:r>
              <a:rPr lang="de-DE" sz="2400" dirty="0"/>
              <a:t>: environmental </a:t>
            </a:r>
            <a:r>
              <a:rPr lang="de-DE" sz="2400" dirty="0" err="1"/>
              <a:t>pollution</a:t>
            </a: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material </a:t>
            </a:r>
            <a:r>
              <a:rPr lang="de-DE" sz="2400" dirty="0" err="1"/>
              <a:t>processing</a:t>
            </a:r>
            <a:r>
              <a:rPr lang="de-DE" sz="2400" dirty="0"/>
              <a:t>: </a:t>
            </a:r>
            <a:r>
              <a:rPr lang="de-DE" sz="2400" dirty="0" err="1"/>
              <a:t>pollution</a:t>
            </a:r>
            <a:r>
              <a:rPr lang="de-DE" sz="2400" dirty="0"/>
              <a:t>, </a:t>
            </a:r>
            <a:r>
              <a:rPr lang="de-DE" sz="2400" dirty="0" err="1"/>
              <a:t>toxicity</a:t>
            </a: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err="1"/>
              <a:t>other</a:t>
            </a:r>
            <a:r>
              <a:rPr lang="de-DE" sz="2400" dirty="0"/>
              <a:t> </a:t>
            </a:r>
            <a:r>
              <a:rPr lang="de-DE" sz="2400" dirty="0" err="1"/>
              <a:t>materials</a:t>
            </a:r>
            <a:r>
              <a:rPr lang="de-DE" sz="2400" dirty="0"/>
              <a:t> </a:t>
            </a:r>
            <a:r>
              <a:rPr lang="de-DE" sz="2400" dirty="0" err="1"/>
              <a:t>needed</a:t>
            </a:r>
            <a:r>
              <a:rPr lang="de-DE" sz="2400" dirty="0"/>
              <a:t> … and </a:t>
            </a:r>
            <a:r>
              <a:rPr lang="de-DE" sz="2400" dirty="0" err="1"/>
              <a:t>more</a:t>
            </a:r>
            <a:br>
              <a:rPr lang="de-DE" sz="2400" dirty="0"/>
            </a:b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152035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1319132" y="2391553"/>
            <a:ext cx="3375025" cy="2375535"/>
            <a:chOff x="1319132" y="2391553"/>
            <a:chExt cx="3375025" cy="2375535"/>
          </a:xfrm>
        </p:grpSpPr>
        <p:sp>
          <p:nvSpPr>
            <p:cNvPr id="4" name="object 4"/>
            <p:cNvSpPr/>
            <p:nvPr/>
          </p:nvSpPr>
          <p:spPr>
            <a:xfrm>
              <a:off x="1319132" y="4234227"/>
              <a:ext cx="201930" cy="0"/>
            </a:xfrm>
            <a:custGeom>
              <a:avLst/>
              <a:gdLst/>
              <a:ahLst/>
              <a:cxnLst/>
              <a:rect l="l" t="t" r="r" b="b"/>
              <a:pathLst>
                <a:path w="201930">
                  <a:moveTo>
                    <a:pt x="0" y="0"/>
                  </a:moveTo>
                  <a:lnTo>
                    <a:pt x="201531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791048" y="4234227"/>
              <a:ext cx="1080770" cy="0"/>
            </a:xfrm>
            <a:custGeom>
              <a:avLst/>
              <a:gdLst/>
              <a:ahLst/>
              <a:cxnLst/>
              <a:rect l="l" t="t" r="r" b="b"/>
              <a:pathLst>
                <a:path w="1080770">
                  <a:moveTo>
                    <a:pt x="0" y="0"/>
                  </a:moveTo>
                  <a:lnTo>
                    <a:pt x="1080332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2196625" y="4707565"/>
              <a:ext cx="269240" cy="55880"/>
            </a:xfrm>
            <a:custGeom>
              <a:avLst/>
              <a:gdLst/>
              <a:ahLst/>
              <a:cxnLst/>
              <a:rect l="l" t="t" r="r" b="b"/>
              <a:pathLst>
                <a:path w="269239" h="55879">
                  <a:moveTo>
                    <a:pt x="269177" y="0"/>
                  </a:moveTo>
                  <a:lnTo>
                    <a:pt x="0" y="0"/>
                  </a:lnTo>
                  <a:lnTo>
                    <a:pt x="0" y="55541"/>
                  </a:lnTo>
                  <a:lnTo>
                    <a:pt x="269177" y="55541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2196625" y="4707565"/>
              <a:ext cx="269240" cy="55880"/>
            </a:xfrm>
            <a:custGeom>
              <a:avLst/>
              <a:gdLst/>
              <a:ahLst/>
              <a:cxnLst/>
              <a:rect l="l" t="t" r="r" b="b"/>
              <a:pathLst>
                <a:path w="269239" h="55879">
                  <a:moveTo>
                    <a:pt x="0" y="0"/>
                  </a:moveTo>
                  <a:lnTo>
                    <a:pt x="269177" y="0"/>
                  </a:lnTo>
                  <a:lnTo>
                    <a:pt x="269177" y="55541"/>
                  </a:lnTo>
                  <a:lnTo>
                    <a:pt x="0" y="55541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2196625" y="4644780"/>
              <a:ext cx="269240" cy="62865"/>
            </a:xfrm>
            <a:custGeom>
              <a:avLst/>
              <a:gdLst/>
              <a:ahLst/>
              <a:cxnLst/>
              <a:rect l="l" t="t" r="r" b="b"/>
              <a:pathLst>
                <a:path w="269239" h="62864">
                  <a:moveTo>
                    <a:pt x="269177" y="0"/>
                  </a:moveTo>
                  <a:lnTo>
                    <a:pt x="0" y="0"/>
                  </a:lnTo>
                  <a:lnTo>
                    <a:pt x="0" y="62785"/>
                  </a:lnTo>
                  <a:lnTo>
                    <a:pt x="269177" y="62785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2196625" y="4644780"/>
              <a:ext cx="269240" cy="62865"/>
            </a:xfrm>
            <a:custGeom>
              <a:avLst/>
              <a:gdLst/>
              <a:ahLst/>
              <a:cxnLst/>
              <a:rect l="l" t="t" r="r" b="b"/>
              <a:pathLst>
                <a:path w="269239" h="62864">
                  <a:moveTo>
                    <a:pt x="0" y="0"/>
                  </a:moveTo>
                  <a:lnTo>
                    <a:pt x="269177" y="0"/>
                  </a:lnTo>
                  <a:lnTo>
                    <a:pt x="269177" y="62785"/>
                  </a:lnTo>
                  <a:lnTo>
                    <a:pt x="0" y="62785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2196625" y="4047077"/>
              <a:ext cx="269240" cy="598170"/>
            </a:xfrm>
            <a:custGeom>
              <a:avLst/>
              <a:gdLst/>
              <a:ahLst/>
              <a:cxnLst/>
              <a:rect l="l" t="t" r="r" b="b"/>
              <a:pathLst>
                <a:path w="269239" h="598170">
                  <a:moveTo>
                    <a:pt x="269177" y="0"/>
                  </a:moveTo>
                  <a:lnTo>
                    <a:pt x="0" y="0"/>
                  </a:lnTo>
                  <a:lnTo>
                    <a:pt x="0" y="597703"/>
                  </a:lnTo>
                  <a:lnTo>
                    <a:pt x="269177" y="597703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2871380" y="4736543"/>
              <a:ext cx="270510" cy="26670"/>
            </a:xfrm>
            <a:custGeom>
              <a:avLst/>
              <a:gdLst/>
              <a:ahLst/>
              <a:cxnLst/>
              <a:rect l="l" t="t" r="r" b="b"/>
              <a:pathLst>
                <a:path w="270510" h="26670">
                  <a:moveTo>
                    <a:pt x="270384" y="0"/>
                  </a:moveTo>
                  <a:lnTo>
                    <a:pt x="0" y="0"/>
                  </a:lnTo>
                  <a:lnTo>
                    <a:pt x="0" y="26563"/>
                  </a:lnTo>
                  <a:lnTo>
                    <a:pt x="270384" y="26563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2871380" y="4736543"/>
              <a:ext cx="270510" cy="26670"/>
            </a:xfrm>
            <a:custGeom>
              <a:avLst/>
              <a:gdLst/>
              <a:ahLst/>
              <a:cxnLst/>
              <a:rect l="l" t="t" r="r" b="b"/>
              <a:pathLst>
                <a:path w="270510" h="26670">
                  <a:moveTo>
                    <a:pt x="0" y="0"/>
                  </a:moveTo>
                  <a:lnTo>
                    <a:pt x="270384" y="0"/>
                  </a:lnTo>
                  <a:lnTo>
                    <a:pt x="270384" y="26563"/>
                  </a:lnTo>
                  <a:lnTo>
                    <a:pt x="0" y="26563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2871380" y="4701528"/>
              <a:ext cx="270510" cy="35560"/>
            </a:xfrm>
            <a:custGeom>
              <a:avLst/>
              <a:gdLst/>
              <a:ahLst/>
              <a:cxnLst/>
              <a:rect l="l" t="t" r="r" b="b"/>
              <a:pathLst>
                <a:path w="270510" h="35560">
                  <a:moveTo>
                    <a:pt x="270384" y="0"/>
                  </a:moveTo>
                  <a:lnTo>
                    <a:pt x="0" y="0"/>
                  </a:lnTo>
                  <a:lnTo>
                    <a:pt x="0" y="35015"/>
                  </a:lnTo>
                  <a:lnTo>
                    <a:pt x="270384" y="35015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2871380" y="4701528"/>
              <a:ext cx="270510" cy="35560"/>
            </a:xfrm>
            <a:custGeom>
              <a:avLst/>
              <a:gdLst/>
              <a:ahLst/>
              <a:cxnLst/>
              <a:rect l="l" t="t" r="r" b="b"/>
              <a:pathLst>
                <a:path w="270510" h="35560">
                  <a:moveTo>
                    <a:pt x="0" y="0"/>
                  </a:moveTo>
                  <a:lnTo>
                    <a:pt x="270384" y="0"/>
                  </a:lnTo>
                  <a:lnTo>
                    <a:pt x="270384" y="35015"/>
                  </a:lnTo>
                  <a:lnTo>
                    <a:pt x="0" y="35015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2871380" y="4510756"/>
              <a:ext cx="270510" cy="191135"/>
            </a:xfrm>
            <a:custGeom>
              <a:avLst/>
              <a:gdLst/>
              <a:ahLst/>
              <a:cxnLst/>
              <a:rect l="l" t="t" r="r" b="b"/>
              <a:pathLst>
                <a:path w="270510" h="191135">
                  <a:moveTo>
                    <a:pt x="270384" y="0"/>
                  </a:moveTo>
                  <a:lnTo>
                    <a:pt x="0" y="0"/>
                  </a:lnTo>
                  <a:lnTo>
                    <a:pt x="0" y="190772"/>
                  </a:lnTo>
                  <a:lnTo>
                    <a:pt x="270384" y="190772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1520663" y="4723262"/>
              <a:ext cx="270510" cy="40005"/>
            </a:xfrm>
            <a:custGeom>
              <a:avLst/>
              <a:gdLst/>
              <a:ahLst/>
              <a:cxnLst/>
              <a:rect l="l" t="t" r="r" b="b"/>
              <a:pathLst>
                <a:path w="270510" h="40004">
                  <a:moveTo>
                    <a:pt x="270384" y="0"/>
                  </a:moveTo>
                  <a:lnTo>
                    <a:pt x="0" y="0"/>
                  </a:lnTo>
                  <a:lnTo>
                    <a:pt x="0" y="39844"/>
                  </a:lnTo>
                  <a:lnTo>
                    <a:pt x="270384" y="39844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1520663" y="4723262"/>
              <a:ext cx="270510" cy="40005"/>
            </a:xfrm>
            <a:custGeom>
              <a:avLst/>
              <a:gdLst/>
              <a:ahLst/>
              <a:cxnLst/>
              <a:rect l="l" t="t" r="r" b="b"/>
              <a:pathLst>
                <a:path w="270510" h="40004">
                  <a:moveTo>
                    <a:pt x="0" y="0"/>
                  </a:moveTo>
                  <a:lnTo>
                    <a:pt x="270384" y="0"/>
                  </a:lnTo>
                  <a:lnTo>
                    <a:pt x="270384" y="39844"/>
                  </a:lnTo>
                  <a:lnTo>
                    <a:pt x="0" y="39844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1520663" y="4687039"/>
              <a:ext cx="270510" cy="36830"/>
            </a:xfrm>
            <a:custGeom>
              <a:avLst/>
              <a:gdLst/>
              <a:ahLst/>
              <a:cxnLst/>
              <a:rect l="l" t="t" r="r" b="b"/>
              <a:pathLst>
                <a:path w="270510" h="36829">
                  <a:moveTo>
                    <a:pt x="270384" y="0"/>
                  </a:moveTo>
                  <a:lnTo>
                    <a:pt x="0" y="0"/>
                  </a:lnTo>
                  <a:lnTo>
                    <a:pt x="0" y="36222"/>
                  </a:lnTo>
                  <a:lnTo>
                    <a:pt x="270384" y="36222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1520663" y="4687039"/>
              <a:ext cx="270510" cy="36830"/>
            </a:xfrm>
            <a:custGeom>
              <a:avLst/>
              <a:gdLst/>
              <a:ahLst/>
              <a:cxnLst/>
              <a:rect l="l" t="t" r="r" b="b"/>
              <a:pathLst>
                <a:path w="270510" h="36829">
                  <a:moveTo>
                    <a:pt x="0" y="0"/>
                  </a:moveTo>
                  <a:lnTo>
                    <a:pt x="270384" y="0"/>
                  </a:lnTo>
                  <a:lnTo>
                    <a:pt x="270384" y="36222"/>
                  </a:lnTo>
                  <a:lnTo>
                    <a:pt x="0" y="36222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1520663" y="4367043"/>
              <a:ext cx="270510" cy="320040"/>
            </a:xfrm>
            <a:custGeom>
              <a:avLst/>
              <a:gdLst/>
              <a:ahLst/>
              <a:cxnLst/>
              <a:rect l="l" t="t" r="r" b="b"/>
              <a:pathLst>
                <a:path w="270510" h="320039">
                  <a:moveTo>
                    <a:pt x="270384" y="0"/>
                  </a:moveTo>
                  <a:lnTo>
                    <a:pt x="0" y="0"/>
                  </a:lnTo>
                  <a:lnTo>
                    <a:pt x="0" y="319996"/>
                  </a:lnTo>
                  <a:lnTo>
                    <a:pt x="270384" y="319996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1520663" y="4047077"/>
              <a:ext cx="1621155" cy="654685"/>
            </a:xfrm>
            <a:custGeom>
              <a:avLst/>
              <a:gdLst/>
              <a:ahLst/>
              <a:cxnLst/>
              <a:rect l="l" t="t" r="r" b="b"/>
              <a:pathLst>
                <a:path w="1621155" h="654685">
                  <a:moveTo>
                    <a:pt x="0" y="319966"/>
                  </a:moveTo>
                  <a:lnTo>
                    <a:pt x="270384" y="319966"/>
                  </a:lnTo>
                  <a:lnTo>
                    <a:pt x="270384" y="639962"/>
                  </a:lnTo>
                  <a:lnTo>
                    <a:pt x="0" y="639962"/>
                  </a:lnTo>
                  <a:lnTo>
                    <a:pt x="0" y="319966"/>
                  </a:lnTo>
                  <a:close/>
                </a:path>
                <a:path w="1621155" h="654685">
                  <a:moveTo>
                    <a:pt x="675962" y="0"/>
                  </a:moveTo>
                  <a:lnTo>
                    <a:pt x="945139" y="0"/>
                  </a:lnTo>
                  <a:lnTo>
                    <a:pt x="945139" y="597703"/>
                  </a:lnTo>
                  <a:lnTo>
                    <a:pt x="675962" y="597703"/>
                  </a:lnTo>
                  <a:lnTo>
                    <a:pt x="675962" y="0"/>
                  </a:lnTo>
                  <a:close/>
                </a:path>
                <a:path w="1621155" h="654685">
                  <a:moveTo>
                    <a:pt x="1350717" y="463679"/>
                  </a:moveTo>
                  <a:lnTo>
                    <a:pt x="1621102" y="463679"/>
                  </a:lnTo>
                  <a:lnTo>
                    <a:pt x="1621102" y="654451"/>
                  </a:lnTo>
                  <a:lnTo>
                    <a:pt x="1350717" y="654451"/>
                  </a:lnTo>
                  <a:lnTo>
                    <a:pt x="1350717" y="463679"/>
                  </a:lnTo>
                  <a:close/>
                </a:path>
              </a:pathLst>
            </a:custGeom>
            <a:ln w="75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1319132" y="3705377"/>
              <a:ext cx="877569" cy="0"/>
            </a:xfrm>
            <a:custGeom>
              <a:avLst/>
              <a:gdLst/>
              <a:ahLst/>
              <a:cxnLst/>
              <a:rect l="l" t="t" r="r" b="b"/>
              <a:pathLst>
                <a:path w="877569">
                  <a:moveTo>
                    <a:pt x="0" y="0"/>
                  </a:moveTo>
                  <a:lnTo>
                    <a:pt x="201531" y="0"/>
                  </a:lnTo>
                </a:path>
                <a:path w="877569">
                  <a:moveTo>
                    <a:pt x="471916" y="0"/>
                  </a:moveTo>
                  <a:lnTo>
                    <a:pt x="877493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1520663" y="3486834"/>
              <a:ext cx="270510" cy="880744"/>
            </a:xfrm>
            <a:custGeom>
              <a:avLst/>
              <a:gdLst/>
              <a:ahLst/>
              <a:cxnLst/>
              <a:rect l="l" t="t" r="r" b="b"/>
              <a:pathLst>
                <a:path w="270510" h="880745">
                  <a:moveTo>
                    <a:pt x="270384" y="0"/>
                  </a:moveTo>
                  <a:lnTo>
                    <a:pt x="0" y="0"/>
                  </a:lnTo>
                  <a:lnTo>
                    <a:pt x="0" y="880209"/>
                  </a:lnTo>
                  <a:lnTo>
                    <a:pt x="270384" y="880209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2465803" y="3705452"/>
              <a:ext cx="1756410" cy="0"/>
            </a:xfrm>
            <a:custGeom>
              <a:avLst/>
              <a:gdLst/>
              <a:ahLst/>
              <a:cxnLst/>
              <a:rect l="l" t="t" r="r" b="b"/>
              <a:pathLst>
                <a:path w="1756410">
                  <a:moveTo>
                    <a:pt x="0" y="0"/>
                  </a:moveTo>
                  <a:lnTo>
                    <a:pt x="1080332" y="0"/>
                  </a:lnTo>
                </a:path>
                <a:path w="1756410">
                  <a:moveTo>
                    <a:pt x="1350717" y="0"/>
                  </a:moveTo>
                  <a:lnTo>
                    <a:pt x="1756294" y="0"/>
                  </a:lnTo>
                </a:path>
              </a:pathLst>
            </a:custGeom>
            <a:ln w="73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2465803" y="3699868"/>
              <a:ext cx="1756410" cy="3810"/>
            </a:xfrm>
            <a:custGeom>
              <a:avLst/>
              <a:gdLst/>
              <a:ahLst/>
              <a:cxnLst/>
              <a:rect l="l" t="t" r="r" b="b"/>
              <a:pathLst>
                <a:path w="1756410" h="3810">
                  <a:moveTo>
                    <a:pt x="0" y="3697"/>
                  </a:moveTo>
                  <a:lnTo>
                    <a:pt x="1756294" y="3697"/>
                  </a:lnTo>
                </a:path>
                <a:path w="1756410" h="3810">
                  <a:moveTo>
                    <a:pt x="0" y="0"/>
                  </a:moveTo>
                  <a:lnTo>
                    <a:pt x="405577" y="0"/>
                  </a:lnTo>
                </a:path>
                <a:path w="1756410" h="3810">
                  <a:moveTo>
                    <a:pt x="675962" y="0"/>
                  </a:moveTo>
                  <a:lnTo>
                    <a:pt x="1080332" y="0"/>
                  </a:lnTo>
                </a:path>
                <a:path w="1756410" h="3810">
                  <a:moveTo>
                    <a:pt x="1350717" y="0"/>
                  </a:moveTo>
                  <a:lnTo>
                    <a:pt x="1756294" y="0"/>
                  </a:lnTo>
                </a:path>
              </a:pathLst>
            </a:custGeom>
            <a:ln w="36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1319132" y="3176527"/>
              <a:ext cx="1552575" cy="0"/>
            </a:xfrm>
            <a:custGeom>
              <a:avLst/>
              <a:gdLst/>
              <a:ahLst/>
              <a:cxnLst/>
              <a:rect l="l" t="t" r="r" b="b"/>
              <a:pathLst>
                <a:path w="1552575">
                  <a:moveTo>
                    <a:pt x="0" y="0"/>
                  </a:moveTo>
                  <a:lnTo>
                    <a:pt x="877493" y="0"/>
                  </a:lnTo>
                </a:path>
                <a:path w="1552575">
                  <a:moveTo>
                    <a:pt x="1146671" y="0"/>
                  </a:moveTo>
                  <a:lnTo>
                    <a:pt x="1552248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2196625" y="2753930"/>
              <a:ext cx="269240" cy="1293495"/>
            </a:xfrm>
            <a:custGeom>
              <a:avLst/>
              <a:gdLst/>
              <a:ahLst/>
              <a:cxnLst/>
              <a:rect l="l" t="t" r="r" b="b"/>
              <a:pathLst>
                <a:path w="269239" h="1293495">
                  <a:moveTo>
                    <a:pt x="269177" y="0"/>
                  </a:moveTo>
                  <a:lnTo>
                    <a:pt x="0" y="0"/>
                  </a:lnTo>
                  <a:lnTo>
                    <a:pt x="0" y="1293146"/>
                  </a:lnTo>
                  <a:lnTo>
                    <a:pt x="269177" y="1293146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object 28"/>
            <p:cNvSpPr/>
            <p:nvPr/>
          </p:nvSpPr>
          <p:spPr>
            <a:xfrm>
              <a:off x="3141765" y="4234227"/>
              <a:ext cx="404495" cy="0"/>
            </a:xfrm>
            <a:custGeom>
              <a:avLst/>
              <a:gdLst/>
              <a:ahLst/>
              <a:cxnLst/>
              <a:rect l="l" t="t" r="r" b="b"/>
              <a:pathLst>
                <a:path w="404495">
                  <a:moveTo>
                    <a:pt x="0" y="0"/>
                  </a:moveTo>
                  <a:lnTo>
                    <a:pt x="404370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2871380" y="3782652"/>
              <a:ext cx="270510" cy="728345"/>
            </a:xfrm>
            <a:custGeom>
              <a:avLst/>
              <a:gdLst/>
              <a:ahLst/>
              <a:cxnLst/>
              <a:rect l="l" t="t" r="r" b="b"/>
              <a:pathLst>
                <a:path w="270510" h="728345">
                  <a:moveTo>
                    <a:pt x="270384" y="0"/>
                  </a:moveTo>
                  <a:lnTo>
                    <a:pt x="0" y="0"/>
                  </a:lnTo>
                  <a:lnTo>
                    <a:pt x="0" y="728104"/>
                  </a:lnTo>
                  <a:lnTo>
                    <a:pt x="270384" y="728104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3816520" y="4234227"/>
              <a:ext cx="405765" cy="0"/>
            </a:xfrm>
            <a:custGeom>
              <a:avLst/>
              <a:gdLst/>
              <a:ahLst/>
              <a:cxnLst/>
              <a:rect l="l" t="t" r="r" b="b"/>
              <a:pathLst>
                <a:path w="405764">
                  <a:moveTo>
                    <a:pt x="0" y="0"/>
                  </a:moveTo>
                  <a:lnTo>
                    <a:pt x="405577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object 31"/>
            <p:cNvSpPr/>
            <p:nvPr/>
          </p:nvSpPr>
          <p:spPr>
            <a:xfrm>
              <a:off x="3546135" y="4736544"/>
              <a:ext cx="270510" cy="26670"/>
            </a:xfrm>
            <a:custGeom>
              <a:avLst/>
              <a:gdLst/>
              <a:ahLst/>
              <a:cxnLst/>
              <a:rect l="l" t="t" r="r" b="b"/>
              <a:pathLst>
                <a:path w="270510" h="26670">
                  <a:moveTo>
                    <a:pt x="270384" y="0"/>
                  </a:moveTo>
                  <a:lnTo>
                    <a:pt x="0" y="0"/>
                  </a:lnTo>
                  <a:lnTo>
                    <a:pt x="0" y="26563"/>
                  </a:lnTo>
                  <a:lnTo>
                    <a:pt x="270384" y="26563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object 32"/>
            <p:cNvSpPr/>
            <p:nvPr/>
          </p:nvSpPr>
          <p:spPr>
            <a:xfrm>
              <a:off x="3546135" y="4736544"/>
              <a:ext cx="270510" cy="26670"/>
            </a:xfrm>
            <a:custGeom>
              <a:avLst/>
              <a:gdLst/>
              <a:ahLst/>
              <a:cxnLst/>
              <a:rect l="l" t="t" r="r" b="b"/>
              <a:pathLst>
                <a:path w="270510" h="26670">
                  <a:moveTo>
                    <a:pt x="0" y="0"/>
                  </a:moveTo>
                  <a:lnTo>
                    <a:pt x="270384" y="0"/>
                  </a:lnTo>
                  <a:lnTo>
                    <a:pt x="270384" y="26563"/>
                  </a:lnTo>
                  <a:lnTo>
                    <a:pt x="0" y="26563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3546135" y="4701528"/>
              <a:ext cx="270510" cy="35560"/>
            </a:xfrm>
            <a:custGeom>
              <a:avLst/>
              <a:gdLst/>
              <a:ahLst/>
              <a:cxnLst/>
              <a:rect l="l" t="t" r="r" b="b"/>
              <a:pathLst>
                <a:path w="270510" h="35560">
                  <a:moveTo>
                    <a:pt x="270384" y="0"/>
                  </a:moveTo>
                  <a:lnTo>
                    <a:pt x="0" y="0"/>
                  </a:lnTo>
                  <a:lnTo>
                    <a:pt x="0" y="35015"/>
                  </a:lnTo>
                  <a:lnTo>
                    <a:pt x="270384" y="35015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object 34"/>
            <p:cNvSpPr/>
            <p:nvPr/>
          </p:nvSpPr>
          <p:spPr>
            <a:xfrm>
              <a:off x="3546135" y="4701528"/>
              <a:ext cx="270510" cy="35560"/>
            </a:xfrm>
            <a:custGeom>
              <a:avLst/>
              <a:gdLst/>
              <a:ahLst/>
              <a:cxnLst/>
              <a:rect l="l" t="t" r="r" b="b"/>
              <a:pathLst>
                <a:path w="270510" h="35560">
                  <a:moveTo>
                    <a:pt x="0" y="0"/>
                  </a:moveTo>
                  <a:lnTo>
                    <a:pt x="270384" y="0"/>
                  </a:lnTo>
                  <a:lnTo>
                    <a:pt x="270384" y="35015"/>
                  </a:lnTo>
                  <a:lnTo>
                    <a:pt x="0" y="35015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3546135" y="4510756"/>
              <a:ext cx="270510" cy="191135"/>
            </a:xfrm>
            <a:custGeom>
              <a:avLst/>
              <a:gdLst/>
              <a:ahLst/>
              <a:cxnLst/>
              <a:rect l="l" t="t" r="r" b="b"/>
              <a:pathLst>
                <a:path w="270510" h="191135">
                  <a:moveTo>
                    <a:pt x="270384" y="0"/>
                  </a:moveTo>
                  <a:lnTo>
                    <a:pt x="0" y="0"/>
                  </a:lnTo>
                  <a:lnTo>
                    <a:pt x="0" y="190772"/>
                  </a:lnTo>
                  <a:lnTo>
                    <a:pt x="270384" y="190772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3546135" y="4510756"/>
              <a:ext cx="270510" cy="191135"/>
            </a:xfrm>
            <a:custGeom>
              <a:avLst/>
              <a:gdLst/>
              <a:ahLst/>
              <a:cxnLst/>
              <a:rect l="l" t="t" r="r" b="b"/>
              <a:pathLst>
                <a:path w="270510" h="191135">
                  <a:moveTo>
                    <a:pt x="0" y="0"/>
                  </a:moveTo>
                  <a:lnTo>
                    <a:pt x="270384" y="0"/>
                  </a:lnTo>
                  <a:lnTo>
                    <a:pt x="270384" y="190772"/>
                  </a:lnTo>
                  <a:lnTo>
                    <a:pt x="0" y="190772"/>
                  </a:lnTo>
                  <a:lnTo>
                    <a:pt x="0" y="0"/>
                  </a:lnTo>
                  <a:close/>
                </a:path>
              </a:pathLst>
            </a:custGeom>
            <a:ln w="75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3546135" y="3782652"/>
              <a:ext cx="270510" cy="728345"/>
            </a:xfrm>
            <a:custGeom>
              <a:avLst/>
              <a:gdLst/>
              <a:ahLst/>
              <a:cxnLst/>
              <a:rect l="l" t="t" r="r" b="b"/>
              <a:pathLst>
                <a:path w="270510" h="728345">
                  <a:moveTo>
                    <a:pt x="270384" y="0"/>
                  </a:moveTo>
                  <a:lnTo>
                    <a:pt x="0" y="0"/>
                  </a:lnTo>
                  <a:lnTo>
                    <a:pt x="0" y="728104"/>
                  </a:lnTo>
                  <a:lnTo>
                    <a:pt x="270384" y="728104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4491275" y="4234227"/>
              <a:ext cx="203200" cy="0"/>
            </a:xfrm>
            <a:custGeom>
              <a:avLst/>
              <a:gdLst/>
              <a:ahLst/>
              <a:cxnLst/>
              <a:rect l="l" t="t" r="r" b="b"/>
              <a:pathLst>
                <a:path w="203200">
                  <a:moveTo>
                    <a:pt x="0" y="0"/>
                  </a:moveTo>
                  <a:lnTo>
                    <a:pt x="202788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object 39"/>
            <p:cNvSpPr/>
            <p:nvPr/>
          </p:nvSpPr>
          <p:spPr>
            <a:xfrm>
              <a:off x="4222098" y="4736544"/>
              <a:ext cx="269240" cy="26670"/>
            </a:xfrm>
            <a:custGeom>
              <a:avLst/>
              <a:gdLst/>
              <a:ahLst/>
              <a:cxnLst/>
              <a:rect l="l" t="t" r="r" b="b"/>
              <a:pathLst>
                <a:path w="269239" h="26670">
                  <a:moveTo>
                    <a:pt x="269177" y="0"/>
                  </a:moveTo>
                  <a:lnTo>
                    <a:pt x="0" y="0"/>
                  </a:lnTo>
                  <a:lnTo>
                    <a:pt x="0" y="26563"/>
                  </a:lnTo>
                  <a:lnTo>
                    <a:pt x="269177" y="26563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object 40"/>
            <p:cNvSpPr/>
            <p:nvPr/>
          </p:nvSpPr>
          <p:spPr>
            <a:xfrm>
              <a:off x="4222098" y="4736544"/>
              <a:ext cx="269240" cy="26670"/>
            </a:xfrm>
            <a:custGeom>
              <a:avLst/>
              <a:gdLst/>
              <a:ahLst/>
              <a:cxnLst/>
              <a:rect l="l" t="t" r="r" b="b"/>
              <a:pathLst>
                <a:path w="269239" h="26670">
                  <a:moveTo>
                    <a:pt x="0" y="0"/>
                  </a:moveTo>
                  <a:lnTo>
                    <a:pt x="269177" y="0"/>
                  </a:lnTo>
                  <a:lnTo>
                    <a:pt x="269177" y="26563"/>
                  </a:lnTo>
                  <a:lnTo>
                    <a:pt x="0" y="26563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object 41"/>
            <p:cNvSpPr/>
            <p:nvPr/>
          </p:nvSpPr>
          <p:spPr>
            <a:xfrm>
              <a:off x="4222098" y="4701528"/>
              <a:ext cx="269240" cy="35560"/>
            </a:xfrm>
            <a:custGeom>
              <a:avLst/>
              <a:gdLst/>
              <a:ahLst/>
              <a:cxnLst/>
              <a:rect l="l" t="t" r="r" b="b"/>
              <a:pathLst>
                <a:path w="269239" h="35560">
                  <a:moveTo>
                    <a:pt x="269177" y="0"/>
                  </a:moveTo>
                  <a:lnTo>
                    <a:pt x="0" y="0"/>
                  </a:lnTo>
                  <a:lnTo>
                    <a:pt x="0" y="35015"/>
                  </a:lnTo>
                  <a:lnTo>
                    <a:pt x="269177" y="35015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object 42"/>
            <p:cNvSpPr/>
            <p:nvPr/>
          </p:nvSpPr>
          <p:spPr>
            <a:xfrm>
              <a:off x="4222098" y="4701528"/>
              <a:ext cx="269240" cy="35560"/>
            </a:xfrm>
            <a:custGeom>
              <a:avLst/>
              <a:gdLst/>
              <a:ahLst/>
              <a:cxnLst/>
              <a:rect l="l" t="t" r="r" b="b"/>
              <a:pathLst>
                <a:path w="269239" h="35560">
                  <a:moveTo>
                    <a:pt x="0" y="0"/>
                  </a:moveTo>
                  <a:lnTo>
                    <a:pt x="269177" y="0"/>
                  </a:lnTo>
                  <a:lnTo>
                    <a:pt x="269177" y="35015"/>
                  </a:lnTo>
                  <a:lnTo>
                    <a:pt x="0" y="35015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4222098" y="4510756"/>
              <a:ext cx="269240" cy="191135"/>
            </a:xfrm>
            <a:custGeom>
              <a:avLst/>
              <a:gdLst/>
              <a:ahLst/>
              <a:cxnLst/>
              <a:rect l="l" t="t" r="r" b="b"/>
              <a:pathLst>
                <a:path w="269239" h="191135">
                  <a:moveTo>
                    <a:pt x="269177" y="0"/>
                  </a:moveTo>
                  <a:lnTo>
                    <a:pt x="0" y="0"/>
                  </a:lnTo>
                  <a:lnTo>
                    <a:pt x="0" y="190772"/>
                  </a:lnTo>
                  <a:lnTo>
                    <a:pt x="269177" y="190772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object 44"/>
            <p:cNvSpPr/>
            <p:nvPr/>
          </p:nvSpPr>
          <p:spPr>
            <a:xfrm>
              <a:off x="4222098" y="4510756"/>
              <a:ext cx="269240" cy="191135"/>
            </a:xfrm>
            <a:custGeom>
              <a:avLst/>
              <a:gdLst/>
              <a:ahLst/>
              <a:cxnLst/>
              <a:rect l="l" t="t" r="r" b="b"/>
              <a:pathLst>
                <a:path w="269239" h="191135">
                  <a:moveTo>
                    <a:pt x="0" y="0"/>
                  </a:moveTo>
                  <a:lnTo>
                    <a:pt x="269177" y="0"/>
                  </a:lnTo>
                  <a:lnTo>
                    <a:pt x="269177" y="190772"/>
                  </a:lnTo>
                  <a:lnTo>
                    <a:pt x="0" y="190772"/>
                  </a:lnTo>
                  <a:lnTo>
                    <a:pt x="0" y="0"/>
                  </a:lnTo>
                  <a:close/>
                </a:path>
              </a:pathLst>
            </a:custGeom>
            <a:ln w="75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object 45"/>
            <p:cNvSpPr/>
            <p:nvPr/>
          </p:nvSpPr>
          <p:spPr>
            <a:xfrm>
              <a:off x="4222098" y="3782652"/>
              <a:ext cx="269240" cy="728345"/>
            </a:xfrm>
            <a:custGeom>
              <a:avLst/>
              <a:gdLst/>
              <a:ahLst/>
              <a:cxnLst/>
              <a:rect l="l" t="t" r="r" b="b"/>
              <a:pathLst>
                <a:path w="269239" h="728345">
                  <a:moveTo>
                    <a:pt x="269177" y="0"/>
                  </a:moveTo>
                  <a:lnTo>
                    <a:pt x="0" y="0"/>
                  </a:lnTo>
                  <a:lnTo>
                    <a:pt x="0" y="728104"/>
                  </a:lnTo>
                  <a:lnTo>
                    <a:pt x="269177" y="728104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object 46"/>
            <p:cNvSpPr/>
            <p:nvPr/>
          </p:nvSpPr>
          <p:spPr>
            <a:xfrm>
              <a:off x="1520663" y="2753930"/>
              <a:ext cx="2971165" cy="1757045"/>
            </a:xfrm>
            <a:custGeom>
              <a:avLst/>
              <a:gdLst/>
              <a:ahLst/>
              <a:cxnLst/>
              <a:rect l="l" t="t" r="r" b="b"/>
              <a:pathLst>
                <a:path w="2971165" h="1757045">
                  <a:moveTo>
                    <a:pt x="0" y="732903"/>
                  </a:moveTo>
                  <a:lnTo>
                    <a:pt x="270384" y="732903"/>
                  </a:lnTo>
                  <a:lnTo>
                    <a:pt x="270384" y="1613112"/>
                  </a:lnTo>
                  <a:lnTo>
                    <a:pt x="0" y="1613112"/>
                  </a:lnTo>
                  <a:lnTo>
                    <a:pt x="0" y="732903"/>
                  </a:lnTo>
                  <a:close/>
                </a:path>
                <a:path w="2971165" h="1757045">
                  <a:moveTo>
                    <a:pt x="675962" y="0"/>
                  </a:moveTo>
                  <a:lnTo>
                    <a:pt x="945139" y="0"/>
                  </a:lnTo>
                  <a:lnTo>
                    <a:pt x="945139" y="1293146"/>
                  </a:lnTo>
                  <a:lnTo>
                    <a:pt x="675962" y="1293146"/>
                  </a:lnTo>
                  <a:lnTo>
                    <a:pt x="675962" y="0"/>
                  </a:lnTo>
                  <a:close/>
                </a:path>
                <a:path w="2971165" h="1757045">
                  <a:moveTo>
                    <a:pt x="1350717" y="1028721"/>
                  </a:moveTo>
                  <a:lnTo>
                    <a:pt x="1621102" y="1028721"/>
                  </a:lnTo>
                  <a:lnTo>
                    <a:pt x="1621102" y="1756826"/>
                  </a:lnTo>
                  <a:lnTo>
                    <a:pt x="1350717" y="1756826"/>
                  </a:lnTo>
                  <a:lnTo>
                    <a:pt x="1350717" y="1028721"/>
                  </a:lnTo>
                  <a:close/>
                </a:path>
                <a:path w="2971165" h="1757045">
                  <a:moveTo>
                    <a:pt x="2025472" y="1028721"/>
                  </a:moveTo>
                  <a:lnTo>
                    <a:pt x="2295857" y="1028721"/>
                  </a:lnTo>
                  <a:lnTo>
                    <a:pt x="2295857" y="1756826"/>
                  </a:lnTo>
                  <a:lnTo>
                    <a:pt x="2025472" y="1756826"/>
                  </a:lnTo>
                  <a:lnTo>
                    <a:pt x="2025472" y="1028721"/>
                  </a:lnTo>
                  <a:close/>
                </a:path>
                <a:path w="2971165" h="1757045">
                  <a:moveTo>
                    <a:pt x="2701434" y="1028721"/>
                  </a:moveTo>
                  <a:lnTo>
                    <a:pt x="2970612" y="1028721"/>
                  </a:lnTo>
                  <a:lnTo>
                    <a:pt x="2970612" y="1756826"/>
                  </a:lnTo>
                  <a:lnTo>
                    <a:pt x="2701434" y="1756826"/>
                  </a:lnTo>
                  <a:lnTo>
                    <a:pt x="2701434" y="1028721"/>
                  </a:lnTo>
                  <a:close/>
                </a:path>
              </a:pathLst>
            </a:custGeom>
            <a:ln w="754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object 47"/>
            <p:cNvSpPr/>
            <p:nvPr/>
          </p:nvSpPr>
          <p:spPr>
            <a:xfrm>
              <a:off x="1520663" y="3445781"/>
              <a:ext cx="270510" cy="41275"/>
            </a:xfrm>
            <a:custGeom>
              <a:avLst/>
              <a:gdLst/>
              <a:ahLst/>
              <a:cxnLst/>
              <a:rect l="l" t="t" r="r" b="b"/>
              <a:pathLst>
                <a:path w="270510" h="41275">
                  <a:moveTo>
                    <a:pt x="270384" y="0"/>
                  </a:moveTo>
                  <a:lnTo>
                    <a:pt x="0" y="0"/>
                  </a:lnTo>
                  <a:lnTo>
                    <a:pt x="0" y="41052"/>
                  </a:lnTo>
                  <a:lnTo>
                    <a:pt x="270384" y="41052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object 48"/>
            <p:cNvSpPr/>
            <p:nvPr/>
          </p:nvSpPr>
          <p:spPr>
            <a:xfrm>
              <a:off x="1319132" y="2647677"/>
              <a:ext cx="3375025" cy="0"/>
            </a:xfrm>
            <a:custGeom>
              <a:avLst/>
              <a:gdLst/>
              <a:ahLst/>
              <a:cxnLst/>
              <a:rect l="l" t="t" r="r" b="b"/>
              <a:pathLst>
                <a:path w="3375025">
                  <a:moveTo>
                    <a:pt x="0" y="0"/>
                  </a:moveTo>
                  <a:lnTo>
                    <a:pt x="877493" y="0"/>
                  </a:lnTo>
                </a:path>
                <a:path w="3375025">
                  <a:moveTo>
                    <a:pt x="1146671" y="0"/>
                  </a:moveTo>
                  <a:lnTo>
                    <a:pt x="3374932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2196617" y="2418270"/>
              <a:ext cx="1620520" cy="1364615"/>
            </a:xfrm>
            <a:custGeom>
              <a:avLst/>
              <a:gdLst/>
              <a:ahLst/>
              <a:cxnLst/>
              <a:rect l="l" t="t" r="r" b="b"/>
              <a:pathLst>
                <a:path w="1620520" h="1364614">
                  <a:moveTo>
                    <a:pt x="269176" y="0"/>
                  </a:moveTo>
                  <a:lnTo>
                    <a:pt x="0" y="0"/>
                  </a:lnTo>
                  <a:lnTo>
                    <a:pt x="0" y="335661"/>
                  </a:lnTo>
                  <a:lnTo>
                    <a:pt x="269176" y="335661"/>
                  </a:lnTo>
                  <a:lnTo>
                    <a:pt x="269176" y="0"/>
                  </a:lnTo>
                  <a:close/>
                </a:path>
                <a:path w="1620520" h="1364614">
                  <a:moveTo>
                    <a:pt x="945146" y="1283487"/>
                  </a:moveTo>
                  <a:lnTo>
                    <a:pt x="674751" y="1283487"/>
                  </a:lnTo>
                  <a:lnTo>
                    <a:pt x="674751" y="1364386"/>
                  </a:lnTo>
                  <a:lnTo>
                    <a:pt x="945146" y="1364386"/>
                  </a:lnTo>
                  <a:lnTo>
                    <a:pt x="945146" y="1283487"/>
                  </a:lnTo>
                  <a:close/>
                </a:path>
                <a:path w="1620520" h="1364614">
                  <a:moveTo>
                    <a:pt x="1619897" y="1283487"/>
                  </a:moveTo>
                  <a:lnTo>
                    <a:pt x="1349514" y="1283487"/>
                  </a:lnTo>
                  <a:lnTo>
                    <a:pt x="1349514" y="1364386"/>
                  </a:lnTo>
                  <a:lnTo>
                    <a:pt x="1619897" y="1364386"/>
                  </a:lnTo>
                  <a:lnTo>
                    <a:pt x="1619897" y="1283487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object 50"/>
            <p:cNvSpPr/>
            <p:nvPr/>
          </p:nvSpPr>
          <p:spPr>
            <a:xfrm>
              <a:off x="4491275" y="3705452"/>
              <a:ext cx="203200" cy="0"/>
            </a:xfrm>
            <a:custGeom>
              <a:avLst/>
              <a:gdLst/>
              <a:ahLst/>
              <a:cxnLst/>
              <a:rect l="l" t="t" r="r" b="b"/>
              <a:pathLst>
                <a:path w="203200">
                  <a:moveTo>
                    <a:pt x="0" y="0"/>
                  </a:moveTo>
                  <a:lnTo>
                    <a:pt x="202788" y="0"/>
                  </a:lnTo>
                </a:path>
              </a:pathLst>
            </a:custGeom>
            <a:ln w="73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object 51"/>
            <p:cNvSpPr/>
            <p:nvPr/>
          </p:nvSpPr>
          <p:spPr>
            <a:xfrm>
              <a:off x="4491275" y="3699868"/>
              <a:ext cx="203200" cy="3810"/>
            </a:xfrm>
            <a:custGeom>
              <a:avLst/>
              <a:gdLst/>
              <a:ahLst/>
              <a:cxnLst/>
              <a:rect l="l" t="t" r="r" b="b"/>
              <a:pathLst>
                <a:path w="203200" h="3810">
                  <a:moveTo>
                    <a:pt x="0" y="3697"/>
                  </a:moveTo>
                  <a:lnTo>
                    <a:pt x="202788" y="3697"/>
                  </a:lnTo>
                </a:path>
                <a:path w="203200" h="3810">
                  <a:moveTo>
                    <a:pt x="0" y="0"/>
                  </a:moveTo>
                  <a:lnTo>
                    <a:pt x="202788" y="0"/>
                  </a:lnTo>
                </a:path>
              </a:pathLst>
            </a:custGeom>
            <a:ln w="36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object 52"/>
            <p:cNvSpPr/>
            <p:nvPr/>
          </p:nvSpPr>
          <p:spPr>
            <a:xfrm>
              <a:off x="4222098" y="3701754"/>
              <a:ext cx="269240" cy="81280"/>
            </a:xfrm>
            <a:custGeom>
              <a:avLst/>
              <a:gdLst/>
              <a:ahLst/>
              <a:cxnLst/>
              <a:rect l="l" t="t" r="r" b="b"/>
              <a:pathLst>
                <a:path w="269239" h="81279">
                  <a:moveTo>
                    <a:pt x="269177" y="0"/>
                  </a:moveTo>
                  <a:lnTo>
                    <a:pt x="0" y="0"/>
                  </a:lnTo>
                  <a:lnTo>
                    <a:pt x="0" y="80897"/>
                  </a:lnTo>
                  <a:lnTo>
                    <a:pt x="269177" y="80897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object 53"/>
            <p:cNvSpPr/>
            <p:nvPr/>
          </p:nvSpPr>
          <p:spPr>
            <a:xfrm>
              <a:off x="1520663" y="2418267"/>
              <a:ext cx="2971165" cy="1364615"/>
            </a:xfrm>
            <a:custGeom>
              <a:avLst/>
              <a:gdLst/>
              <a:ahLst/>
              <a:cxnLst/>
              <a:rect l="l" t="t" r="r" b="b"/>
              <a:pathLst>
                <a:path w="2971165" h="1364614">
                  <a:moveTo>
                    <a:pt x="0" y="1027514"/>
                  </a:moveTo>
                  <a:lnTo>
                    <a:pt x="270384" y="1027514"/>
                  </a:lnTo>
                  <a:lnTo>
                    <a:pt x="270384" y="1068566"/>
                  </a:lnTo>
                  <a:lnTo>
                    <a:pt x="0" y="1068566"/>
                  </a:lnTo>
                  <a:lnTo>
                    <a:pt x="0" y="1027514"/>
                  </a:lnTo>
                  <a:close/>
                </a:path>
                <a:path w="2971165" h="1364614">
                  <a:moveTo>
                    <a:pt x="675962" y="0"/>
                  </a:moveTo>
                  <a:lnTo>
                    <a:pt x="945139" y="0"/>
                  </a:lnTo>
                  <a:lnTo>
                    <a:pt x="945139" y="335662"/>
                  </a:lnTo>
                  <a:lnTo>
                    <a:pt x="675962" y="335662"/>
                  </a:lnTo>
                  <a:lnTo>
                    <a:pt x="675962" y="0"/>
                  </a:lnTo>
                  <a:close/>
                </a:path>
                <a:path w="2971165" h="1364614">
                  <a:moveTo>
                    <a:pt x="1350717" y="1283487"/>
                  </a:moveTo>
                  <a:lnTo>
                    <a:pt x="1621102" y="1283487"/>
                  </a:lnTo>
                  <a:lnTo>
                    <a:pt x="1621102" y="1364384"/>
                  </a:lnTo>
                  <a:lnTo>
                    <a:pt x="1350717" y="1364384"/>
                  </a:lnTo>
                  <a:lnTo>
                    <a:pt x="1350717" y="1283487"/>
                  </a:lnTo>
                  <a:close/>
                </a:path>
                <a:path w="2971165" h="1364614">
                  <a:moveTo>
                    <a:pt x="2025472" y="1283487"/>
                  </a:moveTo>
                  <a:lnTo>
                    <a:pt x="2295857" y="1283487"/>
                  </a:lnTo>
                  <a:lnTo>
                    <a:pt x="2295857" y="1364384"/>
                  </a:lnTo>
                  <a:lnTo>
                    <a:pt x="2025472" y="1364384"/>
                  </a:lnTo>
                  <a:lnTo>
                    <a:pt x="2025472" y="1283487"/>
                  </a:lnTo>
                  <a:close/>
                </a:path>
                <a:path w="2971165" h="1364614">
                  <a:moveTo>
                    <a:pt x="2701434" y="1283487"/>
                  </a:moveTo>
                  <a:lnTo>
                    <a:pt x="2970612" y="1283487"/>
                  </a:lnTo>
                  <a:lnTo>
                    <a:pt x="2970612" y="1364384"/>
                  </a:lnTo>
                  <a:lnTo>
                    <a:pt x="2701434" y="1364384"/>
                  </a:lnTo>
                  <a:lnTo>
                    <a:pt x="2701434" y="1283487"/>
                  </a:lnTo>
                  <a:close/>
                </a:path>
              </a:pathLst>
            </a:custGeom>
            <a:ln w="7545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object 54"/>
            <p:cNvSpPr/>
            <p:nvPr/>
          </p:nvSpPr>
          <p:spPr>
            <a:xfrm>
              <a:off x="1520663" y="3416803"/>
              <a:ext cx="270510" cy="29209"/>
            </a:xfrm>
            <a:custGeom>
              <a:avLst/>
              <a:gdLst/>
              <a:ahLst/>
              <a:cxnLst/>
              <a:rect l="l" t="t" r="r" b="b"/>
              <a:pathLst>
                <a:path w="270510" h="29210">
                  <a:moveTo>
                    <a:pt x="270384" y="0"/>
                  </a:moveTo>
                  <a:lnTo>
                    <a:pt x="0" y="0"/>
                  </a:lnTo>
                  <a:lnTo>
                    <a:pt x="0" y="28978"/>
                  </a:lnTo>
                  <a:lnTo>
                    <a:pt x="270384" y="28978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974707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object 55"/>
            <p:cNvSpPr/>
            <p:nvPr/>
          </p:nvSpPr>
          <p:spPr>
            <a:xfrm>
              <a:off x="3141765" y="3176527"/>
              <a:ext cx="1552575" cy="0"/>
            </a:xfrm>
            <a:custGeom>
              <a:avLst/>
              <a:gdLst/>
              <a:ahLst/>
              <a:cxnLst/>
              <a:rect l="l" t="t" r="r" b="b"/>
              <a:pathLst>
                <a:path w="1552575">
                  <a:moveTo>
                    <a:pt x="0" y="0"/>
                  </a:moveTo>
                  <a:lnTo>
                    <a:pt x="1552298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object 56"/>
            <p:cNvSpPr/>
            <p:nvPr/>
          </p:nvSpPr>
          <p:spPr>
            <a:xfrm>
              <a:off x="2871368" y="2886747"/>
              <a:ext cx="1620520" cy="815340"/>
            </a:xfrm>
            <a:custGeom>
              <a:avLst/>
              <a:gdLst/>
              <a:ahLst/>
              <a:cxnLst/>
              <a:rect l="l" t="t" r="r" b="b"/>
              <a:pathLst>
                <a:path w="1620520" h="815339">
                  <a:moveTo>
                    <a:pt x="270395" y="0"/>
                  </a:moveTo>
                  <a:lnTo>
                    <a:pt x="0" y="0"/>
                  </a:lnTo>
                  <a:lnTo>
                    <a:pt x="0" y="815009"/>
                  </a:lnTo>
                  <a:lnTo>
                    <a:pt x="270395" y="815009"/>
                  </a:lnTo>
                  <a:lnTo>
                    <a:pt x="270395" y="0"/>
                  </a:lnTo>
                  <a:close/>
                </a:path>
                <a:path w="1620520" h="815339">
                  <a:moveTo>
                    <a:pt x="945146" y="387591"/>
                  </a:moveTo>
                  <a:lnTo>
                    <a:pt x="674763" y="387591"/>
                  </a:lnTo>
                  <a:lnTo>
                    <a:pt x="674763" y="815009"/>
                  </a:lnTo>
                  <a:lnTo>
                    <a:pt x="945146" y="815009"/>
                  </a:lnTo>
                  <a:lnTo>
                    <a:pt x="945146" y="387591"/>
                  </a:lnTo>
                  <a:close/>
                </a:path>
                <a:path w="1620520" h="815339">
                  <a:moveTo>
                    <a:pt x="1619897" y="632688"/>
                  </a:moveTo>
                  <a:lnTo>
                    <a:pt x="1350721" y="632688"/>
                  </a:lnTo>
                  <a:lnTo>
                    <a:pt x="1350721" y="815009"/>
                  </a:lnTo>
                  <a:lnTo>
                    <a:pt x="1619897" y="815009"/>
                  </a:lnTo>
                  <a:lnTo>
                    <a:pt x="1619897" y="632688"/>
                  </a:lnTo>
                  <a:close/>
                </a:path>
              </a:pathLst>
            </a:custGeom>
            <a:solidFill>
              <a:srgbClr val="974707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object 57"/>
            <p:cNvSpPr/>
            <p:nvPr/>
          </p:nvSpPr>
          <p:spPr>
            <a:xfrm>
              <a:off x="1520663" y="2886746"/>
              <a:ext cx="2971165" cy="815340"/>
            </a:xfrm>
            <a:custGeom>
              <a:avLst/>
              <a:gdLst/>
              <a:ahLst/>
              <a:cxnLst/>
              <a:rect l="l" t="t" r="r" b="b"/>
              <a:pathLst>
                <a:path w="2971165" h="815339">
                  <a:moveTo>
                    <a:pt x="0" y="530057"/>
                  </a:moveTo>
                  <a:lnTo>
                    <a:pt x="270384" y="530057"/>
                  </a:lnTo>
                  <a:lnTo>
                    <a:pt x="270384" y="559035"/>
                  </a:lnTo>
                  <a:lnTo>
                    <a:pt x="0" y="559035"/>
                  </a:lnTo>
                  <a:lnTo>
                    <a:pt x="0" y="530057"/>
                  </a:lnTo>
                  <a:close/>
                </a:path>
                <a:path w="2971165" h="815339">
                  <a:moveTo>
                    <a:pt x="1350717" y="0"/>
                  </a:moveTo>
                  <a:lnTo>
                    <a:pt x="1621102" y="0"/>
                  </a:lnTo>
                  <a:lnTo>
                    <a:pt x="1621102" y="815008"/>
                  </a:lnTo>
                  <a:lnTo>
                    <a:pt x="1350717" y="815008"/>
                  </a:lnTo>
                  <a:lnTo>
                    <a:pt x="1350717" y="0"/>
                  </a:lnTo>
                  <a:close/>
                </a:path>
                <a:path w="2971165" h="815339">
                  <a:moveTo>
                    <a:pt x="2025472" y="387581"/>
                  </a:moveTo>
                  <a:lnTo>
                    <a:pt x="2295857" y="387581"/>
                  </a:lnTo>
                  <a:lnTo>
                    <a:pt x="2295857" y="815008"/>
                  </a:lnTo>
                  <a:lnTo>
                    <a:pt x="2025472" y="815008"/>
                  </a:lnTo>
                  <a:lnTo>
                    <a:pt x="2025472" y="387581"/>
                  </a:lnTo>
                  <a:close/>
                </a:path>
                <a:path w="2971165" h="815339">
                  <a:moveTo>
                    <a:pt x="2701434" y="632688"/>
                  </a:moveTo>
                  <a:lnTo>
                    <a:pt x="2970612" y="632688"/>
                  </a:lnTo>
                  <a:lnTo>
                    <a:pt x="2970612" y="815008"/>
                  </a:lnTo>
                  <a:lnTo>
                    <a:pt x="2701434" y="815008"/>
                  </a:lnTo>
                  <a:lnTo>
                    <a:pt x="2701434" y="632688"/>
                  </a:lnTo>
                  <a:close/>
                </a:path>
              </a:pathLst>
            </a:custGeom>
            <a:ln w="7545">
              <a:solidFill>
                <a:srgbClr val="974707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1520659" y="2409824"/>
              <a:ext cx="2971165" cy="1109980"/>
            </a:xfrm>
            <a:custGeom>
              <a:avLst/>
              <a:gdLst/>
              <a:ahLst/>
              <a:cxnLst/>
              <a:rect l="l" t="t" r="r" b="b"/>
              <a:pathLst>
                <a:path w="2971165" h="1109979">
                  <a:moveTo>
                    <a:pt x="270383" y="1003363"/>
                  </a:moveTo>
                  <a:lnTo>
                    <a:pt x="0" y="1003363"/>
                  </a:lnTo>
                  <a:lnTo>
                    <a:pt x="0" y="1006983"/>
                  </a:lnTo>
                  <a:lnTo>
                    <a:pt x="270383" y="1006983"/>
                  </a:lnTo>
                  <a:lnTo>
                    <a:pt x="270383" y="1003363"/>
                  </a:lnTo>
                  <a:close/>
                </a:path>
                <a:path w="2971165" h="1109979">
                  <a:moveTo>
                    <a:pt x="945134" y="0"/>
                  </a:moveTo>
                  <a:lnTo>
                    <a:pt x="675957" y="0"/>
                  </a:lnTo>
                  <a:lnTo>
                    <a:pt x="675957" y="8445"/>
                  </a:lnTo>
                  <a:lnTo>
                    <a:pt x="945134" y="8445"/>
                  </a:lnTo>
                  <a:lnTo>
                    <a:pt x="945134" y="0"/>
                  </a:lnTo>
                  <a:close/>
                </a:path>
                <a:path w="2971165" h="1109979">
                  <a:moveTo>
                    <a:pt x="1621104" y="472097"/>
                  </a:moveTo>
                  <a:lnTo>
                    <a:pt x="1350708" y="472097"/>
                  </a:lnTo>
                  <a:lnTo>
                    <a:pt x="1350708" y="476923"/>
                  </a:lnTo>
                  <a:lnTo>
                    <a:pt x="1621104" y="476923"/>
                  </a:lnTo>
                  <a:lnTo>
                    <a:pt x="1621104" y="472097"/>
                  </a:lnTo>
                  <a:close/>
                </a:path>
                <a:path w="2971165" h="1109979">
                  <a:moveTo>
                    <a:pt x="2295855" y="859675"/>
                  </a:moveTo>
                  <a:lnTo>
                    <a:pt x="2025472" y="859675"/>
                  </a:lnTo>
                  <a:lnTo>
                    <a:pt x="2025472" y="864514"/>
                  </a:lnTo>
                  <a:lnTo>
                    <a:pt x="2295855" y="864514"/>
                  </a:lnTo>
                  <a:lnTo>
                    <a:pt x="2295855" y="859675"/>
                  </a:lnTo>
                  <a:close/>
                </a:path>
                <a:path w="2971165" h="1109979">
                  <a:moveTo>
                    <a:pt x="2970606" y="1104785"/>
                  </a:moveTo>
                  <a:lnTo>
                    <a:pt x="2701429" y="1104785"/>
                  </a:lnTo>
                  <a:lnTo>
                    <a:pt x="2701429" y="1109611"/>
                  </a:lnTo>
                  <a:lnTo>
                    <a:pt x="2970606" y="1109611"/>
                  </a:lnTo>
                  <a:lnTo>
                    <a:pt x="2970606" y="1104785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1520663" y="2409815"/>
              <a:ext cx="2971165" cy="1109980"/>
            </a:xfrm>
            <a:custGeom>
              <a:avLst/>
              <a:gdLst/>
              <a:ahLst/>
              <a:cxnLst/>
              <a:rect l="l" t="t" r="r" b="b"/>
              <a:pathLst>
                <a:path w="2971165" h="1109979">
                  <a:moveTo>
                    <a:pt x="0" y="1003365"/>
                  </a:moveTo>
                  <a:lnTo>
                    <a:pt x="270384" y="1003365"/>
                  </a:lnTo>
                  <a:lnTo>
                    <a:pt x="270384" y="1006988"/>
                  </a:lnTo>
                  <a:lnTo>
                    <a:pt x="0" y="1006988"/>
                  </a:lnTo>
                  <a:lnTo>
                    <a:pt x="0" y="1003365"/>
                  </a:lnTo>
                  <a:close/>
                </a:path>
                <a:path w="2971165" h="1109979">
                  <a:moveTo>
                    <a:pt x="675962" y="0"/>
                  </a:moveTo>
                  <a:lnTo>
                    <a:pt x="945139" y="0"/>
                  </a:lnTo>
                  <a:lnTo>
                    <a:pt x="945139" y="8451"/>
                  </a:lnTo>
                  <a:lnTo>
                    <a:pt x="675962" y="8451"/>
                  </a:lnTo>
                  <a:lnTo>
                    <a:pt x="675962" y="0"/>
                  </a:lnTo>
                  <a:close/>
                </a:path>
                <a:path w="2971165" h="1109979">
                  <a:moveTo>
                    <a:pt x="1350717" y="472101"/>
                  </a:moveTo>
                  <a:lnTo>
                    <a:pt x="1621102" y="472101"/>
                  </a:lnTo>
                  <a:lnTo>
                    <a:pt x="1621102" y="476930"/>
                  </a:lnTo>
                  <a:lnTo>
                    <a:pt x="1350717" y="476930"/>
                  </a:lnTo>
                  <a:lnTo>
                    <a:pt x="1350717" y="472101"/>
                  </a:lnTo>
                  <a:close/>
                </a:path>
                <a:path w="2971165" h="1109979">
                  <a:moveTo>
                    <a:pt x="2025472" y="859682"/>
                  </a:moveTo>
                  <a:lnTo>
                    <a:pt x="2295857" y="859682"/>
                  </a:lnTo>
                  <a:lnTo>
                    <a:pt x="2295857" y="864512"/>
                  </a:lnTo>
                  <a:lnTo>
                    <a:pt x="2025472" y="864512"/>
                  </a:lnTo>
                  <a:lnTo>
                    <a:pt x="2025472" y="859682"/>
                  </a:lnTo>
                  <a:close/>
                </a:path>
                <a:path w="2971165" h="1109979">
                  <a:moveTo>
                    <a:pt x="2701434" y="1104789"/>
                  </a:moveTo>
                  <a:lnTo>
                    <a:pt x="2970612" y="1104789"/>
                  </a:lnTo>
                  <a:lnTo>
                    <a:pt x="2970612" y="1109618"/>
                  </a:lnTo>
                  <a:lnTo>
                    <a:pt x="2701434" y="1109618"/>
                  </a:lnTo>
                  <a:lnTo>
                    <a:pt x="2701434" y="1104789"/>
                  </a:lnTo>
                  <a:close/>
                </a:path>
              </a:pathLst>
            </a:custGeom>
            <a:ln w="754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1520659" y="2395334"/>
              <a:ext cx="2971165" cy="1119505"/>
            </a:xfrm>
            <a:custGeom>
              <a:avLst/>
              <a:gdLst/>
              <a:ahLst/>
              <a:cxnLst/>
              <a:rect l="l" t="t" r="r" b="b"/>
              <a:pathLst>
                <a:path w="2971165" h="1119504">
                  <a:moveTo>
                    <a:pt x="270383" y="984046"/>
                  </a:moveTo>
                  <a:lnTo>
                    <a:pt x="0" y="984046"/>
                  </a:lnTo>
                  <a:lnTo>
                    <a:pt x="0" y="1017854"/>
                  </a:lnTo>
                  <a:lnTo>
                    <a:pt x="270383" y="1017854"/>
                  </a:lnTo>
                  <a:lnTo>
                    <a:pt x="270383" y="984046"/>
                  </a:lnTo>
                  <a:close/>
                </a:path>
                <a:path w="2971165" h="1119504">
                  <a:moveTo>
                    <a:pt x="945134" y="0"/>
                  </a:moveTo>
                  <a:lnTo>
                    <a:pt x="675957" y="0"/>
                  </a:lnTo>
                  <a:lnTo>
                    <a:pt x="675957" y="14490"/>
                  </a:lnTo>
                  <a:lnTo>
                    <a:pt x="945134" y="14490"/>
                  </a:lnTo>
                  <a:lnTo>
                    <a:pt x="945134" y="0"/>
                  </a:lnTo>
                  <a:close/>
                </a:path>
                <a:path w="2971165" h="1119504">
                  <a:moveTo>
                    <a:pt x="1621104" y="456399"/>
                  </a:moveTo>
                  <a:lnTo>
                    <a:pt x="1350708" y="456399"/>
                  </a:lnTo>
                  <a:lnTo>
                    <a:pt x="1350708" y="486587"/>
                  </a:lnTo>
                  <a:lnTo>
                    <a:pt x="1621104" y="486587"/>
                  </a:lnTo>
                  <a:lnTo>
                    <a:pt x="1621104" y="456399"/>
                  </a:lnTo>
                  <a:close/>
                </a:path>
                <a:path w="2971165" h="1119504">
                  <a:moveTo>
                    <a:pt x="2295855" y="843991"/>
                  </a:moveTo>
                  <a:lnTo>
                    <a:pt x="2025472" y="843991"/>
                  </a:lnTo>
                  <a:lnTo>
                    <a:pt x="2025472" y="874166"/>
                  </a:lnTo>
                  <a:lnTo>
                    <a:pt x="2295855" y="874166"/>
                  </a:lnTo>
                  <a:lnTo>
                    <a:pt x="2295855" y="843991"/>
                  </a:lnTo>
                  <a:close/>
                </a:path>
                <a:path w="2971165" h="1119504">
                  <a:moveTo>
                    <a:pt x="2970606" y="1089088"/>
                  </a:moveTo>
                  <a:lnTo>
                    <a:pt x="2701429" y="1089088"/>
                  </a:lnTo>
                  <a:lnTo>
                    <a:pt x="2701429" y="1119276"/>
                  </a:lnTo>
                  <a:lnTo>
                    <a:pt x="2970606" y="1119276"/>
                  </a:lnTo>
                  <a:lnTo>
                    <a:pt x="2970606" y="1089088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1520663" y="2395326"/>
              <a:ext cx="2971165" cy="1119505"/>
            </a:xfrm>
            <a:custGeom>
              <a:avLst/>
              <a:gdLst/>
              <a:ahLst/>
              <a:cxnLst/>
              <a:rect l="l" t="t" r="r" b="b"/>
              <a:pathLst>
                <a:path w="2971165" h="1119504">
                  <a:moveTo>
                    <a:pt x="0" y="984047"/>
                  </a:moveTo>
                  <a:lnTo>
                    <a:pt x="270384" y="984047"/>
                  </a:lnTo>
                  <a:lnTo>
                    <a:pt x="270384" y="1017854"/>
                  </a:lnTo>
                  <a:lnTo>
                    <a:pt x="0" y="1017854"/>
                  </a:lnTo>
                  <a:lnTo>
                    <a:pt x="0" y="984047"/>
                  </a:lnTo>
                  <a:close/>
                </a:path>
                <a:path w="2971165" h="1119504">
                  <a:moveTo>
                    <a:pt x="675962" y="0"/>
                  </a:moveTo>
                  <a:lnTo>
                    <a:pt x="945139" y="0"/>
                  </a:lnTo>
                  <a:lnTo>
                    <a:pt x="945139" y="14489"/>
                  </a:lnTo>
                  <a:lnTo>
                    <a:pt x="675962" y="14489"/>
                  </a:lnTo>
                  <a:lnTo>
                    <a:pt x="675962" y="0"/>
                  </a:lnTo>
                  <a:close/>
                </a:path>
                <a:path w="2971165" h="1119504">
                  <a:moveTo>
                    <a:pt x="1350717" y="456404"/>
                  </a:moveTo>
                  <a:lnTo>
                    <a:pt x="1621102" y="456404"/>
                  </a:lnTo>
                  <a:lnTo>
                    <a:pt x="1621102" y="486590"/>
                  </a:lnTo>
                  <a:lnTo>
                    <a:pt x="1350717" y="486590"/>
                  </a:lnTo>
                  <a:lnTo>
                    <a:pt x="1350717" y="456404"/>
                  </a:lnTo>
                  <a:close/>
                </a:path>
                <a:path w="2971165" h="1119504">
                  <a:moveTo>
                    <a:pt x="2025472" y="843986"/>
                  </a:moveTo>
                  <a:lnTo>
                    <a:pt x="2295857" y="843986"/>
                  </a:lnTo>
                  <a:lnTo>
                    <a:pt x="2295857" y="874172"/>
                  </a:lnTo>
                  <a:lnTo>
                    <a:pt x="2025472" y="874172"/>
                  </a:lnTo>
                  <a:lnTo>
                    <a:pt x="2025472" y="843986"/>
                  </a:lnTo>
                  <a:close/>
                </a:path>
                <a:path w="2971165" h="1119504">
                  <a:moveTo>
                    <a:pt x="2701434" y="1089092"/>
                  </a:moveTo>
                  <a:lnTo>
                    <a:pt x="2970612" y="1089092"/>
                  </a:lnTo>
                  <a:lnTo>
                    <a:pt x="2970612" y="1119278"/>
                  </a:lnTo>
                  <a:lnTo>
                    <a:pt x="2701434" y="1119278"/>
                  </a:lnTo>
                  <a:lnTo>
                    <a:pt x="2701434" y="1089092"/>
                  </a:lnTo>
                  <a:close/>
                </a:path>
              </a:pathLst>
            </a:custGeom>
            <a:ln w="7545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1319132" y="4763107"/>
              <a:ext cx="3375025" cy="0"/>
            </a:xfrm>
            <a:custGeom>
              <a:avLst/>
              <a:gdLst/>
              <a:ahLst/>
              <a:cxnLst/>
              <a:rect l="l" t="t" r="r" b="b"/>
              <a:pathLst>
                <a:path w="3375025">
                  <a:moveTo>
                    <a:pt x="0" y="0"/>
                  </a:moveTo>
                  <a:lnTo>
                    <a:pt x="3374932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3" name="object 63"/>
          <p:cNvSpPr/>
          <p:nvPr/>
        </p:nvSpPr>
        <p:spPr>
          <a:xfrm>
            <a:off x="1319132" y="2118827"/>
            <a:ext cx="3375025" cy="0"/>
          </a:xfrm>
          <a:custGeom>
            <a:avLst/>
            <a:gdLst/>
            <a:ahLst/>
            <a:cxnLst/>
            <a:rect l="l" t="t" r="r" b="b"/>
            <a:pathLst>
              <a:path w="3375025">
                <a:moveTo>
                  <a:pt x="0" y="0"/>
                </a:moveTo>
                <a:lnTo>
                  <a:pt x="3374932" y="0"/>
                </a:lnTo>
              </a:path>
            </a:pathLst>
          </a:custGeom>
          <a:ln w="75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55929" y="4655131"/>
            <a:ext cx="55562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0,0E+00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91417" y="4126040"/>
            <a:ext cx="51943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5,0E-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05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91417" y="3596747"/>
            <a:ext cx="520065" cy="19558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1,0E-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04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91417" y="3068139"/>
            <a:ext cx="51943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1,5E-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04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91417" y="2538987"/>
            <a:ext cx="51943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2,0E-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04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691417" y="2009694"/>
            <a:ext cx="520065" cy="19558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2,5E-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04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1475272" y="4822962"/>
            <a:ext cx="36258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DFIG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2115323" y="4822962"/>
            <a:ext cx="432434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DDSG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2758895" y="4984998"/>
            <a:ext cx="496570" cy="3575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BO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434153" y="4984998"/>
            <a:ext cx="495934" cy="3575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MP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2684761" y="4822962"/>
            <a:ext cx="199390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DDPMSG</a:t>
            </a:r>
            <a:r>
              <a:rPr kumimoji="0" sz="1100" b="0" i="0" u="none" strike="noStrike" kern="1200" cap="none" spc="1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DDPSMG</a:t>
            </a:r>
            <a:r>
              <a:rPr kumimoji="0" sz="1100" b="0" i="0" u="none" strike="noStrike" kern="1200" cap="none" spc="1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DDPSMG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109411" y="4984998"/>
            <a:ext cx="495934" cy="3575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MW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380333" y="2430424"/>
            <a:ext cx="183515" cy="1544320"/>
          </a:xfrm>
          <a:prstGeom prst="rect">
            <a:avLst/>
          </a:prstGeom>
        </p:spPr>
        <p:txBody>
          <a:bodyPr vert="vert270" wrap="square" lIns="0" tIns="635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normalized impacts</a:t>
            </a:r>
            <a:r>
              <a:rPr kumimoji="0" sz="11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[PE]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77" name="object 77"/>
          <p:cNvGrpSpPr/>
          <p:nvPr/>
        </p:nvGrpSpPr>
        <p:grpSpPr>
          <a:xfrm>
            <a:off x="4765130" y="2269604"/>
            <a:ext cx="78105" cy="79375"/>
            <a:chOff x="4765130" y="2269604"/>
            <a:chExt cx="78105" cy="79375"/>
          </a:xfrm>
        </p:grpSpPr>
        <p:sp>
          <p:nvSpPr>
            <p:cNvPr id="78" name="object 78"/>
            <p:cNvSpPr/>
            <p:nvPr/>
          </p:nvSpPr>
          <p:spPr>
            <a:xfrm>
              <a:off x="4768903" y="2273377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object 79"/>
            <p:cNvSpPr/>
            <p:nvPr/>
          </p:nvSpPr>
          <p:spPr>
            <a:xfrm>
              <a:off x="4768903" y="2273377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0" name="object 80"/>
          <p:cNvSpPr txBox="1"/>
          <p:nvPr/>
        </p:nvSpPr>
        <p:spPr>
          <a:xfrm>
            <a:off x="4859005" y="2200407"/>
            <a:ext cx="63690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aluminum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81" name="object 81"/>
          <p:cNvGrpSpPr/>
          <p:nvPr/>
        </p:nvGrpSpPr>
        <p:grpSpPr>
          <a:xfrm>
            <a:off x="4765130" y="2612511"/>
            <a:ext cx="78105" cy="79375"/>
            <a:chOff x="4765130" y="2612511"/>
            <a:chExt cx="78105" cy="79375"/>
          </a:xfrm>
        </p:grpSpPr>
        <p:sp>
          <p:nvSpPr>
            <p:cNvPr id="82" name="object 82"/>
            <p:cNvSpPr/>
            <p:nvPr/>
          </p:nvSpPr>
          <p:spPr>
            <a:xfrm>
              <a:off x="4768903" y="2616284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object 83"/>
            <p:cNvSpPr/>
            <p:nvPr/>
          </p:nvSpPr>
          <p:spPr>
            <a:xfrm>
              <a:off x="4768903" y="2616284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4" name="object 84"/>
          <p:cNvSpPr txBox="1"/>
          <p:nvPr/>
        </p:nvSpPr>
        <p:spPr>
          <a:xfrm>
            <a:off x="4859005" y="2542911"/>
            <a:ext cx="56642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concrete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85" name="object 85"/>
          <p:cNvGrpSpPr/>
          <p:nvPr/>
        </p:nvGrpSpPr>
        <p:grpSpPr>
          <a:xfrm>
            <a:off x="4765130" y="2954211"/>
            <a:ext cx="78105" cy="79375"/>
            <a:chOff x="4765130" y="2954211"/>
            <a:chExt cx="78105" cy="79375"/>
          </a:xfrm>
        </p:grpSpPr>
        <p:sp>
          <p:nvSpPr>
            <p:cNvPr id="86" name="object 86"/>
            <p:cNvSpPr/>
            <p:nvPr/>
          </p:nvSpPr>
          <p:spPr>
            <a:xfrm>
              <a:off x="4768903" y="2957984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974707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" name="object 87"/>
            <p:cNvSpPr/>
            <p:nvPr/>
          </p:nvSpPr>
          <p:spPr>
            <a:xfrm>
              <a:off x="4768903" y="2957984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974707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8" name="object 88"/>
          <p:cNvSpPr txBox="1"/>
          <p:nvPr/>
        </p:nvSpPr>
        <p:spPr>
          <a:xfrm>
            <a:off x="4859005" y="2885315"/>
            <a:ext cx="120840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permanent 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89" name="object 89"/>
          <p:cNvGrpSpPr/>
          <p:nvPr/>
        </p:nvGrpSpPr>
        <p:grpSpPr>
          <a:xfrm>
            <a:off x="4765130" y="3297118"/>
            <a:ext cx="78105" cy="79375"/>
            <a:chOff x="4765130" y="3297118"/>
            <a:chExt cx="78105" cy="79375"/>
          </a:xfrm>
        </p:grpSpPr>
        <p:sp>
          <p:nvSpPr>
            <p:cNvPr id="90" name="object 90"/>
            <p:cNvSpPr/>
            <p:nvPr/>
          </p:nvSpPr>
          <p:spPr>
            <a:xfrm>
              <a:off x="4768903" y="3300891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" name="object 91"/>
            <p:cNvSpPr/>
            <p:nvPr/>
          </p:nvSpPr>
          <p:spPr>
            <a:xfrm>
              <a:off x="4768903" y="3300891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2" name="object 92"/>
          <p:cNvSpPr txBox="1"/>
          <p:nvPr/>
        </p:nvSpPr>
        <p:spPr>
          <a:xfrm>
            <a:off x="4859005" y="3227720"/>
            <a:ext cx="45656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copper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93" name="object 93"/>
          <p:cNvGrpSpPr/>
          <p:nvPr/>
        </p:nvGrpSpPr>
        <p:grpSpPr>
          <a:xfrm>
            <a:off x="4765130" y="3638818"/>
            <a:ext cx="78105" cy="79375"/>
            <a:chOff x="4765130" y="3638818"/>
            <a:chExt cx="78105" cy="79375"/>
          </a:xfrm>
        </p:grpSpPr>
        <p:sp>
          <p:nvSpPr>
            <p:cNvPr id="94" name="object 94"/>
            <p:cNvSpPr/>
            <p:nvPr/>
          </p:nvSpPr>
          <p:spPr>
            <a:xfrm>
              <a:off x="4768903" y="3642591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" name="object 95"/>
            <p:cNvSpPr/>
            <p:nvPr/>
          </p:nvSpPr>
          <p:spPr>
            <a:xfrm>
              <a:off x="4768903" y="3642591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6" name="object 96"/>
          <p:cNvSpPr txBox="1"/>
          <p:nvPr/>
        </p:nvSpPr>
        <p:spPr>
          <a:xfrm>
            <a:off x="4859005" y="3570123"/>
            <a:ext cx="93345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cast</a:t>
            </a:r>
            <a:r>
              <a:rPr kumimoji="0" sz="11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iron,</a:t>
            </a:r>
            <a:r>
              <a:rPr kumimoji="0" sz="1100" b="0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steel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97" name="object 97"/>
          <p:cNvGrpSpPr/>
          <p:nvPr/>
        </p:nvGrpSpPr>
        <p:grpSpPr>
          <a:xfrm>
            <a:off x="4765130" y="3981725"/>
            <a:ext cx="78105" cy="79375"/>
            <a:chOff x="4765130" y="3981725"/>
            <a:chExt cx="78105" cy="79375"/>
          </a:xfrm>
        </p:grpSpPr>
        <p:sp>
          <p:nvSpPr>
            <p:cNvPr id="98" name="object 98"/>
            <p:cNvSpPr/>
            <p:nvPr/>
          </p:nvSpPr>
          <p:spPr>
            <a:xfrm>
              <a:off x="4768903" y="3985498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" name="object 99"/>
            <p:cNvSpPr/>
            <p:nvPr/>
          </p:nvSpPr>
          <p:spPr>
            <a:xfrm>
              <a:off x="4768903" y="3985498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0" name="object 100"/>
          <p:cNvSpPr txBox="1"/>
          <p:nvPr/>
        </p:nvSpPr>
        <p:spPr>
          <a:xfrm>
            <a:off x="4859005" y="3912528"/>
            <a:ext cx="91059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stainless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steel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101" name="object 101"/>
          <p:cNvGrpSpPr/>
          <p:nvPr/>
        </p:nvGrpSpPr>
        <p:grpSpPr>
          <a:xfrm>
            <a:off x="4765130" y="4323455"/>
            <a:ext cx="78105" cy="79375"/>
            <a:chOff x="4765130" y="4323455"/>
            <a:chExt cx="78105" cy="79375"/>
          </a:xfrm>
        </p:grpSpPr>
        <p:sp>
          <p:nvSpPr>
            <p:cNvPr id="102" name="object 102"/>
            <p:cNvSpPr/>
            <p:nvPr/>
          </p:nvSpPr>
          <p:spPr>
            <a:xfrm>
              <a:off x="4768903" y="4327228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" name="object 103"/>
            <p:cNvSpPr/>
            <p:nvPr/>
          </p:nvSpPr>
          <p:spPr>
            <a:xfrm>
              <a:off x="4768903" y="4327228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4" name="object 104"/>
          <p:cNvSpPr txBox="1"/>
          <p:nvPr/>
        </p:nvSpPr>
        <p:spPr>
          <a:xfrm>
            <a:off x="4859005" y="4254992"/>
            <a:ext cx="129349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plastics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&amp;</a:t>
            </a:r>
            <a:r>
              <a:rPr kumimoji="0" sz="1100" b="0" i="0" u="none" strike="noStrike" kern="1200" cap="none" spc="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chemicals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105" name="object 105"/>
          <p:cNvGrpSpPr/>
          <p:nvPr/>
        </p:nvGrpSpPr>
        <p:grpSpPr>
          <a:xfrm>
            <a:off x="4765130" y="4666363"/>
            <a:ext cx="78105" cy="79375"/>
            <a:chOff x="4765130" y="4666363"/>
            <a:chExt cx="78105" cy="79375"/>
          </a:xfrm>
        </p:grpSpPr>
        <p:sp>
          <p:nvSpPr>
            <p:cNvPr id="106" name="object 106"/>
            <p:cNvSpPr/>
            <p:nvPr/>
          </p:nvSpPr>
          <p:spPr>
            <a:xfrm>
              <a:off x="4768903" y="4670135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" name="object 107"/>
            <p:cNvSpPr/>
            <p:nvPr/>
          </p:nvSpPr>
          <p:spPr>
            <a:xfrm>
              <a:off x="4768903" y="4670135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8" name="object 108"/>
          <p:cNvSpPr txBox="1"/>
          <p:nvPr/>
        </p:nvSpPr>
        <p:spPr>
          <a:xfrm>
            <a:off x="4859005" y="4597417"/>
            <a:ext cx="163004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transport,</a:t>
            </a:r>
            <a:r>
              <a:rPr kumimoji="0" sz="1100" b="0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energy</a:t>
            </a:r>
            <a:r>
              <a:rPr kumimoji="0" sz="11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&amp;</a:t>
            </a:r>
            <a:r>
              <a:rPr kumimoji="0" sz="1100" b="0" i="0" u="none" strike="noStrike" kern="1200" cap="none" spc="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waste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6772292" y="5548690"/>
            <a:ext cx="5194772" cy="520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A.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Schreiber,</a:t>
            </a:r>
            <a:r>
              <a:rPr kumimoji="0" sz="11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J.</a:t>
            </a:r>
            <a:r>
              <a:rPr kumimoji="0" sz="11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Marx</a:t>
            </a:r>
            <a:r>
              <a:rPr kumimoji="0" sz="1100" b="0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and</a:t>
            </a:r>
            <a:r>
              <a:rPr kumimoji="0" sz="11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P.</a:t>
            </a:r>
            <a:r>
              <a:rPr kumimoji="0" sz="11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Zapp:</a:t>
            </a:r>
            <a:r>
              <a:rPr kumimoji="0" sz="11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Comparative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life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cycle</a:t>
            </a:r>
            <a:r>
              <a:rPr kumimoji="0" sz="1100" b="1" i="0" u="none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assessment</a:t>
            </a:r>
            <a:r>
              <a:rPr kumimoji="0" sz="1100" b="1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</a:t>
            </a:r>
            <a:r>
              <a:rPr kumimoji="0" sz="1100" b="1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electricity</a:t>
            </a:r>
            <a:r>
              <a:rPr kumimoji="0" sz="11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generation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different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wind</a:t>
            </a:r>
            <a:r>
              <a:rPr kumimoji="0" sz="1100" b="1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turbine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types;</a:t>
            </a:r>
            <a:r>
              <a:rPr kumimoji="0" sz="1100" b="1" i="0" u="none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Journal</a:t>
            </a:r>
            <a:r>
              <a:rPr kumimoji="0" sz="11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 Cleaner</a:t>
            </a:r>
            <a:r>
              <a:rPr kumimoji="0" sz="11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Production</a:t>
            </a: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2019</a:t>
            </a:r>
            <a:r>
              <a:rPr kumimoji="0" sz="1100" b="1" i="1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Vol.</a:t>
            </a:r>
            <a:r>
              <a:rPr kumimoji="0" sz="11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233</a:t>
            </a: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Pages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561-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572</a:t>
            </a: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383362" y="1020565"/>
            <a:ext cx="10878820" cy="790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141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Influence</a:t>
            </a:r>
            <a:r>
              <a:rPr kumimoji="0" sz="2200" b="1" i="0" u="none" strike="noStrike" kern="1200" cap="none" spc="-4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</a:t>
            </a:r>
            <a:r>
              <a:rPr kumimoji="0" sz="220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</a:t>
            </a:r>
            <a:r>
              <a:rPr kumimoji="0" sz="220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origin</a:t>
            </a:r>
            <a:r>
              <a:rPr kumimoji="0" sz="220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(ore</a:t>
            </a:r>
            <a:r>
              <a:rPr kumimoji="0" sz="220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type,</a:t>
            </a:r>
            <a:r>
              <a:rPr kumimoji="0" sz="2200" b="1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mining</a:t>
            </a:r>
            <a:r>
              <a:rPr kumimoji="0" sz="2200" b="1" i="0" u="none" strike="noStrike" kern="1200" cap="none" spc="-4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location,</a:t>
            </a:r>
            <a:r>
              <a:rPr kumimoji="0" sz="2200" b="1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specific</a:t>
            </a:r>
            <a:r>
              <a:rPr kumimoji="0" sz="220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site</a:t>
            </a:r>
            <a:r>
              <a:rPr kumimoji="0" sz="220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conditions)</a:t>
            </a:r>
            <a:r>
              <a:rPr kumimoji="0" sz="2200" b="1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on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environmental</a:t>
            </a:r>
            <a:r>
              <a:rPr kumimoji="0" sz="2200" b="1" i="0" u="none" strike="noStrike" kern="1200" cap="none" spc="-3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impacts</a:t>
            </a:r>
            <a:r>
              <a:rPr kumimoji="0" sz="2200" b="1" i="0" u="none" strike="noStrike" kern="1200" cap="none" spc="-4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</a:t>
            </a:r>
            <a:r>
              <a:rPr kumimoji="0" sz="220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</a:t>
            </a:r>
            <a:r>
              <a:rPr kumimoji="0" sz="2200" b="1" i="0" u="none" strike="noStrike" kern="1200" cap="none" spc="-5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kWh</a:t>
            </a:r>
            <a:r>
              <a:rPr kumimoji="0" sz="2200" b="1" i="0" u="none" strike="noStrike" kern="1200" cap="none" spc="-5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electricity</a:t>
            </a:r>
            <a:r>
              <a:rPr kumimoji="0" sz="2200" b="1" i="0" u="none" strike="noStrike" kern="1200" cap="none" spc="-3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generated</a:t>
            </a:r>
            <a:r>
              <a:rPr kumimoji="0" sz="2200" b="1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</a:t>
            </a:r>
            <a:r>
              <a:rPr kumimoji="0" sz="220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</a:t>
            </a:r>
            <a:r>
              <a:rPr kumimoji="0" sz="2200" b="1" i="0" u="none" strike="noStrike" kern="1200" cap="none" spc="-5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MW</a:t>
            </a:r>
            <a:r>
              <a:rPr kumimoji="0" sz="2200" b="1" i="0" u="none" strike="noStrike" kern="1200" cap="none" spc="-3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wind</a:t>
            </a:r>
            <a:r>
              <a:rPr kumimoji="0" sz="2200" b="1" i="0" u="none" strike="noStrike" kern="1200" cap="none" spc="-5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power</a:t>
            </a:r>
            <a:r>
              <a:rPr kumimoji="0" sz="2200" b="1" i="0" u="none" strike="noStrike" kern="1200" cap="none" spc="-5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plant</a:t>
            </a:r>
            <a:endParaRPr kumimoji="0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738631" y="5422798"/>
            <a:ext cx="58928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DFIG: DDSG: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1653285" y="5422798"/>
            <a:ext cx="285750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doubly-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fed</a:t>
            </a:r>
            <a:r>
              <a:rPr kumimoji="0" sz="14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induction</a:t>
            </a:r>
            <a:r>
              <a:rPr kumimoji="0" sz="14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generator</a:t>
            </a:r>
            <a:r>
              <a:rPr kumimoji="0" sz="1400" b="0" i="0" u="none" strike="noStrike" kern="1200" cap="none" spc="5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direct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driven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synchronous</a:t>
            </a:r>
            <a:r>
              <a:rPr kumimoji="0" sz="14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generator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733974" y="5952910"/>
            <a:ext cx="4541520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DDPMSG:</a:t>
            </a:r>
            <a:r>
              <a:rPr kumimoji="0" sz="1400" b="0" i="0" u="none" strike="noStrike" kern="1200" cap="none" spc="2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electrically</a:t>
            </a:r>
            <a:r>
              <a:rPr kumimoji="0" sz="14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excited</a:t>
            </a:r>
            <a:r>
              <a:rPr kumimoji="0" sz="14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and</a:t>
            </a:r>
            <a:r>
              <a:rPr kumimoji="0" sz="14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direct</a:t>
            </a:r>
            <a:r>
              <a:rPr kumimoji="0" sz="14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drive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permanent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synchronous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generator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6622160" y="2016378"/>
            <a:ext cx="45732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0" lvl="0" indent="-28702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Wingdings"/>
              <a:buChar char=""/>
              <a:tabLst>
                <a:tab pos="299085" algn="l"/>
                <a:tab pos="299720" algn="l"/>
                <a:tab pos="1414145" algn="l"/>
                <a:tab pos="2630805" algn="l"/>
                <a:tab pos="3010535" algn="l"/>
                <a:tab pos="4156710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Electricity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generation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DDPMSG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with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8333993" y="2290698"/>
            <a:ext cx="207137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104900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produced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144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87425" algn="l"/>
                <a:tab pos="1670685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(Bayan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Obo)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has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10533380" y="2290698"/>
            <a:ext cx="66167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5080" lvl="0" indent="0" algn="r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from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5715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higher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8486393" y="2839592"/>
            <a:ext cx="14605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environmental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10380726" y="2839592"/>
            <a:ext cx="81406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impacts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6908672" y="2290698"/>
            <a:ext cx="135255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22985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permanent Chinese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 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normalized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compared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to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7079360" y="3388740"/>
            <a:ext cx="3295015" cy="878840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marL="299085" marR="0" lvl="0" indent="-287020" algn="l" defTabSz="457200" rtl="0" eaLnBrk="1" fontAlgn="auto" latinLnBrk="0" hangingPunct="1">
              <a:lnSpc>
                <a:spcPct val="100000"/>
              </a:lnSpc>
              <a:spcBef>
                <a:spcPts val="1295"/>
              </a:spcBef>
              <a:spcAft>
                <a:spcPts val="0"/>
              </a:spcAft>
              <a:buClrTx/>
              <a:buSzTx/>
              <a:buFont typeface="Symbol"/>
              <a:buChar char=""/>
              <a:tabLst>
                <a:tab pos="299085" algn="l"/>
                <a:tab pos="299720" algn="l"/>
              </a:tabLst>
              <a:defRPr/>
            </a:pP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U.S.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Mountain</a:t>
            </a:r>
            <a:r>
              <a:rPr kumimoji="0" sz="1800" b="0" i="0" u="none" strike="noStrike" kern="1200" cap="none" spc="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Pass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(→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20%)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99085" marR="0" lvl="0" indent="-28702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Symbol"/>
              <a:buChar char=""/>
              <a:tabLst>
                <a:tab pos="299085" algn="l"/>
                <a:tab pos="299720" algn="l"/>
              </a:tabLst>
              <a:defRPr/>
            </a:pP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Mt.</a:t>
            </a:r>
            <a:r>
              <a:rPr kumimoji="0" sz="1800" b="0" i="0" u="none" strike="noStrike" kern="1200" cap="none" spc="-3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Weld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(Aus)</a:t>
            </a:r>
            <a:r>
              <a:rPr kumimoji="0" sz="1800" b="0" i="0" u="none" strike="noStrike" kern="1200" cap="none" spc="46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(→</a:t>
            </a:r>
            <a:r>
              <a:rPr kumimoji="0" sz="1800" b="0" i="0" u="none" strike="noStrike" kern="1200" cap="none" spc="-1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33%)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6622160" y="4394454"/>
            <a:ext cx="45726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5080" lvl="0" indent="-28702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Wingdings"/>
              <a:buChar char=""/>
              <a:tabLst>
                <a:tab pos="299085" algn="l"/>
                <a:tab pos="299720" algn="l"/>
                <a:tab pos="1591310" algn="l"/>
                <a:tab pos="2985770" algn="l"/>
                <a:tab pos="3543935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Electricity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generation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Australian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DDPMSG</a:t>
            </a:r>
            <a:r>
              <a:rPr kumimoji="0" sz="1800" b="0" i="0" u="none" strike="noStrike" kern="1200" cap="none" spc="-1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is</a:t>
            </a:r>
            <a:r>
              <a:rPr kumimoji="0" sz="1800" b="0" i="0" u="none" strike="noStrike" kern="1200" cap="none" spc="-1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8%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better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than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DFIG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4" name="object 2"/>
          <p:cNvSpPr txBox="1">
            <a:spLocks noGrp="1"/>
          </p:cNvSpPr>
          <p:nvPr>
            <p:ph type="title"/>
          </p:nvPr>
        </p:nvSpPr>
        <p:spPr>
          <a:xfrm>
            <a:off x="0" y="224398"/>
            <a:ext cx="11856279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US" sz="2800" b="1" dirty="0"/>
              <a:t>excerpt: Comparison of Wind Generator Types, Petra Zapp (IEK-STE)</a:t>
            </a:r>
            <a:endParaRPr lang="en-US" sz="2800" b="1" spc="-10" dirty="0"/>
          </a:p>
        </p:txBody>
      </p:sp>
    </p:spTree>
    <p:extLst>
      <p:ext uri="{BB962C8B-B14F-4D97-AF65-F5344CB8AC3E}">
        <p14:creationId xmlns:p14="http://schemas.microsoft.com/office/powerpoint/2010/main" val="37848252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328" y="397158"/>
            <a:ext cx="11856279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de-DE" b="1" dirty="0"/>
              <a:t>Electromagnet Operation vs. Manufacturing Footprint, </a:t>
            </a:r>
            <a:r>
              <a:rPr lang="de-DE" b="1" dirty="0" err="1"/>
              <a:t>B.Shepherd</a:t>
            </a:r>
            <a:r>
              <a:rPr lang="de-DE" b="1" dirty="0"/>
              <a:t>, STFC</a:t>
            </a:r>
            <a:endParaRPr b="1"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365861" y="1473530"/>
            <a:ext cx="6944995" cy="1861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0" lvl="0" indent="-228600" algn="l" defTabSz="914400" rtl="0" eaLnBrk="1" fontAlgn="auto" latinLnBrk="0" hangingPunct="1">
              <a:lnSpc>
                <a:spcPts val="2775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Power</a:t>
            </a:r>
            <a:r>
              <a:rPr kumimoji="0" sz="2400" b="0" i="0" u="none" strike="noStrike" kern="0" cap="none" spc="-7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usage</a:t>
            </a:r>
            <a:r>
              <a:rPr kumimoji="0" sz="2400" b="0" i="0" u="none" strike="noStrike" kern="0" cap="none" spc="-6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nominal</a:t>
            </a:r>
            <a:r>
              <a:rPr kumimoji="0" sz="2400" b="0" i="0" u="none" strike="noStrike" kern="0" cap="none" spc="-7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operating</a:t>
            </a:r>
            <a:r>
              <a:rPr kumimoji="0" sz="2400" b="0" i="0" u="none" strike="noStrike" kern="0" cap="none" spc="-8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point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1" indent="-228600" algn="l" defTabSz="914400" rtl="0" eaLnBrk="1" fontAlgn="auto" latinLnBrk="0" hangingPunct="1">
              <a:lnSpc>
                <a:spcPts val="21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1: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385</a:t>
            </a:r>
            <a:r>
              <a:rPr kumimoji="0" sz="2000" b="1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1" indent="-228600" algn="l" defTabSz="914400" rtl="0" eaLnBrk="1" fontAlgn="auto" latinLnBrk="0" hangingPunct="1">
              <a:lnSpc>
                <a:spcPts val="21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2: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2.01</a:t>
            </a:r>
            <a:r>
              <a:rPr kumimoji="0" sz="20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kW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1" indent="-228600" algn="l" defTabSz="914400" rtl="0" eaLnBrk="1" fontAlgn="auto" latinLnBrk="0" hangingPunct="1">
              <a:lnSpc>
                <a:spcPts val="22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FEBE:</a:t>
            </a:r>
            <a:r>
              <a:rPr kumimoji="0" sz="20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3.72</a:t>
            </a:r>
            <a:r>
              <a:rPr kumimoji="0" sz="2000" b="1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kW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0" lvl="0" indent="-228600" algn="l" defTabSz="914400" rtl="0" eaLnBrk="1" fontAlgn="auto" latinLnBrk="0" hangingPunct="1">
              <a:lnSpc>
                <a:spcPts val="2450"/>
              </a:lnSpc>
              <a:spcBef>
                <a:spcPts val="13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UK</a:t>
            </a:r>
            <a:r>
              <a:rPr kumimoji="0" sz="24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electricity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carbon</a:t>
            </a:r>
            <a:r>
              <a:rPr kumimoji="0" sz="24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intensity</a:t>
            </a:r>
            <a:r>
              <a:rPr kumimoji="0" sz="24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2022:</a:t>
            </a:r>
            <a:r>
              <a:rPr kumimoji="0" sz="24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193</a:t>
            </a:r>
            <a:r>
              <a:rPr kumimoji="0" sz="2400" b="1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gCO₂e</a:t>
            </a:r>
            <a:r>
              <a:rPr kumimoji="0" sz="2400" b="1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/</a:t>
            </a:r>
            <a:r>
              <a:rPr kumimoji="0" sz="2400" b="1" i="0" u="none" strike="noStrike" kern="0" cap="none" spc="-1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kWh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0" lvl="0" indent="0" algn="l" defTabSz="914400" rtl="0" eaLnBrk="1" fontAlgn="auto" latinLnBrk="0" hangingPunct="1">
              <a:lnSpc>
                <a:spcPts val="24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(and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improving</a:t>
            </a: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every</a:t>
            </a:r>
            <a:r>
              <a:rPr kumimoji="0" sz="24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year!)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5861" y="3281933"/>
            <a:ext cx="8301355" cy="15240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98500" marR="0" lvl="0" indent="-228600" algn="l" defTabSz="914400" rtl="0" eaLnBrk="1" fontAlgn="auto" latinLnBrk="0" hangingPunct="1">
              <a:lnSpc>
                <a:spcPts val="2039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Highly</a:t>
            </a:r>
            <a:r>
              <a:rPr kumimoji="0" sz="20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dependent</a:t>
            </a:r>
            <a:r>
              <a:rPr kumimoji="0" sz="20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2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fuel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mix: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332740" lvl="0" indent="0" algn="l" defTabSz="914400" rtl="0" eaLnBrk="1" fontAlgn="auto" latinLnBrk="0" hangingPunct="1">
              <a:lnSpc>
                <a:spcPct val="70000"/>
              </a:lnSpc>
              <a:spcBef>
                <a:spcPts val="35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Sweden</a:t>
            </a:r>
            <a:r>
              <a:rPr kumimoji="0" sz="20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21g;</a:t>
            </a:r>
            <a:r>
              <a:rPr kumimoji="0" sz="20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France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102g;</a:t>
            </a:r>
            <a:r>
              <a:rPr kumimoji="0" sz="20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USA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432g;</a:t>
            </a:r>
            <a:r>
              <a:rPr kumimoji="0" sz="20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Germany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481g;</a:t>
            </a:r>
            <a:r>
              <a:rPr kumimoji="0" sz="20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Switzerland</a:t>
            </a:r>
            <a:r>
              <a:rPr kumimoji="0" sz="2000" b="0" i="0" u="none" strike="noStrike" kern="0" cap="none" spc="-1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153g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(source:</a:t>
            </a:r>
            <a:r>
              <a:rPr kumimoji="0" sz="20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sng" strike="noStrike" kern="0" cap="none" spc="0" normalizeH="0" baseline="0" noProof="0" dirty="0">
                <a:ln>
                  <a:noFill/>
                </a:ln>
                <a:solidFill>
                  <a:srgbClr val="0562C1"/>
                </a:solidFill>
                <a:effectLst/>
                <a:uLnTx/>
                <a:uFill>
                  <a:solidFill>
                    <a:srgbClr val="0562C1"/>
                  </a:solidFill>
                </a:uFill>
                <a:latin typeface="Calibri"/>
                <a:ea typeface="+mn-ea"/>
                <a:cs typeface="Calibri"/>
                <a:hlinkClick r:id="rId2"/>
              </a:rPr>
              <a:t>Electricity</a:t>
            </a:r>
            <a:r>
              <a:rPr kumimoji="0" sz="2000" b="0" i="0" u="sng" strike="noStrike" kern="0" cap="none" spc="-25" normalizeH="0" baseline="0" noProof="0" dirty="0">
                <a:ln>
                  <a:noFill/>
                </a:ln>
                <a:solidFill>
                  <a:srgbClr val="0562C1"/>
                </a:solidFill>
                <a:effectLst/>
                <a:uLnTx/>
                <a:uFill>
                  <a:solidFill>
                    <a:srgbClr val="0562C1"/>
                  </a:solidFill>
                </a:uFill>
                <a:latin typeface="Calibri"/>
                <a:ea typeface="+mn-ea"/>
                <a:cs typeface="Calibri"/>
                <a:hlinkClick r:id="rId2"/>
              </a:rPr>
              <a:t> </a:t>
            </a:r>
            <a:r>
              <a:rPr kumimoji="0" sz="2000" b="0" i="0" u="sng" strike="noStrike" kern="0" cap="none" spc="-20" normalizeH="0" baseline="0" noProof="0" dirty="0">
                <a:ln>
                  <a:noFill/>
                </a:ln>
                <a:solidFill>
                  <a:srgbClr val="0562C1"/>
                </a:solidFill>
                <a:effectLst/>
                <a:uLnTx/>
                <a:uFill>
                  <a:solidFill>
                    <a:srgbClr val="0562C1"/>
                  </a:solidFill>
                </a:uFill>
                <a:latin typeface="Calibri"/>
                <a:ea typeface="+mn-ea"/>
                <a:cs typeface="Calibri"/>
                <a:hlinkClick r:id="rId2"/>
              </a:rPr>
              <a:t>Maps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)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Assume</a:t>
            </a:r>
            <a:r>
              <a:rPr kumimoji="0" sz="2400" b="0" i="0" u="none" strike="noStrike" kern="0" cap="none" spc="-6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operated</a:t>
            </a:r>
            <a:r>
              <a:rPr kumimoji="0" sz="24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for</a:t>
            </a:r>
            <a:r>
              <a:rPr kumimoji="0" sz="24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</a:t>
            </a:r>
            <a:r>
              <a:rPr kumimoji="0" sz="24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years,</a:t>
            </a:r>
            <a:r>
              <a:rPr kumimoji="0" sz="2400" b="0" i="0" u="none" strike="noStrike" kern="0" cap="none" spc="-6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250</a:t>
            </a:r>
            <a:r>
              <a:rPr kumimoji="0" sz="24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days</a:t>
            </a:r>
            <a:r>
              <a:rPr kumimoji="0" sz="24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</a:t>
            </a: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year,</a:t>
            </a:r>
            <a:r>
              <a:rPr kumimoji="0" sz="2400" b="0" i="0" u="none" strike="noStrike" kern="0" cap="none" spc="-6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16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hours</a:t>
            </a: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</a:t>
            </a: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day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4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Total</a:t>
            </a:r>
            <a:r>
              <a:rPr kumimoji="0" sz="24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impact</a:t>
            </a:r>
            <a:r>
              <a:rPr kumimoji="0" sz="2400" b="0" i="0" u="none" strike="noStrike" kern="0" cap="none" spc="-6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24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operation</a:t>
            </a:r>
            <a:r>
              <a:rPr kumimoji="0" sz="24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(note:</a:t>
            </a:r>
            <a:r>
              <a:rPr kumimoji="0" sz="2400" b="0" i="1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cooling</a:t>
            </a:r>
            <a:r>
              <a:rPr kumimoji="0" sz="2400" b="0" i="1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not</a:t>
            </a:r>
            <a:r>
              <a:rPr kumimoji="0" sz="2400" b="0" i="1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1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included)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5861" y="4751323"/>
            <a:ext cx="2815590" cy="152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8500" marR="0" lvl="0" indent="-228600" algn="l" defTabSz="914400" rtl="0" eaLnBrk="1" fontAlgn="auto" latinLnBrk="0" hangingPunct="1">
              <a:lnSpc>
                <a:spcPts val="229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2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1:</a:t>
            </a:r>
            <a:r>
              <a:rPr kumimoji="0" sz="2000" b="0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1.49</a:t>
            </a:r>
            <a:r>
              <a:rPr kumimoji="0" sz="2000" b="1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tCO₂e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0" indent="-228600" algn="l" defTabSz="914400" rtl="0" eaLnBrk="1" fontAlgn="auto" latinLnBrk="0" hangingPunct="1">
              <a:lnSpc>
                <a:spcPts val="218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2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2:</a:t>
            </a:r>
            <a:r>
              <a:rPr kumimoji="0" sz="2000" b="0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7.76</a:t>
            </a:r>
            <a:r>
              <a:rPr kumimoji="0" sz="2000" b="1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tCO₂e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0" indent="-228600" algn="l" defTabSz="914400" rtl="0" eaLnBrk="1" fontAlgn="auto" latinLnBrk="0" hangingPunct="1">
              <a:lnSpc>
                <a:spcPts val="22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FEBE:</a:t>
            </a:r>
            <a:r>
              <a:rPr kumimoji="0" sz="2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14.4</a:t>
            </a:r>
            <a:r>
              <a:rPr kumimoji="0" sz="2000" b="1" i="0" u="none" strike="noStrike" kern="0" cap="none" spc="-1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tCO₂e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57785" lvl="0" indent="-228600" algn="l" defTabSz="914400" rtl="0" eaLnBrk="1" fontAlgn="auto" latinLnBrk="0" hangingPunct="1">
              <a:lnSpc>
                <a:spcPct val="70000"/>
              </a:lnSpc>
              <a:spcBef>
                <a:spcPts val="99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Much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greater</a:t>
            </a:r>
            <a:r>
              <a:rPr kumimoji="0" sz="24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than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manufacture</a:t>
            </a:r>
            <a:r>
              <a:rPr kumimoji="0" sz="2400" b="0" i="0" u="none" strike="noStrike" kern="0" cap="none" spc="-9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impact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7706868" y="1418844"/>
            <a:ext cx="4029710" cy="1397635"/>
            <a:chOff x="7706868" y="1418844"/>
            <a:chExt cx="4029710" cy="1397635"/>
          </a:xfrm>
        </p:grpSpPr>
        <p:sp>
          <p:nvSpPr>
            <p:cNvPr id="7" name="object 7"/>
            <p:cNvSpPr/>
            <p:nvPr/>
          </p:nvSpPr>
          <p:spPr>
            <a:xfrm>
              <a:off x="7746492" y="2595372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89">
                  <a:moveTo>
                    <a:pt x="0" y="135636"/>
                  </a:moveTo>
                  <a:lnTo>
                    <a:pt x="3986784" y="135636"/>
                  </a:lnTo>
                </a:path>
                <a:path w="3987165" h="135889">
                  <a:moveTo>
                    <a:pt x="0" y="89916"/>
                  </a:moveTo>
                  <a:lnTo>
                    <a:pt x="3986784" y="89916"/>
                  </a:lnTo>
                </a:path>
                <a:path w="3987165" h="135889">
                  <a:moveTo>
                    <a:pt x="0" y="44196"/>
                  </a:moveTo>
                  <a:lnTo>
                    <a:pt x="3986784" y="44196"/>
                  </a:lnTo>
                </a:path>
                <a:path w="3987165" h="13588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7746492" y="2775204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7746492" y="2369819"/>
              <a:ext cx="3987165" cy="134620"/>
            </a:xfrm>
            <a:custGeom>
              <a:avLst/>
              <a:gdLst/>
              <a:ahLst/>
              <a:cxnLst/>
              <a:rect l="l" t="t" r="r" b="b"/>
              <a:pathLst>
                <a:path w="3987165" h="134619">
                  <a:moveTo>
                    <a:pt x="0" y="134111"/>
                  </a:moveTo>
                  <a:lnTo>
                    <a:pt x="3986784" y="134111"/>
                  </a:lnTo>
                </a:path>
                <a:path w="3987165" h="134619">
                  <a:moveTo>
                    <a:pt x="0" y="89915"/>
                  </a:moveTo>
                  <a:lnTo>
                    <a:pt x="3986784" y="89915"/>
                  </a:lnTo>
                </a:path>
                <a:path w="3987165" h="134619">
                  <a:moveTo>
                    <a:pt x="0" y="44195"/>
                  </a:moveTo>
                  <a:lnTo>
                    <a:pt x="3986784" y="44195"/>
                  </a:lnTo>
                </a:path>
                <a:path w="3987165" h="13461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7746492" y="2549652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7746492" y="2142744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89">
                  <a:moveTo>
                    <a:pt x="0" y="135635"/>
                  </a:moveTo>
                  <a:lnTo>
                    <a:pt x="3986784" y="135635"/>
                  </a:lnTo>
                </a:path>
                <a:path w="3987165" h="135889">
                  <a:moveTo>
                    <a:pt x="0" y="91439"/>
                  </a:moveTo>
                  <a:lnTo>
                    <a:pt x="3986784" y="91439"/>
                  </a:lnTo>
                </a:path>
                <a:path w="3987165" h="135889">
                  <a:moveTo>
                    <a:pt x="0" y="45719"/>
                  </a:moveTo>
                  <a:lnTo>
                    <a:pt x="3986784" y="45719"/>
                  </a:lnTo>
                </a:path>
                <a:path w="3987165" h="13588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7746492" y="2324100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7746492" y="1917192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89">
                  <a:moveTo>
                    <a:pt x="0" y="135635"/>
                  </a:moveTo>
                  <a:lnTo>
                    <a:pt x="3986784" y="135635"/>
                  </a:lnTo>
                </a:path>
                <a:path w="3987165" h="135889">
                  <a:moveTo>
                    <a:pt x="0" y="91439"/>
                  </a:moveTo>
                  <a:lnTo>
                    <a:pt x="3986784" y="91439"/>
                  </a:lnTo>
                </a:path>
                <a:path w="3987165" h="135889">
                  <a:moveTo>
                    <a:pt x="0" y="45719"/>
                  </a:moveTo>
                  <a:lnTo>
                    <a:pt x="3986784" y="45719"/>
                  </a:lnTo>
                </a:path>
                <a:path w="3987165" h="13588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7746492" y="2098548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7746492" y="1691640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89">
                  <a:moveTo>
                    <a:pt x="0" y="135635"/>
                  </a:moveTo>
                  <a:lnTo>
                    <a:pt x="3986784" y="135635"/>
                  </a:lnTo>
                </a:path>
                <a:path w="3987165" h="135889">
                  <a:moveTo>
                    <a:pt x="0" y="91439"/>
                  </a:moveTo>
                  <a:lnTo>
                    <a:pt x="3986784" y="91439"/>
                  </a:lnTo>
                </a:path>
                <a:path w="3987165" h="135889">
                  <a:moveTo>
                    <a:pt x="0" y="45719"/>
                  </a:moveTo>
                  <a:lnTo>
                    <a:pt x="3986784" y="45719"/>
                  </a:lnTo>
                </a:path>
                <a:path w="3987165" h="13588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7746492" y="1872995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7746492" y="1466088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90">
                  <a:moveTo>
                    <a:pt x="0" y="135635"/>
                  </a:moveTo>
                  <a:lnTo>
                    <a:pt x="3986784" y="135635"/>
                  </a:lnTo>
                </a:path>
                <a:path w="3987165" h="135890">
                  <a:moveTo>
                    <a:pt x="0" y="89915"/>
                  </a:moveTo>
                  <a:lnTo>
                    <a:pt x="3986784" y="89915"/>
                  </a:lnTo>
                </a:path>
                <a:path w="3987165" h="135890">
                  <a:moveTo>
                    <a:pt x="0" y="45719"/>
                  </a:moveTo>
                  <a:lnTo>
                    <a:pt x="3986784" y="45719"/>
                  </a:lnTo>
                </a:path>
                <a:path w="3987165" h="135890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7746492" y="1421892"/>
              <a:ext cx="3987165" cy="226060"/>
            </a:xfrm>
            <a:custGeom>
              <a:avLst/>
              <a:gdLst/>
              <a:ahLst/>
              <a:cxnLst/>
              <a:rect l="l" t="t" r="r" b="b"/>
              <a:pathLst>
                <a:path w="3987165" h="226060">
                  <a:moveTo>
                    <a:pt x="0" y="225552"/>
                  </a:moveTo>
                  <a:lnTo>
                    <a:pt x="3986784" y="225552"/>
                  </a:lnTo>
                </a:path>
                <a:path w="3987165" h="226060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7906512" y="1421892"/>
              <a:ext cx="3667125" cy="1353820"/>
            </a:xfrm>
            <a:custGeom>
              <a:avLst/>
              <a:gdLst/>
              <a:ahLst/>
              <a:cxnLst/>
              <a:rect l="l" t="t" r="r" b="b"/>
              <a:pathLst>
                <a:path w="3667125" h="1353820">
                  <a:moveTo>
                    <a:pt x="0" y="0"/>
                  </a:moveTo>
                  <a:lnTo>
                    <a:pt x="0" y="1353312"/>
                  </a:lnTo>
                </a:path>
                <a:path w="3667125" h="1353820">
                  <a:moveTo>
                    <a:pt x="160020" y="0"/>
                  </a:moveTo>
                  <a:lnTo>
                    <a:pt x="160020" y="1353312"/>
                  </a:lnTo>
                </a:path>
                <a:path w="3667125" h="1353820">
                  <a:moveTo>
                    <a:pt x="318516" y="0"/>
                  </a:moveTo>
                  <a:lnTo>
                    <a:pt x="318516" y="1353312"/>
                  </a:lnTo>
                </a:path>
                <a:path w="3667125" h="1353820">
                  <a:moveTo>
                    <a:pt x="478536" y="0"/>
                  </a:moveTo>
                  <a:lnTo>
                    <a:pt x="478536" y="1353312"/>
                  </a:lnTo>
                </a:path>
                <a:path w="3667125" h="1353820">
                  <a:moveTo>
                    <a:pt x="797052" y="0"/>
                  </a:moveTo>
                  <a:lnTo>
                    <a:pt x="797052" y="1353312"/>
                  </a:lnTo>
                </a:path>
                <a:path w="3667125" h="1353820">
                  <a:moveTo>
                    <a:pt x="957072" y="0"/>
                  </a:moveTo>
                  <a:lnTo>
                    <a:pt x="957072" y="1353312"/>
                  </a:lnTo>
                </a:path>
                <a:path w="3667125" h="1353820">
                  <a:moveTo>
                    <a:pt x="1115568" y="0"/>
                  </a:moveTo>
                  <a:lnTo>
                    <a:pt x="1115568" y="1353312"/>
                  </a:lnTo>
                </a:path>
                <a:path w="3667125" h="1353820">
                  <a:moveTo>
                    <a:pt x="1275588" y="0"/>
                  </a:moveTo>
                  <a:lnTo>
                    <a:pt x="1275588" y="1353312"/>
                  </a:lnTo>
                </a:path>
                <a:path w="3667125" h="1353820">
                  <a:moveTo>
                    <a:pt x="1594104" y="0"/>
                  </a:moveTo>
                  <a:lnTo>
                    <a:pt x="1594104" y="1353312"/>
                  </a:lnTo>
                </a:path>
                <a:path w="3667125" h="1353820">
                  <a:moveTo>
                    <a:pt x="1754124" y="0"/>
                  </a:moveTo>
                  <a:lnTo>
                    <a:pt x="1754124" y="1353312"/>
                  </a:lnTo>
                </a:path>
                <a:path w="3667125" h="1353820">
                  <a:moveTo>
                    <a:pt x="1912620" y="0"/>
                  </a:moveTo>
                  <a:lnTo>
                    <a:pt x="1912620" y="1353312"/>
                  </a:lnTo>
                </a:path>
                <a:path w="3667125" h="1353820">
                  <a:moveTo>
                    <a:pt x="2072639" y="0"/>
                  </a:moveTo>
                  <a:lnTo>
                    <a:pt x="2072639" y="1353312"/>
                  </a:lnTo>
                </a:path>
                <a:path w="3667125" h="1353820">
                  <a:moveTo>
                    <a:pt x="2391156" y="0"/>
                  </a:moveTo>
                  <a:lnTo>
                    <a:pt x="2391156" y="1353312"/>
                  </a:lnTo>
                </a:path>
                <a:path w="3667125" h="1353820">
                  <a:moveTo>
                    <a:pt x="2551176" y="0"/>
                  </a:moveTo>
                  <a:lnTo>
                    <a:pt x="2551176" y="1353312"/>
                  </a:lnTo>
                </a:path>
                <a:path w="3667125" h="1353820">
                  <a:moveTo>
                    <a:pt x="2709672" y="0"/>
                  </a:moveTo>
                  <a:lnTo>
                    <a:pt x="2709672" y="1353312"/>
                  </a:lnTo>
                </a:path>
                <a:path w="3667125" h="1353820">
                  <a:moveTo>
                    <a:pt x="2869692" y="0"/>
                  </a:moveTo>
                  <a:lnTo>
                    <a:pt x="2869692" y="1353312"/>
                  </a:lnTo>
                </a:path>
                <a:path w="3667125" h="1353820">
                  <a:moveTo>
                    <a:pt x="3188208" y="0"/>
                  </a:moveTo>
                  <a:lnTo>
                    <a:pt x="3188208" y="1353312"/>
                  </a:lnTo>
                </a:path>
                <a:path w="3667125" h="1353820">
                  <a:moveTo>
                    <a:pt x="3348228" y="0"/>
                  </a:moveTo>
                  <a:lnTo>
                    <a:pt x="3348228" y="1353312"/>
                  </a:lnTo>
                </a:path>
                <a:path w="3667125" h="1353820">
                  <a:moveTo>
                    <a:pt x="3508248" y="0"/>
                  </a:moveTo>
                  <a:lnTo>
                    <a:pt x="3508248" y="1353312"/>
                  </a:lnTo>
                </a:path>
                <a:path w="3667125" h="1353820">
                  <a:moveTo>
                    <a:pt x="3666744" y="0"/>
                  </a:moveTo>
                  <a:lnTo>
                    <a:pt x="3666744" y="1353312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7746492" y="1421892"/>
              <a:ext cx="3987165" cy="1353820"/>
            </a:xfrm>
            <a:custGeom>
              <a:avLst/>
              <a:gdLst/>
              <a:ahLst/>
              <a:cxnLst/>
              <a:rect l="l" t="t" r="r" b="b"/>
              <a:pathLst>
                <a:path w="3987165" h="1353820">
                  <a:moveTo>
                    <a:pt x="0" y="0"/>
                  </a:moveTo>
                  <a:lnTo>
                    <a:pt x="0" y="1353312"/>
                  </a:lnTo>
                </a:path>
                <a:path w="3987165" h="1353820">
                  <a:moveTo>
                    <a:pt x="797052" y="0"/>
                  </a:moveTo>
                  <a:lnTo>
                    <a:pt x="797052" y="1353312"/>
                  </a:lnTo>
                </a:path>
                <a:path w="3987165" h="1353820">
                  <a:moveTo>
                    <a:pt x="1595628" y="0"/>
                  </a:moveTo>
                  <a:lnTo>
                    <a:pt x="1595628" y="1353312"/>
                  </a:lnTo>
                </a:path>
                <a:path w="3987165" h="1353820">
                  <a:moveTo>
                    <a:pt x="2392680" y="0"/>
                  </a:moveTo>
                  <a:lnTo>
                    <a:pt x="2392680" y="1353312"/>
                  </a:lnTo>
                </a:path>
                <a:path w="3987165" h="1353820">
                  <a:moveTo>
                    <a:pt x="3189732" y="0"/>
                  </a:moveTo>
                  <a:lnTo>
                    <a:pt x="3189732" y="1353312"/>
                  </a:lnTo>
                </a:path>
                <a:path w="3987165" h="1353820">
                  <a:moveTo>
                    <a:pt x="3986784" y="0"/>
                  </a:moveTo>
                  <a:lnTo>
                    <a:pt x="3986784" y="1353312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7746492" y="1421892"/>
              <a:ext cx="0" cy="1353820"/>
            </a:xfrm>
            <a:custGeom>
              <a:avLst/>
              <a:gdLst/>
              <a:ahLst/>
              <a:cxnLst/>
              <a:rect l="l" t="t" r="r" b="b"/>
              <a:pathLst>
                <a:path h="1353820">
                  <a:moveTo>
                    <a:pt x="0" y="1353312"/>
                  </a:moveTo>
                  <a:lnTo>
                    <a:pt x="0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7706868" y="1421892"/>
              <a:ext cx="40005" cy="1353820"/>
            </a:xfrm>
            <a:custGeom>
              <a:avLst/>
              <a:gdLst/>
              <a:ahLst/>
              <a:cxnLst/>
              <a:rect l="l" t="t" r="r" b="b"/>
              <a:pathLst>
                <a:path w="40004" h="1353820">
                  <a:moveTo>
                    <a:pt x="0" y="1353312"/>
                  </a:moveTo>
                  <a:lnTo>
                    <a:pt x="39624" y="1353312"/>
                  </a:lnTo>
                </a:path>
                <a:path w="40004" h="1353820">
                  <a:moveTo>
                    <a:pt x="0" y="1127760"/>
                  </a:moveTo>
                  <a:lnTo>
                    <a:pt x="39624" y="1127760"/>
                  </a:lnTo>
                </a:path>
                <a:path w="40004" h="1353820">
                  <a:moveTo>
                    <a:pt x="0" y="902207"/>
                  </a:moveTo>
                  <a:lnTo>
                    <a:pt x="39624" y="902207"/>
                  </a:lnTo>
                </a:path>
                <a:path w="40004" h="1353820">
                  <a:moveTo>
                    <a:pt x="0" y="676656"/>
                  </a:moveTo>
                  <a:lnTo>
                    <a:pt x="39624" y="676656"/>
                  </a:lnTo>
                </a:path>
                <a:path w="40004" h="1353820">
                  <a:moveTo>
                    <a:pt x="0" y="451103"/>
                  </a:moveTo>
                  <a:lnTo>
                    <a:pt x="39624" y="451103"/>
                  </a:lnTo>
                </a:path>
                <a:path w="40004" h="1353820">
                  <a:moveTo>
                    <a:pt x="0" y="225552"/>
                  </a:moveTo>
                  <a:lnTo>
                    <a:pt x="39624" y="225552"/>
                  </a:lnTo>
                </a:path>
                <a:path w="40004" h="1353820">
                  <a:moveTo>
                    <a:pt x="0" y="0"/>
                  </a:moveTo>
                  <a:lnTo>
                    <a:pt x="3962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7746492" y="2775204"/>
              <a:ext cx="3987165" cy="41275"/>
            </a:xfrm>
            <a:custGeom>
              <a:avLst/>
              <a:gdLst/>
              <a:ahLst/>
              <a:cxnLst/>
              <a:rect l="l" t="t" r="r" b="b"/>
              <a:pathLst>
                <a:path w="3987165" h="41275">
                  <a:moveTo>
                    <a:pt x="0" y="0"/>
                  </a:moveTo>
                  <a:lnTo>
                    <a:pt x="3986784" y="0"/>
                  </a:lnTo>
                </a:path>
                <a:path w="3987165" h="41275">
                  <a:moveTo>
                    <a:pt x="0" y="0"/>
                  </a:moveTo>
                  <a:lnTo>
                    <a:pt x="0" y="41148"/>
                  </a:lnTo>
                </a:path>
                <a:path w="3987165" h="41275">
                  <a:moveTo>
                    <a:pt x="797052" y="0"/>
                  </a:moveTo>
                  <a:lnTo>
                    <a:pt x="797052" y="41148"/>
                  </a:lnTo>
                </a:path>
                <a:path w="3987165" h="41275">
                  <a:moveTo>
                    <a:pt x="1595628" y="0"/>
                  </a:moveTo>
                  <a:lnTo>
                    <a:pt x="1595628" y="41148"/>
                  </a:lnTo>
                </a:path>
                <a:path w="3987165" h="41275">
                  <a:moveTo>
                    <a:pt x="2392680" y="0"/>
                  </a:moveTo>
                  <a:lnTo>
                    <a:pt x="2392680" y="41148"/>
                  </a:lnTo>
                </a:path>
                <a:path w="3987165" h="41275">
                  <a:moveTo>
                    <a:pt x="3189732" y="0"/>
                  </a:moveTo>
                  <a:lnTo>
                    <a:pt x="3189732" y="41148"/>
                  </a:lnTo>
                </a:path>
                <a:path w="3987165" h="41275">
                  <a:moveTo>
                    <a:pt x="3986784" y="0"/>
                  </a:moveTo>
                  <a:lnTo>
                    <a:pt x="3986784" y="41148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8065770" y="1655826"/>
              <a:ext cx="3188335" cy="683260"/>
            </a:xfrm>
            <a:custGeom>
              <a:avLst/>
              <a:gdLst/>
              <a:ahLst/>
              <a:cxnLst/>
              <a:rect l="l" t="t" r="r" b="b"/>
              <a:pathLst>
                <a:path w="3188334" h="683260">
                  <a:moveTo>
                    <a:pt x="0" y="105155"/>
                  </a:moveTo>
                  <a:lnTo>
                    <a:pt x="160020" y="57911"/>
                  </a:lnTo>
                  <a:lnTo>
                    <a:pt x="318516" y="88391"/>
                  </a:lnTo>
                  <a:lnTo>
                    <a:pt x="478536" y="57911"/>
                  </a:lnTo>
                  <a:lnTo>
                    <a:pt x="638556" y="51815"/>
                  </a:lnTo>
                  <a:lnTo>
                    <a:pt x="797052" y="65531"/>
                  </a:lnTo>
                  <a:lnTo>
                    <a:pt x="957072" y="0"/>
                  </a:lnTo>
                  <a:lnTo>
                    <a:pt x="1115568" y="4571"/>
                  </a:lnTo>
                  <a:lnTo>
                    <a:pt x="1275588" y="24383"/>
                  </a:lnTo>
                  <a:lnTo>
                    <a:pt x="1435608" y="99059"/>
                  </a:lnTo>
                  <a:lnTo>
                    <a:pt x="1594104" y="80771"/>
                  </a:lnTo>
                  <a:lnTo>
                    <a:pt x="1754124" y="114299"/>
                  </a:lnTo>
                  <a:lnTo>
                    <a:pt x="1912620" y="4571"/>
                  </a:lnTo>
                  <a:lnTo>
                    <a:pt x="2072639" y="76199"/>
                  </a:lnTo>
                  <a:lnTo>
                    <a:pt x="2232660" y="188975"/>
                  </a:lnTo>
                  <a:lnTo>
                    <a:pt x="2391156" y="326135"/>
                  </a:lnTo>
                  <a:lnTo>
                    <a:pt x="2551176" y="480059"/>
                  </a:lnTo>
                  <a:lnTo>
                    <a:pt x="2711196" y="542543"/>
                  </a:lnTo>
                  <a:lnTo>
                    <a:pt x="2869692" y="592835"/>
                  </a:lnTo>
                  <a:lnTo>
                    <a:pt x="3029712" y="640079"/>
                  </a:lnTo>
                  <a:lnTo>
                    <a:pt x="3188208" y="682751"/>
                  </a:lnTo>
                </a:path>
              </a:pathLst>
            </a:custGeom>
            <a:ln w="19812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5" name="object 2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30972" y="1726692"/>
              <a:ext cx="70103" cy="70104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89468" y="1679448"/>
              <a:ext cx="70103" cy="70104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349488" y="1709928"/>
              <a:ext cx="70103" cy="70104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07984" y="1679448"/>
              <a:ext cx="70103" cy="70104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68004" y="1671828"/>
              <a:ext cx="70103" cy="70104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828024" y="1687068"/>
              <a:ext cx="70103" cy="70104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986520" y="1620012"/>
              <a:ext cx="70103" cy="70104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146540" y="1626108"/>
              <a:ext cx="70103" cy="70104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306560" y="1644396"/>
              <a:ext cx="70103" cy="70104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465056" y="1720596"/>
              <a:ext cx="70103" cy="70104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25076" y="1702308"/>
              <a:ext cx="70103" cy="70104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783572" y="1734312"/>
              <a:ext cx="70103" cy="70104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943592" y="1624584"/>
              <a:ext cx="70103" cy="70104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03612" y="1697736"/>
              <a:ext cx="70103" cy="70104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262108" y="1810512"/>
              <a:ext cx="70103" cy="70104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22128" y="1946148"/>
              <a:ext cx="70103" cy="70104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580624" y="2101595"/>
              <a:ext cx="70103" cy="70104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40644" y="2164080"/>
              <a:ext cx="70103" cy="70104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900664" y="2214372"/>
              <a:ext cx="70103" cy="70104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059160" y="2261616"/>
              <a:ext cx="70103" cy="70104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219180" y="2304288"/>
              <a:ext cx="70103" cy="70104"/>
            </a:xfrm>
            <a:prstGeom prst="rect">
              <a:avLst/>
            </a:prstGeom>
          </p:spPr>
        </p:pic>
      </p:grpSp>
      <p:sp>
        <p:nvSpPr>
          <p:cNvPr id="46" name="object 46"/>
          <p:cNvSpPr txBox="1"/>
          <p:nvPr/>
        </p:nvSpPr>
        <p:spPr>
          <a:xfrm>
            <a:off x="7424419" y="1244625"/>
            <a:ext cx="219075" cy="160591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715" lvl="0" indent="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606410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8403717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2005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9201150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2010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9998456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2015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0795761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2020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1593194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2025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7101585" y="1653655"/>
            <a:ext cx="307340" cy="89408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04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Carbon</a:t>
            </a:r>
            <a:r>
              <a:rPr kumimoji="0" sz="1000" b="1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intensity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" marR="0" lvl="0" indent="0" algn="ctr" defTabSz="914400" rtl="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[gCO₂e/kWh]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9609201" y="3031362"/>
            <a:ext cx="2628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pic>
        <p:nvPicPr>
          <p:cNvPr id="55" name="object 5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009888" y="3296411"/>
            <a:ext cx="3031236" cy="1962912"/>
          </a:xfrm>
          <a:prstGeom prst="rect">
            <a:avLst/>
          </a:prstGeom>
        </p:spPr>
      </p:pic>
      <p:grpSp>
        <p:nvGrpSpPr>
          <p:cNvPr id="56" name="object 56"/>
          <p:cNvGrpSpPr/>
          <p:nvPr/>
        </p:nvGrpSpPr>
        <p:grpSpPr>
          <a:xfrm>
            <a:off x="3968305" y="5327713"/>
            <a:ext cx="4474845" cy="1105535"/>
            <a:chOff x="3968305" y="5327713"/>
            <a:chExt cx="4474845" cy="1105535"/>
          </a:xfrm>
        </p:grpSpPr>
        <p:sp>
          <p:nvSpPr>
            <p:cNvPr id="57" name="object 57"/>
            <p:cNvSpPr/>
            <p:nvPr/>
          </p:nvSpPr>
          <p:spPr>
            <a:xfrm>
              <a:off x="4562855" y="5332476"/>
              <a:ext cx="3540760" cy="1096010"/>
            </a:xfrm>
            <a:custGeom>
              <a:avLst/>
              <a:gdLst/>
              <a:ahLst/>
              <a:cxnLst/>
              <a:rect l="l" t="t" r="r" b="b"/>
              <a:pathLst>
                <a:path w="3540759" h="1096010">
                  <a:moveTo>
                    <a:pt x="0" y="986028"/>
                  </a:moveTo>
                  <a:lnTo>
                    <a:pt x="0" y="1095756"/>
                  </a:lnTo>
                </a:path>
                <a:path w="3540759" h="1096010">
                  <a:moveTo>
                    <a:pt x="589788" y="986028"/>
                  </a:moveTo>
                  <a:lnTo>
                    <a:pt x="589788" y="1095756"/>
                  </a:lnTo>
                </a:path>
                <a:path w="3540759" h="1096010">
                  <a:moveTo>
                    <a:pt x="1179576" y="986028"/>
                  </a:moveTo>
                  <a:lnTo>
                    <a:pt x="1179576" y="1095756"/>
                  </a:lnTo>
                </a:path>
                <a:path w="3540759" h="1096010">
                  <a:moveTo>
                    <a:pt x="1769364" y="986028"/>
                  </a:moveTo>
                  <a:lnTo>
                    <a:pt x="1769364" y="1095756"/>
                  </a:lnTo>
                </a:path>
                <a:path w="3540759" h="1096010">
                  <a:moveTo>
                    <a:pt x="2360676" y="986028"/>
                  </a:moveTo>
                  <a:lnTo>
                    <a:pt x="2360676" y="1095756"/>
                  </a:lnTo>
                </a:path>
                <a:path w="3540759" h="1096010">
                  <a:moveTo>
                    <a:pt x="2360676" y="0"/>
                  </a:moveTo>
                  <a:lnTo>
                    <a:pt x="2360676" y="839724"/>
                  </a:lnTo>
                </a:path>
                <a:path w="3540759" h="1096010">
                  <a:moveTo>
                    <a:pt x="2950463" y="986028"/>
                  </a:moveTo>
                  <a:lnTo>
                    <a:pt x="2950463" y="1095756"/>
                  </a:lnTo>
                </a:path>
                <a:path w="3540759" h="1096010">
                  <a:moveTo>
                    <a:pt x="2950463" y="0"/>
                  </a:moveTo>
                  <a:lnTo>
                    <a:pt x="2950463" y="839724"/>
                  </a:lnTo>
                </a:path>
                <a:path w="3540759" h="1096010">
                  <a:moveTo>
                    <a:pt x="3540252" y="986028"/>
                  </a:moveTo>
                  <a:lnTo>
                    <a:pt x="3540252" y="1095756"/>
                  </a:lnTo>
                </a:path>
                <a:path w="3540759" h="1096010">
                  <a:moveTo>
                    <a:pt x="3540252" y="0"/>
                  </a:moveTo>
                  <a:lnTo>
                    <a:pt x="3540252" y="839724"/>
                  </a:lnTo>
                </a:path>
              </a:pathLst>
            </a:custGeom>
            <a:ln w="9144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3973067" y="6172200"/>
              <a:ext cx="222885" cy="146685"/>
            </a:xfrm>
            <a:custGeom>
              <a:avLst/>
              <a:gdLst/>
              <a:ahLst/>
              <a:cxnLst/>
              <a:rect l="l" t="t" r="r" b="b"/>
              <a:pathLst>
                <a:path w="222885" h="146685">
                  <a:moveTo>
                    <a:pt x="222504" y="0"/>
                  </a:moveTo>
                  <a:lnTo>
                    <a:pt x="0" y="0"/>
                  </a:lnTo>
                  <a:lnTo>
                    <a:pt x="0" y="146303"/>
                  </a:lnTo>
                  <a:lnTo>
                    <a:pt x="222504" y="146303"/>
                  </a:lnTo>
                  <a:lnTo>
                    <a:pt x="22250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4195571" y="6172200"/>
              <a:ext cx="4247515" cy="146685"/>
            </a:xfrm>
            <a:custGeom>
              <a:avLst/>
              <a:gdLst/>
              <a:ahLst/>
              <a:cxnLst/>
              <a:rect l="l" t="t" r="r" b="b"/>
              <a:pathLst>
                <a:path w="4247515" h="146685">
                  <a:moveTo>
                    <a:pt x="4247388" y="0"/>
                  </a:moveTo>
                  <a:lnTo>
                    <a:pt x="0" y="0"/>
                  </a:lnTo>
                  <a:lnTo>
                    <a:pt x="0" y="146303"/>
                  </a:lnTo>
                  <a:lnTo>
                    <a:pt x="4247388" y="146303"/>
                  </a:lnTo>
                  <a:lnTo>
                    <a:pt x="4247388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3973067" y="5442204"/>
              <a:ext cx="24765" cy="144780"/>
            </a:xfrm>
            <a:custGeom>
              <a:avLst/>
              <a:gdLst/>
              <a:ahLst/>
              <a:cxnLst/>
              <a:rect l="l" t="t" r="r" b="b"/>
              <a:pathLst>
                <a:path w="24764" h="144779">
                  <a:moveTo>
                    <a:pt x="24384" y="0"/>
                  </a:moveTo>
                  <a:lnTo>
                    <a:pt x="0" y="0"/>
                  </a:lnTo>
                  <a:lnTo>
                    <a:pt x="0" y="144780"/>
                  </a:lnTo>
                  <a:lnTo>
                    <a:pt x="24384" y="144780"/>
                  </a:lnTo>
                  <a:lnTo>
                    <a:pt x="2438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3997451" y="5442204"/>
              <a:ext cx="440690" cy="144780"/>
            </a:xfrm>
            <a:custGeom>
              <a:avLst/>
              <a:gdLst/>
              <a:ahLst/>
              <a:cxnLst/>
              <a:rect l="l" t="t" r="r" b="b"/>
              <a:pathLst>
                <a:path w="440689" h="144779">
                  <a:moveTo>
                    <a:pt x="440436" y="0"/>
                  </a:moveTo>
                  <a:lnTo>
                    <a:pt x="0" y="0"/>
                  </a:lnTo>
                  <a:lnTo>
                    <a:pt x="0" y="144780"/>
                  </a:lnTo>
                  <a:lnTo>
                    <a:pt x="440436" y="144780"/>
                  </a:lnTo>
                  <a:lnTo>
                    <a:pt x="440436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3973067" y="5806440"/>
              <a:ext cx="79375" cy="146685"/>
            </a:xfrm>
            <a:custGeom>
              <a:avLst/>
              <a:gdLst/>
              <a:ahLst/>
              <a:cxnLst/>
              <a:rect l="l" t="t" r="r" b="b"/>
              <a:pathLst>
                <a:path w="79375" h="146685">
                  <a:moveTo>
                    <a:pt x="79248" y="0"/>
                  </a:moveTo>
                  <a:lnTo>
                    <a:pt x="0" y="0"/>
                  </a:lnTo>
                  <a:lnTo>
                    <a:pt x="0" y="146304"/>
                  </a:lnTo>
                  <a:lnTo>
                    <a:pt x="79248" y="146304"/>
                  </a:lnTo>
                  <a:lnTo>
                    <a:pt x="79248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" name="object 63"/>
            <p:cNvSpPr/>
            <p:nvPr/>
          </p:nvSpPr>
          <p:spPr>
            <a:xfrm>
              <a:off x="3973067" y="5332476"/>
              <a:ext cx="0" cy="1096010"/>
            </a:xfrm>
            <a:custGeom>
              <a:avLst/>
              <a:gdLst/>
              <a:ahLst/>
              <a:cxnLst/>
              <a:rect l="l" t="t" r="r" b="b"/>
              <a:pathLst>
                <a:path h="1096010">
                  <a:moveTo>
                    <a:pt x="0" y="0"/>
                  </a:moveTo>
                  <a:lnTo>
                    <a:pt x="0" y="1095756"/>
                  </a:lnTo>
                </a:path>
              </a:pathLst>
            </a:custGeom>
            <a:ln w="9144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64" name="object 64"/>
          <p:cNvGraphicFramePr>
            <a:graphicFrameLocks noGrp="1"/>
          </p:cNvGraphicFramePr>
          <p:nvPr/>
        </p:nvGraphicFramePr>
        <p:xfrm>
          <a:off x="4047744" y="5332476"/>
          <a:ext cx="2335529" cy="8388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0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9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99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51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37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900" spc="-25" dirty="0">
                          <a:solidFill>
                            <a:srgbClr val="585858"/>
                          </a:solidFill>
                          <a:latin typeface="Calibri"/>
                          <a:cs typeface="Calibri"/>
                        </a:rPr>
                        <a:t>ma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9271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050">
                <a:tc gridSpan="4"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5" name="object 65"/>
          <p:cNvSpPr/>
          <p:nvPr/>
        </p:nvSpPr>
        <p:spPr>
          <a:xfrm>
            <a:off x="8692895" y="5332476"/>
            <a:ext cx="0" cy="1096010"/>
          </a:xfrm>
          <a:custGeom>
            <a:avLst/>
            <a:gdLst/>
            <a:ahLst/>
            <a:cxnLst/>
            <a:rect l="l" t="t" r="r" b="b"/>
            <a:pathLst>
              <a:path h="1096010">
                <a:moveTo>
                  <a:pt x="0" y="0"/>
                </a:moveTo>
                <a:lnTo>
                  <a:pt x="0" y="1095756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932301" y="5089652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522470" y="5089652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5112258" y="5089652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5477383" y="4877449"/>
            <a:ext cx="1712595" cy="37528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34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total</a:t>
            </a: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impact</a:t>
            </a: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over</a:t>
            </a:r>
            <a:r>
              <a:rPr kumimoji="0" sz="1000" b="0" i="0" u="none" strike="noStrike" kern="0" cap="none" spc="-1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</a:t>
            </a: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years</a:t>
            </a: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-1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[tCO₂e]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37490" marR="0" lvl="0" indent="0" algn="l" defTabSz="9144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Tx/>
              <a:buSzTx/>
              <a:buFontTx/>
              <a:buNone/>
              <a:tabLst>
                <a:tab pos="826769" algn="l"/>
                <a:tab pos="1388110" algn="l"/>
              </a:tabLst>
              <a:defRPr/>
            </a:pPr>
            <a:r>
              <a:rPr kumimoji="0" sz="900" b="0" i="0" u="none" strike="noStrike" kern="0" cap="none" spc="-5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</a:t>
            </a: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</a:t>
            </a:r>
            <a:r>
              <a:rPr kumimoji="0" sz="900" b="0" i="0" u="none" strike="noStrike" kern="0" cap="none" spc="-5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8</a:t>
            </a: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</a:t>
            </a:r>
            <a:r>
              <a:rPr kumimoji="0" sz="9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10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7442961" y="5089652"/>
            <a:ext cx="1416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12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8033131" y="5089652"/>
            <a:ext cx="1416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14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8622918" y="5089652"/>
            <a:ext cx="1416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16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468115" y="5420995"/>
            <a:ext cx="41275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900" b="0" i="0" u="none" strike="noStrike" kern="0" cap="none" spc="-3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0" cap="none" spc="-6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468115" y="5786424"/>
            <a:ext cx="41275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900" b="0" i="0" u="none" strike="noStrike" kern="0" cap="none" spc="-3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0" cap="none" spc="-6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629025" y="6151879"/>
            <a:ext cx="25146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-2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FEBE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6144767" y="5474208"/>
            <a:ext cx="62865" cy="64135"/>
          </a:xfrm>
          <a:custGeom>
            <a:avLst/>
            <a:gdLst/>
            <a:ahLst/>
            <a:cxnLst/>
            <a:rect l="l" t="t" r="r" b="b"/>
            <a:pathLst>
              <a:path w="62864" h="64135">
                <a:moveTo>
                  <a:pt x="62484" y="0"/>
                </a:moveTo>
                <a:lnTo>
                  <a:pt x="0" y="0"/>
                </a:lnTo>
                <a:lnTo>
                  <a:pt x="0" y="64008"/>
                </a:lnTo>
                <a:lnTo>
                  <a:pt x="62484" y="64008"/>
                </a:lnTo>
                <a:lnTo>
                  <a:pt x="62484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6957059" y="5474208"/>
            <a:ext cx="62865" cy="64135"/>
          </a:xfrm>
          <a:custGeom>
            <a:avLst/>
            <a:gdLst/>
            <a:ahLst/>
            <a:cxnLst/>
            <a:rect l="l" t="t" r="r" b="b"/>
            <a:pathLst>
              <a:path w="62865" h="64135">
                <a:moveTo>
                  <a:pt x="62483" y="0"/>
                </a:moveTo>
                <a:lnTo>
                  <a:pt x="0" y="0"/>
                </a:lnTo>
                <a:lnTo>
                  <a:pt x="0" y="64008"/>
                </a:lnTo>
                <a:lnTo>
                  <a:pt x="62483" y="64008"/>
                </a:lnTo>
                <a:lnTo>
                  <a:pt x="62483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6368714" y="5412740"/>
            <a:ext cx="114744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678180" algn="l"/>
              </a:tabLst>
              <a:defRPr/>
            </a:pPr>
            <a:r>
              <a:rPr kumimoji="0" sz="900" b="0" i="0" u="none" strike="noStrike" kern="0" cap="none" spc="-1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nufacture</a:t>
            </a: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</a:t>
            </a:r>
            <a:r>
              <a:rPr kumimoji="0" sz="900" b="0" i="0" u="none" strike="noStrike" kern="0" cap="none" spc="-1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operation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3076701" y="6426809"/>
            <a:ext cx="603821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Ben</a:t>
            </a:r>
            <a:r>
              <a:rPr kumimoji="0" sz="1200" b="0" i="0" u="none" strike="noStrike" kern="0" cap="none" spc="-1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Shepherd</a:t>
            </a:r>
            <a:r>
              <a:rPr kumimoji="0" sz="1200" b="0" i="0" u="none" strike="noStrike" kern="0" cap="none" spc="-5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•</a:t>
            </a:r>
            <a:r>
              <a:rPr kumimoji="0" sz="1200" b="0" i="0" u="none" strike="noStrike" kern="0" cap="none" spc="-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Electromagnets</a:t>
            </a: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vs</a:t>
            </a:r>
            <a:r>
              <a:rPr kumimoji="0" sz="1200" b="0" i="0" u="none" strike="noStrike" kern="0" cap="none" spc="-1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Permanent</a:t>
            </a:r>
            <a:r>
              <a:rPr kumimoji="0" sz="1200" b="0" i="0" u="none" strike="noStrike" kern="0" cap="none" spc="-3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Magnets</a:t>
            </a: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•</a:t>
            </a:r>
            <a:r>
              <a:rPr kumimoji="0" sz="1200" b="0" i="0" u="none" strike="noStrike" kern="0" cap="none" spc="-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Rare</a:t>
            </a:r>
            <a:r>
              <a:rPr kumimoji="0" sz="1200" b="0" i="0" u="none" strike="noStrike" kern="0" cap="none" spc="-1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Earth</a:t>
            </a:r>
            <a:r>
              <a:rPr kumimoji="0" sz="1200" b="0" i="0" u="none" strike="noStrike" kern="0" cap="none" spc="-3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LCA</a:t>
            </a: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workshop,</a:t>
            </a: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6-8</a:t>
            </a:r>
            <a:r>
              <a:rPr kumimoji="0" sz="1200" b="0" i="0" u="none" strike="noStrike" kern="0" cap="none" spc="-1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Feb</a:t>
            </a: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2023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3155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Community Activities on Sustainability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4</a:t>
            </a:fld>
            <a:endParaRPr lang="en-GB"/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34939531-3108-4230-B73C-A44F4E76864F}"/>
              </a:ext>
            </a:extLst>
          </p:cNvPr>
          <p:cNvSpPr txBox="1"/>
          <p:nvPr/>
        </p:nvSpPr>
        <p:spPr>
          <a:xfrm>
            <a:off x="511198" y="1361646"/>
            <a:ext cx="7704856" cy="23349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  <a:buClr>
                <a:srgbClr val="000000"/>
              </a:buClr>
            </a:pPr>
            <a:r>
              <a:rPr lang="en-US" b="1" dirty="0"/>
              <a:t>2014-17: EUCARD-2, </a:t>
            </a:r>
            <a:r>
              <a:rPr lang="en-US" dirty="0"/>
              <a:t>WP Energy Efficient Accelerator Technologies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rgbClr val="000000"/>
              </a:buClr>
            </a:pPr>
            <a:r>
              <a:rPr lang="en-US" dirty="0">
                <a:hlinkClick r:id="rId3"/>
              </a:rPr>
              <a:t>https://www.psi.ch/enefficient</a:t>
            </a:r>
            <a:r>
              <a:rPr lang="en-US" dirty="0"/>
              <a:t> 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rgbClr val="000000"/>
              </a:buClr>
            </a:pPr>
            <a:r>
              <a:rPr lang="en-US" dirty="0"/>
              <a:t> </a:t>
            </a:r>
            <a:r>
              <a:rPr lang="en-US" b="1" dirty="0"/>
              <a:t>2017–21: ARIES</a:t>
            </a:r>
            <a:r>
              <a:rPr lang="en-US" dirty="0"/>
              <a:t>, Work Package Efficient Energy Management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rgbClr val="000000"/>
              </a:buClr>
            </a:pPr>
            <a:r>
              <a:rPr lang="en-US" dirty="0">
                <a:hlinkClick r:id="rId4"/>
              </a:rPr>
              <a:t>https://www.psi.ch/aries-eem</a:t>
            </a:r>
            <a:r>
              <a:rPr lang="en-US" dirty="0"/>
              <a:t>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</a:rPr>
              <a:t>2021–25: I.FAST</a:t>
            </a:r>
            <a:r>
              <a:rPr lang="en-US" dirty="0">
                <a:solidFill>
                  <a:srgbClr val="000000"/>
                </a:solidFill>
              </a:rPr>
              <a:t>, Work Package Sustainable Concepts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hlinkClick r:id="rId5"/>
              </a:rPr>
              <a:t>https://www.psi.ch/scat</a:t>
            </a:r>
            <a:r>
              <a:rPr lang="en-US" dirty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5285" y="1221175"/>
            <a:ext cx="4531997" cy="55268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5285" y="1850836"/>
            <a:ext cx="2945791" cy="74612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8"/>
          <a:srcRect r="71791"/>
          <a:stretch/>
        </p:blipFill>
        <p:spPr>
          <a:xfrm>
            <a:off x="7275285" y="2734982"/>
            <a:ext cx="1438506" cy="82919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8"/>
          <a:srcRect l="47204"/>
          <a:stretch/>
        </p:blipFill>
        <p:spPr>
          <a:xfrm>
            <a:off x="8683755" y="2734982"/>
            <a:ext cx="2692347" cy="829196"/>
          </a:xfrm>
          <a:prstGeom prst="rect">
            <a:avLst/>
          </a:prstGeom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AB238E0A-28B6-4EE9-B492-26C024CA042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98" y="5100277"/>
            <a:ext cx="1080118" cy="576064"/>
          </a:xfrm>
          <a:prstGeom prst="rect">
            <a:avLst/>
          </a:prstGeom>
        </p:spPr>
      </p:pic>
      <p:sp>
        <p:nvSpPr>
          <p:cNvPr id="13" name="Pfeil nach rechts 12"/>
          <p:cNvSpPr/>
          <p:nvPr/>
        </p:nvSpPr>
        <p:spPr bwMode="auto">
          <a:xfrm>
            <a:off x="1890130" y="5044516"/>
            <a:ext cx="814039" cy="780585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771077" y="5111644"/>
            <a:ext cx="7976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ICFA panel on sustainable accelerators, chair: Thomas Roser (BNL)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10"/>
              </a:rPr>
              <a:t>https://icfa.hep.net/icfa-panel-on-sustainable-accelerators-and-colliders/</a:t>
            </a: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7F6E45-EF2E-4566-9F72-DBAB653EBC92}"/>
              </a:ext>
            </a:extLst>
          </p:cNvPr>
          <p:cNvSpPr txBox="1"/>
          <p:nvPr/>
        </p:nvSpPr>
        <p:spPr>
          <a:xfrm>
            <a:off x="504825" y="3830711"/>
            <a:ext cx="11175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dirty="0"/>
              <a:t>consult websites for link collection to workshops and documentation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38060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67628" y="1166984"/>
            <a:ext cx="5611368" cy="391707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3859" y="1016508"/>
            <a:ext cx="5615940" cy="3949435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95427" y="328277"/>
            <a:ext cx="11312067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pc="-10" dirty="0"/>
              <a:t>CO</a:t>
            </a:r>
            <a:r>
              <a:rPr lang="en-US" spc="-10" baseline="-25000" dirty="0"/>
              <a:t>2</a:t>
            </a:r>
            <a:r>
              <a:rPr lang="en-US" spc="-10" dirty="0"/>
              <a:t> Construction Footprint</a:t>
            </a:r>
            <a:r>
              <a:rPr lang="de-DE" spc="-10" dirty="0"/>
              <a:t>, </a:t>
            </a:r>
            <a:r>
              <a:rPr lang="de-DE" spc="-10" dirty="0" err="1"/>
              <a:t>example</a:t>
            </a:r>
            <a:r>
              <a:rPr lang="de-DE" spc="-10" dirty="0"/>
              <a:t> CLIC, </a:t>
            </a:r>
            <a:r>
              <a:rPr lang="en-US" spc="-10" dirty="0" err="1"/>
              <a:t>B.List</a:t>
            </a:r>
            <a:r>
              <a:rPr lang="en-US" spc="-10" dirty="0"/>
              <a:t> et al</a:t>
            </a:r>
            <a:endParaRPr spc="-10" dirty="0"/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429496729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1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06.03.2023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429496729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ts val="143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Benno</a:t>
            </a:r>
            <a:r>
              <a:rPr kumimoji="0" sz="1200" b="0" i="0" u="none" strike="noStrike" kern="0" cap="none" spc="-4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List</a:t>
            </a:r>
            <a:r>
              <a:rPr kumimoji="0" sz="1200" b="0" i="0" u="none" strike="noStrike" kern="0" cap="none" spc="-4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|</a:t>
            </a: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Sustainability</a:t>
            </a:r>
            <a:r>
              <a:rPr kumimoji="0" sz="1200" b="0" i="0" u="none" strike="noStrike" kern="0" cap="none" spc="-3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Studies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1707494" y="6460127"/>
            <a:ext cx="95885" cy="167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5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6044" y="4980508"/>
            <a:ext cx="48501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CLIC</a:t>
            </a:r>
            <a:r>
              <a:rPr kumimoji="0" sz="1800" b="0" i="0" u="none" strike="noStrike" kern="0" cap="none" spc="-3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tunnel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(drive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beam</a:t>
            </a:r>
            <a:r>
              <a:rPr kumimoji="0" sz="1800" b="0" i="0" u="none" strike="noStrike" kern="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option),</a:t>
            </a:r>
            <a:r>
              <a:rPr kumimoji="0" sz="1800" b="0" i="0" u="none" strike="noStrike" kern="0" cap="none" spc="-2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5.6m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diameter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0644" y="5529783"/>
            <a:ext cx="30937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estimate:</a:t>
            </a:r>
            <a:r>
              <a:rPr kumimoji="0" sz="1800" b="0" i="0" u="none" strike="noStrike" kern="0" cap="none" spc="-5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12.4m</a:t>
            </a:r>
            <a:r>
              <a:rPr kumimoji="0" sz="1800" b="0" i="0" u="none" strike="noStrike" kern="0" cap="none" spc="0" normalizeH="0" baseline="25462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2</a:t>
            </a:r>
            <a:r>
              <a:rPr kumimoji="0" sz="1800" b="0" i="0" u="none" strike="noStrike" kern="0" cap="none" spc="165" normalizeH="0" baseline="25462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concrete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&gt;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31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t/m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concrete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729730" y="5008879"/>
            <a:ext cx="44430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CLIC</a:t>
            </a:r>
            <a:r>
              <a:rPr kumimoji="0" sz="1800" b="0" i="0" u="none" strike="noStrike" kern="0" cap="none" spc="-3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tunnel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(klystron option),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10m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diameter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704330" y="5557520"/>
            <a:ext cx="30930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estimate:</a:t>
            </a:r>
            <a:r>
              <a:rPr kumimoji="0" sz="1800" b="0" i="0" u="none" strike="noStrike" kern="0" cap="none" spc="-5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44.8m</a:t>
            </a:r>
            <a:r>
              <a:rPr kumimoji="0" sz="1800" b="0" i="0" u="none" strike="noStrike" kern="0" cap="none" spc="0" normalizeH="0" baseline="25462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2</a:t>
            </a:r>
            <a:r>
              <a:rPr kumimoji="0" sz="1800" b="0" i="0" u="none" strike="noStrike" kern="0" cap="none" spc="165" normalizeH="0" baseline="25462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concrete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&gt;</a:t>
            </a:r>
            <a:r>
              <a:rPr kumimoji="0" sz="1800" b="0" i="0" u="none" strike="noStrike" kern="0" cap="none" spc="-4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112</a:t>
            </a:r>
            <a:r>
              <a:rPr kumimoji="0" lang="de-DE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t/m</a:t>
            </a:r>
            <a:r>
              <a:rPr kumimoji="0" sz="1800" b="0" i="0" u="none" strike="noStrike" kern="0" cap="none" spc="-3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concrete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90401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4F789A-621C-4EE5-B1F0-16117DB50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50825"/>
            <a:ext cx="10515600" cy="778979"/>
          </a:xfrm>
        </p:spPr>
        <p:txBody>
          <a:bodyPr/>
          <a:lstStyle/>
          <a:p>
            <a:r>
              <a:rPr lang="en-GB" dirty="0"/>
              <a:t>The Future – Fluctuating Energy Sources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280B073-9D2A-412B-88AB-2C1A5DBA0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41</a:t>
            </a:fld>
            <a:endParaRPr lang="en-GB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91E2179-9227-4541-9226-C45DC2B58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675" y="1844835"/>
            <a:ext cx="5111458" cy="441309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03B9C0B3-432A-44DA-AFFC-1DD03748A83F}"/>
              </a:ext>
            </a:extLst>
          </p:cNvPr>
          <p:cNvSpPr txBox="1"/>
          <p:nvPr/>
        </p:nvSpPr>
        <p:spPr>
          <a:xfrm>
            <a:off x="6990133" y="5875594"/>
            <a:ext cx="4225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courtesy</a:t>
            </a:r>
            <a:r>
              <a:rPr lang="de-DE" sz="1200" dirty="0"/>
              <a:t>: FRAUNHOFER-INSTITUT FÜR SOLARE ENERGIESYSTEME ISE, Karlsruhe (2020)</a:t>
            </a:r>
            <a:endParaRPr lang="en-GB" sz="1200" dirty="0"/>
          </a:p>
        </p:txBody>
      </p:sp>
      <p:sp>
        <p:nvSpPr>
          <p:cNvPr id="7" name="Sprechblase: rechteckig 6">
            <a:extLst>
              <a:ext uri="{FF2B5EF4-FFF2-40B4-BE49-F238E27FC236}">
                <a16:creationId xmlns:a16="http://schemas.microsoft.com/office/drawing/2014/main" id="{A46506E6-9C6A-41B0-B6CA-EC644D408084}"/>
              </a:ext>
            </a:extLst>
          </p:cNvPr>
          <p:cNvSpPr/>
          <p:nvPr/>
        </p:nvSpPr>
        <p:spPr bwMode="auto">
          <a:xfrm>
            <a:off x="2122170" y="4926330"/>
            <a:ext cx="933450" cy="209550"/>
          </a:xfrm>
          <a:prstGeom prst="wedgeRectCallout">
            <a:avLst>
              <a:gd name="adj1" fmla="val 65012"/>
              <a:gd name="adj2" fmla="val -36623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residual power</a:t>
            </a:r>
            <a:endParaRPr kumimoji="0" lang="en-GB" sz="9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A4254BD-64E6-4D6A-9074-0423819584B5}"/>
              </a:ext>
            </a:extLst>
          </p:cNvPr>
          <p:cNvSpPr txBox="1"/>
          <p:nvPr/>
        </p:nvSpPr>
        <p:spPr>
          <a:xfrm>
            <a:off x="129194" y="2145030"/>
            <a:ext cx="16618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production</a:t>
            </a: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of</a:t>
            </a: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 power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solar, wind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release </a:t>
            </a:r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from</a:t>
            </a: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storage</a:t>
            </a:r>
            <a:endParaRPr lang="de-DE" sz="12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variation</a:t>
            </a: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: x5!</a:t>
            </a:r>
            <a:endParaRPr lang="en-GB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9006371-6B38-45A3-81CC-E29603563C1C}"/>
              </a:ext>
            </a:extLst>
          </p:cNvPr>
          <p:cNvSpPr txBox="1"/>
          <p:nvPr/>
        </p:nvSpPr>
        <p:spPr>
          <a:xfrm>
            <a:off x="129193" y="4513898"/>
            <a:ext cx="1661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solidFill>
                  <a:srgbClr val="C00000"/>
                </a:solidFill>
              </a:rPr>
              <a:t>use</a:t>
            </a:r>
            <a:r>
              <a:rPr lang="de-DE" sz="1200" b="1" dirty="0">
                <a:solidFill>
                  <a:srgbClr val="C00000"/>
                </a:solidFill>
              </a:rPr>
              <a:t> </a:t>
            </a:r>
            <a:r>
              <a:rPr lang="de-DE" sz="1200" b="1" dirty="0" err="1">
                <a:solidFill>
                  <a:srgbClr val="C00000"/>
                </a:solidFill>
              </a:rPr>
              <a:t>of</a:t>
            </a:r>
            <a:r>
              <a:rPr lang="de-DE" sz="1200" b="1" dirty="0">
                <a:solidFill>
                  <a:srgbClr val="C00000"/>
                </a:solidFill>
              </a:rPr>
              <a:t> power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 err="1">
                <a:solidFill>
                  <a:srgbClr val="C00000"/>
                </a:solidFill>
              </a:rPr>
              <a:t>industry</a:t>
            </a:r>
            <a:r>
              <a:rPr lang="de-DE" sz="1200" b="1" dirty="0">
                <a:solidFill>
                  <a:srgbClr val="C00000"/>
                </a:solidFill>
              </a:rPr>
              <a:t>, </a:t>
            </a:r>
            <a:r>
              <a:rPr lang="de-DE" sz="1200" b="1" dirty="0" err="1">
                <a:solidFill>
                  <a:srgbClr val="C00000"/>
                </a:solidFill>
              </a:rPr>
              <a:t>traffic</a:t>
            </a:r>
            <a:r>
              <a:rPr lang="de-DE" sz="1200" b="1" dirty="0">
                <a:solidFill>
                  <a:srgbClr val="C00000"/>
                </a:solidFill>
              </a:rPr>
              <a:t> </a:t>
            </a:r>
            <a:r>
              <a:rPr lang="de-DE" sz="1200" b="1" dirty="0" err="1">
                <a:solidFill>
                  <a:srgbClr val="C00000"/>
                </a:solidFill>
              </a:rPr>
              <a:t>etc</a:t>
            </a:r>
            <a:endParaRPr lang="de-DE" sz="1200" b="1" dirty="0">
              <a:solidFill>
                <a:srgbClr val="C0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 err="1">
                <a:solidFill>
                  <a:srgbClr val="C00000"/>
                </a:solidFill>
              </a:rPr>
              <a:t>energy</a:t>
            </a:r>
            <a:r>
              <a:rPr lang="de-DE" sz="1200" b="1" dirty="0">
                <a:solidFill>
                  <a:srgbClr val="C00000"/>
                </a:solidFill>
              </a:rPr>
              <a:t> </a:t>
            </a:r>
            <a:r>
              <a:rPr lang="de-DE" sz="1200" b="1" dirty="0" err="1">
                <a:solidFill>
                  <a:srgbClr val="C00000"/>
                </a:solidFill>
              </a:rPr>
              <a:t>storage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378AE3A-EB57-49F3-93A2-4CF4CF6BD634}"/>
              </a:ext>
            </a:extLst>
          </p:cNvPr>
          <p:cNvSpPr txBox="1"/>
          <p:nvPr/>
        </p:nvSpPr>
        <p:spPr>
          <a:xfrm>
            <a:off x="455764" y="1384937"/>
            <a:ext cx="6534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simulation</a:t>
            </a:r>
            <a:r>
              <a:rPr lang="de-DE" dirty="0"/>
              <a:t>: April 2050, </a:t>
            </a:r>
            <a:r>
              <a:rPr lang="de-DE" b="1" dirty="0" err="1"/>
              <a:t>sustainable</a:t>
            </a:r>
            <a:r>
              <a:rPr lang="de-DE" b="1" dirty="0"/>
              <a:t> </a:t>
            </a:r>
            <a:r>
              <a:rPr lang="de-DE" b="1" dirty="0" err="1"/>
              <a:t>energy</a:t>
            </a:r>
            <a:r>
              <a:rPr lang="de-DE" b="1" dirty="0"/>
              <a:t> </a:t>
            </a:r>
            <a:r>
              <a:rPr lang="de-DE" b="1" dirty="0" err="1"/>
              <a:t>system</a:t>
            </a:r>
            <a:r>
              <a:rPr lang="de-DE" b="1" dirty="0"/>
              <a:t>, Germany</a:t>
            </a:r>
            <a:endParaRPr lang="en-GB" b="1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A846E0B-8381-408B-B65A-C6D233B02F93}"/>
              </a:ext>
            </a:extLst>
          </p:cNvPr>
          <p:cNvSpPr txBox="1"/>
          <p:nvPr/>
        </p:nvSpPr>
        <p:spPr>
          <a:xfrm>
            <a:off x="7445984" y="2512082"/>
            <a:ext cx="4469791" cy="228711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lIns="180000" tIns="180000" rIns="180000" bIns="180000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full RI operation at times of high grid production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reduced operation or standby modes with fast performance  recovery otherwise</a:t>
            </a:r>
          </a:p>
        </p:txBody>
      </p:sp>
    </p:spTree>
    <p:extLst>
      <p:ext uri="{BB962C8B-B14F-4D97-AF65-F5344CB8AC3E}">
        <p14:creationId xmlns:p14="http://schemas.microsoft.com/office/powerpoint/2010/main" val="19372096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220D79F5-E8E6-46AF-82BC-D80DF16F8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Comment on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 (</a:t>
            </a:r>
            <a:r>
              <a:rPr lang="de-DE" dirty="0" err="1"/>
              <a:t>actually</a:t>
            </a:r>
            <a:r>
              <a:rPr lang="de-DE" dirty="0"/>
              <a:t> </a:t>
            </a:r>
            <a:r>
              <a:rPr lang="de-DE" dirty="0" err="1"/>
              <a:t>Conversion</a:t>
            </a:r>
            <a:r>
              <a:rPr lang="de-DE" dirty="0"/>
              <a:t>)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1B88ED5-CA54-454B-A690-BBDEB8082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42</a:t>
            </a:fld>
            <a:endParaRPr lang="en-GB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F11ECEB-D971-4C4F-80C0-CC5467B5F98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38" y="1485436"/>
            <a:ext cx="4905202" cy="3270135"/>
          </a:xfrm>
          <a:prstGeom prst="rect">
            <a:avLst/>
          </a:prstGeom>
        </p:spPr>
      </p:pic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63638504-7F87-46C3-BADD-C22D56F3F6E4}"/>
              </a:ext>
            </a:extLst>
          </p:cNvPr>
          <p:cNvSpPr/>
          <p:nvPr/>
        </p:nvSpPr>
        <p:spPr>
          <a:xfrm>
            <a:off x="1554481" y="1850274"/>
            <a:ext cx="232756" cy="328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0E3BB8D4-BA1A-4290-9994-E2CC7DB23641}"/>
              </a:ext>
            </a:extLst>
          </p:cNvPr>
          <p:cNvSpPr/>
          <p:nvPr/>
        </p:nvSpPr>
        <p:spPr>
          <a:xfrm rot="10800000">
            <a:off x="4092805" y="1892184"/>
            <a:ext cx="812569" cy="1766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13AD742-3A5F-4006-BDC1-A1EB32850300}"/>
              </a:ext>
            </a:extLst>
          </p:cNvPr>
          <p:cNvSpPr txBox="1"/>
          <p:nvPr/>
        </p:nvSpPr>
        <p:spPr>
          <a:xfrm>
            <a:off x="2396490" y="2541270"/>
            <a:ext cx="18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binding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known</a:t>
            </a:r>
            <a:r>
              <a:rPr lang="de-DE" dirty="0"/>
              <a:t> isotopes</a:t>
            </a:r>
            <a:endParaRPr lang="en-GB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17A2ABD-8E0A-4D91-B562-5EA682FD9883}"/>
              </a:ext>
            </a:extLst>
          </p:cNvPr>
          <p:cNvSpPr txBox="1"/>
          <p:nvPr/>
        </p:nvSpPr>
        <p:spPr>
          <a:xfrm>
            <a:off x="590548" y="5120409"/>
            <a:ext cx="2621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The Sun </a:t>
            </a:r>
            <a:r>
              <a:rPr lang="de-DE" dirty="0"/>
              <a:t>(:: wind, PV)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fusion</a:t>
            </a:r>
            <a:r>
              <a:rPr lang="de-DE" dirty="0"/>
              <a:t> </a:t>
            </a:r>
            <a:r>
              <a:rPr lang="de-DE" dirty="0" err="1"/>
              <a:t>reactor</a:t>
            </a:r>
            <a:endParaRPr lang="en-GB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FBF6A94-CDA1-4A64-BFA1-A18E607D732A}"/>
              </a:ext>
            </a:extLst>
          </p:cNvPr>
          <p:cNvSpPr txBox="1"/>
          <p:nvPr/>
        </p:nvSpPr>
        <p:spPr>
          <a:xfrm>
            <a:off x="3290799" y="5120409"/>
            <a:ext cx="24165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fission</a:t>
            </a:r>
            <a:r>
              <a:rPr lang="de-DE" dirty="0"/>
              <a:t> </a:t>
            </a:r>
            <a:r>
              <a:rPr lang="de-DE" dirty="0" err="1"/>
              <a:t>reactor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radioactive</a:t>
            </a:r>
            <a:r>
              <a:rPr lang="de-DE" dirty="0"/>
              <a:t> </a:t>
            </a:r>
            <a:r>
              <a:rPr lang="de-DE" dirty="0" err="1"/>
              <a:t>decays</a:t>
            </a:r>
            <a:r>
              <a:rPr lang="de-DE" dirty="0"/>
              <a:t> (geothermal </a:t>
            </a:r>
            <a:r>
              <a:rPr lang="de-DE" dirty="0" err="1"/>
              <a:t>energy</a:t>
            </a:r>
            <a:r>
              <a:rPr lang="de-DE" dirty="0"/>
              <a:t>)</a:t>
            </a:r>
            <a:endParaRPr lang="en-GB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24ED7A9-914E-45E4-B071-6C2FEA3F5071}"/>
              </a:ext>
            </a:extLst>
          </p:cNvPr>
          <p:cNvSpPr txBox="1"/>
          <p:nvPr/>
        </p:nvSpPr>
        <p:spPr>
          <a:xfrm>
            <a:off x="6170122" y="1980508"/>
            <a:ext cx="5370639" cy="2137472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txBody>
          <a:bodyPr wrap="square" lIns="180000" tIns="144000" rIns="144000" bIns="144000" rtlCol="0">
            <a:spAutoFit/>
          </a:bodyPr>
          <a:lstStyle/>
          <a:p>
            <a:r>
              <a:rPr lang="en-GB" sz="2000" dirty="0"/>
              <a:t>With accelerator driven systems (ADS) nuclear power can be made safer and more sustainable. </a:t>
            </a:r>
          </a:p>
          <a:p>
            <a:endParaRPr lang="en-GB" sz="2000" dirty="0"/>
          </a:p>
          <a:p>
            <a:r>
              <a:rPr lang="en-GB" sz="2000" dirty="0"/>
              <a:t>For fusion reactors synergetic R&amp;D in the field of accelerators, like RF power generation, </a:t>
            </a:r>
            <a:r>
              <a:rPr lang="en-GB" sz="2000" dirty="0" err="1"/>
              <a:t>s.c.</a:t>
            </a:r>
            <a:r>
              <a:rPr lang="en-GB" sz="2000" dirty="0"/>
              <a:t> magnet - and vacuum technology.</a:t>
            </a:r>
          </a:p>
        </p:txBody>
      </p:sp>
      <p:sp>
        <p:nvSpPr>
          <p:cNvPr id="14" name="Pfeil: nach rechts 7">
            <a:extLst>
              <a:ext uri="{FF2B5EF4-FFF2-40B4-BE49-F238E27FC236}">
                <a16:creationId xmlns:a16="http://schemas.microsoft.com/office/drawing/2014/main" id="{63638504-7F87-46C3-BADD-C22D56F3F6E4}"/>
              </a:ext>
            </a:extLst>
          </p:cNvPr>
          <p:cNvSpPr/>
          <p:nvPr/>
        </p:nvSpPr>
        <p:spPr>
          <a:xfrm>
            <a:off x="1554479" y="4847127"/>
            <a:ext cx="232756" cy="328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feil: nach rechts 8">
            <a:extLst>
              <a:ext uri="{FF2B5EF4-FFF2-40B4-BE49-F238E27FC236}">
                <a16:creationId xmlns:a16="http://schemas.microsoft.com/office/drawing/2014/main" id="{0E3BB8D4-BA1A-4290-9994-E2CC7DB23641}"/>
              </a:ext>
            </a:extLst>
          </p:cNvPr>
          <p:cNvSpPr/>
          <p:nvPr/>
        </p:nvSpPr>
        <p:spPr>
          <a:xfrm rot="10800000">
            <a:off x="4092803" y="4922980"/>
            <a:ext cx="812569" cy="1766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871AAB-33AB-49AD-9DBB-58E9E4D9DED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470" y="1401566"/>
            <a:ext cx="1542480" cy="36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1030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7A1349-77D7-4186-8CFE-C13008C54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5315"/>
            <a:ext cx="10515600" cy="778979"/>
          </a:xfrm>
        </p:spPr>
        <p:txBody>
          <a:bodyPr/>
          <a:lstStyle/>
          <a:p>
            <a:r>
              <a:rPr lang="de-DE" dirty="0"/>
              <a:t>Summary High </a:t>
            </a:r>
            <a:r>
              <a:rPr lang="de-DE" dirty="0" err="1"/>
              <a:t>Intensity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Accelerators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A13B3F9-BA95-4BE4-B8F8-6E5BD7B64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43</a:t>
            </a:fld>
            <a:endParaRPr lang="en-GB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D775BAB-66B2-46E3-8D86-14537D5F8F84}"/>
              </a:ext>
            </a:extLst>
          </p:cNvPr>
          <p:cNvSpPr txBox="1"/>
          <p:nvPr/>
        </p:nvSpPr>
        <p:spPr>
          <a:xfrm>
            <a:off x="693419" y="1021640"/>
            <a:ext cx="107608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Grid to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State of the art 20%, up to 50% reachable for </a:t>
            </a:r>
            <a:r>
              <a:rPr lang="en-US" sz="2000" dirty="0" err="1"/>
              <a:t>s.c.</a:t>
            </a:r>
            <a:r>
              <a:rPr lang="en-US" sz="2000" dirty="0"/>
              <a:t> </a:t>
            </a:r>
            <a:r>
              <a:rPr lang="en-US" sz="2000" dirty="0" err="1"/>
              <a:t>linacs</a:t>
            </a:r>
            <a:r>
              <a:rPr lang="en-US" sz="2000" dirty="0"/>
              <a:t> &amp; high beam power; cyclotrons provide solutions for E&lt;1GeV, e.g. ADS systems</a:t>
            </a:r>
          </a:p>
          <a:p>
            <a:r>
              <a:rPr lang="en-US" sz="2000" b="1" dirty="0"/>
              <a:t>Technology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 err="1"/>
              <a:t>s.c.</a:t>
            </a:r>
            <a:r>
              <a:rPr lang="en-US" sz="2000" b="1" dirty="0"/>
              <a:t> magnets &amp; high Q cavities </a:t>
            </a:r>
            <a:r>
              <a:rPr lang="en-US" sz="2000" dirty="0"/>
              <a:t>are efficient, </a:t>
            </a:r>
            <a:r>
              <a:rPr lang="en-US" sz="2000" b="1" dirty="0">
                <a:solidFill>
                  <a:srgbClr val="C00000"/>
                </a:solidFill>
              </a:rPr>
              <a:t>higher temperature operation (HTS)</a:t>
            </a:r>
            <a:endParaRPr lang="en-US" sz="200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efficient RF sources, permanent magnets, </a:t>
            </a:r>
            <a:r>
              <a:rPr lang="en-US" sz="2000" dirty="0"/>
              <a:t>heat recovery &amp; photovoltaics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other: heat recovery, critical materials, managed lifecycle, carbon footprint, energy procurement, advanced energy production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5687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FE845C-98CD-4A41-9EA7-D0DB52D2A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44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2532D00-BB35-44E7-90EF-630FD7C28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519" y="2971978"/>
            <a:ext cx="10515600" cy="778979"/>
          </a:xfrm>
        </p:spPr>
        <p:txBody>
          <a:bodyPr/>
          <a:lstStyle/>
          <a:p>
            <a:pPr algn="ctr"/>
            <a:r>
              <a:rPr lang="en-US" dirty="0"/>
              <a:t>Thank you for your attention.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8581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6A1B84FF-AED3-4714-A2E4-05D62B17E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000" y="234502"/>
            <a:ext cx="10515600" cy="778979"/>
          </a:xfrm>
        </p:spPr>
        <p:txBody>
          <a:bodyPr/>
          <a:lstStyle/>
          <a:p>
            <a:r>
              <a:rPr lang="de-DE" dirty="0" err="1"/>
              <a:t>Accelerator</a:t>
            </a:r>
            <a:r>
              <a:rPr lang="de-DE" dirty="0"/>
              <a:t> </a:t>
            </a:r>
            <a:r>
              <a:rPr lang="de-DE" dirty="0" err="1"/>
              <a:t>driven</a:t>
            </a:r>
            <a:r>
              <a:rPr lang="de-DE" dirty="0"/>
              <a:t> Research </a:t>
            </a:r>
            <a:r>
              <a:rPr lang="de-DE" dirty="0" err="1"/>
              <a:t>Infrastructures</a:t>
            </a:r>
            <a:r>
              <a:rPr lang="de-DE" dirty="0"/>
              <a:t> (RI)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D427208-6391-486C-B55B-81A7AFB04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5</a:t>
            </a:fld>
            <a:endParaRPr lang="en-GB"/>
          </a:p>
        </p:txBody>
      </p:sp>
      <p:sp>
        <p:nvSpPr>
          <p:cNvPr id="18" name="Pfeil nach rechts 4">
            <a:extLst>
              <a:ext uri="{FF2B5EF4-FFF2-40B4-BE49-F238E27FC236}">
                <a16:creationId xmlns:a16="http://schemas.microsoft.com/office/drawing/2014/main" id="{89C59A11-C0B9-4037-A992-42D14D8DC09D}"/>
              </a:ext>
            </a:extLst>
          </p:cNvPr>
          <p:cNvSpPr/>
          <p:nvPr/>
        </p:nvSpPr>
        <p:spPr bwMode="auto">
          <a:xfrm>
            <a:off x="264000" y="1988528"/>
            <a:ext cx="1534671" cy="122478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</a:pPr>
            <a:r>
              <a:rPr lang="en-US" b="1"/>
              <a:t>g</a:t>
            </a:r>
            <a:r>
              <a:rPr lang="en-US" b="1" dirty="0"/>
              <a:t>rid power</a:t>
            </a:r>
          </a:p>
        </p:txBody>
      </p:sp>
      <p:sp>
        <p:nvSpPr>
          <p:cNvPr id="19" name="Pfeil nach rechts 5">
            <a:extLst>
              <a:ext uri="{FF2B5EF4-FFF2-40B4-BE49-F238E27FC236}">
                <a16:creationId xmlns:a16="http://schemas.microsoft.com/office/drawing/2014/main" id="{7D4B7B8B-3302-4CFA-823C-31B71139742C}"/>
              </a:ext>
            </a:extLst>
          </p:cNvPr>
          <p:cNvSpPr/>
          <p:nvPr/>
        </p:nvSpPr>
        <p:spPr bwMode="auto">
          <a:xfrm>
            <a:off x="4686316" y="1823513"/>
            <a:ext cx="1944216" cy="868027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</a:pPr>
            <a:r>
              <a:rPr lang="en-US" b="1"/>
              <a:t>primary b</a:t>
            </a:r>
            <a:r>
              <a:rPr lang="en-US" b="1" dirty="0"/>
              <a:t>eam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C299441-7714-4ABE-BB79-76D7E5B74496}"/>
              </a:ext>
            </a:extLst>
          </p:cNvPr>
          <p:cNvSpPr/>
          <p:nvPr/>
        </p:nvSpPr>
        <p:spPr bwMode="auto">
          <a:xfrm>
            <a:off x="1991999" y="2703915"/>
            <a:ext cx="2449405" cy="51693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latin typeface="+mn-lt"/>
              </a:rPr>
              <a:t> auxiliary systems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29F29CB6-5A4A-4A39-8653-AB4970B44577}"/>
              </a:ext>
            </a:extLst>
          </p:cNvPr>
          <p:cNvSpPr/>
          <p:nvPr/>
        </p:nvSpPr>
        <p:spPr bwMode="auto">
          <a:xfrm>
            <a:off x="6800495" y="1988528"/>
            <a:ext cx="2854908" cy="123232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b="1" dirty="0">
                <a:latin typeface="+mn-lt"/>
              </a:rPr>
              <a:t>conversion target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undulators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/magnets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b="1" dirty="0">
                <a:latin typeface="+mn-lt"/>
              </a:rPr>
              <a:t>colliding beam insertion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…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36A17CF2-B265-492D-8C27-626C827E5C2C}"/>
              </a:ext>
            </a:extLst>
          </p:cNvPr>
          <p:cNvSpPr txBox="1"/>
          <p:nvPr/>
        </p:nvSpPr>
        <p:spPr>
          <a:xfrm>
            <a:off x="1992000" y="3414847"/>
            <a:ext cx="2449405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primary beam production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2A7F5CC-B93A-47EF-9E83-43ED41BF9A9A}"/>
              </a:ext>
            </a:extLst>
          </p:cNvPr>
          <p:cNvSpPr txBox="1"/>
          <p:nvPr/>
        </p:nvSpPr>
        <p:spPr>
          <a:xfrm>
            <a:off x="7029679" y="3358922"/>
            <a:ext cx="2052989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conversion to specific secondary radiation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3FED4447-07F2-407A-8539-BF3D319897A9}"/>
              </a:ext>
            </a:extLst>
          </p:cNvPr>
          <p:cNvSpPr txBox="1"/>
          <p:nvPr/>
        </p:nvSpPr>
        <p:spPr>
          <a:xfrm>
            <a:off x="4872000" y="3358922"/>
            <a:ext cx="1364756" cy="8020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protons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ions 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electrons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DB89E2F-2405-4ADE-AD8B-3F4625F8FC37}"/>
              </a:ext>
            </a:extLst>
          </p:cNvPr>
          <p:cNvSpPr txBox="1"/>
          <p:nvPr/>
        </p:nvSpPr>
        <p:spPr>
          <a:xfrm>
            <a:off x="9768000" y="3358922"/>
            <a:ext cx="2280000" cy="8020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neutrons, muons, neutrinos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exotic particles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X-rays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C328D660-1989-4122-80C5-85E19C4F0ED2}"/>
              </a:ext>
            </a:extLst>
          </p:cNvPr>
          <p:cNvSpPr txBox="1"/>
          <p:nvPr/>
        </p:nvSpPr>
        <p:spPr>
          <a:xfrm>
            <a:off x="1798671" y="4535799"/>
            <a:ext cx="8303954" cy="1188882"/>
          </a:xfrm>
          <a:prstGeom prst="rect">
            <a:avLst/>
          </a:prstGeom>
          <a:noFill/>
          <a:ln w="38100">
            <a:noFill/>
          </a:ln>
        </p:spPr>
        <p:txBody>
          <a:bodyPr wrap="square" lIns="180000" tIns="180000" rIns="180000" bIns="18000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  <a:buClr>
                <a:srgbClr val="000000"/>
              </a:buClr>
            </a:pPr>
            <a:r>
              <a:rPr lang="en-US" sz="2400" dirty="0">
                <a:latin typeface="Calibri"/>
                <a:sym typeface="Symbol"/>
              </a:rPr>
              <a:t>high level goal: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  <a:buClr>
                <a:srgbClr val="000000"/>
              </a:buClr>
            </a:pPr>
            <a:r>
              <a:rPr lang="en-US" sz="2400" dirty="0">
                <a:latin typeface="Calibri"/>
                <a:sym typeface="Symbol"/>
              </a:rPr>
              <a:t>Science output per grid power, per operating/investment cost.</a:t>
            </a:r>
          </a:p>
        </p:txBody>
      </p:sp>
      <p:sp>
        <p:nvSpPr>
          <p:cNvPr id="30" name="Pfeil nach rechts 4">
            <a:extLst>
              <a:ext uri="{FF2B5EF4-FFF2-40B4-BE49-F238E27FC236}">
                <a16:creationId xmlns:a16="http://schemas.microsoft.com/office/drawing/2014/main" id="{83371041-D87A-4288-885C-A016E08D7E27}"/>
              </a:ext>
            </a:extLst>
          </p:cNvPr>
          <p:cNvSpPr/>
          <p:nvPr/>
        </p:nvSpPr>
        <p:spPr bwMode="auto">
          <a:xfrm>
            <a:off x="9906300" y="1988528"/>
            <a:ext cx="1733700" cy="1209369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radiation to</a:t>
            </a:r>
          </a:p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experiments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413A36E9-F7B4-60F7-063A-A7A883320247}"/>
              </a:ext>
            </a:extLst>
          </p:cNvPr>
          <p:cNvSpPr/>
          <p:nvPr/>
        </p:nvSpPr>
        <p:spPr bwMode="auto">
          <a:xfrm>
            <a:off x="1986014" y="1992983"/>
            <a:ext cx="2449405" cy="51693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/>
              <a:t>a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ccelerator</a:t>
            </a:r>
          </a:p>
        </p:txBody>
      </p:sp>
    </p:spTree>
    <p:extLst>
      <p:ext uri="{BB962C8B-B14F-4D97-AF65-F5344CB8AC3E}">
        <p14:creationId xmlns:p14="http://schemas.microsoft.com/office/powerpoint/2010/main" val="4155491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erader Verbinder 15"/>
          <p:cNvCxnSpPr/>
          <p:nvPr/>
        </p:nvCxnSpPr>
        <p:spPr>
          <a:xfrm flipH="1">
            <a:off x="3603703" y="2713528"/>
            <a:ext cx="13010" cy="29174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/>
          <p:cNvCxnSpPr/>
          <p:nvPr/>
        </p:nvCxnSpPr>
        <p:spPr>
          <a:xfrm flipH="1">
            <a:off x="6746488" y="2712338"/>
            <a:ext cx="13010" cy="29174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stCxn id="7" idx="2"/>
          </p:cNvCxnSpPr>
          <p:nvPr/>
        </p:nvCxnSpPr>
        <p:spPr>
          <a:xfrm flipH="1">
            <a:off x="9874405" y="2712338"/>
            <a:ext cx="13010" cy="29174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59188"/>
            <a:ext cx="10515600" cy="8949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Accelerator Concepts and Technologies </a:t>
            </a:r>
            <a:br>
              <a:rPr lang="en-US" dirty="0"/>
            </a:br>
            <a:r>
              <a:rPr lang="en-US" sz="1600" b="1" dirty="0"/>
              <a:t>[with emphasize on energy efficiency]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6</a:t>
            </a:fld>
            <a:endParaRPr lang="en-GB"/>
          </a:p>
        </p:txBody>
      </p:sp>
      <p:sp>
        <p:nvSpPr>
          <p:cNvPr id="5" name="Abgerundetes Rechteck 4"/>
          <p:cNvSpPr/>
          <p:nvPr/>
        </p:nvSpPr>
        <p:spPr bwMode="auto">
          <a:xfrm>
            <a:off x="2280425" y="1625094"/>
            <a:ext cx="2720899" cy="108724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/>
              <a:t>Proton Drivers </a:t>
            </a:r>
            <a:r>
              <a:rPr lang="de-DE" b="1" dirty="0" err="1"/>
              <a:t>with</a:t>
            </a:r>
            <a:r>
              <a:rPr lang="de-DE" b="1" dirty="0"/>
              <a:t> high </a:t>
            </a:r>
            <a:r>
              <a:rPr lang="de-DE" b="1" dirty="0" err="1"/>
              <a:t>intensity</a:t>
            </a:r>
            <a:r>
              <a:rPr lang="de-DE" b="1" dirty="0"/>
              <a:t> </a:t>
            </a:r>
            <a:r>
              <a:rPr lang="de-DE" b="1" dirty="0" err="1"/>
              <a:t>applications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" name="Abgerundetes Rechteck 5"/>
          <p:cNvSpPr/>
          <p:nvPr/>
        </p:nvSpPr>
        <p:spPr bwMode="auto">
          <a:xfrm>
            <a:off x="5402766" y="1625094"/>
            <a:ext cx="2720899" cy="108724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/>
              <a:t>Synchrotron Light </a:t>
            </a:r>
            <a:r>
              <a:rPr lang="de-DE" b="1" dirty="0" err="1"/>
              <a:t>Sources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FELs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8526965" y="1625094"/>
            <a:ext cx="2720899" cy="108724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 err="1"/>
              <a:t>Particle</a:t>
            </a:r>
            <a:r>
              <a:rPr lang="de-DE" b="1" dirty="0"/>
              <a:t> </a:t>
            </a:r>
            <a:r>
              <a:rPr lang="de-DE" b="1" dirty="0" err="1"/>
              <a:t>Colliders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" name="Abgerundetes Rechteck 7"/>
          <p:cNvSpPr/>
          <p:nvPr/>
        </p:nvSpPr>
        <p:spPr bwMode="auto">
          <a:xfrm>
            <a:off x="2279960" y="3124932"/>
            <a:ext cx="8967439" cy="4850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Resonators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and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high Power</a:t>
            </a:r>
            <a:r>
              <a:rPr kumimoji="0" lang="de-DE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RF Systems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" name="Abgerundetes Rechteck 8"/>
          <p:cNvSpPr/>
          <p:nvPr/>
        </p:nvSpPr>
        <p:spPr bwMode="auto">
          <a:xfrm>
            <a:off x="2279960" y="3867391"/>
            <a:ext cx="8967439" cy="4850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Accelerator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Magnets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and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Power</a:t>
            </a:r>
            <a:r>
              <a:rPr kumimoji="0" lang="de-DE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Supplies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Abgerundetes Rechteck 9"/>
          <p:cNvSpPr/>
          <p:nvPr/>
        </p:nvSpPr>
        <p:spPr bwMode="auto">
          <a:xfrm>
            <a:off x="2279960" y="4609850"/>
            <a:ext cx="8967439" cy="4850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Cryogenic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Systems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2279960" y="5352308"/>
            <a:ext cx="8967439" cy="4850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 err="1"/>
              <a:t>C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omponent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de-DE" b="1" dirty="0" err="1"/>
              <a:t>C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ooling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, Air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Conditioning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,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Vacuum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, Instrumentation …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and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other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aux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.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systems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652346" y="1943495"/>
            <a:ext cx="1627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>
                <a:solidFill>
                  <a:srgbClr val="C00000"/>
                </a:solidFill>
              </a:rPr>
              <a:t>concepts</a:t>
            </a:r>
            <a:r>
              <a:rPr lang="de-DE" sz="2000" b="1" dirty="0">
                <a:solidFill>
                  <a:srgbClr val="C00000"/>
                </a:solidFill>
              </a:rPr>
              <a:t>, </a:t>
            </a:r>
            <a:r>
              <a:rPr lang="de-DE" sz="2000" b="1" dirty="0" err="1">
                <a:solidFill>
                  <a:srgbClr val="C00000"/>
                </a:solidFill>
              </a:rPr>
              <a:t>RI‘s</a:t>
            </a:r>
            <a:endParaRPr lang="de-CH" sz="2000" b="1" dirty="0">
              <a:solidFill>
                <a:srgbClr val="C00000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52346" y="4240518"/>
            <a:ext cx="1610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>
                <a:solidFill>
                  <a:srgbClr val="C00000"/>
                </a:solidFill>
              </a:rPr>
              <a:t>technologies</a:t>
            </a:r>
            <a:endParaRPr lang="de-CH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183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7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600944"/>
            <a:ext cx="10515600" cy="1921480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de-DE" dirty="0"/>
              <a:t>Proton Driver </a:t>
            </a:r>
            <a:r>
              <a:rPr lang="de-DE" dirty="0" err="1"/>
              <a:t>Accelerators</a:t>
            </a:r>
            <a:br>
              <a:rPr lang="de-DE" dirty="0"/>
            </a:br>
            <a:br>
              <a:rPr lang="de-DE" dirty="0"/>
            </a:br>
            <a:r>
              <a:rPr lang="de-DE" sz="2800" dirty="0"/>
              <a:t>… and </a:t>
            </a:r>
            <a:r>
              <a:rPr lang="de-DE" sz="2800" dirty="0" err="1"/>
              <a:t>best</a:t>
            </a:r>
            <a:r>
              <a:rPr lang="de-DE" sz="2800" dirty="0"/>
              <a:t> </a:t>
            </a:r>
            <a:r>
              <a:rPr lang="de-DE" sz="2800" dirty="0" err="1"/>
              <a:t>attainable</a:t>
            </a:r>
            <a:r>
              <a:rPr lang="de-DE" sz="2800" dirty="0"/>
              <a:t> </a:t>
            </a:r>
            <a:r>
              <a:rPr lang="de-DE" sz="2800" dirty="0" err="1"/>
              <a:t>Grid</a:t>
            </a:r>
            <a:r>
              <a:rPr lang="de-DE" sz="2800" dirty="0"/>
              <a:t>-</a:t>
            </a:r>
            <a:r>
              <a:rPr lang="de-DE" sz="2800" dirty="0" err="1"/>
              <a:t>to</a:t>
            </a:r>
            <a:r>
              <a:rPr lang="de-DE" sz="2800" dirty="0"/>
              <a:t>-Beam </a:t>
            </a:r>
            <a:r>
              <a:rPr lang="de-DE" sz="2800" dirty="0" err="1"/>
              <a:t>efficiency</a:t>
            </a:r>
            <a:r>
              <a:rPr lang="de-DE" sz="2800" dirty="0"/>
              <a:t>?</a:t>
            </a:r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81936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BDE102-CE64-4397-87E3-0AF0BBCCE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870" y="163728"/>
            <a:ext cx="10515600" cy="778979"/>
          </a:xfrm>
        </p:spPr>
        <p:txBody>
          <a:bodyPr/>
          <a:lstStyle/>
          <a:p>
            <a:pPr algn="ctr"/>
            <a:r>
              <a:rPr lang="en-US" dirty="0"/>
              <a:t>Megawatt Proton Driver Concepts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029FEB3-1F5A-41EA-B0DA-1C0B41264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8</a:t>
            </a:fld>
            <a:endParaRPr lang="en-GB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D903A2A-24DA-4F66-8FED-F38BACCB1F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7658" y="5339229"/>
            <a:ext cx="3751558" cy="115212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970A3DAA-99A5-4F1A-9949-15B4135E8AE8}"/>
              </a:ext>
            </a:extLst>
          </p:cNvPr>
          <p:cNvSpPr txBox="1"/>
          <p:nvPr/>
        </p:nvSpPr>
        <p:spPr>
          <a:xfrm>
            <a:off x="4059382" y="6236867"/>
            <a:ext cx="3542860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dirty="0" err="1">
                <a:solidFill>
                  <a:srgbClr val="000000"/>
                </a:solidFill>
                <a:latin typeface="Calibri"/>
              </a:rPr>
              <a:t>Yakovlev</a:t>
            </a:r>
            <a:r>
              <a:rPr lang="de-DE" dirty="0">
                <a:solidFill>
                  <a:srgbClr val="000000"/>
                </a:solidFill>
                <a:latin typeface="Calibri"/>
              </a:rPr>
              <a:t>, FNAL, </a:t>
            </a:r>
            <a:r>
              <a:rPr lang="de-DE" dirty="0" err="1">
                <a:solidFill>
                  <a:srgbClr val="000000"/>
                </a:solidFill>
                <a:latin typeface="Calibri"/>
              </a:rPr>
              <a:t>invited</a:t>
            </a:r>
            <a:r>
              <a:rPr lang="de-DE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Calibri"/>
              </a:rPr>
              <a:t>talk</a:t>
            </a:r>
            <a:r>
              <a:rPr lang="de-DE" dirty="0">
                <a:solidFill>
                  <a:srgbClr val="000000"/>
                </a:solidFill>
                <a:latin typeface="Calibri"/>
              </a:rPr>
              <a:t>, IPAC 2017</a:t>
            </a:r>
            <a:endParaRPr lang="de-CH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4B461E9-EF96-4F92-9031-DC40C0A62BBF}"/>
              </a:ext>
            </a:extLst>
          </p:cNvPr>
          <p:cNvSpPr txBox="1"/>
          <p:nvPr/>
        </p:nvSpPr>
        <p:spPr>
          <a:xfrm>
            <a:off x="378372" y="5339229"/>
            <a:ext cx="68383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Workshop: Efficiency of Proton Driver Accelerators, 2016, PSI</a:t>
            </a:r>
          </a:p>
          <a:p>
            <a:r>
              <a:rPr lang="en-GB" sz="2000" dirty="0">
                <a:hlinkClick r:id="rId4"/>
              </a:rPr>
              <a:t>https://indico.psi.ch/event/3848/</a:t>
            </a:r>
            <a:r>
              <a:rPr lang="en-GB" sz="2000" dirty="0"/>
              <a:t> </a:t>
            </a:r>
          </a:p>
        </p:txBody>
      </p:sp>
      <p:graphicFrame>
        <p:nvGraphicFramePr>
          <p:cNvPr id="11" name="Tabelle 10">
            <a:extLst>
              <a:ext uri="{FF2B5EF4-FFF2-40B4-BE49-F238E27FC236}">
                <a16:creationId xmlns:a16="http://schemas.microsoft.com/office/drawing/2014/main" id="{E2F350C9-1183-3575-0CED-74231FA9B0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469641"/>
              </p:ext>
            </p:extLst>
          </p:nvPr>
        </p:nvGraphicFramePr>
        <p:xfrm>
          <a:off x="469641" y="1083245"/>
          <a:ext cx="11252718" cy="3840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12161">
                  <a:extLst>
                    <a:ext uri="{9D8B030D-6E8A-4147-A177-3AD203B41FA5}">
                      <a16:colId xmlns:a16="http://schemas.microsoft.com/office/drawing/2014/main" val="2817887107"/>
                    </a:ext>
                  </a:extLst>
                </a:gridCol>
                <a:gridCol w="4389651">
                  <a:extLst>
                    <a:ext uri="{9D8B030D-6E8A-4147-A177-3AD203B41FA5}">
                      <a16:colId xmlns:a16="http://schemas.microsoft.com/office/drawing/2014/main" val="853980172"/>
                    </a:ext>
                  </a:extLst>
                </a:gridCol>
                <a:gridCol w="3750906">
                  <a:extLst>
                    <a:ext uri="{9D8B030D-6E8A-4147-A177-3AD203B41FA5}">
                      <a16:colId xmlns:a16="http://schemas.microsoft.com/office/drawing/2014/main" val="2911673464"/>
                    </a:ext>
                  </a:extLst>
                </a:gridCol>
              </a:tblGrid>
              <a:tr h="302436"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err="1">
                          <a:solidFill>
                            <a:schemeClr val="bg1"/>
                          </a:solidFill>
                        </a:rPr>
                        <a:t>technology</a:t>
                      </a:r>
                      <a:endParaRPr lang="en-GB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err="1">
                          <a:solidFill>
                            <a:schemeClr val="bg1"/>
                          </a:solidFill>
                        </a:rPr>
                        <a:t>application</a:t>
                      </a:r>
                      <a:endParaRPr lang="en-GB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3759536"/>
                  </a:ext>
                </a:extLst>
              </a:tr>
              <a:tr h="522013">
                <a:tc>
                  <a:txBody>
                    <a:bodyPr/>
                    <a:lstStyle/>
                    <a:p>
                      <a:r>
                        <a:rPr lang="de-DE" sz="2400" b="1" dirty="0" err="1"/>
                        <a:t>spallation</a:t>
                      </a:r>
                      <a:r>
                        <a:rPr lang="de-DE" sz="2400" b="1" dirty="0"/>
                        <a:t> </a:t>
                      </a:r>
                      <a:r>
                        <a:rPr lang="de-DE" sz="2400" b="1" dirty="0" err="1"/>
                        <a:t>neutron</a:t>
                      </a:r>
                      <a:r>
                        <a:rPr lang="de-DE" sz="2400" b="1" dirty="0"/>
                        <a:t> source SNS</a:t>
                      </a:r>
                      <a:endParaRPr lang="en-GB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s.c</a:t>
                      </a:r>
                      <a:r>
                        <a:rPr lang="de-DE" sz="2400" dirty="0"/>
                        <a:t>. </a:t>
                      </a:r>
                      <a:r>
                        <a:rPr lang="de-DE" sz="2400" dirty="0" err="1"/>
                        <a:t>linac</a:t>
                      </a:r>
                      <a:r>
                        <a:rPr lang="de-DE" sz="2400" dirty="0"/>
                        <a:t> + </a:t>
                      </a:r>
                      <a:r>
                        <a:rPr lang="de-DE" sz="2400" dirty="0" err="1"/>
                        <a:t>accumulator</a:t>
                      </a:r>
                      <a:r>
                        <a:rPr lang="de-DE" sz="2400" dirty="0"/>
                        <a:t> ring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pulsed</a:t>
                      </a:r>
                      <a:r>
                        <a:rPr lang="de-DE" sz="2400" dirty="0"/>
                        <a:t> </a:t>
                      </a:r>
                      <a:r>
                        <a:rPr lang="de-DE" sz="2400" dirty="0" err="1"/>
                        <a:t>neutrons</a:t>
                      </a:r>
                      <a:endParaRPr lang="en-GB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70392526"/>
                  </a:ext>
                </a:extLst>
              </a:tr>
              <a:tr h="302436">
                <a:tc>
                  <a:txBody>
                    <a:bodyPr/>
                    <a:lstStyle/>
                    <a:p>
                      <a:endParaRPr lang="en-GB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0023539"/>
                  </a:ext>
                </a:extLst>
              </a:tr>
              <a:tr h="522013">
                <a:tc>
                  <a:txBody>
                    <a:bodyPr/>
                    <a:lstStyle/>
                    <a:p>
                      <a:r>
                        <a:rPr lang="de-DE" sz="2400" b="1" dirty="0"/>
                        <a:t>J-PARC </a:t>
                      </a:r>
                      <a:r>
                        <a:rPr lang="de-DE" sz="2400" b="1" dirty="0" err="1"/>
                        <a:t>Complex</a:t>
                      </a:r>
                      <a:endParaRPr lang="en-GB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rapid </a:t>
                      </a:r>
                      <a:r>
                        <a:rPr lang="de-DE" sz="2400" dirty="0" err="1"/>
                        <a:t>cycling</a:t>
                      </a:r>
                      <a:r>
                        <a:rPr lang="de-DE" sz="2400" dirty="0"/>
                        <a:t> </a:t>
                      </a:r>
                      <a:r>
                        <a:rPr lang="de-DE" sz="2400" dirty="0" err="1"/>
                        <a:t>synchrotron</a:t>
                      </a:r>
                      <a:r>
                        <a:rPr lang="de-DE" sz="2400" dirty="0"/>
                        <a:t> 3GeV (and </a:t>
                      </a:r>
                      <a:r>
                        <a:rPr lang="de-DE" sz="2400" dirty="0" err="1"/>
                        <a:t>main</a:t>
                      </a:r>
                      <a:r>
                        <a:rPr lang="de-DE" sz="2400" dirty="0"/>
                        <a:t> ring 30GeV)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pulsed</a:t>
                      </a:r>
                      <a:r>
                        <a:rPr lang="de-DE" sz="2400" dirty="0"/>
                        <a:t> </a:t>
                      </a:r>
                      <a:r>
                        <a:rPr lang="de-DE" sz="2400" dirty="0" err="1"/>
                        <a:t>neutrons</a:t>
                      </a:r>
                      <a:r>
                        <a:rPr lang="de-DE" sz="2400" dirty="0"/>
                        <a:t>, </a:t>
                      </a:r>
                      <a:r>
                        <a:rPr lang="de-DE" sz="2400" dirty="0" err="1"/>
                        <a:t>neutrinos</a:t>
                      </a:r>
                      <a:r>
                        <a:rPr lang="de-DE" sz="2400" dirty="0"/>
                        <a:t>, </a:t>
                      </a:r>
                      <a:r>
                        <a:rPr lang="de-DE" sz="2400" dirty="0" err="1"/>
                        <a:t>muons</a:t>
                      </a:r>
                      <a:r>
                        <a:rPr lang="de-DE" sz="2400" dirty="0"/>
                        <a:t> and </a:t>
                      </a:r>
                      <a:r>
                        <a:rPr lang="de-DE" sz="2400" dirty="0" err="1"/>
                        <a:t>more</a:t>
                      </a:r>
                      <a:r>
                        <a:rPr lang="de-DE" sz="2400" dirty="0"/>
                        <a:t> …</a:t>
                      </a:r>
                      <a:endParaRPr lang="en-GB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488594"/>
                  </a:ext>
                </a:extLst>
              </a:tr>
              <a:tr h="302436">
                <a:tc>
                  <a:txBody>
                    <a:bodyPr/>
                    <a:lstStyle/>
                    <a:p>
                      <a:endParaRPr lang="en-GB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7764525"/>
                  </a:ext>
                </a:extLst>
              </a:tr>
              <a:tr h="522013">
                <a:tc>
                  <a:txBody>
                    <a:bodyPr/>
                    <a:lstStyle/>
                    <a:p>
                      <a:r>
                        <a:rPr lang="de-DE" sz="2400" b="1" dirty="0"/>
                        <a:t>PSI High </a:t>
                      </a:r>
                      <a:r>
                        <a:rPr lang="de-DE" sz="2400" b="1" dirty="0" err="1"/>
                        <a:t>Intensity</a:t>
                      </a:r>
                      <a:r>
                        <a:rPr lang="de-DE" sz="2400" b="1" dirty="0"/>
                        <a:t> Proton </a:t>
                      </a:r>
                      <a:r>
                        <a:rPr lang="de-DE" sz="2400" b="1" dirty="0" err="1"/>
                        <a:t>Accelerator</a:t>
                      </a:r>
                      <a:endParaRPr lang="en-GB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 err="1"/>
                        <a:t>isochronous</a:t>
                      </a:r>
                      <a:r>
                        <a:rPr lang="de-DE" sz="2400" dirty="0"/>
                        <a:t> </a:t>
                      </a:r>
                      <a:r>
                        <a:rPr lang="de-DE" sz="2400" dirty="0" err="1"/>
                        <a:t>cyclotron</a:t>
                      </a:r>
                      <a:endParaRPr lang="en-GB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CW </a:t>
                      </a:r>
                      <a:r>
                        <a:rPr lang="de-DE" sz="2400" dirty="0" err="1"/>
                        <a:t>neutrons</a:t>
                      </a:r>
                      <a:r>
                        <a:rPr lang="de-DE" sz="2400" dirty="0"/>
                        <a:t>, </a:t>
                      </a:r>
                      <a:r>
                        <a:rPr lang="de-DE" sz="2400" dirty="0" err="1"/>
                        <a:t>muons</a:t>
                      </a:r>
                      <a:r>
                        <a:rPr lang="de-DE" sz="2400" dirty="0"/>
                        <a:t>, </a:t>
                      </a:r>
                      <a:r>
                        <a:rPr lang="de-DE" sz="2400" dirty="0" err="1"/>
                        <a:t>ultra</a:t>
                      </a:r>
                      <a:r>
                        <a:rPr lang="de-DE" sz="2400" dirty="0"/>
                        <a:t> </a:t>
                      </a:r>
                      <a:r>
                        <a:rPr lang="de-DE" sz="2400" dirty="0" err="1"/>
                        <a:t>cold</a:t>
                      </a:r>
                      <a:r>
                        <a:rPr lang="de-DE" sz="2400" dirty="0"/>
                        <a:t> </a:t>
                      </a:r>
                      <a:r>
                        <a:rPr lang="de-DE" sz="2400" dirty="0" err="1"/>
                        <a:t>neutrons</a:t>
                      </a:r>
                      <a:endParaRPr lang="en-GB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4257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069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3DC08D-992C-94D0-1A98-5BD128F87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J-PARC </a:t>
            </a:r>
            <a:r>
              <a:rPr lang="de-DE" dirty="0" err="1"/>
              <a:t>Complex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5956883-E027-CCDE-7BB4-F27DE809A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9</a:t>
            </a:fld>
            <a:endParaRPr lang="en-GB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F663C30-23CB-ED74-DB2E-B8B43037F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044" y="1702677"/>
            <a:ext cx="6525587" cy="382313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5FF2E477-F51D-BFB6-85D3-AF8758EEFF65}"/>
              </a:ext>
            </a:extLst>
          </p:cNvPr>
          <p:cNvSpPr txBox="1"/>
          <p:nvPr/>
        </p:nvSpPr>
        <p:spPr>
          <a:xfrm>
            <a:off x="7401910" y="1702677"/>
            <a:ext cx="4311869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RCS </a:t>
            </a:r>
            <a:r>
              <a:rPr lang="de-DE" sz="2000" dirty="0" err="1"/>
              <a:t>provides</a:t>
            </a:r>
            <a:r>
              <a:rPr lang="de-DE" sz="2000" dirty="0"/>
              <a:t> an </a:t>
            </a:r>
            <a:r>
              <a:rPr lang="de-DE" sz="2000" dirty="0" err="1"/>
              <a:t>economic</a:t>
            </a:r>
            <a:r>
              <a:rPr lang="de-DE" sz="2000" dirty="0"/>
              <a:t> </a:t>
            </a:r>
            <a:r>
              <a:rPr lang="de-DE" sz="2000" dirty="0" err="1"/>
              <a:t>solution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reach</a:t>
            </a:r>
            <a:r>
              <a:rPr lang="de-DE" sz="2000" dirty="0"/>
              <a:t> high </a:t>
            </a:r>
            <a:r>
              <a:rPr lang="de-DE" sz="2000" dirty="0" err="1"/>
              <a:t>energy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3GeV; C=348m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needed</a:t>
            </a:r>
            <a:r>
              <a:rPr lang="de-DE" sz="2000" dirty="0"/>
              <a:t> </a:t>
            </a:r>
            <a:r>
              <a:rPr lang="de-DE" sz="2000" dirty="0" err="1"/>
              <a:t>as</a:t>
            </a:r>
            <a:r>
              <a:rPr lang="de-DE" sz="2000" dirty="0"/>
              <a:t> </a:t>
            </a:r>
            <a:r>
              <a:rPr lang="de-DE" sz="2000" dirty="0" err="1"/>
              <a:t>injector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main</a:t>
            </a:r>
            <a:r>
              <a:rPr lang="de-DE" sz="2000" dirty="0"/>
              <a:t> ring </a:t>
            </a:r>
            <a:r>
              <a:rPr lang="de-DE" sz="2000" dirty="0" err="1"/>
              <a:t>to</a:t>
            </a:r>
            <a:r>
              <a:rPr lang="de-DE" sz="2000" dirty="0"/>
              <a:t> 50GeV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/>
              <a:t>25Hz </a:t>
            </a:r>
            <a:r>
              <a:rPr lang="de-DE" sz="2000" dirty="0" err="1"/>
              <a:t>cycling</a:t>
            </a:r>
            <a:r>
              <a:rPr lang="de-DE" sz="2000" dirty="0"/>
              <a:t> </a:t>
            </a:r>
            <a:r>
              <a:rPr lang="de-DE" sz="2000" dirty="0" err="1"/>
              <a:t>allows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achieve</a:t>
            </a:r>
            <a:r>
              <a:rPr lang="de-DE" sz="2000" dirty="0"/>
              <a:t> 1MW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neutron</a:t>
            </a:r>
            <a:r>
              <a:rPr lang="de-DE" sz="2000" dirty="0"/>
              <a:t> and </a:t>
            </a:r>
            <a:r>
              <a:rPr lang="de-DE" sz="2000" dirty="0" err="1"/>
              <a:t>muon</a:t>
            </a:r>
            <a:r>
              <a:rPr lang="de-DE" sz="2000" dirty="0"/>
              <a:t> </a:t>
            </a:r>
            <a:r>
              <a:rPr lang="de-DE" sz="2000" dirty="0" err="1"/>
              <a:t>production</a:t>
            </a:r>
            <a:r>
              <a:rPr lang="de-DE" sz="2000" dirty="0"/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dirty="0" err="1"/>
              <a:t>grid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beam </a:t>
            </a:r>
            <a:r>
              <a:rPr lang="de-DE" sz="2000" dirty="0" err="1"/>
              <a:t>efficiency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limited by </a:t>
            </a:r>
            <a:r>
              <a:rPr lang="de-DE" sz="2000" dirty="0" err="1"/>
              <a:t>losses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cycling</a:t>
            </a:r>
            <a:r>
              <a:rPr lang="de-DE" sz="2000" dirty="0"/>
              <a:t>  </a:t>
            </a:r>
            <a:r>
              <a:rPr lang="de-DE" sz="2000" dirty="0" err="1"/>
              <a:t>magnetic</a:t>
            </a:r>
            <a:r>
              <a:rPr lang="de-DE" sz="2000" dirty="0"/>
              <a:t> </a:t>
            </a:r>
            <a:r>
              <a:rPr lang="de-DE" sz="2000" dirty="0" err="1"/>
              <a:t>fields</a:t>
            </a:r>
            <a:r>
              <a:rPr lang="de-DE" sz="2000" dirty="0"/>
              <a:t> (</a:t>
            </a:r>
            <a:r>
              <a:rPr lang="de-DE" sz="2000" dirty="0" err="1"/>
              <a:t>ca</a:t>
            </a:r>
            <a:r>
              <a:rPr lang="de-DE" sz="2000" dirty="0"/>
              <a:t> 3%)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216936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320.9598"/>
  <p:tag name="LATEXADDIN" val="\documentclass{article}&#10;\IfFileExists{C:/DriveO/EPFL/Course/style/Mikes.tex}{\input{C:/DriveO/EPFL/Course/style/Mikes.tex}&#10;}{\input{C:/O/EPFL/Course/style/Mikes.tex}}&#10;\begin{align*}&#10;\log Q_0&#10;\end{align*}&#10;\end{document}"/>
  <p:tag name="IGUANATEXSIZE" val="20"/>
  <p:tag name="IGUANATEXCURSOR" val="187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9861"/>
  <p:tag name="ORIGINALWIDTH" val="467.9415"/>
  <p:tag name="LATEXADDIN" val="\documentclass{article}&#10;\IfFileExists{C:/DriveO/EPFL/Course/style/Mikes.tex}{\input{C:/DriveO/EPFL/Course/style/Mikes.tex}&#10;}{\input{C:/O/EPFL/Course/style/Mikes.tex}}&#10;\begin{align*}&#10;E = m c^2&#10;\end{align*}&#10;\end{document}"/>
  <p:tag name="IGUANATEXSIZE" val="20"/>
  <p:tag name="IGUANATEXCURSOR" val="191"/>
  <p:tag name="TRANSPARENCY" val="True"/>
  <p:tag name="FILENAME" val=""/>
  <p:tag name="LATEXENGINEID" val="0"/>
  <p:tag name="TEMPFOLDER" val="c:\temp\"/>
  <p:tag name="LATEXFORMHEIGHT" val="355"/>
  <p:tag name="LATEXFORMWIDTH" val="858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97.4503"/>
  <p:tag name="ORIGINALWIDTH" val="940.3824"/>
  <p:tag name="LATEXADDIN" val="\documentclass{article}&#10;\IfFileExists{C:/DriveO/EPFL/Course/style/Mikes.tex}{\input{C:/DriveO/EPFL/Course/style/Mikes.tex}&#10;}{\input{C:/O/EPFL/Course/style/Mikes.tex}}&#10;\begin{align*}&#10;P_\mathrm{dissip} = \frac{U_a^2}&#10;{\left(\frac{R}{Q}\right) Q_0}&#10;\end{align*}&#10;\end{document}"/>
  <p:tag name="IGUANATEXSIZE" val="20"/>
  <p:tag name="IGUANATEXCURSOR" val="246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6.7116"/>
  <p:tag name="ORIGINALWIDTH" val="2226.472"/>
  <p:tag name="LATEXADDIN" val="\documentclass{article}&#10;\IfFileExists{C:/DriveO/EPFL/Course/style/Mikes.tex}{\input{C:/DriveO/EPFL/Course/style/Mikes.tex}&#10;}{\input{C:/O/EPFL/Course/style/Mikes.tex}}&#10;\begin{align*}&#10;\rm{COP} = \left(&#10;\frac{W_c}{Q_\rm{in}}&#10;\right)_\rm{Carnot} =&#10;\frac{T_0 - T}{T}, ~ {\scriptstyle&#10;T_0 = 293\,\rm{K} }&#10;\end{align*}&#10;\end{document}"/>
  <p:tag name="IGUANATEXSIZE" val="20"/>
  <p:tag name="IGUANATEXCURSOR" val="278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4844"/>
  <p:tag name="ORIGINALWIDTH" val="1113.611"/>
  <p:tag name="LATEXADDIN" val="\documentclass{article}&#10;\IfFileExists{C:/DriveO/EPFL/Course/style/Mikes.tex}{\input{C:/DriveO/EPFL/Course/style/Mikes.tex}&#10;}{\input{C:/O/EPFL/Course/style/Mikes.tex}}&#10;\begin{align*}&#10;P_\mathrm{cryo} = &#10;\mathrm{COP}\cdot P_\mathrm{dissip} &#10;\end{align*}&#10;\end{document}"/>
  <p:tag name="IGUANATEXSIZE" val="20"/>
  <p:tag name="IGUANATEXCURSOR" val="21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6,7116"/>
  <p:tag name="ORIGINALWIDTH" val="3562,805"/>
  <p:tag name="LATEXADDIN" val="\documentclass{article}&#10;\IfFileExists{C:/DriveO/EPFL/Course/style/Mikes.tex}{\input{C:/DriveO/EPFL/Course/style/Mikes.tex}&#10;}{\input{C:/O/EPFL/Course/style/Mikes.tex}}&#10;\begin{align*}&#10;\rm{COP} = \left( \frac{Q_\rm{out}}{W_c} \right)_\rm{Carnot} &#10;= \left( \frac{Q_\rm{out}}{Q_\rm{out}-Q_\rm{in}}&#10;\right)_\rm{Carnot} =&#10;\frac{T}{T-T_0}, ~ {\scriptstyle&#10;T_0 = 273\,\rm{K} }&#10;\end{align*}&#10;\end{document}"/>
  <p:tag name="IGUANATEXSIZE" val="20"/>
  <p:tag name="IGUANATEXCURSOR" val="253"/>
  <p:tag name="TRANSPARENCY" val="Wahr"/>
  <p:tag name="LATEXENGINEID" val="0"/>
  <p:tag name="TEMPFOLDER" val="c:\temp\"/>
  <p:tag name="LATEXFORMHEIGHT" val="312"/>
  <p:tag name="LATEXFORMWIDTH" val="429"/>
  <p:tag name="LATEXFORMWRAP" val="Wahr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55.943"/>
  <p:tag name="ORIGINALWIDTH" val="1931.009"/>
  <p:tag name="LATEXADDIN" val="\documentclass{article}&#10;\IfFileExists{C:/DriveO/EPFL/Course/style/Mikes.tex}{\input{C:/DriveO/EPFL/Course/style/Mikes.tex}&#10;}{\input{C:/O/EPFL/Course/style/Mikes.tex}}&#10;\begin{align*}&#10;P_\mathrm{grid} &amp;= P_\mathrm{cryo} + P_\mathrm{\scriptscriptstyle RF} \\&#10;&amp;= \mathrm{COP}\cdot P_\mathrm{dissip}&#10;+ \frac{1}{\eta_\mathrm{\scriptscriptstyle RF}} &#10;\,\, \Delta P_\mathrm{beam}&#10;\end{align*}&#10;\end{document}"/>
  <p:tag name="IGUANATEXSIZE" val="20"/>
  <p:tag name="IGUANATEXCURSOR" val="340"/>
  <p:tag name="TRANSPARENCY" val="True"/>
  <p:tag name="FILENAME" val=""/>
  <p:tag name="LATEXENGINEID" val="0"/>
  <p:tag name="TEMPFOLDER" val="c:\temp\"/>
  <p:tag name="LATEXFORMHEIGHT" val="552"/>
  <p:tag name="LATEXFORMWIDTH" val="572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5,4631"/>
  <p:tag name="ORIGINALWIDTH" val="874,3907"/>
  <p:tag name="LATEXADDIN" val="\documentclass{article}&#10;\IfFileExists{C:/DriveO/EPFL/Course/style/Mikes.tex}{\input{C:/DriveO/EPFL/Course/style/Mikes.tex}&#10;}{\input{C:/O/EPFL/Course/style/Mikes.tex}}&#10;\begin{align*}&#10;\eta_\rm{total} = \frac{\Delta P_\rm{beam}}{P_\rm{grid}}&#10;\end{align*}&#10;\end{document}"/>
  <p:tag name="IGUANATEXSIZE" val="20"/>
  <p:tag name="IGUANATEXCURSOR" val="238"/>
  <p:tag name="TRANSPARENCY" val="Wahr"/>
  <p:tag name="FILENAME" val=""/>
  <p:tag name="LATEXENGINEID" val="0"/>
  <p:tag name="TEMPFOLDER" val="C:\Users\seidel\tmp\"/>
  <p:tag name="LATEXFORMHEIGHT" val="552"/>
  <p:tag name="LATEXFORMWIDTH" val="572"/>
  <p:tag name="LATEXFORMWRAP" val="Wahr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&#10;W_\mathrm{max} = Q \left( 1 - T_0/T \right) \nonumber&#10;\end{equation}&#10;&#10;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889.3888"/>
  <p:tag name="LATEXADDIN" val="\documentclass{article}&#10;\usepackage{amsmath}&#10;\pagestyle{empty}&#10;\begin{document}&#10;&#10;\begin{equation}&#10;Q_\mathrm{H} = W \times \mathrm{COP} \nonumber&#10;\end{equation}&#10;&#10;&#10;\end{document}"/>
  <p:tag name="IGUANATEXSIZE" val="20"/>
  <p:tag name="IGUANATEXCURSOR" val="121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 w="38100" cap="flat" cmpd="sng" algn="ctr">
          <a:solidFill>
            <a:srgbClr val="C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108000" rIns="91440" bIns="7200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ts val="1800"/>
          </a:lnSpc>
          <a:spcBef>
            <a:spcPct val="0"/>
          </a:spcBef>
          <a:buClrTx/>
          <a:buSzTx/>
          <a:buFontTx/>
          <a:buNone/>
          <a:tabLst/>
          <a:defRPr kumimoji="0" b="1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+mn-lt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3658</Words>
  <Application>Microsoft Office PowerPoint</Application>
  <PresentationFormat>Breitbild</PresentationFormat>
  <Paragraphs>666</Paragraphs>
  <Slides>44</Slides>
  <Notes>17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44</vt:i4>
      </vt:variant>
    </vt:vector>
  </HeadingPairs>
  <TitlesOfParts>
    <vt:vector size="58" baseType="lpstr">
      <vt:lpstr>Arial</vt:lpstr>
      <vt:lpstr>Calibri</vt:lpstr>
      <vt:lpstr>Calibri Light</vt:lpstr>
      <vt:lpstr>Cambria Math</vt:lpstr>
      <vt:lpstr>CharisSIL</vt:lpstr>
      <vt:lpstr>CharisSIL-Bold</vt:lpstr>
      <vt:lpstr>Montserrat</vt:lpstr>
      <vt:lpstr>Rockwell</vt:lpstr>
      <vt:lpstr>Segoe UI</vt:lpstr>
      <vt:lpstr>Symbol</vt:lpstr>
      <vt:lpstr>Times New Roman</vt:lpstr>
      <vt:lpstr>Wingdings</vt:lpstr>
      <vt:lpstr>Office</vt:lpstr>
      <vt:lpstr>Graph</vt:lpstr>
      <vt:lpstr>Sustainability of Particle Accelerators  with focus on high intensity</vt:lpstr>
      <vt:lpstr>PowerPoint-Präsentation</vt:lpstr>
      <vt:lpstr>Energy Consumption - Motivation</vt:lpstr>
      <vt:lpstr>Community Activities on Sustainability</vt:lpstr>
      <vt:lpstr>Accelerator driven Research Infrastructures (RI)</vt:lpstr>
      <vt:lpstr>Accelerator Concepts and Technologies  [with emphasize on energy efficiency]</vt:lpstr>
      <vt:lpstr>Proton Driver Accelerators  … and best attainable Grid-to-Beam efficiency?</vt:lpstr>
      <vt:lpstr>Megawatt Proton Driver Concepts</vt:lpstr>
      <vt:lpstr>J-PARC Complex</vt:lpstr>
      <vt:lpstr>Mitigate energy loss in cycling synchrotrons (Yoshi Kurimoto,KEK)</vt:lpstr>
      <vt:lpstr>Spallation Neutron Source SNS (ORNL)</vt:lpstr>
      <vt:lpstr>PSI High Intensity Proton Accelerator</vt:lpstr>
      <vt:lpstr>Power flow in PSI’s High Intensity Proton Accelerator</vt:lpstr>
      <vt:lpstr>Copper Resonators in PSI’s Ring Cyclotron </vt:lpstr>
      <vt:lpstr>Comparison: Megawatt p-Drivers</vt:lpstr>
      <vt:lpstr>PSI: Improving Conversion Efficiency to secondary Radiation</vt:lpstr>
      <vt:lpstr>ESS: Improving Conversion Efficiency to secondary Radiation</vt:lpstr>
      <vt:lpstr>Best attainable Grid-to-Beam efficiency with superconducting linac technology.</vt:lpstr>
      <vt:lpstr>Superconducting Linac :  High Efficiency Potential  example: PIP-II design of Fermilab</vt:lpstr>
      <vt:lpstr>Low Loss Superconducting Resonators</vt:lpstr>
      <vt:lpstr>Cryogenic Efficiency</vt:lpstr>
      <vt:lpstr>COP Factor: compare heating of houses</vt:lpstr>
      <vt:lpstr>Powerflow s.c. Linac – Minimum System Example for a Single Cavity</vt:lpstr>
      <vt:lpstr>Energy Efficient Accelerator Technologies</vt:lpstr>
      <vt:lpstr>Supercondactivity in Particle Accelerators</vt:lpstr>
      <vt:lpstr>Technology R&amp;D: Superconducting RF at higher temperature</vt:lpstr>
      <vt:lpstr>Efficient RF Power Sources</vt:lpstr>
      <vt:lpstr>Accelerator Magnets with High Temperature Superconductor Coils</vt:lpstr>
      <vt:lpstr>Accelerator Magnets with Permanent Magnet Material</vt:lpstr>
      <vt:lpstr>Pulsed Magnets for beam Transfer Channels  in lead: GSI, S. Heberer, P. Gehrke, P.Spiller et al</vt:lpstr>
      <vt:lpstr>PowerPoint-Präsentation</vt:lpstr>
      <vt:lpstr>Recover High Quality Power from Heat?</vt:lpstr>
      <vt:lpstr>Biology/Nature is more efficient …</vt:lpstr>
      <vt:lpstr>Powering accelerators from local PV renewable energy, C.Martins ESS</vt:lpstr>
      <vt:lpstr>Critical Materials: Niobium for Superconducting Cavities, B.List, DESY</vt:lpstr>
      <vt:lpstr>PowerPoint-Präsentation</vt:lpstr>
      <vt:lpstr>PowerPoint-Präsentation</vt:lpstr>
      <vt:lpstr>excerpt: Comparison of Wind Generator Types, Petra Zapp (IEK-STE)</vt:lpstr>
      <vt:lpstr>Electromagnet Operation vs. Manufacturing Footprint, B.Shepherd, STFC</vt:lpstr>
      <vt:lpstr>CO2 Construction Footprint, example CLIC, B.List et al</vt:lpstr>
      <vt:lpstr>The Future – Fluctuating Energy Sources</vt:lpstr>
      <vt:lpstr>Comment on Energy Production (actually Conversion)</vt:lpstr>
      <vt:lpstr>Summary High Intensity Particle Accelerators</vt:lpstr>
      <vt:lpstr>Thank you for your attention.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more efficient Particle Accelerators – a Review</dc:title>
  <dc:creator>Mike Seidel</dc:creator>
  <cp:lastModifiedBy>Mike Seidel</cp:lastModifiedBy>
  <cp:revision>362</cp:revision>
  <cp:lastPrinted>2022-06-08T18:47:56Z</cp:lastPrinted>
  <dcterms:created xsi:type="dcterms:W3CDTF">2022-03-07T16:25:36Z</dcterms:created>
  <dcterms:modified xsi:type="dcterms:W3CDTF">2025-04-22T00:22:34Z</dcterms:modified>
</cp:coreProperties>
</file>