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  <p:sldMasterId id="2147483687" r:id="rId2"/>
  </p:sldMasterIdLst>
  <p:notesMasterIdLst>
    <p:notesMasterId r:id="rId79"/>
  </p:notesMasterIdLst>
  <p:handoutMasterIdLst>
    <p:handoutMasterId r:id="rId80"/>
  </p:handoutMasterIdLst>
  <p:sldIdLst>
    <p:sldId id="256" r:id="rId3"/>
    <p:sldId id="257" r:id="rId4"/>
    <p:sldId id="354" r:id="rId5"/>
    <p:sldId id="593" r:id="rId6"/>
    <p:sldId id="396" r:id="rId7"/>
    <p:sldId id="627" r:id="rId8"/>
    <p:sldId id="581" r:id="rId9"/>
    <p:sldId id="582" r:id="rId10"/>
    <p:sldId id="583" r:id="rId11"/>
    <p:sldId id="584" r:id="rId12"/>
    <p:sldId id="585" r:id="rId13"/>
    <p:sldId id="586" r:id="rId14"/>
    <p:sldId id="587" r:id="rId15"/>
    <p:sldId id="596" r:id="rId16"/>
    <p:sldId id="623" r:id="rId17"/>
    <p:sldId id="625" r:id="rId18"/>
    <p:sldId id="624" r:id="rId19"/>
    <p:sldId id="613" r:id="rId20"/>
    <p:sldId id="626" r:id="rId21"/>
    <p:sldId id="573" r:id="rId22"/>
    <p:sldId id="574" r:id="rId23"/>
    <p:sldId id="576" r:id="rId24"/>
    <p:sldId id="577" r:id="rId25"/>
    <p:sldId id="578" r:id="rId26"/>
    <p:sldId id="579" r:id="rId27"/>
    <p:sldId id="580" r:id="rId28"/>
    <p:sldId id="598" r:id="rId29"/>
    <p:sldId id="597" r:id="rId30"/>
    <p:sldId id="599" r:id="rId31"/>
    <p:sldId id="588" r:id="rId32"/>
    <p:sldId id="595" r:id="rId33"/>
    <p:sldId id="600" r:id="rId34"/>
    <p:sldId id="601" r:id="rId35"/>
    <p:sldId id="602" r:id="rId36"/>
    <p:sldId id="603" r:id="rId37"/>
    <p:sldId id="604" r:id="rId38"/>
    <p:sldId id="605" r:id="rId39"/>
    <p:sldId id="606" r:id="rId40"/>
    <p:sldId id="607" r:id="rId41"/>
    <p:sldId id="609" r:id="rId42"/>
    <p:sldId id="611" r:id="rId43"/>
    <p:sldId id="620" r:id="rId44"/>
    <p:sldId id="612" r:id="rId45"/>
    <p:sldId id="640" r:id="rId46"/>
    <p:sldId id="615" r:id="rId47"/>
    <p:sldId id="617" r:id="rId48"/>
    <p:sldId id="635" r:id="rId49"/>
    <p:sldId id="618" r:id="rId50"/>
    <p:sldId id="622" r:id="rId51"/>
    <p:sldId id="619" r:id="rId52"/>
    <p:sldId id="621" r:id="rId53"/>
    <p:sldId id="594" r:id="rId54"/>
    <p:sldId id="628" r:id="rId55"/>
    <p:sldId id="629" r:id="rId56"/>
    <p:sldId id="630" r:id="rId57"/>
    <p:sldId id="631" r:id="rId58"/>
    <p:sldId id="616" r:id="rId59"/>
    <p:sldId id="634" r:id="rId60"/>
    <p:sldId id="652" r:id="rId61"/>
    <p:sldId id="653" r:id="rId62"/>
    <p:sldId id="654" r:id="rId63"/>
    <p:sldId id="655" r:id="rId64"/>
    <p:sldId id="643" r:id="rId65"/>
    <p:sldId id="641" r:id="rId66"/>
    <p:sldId id="642" r:id="rId67"/>
    <p:sldId id="636" r:id="rId68"/>
    <p:sldId id="637" r:id="rId69"/>
    <p:sldId id="375" r:id="rId70"/>
    <p:sldId id="281" r:id="rId71"/>
    <p:sldId id="614" r:id="rId72"/>
    <p:sldId id="644" r:id="rId73"/>
    <p:sldId id="645" r:id="rId74"/>
    <p:sldId id="638" r:id="rId75"/>
    <p:sldId id="646" r:id="rId76"/>
    <p:sldId id="639" r:id="rId77"/>
    <p:sldId id="591" r:id="rId7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17" userDrawn="1">
          <p15:clr>
            <a:srgbClr val="A4A3A4"/>
          </p15:clr>
        </p15:guide>
        <p15:guide id="5" pos="5443" userDrawn="1">
          <p15:clr>
            <a:srgbClr val="A4A3A4"/>
          </p15:clr>
        </p15:guide>
        <p15:guide id="12" orient="horz" pos="3929" userDrawn="1">
          <p15:clr>
            <a:srgbClr val="A4A3A4"/>
          </p15:clr>
        </p15:guide>
        <p15:guide id="13" pos="680" userDrawn="1">
          <p15:clr>
            <a:srgbClr val="A4A3A4"/>
          </p15:clr>
        </p15:guide>
        <p15:guide id="14" pos="5035" userDrawn="1">
          <p15:clr>
            <a:srgbClr val="A4A3A4"/>
          </p15:clr>
        </p15:guide>
        <p15:guide id="15" orient="horz" pos="482" userDrawn="1">
          <p15:clr>
            <a:srgbClr val="A4A3A4"/>
          </p15:clr>
        </p15:guide>
        <p15:guide id="16" pos="44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3" clrIdx="0">
    <p:extLst>
      <p:ext uri="{19B8F6BF-5375-455C-9EA6-DF929625EA0E}">
        <p15:presenceInfo xmlns:p15="http://schemas.microsoft.com/office/powerpoint/2012/main" userId="S-1-5-21-1526224874-1540688658-1361462980-870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C0504D"/>
    <a:srgbClr val="CBFCC5"/>
    <a:srgbClr val="0000FF"/>
    <a:srgbClr val="D2DEEF"/>
    <a:srgbClr val="EAEFF7"/>
    <a:srgbClr val="382C86"/>
    <a:srgbClr val="5B9BD5"/>
    <a:srgbClr val="E9EDF4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5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930" y="102"/>
      </p:cViewPr>
      <p:guideLst>
        <p:guide pos="317"/>
        <p:guide pos="5443"/>
        <p:guide orient="horz" pos="3929"/>
        <p:guide pos="680"/>
        <p:guide pos="5035"/>
        <p:guide orient="horz" pos="482"/>
        <p:guide pos="44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heme" Target="theme/theme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handoutMaster" Target="handoutMasters/handoutMaster1.xml"/><Relationship Id="rId85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61" Type="http://schemas.openxmlformats.org/officeDocument/2006/relationships/slide" Target="slides/slide59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8EEC-505C-45B2-B5E8-4418437557CF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0ABD8-ACA1-4F93-94E1-5132D0F9C2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61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B228-66D7-4178-B178-0E97D9C7B00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BC3C-79C8-4B9B-9B4F-47E7D28F4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5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06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0845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60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43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00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51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80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35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5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274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8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89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795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2711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266568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879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0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1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9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FBA4-C6E0-4CBF-BEE8-0B817CC3FC8D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1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</p:sldLayoutIdLst>
  <p:hf hdr="0" ftr="0" dt="0"/>
  <p:txStyles>
    <p:titleStyle>
      <a:lvl1pPr algn="ctr" defTabSz="844083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tif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4.png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jpg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3.png"/><Relationship Id="rId7" Type="http://schemas.openxmlformats.org/officeDocument/2006/relationships/image" Target="../media/image6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5.png"/><Relationship Id="rId4" Type="http://schemas.openxmlformats.org/officeDocument/2006/relationships/hyperlink" Target="https://www.particlezoo.net/products/electron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8.png"/><Relationship Id="rId7" Type="http://schemas.openxmlformats.org/officeDocument/2006/relationships/image" Target="../media/image113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8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lpc.web.cern.ch/schemeEditor.html" TargetMode="External"/><Relationship Id="rId4" Type="http://schemas.openxmlformats.org/officeDocument/2006/relationships/image" Target="../media/image118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adartutorial.eu/08.transmitters/Magnetron.en.html" TargetMode="Externa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gi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radartutorial.eu/08.transmitters/Magnetron.en.html" TargetMode="External"/><Relationship Id="rId4" Type="http://schemas.openxmlformats.org/officeDocument/2006/relationships/image" Target="../media/image12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302480/files/p415.pdf" TargetMode="External"/><Relationship Id="rId3" Type="http://schemas.openxmlformats.org/officeDocument/2006/relationships/hyperlink" Target="http://cds.cern.ch/record/119634/files/cer-000030126.pdf" TargetMode="External"/><Relationship Id="rId7" Type="http://schemas.openxmlformats.org/officeDocument/2006/relationships/hyperlink" Target="http://cds.cern.ch/record/220916/files/CM-P00059475.pdf" TargetMode="External"/><Relationship Id="rId2" Type="http://schemas.openxmlformats.org/officeDocument/2006/relationships/hyperlink" Target="http://inspirehep.net/record/92909/files/HEACC74_78-8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ds.cern.ch/record/1023436/files/CM-P00065157.pdf" TargetMode="External"/><Relationship Id="rId5" Type="http://schemas.openxmlformats.org/officeDocument/2006/relationships/hyperlink" Target="http://cds.cern.ch/record/1246443/files/p626.pdf" TargetMode="External"/><Relationship Id="rId10" Type="http://schemas.openxmlformats.org/officeDocument/2006/relationships/hyperlink" Target="http://cds.cern.ch/record/1323893/files/CERN-ATS-Note-2011-002%20TECH.pdf" TargetMode="External"/><Relationship Id="rId4" Type="http://schemas.openxmlformats.org/officeDocument/2006/relationships/hyperlink" Target="https://aip.scitation.org/doi/pdf/10.1063/1.33620" TargetMode="External"/><Relationship Id="rId9" Type="http://schemas.openxmlformats.org/officeDocument/2006/relationships/hyperlink" Target="http://cds.cern.ch/record/910371/files/ab-note-2005-040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jpeg"/><Relationship Id="rId7" Type="http://schemas.openxmlformats.org/officeDocument/2006/relationships/image" Target="../media/image133.jpeg"/><Relationship Id="rId12" Type="http://schemas.openxmlformats.org/officeDocument/2006/relationships/image" Target="../media/image138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2.jpeg"/><Relationship Id="rId11" Type="http://schemas.openxmlformats.org/officeDocument/2006/relationships/image" Target="../media/image137.jpeg"/><Relationship Id="rId5" Type="http://schemas.openxmlformats.org/officeDocument/2006/relationships/image" Target="../media/image131.jpeg"/><Relationship Id="rId10" Type="http://schemas.openxmlformats.org/officeDocument/2006/relationships/image" Target="../media/image136.jpeg"/><Relationship Id="rId4" Type="http://schemas.openxmlformats.org/officeDocument/2006/relationships/image" Target="../media/image130.jpeg"/><Relationship Id="rId9" Type="http://schemas.openxmlformats.org/officeDocument/2006/relationships/image" Target="../media/image135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jp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7157"/>
            <a:ext cx="7772400" cy="23876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Constantia" panose="02030602050306030303" pitchFamily="18" charset="0"/>
              </a:rPr>
              <a:t>Beam Loading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onstantia" panose="02030602050306030303" pitchFamily="18" charset="0"/>
              </a:rPr>
              <a:t>H. Damerau</a:t>
            </a:r>
          </a:p>
          <a:p>
            <a:r>
              <a:rPr lang="en-GB" sz="2100" b="1" dirty="0">
                <a:latin typeface="Constantia" panose="02030602050306030303" pitchFamily="18" charset="0"/>
              </a:rPr>
              <a:t>CERN</a:t>
            </a:r>
            <a:endParaRPr lang="en-US" sz="2100" b="1" dirty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id="{DE084A12-7CEB-549D-9ABD-E638D04F4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7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</a:rPr>
              <a:t>22 June 2025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8E260989-7ECF-E171-41CD-CD4F91D1E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4890624"/>
            <a:ext cx="5676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</a:rPr>
              <a:t>Intensity Limitations in Hadron Beams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32AC5-2086-673A-AC86-A8E21C607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6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69" name="Straight Connector 68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Resonant circuit can also be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any other set of three parameters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65" name="Rectangle 64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66" name="Group 65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4247383"/>
            <a:ext cx="2344774" cy="6751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1" y="4293875"/>
            <a:ext cx="4584894" cy="960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64" y="1825612"/>
            <a:ext cx="3729705" cy="2408324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>
            <a:off x="6431756" y="3086802"/>
            <a:ext cx="276225" cy="277141"/>
          </a:xfrm>
          <a:prstGeom prst="leftRightArrow">
            <a:avLst>
              <a:gd name="adj1" fmla="val 48282"/>
              <a:gd name="adj2" fmla="val 2680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43103" y="303579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Dw</a:t>
            </a:r>
            <a:r>
              <a:rPr lang="en-GB" baseline="-25000" dirty="0">
                <a:latin typeface="Constantia" panose="02030602050306030303" pitchFamily="18" charset="0"/>
              </a:rPr>
              <a:t>-3dB</a:t>
            </a:r>
          </a:p>
        </p:txBody>
      </p:sp>
    </p:spTree>
    <p:extLst>
      <p:ext uri="{BB962C8B-B14F-4D97-AF65-F5344CB8AC3E}">
        <p14:creationId xmlns:p14="http://schemas.microsoft.com/office/powerpoint/2010/main" val="423393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common choice by cavity designers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R/Q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why?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Resonance frequency, </a:t>
            </a:r>
            <a:r>
              <a:rPr lang="en-GB" sz="24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4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Exactly defined for given application, e.g. 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i="1" dirty="0" err="1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Shunt impedance,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required to produce a given voltage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beam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“R-upon-Q”,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Defined only by the cavity geometry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Criterion to optimize a geometry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Detuning with beam proportional to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3114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600" y="1785600"/>
            <a:ext cx="4368371" cy="283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57" y="4429424"/>
            <a:ext cx="1203222" cy="278872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Why </a:t>
            </a:r>
            <a:r>
              <a:rPr lang="en-GB" sz="3200" b="1" i="1" dirty="0">
                <a:solidFill>
                  <a:srgbClr val="1F497D"/>
                </a:solidFill>
                <a:latin typeface="Constantia" pitchFamily="18" charset="0"/>
              </a:rPr>
              <a:t>R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/</a:t>
            </a:r>
            <a:r>
              <a:rPr lang="en-GB" sz="3200" b="1" i="1" dirty="0">
                <a:solidFill>
                  <a:srgbClr val="1F497D"/>
                </a:solidFill>
                <a:latin typeface="Constantia" pitchFamily="18" charset="0"/>
              </a:rPr>
              <a:t>Q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7" y="83820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Charged particle experiences cavity gap as capacitor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geometry with small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to reduce beam loading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16000" y="1432568"/>
            <a:ext cx="2813208" cy="2709877"/>
            <a:chOff x="1092200" y="1432568"/>
            <a:chExt cx="2813208" cy="2709877"/>
          </a:xfrm>
        </p:grpSpPr>
        <p:sp>
          <p:nvSpPr>
            <p:cNvPr id="35" name="Oval 34"/>
            <p:cNvSpPr/>
            <p:nvPr/>
          </p:nvSpPr>
          <p:spPr>
            <a:xfrm>
              <a:off x="1585976" y="2891408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1813381" y="2976562"/>
              <a:ext cx="1556426" cy="9728"/>
            </a:xfrm>
            <a:prstGeom prst="straightConnector1">
              <a:avLst/>
            </a:prstGeom>
            <a:ln w="47625">
              <a:solidFill>
                <a:srgbClr val="C0504D"/>
              </a:solidFill>
              <a:headEnd w="med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309404" y="2767213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92200" y="1830386"/>
              <a:ext cx="2807811" cy="769666"/>
              <a:chOff x="1092200" y="1830386"/>
              <a:chExt cx="2807811" cy="769666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 rot="10800000">
              <a:off x="1097597" y="3372779"/>
              <a:ext cx="2807811" cy="769666"/>
              <a:chOff x="1092200" y="1830386"/>
              <a:chExt cx="2807811" cy="76966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2010233" y="1432568"/>
              <a:ext cx="97174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Cavity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87" y="5285900"/>
            <a:ext cx="4006370" cy="692744"/>
          </a:xfrm>
          <a:prstGeom prst="rect">
            <a:avLst/>
          </a:prstGeom>
        </p:spPr>
      </p:pic>
      <p:cxnSp>
        <p:nvCxnSpPr>
          <p:cNvPr id="50" name="Straight Arrow Connector 49"/>
          <p:cNvCxnSpPr/>
          <p:nvPr/>
        </p:nvCxnSpPr>
        <p:spPr>
          <a:xfrm>
            <a:off x="3023045" y="4700999"/>
            <a:ext cx="567880" cy="578549"/>
          </a:xfrm>
          <a:prstGeom prst="straightConnector1">
            <a:avLst/>
          </a:prstGeom>
          <a:ln w="34925">
            <a:solidFill>
              <a:srgbClr val="1F497D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572000" y="1510747"/>
            <a:ext cx="370840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solidFill>
                  <a:srgbClr val="1F497D"/>
                </a:solidFill>
                <a:latin typeface="Constantia" panose="02030602050306030303" pitchFamily="18" charset="0"/>
              </a:rPr>
              <a:t>Beam induced voltage</a:t>
            </a:r>
            <a:endParaRPr lang="en-GB" sz="1477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00750" y="5362576"/>
            <a:ext cx="600075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315200" y="5209808"/>
            <a:ext cx="692628" cy="8385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03" y="5285900"/>
            <a:ext cx="1834371" cy="70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73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65" b="52779"/>
          <a:stretch/>
        </p:blipFill>
        <p:spPr>
          <a:xfrm>
            <a:off x="5657126" y="5150823"/>
            <a:ext cx="2261448" cy="75713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400 MHz cavities in LHC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95085" y="780144"/>
            <a:ext cx="801664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beam loading in RF cavities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Shunt impedance,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low for small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with normal conducting cavities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superconducting cavities in LHC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4361994"/>
            <a:ext cx="3553200" cy="1998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1963282"/>
            <a:ext cx="3553177" cy="199866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116000" y="4042355"/>
            <a:ext cx="3553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Bell shape: </a:t>
            </a:r>
            <a:r>
              <a:rPr lang="en-US" sz="1600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R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/</a:t>
            </a:r>
            <a:r>
              <a:rPr lang="en-US" sz="1600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Q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 ~ 44 </a:t>
            </a:r>
            <a:r>
              <a:rPr lang="en-US" sz="1600" b="1" dirty="0">
                <a:solidFill>
                  <a:srgbClr val="1F497D"/>
                </a:solidFill>
                <a:latin typeface="Symbol" panose="05050102010706020507" pitchFamily="18" charset="2"/>
              </a:rPr>
              <a:t>W</a:t>
            </a:r>
            <a:r>
              <a:rPr lang="en-US" sz="1600" b="1" dirty="0">
                <a:solidFill>
                  <a:srgbClr val="1F497D"/>
                </a:solidFill>
                <a:latin typeface="Constantia" panose="02030602050306030303" pitchFamily="18" charset="0"/>
              </a:rPr>
              <a:t>, 400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891553" y="4399643"/>
            <a:ext cx="762000" cy="17716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asted-image.tiff" descr="pasted-image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7876" y="2117587"/>
            <a:ext cx="2711181" cy="2094045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4229" y="4523131"/>
            <a:ext cx="383653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8 cavities, 5.3 MV/m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467474" y="4853111"/>
            <a:ext cx="887567" cy="1054850"/>
            <a:chOff x="6467474" y="4853111"/>
            <a:chExt cx="887567" cy="1054850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6467474" y="5117302"/>
              <a:ext cx="407646" cy="790659"/>
            </a:xfrm>
            <a:prstGeom prst="straightConnector1">
              <a:avLst/>
            </a:prstGeom>
            <a:ln w="34925">
              <a:solidFill>
                <a:srgbClr val="C050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816111" y="4853111"/>
              <a:ext cx="538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~o</a:t>
              </a:r>
              <a:endParaRPr lang="en-US" sz="2400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84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23"/>
          <a:stretch/>
        </p:blipFill>
        <p:spPr>
          <a:xfrm>
            <a:off x="2286487" y="5219633"/>
            <a:ext cx="3463765" cy="648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783781" y="5806118"/>
            <a:ext cx="1295400" cy="7346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79"/>
          <a:stretch/>
        </p:blipFill>
        <p:spPr>
          <a:xfrm>
            <a:off x="2885145" y="5849425"/>
            <a:ext cx="1073827" cy="648000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passage of charge: energy and fields decay exponentially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Energy: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Voltage:				              and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3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Filling time: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600" y="1785600"/>
            <a:ext cx="4368370" cy="28332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Field decay in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16000" y="1432568"/>
            <a:ext cx="2813208" cy="2709877"/>
            <a:chOff x="1092200" y="1432568"/>
            <a:chExt cx="2813208" cy="2709877"/>
          </a:xfrm>
        </p:grpSpPr>
        <p:sp>
          <p:nvSpPr>
            <p:cNvPr id="35" name="Oval 34"/>
            <p:cNvSpPr/>
            <p:nvPr/>
          </p:nvSpPr>
          <p:spPr>
            <a:xfrm>
              <a:off x="1585976" y="2891408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1813381" y="2976562"/>
              <a:ext cx="1556426" cy="9728"/>
            </a:xfrm>
            <a:prstGeom prst="straightConnector1">
              <a:avLst/>
            </a:prstGeom>
            <a:ln w="47625">
              <a:solidFill>
                <a:srgbClr val="C0504D"/>
              </a:solidFill>
              <a:headEnd w="med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309404" y="2767213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92200" y="1830386"/>
              <a:ext cx="2807811" cy="769666"/>
              <a:chOff x="1092200" y="1830386"/>
              <a:chExt cx="2807811" cy="769666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 rot="10800000">
              <a:off x="1097597" y="3372779"/>
              <a:ext cx="2807811" cy="769666"/>
              <a:chOff x="1092200" y="1830386"/>
              <a:chExt cx="2807811" cy="76966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2010233" y="1432568"/>
              <a:ext cx="97174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Cavity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572000" y="1510747"/>
            <a:ext cx="370840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solidFill>
                  <a:srgbClr val="1F497D"/>
                </a:solidFill>
                <a:latin typeface="Constantia" panose="02030602050306030303" pitchFamily="18" charset="0"/>
              </a:rPr>
              <a:t>Beam induced voltage</a:t>
            </a:r>
            <a:endParaRPr lang="en-GB" sz="1477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87" y="4698713"/>
            <a:ext cx="2014239" cy="3818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3238" y="5172074"/>
            <a:ext cx="7974012" cy="1406525"/>
          </a:xfrm>
          <a:prstGeom prst="rect">
            <a:avLst/>
          </a:prstGeom>
          <a:noFill/>
          <a:ln w="381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42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Connection of cavity to power amplifier</a:t>
            </a:r>
            <a:endParaRPr lang="en-GB" sz="21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Capacitive: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Capacitor coupling electrically to the gap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Inductive: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loop in region of large magnetic field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762750" y="230505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107599" y="2474777"/>
            <a:ext cx="561743" cy="2135942"/>
            <a:chOff x="5247548" y="2046152"/>
            <a:chExt cx="561743" cy="2135942"/>
          </a:xfrm>
        </p:grpSpPr>
        <p:grpSp>
          <p:nvGrpSpPr>
            <p:cNvPr id="8" name="Group 7"/>
            <p:cNvGrpSpPr/>
            <p:nvPr/>
          </p:nvGrpSpPr>
          <p:grpSpPr>
            <a:xfrm>
              <a:off x="5247548" y="3013754"/>
              <a:ext cx="513185" cy="214853"/>
              <a:chOff x="3396785" y="2600252"/>
              <a:chExt cx="441650" cy="142948"/>
            </a:xfrm>
          </p:grpSpPr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339678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3396785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5506749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506749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3095625" y="2519589"/>
            <a:ext cx="4223837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978740" y="2965080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27" name="Straight Connector 26"/>
          <p:cNvCxnSpPr/>
          <p:nvPr/>
        </p:nvCxnSpPr>
        <p:spPr>
          <a:xfrm flipV="1">
            <a:off x="3093271" y="2511934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093271" y="4093878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089275" y="4563526"/>
            <a:ext cx="4230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963745" y="2994983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7319463" y="2506663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319463" y="4057165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421626" y="334178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596545" y="2474777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094916" y="2613426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10073" y="2093400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72947" y="2102792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</p:spTree>
    <p:extLst>
      <p:ext uri="{BB962C8B-B14F-4D97-AF65-F5344CB8AC3E}">
        <p14:creationId xmlns:p14="http://schemas.microsoft.com/office/powerpoint/2010/main" val="2973810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Connection of cavity to power amplifier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Capacitive: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Capacitor coupling electrically to the gap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Inductive: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loop in region of large magnetic field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762750" y="230505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095625" y="2519589"/>
            <a:ext cx="4223837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978740" y="2965080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27" name="Straight Connector 26"/>
          <p:cNvCxnSpPr/>
          <p:nvPr/>
        </p:nvCxnSpPr>
        <p:spPr>
          <a:xfrm flipV="1">
            <a:off x="3093271" y="2511934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093271" y="4093878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089275" y="4563526"/>
            <a:ext cx="4230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963745" y="2994983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7319463" y="2506663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319463" y="4057165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421626" y="334178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596545" y="2474777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094916" y="2613426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10073" y="2093400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72947" y="2102792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4108746" y="2530981"/>
            <a:ext cx="2422579" cy="2051595"/>
            <a:chOff x="4108746" y="2721481"/>
            <a:chExt cx="2422579" cy="2051595"/>
          </a:xfrm>
        </p:grpSpPr>
        <p:grpSp>
          <p:nvGrpSpPr>
            <p:cNvPr id="95" name="Group 94"/>
            <p:cNvGrpSpPr/>
            <p:nvPr/>
          </p:nvGrpSpPr>
          <p:grpSpPr>
            <a:xfrm>
              <a:off x="4108746" y="2721481"/>
              <a:ext cx="1112696" cy="2051595"/>
              <a:chOff x="3329497" y="4455663"/>
              <a:chExt cx="1112696" cy="2051595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3329497" y="5260151"/>
                <a:ext cx="513188" cy="499454"/>
                <a:chOff x="3400623" y="2600252"/>
                <a:chExt cx="441652" cy="142948"/>
              </a:xfrm>
            </p:grpSpPr>
            <p:cxnSp>
              <p:nvCxnSpPr>
                <p:cNvPr id="83" name="Straight Arrow Connector 82"/>
                <p:cNvCxnSpPr/>
                <p:nvPr/>
              </p:nvCxnSpPr>
              <p:spPr bwMode="auto">
                <a:xfrm>
                  <a:off x="3400626" y="2600252"/>
                  <a:ext cx="441649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/>
                <p:cNvCxnSpPr/>
                <p:nvPr/>
              </p:nvCxnSpPr>
              <p:spPr bwMode="auto">
                <a:xfrm>
                  <a:off x="3400623" y="2743200"/>
                  <a:ext cx="441648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5" name="Straight Connector 84"/>
              <p:cNvCxnSpPr/>
              <p:nvPr/>
            </p:nvCxnSpPr>
            <p:spPr>
              <a:xfrm flipV="1">
                <a:off x="3588420" y="4455663"/>
                <a:ext cx="0" cy="8044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3587551" y="5759606"/>
                <a:ext cx="0" cy="74765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3569134" y="4539302"/>
                <a:ext cx="321824" cy="415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00" b="1" i="1" dirty="0">
                    <a:latin typeface="Constantia" panose="02030602050306030303" pitchFamily="18" charset="0"/>
                  </a:rPr>
                  <a:t>C</a:t>
                </a:r>
              </a:p>
            </p:txBody>
          </p:sp>
          <p:cxnSp>
            <p:nvCxnSpPr>
              <p:cNvPr id="88" name="Straight Arrow Connector 87"/>
              <p:cNvCxnSpPr/>
              <p:nvPr/>
            </p:nvCxnSpPr>
            <p:spPr bwMode="auto">
              <a:xfrm>
                <a:off x="3658762" y="5383362"/>
                <a:ext cx="18391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3759870" y="5366931"/>
                <a:ext cx="0" cy="22905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H="1">
                <a:off x="3749250" y="5595989"/>
                <a:ext cx="692943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847341" y="5100621"/>
                <a:ext cx="52145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00" b="1" i="1" dirty="0">
                    <a:latin typeface="Constantia" panose="02030602050306030303" pitchFamily="18" charset="0"/>
                  </a:rPr>
                  <a:t>C</a:t>
                </a:r>
                <a:r>
                  <a:rPr lang="en-GB" sz="2100" b="1" i="1" baseline="-25000" dirty="0">
                    <a:latin typeface="Constantia" panose="02030602050306030303" pitchFamily="18" charset="0"/>
                  </a:rPr>
                  <a:t>c</a:t>
                </a:r>
              </a:p>
            </p:txBody>
          </p:sp>
        </p:grpSp>
        <p:sp>
          <p:nvSpPr>
            <p:cNvPr id="96" name="Right Arrow 95"/>
            <p:cNvSpPr/>
            <p:nvPr/>
          </p:nvSpPr>
          <p:spPr>
            <a:xfrm flipH="1">
              <a:off x="5213725" y="3973851"/>
              <a:ext cx="1317600" cy="580104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latin typeface="Constantia" panose="02030602050306030303" pitchFamily="18" charset="0"/>
                </a:rPr>
                <a:t>RF power</a:t>
              </a:r>
            </a:p>
          </p:txBody>
        </p:sp>
      </p:grpSp>
      <p:pic>
        <p:nvPicPr>
          <p:cNvPr id="65" name="Picture 3" descr="C:\Heiko\Vorträge\Beschleuniger Seminar SS2000\KapaKopp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046" y="4978263"/>
            <a:ext cx="2267203" cy="165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2457549" y="6139907"/>
            <a:ext cx="3133726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00" b="1" dirty="0">
                <a:solidFill>
                  <a:prstClr val="black"/>
                </a:solidFill>
                <a:latin typeface="Constantia" panose="02030602050306030303" pitchFamily="18" charset="0"/>
              </a:rPr>
              <a:t>Capacitive coupler</a:t>
            </a:r>
            <a:br>
              <a:rPr lang="en-GB" sz="1600" b="1" dirty="0">
                <a:solidFill>
                  <a:prstClr val="black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prstClr val="black"/>
                </a:solidFill>
                <a:latin typeface="Constantia" panose="02030602050306030303" pitchFamily="18" charset="0"/>
              </a:rPr>
              <a:t>of CERN PS 40 MHz</a:t>
            </a:r>
            <a:endParaRPr lang="en-US" sz="16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4325431" y="2474777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4325431" y="4516333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43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Connection of cavity to power amplifier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Capacitive: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Capacitor coupling electrically to the gap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Inductive: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loop in region of large magnetic field</a:t>
            </a:r>
          </a:p>
          <a:p>
            <a:pPr marL="714375" lvl="1" indent="-352425" defTabSz="7778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762750" y="230505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095625" y="2519589"/>
            <a:ext cx="4223837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978740" y="2965080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27" name="Straight Connector 26"/>
          <p:cNvCxnSpPr/>
          <p:nvPr/>
        </p:nvCxnSpPr>
        <p:spPr>
          <a:xfrm flipV="1">
            <a:off x="3093271" y="2511934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093271" y="4093878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089275" y="4563526"/>
            <a:ext cx="4230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963745" y="2994983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7319463" y="2506663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319463" y="4057165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421626" y="334178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596545" y="2474777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094916" y="2613426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10073" y="2093400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72947" y="2102792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26847" y="3408392"/>
            <a:ext cx="2408796" cy="922643"/>
            <a:chOff x="1965122" y="2694017"/>
            <a:chExt cx="2408796" cy="922643"/>
          </a:xfrm>
        </p:grpSpPr>
        <p:grpSp>
          <p:nvGrpSpPr>
            <p:cNvPr id="70" name="Group 69"/>
            <p:cNvGrpSpPr/>
            <p:nvPr/>
          </p:nvGrpSpPr>
          <p:grpSpPr>
            <a:xfrm>
              <a:off x="3791726" y="2936586"/>
              <a:ext cx="229060" cy="458120"/>
              <a:chOff x="3291046" y="2961683"/>
              <a:chExt cx="229060" cy="458120"/>
            </a:xfrm>
          </p:grpSpPr>
          <p:sp>
            <p:nvSpPr>
              <p:cNvPr id="71" name="Arc 70"/>
              <p:cNvSpPr/>
              <p:nvPr/>
            </p:nvSpPr>
            <p:spPr>
              <a:xfrm>
                <a:off x="3291046" y="2961683"/>
                <a:ext cx="229060" cy="229060"/>
              </a:xfrm>
              <a:prstGeom prst="arc">
                <a:avLst>
                  <a:gd name="adj1" fmla="val 16200000"/>
                  <a:gd name="adj2" fmla="val 5381616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72" name="Arc 71"/>
              <p:cNvSpPr/>
              <p:nvPr/>
            </p:nvSpPr>
            <p:spPr>
              <a:xfrm>
                <a:off x="3291046" y="3190743"/>
                <a:ext cx="229060" cy="229060"/>
              </a:xfrm>
              <a:prstGeom prst="arc">
                <a:avLst>
                  <a:gd name="adj1" fmla="val 16200000"/>
                  <a:gd name="adj2" fmla="val 5381616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</p:grpSp>
        <p:cxnSp>
          <p:nvCxnSpPr>
            <p:cNvPr id="73" name="Straight Connector 72"/>
            <p:cNvCxnSpPr/>
            <p:nvPr/>
          </p:nvCxnSpPr>
          <p:spPr>
            <a:xfrm flipV="1">
              <a:off x="3906256" y="3381036"/>
              <a:ext cx="0" cy="2356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3906256" y="2700962"/>
              <a:ext cx="0" cy="2356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282416" y="2694017"/>
              <a:ext cx="63105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282416" y="3616660"/>
              <a:ext cx="6238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3483972" y="2943530"/>
              <a:ext cx="53917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L</a:t>
              </a:r>
              <a:r>
                <a:rPr lang="en-GB" sz="2100" b="1" i="1" baseline="-25000" dirty="0" err="1">
                  <a:latin typeface="Constantia" panose="02030602050306030303" pitchFamily="18" charset="0"/>
                </a:rPr>
                <a:t>c</a:t>
              </a:r>
              <a:endParaRPr lang="en-GB" sz="2100" b="1" i="1" baseline="-25000" dirty="0">
                <a:latin typeface="Constantia" panose="02030602050306030303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052094" y="291471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M</a:t>
              </a:r>
            </a:p>
          </p:txBody>
        </p:sp>
        <p:sp>
          <p:nvSpPr>
            <p:cNvPr id="79" name="Right Arrow 78"/>
            <p:cNvSpPr/>
            <p:nvPr/>
          </p:nvSpPr>
          <p:spPr>
            <a:xfrm>
              <a:off x="1965122" y="2875594"/>
              <a:ext cx="1317294" cy="580104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latin typeface="Constantia" panose="02030602050306030303" pitchFamily="18" charset="0"/>
                </a:rPr>
                <a:t>RF power</a:t>
              </a:r>
            </a:p>
          </p:txBody>
        </p:sp>
      </p:grpSp>
      <p:pic>
        <p:nvPicPr>
          <p:cNvPr id="67" name="Picture 9" descr="C:\Heiko\Vorträge\Beschleuniger Seminar SS2000\PSI-Schleife2-v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950" y="4885519"/>
            <a:ext cx="1330851" cy="16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C:\Heiko\Vorträge\Beschleuniger Seminar SS2000\PSI-Schleife1-v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093" y="4887500"/>
            <a:ext cx="2079999" cy="166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 rot="16200000">
            <a:off x="4723370" y="5873078"/>
            <a:ext cx="12220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22041"/>
            <a:r>
              <a:rPr lang="en-GB" sz="1500" b="1" dirty="0">
                <a:solidFill>
                  <a:prstClr val="black"/>
                </a:solidFill>
                <a:latin typeface="Constantia" panose="02030602050306030303" pitchFamily="18" charset="0"/>
              </a:rPr>
              <a:t>L. </a:t>
            </a:r>
            <a:r>
              <a:rPr lang="en-GB" sz="1500" b="1" dirty="0" err="1">
                <a:solidFill>
                  <a:prstClr val="black"/>
                </a:solidFill>
                <a:latin typeface="Constantia" panose="02030602050306030303" pitchFamily="18" charset="0"/>
              </a:rPr>
              <a:t>Stingelin</a:t>
            </a:r>
            <a:endParaRPr lang="en-US" sz="15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80" name="Rectangle 7"/>
          <p:cNvSpPr>
            <a:spLocks noChangeArrowheads="1"/>
          </p:cNvSpPr>
          <p:nvPr/>
        </p:nvSpPr>
        <p:spPr bwMode="auto">
          <a:xfrm>
            <a:off x="200528" y="6019800"/>
            <a:ext cx="1643613" cy="5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coupler</a:t>
            </a:r>
            <a:b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PSI cyclotron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4107604" y="2474777"/>
            <a:ext cx="561738" cy="2135942"/>
            <a:chOff x="5247553" y="2046152"/>
            <a:chExt cx="561738" cy="2135942"/>
          </a:xfrm>
        </p:grpSpPr>
        <p:grpSp>
          <p:nvGrpSpPr>
            <p:cNvPr id="57" name="Group 56"/>
            <p:cNvGrpSpPr/>
            <p:nvPr/>
          </p:nvGrpSpPr>
          <p:grpSpPr>
            <a:xfrm>
              <a:off x="5247553" y="3013754"/>
              <a:ext cx="513185" cy="214853"/>
              <a:chOff x="3396782" y="2600252"/>
              <a:chExt cx="441649" cy="142948"/>
            </a:xfrm>
          </p:grpSpPr>
          <p:cxnSp>
            <p:nvCxnSpPr>
              <p:cNvPr id="64" name="Straight Arrow Connector 63"/>
              <p:cNvCxnSpPr/>
              <p:nvPr/>
            </p:nvCxnSpPr>
            <p:spPr bwMode="auto">
              <a:xfrm>
                <a:off x="3396782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 bwMode="auto">
              <a:xfrm>
                <a:off x="3396782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 flipV="1">
              <a:off x="5506749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5506499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776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550862" y="4997624"/>
            <a:ext cx="2135187" cy="7680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795011" y="4997624"/>
            <a:ext cx="3845752" cy="15174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Output impedance loads the resonant circuit: 	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||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Reduction of quality factor:			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Q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L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coefficient, </a:t>
            </a:r>
            <a:r>
              <a:rPr lang="en-GB" sz="2100" b="1" i="1" dirty="0">
                <a:latin typeface="Symbol" panose="05050102010706020507" pitchFamily="18" charset="2"/>
                <a:cs typeface="Syastro" panose="00000400000000000000" pitchFamily="2" charset="0"/>
                <a:sym typeface="Wingdings" pitchFamily="2" charset="2"/>
              </a:rPr>
              <a:t>b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defines coupling ratio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133850" y="228600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296025" y="228600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5550339" y="2455727"/>
            <a:ext cx="557278" cy="2135942"/>
            <a:chOff x="5252013" y="2046152"/>
            <a:chExt cx="557278" cy="2135942"/>
          </a:xfrm>
        </p:grpSpPr>
        <p:grpSp>
          <p:nvGrpSpPr>
            <p:cNvPr id="8" name="Group 7"/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2516186" y="2500539"/>
            <a:ext cx="4469904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417015" y="2946030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60470" y="2984685"/>
            <a:ext cx="711436" cy="1062181"/>
            <a:chOff x="1995716" y="2236837"/>
            <a:chExt cx="473339" cy="706700"/>
          </a:xfrm>
        </p:grpSpPr>
        <p:sp>
          <p:nvSpPr>
            <p:cNvPr id="24" name="Oval 23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flipV="1">
            <a:off x="4531546" y="2492884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531546" y="4074828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516186" y="2492883"/>
            <a:ext cx="0" cy="498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16186" y="4046869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516186" y="4544476"/>
            <a:ext cx="44699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630370" y="2975933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6986088" y="2487613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6986088" y="4038115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088251" y="332273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249558" y="3322738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Generator</a:t>
            </a:r>
          </a:p>
        </p:txBody>
      </p:sp>
      <p:sp>
        <p:nvSpPr>
          <p:cNvPr id="40" name="Oval 39"/>
          <p:cNvSpPr/>
          <p:nvPr/>
        </p:nvSpPr>
        <p:spPr>
          <a:xfrm>
            <a:off x="4483518" y="2460202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482366" y="4497283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5034820" y="2455727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533191" y="2594376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24174" y="2075303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76698" y="2074350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233514" y="2454375"/>
            <a:ext cx="607006" cy="2135942"/>
            <a:chOff x="5981645" y="2046152"/>
            <a:chExt cx="607006" cy="2135942"/>
          </a:xfrm>
        </p:grpSpPr>
        <p:sp>
          <p:nvSpPr>
            <p:cNvPr id="53" name="Rectangle 5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24775" y="2184801"/>
              <a:ext cx="46387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R</a:t>
              </a:r>
              <a:r>
                <a:rPr lang="en-GB" sz="2100" b="1" baseline="-25000" dirty="0" err="1">
                  <a:latin typeface="Constantia" panose="02030602050306030303" pitchFamily="18" charset="0"/>
                </a:rPr>
                <a:t>g</a:t>
              </a:r>
              <a:endParaRPr lang="en-GB" sz="2100" b="1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711222" y="2083742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64" y="5056755"/>
            <a:ext cx="7834711" cy="14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46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74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Output impedance loads the resonant circuit: 	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||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Reduction of quality factor:			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Q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L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Coupling coefficient, </a:t>
            </a:r>
            <a:r>
              <a:rPr lang="en-GB" sz="2100" b="1" i="1" dirty="0">
                <a:latin typeface="Symbol" panose="05050102010706020507" pitchFamily="18" charset="2"/>
                <a:cs typeface="Syastro" panose="00000400000000000000" pitchFamily="2" charset="0"/>
                <a:sym typeface="Wingdings" pitchFamily="2" charset="2"/>
              </a:rPr>
              <a:t>b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defines coupling ratio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Generator output impedance is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not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 physical resistor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Generator does not experience own output impedance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experiences output impedance of generator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 resistor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||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relevant for beam loading 	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Coupling power into a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133850" y="228600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296025" y="2286000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5550339" y="2455727"/>
            <a:ext cx="557278" cy="2135942"/>
            <a:chOff x="5252013" y="2046152"/>
            <a:chExt cx="557278" cy="2135942"/>
          </a:xfrm>
        </p:grpSpPr>
        <p:grpSp>
          <p:nvGrpSpPr>
            <p:cNvPr id="8" name="Group 7"/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2516186" y="2500539"/>
            <a:ext cx="4469904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417015" y="2946030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60470" y="2984685"/>
            <a:ext cx="711436" cy="1062181"/>
            <a:chOff x="1995716" y="2236837"/>
            <a:chExt cx="473339" cy="706700"/>
          </a:xfrm>
        </p:grpSpPr>
        <p:sp>
          <p:nvSpPr>
            <p:cNvPr id="24" name="Oval 23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flipV="1">
            <a:off x="4531546" y="2492884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531546" y="4074828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516186" y="2492883"/>
            <a:ext cx="0" cy="498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16186" y="4046869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516186" y="4544476"/>
            <a:ext cx="44699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630370" y="2975933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6986088" y="2487613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6986088" y="4038115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088251" y="332273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249558" y="3322738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Generator</a:t>
            </a:r>
          </a:p>
        </p:txBody>
      </p:sp>
      <p:sp>
        <p:nvSpPr>
          <p:cNvPr id="40" name="Oval 39"/>
          <p:cNvSpPr/>
          <p:nvPr/>
        </p:nvSpPr>
        <p:spPr>
          <a:xfrm>
            <a:off x="4483518" y="2460202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482366" y="4497283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5034820" y="2455727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533191" y="2594376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24174" y="2075303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76698" y="2074350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233514" y="2454375"/>
            <a:ext cx="607006" cy="2135942"/>
            <a:chOff x="5981645" y="2046152"/>
            <a:chExt cx="607006" cy="2135942"/>
          </a:xfrm>
        </p:grpSpPr>
        <p:sp>
          <p:nvSpPr>
            <p:cNvPr id="53" name="Rectangle 5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24775" y="2184801"/>
              <a:ext cx="46387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R</a:t>
              </a:r>
              <a:r>
                <a:rPr lang="en-GB" sz="2100" b="1" baseline="-25000" dirty="0" err="1">
                  <a:latin typeface="Constantia" panose="02030602050306030303" pitchFamily="18" charset="0"/>
                </a:rPr>
                <a:t>g</a:t>
              </a:r>
              <a:endParaRPr lang="en-GB" sz="2100" b="1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711222" y="2083742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</p:spTree>
    <p:extLst>
      <p:ext uri="{BB962C8B-B14F-4D97-AF65-F5344CB8AC3E}">
        <p14:creationId xmlns:p14="http://schemas.microsoft.com/office/powerpoint/2010/main" val="118670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Introduction 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RF cavity parameters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latin typeface="Constantia" pitchFamily="18" charset="0"/>
              </a:rPr>
              <a:t>Shunt impedance, beam loading, power coupling</a:t>
            </a:r>
            <a:endParaRPr lang="en-GB" sz="1800" b="1" dirty="0"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Fundamental theorem of beam loading</a:t>
            </a:r>
            <a:endParaRPr lang="en-US" sz="28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Passage of a bunches through a cavity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Single passage or bunches with large spacing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Multiple bunch passages</a:t>
            </a:r>
            <a:endParaRPr lang="en-GB" sz="600" b="1" dirty="0">
              <a:latin typeface="Constantia" pitchFamily="18" charset="0"/>
            </a:endParaRPr>
          </a:p>
          <a:p>
            <a:pPr>
              <a:spcBef>
                <a:spcPct val="20000"/>
              </a:spcBef>
            </a:pPr>
            <a:endParaRPr lang="en-GB" sz="600" b="1" dirty="0">
              <a:latin typeface="Constantia" pitchFamily="18" charset="0"/>
            </a:endParaRPr>
          </a:p>
          <a:p>
            <a:pPr marL="355600" indent="-3556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Steady state beam loading and partial filling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>
                <a:latin typeface="Constantia" pitchFamily="18" charset="0"/>
              </a:rPr>
              <a:t>Few bunches with large spacing</a:t>
            </a:r>
            <a:endParaRPr lang="en-GB" sz="600" b="1" dirty="0">
              <a:latin typeface="Constantia" pitchFamily="18" charset="0"/>
            </a:endParaRPr>
          </a:p>
          <a:p>
            <a:pPr>
              <a:spcBef>
                <a:spcPct val="20000"/>
              </a:spcBef>
            </a:pPr>
            <a:endParaRPr lang="en-GB" sz="600" b="1" dirty="0"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803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Fundamental theorem</a:t>
            </a:r>
            <a:b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of beam loading</a:t>
            </a:r>
          </a:p>
        </p:txBody>
      </p:sp>
    </p:spTree>
    <p:extLst>
      <p:ext uri="{BB962C8B-B14F-4D97-AF65-F5344CB8AC3E}">
        <p14:creationId xmlns:p14="http://schemas.microsoft.com/office/powerpoint/2010/main" val="2347442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503238" y="786570"/>
            <a:ext cx="8137526" cy="461171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Which fraction does a charge experience of its induced voltage?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Equal charges passing through cavity at distance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/2 =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				 and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Initially empty cavity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171800" y="2402997"/>
            <a:ext cx="2813208" cy="2997678"/>
            <a:chOff x="3171800" y="1831497"/>
            <a:chExt cx="2813208" cy="2997678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28216" y="3657740"/>
            <a:ext cx="2106091" cy="731553"/>
            <a:chOff x="1928216" y="2705240"/>
            <a:chExt cx="2106091" cy="731553"/>
          </a:xfrm>
        </p:grpSpPr>
        <p:sp>
          <p:nvSpPr>
            <p:cNvPr id="35" name="Oval 34"/>
            <p:cNvSpPr/>
            <p:nvPr/>
          </p:nvSpPr>
          <p:spPr>
            <a:xfrm>
              <a:off x="366557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69575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192821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5839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750594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007520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007520" y="33385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568107" y="2948028"/>
              <a:ext cx="66075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solidFill>
                    <a:srgbClr val="C0504D"/>
                  </a:solidFill>
                  <a:latin typeface="Symbol" panose="05050102010706020507" pitchFamily="18" charset="2"/>
                </a:rPr>
                <a:t>l</a:t>
              </a:r>
              <a:r>
                <a:rPr lang="en-GB" sz="2100" b="1" baseline="-25000" dirty="0">
                  <a:solidFill>
                    <a:srgbClr val="C0504D"/>
                  </a:solidFill>
                  <a:latin typeface="Symbol" panose="05050102010706020507" pitchFamily="18" charset="2"/>
                </a:rPr>
                <a:t>0</a:t>
              </a:r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/2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156" y="5598000"/>
            <a:ext cx="3981687" cy="295200"/>
          </a:xfrm>
          <a:prstGeom prst="rect">
            <a:avLst/>
          </a:prstGeom>
        </p:spPr>
      </p:pic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04000" y="1626934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Principles: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conservation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superposition</a:t>
            </a:r>
          </a:p>
        </p:txBody>
      </p:sp>
    </p:spTree>
    <p:extLst>
      <p:ext uri="{BB962C8B-B14F-4D97-AF65-F5344CB8AC3E}">
        <p14:creationId xmlns:p14="http://schemas.microsoft.com/office/powerpoint/2010/main" val="195519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 passes through the cavity and induces voltage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Fraction,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r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describes part of induced voltage affecting itself: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				 and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After passage of first charge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171800" y="2402997"/>
            <a:ext cx="2813208" cy="2997678"/>
            <a:chOff x="3171800" y="1831497"/>
            <a:chExt cx="2813208" cy="299767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842616" y="3657740"/>
            <a:ext cx="2106091" cy="731553"/>
            <a:chOff x="1928216" y="2705240"/>
            <a:chExt cx="2106091" cy="731553"/>
          </a:xfrm>
        </p:grpSpPr>
        <p:sp>
          <p:nvSpPr>
            <p:cNvPr id="60" name="Oval 59"/>
            <p:cNvSpPr/>
            <p:nvPr/>
          </p:nvSpPr>
          <p:spPr>
            <a:xfrm>
              <a:off x="366557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9575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192821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5839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3750594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007520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007520" y="33385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68107" y="2948028"/>
              <a:ext cx="66075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solidFill>
                    <a:srgbClr val="C0504D"/>
                  </a:solidFill>
                  <a:latin typeface="Symbol" panose="05050102010706020507" pitchFamily="18" charset="2"/>
                </a:rPr>
                <a:t>l</a:t>
              </a:r>
              <a:r>
                <a:rPr lang="en-GB" sz="2100" b="1" baseline="-25000" dirty="0">
                  <a:solidFill>
                    <a:srgbClr val="C0504D"/>
                  </a:solidFill>
                  <a:latin typeface="Symbol" panose="05050102010706020507" pitchFamily="18" charset="2"/>
                </a:rPr>
                <a:t>0</a:t>
              </a:r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/2</a:t>
              </a:r>
            </a:p>
          </p:txBody>
        </p:sp>
      </p:grpSp>
      <p:sp>
        <p:nvSpPr>
          <p:cNvPr id="7" name="Right Arrow 6"/>
          <p:cNvSpPr/>
          <p:nvPr/>
        </p:nvSpPr>
        <p:spPr>
          <a:xfrm>
            <a:off x="4424687" y="316074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Arrow 67"/>
          <p:cNvSpPr/>
          <p:nvPr/>
        </p:nvSpPr>
        <p:spPr>
          <a:xfrm>
            <a:off x="4424687" y="469321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995" y="1802950"/>
            <a:ext cx="2371600" cy="352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78" y="5598000"/>
            <a:ext cx="4955822" cy="31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5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 passes through the cavity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Affected by induced field of 1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				 and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Before passage of 2</a:t>
            </a:r>
            <a:r>
              <a:rPr lang="en-GB" sz="3200" b="1" baseline="30000" dirty="0">
                <a:solidFill>
                  <a:srgbClr val="1F497D"/>
                </a:solidFill>
                <a:latin typeface="Constantia" pitchFamily="18" charset="0"/>
              </a:rPr>
              <a:t>nd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charge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171800" y="2402997"/>
            <a:ext cx="2813208" cy="2997678"/>
            <a:chOff x="3171800" y="1831497"/>
            <a:chExt cx="2813208" cy="299767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392016" y="3657740"/>
            <a:ext cx="2106091" cy="731553"/>
            <a:chOff x="1928216" y="2705240"/>
            <a:chExt cx="2106091" cy="731553"/>
          </a:xfrm>
        </p:grpSpPr>
        <p:sp>
          <p:nvSpPr>
            <p:cNvPr id="60" name="Oval 59"/>
            <p:cNvSpPr/>
            <p:nvPr/>
          </p:nvSpPr>
          <p:spPr>
            <a:xfrm>
              <a:off x="366557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9575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192821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5839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3750594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007520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007520" y="33385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68107" y="2948028"/>
              <a:ext cx="66075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solidFill>
                    <a:srgbClr val="C0504D"/>
                  </a:solidFill>
                  <a:latin typeface="Symbol" panose="05050102010706020507" pitchFamily="18" charset="2"/>
                </a:rPr>
                <a:t>l</a:t>
              </a:r>
              <a:r>
                <a:rPr lang="en-GB" sz="2100" b="1" baseline="-25000" dirty="0">
                  <a:solidFill>
                    <a:srgbClr val="C0504D"/>
                  </a:solidFill>
                  <a:latin typeface="Symbol" panose="05050102010706020507" pitchFamily="18" charset="2"/>
                </a:rPr>
                <a:t>0</a:t>
              </a:r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/2</a:t>
              </a:r>
            </a:p>
          </p:txBody>
        </p:sp>
      </p:grpSp>
      <p:sp>
        <p:nvSpPr>
          <p:cNvPr id="7" name="Right Arrow 6"/>
          <p:cNvSpPr/>
          <p:nvPr/>
        </p:nvSpPr>
        <p:spPr>
          <a:xfrm rot="10800000">
            <a:off x="4424687" y="316074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Arrow 67"/>
          <p:cNvSpPr/>
          <p:nvPr/>
        </p:nvSpPr>
        <p:spPr>
          <a:xfrm rot="10800000">
            <a:off x="4424687" y="469321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189" y="5594407"/>
            <a:ext cx="5262658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20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 passes through the cavity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Affected by induced field of 1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 and its own induced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				 and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Passage of 2</a:t>
            </a:r>
            <a:r>
              <a:rPr lang="en-GB" sz="3200" b="1" baseline="30000" dirty="0">
                <a:solidFill>
                  <a:srgbClr val="1F497D"/>
                </a:solidFill>
                <a:latin typeface="Constantia" pitchFamily="18" charset="0"/>
              </a:rPr>
              <a:t>nd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charge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171800" y="2402997"/>
            <a:ext cx="2813208" cy="2997678"/>
            <a:chOff x="3171800" y="1831497"/>
            <a:chExt cx="2813208" cy="299767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33316" y="3657740"/>
            <a:ext cx="2106091" cy="731553"/>
            <a:chOff x="1928216" y="2705240"/>
            <a:chExt cx="2106091" cy="731553"/>
          </a:xfrm>
        </p:grpSpPr>
        <p:sp>
          <p:nvSpPr>
            <p:cNvPr id="60" name="Oval 59"/>
            <p:cNvSpPr/>
            <p:nvPr/>
          </p:nvSpPr>
          <p:spPr>
            <a:xfrm>
              <a:off x="366557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9575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192821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5839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3750594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007520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007520" y="33385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68107" y="2948028"/>
              <a:ext cx="66075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solidFill>
                    <a:srgbClr val="C0504D"/>
                  </a:solidFill>
                  <a:latin typeface="Symbol" panose="05050102010706020507" pitchFamily="18" charset="2"/>
                </a:rPr>
                <a:t>l</a:t>
              </a:r>
              <a:r>
                <a:rPr lang="en-GB" sz="2100" b="1" baseline="-25000" dirty="0">
                  <a:solidFill>
                    <a:srgbClr val="C0504D"/>
                  </a:solidFill>
                  <a:latin typeface="Symbol" panose="05050102010706020507" pitchFamily="18" charset="2"/>
                </a:rPr>
                <a:t>0</a:t>
              </a:r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/2</a:t>
              </a:r>
            </a:p>
          </p:txBody>
        </p:sp>
      </p:grpSp>
      <p:sp>
        <p:nvSpPr>
          <p:cNvPr id="7" name="Right Arrow 6"/>
          <p:cNvSpPr/>
          <p:nvPr/>
        </p:nvSpPr>
        <p:spPr>
          <a:xfrm rot="10800000">
            <a:off x="4424687" y="316074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Arrow 67"/>
          <p:cNvSpPr/>
          <p:nvPr/>
        </p:nvSpPr>
        <p:spPr>
          <a:xfrm rot="10800000">
            <a:off x="4424687" y="4693210"/>
            <a:ext cx="312831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189" y="5603932"/>
            <a:ext cx="5262658" cy="32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79" y="1780527"/>
            <a:ext cx="3869042" cy="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7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08" y="5598000"/>
            <a:ext cx="7054755" cy="341950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passage of 2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 through the cavity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Takes the same energy as brought into cavity by 1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charge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			    and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>
                <a:solidFill>
                  <a:srgbClr val="1F497D"/>
                </a:solidFill>
                <a:latin typeface="Constantia" pitchFamily="18" charset="0"/>
              </a:rPr>
              <a:t>After passage 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of first bunch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171800" y="2402997"/>
            <a:ext cx="2813208" cy="2997678"/>
            <a:chOff x="3171800" y="1831497"/>
            <a:chExt cx="2813208" cy="299767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319116" y="3657740"/>
            <a:ext cx="2106091" cy="731553"/>
            <a:chOff x="1928216" y="2705240"/>
            <a:chExt cx="2106091" cy="731553"/>
          </a:xfrm>
        </p:grpSpPr>
        <p:sp>
          <p:nvSpPr>
            <p:cNvPr id="60" name="Oval 59"/>
            <p:cNvSpPr/>
            <p:nvPr/>
          </p:nvSpPr>
          <p:spPr>
            <a:xfrm>
              <a:off x="366557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9575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1928216" y="30527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58393" y="27052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3750594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007520" y="32516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007520" y="33385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68107" y="2948028"/>
              <a:ext cx="66075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solidFill>
                    <a:srgbClr val="C0504D"/>
                  </a:solidFill>
                  <a:latin typeface="Symbol" panose="05050102010706020507" pitchFamily="18" charset="2"/>
                </a:rPr>
                <a:t>l</a:t>
              </a:r>
              <a:r>
                <a:rPr lang="en-GB" sz="2100" b="1" baseline="-25000" dirty="0">
                  <a:solidFill>
                    <a:srgbClr val="C0504D"/>
                  </a:solidFill>
                  <a:latin typeface="Symbol" panose="05050102010706020507" pitchFamily="18" charset="2"/>
                </a:rPr>
                <a:t>0</a:t>
              </a:r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94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8888" y="5118100"/>
            <a:ext cx="6894512" cy="927100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brought in and taken out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cavity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must be zero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Fundamental theorem of beam loading: 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800" b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Charge passing through a resonator sees</a:t>
            </a:r>
            <a:br>
              <a:rPr lang="en-GB" sz="2800" b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800" b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½ of its induced voltage: </a:t>
            </a:r>
            <a:r>
              <a:rPr lang="en-GB" sz="2800" b="1" i="1" dirty="0" err="1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sz="2800" b="1" baseline="-25000" dirty="0" err="1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800" b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½ </a:t>
            </a:r>
            <a:r>
              <a:rPr lang="en-GB" sz="2800" b="1" i="1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sz="2800" b="1" baseline="-25000" dirty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b0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Ratio of induced field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1468297"/>
            <a:ext cx="4553928" cy="281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277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Single passage</a:t>
            </a:r>
            <a:b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through a cavity</a:t>
            </a:r>
          </a:p>
        </p:txBody>
      </p:sp>
    </p:spTree>
    <p:extLst>
      <p:ext uri="{BB962C8B-B14F-4D97-AF65-F5344CB8AC3E}">
        <p14:creationId xmlns:p14="http://schemas.microsoft.com/office/powerpoint/2010/main" val="263100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00" y="2037600"/>
            <a:ext cx="3564356" cy="360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" y="2037600"/>
            <a:ext cx="3564356" cy="3600000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Passing charge induces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vector rotates with resonance frequency of cavity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rotation with </a:t>
            </a:r>
            <a:r>
              <a:rPr lang="en-GB" sz="2100" b="1" dirty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not relevant</a:t>
            </a: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 cavity voltage at arrival of next charge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Vector representation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49385" y="1716606"/>
            <a:ext cx="2756139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b="1" dirty="0">
                <a:solidFill>
                  <a:srgbClr val="C0504D"/>
                </a:solidFill>
                <a:latin typeface="Constantia" panose="02030602050306030303" pitchFamily="18" charset="0"/>
              </a:rPr>
              <a:t>Cavity without external drive</a:t>
            </a:r>
            <a:endParaRPr lang="en-GB" sz="1477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1329" y="1716606"/>
            <a:ext cx="3013197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b="1" dirty="0">
                <a:solidFill>
                  <a:srgbClr val="C0504D"/>
                </a:solidFill>
                <a:latin typeface="Constantia" panose="02030602050306030303" pitchFamily="18" charset="0"/>
              </a:rPr>
              <a:t>Cavity driven by external source</a:t>
            </a:r>
            <a:endParaRPr lang="en-GB" sz="1477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5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diagram at the instant of the bunch passage: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sum:</a:t>
            </a: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Induced voltage changes cavity phase: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detuning</a:t>
            </a:r>
          </a:p>
          <a:p>
            <a:pPr marL="457200" indent="-4572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De-phase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generator to obtain expected net voltage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00550" y="1581150"/>
            <a:ext cx="1162051" cy="2282599"/>
            <a:chOff x="4400550" y="1581150"/>
            <a:chExt cx="1162051" cy="2282599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4400550" y="1581150"/>
              <a:ext cx="1162051" cy="228259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902320" y="2638425"/>
              <a:ext cx="55335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sz="2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b0</a:t>
              </a:r>
            </a:p>
          </p:txBody>
        </p:sp>
      </p:grp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4836318" y="3662219"/>
            <a:ext cx="409733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Generator driven voltage</a:t>
            </a:r>
            <a:b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before bunch passage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Voltage after bunch passage</a:t>
            </a:r>
          </a:p>
          <a:p>
            <a:pPr marL="266700" indent="-266700" defTabSz="71437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:	Net voltage seen by beam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Single passage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685925" y="1581150"/>
            <a:ext cx="3876675" cy="111442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1667683" y="2695576"/>
            <a:ext cx="18242" cy="1828799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30138" y="1695381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85925" y="2695576"/>
            <a:ext cx="2743200" cy="1162049"/>
            <a:chOff x="1685925" y="2695576"/>
            <a:chExt cx="2743200" cy="1162049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1685925" y="2695576"/>
              <a:ext cx="2743200" cy="1162049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869208" y="3263315"/>
              <a:ext cx="42351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sz="2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85925" y="2646791"/>
            <a:ext cx="3281362" cy="415498"/>
            <a:chOff x="1685925" y="2646791"/>
            <a:chExt cx="3281362" cy="415498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1685925" y="2705100"/>
              <a:ext cx="3281362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291665" y="2646791"/>
              <a:ext cx="36420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45204" y="2005732"/>
            <a:ext cx="1463200" cy="1997659"/>
            <a:chOff x="945204" y="2005732"/>
            <a:chExt cx="1463200" cy="1997659"/>
          </a:xfrm>
        </p:grpSpPr>
        <p:sp>
          <p:nvSpPr>
            <p:cNvPr id="25" name="Pie 24"/>
            <p:cNvSpPr/>
            <p:nvPr/>
          </p:nvSpPr>
          <p:spPr>
            <a:xfrm rot="5400000">
              <a:off x="945204" y="2005732"/>
              <a:ext cx="1463200" cy="1463200"/>
            </a:xfrm>
            <a:prstGeom prst="pie">
              <a:avLst>
                <a:gd name="adj1" fmla="val 0"/>
                <a:gd name="adj2" fmla="val 158729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1024977" y="2705100"/>
              <a:ext cx="660948" cy="1298291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255076" y="3402226"/>
              <a:ext cx="42511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f</a:t>
              </a:r>
              <a:r>
                <a:rPr lang="en-GB" sz="21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94952" y="2986727"/>
              <a:ext cx="38824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2100" b="1" baseline="-25000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2100" b="1" baseline="-25000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991100" y="1589671"/>
            <a:ext cx="681076" cy="1129234"/>
            <a:chOff x="4991100" y="1589671"/>
            <a:chExt cx="681076" cy="1129234"/>
          </a:xfrm>
        </p:grpSpPr>
        <p:cxnSp>
          <p:nvCxnSpPr>
            <p:cNvPr id="91" name="Straight Arrow Connector 90"/>
            <p:cNvCxnSpPr/>
            <p:nvPr/>
          </p:nvCxnSpPr>
          <p:spPr>
            <a:xfrm flipH="1">
              <a:off x="4991100" y="1589671"/>
              <a:ext cx="574885" cy="11292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5208588" y="2063254"/>
              <a:ext cx="46358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sz="21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5" y="5258809"/>
            <a:ext cx="3024335" cy="57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2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264965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b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through a cavity</a:t>
            </a:r>
          </a:p>
        </p:txBody>
      </p:sp>
    </p:spTree>
    <p:extLst>
      <p:ext uri="{BB962C8B-B14F-4D97-AF65-F5344CB8AC3E}">
        <p14:creationId xmlns:p14="http://schemas.microsoft.com/office/powerpoint/2010/main" val="251524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Arrow Connector 85"/>
          <p:cNvCxnSpPr/>
          <p:nvPr/>
        </p:nvCxnSpPr>
        <p:spPr>
          <a:xfrm>
            <a:off x="419100" y="5053013"/>
            <a:ext cx="778849" cy="0"/>
          </a:xfrm>
          <a:prstGeom prst="straightConnector1">
            <a:avLst/>
          </a:prstGeom>
          <a:ln w="28575">
            <a:solidFill>
              <a:srgbClr val="C0504D"/>
            </a:solidFill>
            <a:prstDash val="sysDash"/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Resonator excited by chain of charges or particle bunches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Fields in resonator decay from one charge to the next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passage case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Field from previous still present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Accumulation of induced voltages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 of bunches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514950" y="3164997"/>
            <a:ext cx="2813208" cy="2997678"/>
            <a:chOff x="3171800" y="1831497"/>
            <a:chExt cx="2813208" cy="299767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576833" y="2161816"/>
              <a:ext cx="0" cy="2667359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3171800" y="2372752"/>
              <a:ext cx="2807811" cy="769666"/>
              <a:chOff x="1092200" y="1830386"/>
              <a:chExt cx="2807811" cy="76966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 rot="10800000">
              <a:off x="3177197" y="3915145"/>
              <a:ext cx="2807811" cy="769666"/>
              <a:chOff x="1092200" y="1830386"/>
              <a:chExt cx="2807811" cy="76966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092200" y="2600051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2262505" y="1836737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260203" y="1836735"/>
                <a:ext cx="482600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2729706" y="1830386"/>
                <a:ext cx="10795" cy="763314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29706" y="2593699"/>
                <a:ext cx="1170305" cy="1"/>
              </a:xfrm>
              <a:prstGeom prst="line">
                <a:avLst/>
              </a:prstGeom>
              <a:ln w="38100">
                <a:solidFill>
                  <a:srgbClr val="1F49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3828640" y="1831497"/>
              <a:ext cx="149412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100" b="1" dirty="0">
                  <a:latin typeface="Constantia" panose="02030602050306030303" pitchFamily="18" charset="0"/>
                </a:rPr>
                <a:t>Resonator</a:t>
              </a:r>
            </a:p>
          </p:txBody>
        </p:sp>
      </p:grpSp>
      <p:sp>
        <p:nvSpPr>
          <p:cNvPr id="60" name="Oval 59"/>
          <p:cNvSpPr/>
          <p:nvPr/>
        </p:nvSpPr>
        <p:spPr>
          <a:xfrm>
            <a:off x="6351626" y="4767274"/>
            <a:ext cx="170308" cy="170308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6381803" y="4419740"/>
            <a:ext cx="3385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q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6436644" y="4966157"/>
            <a:ext cx="0" cy="185136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614266" y="4419740"/>
            <a:ext cx="1822378" cy="731553"/>
            <a:chOff x="4614266" y="3657740"/>
            <a:chExt cx="1822378" cy="731553"/>
          </a:xfrm>
        </p:grpSpPr>
        <p:sp>
          <p:nvSpPr>
            <p:cNvPr id="62" name="Oval 61"/>
            <p:cNvSpPr/>
            <p:nvPr/>
          </p:nvSpPr>
          <p:spPr>
            <a:xfrm>
              <a:off x="4614266" y="40052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44443" y="36577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4693570" y="42041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4693570" y="42910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358932" y="3900528"/>
              <a:ext cx="46038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T</a:t>
              </a:r>
              <a:r>
                <a:rPr lang="en-GB" sz="2100" b="1" baseline="-25000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b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861718" y="4419740"/>
            <a:ext cx="1822378" cy="731553"/>
            <a:chOff x="4614266" y="3657740"/>
            <a:chExt cx="1822378" cy="731553"/>
          </a:xfrm>
        </p:grpSpPr>
        <p:sp>
          <p:nvSpPr>
            <p:cNvPr id="74" name="Oval 73"/>
            <p:cNvSpPr/>
            <p:nvPr/>
          </p:nvSpPr>
          <p:spPr>
            <a:xfrm>
              <a:off x="4614266" y="40052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44443" y="36577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4693570" y="42041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693570" y="42910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358932" y="3900528"/>
              <a:ext cx="46038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T</a:t>
              </a:r>
              <a:r>
                <a:rPr lang="en-GB" sz="2100" b="1" baseline="-25000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b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118645" y="4419740"/>
            <a:ext cx="1822378" cy="731553"/>
            <a:chOff x="4614266" y="3657740"/>
            <a:chExt cx="1822378" cy="731553"/>
          </a:xfrm>
        </p:grpSpPr>
        <p:sp>
          <p:nvSpPr>
            <p:cNvPr id="80" name="Oval 79"/>
            <p:cNvSpPr/>
            <p:nvPr/>
          </p:nvSpPr>
          <p:spPr>
            <a:xfrm>
              <a:off x="4614266" y="4005274"/>
              <a:ext cx="170308" cy="170308"/>
            </a:xfrm>
            <a:prstGeom prst="ellipse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644443" y="3657740"/>
              <a:ext cx="33855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q</a:t>
              </a: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693570" y="4204157"/>
              <a:ext cx="0" cy="185136"/>
            </a:xfrm>
            <a:prstGeom prst="line">
              <a:avLst/>
            </a:prstGeom>
            <a:ln w="285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693570" y="4291013"/>
              <a:ext cx="1743074" cy="0"/>
            </a:xfrm>
            <a:prstGeom prst="straightConnector1">
              <a:avLst/>
            </a:prstGeom>
            <a:ln w="28575">
              <a:solidFill>
                <a:srgbClr val="C0504D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5358932" y="3900528"/>
              <a:ext cx="46038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T</a:t>
              </a:r>
              <a:r>
                <a:rPr lang="en-GB" sz="2100" b="1" baseline="-25000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b</a:t>
              </a:r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>
            <a:off x="847725" y="5053013"/>
            <a:ext cx="350224" cy="0"/>
          </a:xfrm>
          <a:prstGeom prst="straightConnector1">
            <a:avLst/>
          </a:prstGeom>
          <a:ln w="28575">
            <a:solidFill>
              <a:srgbClr val="C0504D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ight Arrow 86"/>
          <p:cNvSpPr/>
          <p:nvPr/>
        </p:nvSpPr>
        <p:spPr>
          <a:xfrm>
            <a:off x="1134734" y="3978038"/>
            <a:ext cx="3823118" cy="343040"/>
          </a:xfrm>
          <a:prstGeom prst="rightArrow">
            <a:avLst>
              <a:gd name="adj1" fmla="val 50000"/>
              <a:gd name="adj2" fmla="val 29701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451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587" y="1044590"/>
            <a:ext cx="5230800" cy="3092710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65655" y="1697251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63862" y="2491352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08746" y="2075854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31393" y="2861414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88" y="4625021"/>
            <a:ext cx="194187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00"/>
          <a:stretch/>
        </p:blipFill>
        <p:spPr>
          <a:xfrm>
            <a:off x="6098237" y="5785136"/>
            <a:ext cx="575614" cy="3074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395" y="5098732"/>
            <a:ext cx="2447925" cy="6563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Induced voltage of 1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passage decayed:               with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advance between two bunches:                 with	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88" y="4625021"/>
            <a:ext cx="3322462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27380" y="1604772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14717" y="1948642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859601" y="1533144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82248" y="2318704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2"/>
          <a:stretch/>
        </p:blipFill>
        <p:spPr>
          <a:xfrm>
            <a:off x="6419850" y="6141668"/>
            <a:ext cx="2220913" cy="30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09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88" y="4625021"/>
            <a:ext cx="4899894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95215" y="1538607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56979" y="1861749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501863" y="144625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24510" y="223181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188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1" y="4626000"/>
            <a:ext cx="5488656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83918" y="1631255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56613" y="2047044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801497" y="1631546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24144" y="2417106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61011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1" y="4626000"/>
            <a:ext cx="5488656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83400" y="1697251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870913" y="2247069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5797" y="183157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38444" y="261713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5314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1" y="4626000"/>
            <a:ext cx="5488656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83400" y="1791522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37563" y="2485194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82447" y="2069696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05094" y="2855256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5340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00" y="1044000"/>
            <a:ext cx="5230800" cy="30927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1" y="4626000"/>
            <a:ext cx="5488656" cy="54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Multiple passages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83400" y="1781997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37563" y="2475669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83554" y="2590945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82447" y="206017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05094" y="2845731"/>
            <a:ext cx="4635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76527" y="3006443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Arrange generator phase and voltage for real net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100</a:t>
            </a:r>
            <a:r>
              <a:rPr lang="en-GB" sz="2100" b="1" baseline="30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passage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Infinite passages: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150" y="5394643"/>
            <a:ext cx="4333875" cy="52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822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442747" y="2556000"/>
            <a:ext cx="1039017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67848" y="5227096"/>
            <a:ext cx="1039017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5376" y="3960440"/>
            <a:ext cx="1039017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General beam induced voltage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83"/>
          <a:stretch/>
        </p:blipFill>
        <p:spPr>
          <a:xfrm>
            <a:off x="516732" y="3801513"/>
            <a:ext cx="4572000" cy="7170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04" y="949410"/>
            <a:ext cx="3571875" cy="734839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4222750" y="1833029"/>
            <a:ext cx="738982" cy="619718"/>
          </a:xfrm>
          <a:prstGeom prst="downArrow">
            <a:avLst>
              <a:gd name="adj1" fmla="val 50000"/>
              <a:gd name="adj2" fmla="val 3053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92"/>
          <a:stretch/>
        </p:blipFill>
        <p:spPr>
          <a:xfrm>
            <a:off x="4411663" y="5047935"/>
            <a:ext cx="4572000" cy="662303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15937" y="1727200"/>
            <a:ext cx="3662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Separate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real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imaginary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part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257300" y="2976563"/>
            <a:ext cx="2800350" cy="960437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097780" y="2986088"/>
            <a:ext cx="574358" cy="2210752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923508" y="2555699"/>
            <a:ext cx="1039017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062" y="2602878"/>
            <a:ext cx="3891758" cy="30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6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896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What do these devices in common?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17" y="887304"/>
            <a:ext cx="3023652" cy="26668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97" y="3550332"/>
            <a:ext cx="2616200" cy="2616200"/>
          </a:xfrm>
          <a:prstGeom prst="rect">
            <a:avLst/>
          </a:prstGeom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3813" y="3991878"/>
            <a:ext cx="1023773" cy="198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 rot="16200000">
            <a:off x="1195580" y="4163271"/>
            <a:ext cx="1885587" cy="1655087"/>
            <a:chOff x="1006438" y="1658258"/>
            <a:chExt cx="3240360" cy="2844248"/>
          </a:xfrm>
        </p:grpSpPr>
        <p:grpSp>
          <p:nvGrpSpPr>
            <p:cNvPr id="61" name="Group 60"/>
            <p:cNvGrpSpPr/>
            <p:nvPr/>
          </p:nvGrpSpPr>
          <p:grpSpPr>
            <a:xfrm>
              <a:off x="1438486" y="2738378"/>
              <a:ext cx="360000" cy="612000"/>
              <a:chOff x="2987864" y="2168927"/>
              <a:chExt cx="360040" cy="611987"/>
            </a:xfrm>
          </p:grpSpPr>
          <p:sp>
            <p:nvSpPr>
              <p:cNvPr id="62" name="Arc 61"/>
              <p:cNvSpPr/>
              <p:nvPr/>
            </p:nvSpPr>
            <p:spPr>
              <a:xfrm>
                <a:off x="2987864" y="2168927"/>
                <a:ext cx="360040" cy="360000"/>
              </a:xfrm>
              <a:prstGeom prst="arc">
                <a:avLst>
                  <a:gd name="adj1" fmla="val 7542687"/>
                  <a:gd name="adj2" fmla="val 320182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3059832" y="2492893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275896" y="2492895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1510494" y="2234322"/>
              <a:ext cx="216000" cy="216000"/>
              <a:chOff x="5004048" y="1988840"/>
              <a:chExt cx="1584176" cy="1152128"/>
            </a:xfrm>
          </p:grpSpPr>
          <p:sp>
            <p:nvSpPr>
              <p:cNvPr id="66" name="Arc 65"/>
              <p:cNvSpPr/>
              <p:nvPr/>
            </p:nvSpPr>
            <p:spPr>
              <a:xfrm>
                <a:off x="5004048" y="1988968"/>
                <a:ext cx="792000" cy="1152000"/>
              </a:xfrm>
              <a:prstGeom prst="arc">
                <a:avLst>
                  <a:gd name="adj1" fmla="val 10754166"/>
                  <a:gd name="adj2" fmla="val 0"/>
                </a:avLst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Arc 66"/>
              <p:cNvSpPr/>
              <p:nvPr/>
            </p:nvSpPr>
            <p:spPr>
              <a:xfrm flipV="1">
                <a:off x="5796224" y="1988840"/>
                <a:ext cx="792000" cy="1152000"/>
              </a:xfrm>
              <a:prstGeom prst="arc">
                <a:avLst>
                  <a:gd name="adj1" fmla="val 10754166"/>
                  <a:gd name="adj2" fmla="val 0"/>
                </a:avLst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 flipH="1">
              <a:off x="1078446" y="3242434"/>
              <a:ext cx="41675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/>
            <p:cNvGrpSpPr/>
            <p:nvPr/>
          </p:nvGrpSpPr>
          <p:grpSpPr>
            <a:xfrm rot="16200000">
              <a:off x="1474502" y="2702362"/>
              <a:ext cx="288000" cy="72000"/>
              <a:chOff x="2627784" y="4149088"/>
              <a:chExt cx="432048" cy="72000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flipH="1">
                <a:off x="2735816" y="4221088"/>
                <a:ext cx="324016" cy="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Arc 70"/>
              <p:cNvSpPr/>
              <p:nvPr/>
            </p:nvSpPr>
            <p:spPr>
              <a:xfrm rot="16200000">
                <a:off x="2699772" y="4077100"/>
                <a:ext cx="72000" cy="215976"/>
              </a:xfrm>
              <a:prstGeom prst="arc">
                <a:avLst>
                  <a:gd name="adj1" fmla="val 10754166"/>
                  <a:gd name="adj2" fmla="val 0"/>
                </a:avLst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 flipH="1">
              <a:off x="1726518" y="3242434"/>
              <a:ext cx="187220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1078446" y="3962514"/>
              <a:ext cx="4107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726518" y="3962514"/>
              <a:ext cx="187220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 flipV="1">
              <a:off x="1438486" y="3890506"/>
              <a:ext cx="360000" cy="612000"/>
              <a:chOff x="2987864" y="2168927"/>
              <a:chExt cx="360040" cy="611987"/>
            </a:xfrm>
          </p:grpSpPr>
          <p:sp>
            <p:nvSpPr>
              <p:cNvPr id="76" name="Arc 75"/>
              <p:cNvSpPr/>
              <p:nvPr/>
            </p:nvSpPr>
            <p:spPr>
              <a:xfrm>
                <a:off x="2987864" y="2168927"/>
                <a:ext cx="360040" cy="360000"/>
              </a:xfrm>
              <a:prstGeom prst="arc">
                <a:avLst>
                  <a:gd name="adj1" fmla="val 7542687"/>
                  <a:gd name="adj2" fmla="val 320182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3059832" y="2492893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3275896" y="2492895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Oval 78"/>
            <p:cNvSpPr/>
            <p:nvPr/>
          </p:nvSpPr>
          <p:spPr>
            <a:xfrm>
              <a:off x="4138798" y="367448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0" name="Group 79"/>
            <p:cNvGrpSpPr/>
            <p:nvPr/>
          </p:nvGrpSpPr>
          <p:grpSpPr>
            <a:xfrm flipV="1">
              <a:off x="3526758" y="3890506"/>
              <a:ext cx="360000" cy="612000"/>
              <a:chOff x="2987864" y="2168927"/>
              <a:chExt cx="360040" cy="611987"/>
            </a:xfrm>
          </p:grpSpPr>
          <p:sp>
            <p:nvSpPr>
              <p:cNvPr id="81" name="Arc 80"/>
              <p:cNvSpPr/>
              <p:nvPr/>
            </p:nvSpPr>
            <p:spPr>
              <a:xfrm>
                <a:off x="2987864" y="2168927"/>
                <a:ext cx="360040" cy="360000"/>
              </a:xfrm>
              <a:prstGeom prst="arc">
                <a:avLst>
                  <a:gd name="adj1" fmla="val 7542687"/>
                  <a:gd name="adj2" fmla="val 320182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3059832" y="2492893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275896" y="2492895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3526758" y="2738378"/>
              <a:ext cx="360000" cy="612000"/>
              <a:chOff x="2987864" y="2168927"/>
              <a:chExt cx="360040" cy="611987"/>
            </a:xfrm>
          </p:grpSpPr>
          <p:sp>
            <p:nvSpPr>
              <p:cNvPr id="85" name="Arc 84"/>
              <p:cNvSpPr/>
              <p:nvPr/>
            </p:nvSpPr>
            <p:spPr>
              <a:xfrm>
                <a:off x="2987864" y="2168927"/>
                <a:ext cx="360040" cy="360000"/>
              </a:xfrm>
              <a:prstGeom prst="arc">
                <a:avLst>
                  <a:gd name="adj1" fmla="val 7542687"/>
                  <a:gd name="adj2" fmla="val 320182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3059832" y="2492893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3275896" y="2492895"/>
                <a:ext cx="0" cy="2880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 rot="16200000">
              <a:off x="3562742" y="2702362"/>
              <a:ext cx="288000" cy="72000"/>
              <a:chOff x="2627784" y="4149088"/>
              <a:chExt cx="432048" cy="72000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H="1">
                <a:off x="2735816" y="4221088"/>
                <a:ext cx="324016" cy="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Arc 89"/>
              <p:cNvSpPr/>
              <p:nvPr/>
            </p:nvSpPr>
            <p:spPr>
              <a:xfrm rot="16200000">
                <a:off x="2699772" y="4077100"/>
                <a:ext cx="72000" cy="215976"/>
              </a:xfrm>
              <a:prstGeom prst="arc">
                <a:avLst>
                  <a:gd name="adj1" fmla="val 10754166"/>
                  <a:gd name="adj2" fmla="val 0"/>
                </a:avLst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3598750" y="1658258"/>
              <a:ext cx="216000" cy="792000"/>
              <a:chOff x="5004048" y="1988840"/>
              <a:chExt cx="1584176" cy="1152128"/>
            </a:xfrm>
          </p:grpSpPr>
          <p:sp>
            <p:nvSpPr>
              <p:cNvPr id="92" name="Arc 91"/>
              <p:cNvSpPr/>
              <p:nvPr/>
            </p:nvSpPr>
            <p:spPr>
              <a:xfrm>
                <a:off x="5004048" y="1988968"/>
                <a:ext cx="792000" cy="1152000"/>
              </a:xfrm>
              <a:prstGeom prst="arc">
                <a:avLst>
                  <a:gd name="adj1" fmla="val 10754166"/>
                  <a:gd name="adj2" fmla="val 0"/>
                </a:avLst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Arc 92"/>
              <p:cNvSpPr/>
              <p:nvPr/>
            </p:nvSpPr>
            <p:spPr>
              <a:xfrm flipV="1">
                <a:off x="5796224" y="1988840"/>
                <a:ext cx="792000" cy="1152000"/>
              </a:xfrm>
              <a:prstGeom prst="arc">
                <a:avLst>
                  <a:gd name="adj1" fmla="val 10754166"/>
                  <a:gd name="adj2" fmla="val 0"/>
                </a:avLst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4" name="Oval 93"/>
            <p:cNvSpPr/>
            <p:nvPr/>
          </p:nvSpPr>
          <p:spPr>
            <a:xfrm>
              <a:off x="1870534" y="336241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1942542" y="371049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1006438" y="3350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1186470" y="3422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1402494" y="3350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1618518" y="338645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1474502" y="3494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1078446" y="356648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1294470" y="3602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1006438" y="37548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1186470" y="371049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1474502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1690526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1582502" y="36108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1762534" y="3530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2302582" y="356648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H="1">
              <a:off x="2194582" y="3962514"/>
              <a:ext cx="4107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/>
            <p:cNvSpPr/>
            <p:nvPr/>
          </p:nvSpPr>
          <p:spPr>
            <a:xfrm>
              <a:off x="2914662" y="336241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2878646" y="371041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/>
            <p:cNvSpPr/>
            <p:nvPr/>
          </p:nvSpPr>
          <p:spPr>
            <a:xfrm>
              <a:off x="2014550" y="3422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2338598" y="3422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2518630" y="3350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2734654" y="338645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/>
            <p:cNvSpPr/>
            <p:nvPr/>
          </p:nvSpPr>
          <p:spPr>
            <a:xfrm>
              <a:off x="2590638" y="3494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1942542" y="356648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/>
            <p:cNvSpPr/>
            <p:nvPr/>
          </p:nvSpPr>
          <p:spPr>
            <a:xfrm>
              <a:off x="2482614" y="3602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/>
            <p:cNvSpPr/>
            <p:nvPr/>
          </p:nvSpPr>
          <p:spPr>
            <a:xfrm>
              <a:off x="2338598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/>
            <p:cNvSpPr/>
            <p:nvPr/>
          </p:nvSpPr>
          <p:spPr>
            <a:xfrm>
              <a:off x="2590638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Oval 121"/>
            <p:cNvSpPr/>
            <p:nvPr/>
          </p:nvSpPr>
          <p:spPr>
            <a:xfrm>
              <a:off x="2734630" y="36108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Oval 122"/>
            <p:cNvSpPr/>
            <p:nvPr/>
          </p:nvSpPr>
          <p:spPr>
            <a:xfrm>
              <a:off x="2878646" y="3530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4" name="Straight Connector 123"/>
            <p:cNvCxnSpPr/>
            <p:nvPr/>
          </p:nvCxnSpPr>
          <p:spPr>
            <a:xfrm flipH="1">
              <a:off x="3238686" y="3962514"/>
              <a:ext cx="3600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Oval 124"/>
            <p:cNvSpPr/>
            <p:nvPr/>
          </p:nvSpPr>
          <p:spPr>
            <a:xfrm>
              <a:off x="4030774" y="3422466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Oval 125"/>
            <p:cNvSpPr/>
            <p:nvPr/>
          </p:nvSpPr>
          <p:spPr>
            <a:xfrm>
              <a:off x="3886758" y="360241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Oval 126"/>
            <p:cNvSpPr/>
            <p:nvPr/>
          </p:nvSpPr>
          <p:spPr>
            <a:xfrm>
              <a:off x="3238686" y="3458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>
              <a:off x="3526718" y="3458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Oval 128"/>
            <p:cNvSpPr/>
            <p:nvPr/>
          </p:nvSpPr>
          <p:spPr>
            <a:xfrm>
              <a:off x="3598726" y="33504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Oval 129"/>
            <p:cNvSpPr/>
            <p:nvPr/>
          </p:nvSpPr>
          <p:spPr>
            <a:xfrm>
              <a:off x="3742742" y="338645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Oval 130"/>
            <p:cNvSpPr/>
            <p:nvPr/>
          </p:nvSpPr>
          <p:spPr>
            <a:xfrm>
              <a:off x="3634742" y="3494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/>
            <p:cNvSpPr/>
            <p:nvPr/>
          </p:nvSpPr>
          <p:spPr>
            <a:xfrm>
              <a:off x="3418718" y="356648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/>
            <p:cNvSpPr/>
            <p:nvPr/>
          </p:nvSpPr>
          <p:spPr>
            <a:xfrm>
              <a:off x="3562734" y="3602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/>
            <p:cNvSpPr/>
            <p:nvPr/>
          </p:nvSpPr>
          <p:spPr>
            <a:xfrm>
              <a:off x="3130686" y="363841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/>
            <p:cNvSpPr/>
            <p:nvPr/>
          </p:nvSpPr>
          <p:spPr>
            <a:xfrm>
              <a:off x="3490726" y="371049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Oval 135"/>
            <p:cNvSpPr/>
            <p:nvPr/>
          </p:nvSpPr>
          <p:spPr>
            <a:xfrm>
              <a:off x="3634742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/>
            <p:cNvSpPr/>
            <p:nvPr/>
          </p:nvSpPr>
          <p:spPr>
            <a:xfrm>
              <a:off x="3778758" y="3746490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42742" y="3610858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/>
            <p:cNvSpPr/>
            <p:nvPr/>
          </p:nvSpPr>
          <p:spPr>
            <a:xfrm>
              <a:off x="3778758" y="3494474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0" name="Straight Connector 139"/>
            <p:cNvCxnSpPr/>
            <p:nvPr/>
          </p:nvCxnSpPr>
          <p:spPr>
            <a:xfrm flipH="1">
              <a:off x="3814750" y="3242434"/>
              <a:ext cx="41675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814750" y="3962514"/>
              <a:ext cx="4107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7"/>
          <p:cNvSpPr>
            <a:spLocks noChangeArrowheads="1"/>
          </p:cNvSpPr>
          <p:nvPr/>
        </p:nvSpPr>
        <p:spPr bwMode="auto">
          <a:xfrm>
            <a:off x="576263" y="6177224"/>
            <a:ext cx="8064500" cy="48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They all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suffer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from or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make use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 beam loading</a:t>
            </a:r>
            <a:endParaRPr lang="en-GB" sz="2400" b="1" i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75" y="895336"/>
            <a:ext cx="2230912" cy="22060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40058" y="1746446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SLS</a:t>
            </a:r>
          </a:p>
        </p:txBody>
      </p:sp>
      <p:sp>
        <p:nvSpPr>
          <p:cNvPr id="143" name="Rectangle 7"/>
          <p:cNvSpPr>
            <a:spLocks noChangeArrowheads="1"/>
          </p:cNvSpPr>
          <p:nvPr/>
        </p:nvSpPr>
        <p:spPr bwMode="auto">
          <a:xfrm>
            <a:off x="5346723" y="662181"/>
            <a:ext cx="2508805" cy="5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</a:t>
            </a:r>
          </a:p>
        </p:txBody>
      </p:sp>
      <p:sp>
        <p:nvSpPr>
          <p:cNvPr id="144" name="Rectangle 7"/>
          <p:cNvSpPr>
            <a:spLocks noChangeArrowheads="1"/>
          </p:cNvSpPr>
          <p:nvPr/>
        </p:nvSpPr>
        <p:spPr bwMode="auto">
          <a:xfrm>
            <a:off x="1541239" y="3698547"/>
            <a:ext cx="2508805" cy="5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Klystron amplifier</a:t>
            </a:r>
          </a:p>
        </p:txBody>
      </p:sp>
      <p:sp>
        <p:nvSpPr>
          <p:cNvPr id="145" name="Rectangle 7"/>
          <p:cNvSpPr>
            <a:spLocks noChangeArrowheads="1"/>
          </p:cNvSpPr>
          <p:nvPr/>
        </p:nvSpPr>
        <p:spPr bwMode="auto">
          <a:xfrm>
            <a:off x="5305929" y="3693022"/>
            <a:ext cx="2508805" cy="5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Microwave oven</a:t>
            </a:r>
          </a:p>
        </p:txBody>
      </p:sp>
      <p:sp>
        <p:nvSpPr>
          <p:cNvPr id="146" name="Rectangle 7"/>
          <p:cNvSpPr>
            <a:spLocks noChangeArrowheads="1"/>
          </p:cNvSpPr>
          <p:nvPr/>
        </p:nvSpPr>
        <p:spPr bwMode="auto">
          <a:xfrm>
            <a:off x="1397289" y="670980"/>
            <a:ext cx="2508805" cy="5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Hadron collider</a:t>
            </a:r>
          </a:p>
        </p:txBody>
      </p:sp>
    </p:spTree>
    <p:extLst>
      <p:ext uri="{BB962C8B-B14F-4D97-AF65-F5344CB8AC3E}">
        <p14:creationId xmlns:p14="http://schemas.microsoft.com/office/powerpoint/2010/main" val="30562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981200" y="3245933"/>
            <a:ext cx="849032" cy="3798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73040" y="3238313"/>
            <a:ext cx="830580" cy="3798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Change of variables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Variables for damping, 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and bunch-by-bunch phase advance, 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Y,</a:t>
            </a:r>
            <a:r>
              <a:rPr lang="en-GB" sz="2100" b="1" dirty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 panose="05050102010706020507" pitchFamily="18" charset="2"/>
              </a:rPr>
              <a:t>not very practical</a:t>
            </a:r>
            <a:endParaRPr lang="en-GB" sz="2100" b="1" dirty="0">
              <a:solidFill>
                <a:srgbClr val="C0504D"/>
              </a:solidFill>
              <a:latin typeface="Constantia" panose="02030602050306030303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New variables with RF system parameters: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143" y="3202563"/>
            <a:ext cx="2357678" cy="5442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20" y="3111057"/>
            <a:ext cx="1541625" cy="712249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142560" y="2565362"/>
            <a:ext cx="3375344" cy="43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Coupling coefficient,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857377" y="2563083"/>
            <a:ext cx="3375344" cy="46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>
              <a:spcBef>
                <a:spcPct val="20000"/>
              </a:spcBef>
              <a:buFont typeface="+mj-lt"/>
              <a:buAutoNum type="arabicPeriod" startAt="2"/>
            </a:pPr>
            <a:r>
              <a:rPr lang="en-GB" sz="2100" b="1" dirty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Cavity tuning angle, </a:t>
            </a:r>
            <a:r>
              <a:rPr lang="en-GB" sz="2100" b="1" dirty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>
                <a:solidFill>
                  <a:srgbClr val="1F497D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anose="02030602050306030303" pitchFamily="18" charset="0"/>
              <a:cs typeface="Times New Roman" pitchFamily="18" charset="0"/>
              <a:sym typeface="Symbol" panose="05050102010706020507" pitchFamily="18" charset="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337178" y="3848899"/>
            <a:ext cx="2784845" cy="1449241"/>
            <a:chOff x="5337178" y="3848899"/>
            <a:chExt cx="2784845" cy="1449241"/>
          </a:xfrm>
        </p:grpSpPr>
        <p:sp>
          <p:nvSpPr>
            <p:cNvPr id="20" name="Rectangle 19"/>
            <p:cNvSpPr/>
            <p:nvPr/>
          </p:nvSpPr>
          <p:spPr>
            <a:xfrm>
              <a:off x="6729600" y="4568859"/>
              <a:ext cx="1347600" cy="7292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7178" y="3848899"/>
              <a:ext cx="2784845" cy="1377567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5686720" y="4294094"/>
              <a:ext cx="0" cy="460433"/>
            </a:xfrm>
            <a:prstGeom prst="straightConnector1">
              <a:avLst/>
            </a:prstGeom>
            <a:ln w="444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110753" y="5450541"/>
            <a:ext cx="2922494" cy="1129553"/>
            <a:chOff x="3110753" y="5450541"/>
            <a:chExt cx="2922494" cy="1129553"/>
          </a:xfrm>
        </p:grpSpPr>
        <p:sp>
          <p:nvSpPr>
            <p:cNvPr id="14" name="Rectangle 13"/>
            <p:cNvSpPr/>
            <p:nvPr/>
          </p:nvSpPr>
          <p:spPr>
            <a:xfrm>
              <a:off x="5051054" y="6058961"/>
              <a:ext cx="830580" cy="3798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139352" y="5582959"/>
              <a:ext cx="910327" cy="8558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5016" y="6110902"/>
              <a:ext cx="2514600" cy="29218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065" y="5634900"/>
              <a:ext cx="1632873" cy="29527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3110753" y="5450541"/>
              <a:ext cx="2922494" cy="1129553"/>
            </a:xfrm>
            <a:prstGeom prst="rect">
              <a:avLst/>
            </a:prstGeom>
            <a:noFill/>
            <a:ln w="3810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54EC6BF-F9C6-34C9-2B54-769089CCBBD9}"/>
              </a:ext>
            </a:extLst>
          </p:cNvPr>
          <p:cNvGrpSpPr/>
          <p:nvPr/>
        </p:nvGrpSpPr>
        <p:grpSpPr>
          <a:xfrm>
            <a:off x="6317716" y="5438570"/>
            <a:ext cx="1886818" cy="1039928"/>
            <a:chOff x="6317716" y="5438570"/>
            <a:chExt cx="1886818" cy="1039928"/>
          </a:xfrm>
        </p:grpSpPr>
        <p:pic>
          <p:nvPicPr>
            <p:cNvPr id="15" name="Picture 14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24D85106-3AA1-7B4E-B337-2DD753A15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17716" y="5438570"/>
              <a:ext cx="1056141" cy="684304"/>
            </a:xfrm>
            <a:prstGeom prst="rect">
              <a:avLst/>
            </a:prstGeom>
          </p:spPr>
        </p:pic>
        <p:pic>
          <p:nvPicPr>
            <p:cNvPr id="33" name="Picture 32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373F7A0E-F4DD-0943-ECC9-FF869F6043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4010" r="44425"/>
            <a:stretch/>
          </p:blipFill>
          <p:spPr>
            <a:xfrm rot="1332624">
              <a:off x="7411947" y="5726871"/>
              <a:ext cx="280521" cy="684305"/>
            </a:xfrm>
            <a:prstGeom prst="rect">
              <a:avLst/>
            </a:prstGeom>
          </p:spPr>
        </p:pic>
        <p:pic>
          <p:nvPicPr>
            <p:cNvPr id="32" name="Picture 31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AED77A84-5B56-D485-7E02-2725AFCBA7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5827"/>
            <a:stretch/>
          </p:blipFill>
          <p:spPr>
            <a:xfrm>
              <a:off x="7629933" y="5794193"/>
              <a:ext cx="574601" cy="684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555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720" y="6164627"/>
            <a:ext cx="771573" cy="2592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713891" y="3443941"/>
            <a:ext cx="119372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1088" y="2574969"/>
            <a:ext cx="120923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induced voltage in new variables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4208925"/>
            <a:ext cx="813752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denominator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91" b="51234"/>
          <a:stretch/>
        </p:blipFill>
        <p:spPr>
          <a:xfrm>
            <a:off x="503236" y="2349840"/>
            <a:ext cx="3850670" cy="746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18" y="4846393"/>
            <a:ext cx="7087999" cy="3766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20"/>
          <a:stretch/>
        </p:blipFill>
        <p:spPr>
          <a:xfrm>
            <a:off x="2717441" y="3209137"/>
            <a:ext cx="5923322" cy="7416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35705" y="879557"/>
            <a:ext cx="119372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248335" y="1296594"/>
            <a:ext cx="2929218" cy="1235141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919983" y="1324082"/>
            <a:ext cx="1886626" cy="2255888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919983" y="879557"/>
            <a:ext cx="120923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40" y="917028"/>
            <a:ext cx="4654519" cy="324583"/>
          </a:xfrm>
          <a:prstGeom prst="rect">
            <a:avLst/>
          </a:prstGeom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11088" y="5684593"/>
            <a:ext cx="813752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Numerical computations required for analysis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Let us look at a particularly relevant approximation:</a:t>
            </a:r>
          </a:p>
        </p:txBody>
      </p:sp>
    </p:spTree>
    <p:extLst>
      <p:ext uri="{BB962C8B-B14F-4D97-AF65-F5344CB8AC3E}">
        <p14:creationId xmlns:p14="http://schemas.microsoft.com/office/powerpoint/2010/main" val="16719512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108" y="933733"/>
            <a:ext cx="771573" cy="2592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Approximation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distance short compared filling time: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Approximate terms including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63" y="2673350"/>
            <a:ext cx="6046839" cy="1874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53" y="1305860"/>
            <a:ext cx="645874" cy="31170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862000" y="2092325"/>
            <a:ext cx="0" cy="488950"/>
          </a:xfrm>
          <a:prstGeom prst="line">
            <a:avLst/>
          </a:prstGeom>
          <a:ln w="2540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390900" y="2092325"/>
            <a:ext cx="0" cy="488950"/>
          </a:xfrm>
          <a:prstGeom prst="line">
            <a:avLst/>
          </a:prstGeom>
          <a:ln w="2540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390899" y="2235200"/>
            <a:ext cx="360000" cy="0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00314" y="2235200"/>
            <a:ext cx="360000" cy="0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560375" y="2235200"/>
            <a:ext cx="1067025" cy="0"/>
          </a:xfrm>
          <a:prstGeom prst="straightConnector1">
            <a:avLst/>
          </a:prstGeom>
          <a:ln w="25400">
            <a:solidFill>
              <a:srgbClr val="C0504D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11707" y="1831029"/>
            <a:ext cx="4491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100" b="1" baseline="-25000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40602" y="2635250"/>
            <a:ext cx="1613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Bunch train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40602" y="3660805"/>
            <a:ext cx="1659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RF envelope</a:t>
            </a:r>
          </a:p>
        </p:txBody>
      </p:sp>
    </p:spTree>
    <p:extLst>
      <p:ext uri="{BB962C8B-B14F-4D97-AF65-F5344CB8AC3E}">
        <p14:creationId xmlns:p14="http://schemas.microsoft.com/office/powerpoint/2010/main" val="13593210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distance short compared filling time: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Approximate terms including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Ohm’s law for the loaded cavity impedance: steady state case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424518" y="3118175"/>
            <a:ext cx="4329952" cy="1178065"/>
            <a:chOff x="3424518" y="3118175"/>
            <a:chExt cx="4329952" cy="1178065"/>
          </a:xfrm>
        </p:grpSpPr>
        <p:sp>
          <p:nvSpPr>
            <p:cNvPr id="25" name="Rectangle 24"/>
            <p:cNvSpPr/>
            <p:nvPr/>
          </p:nvSpPr>
          <p:spPr>
            <a:xfrm>
              <a:off x="6931633" y="3978467"/>
              <a:ext cx="822837" cy="31777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24518" y="3118175"/>
              <a:ext cx="277906" cy="31777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244985" y="4137354"/>
            <a:ext cx="1124875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03238" y="3282102"/>
            <a:ext cx="1101444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Approximation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77"/>
          <a:stretch/>
        </p:blipFill>
        <p:spPr>
          <a:xfrm>
            <a:off x="519311" y="3178081"/>
            <a:ext cx="4345782" cy="666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41"/>
          <a:stretch/>
        </p:blipFill>
        <p:spPr>
          <a:xfrm>
            <a:off x="4294981" y="4025093"/>
            <a:ext cx="4345782" cy="64453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635705" y="1955325"/>
            <a:ext cx="119372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19983" y="1955325"/>
            <a:ext cx="1209230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40" y="1992796"/>
            <a:ext cx="4654519" cy="324583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>
            <a:off x="1492665" y="2386249"/>
            <a:ext cx="2802316" cy="859806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816387" y="2363722"/>
            <a:ext cx="1374185" cy="1764667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200275" y="4720411"/>
            <a:ext cx="4907766" cy="1405405"/>
            <a:chOff x="2200275" y="4720411"/>
            <a:chExt cx="4907766" cy="1405405"/>
          </a:xfrm>
        </p:grpSpPr>
        <p:sp>
          <p:nvSpPr>
            <p:cNvPr id="23" name="Down Arrow 22"/>
            <p:cNvSpPr/>
            <p:nvPr/>
          </p:nvSpPr>
          <p:spPr>
            <a:xfrm>
              <a:off x="4210050" y="4720411"/>
              <a:ext cx="738982" cy="619718"/>
            </a:xfrm>
            <a:prstGeom prst="downArrow">
              <a:avLst>
                <a:gd name="adj1" fmla="val 50000"/>
                <a:gd name="adj2" fmla="val 3053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200275" y="5538788"/>
              <a:ext cx="344813" cy="4191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09457" y="5425728"/>
              <a:ext cx="1498584" cy="7000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519" y="5444369"/>
              <a:ext cx="4841278" cy="662400"/>
            </a:xfrm>
            <a:prstGeom prst="rect">
              <a:avLst/>
            </a:prstGeom>
          </p:spPr>
        </p:pic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108" y="933733"/>
            <a:ext cx="771573" cy="259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53" y="1305860"/>
            <a:ext cx="645874" cy="3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Steady state</a:t>
            </a:r>
            <a:b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beam loading</a:t>
            </a:r>
          </a:p>
        </p:txBody>
      </p:sp>
    </p:spTree>
    <p:extLst>
      <p:ext uri="{BB962C8B-B14F-4D97-AF65-F5344CB8AC3E}">
        <p14:creationId xmlns:p14="http://schemas.microsoft.com/office/powerpoint/2010/main" val="35592951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/>
          <p:nvPr/>
        </p:nvCxnSpPr>
        <p:spPr>
          <a:xfrm>
            <a:off x="4133850" y="1590675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296025" y="1590675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Equivalent circuit model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Lumped element circuit model for steady state case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current: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required from generator: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550339" y="1760402"/>
            <a:ext cx="557278" cy="2135942"/>
            <a:chOff x="5252013" y="2046152"/>
            <a:chExt cx="557278" cy="2135942"/>
          </a:xfrm>
        </p:grpSpPr>
        <p:grpSp>
          <p:nvGrpSpPr>
            <p:cNvPr id="8" name="Group 7"/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2516186" y="1805214"/>
            <a:ext cx="4469904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417015" y="2250705"/>
            <a:ext cx="229060" cy="1145299"/>
            <a:chOff x="2888616" y="2282692"/>
            <a:chExt cx="152400" cy="762000"/>
          </a:xfrm>
        </p:grpSpPr>
        <p:sp>
          <p:nvSpPr>
            <p:cNvPr id="18" name="Arc 17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9" name="Arc 18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0" name="Arc 19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Arc 20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2" name="Arc 21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60470" y="2289360"/>
            <a:ext cx="711436" cy="1062181"/>
            <a:chOff x="1995716" y="2236837"/>
            <a:chExt cx="473339" cy="706700"/>
          </a:xfrm>
        </p:grpSpPr>
        <p:sp>
          <p:nvSpPr>
            <p:cNvPr id="24" name="Oval 23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flipV="1">
            <a:off x="4531546" y="1797559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531546" y="3379503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516186" y="1797558"/>
            <a:ext cx="0" cy="498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16186" y="3351544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516186" y="3849151"/>
            <a:ext cx="44699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630370" y="2280608"/>
            <a:ext cx="711436" cy="1062181"/>
            <a:chOff x="1995716" y="2236837"/>
            <a:chExt cx="473339" cy="706700"/>
          </a:xfrm>
        </p:grpSpPr>
        <p:sp>
          <p:nvSpPr>
            <p:cNvPr id="33" name="Oval 32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flipV="1">
            <a:off x="6986088" y="1792288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6986088" y="3342790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7088251" y="262741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249558" y="2627413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Generator</a:t>
            </a:r>
          </a:p>
        </p:txBody>
      </p:sp>
      <p:sp>
        <p:nvSpPr>
          <p:cNvPr id="40" name="Oval 39"/>
          <p:cNvSpPr/>
          <p:nvPr/>
        </p:nvSpPr>
        <p:spPr>
          <a:xfrm>
            <a:off x="4483518" y="1764877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482366" y="3801958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5034820" y="1760402"/>
            <a:ext cx="464954" cy="2135942"/>
            <a:chOff x="5981645" y="2046152"/>
            <a:chExt cx="464954" cy="2135942"/>
          </a:xfrm>
        </p:grpSpPr>
        <p:sp>
          <p:nvSpPr>
            <p:cNvPr id="43" name="Rectangle 4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533191" y="1899051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24174" y="1379978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>
                <a:solidFill>
                  <a:srgbClr val="FF0000"/>
                </a:solidFill>
                <a:latin typeface="Constantia" panose="02030602050306030303" pitchFamily="18" charset="0"/>
              </a:rPr>
              <a:t>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76698" y="1379025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233514" y="1759050"/>
            <a:ext cx="607006" cy="2135942"/>
            <a:chOff x="5981645" y="2046152"/>
            <a:chExt cx="607006" cy="2135942"/>
          </a:xfrm>
        </p:grpSpPr>
        <p:sp>
          <p:nvSpPr>
            <p:cNvPr id="53" name="Rectangle 52"/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24775" y="2184801"/>
              <a:ext cx="46387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R</a:t>
              </a:r>
              <a:r>
                <a:rPr lang="en-GB" sz="2100" b="1" baseline="-25000" dirty="0" err="1">
                  <a:latin typeface="Constantia" panose="02030602050306030303" pitchFamily="18" charset="0"/>
                </a:rPr>
                <a:t>g</a:t>
              </a:r>
              <a:endParaRPr lang="en-GB" sz="2100" b="1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711222" y="1388417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70" y="4743347"/>
            <a:ext cx="1289189" cy="334923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378" y="5339481"/>
            <a:ext cx="1595455" cy="65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122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91568" y="1714005"/>
            <a:ext cx="3940715" cy="1745212"/>
            <a:chOff x="991568" y="1714005"/>
            <a:chExt cx="3940715" cy="1745212"/>
          </a:xfrm>
        </p:grpSpPr>
        <p:sp>
          <p:nvSpPr>
            <p:cNvPr id="22" name="Pie 21"/>
            <p:cNvSpPr/>
            <p:nvPr/>
          </p:nvSpPr>
          <p:spPr>
            <a:xfrm>
              <a:off x="991568" y="1714005"/>
              <a:ext cx="1463200" cy="1463200"/>
            </a:xfrm>
            <a:prstGeom prst="pie">
              <a:avLst>
                <a:gd name="adj1" fmla="val 0"/>
                <a:gd name="adj2" fmla="val 10503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1685925" y="2441576"/>
              <a:ext cx="3246358" cy="1017641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3193730" y="2940477"/>
              <a:ext cx="34817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2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03527" y="2375965"/>
              <a:ext cx="40588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latin typeface="Symbol" panose="05050102010706020507" pitchFamily="18" charset="2"/>
                  <a:cs typeface="Times New Roman" panose="02020603050405020304" pitchFamily="18" charset="0"/>
                </a:rPr>
                <a:t>f</a:t>
              </a:r>
              <a:r>
                <a:rPr lang="en-GB" sz="2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</p:grp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diagram for passage of continuous bunch train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Parameters to achieve minimum generator current?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Steady state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85925" y="2451100"/>
            <a:ext cx="3228747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1685925" y="1835578"/>
            <a:ext cx="4070930" cy="60599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52587" y="1688705"/>
            <a:ext cx="3786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91665" y="2392791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42183" y="1751732"/>
            <a:ext cx="1566221" cy="2518643"/>
            <a:chOff x="842183" y="1751732"/>
            <a:chExt cx="1566221" cy="2518643"/>
          </a:xfrm>
        </p:grpSpPr>
        <p:sp>
          <p:nvSpPr>
            <p:cNvPr id="25" name="Pie 24"/>
            <p:cNvSpPr/>
            <p:nvPr/>
          </p:nvSpPr>
          <p:spPr>
            <a:xfrm rot="5400000">
              <a:off x="945204" y="1751732"/>
              <a:ext cx="1463200" cy="1463200"/>
            </a:xfrm>
            <a:prstGeom prst="pie">
              <a:avLst>
                <a:gd name="adj1" fmla="val 0"/>
                <a:gd name="adj2" fmla="val 158729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842183" y="2451100"/>
              <a:ext cx="843742" cy="1657350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1667683" y="2441576"/>
              <a:ext cx="18242" cy="1828799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255076" y="3148226"/>
              <a:ext cx="42511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f</a:t>
              </a:r>
              <a:r>
                <a:rPr lang="en-GB" sz="21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94952" y="2732727"/>
              <a:ext cx="38824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2100" b="1" baseline="-25000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2100" b="1" baseline="-25000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V="1">
            <a:off x="4905551" y="1591293"/>
            <a:ext cx="26732" cy="267990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5179218" y="3457195"/>
            <a:ext cx="409733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Generator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Total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V:	Net voltage seen by beam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905551" y="1835578"/>
            <a:ext cx="843742" cy="1657350"/>
            <a:chOff x="4905551" y="1835578"/>
            <a:chExt cx="843742" cy="1657350"/>
          </a:xfrm>
        </p:grpSpPr>
        <p:cxnSp>
          <p:nvCxnSpPr>
            <p:cNvPr id="28" name="Straight Arrow Connector 27"/>
            <p:cNvCxnSpPr/>
            <p:nvPr/>
          </p:nvCxnSpPr>
          <p:spPr>
            <a:xfrm flipH="1">
              <a:off x="4905551" y="1835578"/>
              <a:ext cx="843742" cy="1657350"/>
            </a:xfrm>
            <a:prstGeom prst="straightConnector1">
              <a:avLst/>
            </a:prstGeom>
            <a:ln w="381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327422" y="2392791"/>
              <a:ext cx="38824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i="1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2100" b="1" baseline="-25000" dirty="0" err="1">
                  <a:solidFill>
                    <a:srgbClr val="C0504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2100" b="1" baseline="-25000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98375" y="4108449"/>
            <a:ext cx="2309831" cy="889539"/>
            <a:chOff x="2698375" y="4108449"/>
            <a:chExt cx="2309831" cy="8895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8375" y="4108449"/>
              <a:ext cx="2089861" cy="889539"/>
            </a:xfrm>
            <a:prstGeom prst="rect">
              <a:avLst/>
            </a:prstGeom>
          </p:spPr>
        </p:pic>
        <p:sp>
          <p:nvSpPr>
            <p:cNvPr id="9" name="Bent Arrow 8"/>
            <p:cNvSpPr/>
            <p:nvPr/>
          </p:nvSpPr>
          <p:spPr>
            <a:xfrm rot="5400000" flipH="1">
              <a:off x="4522416" y="4391009"/>
              <a:ext cx="556082" cy="415499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37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218" y="1829196"/>
            <a:ext cx="3275274" cy="162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66" y="1130878"/>
            <a:ext cx="3316534" cy="5729313"/>
          </a:xfrm>
          <a:prstGeom prst="rect">
            <a:avLst/>
          </a:prstGeom>
        </p:spPr>
      </p:pic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7493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diagram for passage of continuous bunch train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179218" y="3457195"/>
            <a:ext cx="409733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Generator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Total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:	Net voltage seen by beam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Steady state: minimum generator current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72100" y="1472647"/>
            <a:ext cx="308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Generator current, </a:t>
            </a:r>
            <a:r>
              <a:rPr lang="en-US" sz="1600" b="1" i="1" dirty="0">
                <a:latin typeface="Constantia" panose="02030602050306030303" pitchFamily="18" charset="0"/>
              </a:rPr>
              <a:t>I</a:t>
            </a:r>
            <a:r>
              <a:rPr lang="en-US" sz="1600" b="1" baseline="-25000" dirty="0">
                <a:latin typeface="Constantia" panose="02030602050306030303" pitchFamily="18" charset="0"/>
              </a:rPr>
              <a:t>g</a:t>
            </a:r>
            <a:endParaRPr lang="en-GB" sz="1600" b="1" baseline="-25000" dirty="0">
              <a:latin typeface="Constantia" panose="02030602050306030303" pitchFamily="18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571999" y="5098790"/>
            <a:ext cx="4068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Lowest power (current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Generator current,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in phase with voltage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Resistive load with beam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193378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Vector diagram for passage of continuous bunch train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685925" y="2441576"/>
            <a:ext cx="4063368" cy="886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ie 21"/>
          <p:cNvSpPr/>
          <p:nvPr/>
        </p:nvSpPr>
        <p:spPr>
          <a:xfrm>
            <a:off x="991568" y="1714005"/>
            <a:ext cx="1463200" cy="1463200"/>
          </a:xfrm>
          <a:prstGeom prst="pie">
            <a:avLst>
              <a:gd name="adj1" fmla="val 0"/>
              <a:gd name="adj2" fmla="val 16857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Pie 24"/>
          <p:cNvSpPr/>
          <p:nvPr/>
        </p:nvSpPr>
        <p:spPr>
          <a:xfrm rot="5400000">
            <a:off x="945204" y="1751732"/>
            <a:ext cx="1463200" cy="1463200"/>
          </a:xfrm>
          <a:prstGeom prst="pie">
            <a:avLst>
              <a:gd name="adj1" fmla="val 0"/>
              <a:gd name="adj2" fmla="val 15872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179218" y="3457195"/>
            <a:ext cx="409733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Generator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	Total current</a:t>
            </a:r>
          </a:p>
          <a:p>
            <a:pPr marL="266700" indent="-266700" defTabSz="7143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GB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:	Net voltage seen by beam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Steady state: minimum generator current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85925" y="2451100"/>
            <a:ext cx="3228747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842183" y="2451100"/>
            <a:ext cx="843742" cy="165735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685925" y="2441576"/>
            <a:ext cx="3228747" cy="1636251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1667683" y="2441576"/>
            <a:ext cx="18242" cy="1828799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55076" y="3148226"/>
            <a:ext cx="425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GB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GB" sz="21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81560" y="2001686"/>
            <a:ext cx="3786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127728" y="3214932"/>
            <a:ext cx="34817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91665" y="2392791"/>
            <a:ext cx="3642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94952" y="2732727"/>
            <a:ext cx="3882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i="1" dirty="0" err="1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2100" b="1" baseline="-25000" dirty="0">
              <a:solidFill>
                <a:srgbClr val="C050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04071" y="2409843"/>
            <a:ext cx="4058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GB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905551" y="2451528"/>
            <a:ext cx="843742" cy="165735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905551" y="1591293"/>
            <a:ext cx="26732" cy="267990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701" y="4589272"/>
            <a:ext cx="3615517" cy="19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751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Voltage descent with beam: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Tuning loop recovers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resonance frequency</a:t>
            </a: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Dephasing at low RF voltage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39458" y="2195031"/>
            <a:ext cx="4113177" cy="2969339"/>
            <a:chOff x="839458" y="2195031"/>
            <a:chExt cx="4113177" cy="29693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473" y="2195031"/>
              <a:ext cx="1694500" cy="874339"/>
            </a:xfrm>
            <a:prstGeom prst="rect">
              <a:avLst/>
            </a:prstGeom>
          </p:spPr>
        </p:pic>
        <p:sp>
          <p:nvSpPr>
            <p:cNvPr id="50" name="Line 25"/>
            <p:cNvSpPr>
              <a:spLocks noChangeShapeType="1"/>
            </p:cNvSpPr>
            <p:nvPr/>
          </p:nvSpPr>
          <p:spPr bwMode="auto">
            <a:xfrm flipH="1">
              <a:off x="913279" y="2660179"/>
              <a:ext cx="175859" cy="58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67"/>
            <p:cNvSpPr txBox="1">
              <a:spLocks noChangeArrowheads="1"/>
            </p:cNvSpPr>
            <p:nvPr/>
          </p:nvSpPr>
          <p:spPr bwMode="auto">
            <a:xfrm rot="16200000">
              <a:off x="511980" y="3624601"/>
              <a:ext cx="1266092" cy="376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Amplifier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330036" y="3421910"/>
              <a:ext cx="844062" cy="844062"/>
              <a:chOff x="5144156" y="2048363"/>
              <a:chExt cx="844062" cy="844062"/>
            </a:xfrm>
          </p:grpSpPr>
          <p:sp>
            <p:nvSpPr>
              <p:cNvPr id="23" name="Rectangle 58"/>
              <p:cNvSpPr>
                <a:spLocks noChangeArrowheads="1"/>
              </p:cNvSpPr>
              <p:nvPr/>
            </p:nvSpPr>
            <p:spPr bwMode="auto">
              <a:xfrm>
                <a:off x="5144156" y="2048363"/>
                <a:ext cx="844062" cy="84406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Line 69"/>
              <p:cNvSpPr>
                <a:spLocks noChangeShapeType="1"/>
              </p:cNvSpPr>
              <p:nvPr/>
            </p:nvSpPr>
            <p:spPr bwMode="auto">
              <a:xfrm>
                <a:off x="5355172" y="2259379"/>
                <a:ext cx="0" cy="42203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Line 70"/>
              <p:cNvSpPr>
                <a:spLocks noChangeShapeType="1"/>
              </p:cNvSpPr>
              <p:nvPr/>
            </p:nvSpPr>
            <p:spPr bwMode="auto">
              <a:xfrm>
                <a:off x="5355171" y="2259379"/>
                <a:ext cx="422031" cy="21101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Line 71"/>
              <p:cNvSpPr>
                <a:spLocks noChangeShapeType="1"/>
              </p:cNvSpPr>
              <p:nvPr/>
            </p:nvSpPr>
            <p:spPr bwMode="auto">
              <a:xfrm flipH="1">
                <a:off x="5355171" y="2470394"/>
                <a:ext cx="422031" cy="21101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62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9" name="Line 84"/>
            <p:cNvSpPr>
              <a:spLocks noChangeShapeType="1"/>
            </p:cNvSpPr>
            <p:nvPr/>
          </p:nvSpPr>
          <p:spPr bwMode="auto">
            <a:xfrm flipV="1">
              <a:off x="2934687" y="4178996"/>
              <a:ext cx="0" cy="33581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 85"/>
            <p:cNvSpPr>
              <a:spLocks noChangeShapeType="1"/>
            </p:cNvSpPr>
            <p:nvPr/>
          </p:nvSpPr>
          <p:spPr bwMode="auto">
            <a:xfrm flipV="1">
              <a:off x="1749121" y="2771140"/>
              <a:ext cx="0" cy="65051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3" name="Group 33"/>
            <p:cNvGrpSpPr>
              <a:grpSpLocks/>
            </p:cNvGrpSpPr>
            <p:nvPr/>
          </p:nvGrpSpPr>
          <p:grpSpPr bwMode="auto">
            <a:xfrm>
              <a:off x="2555225" y="3480525"/>
              <a:ext cx="703385" cy="703385"/>
              <a:chOff x="2623" y="1960"/>
              <a:chExt cx="480" cy="480"/>
            </a:xfrm>
          </p:grpSpPr>
          <p:sp>
            <p:nvSpPr>
              <p:cNvPr id="44" name="Rectangle 31"/>
              <p:cNvSpPr>
                <a:spLocks noChangeArrowheads="1"/>
              </p:cNvSpPr>
              <p:nvPr/>
            </p:nvSpPr>
            <p:spPr bwMode="auto">
              <a:xfrm>
                <a:off x="2623" y="1960"/>
                <a:ext cx="480" cy="48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62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Text Box 32"/>
              <p:cNvSpPr txBox="1">
                <a:spLocks noChangeArrowheads="1"/>
              </p:cNvSpPr>
              <p:nvPr/>
            </p:nvSpPr>
            <p:spPr bwMode="auto">
              <a:xfrm>
                <a:off x="2663" y="2016"/>
                <a:ext cx="403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585" b="1" dirty="0" err="1">
                    <a:latin typeface="Symbol" panose="05050102010706020507" pitchFamily="18" charset="2"/>
                    <a:cs typeface="Times New Roman" panose="02020603050405020304" pitchFamily="18" charset="0"/>
                  </a:rPr>
                  <a:t>Df</a:t>
                </a:r>
                <a:endParaRPr lang="en-US" altLang="en-US" sz="2585" b="1" dirty="0">
                  <a:latin typeface="Symbol" panose="05050102010706020507" pitchFamily="18" charset="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Line 25"/>
            <p:cNvSpPr>
              <a:spLocks noChangeShapeType="1"/>
            </p:cNvSpPr>
            <p:nvPr/>
          </p:nvSpPr>
          <p:spPr bwMode="auto">
            <a:xfrm flipH="1">
              <a:off x="2758828" y="2607790"/>
              <a:ext cx="175859" cy="58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Line 84"/>
            <p:cNvSpPr>
              <a:spLocks noChangeShapeType="1"/>
            </p:cNvSpPr>
            <p:nvPr/>
          </p:nvSpPr>
          <p:spPr bwMode="auto">
            <a:xfrm flipH="1">
              <a:off x="2914785" y="3123503"/>
              <a:ext cx="0" cy="35062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Line 85"/>
            <p:cNvSpPr>
              <a:spLocks noChangeShapeType="1"/>
            </p:cNvSpPr>
            <p:nvPr/>
          </p:nvSpPr>
          <p:spPr bwMode="auto">
            <a:xfrm flipV="1">
              <a:off x="1737251" y="3132431"/>
              <a:ext cx="117753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Line 85"/>
            <p:cNvSpPr>
              <a:spLocks noChangeShapeType="1"/>
            </p:cNvSpPr>
            <p:nvPr/>
          </p:nvSpPr>
          <p:spPr bwMode="auto">
            <a:xfrm flipV="1">
              <a:off x="1757154" y="4510344"/>
              <a:ext cx="117753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 85"/>
            <p:cNvSpPr>
              <a:spLocks noChangeShapeType="1"/>
            </p:cNvSpPr>
            <p:nvPr/>
          </p:nvSpPr>
          <p:spPr bwMode="auto">
            <a:xfrm flipV="1">
              <a:off x="1749121" y="4265972"/>
              <a:ext cx="0" cy="65051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Line 84"/>
            <p:cNvSpPr>
              <a:spLocks noChangeShapeType="1"/>
            </p:cNvSpPr>
            <p:nvPr/>
          </p:nvSpPr>
          <p:spPr bwMode="auto">
            <a:xfrm>
              <a:off x="3258610" y="3831967"/>
              <a:ext cx="52836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 Box 67"/>
            <p:cNvSpPr txBox="1">
              <a:spLocks noChangeArrowheads="1"/>
            </p:cNvSpPr>
            <p:nvPr/>
          </p:nvSpPr>
          <p:spPr bwMode="auto">
            <a:xfrm>
              <a:off x="839458" y="4856593"/>
              <a:ext cx="184672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400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Low-level RF</a:t>
              </a:r>
            </a:p>
          </p:txBody>
        </p:sp>
        <p:sp>
          <p:nvSpPr>
            <p:cNvPr id="37" name="Text Box 67"/>
            <p:cNvSpPr txBox="1">
              <a:spLocks noChangeArrowheads="1"/>
            </p:cNvSpPr>
            <p:nvPr/>
          </p:nvSpPr>
          <p:spPr bwMode="auto">
            <a:xfrm>
              <a:off x="3735769" y="3644684"/>
              <a:ext cx="93667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>
                  <a:solidFill>
                    <a:srgbClr val="FF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rPr>
                <a:t>Phase</a:t>
              </a:r>
            </a:p>
          </p:txBody>
        </p:sp>
        <p:sp>
          <p:nvSpPr>
            <p:cNvPr id="38" name="Line 84"/>
            <p:cNvSpPr>
              <a:spLocks noChangeShapeType="1"/>
            </p:cNvSpPr>
            <p:nvPr/>
          </p:nvSpPr>
          <p:spPr bwMode="auto">
            <a:xfrm flipV="1">
              <a:off x="2906916" y="3132511"/>
              <a:ext cx="88005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62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67"/>
            <p:cNvSpPr txBox="1">
              <a:spLocks noChangeArrowheads="1"/>
            </p:cNvSpPr>
            <p:nvPr/>
          </p:nvSpPr>
          <p:spPr bwMode="auto">
            <a:xfrm>
              <a:off x="3720915" y="2955843"/>
              <a:ext cx="123172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>
                  <a:solidFill>
                    <a:srgbClr val="0000FF"/>
                  </a:solidFill>
                  <a:latin typeface="Constantia" panose="02030602050306030303" pitchFamily="18" charset="0"/>
                  <a:cs typeface="Times New Roman" panose="02020603050405020304" pitchFamily="18" charset="0"/>
                </a:rPr>
                <a:t>Voltage</a:t>
              </a:r>
            </a:p>
          </p:txBody>
        </p: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Cavity dephasing in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42002" y="3943351"/>
            <a:ext cx="3752156" cy="2647950"/>
            <a:chOff x="4642002" y="3943351"/>
            <a:chExt cx="3752156" cy="26479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2002" y="3943351"/>
              <a:ext cx="3752156" cy="2647950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6256331" y="3965857"/>
              <a:ext cx="838200" cy="175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90926" y="902595"/>
            <a:ext cx="4159163" cy="2771070"/>
            <a:chOff x="4690926" y="1226445"/>
            <a:chExt cx="4159163" cy="2771070"/>
          </a:xfrm>
        </p:grpSpPr>
        <p:grpSp>
          <p:nvGrpSpPr>
            <p:cNvPr id="12" name="Group 11"/>
            <p:cNvGrpSpPr/>
            <p:nvPr/>
          </p:nvGrpSpPr>
          <p:grpSpPr>
            <a:xfrm>
              <a:off x="4690926" y="1343312"/>
              <a:ext cx="4159163" cy="2654203"/>
              <a:chOff x="4690926" y="1343312"/>
              <a:chExt cx="4159163" cy="2654203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90926" y="1343312"/>
                <a:ext cx="4159163" cy="2654203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6191250" y="1343312"/>
                <a:ext cx="838200" cy="1759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 Box 67"/>
            <p:cNvSpPr txBox="1">
              <a:spLocks noChangeArrowheads="1"/>
            </p:cNvSpPr>
            <p:nvPr/>
          </p:nvSpPr>
          <p:spPr bwMode="auto">
            <a:xfrm>
              <a:off x="5114925" y="1226445"/>
              <a:ext cx="320039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600" b="1" dirty="0">
                  <a:solidFill>
                    <a:srgbClr val="0000FF"/>
                  </a:solidFill>
                  <a:latin typeface="Constantia" panose="02030602050306030303" pitchFamily="18" charset="0"/>
                  <a:cs typeface="Times New Roman" panose="02020603050405020304" pitchFamily="18" charset="0"/>
                </a:rPr>
                <a:t>Voltage</a:t>
              </a:r>
              <a:r>
                <a:rPr lang="en-US" altLang="en-US" sz="1600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and </a:t>
              </a:r>
              <a:r>
                <a:rPr lang="en-US" altLang="en-US" sz="1600" b="1" dirty="0">
                  <a:solidFill>
                    <a:srgbClr val="FF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rPr>
                <a:t>phase</a:t>
              </a:r>
              <a:r>
                <a:rPr lang="en-US" altLang="en-US" sz="1600" b="1" dirty="0">
                  <a:latin typeface="Constantia" panose="02030602050306030303" pitchFamily="18" charset="0"/>
                  <a:cs typeface="Times New Roman" panose="02020603050405020304" pitchFamily="18" charset="0"/>
                </a:rPr>
                <a:t> vs. time</a:t>
              </a:r>
            </a:p>
          </p:txBody>
        </p:sp>
      </p:grpSp>
      <p:sp>
        <p:nvSpPr>
          <p:cNvPr id="70" name="Text Box 67"/>
          <p:cNvSpPr txBox="1">
            <a:spLocks noChangeArrowheads="1"/>
          </p:cNvSpPr>
          <p:nvPr/>
        </p:nvSpPr>
        <p:spPr bwMode="auto">
          <a:xfrm>
            <a:off x="5114925" y="3854927"/>
            <a:ext cx="32792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Phase versus voltage</a:t>
            </a:r>
          </a:p>
        </p:txBody>
      </p:sp>
      <p:sp>
        <p:nvSpPr>
          <p:cNvPr id="71" name="Text Box 67"/>
          <p:cNvSpPr txBox="1">
            <a:spLocks noChangeArrowheads="1"/>
          </p:cNvSpPr>
          <p:nvPr/>
        </p:nvSpPr>
        <p:spPr bwMode="auto">
          <a:xfrm>
            <a:off x="6797224" y="4599237"/>
            <a:ext cx="15651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Cavity driven by </a:t>
            </a:r>
            <a:r>
              <a:rPr lang="en-US" altLang="en-US" sz="16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amplifier</a:t>
            </a:r>
          </a:p>
        </p:txBody>
      </p:sp>
      <p:sp>
        <p:nvSpPr>
          <p:cNvPr id="72" name="Text Box 67"/>
          <p:cNvSpPr txBox="1">
            <a:spLocks noChangeArrowheads="1"/>
          </p:cNvSpPr>
          <p:nvPr/>
        </p:nvSpPr>
        <p:spPr bwMode="auto">
          <a:xfrm>
            <a:off x="5735488" y="5474516"/>
            <a:ext cx="15651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latin typeface="Constantia" panose="02030602050306030303" pitchFamily="18" charset="0"/>
                <a:cs typeface="Times New Roman" panose="02020603050405020304" pitchFamily="18" charset="0"/>
              </a:rPr>
              <a:t>Cavity driven by </a:t>
            </a:r>
            <a:r>
              <a:rPr lang="en-US" altLang="en-US" sz="1600" b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beam</a:t>
            </a:r>
          </a:p>
        </p:txBody>
      </p:sp>
      <p:sp>
        <p:nvSpPr>
          <p:cNvPr id="73" name="Line 85"/>
          <p:cNvSpPr>
            <a:spLocks noChangeShapeType="1"/>
          </p:cNvSpPr>
          <p:nvPr/>
        </p:nvSpPr>
        <p:spPr bwMode="auto">
          <a:xfrm flipH="1">
            <a:off x="5251447" y="5791200"/>
            <a:ext cx="768352" cy="162116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Line 85"/>
          <p:cNvSpPr>
            <a:spLocks noChangeShapeType="1"/>
          </p:cNvSpPr>
          <p:nvPr/>
        </p:nvSpPr>
        <p:spPr bwMode="auto">
          <a:xfrm flipV="1">
            <a:off x="7564429" y="4281904"/>
            <a:ext cx="0" cy="39600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84" y="1317018"/>
            <a:ext cx="1569543" cy="65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68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4066681"/>
            <a:ext cx="536756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49" y="1494846"/>
            <a:ext cx="552858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radiofrequency (RF) 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system should provide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to the beam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focusing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Intended energy flow usually </a:t>
            </a:r>
            <a:b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cavity to beam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beam also likes to influence the field in the cavity 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91356" y="3146207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91356" y="46929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737576" y="821800"/>
            <a:ext cx="14204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Low-level RF</a:t>
            </a:r>
          </a:p>
        </p:txBody>
      </p:sp>
      <p:sp>
        <p:nvSpPr>
          <p:cNvPr id="24" name="Right Arrow 23"/>
          <p:cNvSpPr/>
          <p:nvPr/>
        </p:nvSpPr>
        <p:spPr>
          <a:xfrm rot="5400000">
            <a:off x="7141804" y="4266948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5400000">
            <a:off x="7141803" y="2721600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291356" y="1609715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27" name="Right Arrow 26"/>
          <p:cNvSpPr/>
          <p:nvPr/>
        </p:nvSpPr>
        <p:spPr>
          <a:xfrm rot="5400000">
            <a:off x="7141803" y="118515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89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F36289E-7F06-8C9B-40BA-B81D1D01E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388" y="864887"/>
            <a:ext cx="3399929" cy="72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321" y="3741746"/>
            <a:ext cx="4193279" cy="691200"/>
          </a:xfrm>
          <a:prstGeom prst="rect">
            <a:avLst/>
          </a:prstGeom>
        </p:spPr>
      </p:pic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Minimum power: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Optimum detuning: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and beam appear as resistive load to generator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Automatically adjusted by cavity tuning loop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Optimum coupling:</a:t>
            </a: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Usually mechanically fixed by construction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Steady state: minimum generator current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254500" y="1701800"/>
            <a:ext cx="581818" cy="787400"/>
          </a:xfrm>
          <a:prstGeom prst="straightConnector1">
            <a:avLst/>
          </a:prstGeom>
          <a:ln w="38100">
            <a:solidFill>
              <a:srgbClr val="1F497D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8081" y="2418630"/>
            <a:ext cx="2193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1F497D"/>
                </a:solidFill>
                <a:latin typeface="Constantia" panose="02030602050306030303" pitchFamily="18" charset="0"/>
              </a:rPr>
              <a:t>Resistive losses in cavity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 flipV="1">
            <a:off x="6219825" y="1524000"/>
            <a:ext cx="600075" cy="955266"/>
          </a:xfrm>
          <a:prstGeom prst="straightConnector1">
            <a:avLst/>
          </a:prstGeom>
          <a:ln w="38100">
            <a:solidFill>
              <a:srgbClr val="C0504D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870881" y="2418630"/>
            <a:ext cx="2193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0504D"/>
                </a:solidFill>
                <a:latin typeface="Constantia" panose="02030602050306030303" pitchFamily="18" charset="0"/>
              </a:rPr>
              <a:t>Power delivered</a:t>
            </a:r>
            <a:br>
              <a:rPr lang="en-GB" sz="2000" b="1" dirty="0">
                <a:solidFill>
                  <a:srgbClr val="C0504D"/>
                </a:solidFill>
                <a:latin typeface="Constantia" panose="02030602050306030303" pitchFamily="18" charset="0"/>
              </a:rPr>
            </a:br>
            <a:r>
              <a:rPr lang="en-GB" sz="2000" b="1" dirty="0">
                <a:solidFill>
                  <a:srgbClr val="C0504D"/>
                </a:solidFill>
                <a:latin typeface="Constantia" panose="02030602050306030303" pitchFamily="18" charset="0"/>
              </a:rPr>
              <a:t>to beam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321" y="5369632"/>
            <a:ext cx="2417048" cy="63106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E127451-0B81-8965-5EC8-549A14F78363}"/>
              </a:ext>
            </a:extLst>
          </p:cNvPr>
          <p:cNvGrpSpPr/>
          <p:nvPr/>
        </p:nvGrpSpPr>
        <p:grpSpPr>
          <a:xfrm>
            <a:off x="1033463" y="1270783"/>
            <a:ext cx="2538412" cy="1015663"/>
            <a:chOff x="871538" y="1289833"/>
            <a:chExt cx="2538412" cy="101566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1A0294-D78C-E983-6011-3E7E574E70B8}"/>
                </a:ext>
              </a:extLst>
            </p:cNvPr>
            <p:cNvSpPr txBox="1"/>
            <p:nvPr/>
          </p:nvSpPr>
          <p:spPr>
            <a:xfrm>
              <a:off x="871538" y="1289833"/>
              <a:ext cx="25384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>
                  <a:latin typeface="Constantia" panose="02030602050306030303" pitchFamily="18" charset="0"/>
                </a:rPr>
                <a:t>(         )</a:t>
              </a:r>
            </a:p>
          </p:txBody>
        </p:sp>
        <p:pic>
          <p:nvPicPr>
            <p:cNvPr id="10" name="Picture 9" descr="Logo&#10;&#10;Description automatically generated">
              <a:extLst>
                <a:ext uri="{FF2B5EF4-FFF2-40B4-BE49-F238E27FC236}">
                  <a16:creationId xmlns:a16="http://schemas.microsoft.com/office/drawing/2014/main" id="{EC2C0061-78BE-3BF7-D92B-2D8EBAFE3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16420" y="1540762"/>
              <a:ext cx="1561051" cy="32090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D900DA-5FC8-8F42-A9C9-DF4CE1D893A1}"/>
                </a:ext>
              </a:extLst>
            </p:cNvPr>
            <p:cNvSpPr txBox="1"/>
            <p:nvPr/>
          </p:nvSpPr>
          <p:spPr>
            <a:xfrm>
              <a:off x="1114192" y="1820658"/>
              <a:ext cx="199285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b="1" dirty="0">
                  <a:latin typeface="Constantia" panose="02030602050306030303" pitchFamily="18" charset="0"/>
                </a:rPr>
                <a:t>short bunches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755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Control of both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resonance frequency and coupling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Optimize quality through 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ext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 injection and storage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LHC power coupler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1" name="Picture 1" descr="image00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675" y="1724025"/>
            <a:ext cx="3268803" cy="434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10800000">
            <a:off x="7772399" y="3577086"/>
            <a:ext cx="638173" cy="3714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456671" y="3562770"/>
            <a:ext cx="2193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onstantia" panose="02030602050306030303" pitchFamily="18" charset="0"/>
              </a:rPr>
              <a:t>RF power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0" y="6068331"/>
            <a:ext cx="2193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onstantia" panose="02030602050306030303" pitchFamily="18" charset="0"/>
              </a:rPr>
              <a:t>Cavity side</a:t>
            </a:r>
          </a:p>
        </p:txBody>
      </p:sp>
      <p:sp>
        <p:nvSpPr>
          <p:cNvPr id="5" name="Left-Right Arrow 4"/>
          <p:cNvSpPr/>
          <p:nvPr/>
        </p:nvSpPr>
        <p:spPr>
          <a:xfrm rot="16200000">
            <a:off x="3734503" y="4696849"/>
            <a:ext cx="2220231" cy="484632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onstantia" panose="02030602050306030303" pitchFamily="18" charset="0"/>
              </a:rPr>
              <a:t>Movable antenna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088" y="2209800"/>
            <a:ext cx="1924562" cy="598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196" y="3011622"/>
            <a:ext cx="1713515" cy="62462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742707"/>
              </p:ext>
            </p:extLst>
          </p:nvPr>
        </p:nvGraphicFramePr>
        <p:xfrm>
          <a:off x="1142861" y="4699318"/>
          <a:ext cx="336419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386">
                  <a:extLst>
                    <a:ext uri="{9D8B030D-6E8A-4147-A177-3AD203B41FA5}">
                      <a16:colId xmlns:a16="http://schemas.microsoft.com/office/drawing/2014/main" val="880585238"/>
                    </a:ext>
                  </a:extLst>
                </a:gridCol>
                <a:gridCol w="1013012">
                  <a:extLst>
                    <a:ext uri="{9D8B030D-6E8A-4147-A177-3AD203B41FA5}">
                      <a16:colId xmlns:a16="http://schemas.microsoft.com/office/drawing/2014/main" val="37728254"/>
                    </a:ext>
                  </a:extLst>
                </a:gridCol>
                <a:gridCol w="1270793">
                  <a:extLst>
                    <a:ext uri="{9D8B030D-6E8A-4147-A177-3AD203B41FA5}">
                      <a16:colId xmlns:a16="http://schemas.microsoft.com/office/drawing/2014/main" val="815401574"/>
                    </a:ext>
                  </a:extLst>
                </a:gridCol>
              </a:tblGrid>
              <a:tr h="337878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GB" baseline="-25000" dirty="0">
                          <a:latin typeface="Constantia" panose="02030602050306030303" pitchFamily="18" charset="0"/>
                        </a:rPr>
                        <a:t>L, 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ext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aseline="0" dirty="0">
                          <a:latin typeface="Constantia" panose="02030602050306030303" pitchFamily="18" charset="0"/>
                        </a:rPr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067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~2∙ 10</a:t>
                      </a:r>
                      <a:r>
                        <a:rPr lang="en-GB" b="1" baseline="3000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aseline="0" dirty="0">
                          <a:latin typeface="Constantia" panose="02030602050306030303" pitchFamily="18" charset="0"/>
                        </a:rPr>
                        <a:t>Suppress</a:t>
                      </a:r>
                      <a:br>
                        <a:rPr lang="en-GB" baseline="0" dirty="0">
                          <a:latin typeface="Constantia" panose="02030602050306030303" pitchFamily="18" charset="0"/>
                        </a:rPr>
                      </a:br>
                      <a:r>
                        <a:rPr lang="en-GB" baseline="0" dirty="0">
                          <a:latin typeface="Constantia" panose="02030602050306030303" pitchFamily="18" charset="0"/>
                        </a:rPr>
                        <a:t>transients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601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Collision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~6∙ 10</a:t>
                      </a:r>
                      <a:r>
                        <a:rPr lang="en-GB" b="1" baseline="3000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aseline="0" dirty="0">
                          <a:latin typeface="Constantia" panose="02030602050306030303" pitchFamily="18" charset="0"/>
                        </a:rPr>
                        <a:t>Maximum</a:t>
                      </a:r>
                      <a:br>
                        <a:rPr lang="en-GB" baseline="0" dirty="0">
                          <a:latin typeface="Constantia" panose="02030602050306030303" pitchFamily="18" charset="0"/>
                        </a:rPr>
                      </a:br>
                      <a:r>
                        <a:rPr lang="en-GB" baseline="0" dirty="0">
                          <a:latin typeface="Constantia" panose="02030602050306030303" pitchFamily="18" charset="0"/>
                        </a:rPr>
                        <a:t>voltage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92113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6532603" y="4371902"/>
            <a:ext cx="1885255" cy="1972644"/>
            <a:chOff x="6532603" y="4371902"/>
            <a:chExt cx="1885255" cy="197264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724"/>
            <a:stretch/>
          </p:blipFill>
          <p:spPr>
            <a:xfrm>
              <a:off x="6532603" y="4388223"/>
              <a:ext cx="1885255" cy="1956323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6775660" y="4371902"/>
              <a:ext cx="817444" cy="93520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69883" y="4323843"/>
            <a:ext cx="3529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Loaded quality factor: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13401" y="1823043"/>
            <a:ext cx="887567" cy="1054850"/>
            <a:chOff x="1913401" y="1823043"/>
            <a:chExt cx="887567" cy="1054850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1913401" y="2087234"/>
              <a:ext cx="407646" cy="790659"/>
            </a:xfrm>
            <a:prstGeom prst="straightConnector1">
              <a:avLst/>
            </a:prstGeom>
            <a:ln w="34925">
              <a:solidFill>
                <a:srgbClr val="C050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262038" y="1823043"/>
              <a:ext cx="538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C0504D"/>
                  </a:solidFill>
                  <a:latin typeface="Constantia" panose="02030602050306030303" pitchFamily="18" charset="0"/>
                </a:rPr>
                <a:t>~o</a:t>
              </a:r>
              <a:endParaRPr lang="en-US" sz="2400" b="1" dirty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631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Filling pattern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with gaps</a:t>
            </a:r>
          </a:p>
        </p:txBody>
      </p:sp>
    </p:spTree>
    <p:extLst>
      <p:ext uri="{BB962C8B-B14F-4D97-AF65-F5344CB8AC3E}">
        <p14:creationId xmlns:p14="http://schemas.microsoft.com/office/powerpoint/2010/main" val="29614721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Why leaving a gap and not filling full ring?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  <a:tabLst>
                <a:tab pos="3498850" algn="l"/>
              </a:tabLst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storage rings:	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Clear ions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attracted by electron beam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  <a:tabLst>
                <a:tab pos="3498850" algn="l"/>
              </a:tabLst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Hadron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accelerator:	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Leave gap for kicker magnets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injection/ejection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6" y="4241719"/>
            <a:ext cx="4067629" cy="1996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1" y="3197912"/>
            <a:ext cx="3675049" cy="24821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98571" y="3108325"/>
            <a:ext cx="3559629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811726" y="312439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i="1" dirty="0">
                <a:latin typeface="Constantia" panose="02030602050306030303" pitchFamily="18" charset="0"/>
              </a:rPr>
              <a:t>t</a:t>
            </a:r>
            <a:r>
              <a:rPr lang="en-GB" sz="1400" baseline="-25000" dirty="0">
                <a:latin typeface="Constantia" panose="02030602050306030303" pitchFamily="18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06921" y="3124398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i="1" dirty="0">
                <a:latin typeface="Constantia" panose="02030602050306030303" pitchFamily="18" charset="0"/>
              </a:rPr>
              <a:t>t</a:t>
            </a:r>
            <a:r>
              <a:rPr lang="en-GB" sz="1400" baseline="-25000" dirty="0">
                <a:latin typeface="Constantia" panose="02030602050306030303" pitchFamily="18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79187" y="312482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i="1" dirty="0">
                <a:latin typeface="Constantia" panose="02030602050306030303" pitchFamily="18" charset="0"/>
              </a:rPr>
              <a:t>t</a:t>
            </a:r>
            <a:r>
              <a:rPr lang="en-GB" sz="1400" baseline="-25000" dirty="0">
                <a:latin typeface="Constantia" panose="02030602050306030303" pitchFamily="18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72356" y="3124825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i="1" dirty="0">
                <a:latin typeface="Constantia" panose="02030602050306030303" pitchFamily="18" charset="0"/>
              </a:rPr>
              <a:t>t</a:t>
            </a:r>
            <a:r>
              <a:rPr lang="en-GB" sz="1400" baseline="-25000" dirty="0">
                <a:latin typeface="Constantia" panose="02030602050306030303" pitchFamily="18" charset="0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74692" y="5632450"/>
            <a:ext cx="134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nstantia" panose="02030602050306030303" pitchFamily="18" charset="0"/>
              </a:rPr>
              <a:t>72 bunches</a:t>
            </a:r>
            <a:endParaRPr lang="en-GB" sz="1400" baseline="-25000" dirty="0">
              <a:latin typeface="Constantia" panose="02030602050306030303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923733" y="6027738"/>
            <a:ext cx="3503987" cy="0"/>
          </a:xfrm>
          <a:prstGeom prst="straightConnector1">
            <a:avLst/>
          </a:prstGeom>
          <a:ln w="28575">
            <a:solidFill>
              <a:srgbClr val="382C86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781800" y="4579036"/>
            <a:ext cx="1787686" cy="1101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460658"/>
              </p:ext>
            </p:extLst>
          </p:nvPr>
        </p:nvGraphicFramePr>
        <p:xfrm>
          <a:off x="5710375" y="4460875"/>
          <a:ext cx="2717345" cy="121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2326">
                  <a:extLst>
                    <a:ext uri="{9D8B030D-6E8A-4147-A177-3AD203B41FA5}">
                      <a16:colId xmlns:a16="http://schemas.microsoft.com/office/drawing/2014/main" val="3699760424"/>
                    </a:ext>
                  </a:extLst>
                </a:gridCol>
                <a:gridCol w="396536">
                  <a:extLst>
                    <a:ext uri="{9D8B030D-6E8A-4147-A177-3AD203B41FA5}">
                      <a16:colId xmlns:a16="http://schemas.microsoft.com/office/drawing/2014/main" val="3964002403"/>
                    </a:ext>
                  </a:extLst>
                </a:gridCol>
                <a:gridCol w="1898483">
                  <a:extLst>
                    <a:ext uri="{9D8B030D-6E8A-4147-A177-3AD203B41FA5}">
                      <a16:colId xmlns:a16="http://schemas.microsoft.com/office/drawing/2014/main" val="3503095190"/>
                    </a:ext>
                  </a:extLst>
                </a:gridCol>
              </a:tblGrid>
              <a:tr h="14791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i="1" dirty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sz="1400" baseline="-25000" dirty="0">
                          <a:latin typeface="Constantia" panose="0203060205030603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SPS injection kickers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299073"/>
                  </a:ext>
                </a:extLst>
              </a:tr>
              <a:tr h="1479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i="1" dirty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sz="1400" baseline="-25000" dirty="0">
                          <a:latin typeface="Constantia" panose="02030602050306030303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38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SPS</a:t>
                      </a: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 ejection and LHC injection kickers</a:t>
                      </a:r>
                      <a:endParaRPr lang="en-GB" sz="1400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5051980"/>
                  </a:ext>
                </a:extLst>
              </a:tr>
              <a:tr h="1479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i="1" dirty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sz="1400" baseline="-25000" dirty="0">
                          <a:latin typeface="Constantia" panose="02030602050306030303" pitchFamily="18" charset="0"/>
                        </a:rPr>
                        <a:t>3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39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976278"/>
                  </a:ext>
                </a:extLst>
              </a:tr>
              <a:tr h="1479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i="1" dirty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sz="1400" baseline="-25000" dirty="0">
                          <a:latin typeface="Constantia" panose="02030602050306030303" pitchFamily="18" charset="0"/>
                        </a:rPr>
                        <a:t>4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119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tantia" panose="02030602050306030303" pitchFamily="18" charset="0"/>
                        </a:rPr>
                        <a:t>Abort kicker gap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59249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23733" y="5710555"/>
            <a:ext cx="350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nstantia" panose="02030602050306030303" pitchFamily="18" charset="0"/>
              </a:rPr>
              <a:t>1 turn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3239" y="2535755"/>
            <a:ext cx="406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504D"/>
                </a:solidFill>
                <a:latin typeface="Constantia" panose="02030602050306030303" pitchFamily="18" charset="0"/>
              </a:rPr>
              <a:t>ESRF: 7/8 + 1 filling mode</a:t>
            </a:r>
            <a:endParaRPr lang="en-GB" sz="2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0865" y="2504141"/>
            <a:ext cx="4067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504D"/>
                </a:solidFill>
                <a:latin typeface="Constantia" panose="02030602050306030303" pitchFamily="18" charset="0"/>
              </a:rPr>
              <a:t>LHC: original nominal</a:t>
            </a:r>
            <a:endParaRPr lang="en-GB" sz="2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629126"/>
              </p:ext>
            </p:extLst>
          </p:nvPr>
        </p:nvGraphicFramePr>
        <p:xfrm>
          <a:off x="718420" y="3047365"/>
          <a:ext cx="3745629" cy="12279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98574">
                  <a:extLst>
                    <a:ext uri="{9D8B030D-6E8A-4147-A177-3AD203B41FA5}">
                      <a16:colId xmlns:a16="http://schemas.microsoft.com/office/drawing/2014/main" val="3699760424"/>
                    </a:ext>
                  </a:extLst>
                </a:gridCol>
                <a:gridCol w="850843">
                  <a:extLst>
                    <a:ext uri="{9D8B030D-6E8A-4147-A177-3AD203B41FA5}">
                      <a16:colId xmlns:a16="http://schemas.microsoft.com/office/drawing/2014/main" val="3964002403"/>
                    </a:ext>
                  </a:extLst>
                </a:gridCol>
                <a:gridCol w="2296212">
                  <a:extLst>
                    <a:ext uri="{9D8B030D-6E8A-4147-A177-3AD203B41FA5}">
                      <a16:colId xmlns:a16="http://schemas.microsoft.com/office/drawing/2014/main" val="3503095190"/>
                    </a:ext>
                  </a:extLst>
                </a:gridCol>
              </a:tblGrid>
              <a:tr h="184420"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868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23 </a:t>
                      </a:r>
                      <a:r>
                        <a:rPr lang="en-GB" sz="1400" baseline="0" dirty="0" err="1">
                          <a:latin typeface="Constantia" panose="02030602050306030303" pitchFamily="18" charset="0"/>
                        </a:rPr>
                        <a:t>uA</a:t>
                      </a: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200 mA in 7/8 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299073"/>
                  </a:ext>
                </a:extLst>
              </a:tr>
              <a:tr h="3135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1 mA/b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Marker bunches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50519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2 mA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Single bunch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976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sz="1400" baseline="0" dirty="0"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62</a:t>
                      </a:r>
                      <a:endParaRPr lang="en-GB" sz="1400" baseline="0" dirty="0">
                        <a:latin typeface="Constantia" panose="02030602050306030303" pitchFamily="18" charset="0"/>
                      </a:endParaRP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&lt;2 </a:t>
                      </a:r>
                      <a:r>
                        <a:rPr lang="en-GB" sz="1400" baseline="0" dirty="0" err="1">
                          <a:latin typeface="Constantia" panose="02030602050306030303" pitchFamily="18" charset="0"/>
                        </a:rPr>
                        <a:t>pA</a:t>
                      </a:r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/b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Constantia" panose="02030602050306030303" pitchFamily="18" charset="0"/>
                        </a:rPr>
                        <a:t>Gap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59249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F8D0C55-BC33-A9DB-EACB-13D7516F53B4}"/>
              </a:ext>
            </a:extLst>
          </p:cNvPr>
          <p:cNvSpPr/>
          <p:nvPr/>
        </p:nvSpPr>
        <p:spPr>
          <a:xfrm>
            <a:off x="414938" y="2213002"/>
            <a:ext cx="4355620" cy="414169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6A374B-7095-7B8A-DA21-44F1DAE0436D}"/>
              </a:ext>
            </a:extLst>
          </p:cNvPr>
          <p:cNvSpPr/>
          <p:nvPr/>
        </p:nvSpPr>
        <p:spPr>
          <a:xfrm>
            <a:off x="505508" y="838200"/>
            <a:ext cx="8447389" cy="4373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8536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7152531" y="3327514"/>
            <a:ext cx="866643" cy="7928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152016" y="2781446"/>
            <a:ext cx="972809" cy="3896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2742453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change due to cavity detuning: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change due to induced voltage: 			with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114800" lvl="8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114800" lvl="8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phase advance: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loading with gaps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463" y="2850475"/>
            <a:ext cx="1781007" cy="3110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932" y="3383875"/>
            <a:ext cx="1733286" cy="6833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84" y="4314912"/>
            <a:ext cx="3232150" cy="735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8" y="1250514"/>
            <a:ext cx="8193882" cy="1335602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418152" y="5590720"/>
            <a:ext cx="4122409" cy="787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253" y="5638429"/>
            <a:ext cx="4030334" cy="664280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6" y="757515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Limitations:                , no acceleration, lossless cavity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781" y="853048"/>
            <a:ext cx="771573" cy="25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69" y="3982328"/>
            <a:ext cx="2899816" cy="277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6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7" grpId="0" animBg="1"/>
      <p:bldP spid="3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10038" y="3498096"/>
            <a:ext cx="2677515" cy="9483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2105" y="1981205"/>
            <a:ext cx="284095" cy="380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05357" y="1777007"/>
            <a:ext cx="2038218" cy="7928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Periodicity condition                        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get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average detuning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phase along the circumference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changes linearly for </a:t>
            </a:r>
            <a:r>
              <a:rPr lang="en-GB" sz="2100" b="1" i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</a:t>
            </a:r>
            <a:r>
              <a:rPr lang="en-GB" sz="2100" b="1" baseline="-25000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1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= const.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during beam region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0" y="1837662"/>
            <a:ext cx="6108700" cy="6715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3558750"/>
            <a:ext cx="6667500" cy="839839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loading with gaps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052" y="935710"/>
            <a:ext cx="1383546" cy="59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816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1517424"/>
            <a:ext cx="7053775" cy="773016"/>
          </a:xfrm>
          <a:prstGeom prst="rect">
            <a:avLst/>
          </a:prstGeom>
        </p:spPr>
      </p:pic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55636" y="9906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Maximum phase excursion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Displaces timing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synchrotron radiation pulses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Longitudinally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moves collision point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collider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Compromise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between RF power and collision point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Maximum phase excursion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33" y="2466269"/>
            <a:ext cx="8573845" cy="13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195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Transient beam loading in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 BESSY II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radiation light pulses slightly shifted in time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" name="Picture 6" descr="Timeline&#10;&#10;Description automatically generated with low confidence">
            <a:extLst>
              <a:ext uri="{FF2B5EF4-FFF2-40B4-BE49-F238E27FC236}">
                <a16:creationId xmlns:a16="http://schemas.microsoft.com/office/drawing/2014/main" id="{A998319A-EF2D-C603-16E6-4835372E9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72" y="2306339"/>
            <a:ext cx="7972424" cy="39862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0B6D72E-37D4-EB25-169E-3DFE25280C2E}"/>
              </a:ext>
            </a:extLst>
          </p:cNvPr>
          <p:cNvSpPr/>
          <p:nvPr/>
        </p:nvSpPr>
        <p:spPr>
          <a:xfrm>
            <a:off x="586561" y="2722171"/>
            <a:ext cx="187362" cy="1025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B6DCC4-1505-0E96-2437-D6587EBD3433}"/>
              </a:ext>
            </a:extLst>
          </p:cNvPr>
          <p:cNvSpPr/>
          <p:nvPr/>
        </p:nvSpPr>
        <p:spPr>
          <a:xfrm>
            <a:off x="572272" y="4679339"/>
            <a:ext cx="187362" cy="1025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0F6EDD-2BD7-0CCF-AB3E-9ABA1C6998FD}"/>
              </a:ext>
            </a:extLst>
          </p:cNvPr>
          <p:cNvSpPr txBox="1"/>
          <p:nvPr/>
        </p:nvSpPr>
        <p:spPr>
          <a:xfrm rot="16200000">
            <a:off x="-227439" y="3039378"/>
            <a:ext cx="1743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onstantia" panose="02030602050306030303" pitchFamily="18" charset="0"/>
              </a:rPr>
              <a:t>Bunch current [mA]</a:t>
            </a:r>
            <a:endParaRPr lang="en-GB" sz="1200" b="1" dirty="0">
              <a:latin typeface="Constantia" panose="0203060205030603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FBE18C-DF4A-67C1-7347-1EC8D5BB0E71}"/>
              </a:ext>
            </a:extLst>
          </p:cNvPr>
          <p:cNvSpPr txBox="1"/>
          <p:nvPr/>
        </p:nvSpPr>
        <p:spPr>
          <a:xfrm rot="16200000">
            <a:off x="-348209" y="5032484"/>
            <a:ext cx="1979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onstantia" panose="02030602050306030303" pitchFamily="18" charset="0"/>
              </a:rPr>
              <a:t>Bunch phase[</a:t>
            </a:r>
            <a:r>
              <a:rPr lang="en-US" sz="1200" b="1" dirty="0" err="1">
                <a:latin typeface="Constantia" panose="02030602050306030303" pitchFamily="18" charset="0"/>
              </a:rPr>
              <a:t>ps</a:t>
            </a:r>
            <a:r>
              <a:rPr lang="en-US" sz="1200" b="1" dirty="0">
                <a:latin typeface="Constantia" panose="02030602050306030303" pitchFamily="18" charset="0"/>
              </a:rPr>
              <a:t>]</a:t>
            </a:r>
            <a:endParaRPr lang="en-GB" sz="1200" b="1" dirty="0">
              <a:latin typeface="Constantia" panose="0203060205030603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29942-B676-172D-FA1F-4A1E0CB6BCF9}"/>
              </a:ext>
            </a:extLst>
          </p:cNvPr>
          <p:cNvSpPr txBox="1"/>
          <p:nvPr/>
        </p:nvSpPr>
        <p:spPr>
          <a:xfrm>
            <a:off x="702014" y="2378226"/>
            <a:ext cx="7285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Bunch current of </a:t>
            </a:r>
            <a:r>
              <a:rPr lang="en-US" sz="1600" b="1" dirty="0">
                <a:solidFill>
                  <a:srgbClr val="C0504D"/>
                </a:solidFill>
                <a:latin typeface="Constantia" panose="02030602050306030303" pitchFamily="18" charset="0"/>
              </a:rPr>
              <a:t>2022 </a:t>
            </a:r>
            <a:r>
              <a:rPr lang="en-US" sz="1600" b="1" dirty="0">
                <a:latin typeface="Constantia" panose="02030602050306030303" pitchFamily="18" charset="0"/>
              </a:rPr>
              <a:t> filling pattern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C7C89B-60E4-D6AB-2BEC-304BE989DA9E}"/>
              </a:ext>
            </a:extLst>
          </p:cNvPr>
          <p:cNvSpPr txBox="1"/>
          <p:nvPr/>
        </p:nvSpPr>
        <p:spPr>
          <a:xfrm>
            <a:off x="800804" y="4307129"/>
            <a:ext cx="4914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Bunch displacement with respect to reference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F20FBF-4554-6A82-27D0-E7459AC3A7B3}"/>
              </a:ext>
            </a:extLst>
          </p:cNvPr>
          <p:cNvCxnSpPr>
            <a:cxnSpLocks/>
          </p:cNvCxnSpPr>
          <p:nvPr/>
        </p:nvCxnSpPr>
        <p:spPr>
          <a:xfrm flipV="1">
            <a:off x="7830765" y="4387223"/>
            <a:ext cx="0" cy="1422299"/>
          </a:xfrm>
          <a:prstGeom prst="straightConnector1">
            <a:avLst/>
          </a:prstGeom>
          <a:ln w="25400">
            <a:solidFill>
              <a:srgbClr val="C0504D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C040539-6BB6-6952-F609-173CADD47DF2}"/>
              </a:ext>
            </a:extLst>
          </p:cNvPr>
          <p:cNvCxnSpPr>
            <a:cxnSpLocks/>
          </p:cNvCxnSpPr>
          <p:nvPr/>
        </p:nvCxnSpPr>
        <p:spPr>
          <a:xfrm>
            <a:off x="5516190" y="4394843"/>
            <a:ext cx="2430020" cy="0"/>
          </a:xfrm>
          <a:prstGeom prst="line">
            <a:avLst/>
          </a:prstGeom>
          <a:ln w="19050">
            <a:solidFill>
              <a:srgbClr val="C0504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46235F5-909D-FBD6-1D47-B502E9BC72AC}"/>
              </a:ext>
            </a:extLst>
          </p:cNvPr>
          <p:cNvCxnSpPr>
            <a:cxnSpLocks/>
          </p:cNvCxnSpPr>
          <p:nvPr/>
        </p:nvCxnSpPr>
        <p:spPr>
          <a:xfrm>
            <a:off x="3630400" y="5801838"/>
            <a:ext cx="4315810" cy="0"/>
          </a:xfrm>
          <a:prstGeom prst="line">
            <a:avLst/>
          </a:prstGeom>
          <a:ln w="19050">
            <a:solidFill>
              <a:srgbClr val="C0504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270C0A9-B5A6-E5F1-7E88-83B51912DBC3}"/>
              </a:ext>
            </a:extLst>
          </p:cNvPr>
          <p:cNvSpPr txBox="1"/>
          <p:nvPr/>
        </p:nvSpPr>
        <p:spPr>
          <a:xfrm>
            <a:off x="7259706" y="5111604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C0504D"/>
                </a:solidFill>
                <a:latin typeface="Constantia" panose="02030602050306030303" pitchFamily="18" charset="0"/>
              </a:rPr>
              <a:t>~21</a:t>
            </a:r>
            <a:r>
              <a:rPr lang="en-GB" sz="2000" b="1" dirty="0">
                <a:solidFill>
                  <a:srgbClr val="C0504D"/>
                </a:solidFill>
                <a:latin typeface="Calibri" panose="020F0502020204030204" pitchFamily="34" charset="0"/>
              </a:rPr>
              <a:t>°</a:t>
            </a:r>
            <a:endParaRPr lang="en-GB" sz="20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1FEEB92-E0A5-AA01-E092-AC3948190F2E}"/>
              </a:ext>
            </a:extLst>
          </p:cNvPr>
          <p:cNvSpPr/>
          <p:nvPr/>
        </p:nvSpPr>
        <p:spPr>
          <a:xfrm>
            <a:off x="6357835" y="1178033"/>
            <a:ext cx="1913517" cy="19135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Electron storage ring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971111" y="1139891"/>
            <a:ext cx="2813152" cy="1987972"/>
            <a:chOff x="-69030" y="2773937"/>
            <a:chExt cx="3613974" cy="255388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9030" y="2773937"/>
              <a:ext cx="3613974" cy="255388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56873" y="4658575"/>
              <a:ext cx="1080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240 m</a:t>
              </a:r>
              <a:endParaRPr lang="en-US" b="1" dirty="0">
                <a:latin typeface="Constantia" panose="02030602050306030303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45503" y="3340859"/>
              <a:ext cx="1080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96 m</a:t>
              </a:r>
              <a:endParaRPr lang="en-US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A880F64-795A-F5BA-8487-EB2034A8E018}"/>
              </a:ext>
            </a:extLst>
          </p:cNvPr>
          <p:cNvSpPr txBox="1"/>
          <p:nvPr/>
        </p:nvSpPr>
        <p:spPr>
          <a:xfrm rot="16200000">
            <a:off x="6360784" y="3745124"/>
            <a:ext cx="43518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70" dirty="0">
                <a:latin typeface="Constantia" panose="02030602050306030303" pitchFamily="18" charset="0"/>
              </a:rPr>
              <a:t>M. </a:t>
            </a:r>
            <a:r>
              <a:rPr lang="en-GB" sz="1270" dirty="0" err="1">
                <a:latin typeface="Constantia" panose="02030602050306030303" pitchFamily="18" charset="0"/>
              </a:rPr>
              <a:t>Ries</a:t>
            </a:r>
            <a:r>
              <a:rPr lang="en-GB" sz="1270" dirty="0">
                <a:latin typeface="Constantia" panose="02030602050306030303" pitchFamily="18" charset="0"/>
              </a:rPr>
              <a:t>, G. Rehm, A. </a:t>
            </a:r>
            <a:r>
              <a:rPr lang="en-GB" sz="1270" dirty="0" err="1">
                <a:latin typeface="Constantia" panose="02030602050306030303" pitchFamily="18" charset="0"/>
              </a:rPr>
              <a:t>Matveenko</a:t>
            </a:r>
            <a:r>
              <a:rPr lang="en-GB" sz="1270" dirty="0">
                <a:latin typeface="Constantia" panose="02030602050306030303" pitchFamily="18" charset="0"/>
              </a:rPr>
              <a:t>, G. </a:t>
            </a:r>
            <a:r>
              <a:rPr lang="en-GB" sz="1270" dirty="0" err="1">
                <a:latin typeface="Constantia" panose="02030602050306030303" pitchFamily="18" charset="0"/>
              </a:rPr>
              <a:t>Schiwietz</a:t>
            </a:r>
            <a:r>
              <a:rPr lang="en-GB" sz="1270" dirty="0">
                <a:latin typeface="Constantia" panose="02030602050306030303" pitchFamily="18" charset="0"/>
              </a:rPr>
              <a:t> et. al.</a:t>
            </a:r>
          </a:p>
        </p:txBody>
      </p:sp>
      <p:pic>
        <p:nvPicPr>
          <p:cNvPr id="19" name="Picture 18" descr="A grey stuffed toy with a smiley face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40F97CF5-C397-4CAC-128F-4994FC48863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0039" y="925287"/>
            <a:ext cx="1599295" cy="159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137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559" y="1905000"/>
            <a:ext cx="3338917" cy="421788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FCC-</a:t>
            </a:r>
            <a:r>
              <a:rPr lang="en-GB" sz="3200" b="1" dirty="0" err="1">
                <a:solidFill>
                  <a:srgbClr val="1F497D"/>
                </a:solidFill>
                <a:latin typeface="Constantia" pitchFamily="18" charset="0"/>
              </a:rPr>
              <a:t>hh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(hadron-hadron)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Proposed future circular collider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1257300"/>
            <a:ext cx="4379766" cy="2098638"/>
          </a:xfrm>
          <a:prstGeom prst="rect">
            <a:avLst/>
          </a:prstGeom>
        </p:spPr>
      </p:pic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74831" y="3581396"/>
            <a:ext cx="429439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Machine protection requires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Four batches per turn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Gaps of ~1.5 </a:t>
            </a:r>
            <a:r>
              <a:rPr lang="en-GB" b="1" dirty="0" err="1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GB" b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endParaRPr lang="en-GB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Full-detuning causes a bunch phase modulation of ~2</a:t>
            </a:r>
            <a:r>
              <a:rPr lang="en-GB" b="1" dirty="0"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°</a:t>
            </a: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Position of collision point modulated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6590165" y="3728935"/>
            <a:ext cx="4030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nstantia" panose="02030602050306030303" pitchFamily="18" charset="0"/>
              </a:rPr>
              <a:t>I. </a:t>
            </a:r>
            <a:r>
              <a:rPr lang="en-GB" sz="1400" dirty="0" err="1">
                <a:latin typeface="Constantia" panose="02030602050306030303" pitchFamily="18" charset="0"/>
              </a:rPr>
              <a:t>Karpov</a:t>
            </a:r>
            <a:r>
              <a:rPr lang="en-GB" sz="1400" dirty="0">
                <a:latin typeface="Constantia" panose="02030602050306030303" pitchFamily="18" charset="0"/>
              </a:rPr>
              <a:t>, P. </a:t>
            </a:r>
            <a:r>
              <a:rPr lang="en-GB" sz="1400" dirty="0" err="1">
                <a:latin typeface="Constantia" panose="02030602050306030303" pitchFamily="18" charset="0"/>
              </a:rPr>
              <a:t>Baudrenghien</a:t>
            </a:r>
            <a:r>
              <a:rPr lang="en-GB" sz="1400" dirty="0">
                <a:latin typeface="Constantia" panose="02030602050306030303" pitchFamily="18" charset="0"/>
              </a:rPr>
              <a:t>, IPAC19, MOPGW084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766089" y="2003441"/>
            <a:ext cx="155799" cy="2416155"/>
          </a:xfrm>
          <a:prstGeom prst="straightConnector1">
            <a:avLst/>
          </a:prstGeom>
          <a:ln w="31750">
            <a:solidFill>
              <a:srgbClr val="C0504D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368067" y="3105150"/>
            <a:ext cx="206976" cy="1314446"/>
          </a:xfrm>
          <a:prstGeom prst="straightConnector1">
            <a:avLst/>
          </a:prstGeom>
          <a:ln w="31750">
            <a:solidFill>
              <a:srgbClr val="C0504D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33384" y="1308201"/>
            <a:ext cx="16192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504D"/>
                </a:solidFill>
                <a:latin typeface="Constantia" panose="02030602050306030303" pitchFamily="18" charset="0"/>
              </a:rPr>
              <a:t>Batch of 2600 bunches with short gaps</a:t>
            </a:r>
            <a:endParaRPr lang="en-GB" sz="1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48115" y="2412754"/>
            <a:ext cx="16192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504D"/>
                </a:solidFill>
                <a:latin typeface="Constantia" panose="02030602050306030303" pitchFamily="18" charset="0"/>
              </a:rPr>
              <a:t>Gap of ~60 empty bunch positions</a:t>
            </a:r>
            <a:endParaRPr lang="en-GB" sz="1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4FD512-48EA-A5E8-4577-5381FACD8FD2}"/>
              </a:ext>
            </a:extLst>
          </p:cNvPr>
          <p:cNvSpPr/>
          <p:nvPr/>
        </p:nvSpPr>
        <p:spPr>
          <a:xfrm>
            <a:off x="3079176" y="2962275"/>
            <a:ext cx="591599" cy="189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2D915-D342-41F0-CF5B-D5B64C90EEAC}"/>
              </a:ext>
            </a:extLst>
          </p:cNvPr>
          <p:cNvSpPr txBox="1"/>
          <p:nvPr/>
        </p:nvSpPr>
        <p:spPr>
          <a:xfrm>
            <a:off x="3036449" y="2884248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91 km</a:t>
            </a:r>
          </a:p>
        </p:txBody>
      </p:sp>
    </p:spTree>
    <p:extLst>
      <p:ext uri="{BB962C8B-B14F-4D97-AF65-F5344CB8AC3E}">
        <p14:creationId xmlns:p14="http://schemas.microsoft.com/office/powerpoint/2010/main" val="28996796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89CF3-B7D6-8AD8-D085-AB9C60BCD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D55840-2D63-76D8-D131-BCFCF918D8AC}"/>
              </a:ext>
            </a:extLst>
          </p:cNvPr>
          <p:cNvSpPr/>
          <p:nvPr/>
        </p:nvSpPr>
        <p:spPr>
          <a:xfrm>
            <a:off x="7092362" y="1124049"/>
            <a:ext cx="1403937" cy="400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FDF616A-D4DE-3A2B-2E4A-1ACF3A77A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high-intensity hadron collider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F11F78BC-2CC4-877D-C317-5047D3E56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636" y="783132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LHC, FCC-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Force bunches to reference phases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Control cavity voltage in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connected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power amplifier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through feeder line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Reflected power, </a:t>
            </a:r>
            <a:r>
              <a:rPr lang="en-GB" sz="2100" b="1" i="1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is dumped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the amplifier or circulator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transferred to beam: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18AF603A-3F0C-5DB9-FA19-64E9881F7E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1993" y="1170135"/>
            <a:ext cx="1299708" cy="2885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9B64C01-5B6A-449F-B343-BC5CF0E57476}"/>
              </a:ext>
            </a:extLst>
          </p:cNvPr>
          <p:cNvCxnSpPr/>
          <p:nvPr/>
        </p:nvCxnSpPr>
        <p:spPr>
          <a:xfrm>
            <a:off x="4630111" y="1945743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4A48A4-B899-6B61-2909-92CDC194C66B}"/>
              </a:ext>
            </a:extLst>
          </p:cNvPr>
          <p:cNvCxnSpPr/>
          <p:nvPr/>
        </p:nvCxnSpPr>
        <p:spPr>
          <a:xfrm>
            <a:off x="6792286" y="1945743"/>
            <a:ext cx="0" cy="251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6B4BC8-EA13-1EDD-8A86-3FF235F65204}"/>
              </a:ext>
            </a:extLst>
          </p:cNvPr>
          <p:cNvGrpSpPr/>
          <p:nvPr/>
        </p:nvGrpSpPr>
        <p:grpSpPr>
          <a:xfrm>
            <a:off x="6046600" y="2115470"/>
            <a:ext cx="557278" cy="2135942"/>
            <a:chOff x="5252013" y="2046152"/>
            <a:chExt cx="557278" cy="213594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D8DD863-2DB8-C184-9945-72C7341FE555}"/>
                </a:ext>
              </a:extLst>
            </p:cNvPr>
            <p:cNvGrpSpPr/>
            <p:nvPr/>
          </p:nvGrpSpPr>
          <p:grpSpPr>
            <a:xfrm>
              <a:off x="5252013" y="3013754"/>
              <a:ext cx="513188" cy="214853"/>
              <a:chOff x="3400623" y="2600252"/>
              <a:chExt cx="441652" cy="142948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AACF8FCE-7C90-44CF-E33B-2ED9F0A9AF8E}"/>
                  </a:ext>
                </a:extLst>
              </p:cNvPr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368E9C2-1A86-7F77-AACA-68C3E3A092F3}"/>
                  </a:ext>
                </a:extLst>
              </p:cNvPr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C147BDB-8325-A15B-1B1A-72E5AE56449E}"/>
                </a:ext>
              </a:extLst>
            </p:cNvPr>
            <p:cNvCxnSpPr/>
            <p:nvPr/>
          </p:nvCxnSpPr>
          <p:spPr>
            <a:xfrm flipV="1">
              <a:off x="5510936" y="2083308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7D08ED8-B625-F993-3AB4-3B5D804D3C4E}"/>
                </a:ext>
              </a:extLst>
            </p:cNvPr>
            <p:cNvCxnSpPr/>
            <p:nvPr/>
          </p:nvCxnSpPr>
          <p:spPr>
            <a:xfrm flipV="1">
              <a:off x="5515464" y="3223637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D1B2BEF-B1CF-40B8-B02F-0A4FE303409C}"/>
                </a:ext>
              </a:extLst>
            </p:cNvPr>
            <p:cNvSpPr/>
            <p:nvPr/>
          </p:nvSpPr>
          <p:spPr>
            <a:xfrm>
              <a:off x="5465380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D86AD2-7FF4-8C82-F5DC-58729294F1AB}"/>
                </a:ext>
              </a:extLst>
            </p:cNvPr>
            <p:cNvSpPr/>
            <p:nvPr/>
          </p:nvSpPr>
          <p:spPr>
            <a:xfrm>
              <a:off x="546538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35E55E-4C79-393F-6F31-8081DA30DBF8}"/>
                </a:ext>
              </a:extLst>
            </p:cNvPr>
            <p:cNvSpPr txBox="1"/>
            <p:nvPr/>
          </p:nvSpPr>
          <p:spPr>
            <a:xfrm>
              <a:off x="5487467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449CC32-7EC1-D72C-B430-8B249EFC8DA3}"/>
              </a:ext>
            </a:extLst>
          </p:cNvPr>
          <p:cNvCxnSpPr>
            <a:cxnSpLocks/>
          </p:cNvCxnSpPr>
          <p:nvPr/>
        </p:nvCxnSpPr>
        <p:spPr>
          <a:xfrm flipH="1">
            <a:off x="4077021" y="2160282"/>
            <a:ext cx="3405330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AD277D9-07AB-63A6-F574-86C8656CE2B7}"/>
              </a:ext>
            </a:extLst>
          </p:cNvPr>
          <p:cNvGrpSpPr/>
          <p:nvPr/>
        </p:nvGrpSpPr>
        <p:grpSpPr>
          <a:xfrm>
            <a:off x="4913276" y="2605773"/>
            <a:ext cx="229060" cy="1145299"/>
            <a:chOff x="2888616" y="2282692"/>
            <a:chExt cx="152400" cy="762000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FB851F0E-1C5F-BFA3-CA19-B3012F46EC3A}"/>
                </a:ext>
              </a:extLst>
            </p:cNvPr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E080E475-7D91-C3AD-8AD8-73425556A98B}"/>
                </a:ext>
              </a:extLst>
            </p:cNvPr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04D5EDC0-AABE-B6DE-079F-7C4390354363}"/>
                </a:ext>
              </a:extLst>
            </p:cNvPr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61C4A12-0BE4-EADD-35BC-6D019E153CE9}"/>
                </a:ext>
              </a:extLst>
            </p:cNvPr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AA3A7B5F-E882-C627-B8F4-3620C312C2F7}"/>
                </a:ext>
              </a:extLst>
            </p:cNvPr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3D38B18-C7F5-2F95-6EB9-03B358F30BCF}"/>
              </a:ext>
            </a:extLst>
          </p:cNvPr>
          <p:cNvCxnSpPr/>
          <p:nvPr/>
        </p:nvCxnSpPr>
        <p:spPr>
          <a:xfrm flipV="1">
            <a:off x="5027807" y="215262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BB0F252-43D5-B933-DB63-1B49B6876616}"/>
              </a:ext>
            </a:extLst>
          </p:cNvPr>
          <p:cNvCxnSpPr/>
          <p:nvPr/>
        </p:nvCxnSpPr>
        <p:spPr>
          <a:xfrm flipV="1">
            <a:off x="5027807" y="373457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ADCA42F-9F1F-041C-FC6C-5196CE9620F4}"/>
              </a:ext>
            </a:extLst>
          </p:cNvPr>
          <p:cNvCxnSpPr>
            <a:cxnSpLocks/>
          </p:cNvCxnSpPr>
          <p:nvPr/>
        </p:nvCxnSpPr>
        <p:spPr>
          <a:xfrm flipH="1">
            <a:off x="4077021" y="4204219"/>
            <a:ext cx="340532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A6E2EA9-A690-C6A5-6CBA-CA396AC44952}"/>
              </a:ext>
            </a:extLst>
          </p:cNvPr>
          <p:cNvGrpSpPr/>
          <p:nvPr/>
        </p:nvGrpSpPr>
        <p:grpSpPr>
          <a:xfrm>
            <a:off x="7126631" y="2635676"/>
            <a:ext cx="711436" cy="1062181"/>
            <a:chOff x="1995716" y="2236837"/>
            <a:chExt cx="473339" cy="70670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D312323-1687-74CA-A124-114477A45DFA}"/>
                </a:ext>
              </a:extLst>
            </p:cNvPr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61A71FE-CA69-C84B-1D1F-E3D58396CC27}"/>
                </a:ext>
              </a:extLst>
            </p:cNvPr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B5BE68B-3A8F-137F-9D66-78CE7268D748}"/>
                </a:ext>
              </a:extLst>
            </p:cNvPr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456A7C-A615-CEAD-D450-E9D1079C20FF}"/>
              </a:ext>
            </a:extLst>
          </p:cNvPr>
          <p:cNvCxnSpPr/>
          <p:nvPr/>
        </p:nvCxnSpPr>
        <p:spPr>
          <a:xfrm flipV="1">
            <a:off x="7482349" y="2147356"/>
            <a:ext cx="0" cy="494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B08AFE2-94D8-39B4-3127-2617B628CF0B}"/>
              </a:ext>
            </a:extLst>
          </p:cNvPr>
          <p:cNvCxnSpPr/>
          <p:nvPr/>
        </p:nvCxnSpPr>
        <p:spPr>
          <a:xfrm flipV="1">
            <a:off x="7482349" y="3697858"/>
            <a:ext cx="0" cy="507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B2355B3-F0D3-0F73-6E24-204A9F2168C5}"/>
              </a:ext>
            </a:extLst>
          </p:cNvPr>
          <p:cNvSpPr txBox="1"/>
          <p:nvPr/>
        </p:nvSpPr>
        <p:spPr>
          <a:xfrm rot="16200000">
            <a:off x="7584512" y="298248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3E9223B-EEEE-0787-4D50-51FF3A9B4CBE}"/>
              </a:ext>
            </a:extLst>
          </p:cNvPr>
          <p:cNvSpPr/>
          <p:nvPr/>
        </p:nvSpPr>
        <p:spPr>
          <a:xfrm>
            <a:off x="4979779" y="2119945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2571FA-D52F-6332-804D-377831DBC726}"/>
              </a:ext>
            </a:extLst>
          </p:cNvPr>
          <p:cNvSpPr/>
          <p:nvPr/>
        </p:nvSpPr>
        <p:spPr>
          <a:xfrm>
            <a:off x="4978627" y="415702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B777ED8-0606-1DD4-0FAE-EDC9C43B5D5E}"/>
              </a:ext>
            </a:extLst>
          </p:cNvPr>
          <p:cNvGrpSpPr/>
          <p:nvPr/>
        </p:nvGrpSpPr>
        <p:grpSpPr>
          <a:xfrm>
            <a:off x="5531081" y="2115470"/>
            <a:ext cx="464954" cy="2135942"/>
            <a:chOff x="5981645" y="2046152"/>
            <a:chExt cx="464954" cy="213594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A2A298C-38F3-90E0-5176-F9AB4896EE42}"/>
                </a:ext>
              </a:extLst>
            </p:cNvPr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E475F3-4455-AA6F-5B4E-06934B90F05D}"/>
                </a:ext>
              </a:extLst>
            </p:cNvPr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6BCCC12-2E71-F8EE-9756-2D7FD3353FD2}"/>
                </a:ext>
              </a:extLst>
            </p:cNvPr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2D4AA2C-598C-E9A8-2BCE-0F53CE1A1E8F}"/>
                </a:ext>
              </a:extLst>
            </p:cNvPr>
            <p:cNvSpPr/>
            <p:nvPr/>
          </p:nvSpPr>
          <p:spPr>
            <a:xfrm>
              <a:off x="6068817" y="2046152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0BE1A30-7F6F-5854-17DA-3E7B1A7332C9}"/>
                </a:ext>
              </a:extLst>
            </p:cNvPr>
            <p:cNvSpPr/>
            <p:nvPr/>
          </p:nvSpPr>
          <p:spPr>
            <a:xfrm>
              <a:off x="6069620" y="4087708"/>
              <a:ext cx="94386" cy="943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6D7161F-18C2-39DF-17ED-5B8DF4B7ADA1}"/>
                </a:ext>
              </a:extLst>
            </p:cNvPr>
            <p:cNvSpPr txBox="1"/>
            <p:nvPr/>
          </p:nvSpPr>
          <p:spPr>
            <a:xfrm>
              <a:off x="6124775" y="2184801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0E79320-86AD-3510-1622-BACFA5471440}"/>
              </a:ext>
            </a:extLst>
          </p:cNvPr>
          <p:cNvSpPr txBox="1"/>
          <p:nvPr/>
        </p:nvSpPr>
        <p:spPr>
          <a:xfrm>
            <a:off x="5029452" y="2254119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0BB1DBD-C076-360C-E699-AA0CB75C3B3D}"/>
              </a:ext>
            </a:extLst>
          </p:cNvPr>
          <p:cNvSpPr txBox="1"/>
          <p:nvPr/>
        </p:nvSpPr>
        <p:spPr>
          <a:xfrm>
            <a:off x="6972959" y="1734093"/>
            <a:ext cx="469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 err="1">
                <a:solidFill>
                  <a:srgbClr val="FF0000"/>
                </a:solidFill>
                <a:latin typeface="Constantia" panose="02030602050306030303" pitchFamily="18" charset="0"/>
              </a:rPr>
              <a:t>I</a:t>
            </a:r>
            <a:r>
              <a:rPr lang="en-GB" sz="2100" b="1" baseline="-25000" dirty="0" err="1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endParaRPr lang="en-GB" sz="21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8F55E1-E5AF-C1EB-C532-4730264D725E}"/>
              </a:ext>
            </a:extLst>
          </p:cNvPr>
          <p:cNvSpPr txBox="1"/>
          <p:nvPr/>
        </p:nvSpPr>
        <p:spPr>
          <a:xfrm>
            <a:off x="5207483" y="1743485"/>
            <a:ext cx="93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Cavity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CC6688D-D8CE-96AB-9CB4-CB14B83054FA}"/>
              </a:ext>
            </a:extLst>
          </p:cNvPr>
          <p:cNvCxnSpPr>
            <a:cxnSpLocks/>
          </p:cNvCxnSpPr>
          <p:nvPr/>
        </p:nvCxnSpPr>
        <p:spPr>
          <a:xfrm flipV="1">
            <a:off x="4084856" y="2160282"/>
            <a:ext cx="0" cy="826139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12DD6FF-A412-C617-0B9D-E486470E2718}"/>
              </a:ext>
            </a:extLst>
          </p:cNvPr>
          <p:cNvCxnSpPr>
            <a:cxnSpLocks/>
          </p:cNvCxnSpPr>
          <p:nvPr/>
        </p:nvCxnSpPr>
        <p:spPr>
          <a:xfrm flipV="1">
            <a:off x="4086006" y="3375075"/>
            <a:ext cx="0" cy="82800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272EDDD-F9FE-C357-BA0F-FF4B290B3F34}"/>
              </a:ext>
            </a:extLst>
          </p:cNvPr>
          <p:cNvCxnSpPr>
            <a:cxnSpLocks/>
          </p:cNvCxnSpPr>
          <p:nvPr/>
        </p:nvCxnSpPr>
        <p:spPr>
          <a:xfrm flipH="1">
            <a:off x="2195513" y="2974515"/>
            <a:ext cx="269962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9319918-D31C-CB6F-A60D-C7FC55B0525D}"/>
              </a:ext>
            </a:extLst>
          </p:cNvPr>
          <p:cNvCxnSpPr>
            <a:cxnSpLocks/>
          </p:cNvCxnSpPr>
          <p:nvPr/>
        </p:nvCxnSpPr>
        <p:spPr>
          <a:xfrm flipH="1">
            <a:off x="2201156" y="3388202"/>
            <a:ext cx="1883430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AB7D8F46-75FA-A722-3B72-29F2288AC0A8}"/>
              </a:ext>
            </a:extLst>
          </p:cNvPr>
          <p:cNvSpPr/>
          <p:nvPr/>
        </p:nvSpPr>
        <p:spPr>
          <a:xfrm>
            <a:off x="2467856" y="2550002"/>
            <a:ext cx="114290" cy="838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A78B942-4F32-7844-66D2-C457BB06CBEA}"/>
              </a:ext>
            </a:extLst>
          </p:cNvPr>
          <p:cNvSpPr/>
          <p:nvPr/>
        </p:nvSpPr>
        <p:spPr>
          <a:xfrm>
            <a:off x="3614849" y="2550002"/>
            <a:ext cx="114290" cy="838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CA2B3C1-B659-3C5B-9E93-EC3A5A9E358B}"/>
              </a:ext>
            </a:extLst>
          </p:cNvPr>
          <p:cNvCxnSpPr>
            <a:cxnSpLocks/>
            <a:stCxn id="71" idx="0"/>
            <a:endCxn id="70" idx="0"/>
          </p:cNvCxnSpPr>
          <p:nvPr/>
        </p:nvCxnSpPr>
        <p:spPr>
          <a:xfrm flipH="1">
            <a:off x="2525001" y="2550002"/>
            <a:ext cx="1146993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ACE2045-8071-A5B0-2702-F9C379DFCBBE}"/>
              </a:ext>
            </a:extLst>
          </p:cNvPr>
          <p:cNvCxnSpPr>
            <a:cxnSpLocks/>
          </p:cNvCxnSpPr>
          <p:nvPr/>
        </p:nvCxnSpPr>
        <p:spPr>
          <a:xfrm flipH="1">
            <a:off x="3677531" y="2975475"/>
            <a:ext cx="406325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CDED988-04E0-2F7B-9514-29055A3D0420}"/>
              </a:ext>
            </a:extLst>
          </p:cNvPr>
          <p:cNvCxnSpPr>
            <a:cxnSpLocks/>
          </p:cNvCxnSpPr>
          <p:nvPr/>
        </p:nvCxnSpPr>
        <p:spPr>
          <a:xfrm flipH="1">
            <a:off x="2465475" y="2977230"/>
            <a:ext cx="1214437" cy="0"/>
          </a:xfrm>
          <a:prstGeom prst="line">
            <a:avLst/>
          </a:prstGeom>
          <a:ln w="127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7EB8AA8B-F569-56F2-D4D4-79C6B8365768}"/>
              </a:ext>
            </a:extLst>
          </p:cNvPr>
          <p:cNvSpPr/>
          <p:nvPr/>
        </p:nvSpPr>
        <p:spPr>
          <a:xfrm>
            <a:off x="3623980" y="334101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FD7DAD8-495A-725E-D173-DDA418A27162}"/>
              </a:ext>
            </a:extLst>
          </p:cNvPr>
          <p:cNvSpPr/>
          <p:nvPr/>
        </p:nvSpPr>
        <p:spPr>
          <a:xfrm>
            <a:off x="2477808" y="334101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F6F1EC3-4A2C-8966-0A07-AE8B0F586D82}"/>
              </a:ext>
            </a:extLst>
          </p:cNvPr>
          <p:cNvSpPr txBox="1"/>
          <p:nvPr/>
        </p:nvSpPr>
        <p:spPr>
          <a:xfrm>
            <a:off x="2708274" y="2535723"/>
            <a:ext cx="8047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i="1" dirty="0" err="1">
                <a:latin typeface="Constantia" panose="02030602050306030303" pitchFamily="18" charset="0"/>
              </a:rPr>
              <a:t>Z</a:t>
            </a:r>
            <a:r>
              <a:rPr lang="en-GB" sz="2100" b="1" baseline="-25000" dirty="0" err="1">
                <a:latin typeface="Constantia" panose="02030602050306030303" pitchFamily="18" charset="0"/>
              </a:rPr>
              <a:t>g</a:t>
            </a:r>
            <a:endParaRPr lang="en-GB" sz="2100" b="1" baseline="-25000" dirty="0">
              <a:latin typeface="Constantia" panose="02030602050306030303" pitchFamily="18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8033CC4-27E9-E031-CA14-066C55D85256}"/>
              </a:ext>
            </a:extLst>
          </p:cNvPr>
          <p:cNvGrpSpPr/>
          <p:nvPr/>
        </p:nvGrpSpPr>
        <p:grpSpPr>
          <a:xfrm>
            <a:off x="1364878" y="2152232"/>
            <a:ext cx="614868" cy="2065116"/>
            <a:chOff x="5981645" y="2083309"/>
            <a:chExt cx="614868" cy="206511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A0327ED9-917F-C0DC-E8BE-69924868D5C2}"/>
                </a:ext>
              </a:extLst>
            </p:cNvPr>
            <p:cNvSpPr/>
            <p:nvPr/>
          </p:nvSpPr>
          <p:spPr>
            <a:xfrm>
              <a:off x="5981645" y="2624215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45A9F7C-4BBA-20F7-696B-692B7DD73F24}"/>
                </a:ext>
              </a:extLst>
            </p:cNvPr>
            <p:cNvCxnSpPr/>
            <p:nvPr/>
          </p:nvCxnSpPr>
          <p:spPr>
            <a:xfrm flipV="1">
              <a:off x="6116010" y="2083309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923E4949-28AC-54A2-33B0-4C11484FACD1}"/>
                </a:ext>
              </a:extLst>
            </p:cNvPr>
            <p:cNvCxnSpPr/>
            <p:nvPr/>
          </p:nvCxnSpPr>
          <p:spPr>
            <a:xfrm flipV="1">
              <a:off x="6117449" y="3593997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12D1BEE-F2FA-99E7-D915-8F58BA64FD0F}"/>
                </a:ext>
              </a:extLst>
            </p:cNvPr>
            <p:cNvSpPr txBox="1"/>
            <p:nvPr/>
          </p:nvSpPr>
          <p:spPr>
            <a:xfrm>
              <a:off x="6124774" y="2184801"/>
              <a:ext cx="47173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 err="1">
                  <a:latin typeface="Constantia" panose="02030602050306030303" pitchFamily="18" charset="0"/>
                </a:rPr>
                <a:t>Z</a:t>
              </a:r>
              <a:r>
                <a:rPr lang="en-GB" sz="2100" b="1" baseline="-25000" dirty="0" err="1">
                  <a:latin typeface="Constantia" panose="02030602050306030303" pitchFamily="18" charset="0"/>
                </a:rPr>
                <a:t>g</a:t>
              </a:r>
              <a:endParaRPr lang="en-GB" sz="2100" b="1" baseline="-25000" dirty="0">
                <a:latin typeface="Constantia" panose="02030602050306030303" pitchFamily="18" charset="0"/>
              </a:endParaRPr>
            </a:p>
          </p:txBody>
        </p: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842B44E-34DE-CCFD-DB33-223F63DB6592}"/>
              </a:ext>
            </a:extLst>
          </p:cNvPr>
          <p:cNvCxnSpPr>
            <a:cxnSpLocks/>
          </p:cNvCxnSpPr>
          <p:nvPr/>
        </p:nvCxnSpPr>
        <p:spPr>
          <a:xfrm flipV="1">
            <a:off x="2199567" y="2161875"/>
            <a:ext cx="0" cy="826139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D83E2C5-5C4B-FEF7-1461-D5EA334A9C32}"/>
              </a:ext>
            </a:extLst>
          </p:cNvPr>
          <p:cNvCxnSpPr>
            <a:cxnSpLocks/>
          </p:cNvCxnSpPr>
          <p:nvPr/>
        </p:nvCxnSpPr>
        <p:spPr>
          <a:xfrm flipV="1">
            <a:off x="2199000" y="3375075"/>
            <a:ext cx="0" cy="82800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1F4DC8C-FEFC-4447-1140-4DB0EF3CDF43}"/>
              </a:ext>
            </a:extLst>
          </p:cNvPr>
          <p:cNvCxnSpPr>
            <a:cxnSpLocks/>
          </p:cNvCxnSpPr>
          <p:nvPr/>
        </p:nvCxnSpPr>
        <p:spPr>
          <a:xfrm flipH="1">
            <a:off x="1499243" y="4203075"/>
            <a:ext cx="701913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B0DF1FE-64CB-6149-3A92-E95036F5B873}"/>
              </a:ext>
            </a:extLst>
          </p:cNvPr>
          <p:cNvCxnSpPr>
            <a:cxnSpLocks/>
          </p:cNvCxnSpPr>
          <p:nvPr/>
        </p:nvCxnSpPr>
        <p:spPr>
          <a:xfrm flipH="1">
            <a:off x="1499243" y="2158275"/>
            <a:ext cx="701913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FE864E9D-3F23-748E-B61C-DFB2233C2A8C}"/>
              </a:ext>
            </a:extLst>
          </p:cNvPr>
          <p:cNvSpPr txBox="1"/>
          <p:nvPr/>
        </p:nvSpPr>
        <p:spPr>
          <a:xfrm>
            <a:off x="1107882" y="1744275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Generator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BEDDEA7-6651-EB2D-D274-7134044CF4DA}"/>
              </a:ext>
            </a:extLst>
          </p:cNvPr>
          <p:cNvSpPr txBox="1"/>
          <p:nvPr/>
        </p:nvSpPr>
        <p:spPr>
          <a:xfrm>
            <a:off x="2357148" y="2138888"/>
            <a:ext cx="1526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onstantia" panose="02030602050306030303" pitchFamily="18" charset="0"/>
              </a:rPr>
              <a:t>Feeder line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52C8286-ABC4-D4AA-B810-72B81F80E6C9}"/>
              </a:ext>
            </a:extLst>
          </p:cNvPr>
          <p:cNvSpPr txBox="1"/>
          <p:nvPr/>
        </p:nvSpPr>
        <p:spPr>
          <a:xfrm>
            <a:off x="2695126" y="3455169"/>
            <a:ext cx="8047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i="1" dirty="0">
                <a:solidFill>
                  <a:srgbClr val="1F497D"/>
                </a:solidFill>
                <a:latin typeface="Constantia" panose="02030602050306030303" pitchFamily="18" charset="0"/>
              </a:rPr>
              <a:t>P</a:t>
            </a:r>
            <a:r>
              <a:rPr lang="en-GB" sz="2100" b="1" baseline="-25000" dirty="0">
                <a:solidFill>
                  <a:srgbClr val="1F497D"/>
                </a:solidFill>
                <a:latin typeface="Constantia" panose="02030602050306030303" pitchFamily="18" charset="0"/>
              </a:rPr>
              <a:t>g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7FBF94FA-1C90-471F-1F82-5E8723D47718}"/>
              </a:ext>
            </a:extLst>
          </p:cNvPr>
          <p:cNvCxnSpPr/>
          <p:nvPr/>
        </p:nvCxnSpPr>
        <p:spPr>
          <a:xfrm>
            <a:off x="2582146" y="3495675"/>
            <a:ext cx="1032703" cy="0"/>
          </a:xfrm>
          <a:prstGeom prst="straightConnector1">
            <a:avLst/>
          </a:prstGeom>
          <a:ln w="2540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DC46783B-EC8D-A933-BDC9-5F26A0D784E2}"/>
              </a:ext>
            </a:extLst>
          </p:cNvPr>
          <p:cNvSpPr txBox="1"/>
          <p:nvPr/>
        </p:nvSpPr>
        <p:spPr>
          <a:xfrm>
            <a:off x="2693550" y="3916491"/>
            <a:ext cx="8047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i="1" dirty="0" err="1">
                <a:solidFill>
                  <a:srgbClr val="C0504D"/>
                </a:solidFill>
                <a:latin typeface="Constantia" panose="02030602050306030303" pitchFamily="18" charset="0"/>
              </a:rPr>
              <a:t>P</a:t>
            </a:r>
            <a:r>
              <a:rPr lang="en-GB" sz="2100" b="1" baseline="-25000" dirty="0" err="1">
                <a:solidFill>
                  <a:srgbClr val="C0504D"/>
                </a:solidFill>
                <a:latin typeface="Constantia" panose="02030602050306030303" pitchFamily="18" charset="0"/>
              </a:rPr>
              <a:t>r</a:t>
            </a:r>
            <a:endParaRPr lang="en-GB" sz="21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6CD6112-4C42-E6D7-A00A-FFEA09C033E1}"/>
              </a:ext>
            </a:extLst>
          </p:cNvPr>
          <p:cNvCxnSpPr/>
          <p:nvPr/>
        </p:nvCxnSpPr>
        <p:spPr>
          <a:xfrm>
            <a:off x="2581950" y="3956997"/>
            <a:ext cx="1032703" cy="0"/>
          </a:xfrm>
          <a:prstGeom prst="straightConnector1">
            <a:avLst/>
          </a:prstGeom>
          <a:ln w="25400">
            <a:solidFill>
              <a:srgbClr val="C0504D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BE0DDD5B-DA38-A50B-D46D-A25FA8F14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405" y="5851160"/>
            <a:ext cx="1782814" cy="31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821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9750" y="4066681"/>
            <a:ext cx="536756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9750" y="4821838"/>
            <a:ext cx="575160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loading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49" y="1494846"/>
            <a:ext cx="552858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radiofrequency (RF) 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system should provide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to the beam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focusing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Intended energy flow usually</a:t>
            </a:r>
            <a:b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cavity to beam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beam also likes to influence the field in the cavity 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91356" y="1609715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Power amplifier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91356" y="3146207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Cavity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91356" y="4692973"/>
            <a:ext cx="2312894" cy="1030941"/>
          </a:xfrm>
          <a:prstGeom prst="rect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27" name="Right Arrow 26"/>
          <p:cNvSpPr/>
          <p:nvPr/>
        </p:nvSpPr>
        <p:spPr>
          <a:xfrm rot="5400000">
            <a:off x="7141803" y="1185156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737576" y="821800"/>
            <a:ext cx="14204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latin typeface="Constantia" panose="02030602050306030303" pitchFamily="18" charset="0"/>
              </a:rPr>
              <a:t>Low-level RF</a:t>
            </a:r>
          </a:p>
        </p:txBody>
      </p:sp>
      <p:sp>
        <p:nvSpPr>
          <p:cNvPr id="19" name="Up-Down Arrow 18"/>
          <p:cNvSpPr/>
          <p:nvPr/>
        </p:nvSpPr>
        <p:spPr>
          <a:xfrm>
            <a:off x="7226187" y="4075475"/>
            <a:ext cx="450000" cy="725149"/>
          </a:xfrm>
          <a:prstGeom prst="upDown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5400000">
            <a:off x="7141803" y="2721600"/>
            <a:ext cx="618565" cy="450202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71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FECCF-2E98-AD25-3BAC-8D4E1F5CB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CEC7447-C206-7EE0-C39C-DB289F131706}"/>
              </a:ext>
            </a:extLst>
          </p:cNvPr>
          <p:cNvSpPr/>
          <p:nvPr/>
        </p:nvSpPr>
        <p:spPr>
          <a:xfrm>
            <a:off x="5257800" y="6286500"/>
            <a:ext cx="619204" cy="3942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792FC13-26B8-3EEA-11B5-3E1175754A09}"/>
              </a:ext>
            </a:extLst>
          </p:cNvPr>
          <p:cNvSpPr/>
          <p:nvPr/>
        </p:nvSpPr>
        <p:spPr>
          <a:xfrm>
            <a:off x="5811689" y="5858686"/>
            <a:ext cx="2610011" cy="8220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3B527D-DCDD-6AE7-A6D4-A7EBA932A33F}"/>
              </a:ext>
            </a:extLst>
          </p:cNvPr>
          <p:cNvSpPr/>
          <p:nvPr/>
        </p:nvSpPr>
        <p:spPr>
          <a:xfrm>
            <a:off x="4042825" y="5375160"/>
            <a:ext cx="239487" cy="3007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D9E949-A858-C95E-E8EE-EBA8E97A3310}"/>
              </a:ext>
            </a:extLst>
          </p:cNvPr>
          <p:cNvSpPr/>
          <p:nvPr/>
        </p:nvSpPr>
        <p:spPr>
          <a:xfrm>
            <a:off x="7092362" y="1124049"/>
            <a:ext cx="1403937" cy="400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D635487-8CE7-65F3-5C51-D146BA194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high-intensity hadron colliders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937D61B3-7386-16D7-14ED-BE8C9561F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636" y="783132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LHC, FCC-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Force bunches to reference phases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Control cavity voltage in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Half detuning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                                        and adapted coupling,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Constant generator power: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6B44C9-3247-80A7-751B-ED5439397C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8" y="1649574"/>
            <a:ext cx="8193882" cy="1335602"/>
          </a:xfrm>
          <a:prstGeom prst="rect">
            <a:avLst/>
          </a:prstGeom>
        </p:spPr>
      </p:pic>
      <p:pic>
        <p:nvPicPr>
          <p:cNvPr id="5" name="Picture 4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720236C4-EC9C-575F-25A8-952D77E158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1993" y="1170135"/>
            <a:ext cx="1299708" cy="28850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CA674F4-8AF9-2CD1-29D3-8287CD6F93EC}"/>
              </a:ext>
            </a:extLst>
          </p:cNvPr>
          <p:cNvSpPr/>
          <p:nvPr/>
        </p:nvSpPr>
        <p:spPr>
          <a:xfrm rot="16200000">
            <a:off x="835827" y="2506727"/>
            <a:ext cx="1893737" cy="668510"/>
          </a:xfrm>
          <a:prstGeom prst="rightArrow">
            <a:avLst>
              <a:gd name="adj1" fmla="val 50000"/>
              <a:gd name="adj2" fmla="val 3735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nstantia" panose="02030602050306030303" pitchFamily="18" charset="0"/>
              </a:rPr>
              <a:t>Beam segment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E85D7829-AA07-F75B-79B1-F6EC4102B3D9}"/>
              </a:ext>
            </a:extLst>
          </p:cNvPr>
          <p:cNvSpPr/>
          <p:nvPr/>
        </p:nvSpPr>
        <p:spPr>
          <a:xfrm rot="16200000">
            <a:off x="5062722" y="3046567"/>
            <a:ext cx="829426" cy="668510"/>
          </a:xfrm>
          <a:prstGeom prst="rightArrow">
            <a:avLst>
              <a:gd name="adj1" fmla="val 50000"/>
              <a:gd name="adj2" fmla="val 3735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nstantia" panose="02030602050306030303" pitchFamily="18" charset="0"/>
              </a:rPr>
              <a:t>Gap</a:t>
            </a:r>
            <a:endParaRPr lang="en-GB" dirty="0">
              <a:latin typeface="Constantia" panose="02030602050306030303" pitchFamily="18" charset="0"/>
            </a:endParaRPr>
          </a:p>
        </p:txBody>
      </p:sp>
      <p:pic>
        <p:nvPicPr>
          <p:cNvPr id="11" name="Picture 10" descr="A black text with black lines&#10;&#10;AI-generated content may be incorrect.">
            <a:extLst>
              <a:ext uri="{FF2B5EF4-FFF2-40B4-BE49-F238E27FC236}">
                <a16:creationId xmlns:a16="http://schemas.microsoft.com/office/drawing/2014/main" id="{448C43D0-FCA1-366E-F725-43FEB0D500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032" y="3855600"/>
            <a:ext cx="1045129" cy="702000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C7D332AC-F651-C8C8-A749-0DF5FCE99A6F}"/>
              </a:ext>
            </a:extLst>
          </p:cNvPr>
          <p:cNvSpPr/>
          <p:nvPr/>
        </p:nvSpPr>
        <p:spPr>
          <a:xfrm rot="5400000">
            <a:off x="3062180" y="2158292"/>
            <a:ext cx="245889" cy="5151190"/>
          </a:xfrm>
          <a:prstGeom prst="rightBrace">
            <a:avLst>
              <a:gd name="adj1" fmla="val 48958"/>
              <a:gd name="adj2" fmla="val 2866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C56438-9927-5F06-AEFB-00127E214CA1}"/>
              </a:ext>
            </a:extLst>
          </p:cNvPr>
          <p:cNvSpPr txBox="1"/>
          <p:nvPr/>
        </p:nvSpPr>
        <p:spPr>
          <a:xfrm>
            <a:off x="6572740" y="3741300"/>
            <a:ext cx="206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nstantia" panose="02030602050306030303" pitchFamily="18" charset="0"/>
              </a:rPr>
              <a:t>(steady-state 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(</a:t>
            </a:r>
            <a:r>
              <a:rPr lang="en-GB" b="1" dirty="0">
                <a:latin typeface="Constantia" panose="02030602050306030303" pitchFamily="18" charset="0"/>
              </a:rPr>
              <a:t>approximation, 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(</a:t>
            </a:r>
            <a:r>
              <a:rPr lang="en-GB" b="1" dirty="0">
                <a:latin typeface="Constantia" panose="02030602050306030303" pitchFamily="18" charset="0"/>
              </a:rPr>
              <a:t>no acceleration)</a:t>
            </a:r>
          </a:p>
        </p:txBody>
      </p:sp>
      <p:pic>
        <p:nvPicPr>
          <p:cNvPr id="17" name="Picture 16" descr="A number and equation&#10;&#10;AI-generated content may be incorrect.">
            <a:extLst>
              <a:ext uri="{FF2B5EF4-FFF2-40B4-BE49-F238E27FC236}">
                <a16:creationId xmlns:a16="http://schemas.microsoft.com/office/drawing/2014/main" id="{B6F31F8D-0D6C-46DD-BCB5-CD2DFE2C06E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3967" y="4991068"/>
            <a:ext cx="2167425" cy="702000"/>
          </a:xfrm>
          <a:prstGeom prst="rect">
            <a:avLst/>
          </a:prstGeom>
        </p:spPr>
      </p:pic>
      <p:pic>
        <p:nvPicPr>
          <p:cNvPr id="22" name="Picture 21" descr="A close up of words&#10;&#10;AI-generated content may be incorrect.">
            <a:extLst>
              <a:ext uri="{FF2B5EF4-FFF2-40B4-BE49-F238E27FC236}">
                <a16:creationId xmlns:a16="http://schemas.microsoft.com/office/drawing/2014/main" id="{4959A519-6465-8D54-DD82-1AF45D8B434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0410" y="5957765"/>
            <a:ext cx="3384659" cy="72293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6334608-C9FD-BB42-09EF-3E267BB9718F}"/>
              </a:ext>
            </a:extLst>
          </p:cNvPr>
          <p:cNvSpPr/>
          <p:nvPr/>
        </p:nvSpPr>
        <p:spPr>
          <a:xfrm>
            <a:off x="1516704" y="4238279"/>
            <a:ext cx="239487" cy="3007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number and equation with numbers&#10;&#10;AI-generated content may be incorrect.">
            <a:extLst>
              <a:ext uri="{FF2B5EF4-FFF2-40B4-BE49-F238E27FC236}">
                <a16:creationId xmlns:a16="http://schemas.microsoft.com/office/drawing/2014/main" id="{79BFC478-6C62-429E-AB25-C4F43ACBA63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855" y="3857007"/>
            <a:ext cx="2163055" cy="700584"/>
          </a:xfrm>
          <a:prstGeom prst="rect">
            <a:avLst/>
          </a:prstGeom>
        </p:spPr>
      </p:pic>
      <p:pic>
        <p:nvPicPr>
          <p:cNvPr id="21" name="Picture 20" descr="A graph of a function&#10;&#10;AI-generated content may be incorrect.">
            <a:extLst>
              <a:ext uri="{FF2B5EF4-FFF2-40B4-BE49-F238E27FC236}">
                <a16:creationId xmlns:a16="http://schemas.microsoft.com/office/drawing/2014/main" id="{EA01CEA0-1874-8F5D-842B-CE88EE4CF1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8081" y="3204632"/>
            <a:ext cx="2963282" cy="1786435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DE9C185A-2E90-E73F-AF8A-B9764BAD68B4}"/>
              </a:ext>
            </a:extLst>
          </p:cNvPr>
          <p:cNvGrpSpPr/>
          <p:nvPr/>
        </p:nvGrpSpPr>
        <p:grpSpPr>
          <a:xfrm>
            <a:off x="6688498" y="3173987"/>
            <a:ext cx="2016967" cy="370545"/>
            <a:chOff x="6639281" y="3173987"/>
            <a:chExt cx="2016967" cy="37054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74BB9C-7B88-8AEB-847B-9F096DD94F1E}"/>
                </a:ext>
              </a:extLst>
            </p:cNvPr>
            <p:cNvSpPr txBox="1"/>
            <p:nvPr/>
          </p:nvSpPr>
          <p:spPr>
            <a:xfrm>
              <a:off x="8035565" y="3173987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Constantia" panose="02030602050306030303" pitchFamily="18" charset="0"/>
                </a:rPr>
                <a:t>Gap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8E748E-EC84-FAB9-86E0-E1536C2E5A1A}"/>
                </a:ext>
              </a:extLst>
            </p:cNvPr>
            <p:cNvSpPr txBox="1"/>
            <p:nvPr/>
          </p:nvSpPr>
          <p:spPr>
            <a:xfrm>
              <a:off x="6639281" y="317520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Constantia" panose="02030602050306030303" pitchFamily="18" charset="0"/>
                </a:rPr>
                <a:t>Beam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4D4477C-A923-35A5-A4B3-8A944C304127}"/>
                </a:ext>
              </a:extLst>
            </p:cNvPr>
            <p:cNvCxnSpPr>
              <a:cxnSpLocks/>
            </p:cNvCxnSpPr>
            <p:nvPr/>
          </p:nvCxnSpPr>
          <p:spPr>
            <a:xfrm>
              <a:off x="7359978" y="3359866"/>
              <a:ext cx="2528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E96AFE7-D5B8-3C5B-49C1-FD149BB906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1477" y="3358575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E7955A19-F9AC-2A6A-EDFA-13091F7698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92"/>
          <a:stretch/>
        </p:blipFill>
        <p:spPr>
          <a:xfrm>
            <a:off x="8485028" y="4982399"/>
            <a:ext cx="239487" cy="6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5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18" grpId="0" animBg="1"/>
      <p:bldP spid="2" grpId="0"/>
      <p:bldP spid="1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7B4BB-5BD6-F59D-4158-838EF65B2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D602F8-2359-2000-68B4-3E2C631E4975}"/>
              </a:ext>
            </a:extLst>
          </p:cNvPr>
          <p:cNvSpPr/>
          <p:nvPr/>
        </p:nvSpPr>
        <p:spPr>
          <a:xfrm>
            <a:off x="7367934" y="2620800"/>
            <a:ext cx="1514809" cy="400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347A9146-1689-1124-F387-A441BAD6019C}"/>
              </a:ext>
            </a:extLst>
          </p:cNvPr>
          <p:cNvSpPr/>
          <p:nvPr/>
        </p:nvSpPr>
        <p:spPr>
          <a:xfrm>
            <a:off x="1006608" y="1559859"/>
            <a:ext cx="7718400" cy="806823"/>
          </a:xfrm>
          <a:prstGeom prst="verticalScroll">
            <a:avLst>
              <a:gd name="adj" fmla="val 22976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A5FA73B-4D50-CFEE-E8E7-7A79CD507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Half detuning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to force bunches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reference phases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3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  </a:t>
            </a:r>
            <a:r>
              <a:rPr lang="en-GB" sz="35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‘If you can't beat them, join them’</a:t>
            </a:r>
            <a:r>
              <a:rPr lang="en-GB" sz="3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 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Let bunches slip in phase,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control amplitude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Detune cavities to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Modulate RF phase to slip with the bunches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acceleration: steady-state RF power as without beam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4D86B55-F053-D06D-5F70-6E9D84224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high-intensity hadron colliders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Picture 6" descr="A black and white image of a mathematical equation&#10;&#10;AI-generated content may be incorrect.">
            <a:extLst>
              <a:ext uri="{FF2B5EF4-FFF2-40B4-BE49-F238E27FC236}">
                <a16:creationId xmlns:a16="http://schemas.microsoft.com/office/drawing/2014/main" id="{79C52420-9A1A-8569-E578-14C19FE523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1709" y="2644567"/>
            <a:ext cx="1401921" cy="342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40356D-EBF8-B97D-2871-3AB73D06B506}"/>
              </a:ext>
            </a:extLst>
          </p:cNvPr>
          <p:cNvSpPr/>
          <p:nvPr/>
        </p:nvSpPr>
        <p:spPr>
          <a:xfrm>
            <a:off x="4301556" y="3673899"/>
            <a:ext cx="239487" cy="3007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9674FA-B9C6-DF79-619A-301776332C82}"/>
              </a:ext>
            </a:extLst>
          </p:cNvPr>
          <p:cNvSpPr/>
          <p:nvPr/>
        </p:nvSpPr>
        <p:spPr>
          <a:xfrm>
            <a:off x="4531519" y="3245803"/>
            <a:ext cx="283369" cy="3667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number and a mathematical equation&#10;&#10;AI-generated content may be incorrect.">
            <a:extLst>
              <a:ext uri="{FF2B5EF4-FFF2-40B4-BE49-F238E27FC236}">
                <a16:creationId xmlns:a16="http://schemas.microsoft.com/office/drawing/2014/main" id="{E486A4E1-545F-EB33-366E-50F348E301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6462" y="3289312"/>
            <a:ext cx="2100339" cy="7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173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343B2-1947-5F38-1F42-DF1165411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8CDDB4-1211-27F9-3E5F-613A4710DFBB}"/>
              </a:ext>
            </a:extLst>
          </p:cNvPr>
          <p:cNvSpPr/>
          <p:nvPr/>
        </p:nvSpPr>
        <p:spPr>
          <a:xfrm>
            <a:off x="7367934" y="2620544"/>
            <a:ext cx="1514809" cy="400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3BD4C759-6E65-65A1-EE65-9BDD70935B68}"/>
              </a:ext>
            </a:extLst>
          </p:cNvPr>
          <p:cNvSpPr/>
          <p:nvPr/>
        </p:nvSpPr>
        <p:spPr>
          <a:xfrm>
            <a:off x="1006608" y="1559859"/>
            <a:ext cx="7718292" cy="806823"/>
          </a:xfrm>
          <a:prstGeom prst="verticalScroll">
            <a:avLst>
              <a:gd name="adj" fmla="val 22976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1F7EE24-FF15-DF35-C3C9-1E6AF1D75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Half detuning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to force bunches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reference phases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3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  </a:t>
            </a:r>
            <a:r>
              <a:rPr lang="en-GB" sz="35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‘If you can't beat them, join them’ 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Let bunches slip in phase,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control amplitude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detuning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7C4604C-463C-B937-5CCF-0BE1625FC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high-intensity hadron colliders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Picture 6" descr="A black and white image of a mathematical equation&#10;&#10;AI-generated content may be incorrect.">
            <a:extLst>
              <a:ext uri="{FF2B5EF4-FFF2-40B4-BE49-F238E27FC236}">
                <a16:creationId xmlns:a16="http://schemas.microsoft.com/office/drawing/2014/main" id="{8A214BE6-8E71-6429-5BF3-22884C7F952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1709" y="2646000"/>
            <a:ext cx="1401921" cy="342000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6CF67380-663F-A9D2-CCDC-07DB8E459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61" y="3609004"/>
            <a:ext cx="4149195" cy="2679084"/>
          </a:xfrm>
          <a:prstGeom prst="rect">
            <a:avLst/>
          </a:prstGeom>
        </p:spPr>
      </p:pic>
      <p:pic>
        <p:nvPicPr>
          <p:cNvPr id="17" name="Picture 16" descr="A diagram of a barcode&#10;&#10;AI-generated content may be incorrect.">
            <a:extLst>
              <a:ext uri="{FF2B5EF4-FFF2-40B4-BE49-F238E27FC236}">
                <a16:creationId xmlns:a16="http://schemas.microsoft.com/office/drawing/2014/main" id="{67082207-4ED8-B335-724F-13EE7D94E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576" y="3609004"/>
            <a:ext cx="4152418" cy="26790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626D90C-F7F9-FB1A-4340-9D7346F3911B}"/>
              </a:ext>
            </a:extLst>
          </p:cNvPr>
          <p:cNvSpPr txBox="1"/>
          <p:nvPr/>
        </p:nvSpPr>
        <p:spPr>
          <a:xfrm>
            <a:off x="4343400" y="6365686"/>
            <a:ext cx="4268387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70" dirty="0">
                <a:latin typeface="Constantia" panose="02030602050306030303" pitchFamily="18" charset="0"/>
                <a:hlinkClick r:id="rId5"/>
              </a:rPr>
              <a:t>https://lpc.web.cern.ch/schemeEditor.html</a:t>
            </a:r>
            <a:r>
              <a:rPr lang="en-GB" sz="1270" dirty="0">
                <a:latin typeface="Constantia" panose="02030602050306030303" pitchFamily="18" charset="0"/>
              </a:rPr>
              <a:t>, H. Timko</a:t>
            </a:r>
          </a:p>
        </p:txBody>
      </p:sp>
    </p:spTree>
    <p:extLst>
      <p:ext uri="{BB962C8B-B14F-4D97-AF65-F5344CB8AC3E}">
        <p14:creationId xmlns:p14="http://schemas.microsoft.com/office/powerpoint/2010/main" val="22864227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Beam loading in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microwave oven?</a:t>
            </a:r>
          </a:p>
        </p:txBody>
      </p:sp>
    </p:spTree>
    <p:extLst>
      <p:ext uri="{BB962C8B-B14F-4D97-AF65-F5344CB8AC3E}">
        <p14:creationId xmlns:p14="http://schemas.microsoft.com/office/powerpoint/2010/main" val="11421794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loading in microwave oven?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Microwave ovens use magnetrons as RF power source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Anode block consists of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ring of cavity</a:t>
            </a:r>
            <a:b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resonators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Electrons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from the cathode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accelerated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towards anode (cavities)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Perpendicular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magnetic field causes</a:t>
            </a:r>
            <a:b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cyclotron motion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4" b="17892"/>
          <a:stretch/>
        </p:blipFill>
        <p:spPr>
          <a:xfrm>
            <a:off x="539750" y="1645490"/>
            <a:ext cx="2386167" cy="15885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16572" r="14114" b="16457"/>
          <a:stretch/>
        </p:blipFill>
        <p:spPr>
          <a:xfrm flipH="1">
            <a:off x="3407872" y="1563459"/>
            <a:ext cx="1888671" cy="1820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336" y="3807505"/>
            <a:ext cx="1630914" cy="1902733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6516674" y="1353301"/>
            <a:ext cx="1096182" cy="770027"/>
            <a:chOff x="6516674" y="1353301"/>
            <a:chExt cx="1096182" cy="770027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7125497" y="1409700"/>
              <a:ext cx="0" cy="440155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7002466" y="1495633"/>
              <a:ext cx="0" cy="26828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endCxn id="14" idx="1"/>
            </p:cNvCxnSpPr>
            <p:nvPr/>
          </p:nvCxnSpPr>
          <p:spPr>
            <a:xfrm flipH="1">
              <a:off x="7611289" y="1621631"/>
              <a:ext cx="1567" cy="50169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125497" y="1631617"/>
              <a:ext cx="4857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19289" y="1621631"/>
              <a:ext cx="0" cy="2282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516674" y="1629776"/>
              <a:ext cx="4857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021413" y="1353301"/>
              <a:ext cx="425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Constantia" panose="02030602050306030303" pitchFamily="18" charset="0"/>
                </a:rPr>
                <a:t>+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84354" y="1359529"/>
              <a:ext cx="425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Constantia" panose="02030602050306030303" pitchFamily="18" charset="0"/>
                </a:rPr>
                <a:t>-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40" name="Down Arrow 39"/>
          <p:cNvSpPr/>
          <p:nvPr/>
        </p:nvSpPr>
        <p:spPr>
          <a:xfrm rot="16200000">
            <a:off x="2784704" y="2127267"/>
            <a:ext cx="738982" cy="507355"/>
          </a:xfrm>
          <a:prstGeom prst="downArrow">
            <a:avLst>
              <a:gd name="adj1" fmla="val 50000"/>
              <a:gd name="adj2" fmla="val 3053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Down Arrow 40"/>
          <p:cNvSpPr/>
          <p:nvPr/>
        </p:nvSpPr>
        <p:spPr>
          <a:xfrm rot="16200000">
            <a:off x="5185002" y="2168282"/>
            <a:ext cx="738982" cy="507355"/>
          </a:xfrm>
          <a:prstGeom prst="downArrow">
            <a:avLst>
              <a:gd name="adj1" fmla="val 50000"/>
              <a:gd name="adj2" fmla="val 3053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5778498" y="1523092"/>
            <a:ext cx="3168035" cy="2056980"/>
            <a:chOff x="5778498" y="1523092"/>
            <a:chExt cx="3168035" cy="20569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8498" y="1523092"/>
              <a:ext cx="3168035" cy="190082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16200000">
              <a:off x="6549753" y="2550757"/>
              <a:ext cx="1123949" cy="31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Constantia" panose="02030602050306030303" pitchFamily="18" charset="0"/>
                </a:rPr>
                <a:t>Cathode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11289" y="1849855"/>
              <a:ext cx="1123949" cy="546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7" b="1" dirty="0">
                  <a:latin typeface="Constantia" panose="02030602050306030303" pitchFamily="18" charset="0"/>
                </a:rPr>
                <a:t>Anode</a:t>
              </a:r>
              <a:br>
                <a:rPr lang="en-US" sz="1477" b="1" dirty="0">
                  <a:latin typeface="Constantia" panose="02030602050306030303" pitchFamily="18" charset="0"/>
                </a:rPr>
              </a:br>
              <a:r>
                <a:rPr lang="en-US" sz="1477" b="1" dirty="0">
                  <a:latin typeface="Constantia" panose="02030602050306030303" pitchFamily="18" charset="0"/>
                </a:rPr>
                <a:t>       block</a:t>
              </a:r>
              <a:endParaRPr lang="en-GB" sz="1477" b="1" dirty="0">
                <a:latin typeface="Constantia" panose="02030602050306030303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98430" y="3260433"/>
              <a:ext cx="1123949" cy="319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7" b="1" dirty="0">
                  <a:latin typeface="Constantia" panose="02030602050306030303" pitchFamily="18" charset="0"/>
                </a:rPr>
                <a:t>RF output</a:t>
              </a:r>
              <a:endParaRPr lang="en-GB" sz="1477" b="1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836746" y="1936906"/>
            <a:ext cx="2132708" cy="1688941"/>
            <a:chOff x="4471167" y="3366472"/>
            <a:chExt cx="2132708" cy="1688941"/>
          </a:xfrm>
        </p:grpSpPr>
        <p:cxnSp>
          <p:nvCxnSpPr>
            <p:cNvPr id="44" name="Straight Arrow Connector 43"/>
            <p:cNvCxnSpPr/>
            <p:nvPr/>
          </p:nvCxnSpPr>
          <p:spPr>
            <a:xfrm>
              <a:off x="4875875" y="3366472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5163875" y="3366472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5451875" y="3366472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5739875" y="3366472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6027875" y="3384648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6315875" y="3384648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6603875" y="3384648"/>
              <a:ext cx="0" cy="1400072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471167" y="4593748"/>
              <a:ext cx="3658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solidFill>
                    <a:srgbClr val="0000FF"/>
                  </a:solidFill>
                  <a:latin typeface="Constantia" panose="02030602050306030303" pitchFamily="18" charset="0"/>
                </a:rPr>
                <a:t>B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4612481" y="4672013"/>
              <a:ext cx="142875" cy="2381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2592686" y="6349994"/>
            <a:ext cx="6045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nstantia" panose="02030602050306030303" pitchFamily="18" charset="0"/>
              </a:rPr>
              <a:t>Ch. Wolff, </a:t>
            </a:r>
            <a:r>
              <a:rPr lang="en-GB" sz="1400" dirty="0">
                <a:latin typeface="Constantia" panose="02030602050306030303" pitchFamily="18" charset="0"/>
                <a:hlinkClick r:id="rId6"/>
              </a:rPr>
              <a:t>http://www.radartutorial.eu/08.transmitters/Magnetron.en.html</a:t>
            </a:r>
            <a:endParaRPr lang="en-GB" sz="1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20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Beam loading in microwave oven?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Magnetron as RF power source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flow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cathode to anode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self-bunched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under influence of oscillating fields in anode resonators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Bunched electrons excite RF fields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beam loading!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Food gets heated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33307" y="1794838"/>
            <a:ext cx="2858936" cy="2858607"/>
            <a:chOff x="5189764" y="3682800"/>
            <a:chExt cx="2858936" cy="285860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9764" y="3683907"/>
              <a:ext cx="2857500" cy="28575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1200" y="3682800"/>
              <a:ext cx="2857500" cy="28575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360" y="1794838"/>
            <a:ext cx="2857500" cy="2857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5642633" y="3334984"/>
            <a:ext cx="6045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nstantia" panose="02030602050306030303" pitchFamily="18" charset="0"/>
              </a:rPr>
              <a:t>Ch. Wolff, </a:t>
            </a:r>
            <a:r>
              <a:rPr lang="en-GB" sz="1400" dirty="0">
                <a:latin typeface="Constantia" panose="02030602050306030303" pitchFamily="18" charset="0"/>
                <a:hlinkClick r:id="rId5"/>
              </a:rPr>
              <a:t>http://www.radartutorial.eu/08.transmitters/Magnetron.en.html</a:t>
            </a:r>
            <a:endParaRPr lang="en-GB" sz="1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14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9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cavity parameters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System of cavity, coupling and amplifier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and multi-passage of bunches through a cavity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Fundamental theorem of beam loading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 passages limiting case of steady state</a:t>
            </a:r>
            <a:endParaRPr lang="en-US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Steady state beam loading</a:t>
            </a:r>
          </a:p>
          <a:p>
            <a:pPr marL="800100" lvl="1" indent="-342900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Minimize RF power by detuning and coupling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GB" sz="1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Partial filling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Modulation of bunch phase and RF voltage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Magnetron principle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Heating food with beam loading </a:t>
            </a: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2594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4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 big Thank You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all colleagues providing support, material and feedback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Philippe Baudrenghien, Thomas Bohl, Anny Gora, Wolfgang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Höfle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Andreas Jankowiak, Erk Jensen, Ivan Karpov,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AlexandreLasheen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Eric Montesinos, Elena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Lukas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Stingelin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Frank Tecker, Helga Timko, Christian Wolff and many more…</a:t>
            </a:r>
          </a:p>
        </p:txBody>
      </p:sp>
    </p:spTree>
    <p:extLst>
      <p:ext uri="{BB962C8B-B14F-4D97-AF65-F5344CB8AC3E}">
        <p14:creationId xmlns:p14="http://schemas.microsoft.com/office/powerpoint/2010/main" val="320295199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2704542"/>
            <a:ext cx="8152248" cy="1456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31" b="1" dirty="0">
                <a:solidFill>
                  <a:prstClr val="black"/>
                </a:solidFill>
                <a:latin typeface="Constantia" panose="02030602050306030303" pitchFamily="18" charset="0"/>
              </a:rPr>
              <a:t>Thank you very much            for your attention!</a:t>
            </a:r>
            <a:endParaRPr lang="en-GB" sz="4431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9727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682435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P. B. Wilson, Beam Loading in High-Energy Storage Rings, HEACC1974, 1974, p. 57-62,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http://inspirehep.net/record/92909/files/HEACC74_78-83.pdf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P. B. Wilson, Transient Beam Loading in Electron-positron Storage Rings, CERN-ISR-TH-78-23-rev, 1978,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http://cds.cern.ch/record/119634/files/cer-000030126.pdf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P. B. Wilson, J. E. Griffin, High Energy Electron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; Application to Storage Ring RF Systems and Linear Colliders, AIP Conf. Proc. 87 (1982) 564-582,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https://aip.scitation.org/doi/pdf/10.1063/1.33620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Beam Loading, CERN-87-03-V-2, 1987,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http://cds.cern.ch/record/1246443/files/p626.pdf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Design of a Ring RF System, CERN SL/91-2 (RFS, rev.), 1991,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http://cds.cern.ch/record/1023436/files/CM-P00065157.pdf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Garoby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Beam Loading in RF cavities, </a:t>
            </a:r>
            <a:r>
              <a:rPr lang="fr-FR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Lect</a:t>
            </a:r>
            <a:r>
              <a:rPr lang="fr-FR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. Notes Phys. 400 (1992) 509-541,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7"/>
              </a:rPr>
              <a:t>http://cds.cern.ch/record/220916/files/CM-P00059475.pdf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Beam Loading, CERN-95-06, 1995,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8"/>
              </a:rPr>
              <a:t>http://cds.cern.ch/record/302480/files/p415.pdf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Tückmantel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Optimum Cavity Detuning under Reactive Beam Loading with Accelerated Beams, AB-Note-2005-040 (RF), 2005,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9"/>
              </a:rPr>
              <a:t>http://cds.cern.ch/record/910371/files/ab-note-2005-040.pdf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J.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Tückmantel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Cavity-Beam-Transmitter Interaction Formula Collection with Derivation, CERN-ATS-Note-2011-002 TECH, 2011,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10"/>
              </a:rPr>
              <a:t>http://cds.cern.ch/record/1323893/files/CERN-ATS-Note-2011-002%20TECH.pdf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166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RF cavity</a:t>
            </a:r>
          </a:p>
        </p:txBody>
      </p:sp>
    </p:spTree>
    <p:extLst>
      <p:ext uri="{BB962C8B-B14F-4D97-AF65-F5344CB8AC3E}">
        <p14:creationId xmlns:p14="http://schemas.microsoft.com/office/powerpoint/2010/main" val="144107625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470" y="927116"/>
            <a:ext cx="771573" cy="259200"/>
          </a:xfrm>
          <a:prstGeom prst="rect">
            <a:avLst/>
          </a:prstGeom>
        </p:spPr>
      </p:pic>
      <p:sp>
        <p:nvSpPr>
          <p:cNvPr id="150" name="Rectangle 7"/>
          <p:cNvSpPr>
            <a:spLocks noChangeArrowheads="1"/>
          </p:cNvSpPr>
          <p:nvPr/>
        </p:nvSpPr>
        <p:spPr bwMode="auto">
          <a:xfrm>
            <a:off x="503237" y="838200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order Taylor expansion for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Approximations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581" y="1415551"/>
            <a:ext cx="5488838" cy="19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3771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Approximations: </a:t>
            </a:r>
            <a:r>
              <a:rPr lang="en-GB" sz="3200" b="1" i="1" dirty="0">
                <a:solidFill>
                  <a:srgbClr val="1F497D"/>
                </a:solidFill>
                <a:latin typeface="Constantia" pitchFamily="18" charset="0"/>
              </a:rPr>
              <a:t>F</a:t>
            </a:r>
            <a:r>
              <a:rPr lang="en-GB" sz="3200" b="1" baseline="-25000" dirty="0">
                <a:solidFill>
                  <a:srgbClr val="1F497D"/>
                </a:solidFill>
                <a:latin typeface="Constantia" pitchFamily="18" charset="0"/>
              </a:rPr>
              <a:t>1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50" y="1382400"/>
            <a:ext cx="8779100" cy="3395313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7" y="838200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Simplification of real part </a:t>
            </a:r>
            <a:r>
              <a:rPr lang="en-GB" sz="2100" b="1" i="1" dirty="0">
                <a:latin typeface="Constantia" pitchFamily="18" charset="0"/>
              </a:rPr>
              <a:t>F</a:t>
            </a:r>
            <a:r>
              <a:rPr lang="en-GB" sz="2100" b="1" baseline="-25000" dirty="0">
                <a:latin typeface="Constantia" pitchFamily="18" charset="0"/>
              </a:rPr>
              <a:t>1</a:t>
            </a:r>
            <a:r>
              <a:rPr lang="en-GB" sz="2100" b="1" dirty="0">
                <a:latin typeface="Constantia" pitchFamily="18" charset="0"/>
              </a:rPr>
              <a:t>(</a:t>
            </a:r>
            <a:r>
              <a:rPr lang="en-GB" sz="2100" b="1" i="1" dirty="0" err="1">
                <a:latin typeface="Symbol" panose="05050102010706020507" pitchFamily="18" charset="2"/>
              </a:rPr>
              <a:t>b</a:t>
            </a:r>
            <a:r>
              <a:rPr lang="en-GB" sz="2100" b="1" dirty="0" err="1">
                <a:latin typeface="Constantia" pitchFamily="18" charset="0"/>
              </a:rPr>
              <a:t>,</a:t>
            </a:r>
            <a:r>
              <a:rPr lang="en-GB" sz="2100" b="1" i="1" dirty="0" err="1">
                <a:latin typeface="Symbol" panose="05050102010706020507" pitchFamily="18" charset="2"/>
                <a:cs typeface="Symap" panose="00000400000000000000" pitchFamily="2" charset="0"/>
              </a:rPr>
              <a:t>f</a:t>
            </a:r>
            <a:r>
              <a:rPr lang="en-GB" sz="2100" b="1" baseline="-25000" dirty="0" err="1">
                <a:latin typeface="Constantia" pitchFamily="18" charset="0"/>
              </a:rPr>
              <a:t>c</a:t>
            </a:r>
            <a:r>
              <a:rPr lang="en-GB" sz="2100" b="1" dirty="0">
                <a:latin typeface="Constantia" pitchFamily="18" charset="0"/>
              </a:rPr>
              <a:t>)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806" y="915175"/>
            <a:ext cx="771573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9180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00" y="1380550"/>
            <a:ext cx="8780400" cy="3479067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Approximations: </a:t>
            </a:r>
            <a:r>
              <a:rPr lang="en-GB" sz="3200" b="1" i="1" dirty="0">
                <a:solidFill>
                  <a:srgbClr val="1F497D"/>
                </a:solidFill>
                <a:latin typeface="Constantia" pitchFamily="18" charset="0"/>
              </a:rPr>
              <a:t>F</a:t>
            </a:r>
            <a:r>
              <a:rPr lang="en-GB" sz="3200" b="1" baseline="-25000" dirty="0">
                <a:solidFill>
                  <a:srgbClr val="1F497D"/>
                </a:solidFill>
                <a:latin typeface="Constantia" pitchFamily="18" charset="0"/>
              </a:rPr>
              <a:t>2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3237" y="838200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Simplification of real part </a:t>
            </a:r>
            <a:r>
              <a:rPr lang="en-GB" sz="2100" b="1" i="1" dirty="0">
                <a:latin typeface="Constantia" pitchFamily="18" charset="0"/>
              </a:rPr>
              <a:t>F</a:t>
            </a:r>
            <a:r>
              <a:rPr lang="en-GB" sz="2100" b="1" baseline="-25000" dirty="0">
                <a:latin typeface="Constantia" pitchFamily="18" charset="0"/>
              </a:rPr>
              <a:t>2</a:t>
            </a:r>
            <a:r>
              <a:rPr lang="en-GB" sz="2100" b="1" dirty="0">
                <a:latin typeface="Constantia" pitchFamily="18" charset="0"/>
              </a:rPr>
              <a:t>(</a:t>
            </a:r>
            <a:r>
              <a:rPr lang="en-GB" sz="2100" b="1" i="1" dirty="0" err="1">
                <a:latin typeface="Symbol" panose="05050102010706020507" pitchFamily="18" charset="2"/>
              </a:rPr>
              <a:t>b</a:t>
            </a:r>
            <a:r>
              <a:rPr lang="en-GB" sz="2100" b="1" dirty="0" err="1">
                <a:latin typeface="Constantia" pitchFamily="18" charset="0"/>
              </a:rPr>
              <a:t>,</a:t>
            </a:r>
            <a:r>
              <a:rPr lang="en-GB" sz="2100" b="1" i="1" dirty="0" err="1">
                <a:latin typeface="Symbol" panose="05050102010706020507" pitchFamily="18" charset="2"/>
                <a:cs typeface="Symap" panose="00000400000000000000" pitchFamily="2" charset="0"/>
              </a:rPr>
              <a:t>f</a:t>
            </a:r>
            <a:r>
              <a:rPr lang="en-GB" sz="2100" b="1" baseline="-25000" dirty="0" err="1">
                <a:latin typeface="Constantia" pitchFamily="18" charset="0"/>
              </a:rPr>
              <a:t>c</a:t>
            </a:r>
            <a:r>
              <a:rPr lang="en-GB" sz="2100" b="1" dirty="0">
                <a:latin typeface="Constantia" pitchFamily="18" charset="0"/>
              </a:rPr>
              <a:t>)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806" y="915175"/>
            <a:ext cx="771573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903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896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Frequency and wavelength ranges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3507638" y="920839"/>
            <a:ext cx="2147899" cy="5397500"/>
          </a:xfrm>
          <a:prstGeom prst="downArrow">
            <a:avLst>
              <a:gd name="adj1" fmla="val 50000"/>
              <a:gd name="adj2" fmla="val 30129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041104" y="985362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kHz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km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41105" y="170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 MHz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300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1104" y="242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 MHz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60078" y="3146295"/>
            <a:ext cx="122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MHz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41104" y="386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 GHz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30 cm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41104" y="458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 GHz</a:t>
            </a:r>
            <a:b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cm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41104" y="5306295"/>
            <a:ext cx="108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100 GHz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latin typeface="Constantia" panose="02030602050306030303" pitchFamily="18" charset="0"/>
              </a:rPr>
              <a:t>3 mm</a:t>
            </a:r>
            <a:endParaRPr lang="en-US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39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663817" y="947550"/>
            <a:ext cx="1739744" cy="121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18750"/>
          <a:stretch/>
        </p:blipFill>
        <p:spPr>
          <a:xfrm>
            <a:off x="7421395" y="4580390"/>
            <a:ext cx="1173955" cy="1295398"/>
          </a:xfrm>
          <a:prstGeom prst="rect">
            <a:avLst/>
          </a:prstGeom>
        </p:spPr>
      </p:pic>
      <p:pic>
        <p:nvPicPr>
          <p:cNvPr id="41" name="Picture 40" descr="TD18#2 before installation to Nextef IMG_034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02" y="4362250"/>
            <a:ext cx="1975007" cy="1131117"/>
          </a:xfrm>
          <a:prstGeom prst="rect">
            <a:avLst/>
          </a:prstGeom>
        </p:spPr>
      </p:pic>
      <p:pic>
        <p:nvPicPr>
          <p:cNvPr id="42" name="Picture 4" descr="SPScavit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8331" y="2909727"/>
            <a:ext cx="1629956" cy="130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8" descr="10MHzCavityss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2" y="2263164"/>
            <a:ext cx="1582974" cy="1266092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47583" r="1042"/>
          <a:stretch/>
        </p:blipFill>
        <p:spPr>
          <a:xfrm>
            <a:off x="5457288" y="3174237"/>
            <a:ext cx="2853813" cy="8613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08" y="4433475"/>
            <a:ext cx="906041" cy="53650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365" y="3927111"/>
            <a:ext cx="870277" cy="87027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38" y="1787783"/>
            <a:ext cx="1876963" cy="123648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25" y="1069612"/>
            <a:ext cx="1360025" cy="1002445"/>
          </a:xfrm>
          <a:prstGeom prst="rect">
            <a:avLst/>
          </a:prstGeom>
        </p:spPr>
      </p:pic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553552" y="3850957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SPS 200 MHz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1905805" y="2188902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PS main RF system</a:t>
            </a:r>
          </a:p>
        </p:txBody>
      </p:sp>
      <p:sp>
        <p:nvSpPr>
          <p:cNvPr id="51" name="Text Box 22"/>
          <p:cNvSpPr txBox="1">
            <a:spLocks noChangeArrowheads="1"/>
          </p:cNvSpPr>
          <p:nvPr/>
        </p:nvSpPr>
        <p:spPr bwMode="auto">
          <a:xfrm>
            <a:off x="2397014" y="906032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PS longitudi- nal damper</a:t>
            </a:r>
          </a:p>
        </p:txBody>
      </p:sp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812920" y="5493367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CLIC 12 GHz</a:t>
            </a:r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6602623" y="1105056"/>
            <a:ext cx="1637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Long wave</a:t>
            </a:r>
          </a:p>
        </p:txBody>
      </p:sp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4832334" y="2178731"/>
            <a:ext cx="16375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Medium/ short wave</a:t>
            </a: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7257941" y="3984841"/>
            <a:ext cx="11769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VHF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5655537" y="5298651"/>
            <a:ext cx="17895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altLang="en-US" b="1" dirty="0">
                <a:solidFill>
                  <a:srgbClr val="000000"/>
                </a:solidFill>
                <a:latin typeface="Constantia" panose="02030602050306030303" pitchFamily="18" charset="0"/>
              </a:rPr>
              <a:t>Microwave links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337" y="4136489"/>
            <a:ext cx="765048" cy="5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403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Transient beam loading in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 SLS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Electron storage ring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 descr="A graph with blue lines&#10;&#10;Description automatically generated with low confidence">
            <a:extLst>
              <a:ext uri="{FF2B5EF4-FFF2-40B4-BE49-F238E27FC236}">
                <a16:creationId xmlns:a16="http://schemas.microsoft.com/office/drawing/2014/main" id="{E533E1D8-E022-8E27-8F2C-ABD2714A0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727" y="838200"/>
            <a:ext cx="4158557" cy="27723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B8CA64-5580-7BA8-6D28-6D902DC00E01}"/>
              </a:ext>
            </a:extLst>
          </p:cNvPr>
          <p:cNvSpPr txBox="1"/>
          <p:nvPr/>
        </p:nvSpPr>
        <p:spPr>
          <a:xfrm>
            <a:off x="4904561" y="1022674"/>
            <a:ext cx="1616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nstantia" panose="02030602050306030303" pitchFamily="18" charset="0"/>
              </a:rPr>
              <a:t>Bunch charge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543077" y="1556868"/>
            <a:ext cx="14660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70" dirty="0">
                <a:latin typeface="Constantia" panose="02030602050306030303" pitchFamily="18" charset="0"/>
              </a:rPr>
              <a:t>J. Kallestrup et al.</a:t>
            </a:r>
          </a:p>
        </p:txBody>
      </p:sp>
      <p:pic>
        <p:nvPicPr>
          <p:cNvPr id="17" name="Picture 16" descr="A picture containing text, screenshot, circle, diagram&#10;&#10;Description automatically generated">
            <a:extLst>
              <a:ext uri="{FF2B5EF4-FFF2-40B4-BE49-F238E27FC236}">
                <a16:creationId xmlns:a16="http://schemas.microsoft.com/office/drawing/2014/main" id="{32744E14-37AA-30FC-E607-07F985806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293" y="1611745"/>
            <a:ext cx="2648960" cy="30729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0F5D8D3-D016-EB6C-8487-771F0A4789FF}"/>
              </a:ext>
            </a:extLst>
          </p:cNvPr>
          <p:cNvSpPr txBox="1"/>
          <p:nvPr/>
        </p:nvSpPr>
        <p:spPr>
          <a:xfrm>
            <a:off x="1981821" y="2767803"/>
            <a:ext cx="841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onstantia" panose="02030602050306030303" pitchFamily="18" charset="0"/>
              </a:rPr>
              <a:t>288 m</a:t>
            </a:r>
            <a:endParaRPr lang="en-US" b="1" dirty="0">
              <a:latin typeface="Constantia" panose="02030602050306030303" pitchFamily="18" charset="0"/>
            </a:endParaRPr>
          </a:p>
        </p:txBody>
      </p:sp>
      <p:pic>
        <p:nvPicPr>
          <p:cNvPr id="21" name="Picture 20" descr="A picture containing grass, aerial photography, tree, outdoor&#10;&#10;Description automatically generated">
            <a:extLst>
              <a:ext uri="{FF2B5EF4-FFF2-40B4-BE49-F238E27FC236}">
                <a16:creationId xmlns:a16="http://schemas.microsoft.com/office/drawing/2014/main" id="{24E72C06-83C1-4F76-458A-183AC42A77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44" r="5836" b="15662"/>
          <a:stretch/>
        </p:blipFill>
        <p:spPr>
          <a:xfrm>
            <a:off x="1045587" y="4776421"/>
            <a:ext cx="2672049" cy="146086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E5A8C7C3-F1DD-1632-4543-DB919A3A75B6}"/>
              </a:ext>
            </a:extLst>
          </p:cNvPr>
          <p:cNvGrpSpPr/>
          <p:nvPr/>
        </p:nvGrpSpPr>
        <p:grpSpPr>
          <a:xfrm>
            <a:off x="4375727" y="2185565"/>
            <a:ext cx="4158557" cy="4087372"/>
            <a:chOff x="4375727" y="2185565"/>
            <a:chExt cx="4158557" cy="408737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9EE31C6-3A8B-1540-CEBC-DA00DB7A8F6D}"/>
                </a:ext>
              </a:extLst>
            </p:cNvPr>
            <p:cNvGrpSpPr/>
            <p:nvPr/>
          </p:nvGrpSpPr>
          <p:grpSpPr>
            <a:xfrm>
              <a:off x="4375727" y="3500566"/>
              <a:ext cx="4158557" cy="2772371"/>
              <a:chOff x="4375727" y="3500566"/>
              <a:chExt cx="4158557" cy="2772371"/>
            </a:xfrm>
          </p:grpSpPr>
          <p:pic>
            <p:nvPicPr>
              <p:cNvPr id="7" name="Picture 6" descr="A picture containing text, line, diagram, plot&#10;&#10;Description automatically generated">
                <a:extLst>
                  <a:ext uri="{FF2B5EF4-FFF2-40B4-BE49-F238E27FC236}">
                    <a16:creationId xmlns:a16="http://schemas.microsoft.com/office/drawing/2014/main" id="{AC313852-073F-9A6A-E2C6-8179613CF3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375727" y="3500566"/>
                <a:ext cx="4158557" cy="277237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43E4AA-DAD4-1208-0E9E-871FE8324CBC}"/>
                  </a:ext>
                </a:extLst>
              </p:cNvPr>
              <p:cNvSpPr txBox="1"/>
              <p:nvPr/>
            </p:nvSpPr>
            <p:spPr>
              <a:xfrm>
                <a:off x="4894111" y="3703782"/>
                <a:ext cx="30989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Constantia" panose="02030602050306030303" pitchFamily="18" charset="0"/>
                  </a:rPr>
                  <a:t>Bunch phase displacement</a:t>
                </a:r>
                <a:endParaRPr lang="en-GB" sz="1600" b="1" dirty="0">
                  <a:latin typeface="Constantia" panose="02030602050306030303" pitchFamily="18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BCAA118-4279-60FB-976E-A06552091241}"/>
                </a:ext>
              </a:extLst>
            </p:cNvPr>
            <p:cNvGrpSpPr/>
            <p:nvPr/>
          </p:nvGrpSpPr>
          <p:grpSpPr>
            <a:xfrm>
              <a:off x="6151383" y="2185565"/>
              <a:ext cx="738982" cy="1477175"/>
              <a:chOff x="6151383" y="2185565"/>
              <a:chExt cx="738982" cy="1477175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2819889-228E-D4D0-A40C-B717E6CFAAAA}"/>
                  </a:ext>
                </a:extLst>
              </p:cNvPr>
              <p:cNvSpPr/>
              <p:nvPr/>
            </p:nvSpPr>
            <p:spPr>
              <a:xfrm>
                <a:off x="6151383" y="3429000"/>
                <a:ext cx="738982" cy="2337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Down Arrow 22">
                <a:extLst>
                  <a:ext uri="{FF2B5EF4-FFF2-40B4-BE49-F238E27FC236}">
                    <a16:creationId xmlns:a16="http://schemas.microsoft.com/office/drawing/2014/main" id="{96EF6723-B550-86EA-8233-D001520D41A7}"/>
                  </a:ext>
                </a:extLst>
              </p:cNvPr>
              <p:cNvSpPr/>
              <p:nvPr/>
            </p:nvSpPr>
            <p:spPr>
              <a:xfrm>
                <a:off x="6151383" y="2185565"/>
                <a:ext cx="738982" cy="1466048"/>
              </a:xfrm>
              <a:prstGeom prst="downArrow">
                <a:avLst>
                  <a:gd name="adj1" fmla="val 50000"/>
                  <a:gd name="adj2" fmla="val 3053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32" name="Picture 31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D7A668B5-F623-E498-2557-C3271D80F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8556" y="1865606"/>
            <a:ext cx="1145309" cy="48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79930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Triple splitting of LHC-type beams in CERN PS requires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three RF systems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7, 14 and 21)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phase at degree level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Transient beam loading: relative phases different for 1</a:t>
            </a:r>
            <a:r>
              <a:rPr lang="en-GB" sz="1900" b="1" baseline="30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GB" sz="19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Bunch-by-bunch intensity variations in LHC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Transient beam loading between RF systems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39" y="1663284"/>
            <a:ext cx="3746726" cy="3896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09" y="1631989"/>
            <a:ext cx="3255961" cy="40559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44352" y="1631989"/>
            <a:ext cx="1317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First bunch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11789" y="1631989"/>
            <a:ext cx="1317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Last bunch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9904" y="1631989"/>
            <a:ext cx="3543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anose="02030602050306030303" pitchFamily="18" charset="0"/>
              </a:rPr>
              <a:t>6 bunches split, </a:t>
            </a:r>
            <a:r>
              <a:rPr lang="en-US" sz="1600" b="1" dirty="0">
                <a:solidFill>
                  <a:srgbClr val="C0504D"/>
                </a:solidFill>
                <a:latin typeface="Constantia" panose="02030602050306030303" pitchFamily="18" charset="0"/>
              </a:rPr>
              <a:t>one empty bucket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Down Arrow 13"/>
          <p:cNvSpPr/>
          <p:nvPr/>
        </p:nvSpPr>
        <p:spPr>
          <a:xfrm rot="16200000">
            <a:off x="4361524" y="3200891"/>
            <a:ext cx="738982" cy="807978"/>
          </a:xfrm>
          <a:prstGeom prst="downArrow">
            <a:avLst>
              <a:gd name="adj1" fmla="val 50000"/>
              <a:gd name="adj2" fmla="val 3053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5292725" y="2073275"/>
            <a:ext cx="1216025" cy="1555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223" y="2099807"/>
            <a:ext cx="1212943" cy="115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19456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03236" y="838200"/>
            <a:ext cx="83613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Fast phase measurement to directly observe relative changes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detuning not an option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Would even enhance phase modulation along batch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 systems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Counteract beam loading with additional RF power</a:t>
            </a: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Stabilize phase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488" y="1590428"/>
            <a:ext cx="3499183" cy="17212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6719" y="1507055"/>
            <a:ext cx="3490186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b="1" dirty="0">
                <a:latin typeface="Constantia" panose="02030602050306030303" pitchFamily="18" charset="0"/>
              </a:rPr>
              <a:t>Relative phase of 10 MHz and 20 MHz</a:t>
            </a:r>
            <a:endParaRPr lang="en-GB" sz="1477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1513" y="1270789"/>
            <a:ext cx="2144433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b="1" dirty="0">
                <a:latin typeface="Constantia" panose="02030602050306030303" pitchFamily="18" charset="0"/>
              </a:rPr>
              <a:t>Effect on bunch shape</a:t>
            </a:r>
            <a:endParaRPr lang="en-GB" sz="1477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Transient beam loading between RF systems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96" y="1765333"/>
            <a:ext cx="3858060" cy="200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75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753" y="4960134"/>
            <a:ext cx="2240780" cy="6356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61" y="4569466"/>
            <a:ext cx="3823074" cy="5978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5678853"/>
            <a:ext cx="2344774" cy="67519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752" y="4147019"/>
            <a:ext cx="2240780" cy="556086"/>
          </a:xfrm>
          <a:prstGeom prst="rect">
            <a:avLst/>
          </a:prstGeom>
        </p:spPr>
      </p:pic>
      <p:cxnSp>
        <p:nvCxnSpPr>
          <p:cNvPr id="98" name="Straight Arrow Connector 97"/>
          <p:cNvCxnSpPr/>
          <p:nvPr/>
        </p:nvCxnSpPr>
        <p:spPr>
          <a:xfrm flipH="1">
            <a:off x="4873400" y="4432300"/>
            <a:ext cx="727300" cy="204319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 flipV="1">
            <a:off x="4723158" y="5013325"/>
            <a:ext cx="877442" cy="247595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130" name="Arc 129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1" name="Arc 130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2" name="Arc 131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3" name="Arc 132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134" name="Arc 133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142" name="Straight Connector 141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7" name="Group 146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148" name="Rectangle 147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149" name="Straight Connector 148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153" name="Group 152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157" name="Straight Arrow Connector 15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4" name="Straight Connector 153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60" name="Straight Arrow Connector 159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63" name="Picture 1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04" y="2112369"/>
            <a:ext cx="2940049" cy="640853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67" y="3038500"/>
            <a:ext cx="1339048" cy="650886"/>
          </a:xfrm>
          <a:prstGeom prst="rect">
            <a:avLst/>
          </a:prstGeom>
        </p:spPr>
      </p:pic>
      <p:sp>
        <p:nvSpPr>
          <p:cNvPr id="165" name="TextBox 164"/>
          <p:cNvSpPr txBox="1"/>
          <p:nvPr/>
        </p:nvSpPr>
        <p:spPr>
          <a:xfrm>
            <a:off x="4873399" y="3129423"/>
            <a:ext cx="7553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Constantia" panose="02030602050306030303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279502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Cavity parameters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571750" y="1860912"/>
            <a:ext cx="1289051" cy="0"/>
          </a:xfrm>
          <a:prstGeom prst="lin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461215" y="2306403"/>
            <a:ext cx="229060" cy="1145299"/>
            <a:chOff x="2888616" y="2282692"/>
            <a:chExt cx="152400" cy="762000"/>
          </a:xfrm>
        </p:grpSpPr>
        <p:sp>
          <p:nvSpPr>
            <p:cNvPr id="56" name="Arc 55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7" name="Arc 56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8" name="Arc 57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59" name="Arc 58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60" name="Arc 59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</p:grpSp>
      <p:cxnSp>
        <p:nvCxnSpPr>
          <p:cNvPr id="69" name="Straight Connector 68"/>
          <p:cNvCxnSpPr/>
          <p:nvPr/>
        </p:nvCxnSpPr>
        <p:spPr>
          <a:xfrm flipV="1">
            <a:off x="2575746" y="1853257"/>
            <a:ext cx="0" cy="4724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575746" y="3435201"/>
            <a:ext cx="0" cy="4696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566194" y="3904849"/>
            <a:ext cx="13009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3204780" y="1816100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04780" y="3857656"/>
            <a:ext cx="94386" cy="943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539750" y="838200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resonance of a cavity can be understood as simple parallel resonant circuit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Resonant circuit can also be described by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GB" sz="2100" b="1" baseline="-25000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any other set of three parameters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1445" y="1853257"/>
            <a:ext cx="469137" cy="2065116"/>
            <a:chOff x="3721045" y="1853257"/>
            <a:chExt cx="469137" cy="2065116"/>
          </a:xfrm>
        </p:grpSpPr>
        <p:sp>
          <p:nvSpPr>
            <p:cNvPr id="65" name="Rectangle 64"/>
            <p:cNvSpPr/>
            <p:nvPr/>
          </p:nvSpPr>
          <p:spPr>
            <a:xfrm>
              <a:off x="3721045" y="2394163"/>
              <a:ext cx="251289" cy="9697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3855410" y="1853257"/>
              <a:ext cx="0" cy="5409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3856849" y="3363945"/>
              <a:ext cx="0" cy="5544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868358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91488" y="1853256"/>
            <a:ext cx="561461" cy="2051594"/>
            <a:chOff x="2991413" y="1853256"/>
            <a:chExt cx="561461" cy="2051594"/>
          </a:xfrm>
        </p:grpSpPr>
        <p:grpSp>
          <p:nvGrpSpPr>
            <p:cNvPr id="66" name="Group 65"/>
            <p:cNvGrpSpPr/>
            <p:nvPr/>
          </p:nvGrpSpPr>
          <p:grpSpPr>
            <a:xfrm>
              <a:off x="2991413" y="2783702"/>
              <a:ext cx="513188" cy="214853"/>
              <a:chOff x="3400623" y="2600252"/>
              <a:chExt cx="441652" cy="142948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400626" y="2600252"/>
                <a:ext cx="44164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3400623" y="2743200"/>
                <a:ext cx="44164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3250336" y="1853256"/>
              <a:ext cx="0" cy="930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3254864" y="2993585"/>
              <a:ext cx="0" cy="9112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3231050" y="1936895"/>
              <a:ext cx="321824" cy="41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i="1" dirty="0">
                  <a:latin typeface="Constantia" panose="02030602050306030303" pitchFamily="18" charset="0"/>
                </a:rPr>
                <a:t>C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581574" y="1936895"/>
            <a:ext cx="321824" cy="4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latin typeface="Constantia" panose="02030602050306030303" pitchFamily="18" charset="0"/>
              </a:rPr>
              <a:t>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78179" y="1860912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578179" y="3904849"/>
            <a:ext cx="949915" cy="0"/>
          </a:xfrm>
          <a:prstGeom prst="straightConnector1">
            <a:avLst/>
          </a:prstGeom>
          <a:ln w="381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300418" y="2671304"/>
            <a:ext cx="85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i="1" dirty="0">
                <a:solidFill>
                  <a:srgbClr val="C0504D"/>
                </a:solidFill>
                <a:latin typeface="Constantia" panose="02030602050306030303" pitchFamily="18" charset="0"/>
              </a:rPr>
              <a:t>Z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(</a:t>
            </a:r>
            <a:r>
              <a:rPr lang="en-GB" sz="2100" b="1" dirty="0">
                <a:solidFill>
                  <a:srgbClr val="C0504D"/>
                </a:solidFill>
                <a:latin typeface="Symbol" panose="05050102010706020507" pitchFamily="18" charset="2"/>
              </a:rPr>
              <a:t>w</a:t>
            </a:r>
            <a:r>
              <a:rPr lang="en-GB" sz="2100" b="1" dirty="0">
                <a:solidFill>
                  <a:srgbClr val="C0504D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04" y="2112369"/>
            <a:ext cx="2940049" cy="6408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0" y="4247383"/>
            <a:ext cx="2344774" cy="6751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67" y="3038500"/>
            <a:ext cx="1339048" cy="65088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873399" y="3129423"/>
            <a:ext cx="7553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Constantia" panose="02030602050306030303" pitchFamily="18" charset="0"/>
              </a:rPr>
              <a:t>with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1" y="4293875"/>
            <a:ext cx="4584894" cy="96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7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39449</TotalTime>
  <Words>3079</Words>
  <Application>Microsoft Office PowerPoint</Application>
  <PresentationFormat>On-screen Show (4:3)</PresentationFormat>
  <Paragraphs>1082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84" baseType="lpstr">
      <vt:lpstr>Arial</vt:lpstr>
      <vt:lpstr>Calibri</vt:lpstr>
      <vt:lpstr>Calibri Light</vt:lpstr>
      <vt:lpstr>Constantia</vt:lpstr>
      <vt:lpstr>Symbol</vt:lpstr>
      <vt:lpstr>Times New Roman</vt:lpstr>
      <vt:lpstr>Office Theme</vt:lpstr>
      <vt:lpstr>1_Office Theme</vt:lpstr>
      <vt:lpstr>Beam Loading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Timing, Synchronization &amp; Longitudinal Aspects I</dc:title>
  <dc:creator>Heiko Damerau</dc:creator>
  <cp:lastModifiedBy>Heiko Damerau</cp:lastModifiedBy>
  <cp:revision>871</cp:revision>
  <cp:lastPrinted>2018-09-25T05:35:28Z</cp:lastPrinted>
  <dcterms:created xsi:type="dcterms:W3CDTF">2017-02-20T17:52:05Z</dcterms:created>
  <dcterms:modified xsi:type="dcterms:W3CDTF">2025-06-22T07:09:32Z</dcterms:modified>
</cp:coreProperties>
</file>