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0"/>
  </p:notesMasterIdLst>
  <p:handoutMasterIdLst>
    <p:handoutMasterId r:id="rId21"/>
  </p:handoutMasterIdLst>
  <p:sldIdLst>
    <p:sldId id="265" r:id="rId2"/>
    <p:sldId id="318" r:id="rId3"/>
    <p:sldId id="623" r:id="rId4"/>
    <p:sldId id="323" r:id="rId5"/>
    <p:sldId id="324" r:id="rId6"/>
    <p:sldId id="326" r:id="rId7"/>
    <p:sldId id="617" r:id="rId8"/>
    <p:sldId id="327" r:id="rId9"/>
    <p:sldId id="259" r:id="rId10"/>
    <p:sldId id="616" r:id="rId11"/>
    <p:sldId id="615" r:id="rId12"/>
    <p:sldId id="621" r:id="rId13"/>
    <p:sldId id="328" r:id="rId14"/>
    <p:sldId id="612" r:id="rId15"/>
    <p:sldId id="325" r:id="rId16"/>
    <p:sldId id="271" r:id="rId17"/>
    <p:sldId id="620" r:id="rId18"/>
    <p:sldId id="322"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32"/>
    <a:srgbClr val="2F2F2F"/>
    <a:srgbClr val="181818"/>
    <a:srgbClr val="000003"/>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939"/>
    <p:restoredTop sz="96229"/>
  </p:normalViewPr>
  <p:slideViewPr>
    <p:cSldViewPr snapToObjects="1">
      <p:cViewPr varScale="1">
        <p:scale>
          <a:sx n="125" d="100"/>
          <a:sy n="125" d="100"/>
        </p:scale>
        <p:origin x="864" y="16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97" d="100"/>
          <a:sy n="97" d="100"/>
        </p:scale>
        <p:origin x="3120"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6/22/25</a:t>
            </a:fld>
            <a:endParaRPr lang="en-US" dirty="0"/>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dirty="0"/>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6/22/25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dirty="0"/>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dirty="0"/>
          </a:p>
        </p:txBody>
      </p:sp>
    </p:spTree>
    <p:extLst>
      <p:ext uri="{BB962C8B-B14F-4D97-AF65-F5344CB8AC3E}">
        <p14:creationId xmlns:p14="http://schemas.microsoft.com/office/powerpoint/2010/main" val="435701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97F08A20-8EAE-F841-81A4-E7B07A418AF1}" type="datetime1">
              <a:rPr lang="de-CH" smtClean="0"/>
              <a:t>22.06.25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647EF84F-7721-1040-B0B0-EF84C32C1D47}" type="datetime1">
              <a:rPr lang="de-CH" smtClean="0"/>
              <a:t>22.06.25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44795E3F-EA79-EA4A-B221-3CA28B5AEBC0}" type="datetime1">
              <a:rPr lang="de-CH" smtClean="0"/>
              <a:t>22.06.25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7A611AE4-6DE9-7F4B-B603-B69C978B34A6}" type="datetime1">
              <a:rPr lang="de-CH" smtClean="0"/>
              <a:t>22.06.25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63663641-1584-8F40-9373-6DD6E62A188F}" type="datetime1">
              <a:rPr lang="de-CH" smtClean="0"/>
              <a:t>22.06.25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C701ACDD-0FA5-0643-8F3E-5350137E3B63}" type="datetime1">
              <a:rPr lang="de-CH" smtClean="0"/>
              <a:t>22.06.25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BF30CEAC-CC17-F54B-9B6F-87874E04B93E}" type="datetime1">
              <a:rPr lang="de-CH" smtClean="0"/>
              <a:t>22.06.25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9D9E2B8-A007-6D40-A3FB-F558ADB85925}" type="datetime1">
              <a:rPr lang="de-CH" smtClean="0"/>
              <a:t>22.06.25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425269A-5C1A-804C-9950-193409C20F6B}" type="datetime1">
              <a:rPr lang="de-CH" smtClean="0"/>
              <a:t>22.06.25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48773FA2-961D-BA4A-9774-B5E963541132}" type="datetime1">
              <a:rPr lang="de-CH" smtClean="0"/>
              <a:t>22.06.25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4243AD6-A525-4A4C-95DB-CF7D2EE0EE5A}" type="datetime1">
              <a:rPr lang="de-CH" smtClean="0"/>
              <a:t>22.06.25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67C95CDE-63AB-F142-B3CE-89ADB1B7BA38}" type="datetime1">
              <a:rPr lang="de-CH" smtClean="0"/>
              <a:t>22.06.25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93ACD32-A1EA-6645-95E1-90E2B416A66E}" type="datetime1">
              <a:rPr lang="de-CH" smtClean="0"/>
              <a:t>22.06.25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CB137548-0430-9246-969B-BF55130D8EDA}" type="datetime1">
              <a:rPr lang="de-CH" smtClean="0"/>
              <a:t>22.06.25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0F2E138-1BE0-C546-A320-FE3A6E600D20}" type="datetime1">
              <a:rPr lang="de-CH" smtClean="0"/>
              <a:t>22.06.25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49D22FF-2256-4C22-8AEF-C6D51E1D873E}" type="slidenum">
              <a:rPr lang="en-GB" smtClean="0"/>
              <a:t>‹#›</a:t>
            </a:fld>
            <a:endParaRPr lang="en-GB"/>
          </a:p>
        </p:txBody>
      </p:sp>
    </p:spTree>
    <p:extLst>
      <p:ext uri="{BB962C8B-B14F-4D97-AF65-F5344CB8AC3E}">
        <p14:creationId xmlns:p14="http://schemas.microsoft.com/office/powerpoint/2010/main" val="2517599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GI-Title-Slide">
    <p:bg>
      <p:bgPr>
        <a:solidFill>
          <a:srgbClr val="000003"/>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1E4E99-DC7C-C54A-BF95-85FF6A44E831}"/>
              </a:ext>
            </a:extLst>
          </p:cNvPr>
          <p:cNvPicPr>
            <a:picLocks noChangeAspect="1"/>
          </p:cNvPicPr>
          <p:nvPr userDrawn="1"/>
        </p:nvPicPr>
        <p:blipFill>
          <a:blip r:embed="rId2"/>
          <a:stretch/>
        </p:blipFill>
        <p:spPr bwMode="auto">
          <a:xfrm>
            <a:off x="6477485" y="0"/>
            <a:ext cx="5714515" cy="6858000"/>
          </a:xfrm>
          <a:prstGeom prst="rect">
            <a:avLst/>
          </a:prstGeom>
        </p:spPr>
      </p:pic>
      <p:pic>
        <p:nvPicPr>
          <p:cNvPr id="7" name="Graphic 6">
            <a:extLst>
              <a:ext uri="{FF2B5EF4-FFF2-40B4-BE49-F238E27FC236}">
                <a16:creationId xmlns:a16="http://schemas.microsoft.com/office/drawing/2014/main" id="{2F35A6F7-3501-AE48-9D45-8B8E63757F4C}"/>
              </a:ext>
            </a:extLst>
          </p:cNvPr>
          <p:cNvPicPr>
            <a:picLocks noChangeAspect="1"/>
          </p:cNvPicPr>
          <p:nvPr userDrawn="1"/>
        </p:nvPicPr>
        <p:blipFill>
          <a:blip r:embed="rId3"/>
          <a:stretch/>
        </p:blipFill>
        <p:spPr bwMode="auto">
          <a:xfrm>
            <a:off x="144000" y="144000"/>
            <a:ext cx="900000" cy="900000"/>
          </a:xfrm>
          <a:prstGeom prst="rect">
            <a:avLst/>
          </a:prstGeom>
        </p:spPr>
      </p:pic>
      <p:sp>
        <p:nvSpPr>
          <p:cNvPr id="4" name="Title 1">
            <a:extLst>
              <a:ext uri="{FF2B5EF4-FFF2-40B4-BE49-F238E27FC236}">
                <a16:creationId xmlns:a16="http://schemas.microsoft.com/office/drawing/2014/main" id="{34A941F7-156F-EC4C-98C3-9D2A526B6B43}"/>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208AFA87-8673-EC48-A922-EC494AD653F9}"/>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177805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D2E1AD6F-4270-DC46-B5E3-6B6C270FCDC2}" type="datetime1">
              <a:rPr lang="de-CH" smtClean="0"/>
              <a:t>22.06.25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583F005-37DF-5943-BEEA-281264CF6B35}" type="datetime1">
              <a:rPr lang="de-CH" smtClean="0"/>
              <a:t>22.06.25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1A87536-3C6A-1140-9000-AF4D04D9CE5B}" type="datetime1">
              <a:rPr lang="de-CH" smtClean="0"/>
              <a:t>22.06.25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C6083A6F-AA17-3241-9DBC-743910564C48}" type="datetime1">
              <a:rPr lang="de-CH" smtClean="0"/>
              <a:t>22.06.25</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B257E57-8867-7E43-BA06-D8C0493C8B6E}" type="datetime1">
              <a:rPr lang="de-CH" smtClean="0"/>
              <a:t>22.06.25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fld id="{F4152CF7-C376-C842-A125-E11F36CD3DF2}" type="datetime1">
              <a:rPr lang="de-CH" smtClean="0"/>
              <a:t>22.06.25</a:t>
            </a:fld>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rotWithShape="1">
          <a:blip r:embed="rId26"/>
          <a:srcRect l="1" t="-2768" r="12895" b="1"/>
          <a:stretch/>
        </p:blipFill>
        <p:spPr>
          <a:xfrm>
            <a:off x="407988" y="6353703"/>
            <a:ext cx="431428" cy="404596"/>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79" r:id="rId3"/>
    <p:sldLayoutId id="2147483662" r:id="rId4"/>
    <p:sldLayoutId id="2147483650" r:id="rId5"/>
    <p:sldLayoutId id="2147483665" r:id="rId6"/>
    <p:sldLayoutId id="2147483668" r:id="rId7"/>
    <p:sldLayoutId id="2147483677" r:id="rId8"/>
    <p:sldLayoutId id="2147483674" r:id="rId9"/>
    <p:sldLayoutId id="2147483652" r:id="rId10"/>
    <p:sldLayoutId id="2147483653" r:id="rId11"/>
    <p:sldLayoutId id="2147483661" r:id="rId12"/>
    <p:sldLayoutId id="2147483666" r:id="rId13"/>
    <p:sldLayoutId id="2147483667" r:id="rId14"/>
    <p:sldLayoutId id="2147483658" r:id="rId15"/>
    <p:sldLayoutId id="2147483659" r:id="rId16"/>
    <p:sldLayoutId id="2147483673" r:id="rId17"/>
    <p:sldLayoutId id="2147483660" r:id="rId18"/>
    <p:sldLayoutId id="2147483671" r:id="rId19"/>
    <p:sldLayoutId id="2147483651" r:id="rId20"/>
    <p:sldLayoutId id="2147483654" r:id="rId21"/>
    <p:sldLayoutId id="2147483669" r:id="rId22"/>
    <p:sldLayoutId id="2147483655" r:id="rId23"/>
    <p:sldLayoutId id="2147483680" r:id="rId24"/>
  </p:sldLayoutIdLst>
  <p:hf hdr="0" ft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9.pn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21.xml"/><Relationship Id="rId6" Type="http://schemas.openxmlformats.org/officeDocument/2006/relationships/image" Target="../media/image25.JP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1.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1.xml"/><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1.jpg"/><Relationship Id="rId1" Type="http://schemas.openxmlformats.org/officeDocument/2006/relationships/slideLayout" Target="../slideLayouts/slideLayout2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image" Target="../media/image160.png"/><Relationship Id="rId2" Type="http://schemas.openxmlformats.org/officeDocument/2006/relationships/image" Target="../media/image16.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houses with red roofs on a hill&#10;&#10;AI-generated content may be incorrect.">
            <a:extLst>
              <a:ext uri="{FF2B5EF4-FFF2-40B4-BE49-F238E27FC236}">
                <a16:creationId xmlns:a16="http://schemas.microsoft.com/office/drawing/2014/main" id="{921D7B75-F668-8388-698E-736CA7C21BB4}"/>
              </a:ext>
            </a:extLst>
          </p:cNvPr>
          <p:cNvPicPr>
            <a:picLocks noChangeAspect="1"/>
          </p:cNvPicPr>
          <p:nvPr/>
        </p:nvPicPr>
        <p:blipFill>
          <a:blip r:embed="rId3"/>
          <a:stretch>
            <a:fillRect/>
          </a:stretch>
        </p:blipFill>
        <p:spPr>
          <a:xfrm>
            <a:off x="407990" y="1316766"/>
            <a:ext cx="11380810" cy="4884009"/>
          </a:xfrm>
          <a:prstGeom prst="rect">
            <a:avLst/>
          </a:prstGeom>
        </p:spPr>
      </p:pic>
      <p:sp>
        <p:nvSpPr>
          <p:cNvPr id="7" name="Title 6">
            <a:extLst>
              <a:ext uri="{FF2B5EF4-FFF2-40B4-BE49-F238E27FC236}">
                <a16:creationId xmlns:a16="http://schemas.microsoft.com/office/drawing/2014/main" id="{4F09C978-6254-EB4A-AABC-4573E0D31688}"/>
              </a:ext>
            </a:extLst>
          </p:cNvPr>
          <p:cNvSpPr>
            <a:spLocks noGrp="1"/>
          </p:cNvSpPr>
          <p:nvPr>
            <p:ph type="title"/>
          </p:nvPr>
        </p:nvSpPr>
        <p:spPr>
          <a:xfrm>
            <a:off x="409528" y="115093"/>
            <a:ext cx="11380812" cy="1084263"/>
          </a:xfrm>
        </p:spPr>
        <p:txBody>
          <a:bodyPr vert="horz" lIns="0" tIns="0" rIns="0" bIns="0" rtlCol="0" anchor="t" anchorCtr="0">
            <a:normAutofit/>
          </a:bodyPr>
          <a:lstStyle/>
          <a:p>
            <a:r>
              <a:rPr lang="en-US" b="1" i="1" kern="1200" dirty="0">
                <a:latin typeface="+mj-lt"/>
                <a:ea typeface="+mj-ea"/>
                <a:cs typeface="+mj-cs"/>
              </a:rPr>
              <a:t>Hands-On</a:t>
            </a:r>
            <a:r>
              <a:rPr lang="en-US" b="1" kern="1200" dirty="0">
                <a:latin typeface="+mj-lt"/>
                <a:ea typeface="+mj-ea"/>
                <a:cs typeface="+mj-cs"/>
              </a:rPr>
              <a:t> </a:t>
            </a:r>
            <a:br>
              <a:rPr lang="en-US" b="1" kern="1200" dirty="0">
                <a:latin typeface="+mj-lt"/>
                <a:ea typeface="+mj-ea"/>
                <a:cs typeface="+mj-cs"/>
              </a:rPr>
            </a:br>
            <a:r>
              <a:rPr lang="en-US" b="1" kern="1200" dirty="0">
                <a:latin typeface="+mj-lt"/>
                <a:ea typeface="+mj-ea"/>
                <a:cs typeface="+mj-cs"/>
              </a:rPr>
              <a:t>CAS Intensity Limitations in Hadron Beams</a:t>
            </a:r>
          </a:p>
        </p:txBody>
      </p:sp>
      <p:sp>
        <p:nvSpPr>
          <p:cNvPr id="8" name="Subtitle 7">
            <a:extLst>
              <a:ext uri="{FF2B5EF4-FFF2-40B4-BE49-F238E27FC236}">
                <a16:creationId xmlns:a16="http://schemas.microsoft.com/office/drawing/2014/main" id="{398FF52D-ECBA-A141-8C7E-817C19EC075A}"/>
              </a:ext>
            </a:extLst>
          </p:cNvPr>
          <p:cNvSpPr>
            <a:spLocks noGrp="1"/>
          </p:cNvSpPr>
          <p:nvPr>
            <p:ph type="body" sz="quarter" idx="14"/>
          </p:nvPr>
        </p:nvSpPr>
        <p:spPr>
          <a:xfrm>
            <a:off x="571302" y="5828851"/>
            <a:ext cx="3708400" cy="366505"/>
          </a:xfrm>
        </p:spPr>
        <p:txBody>
          <a:bodyPr vert="horz" lIns="0" tIns="0" rIns="0" bIns="0" rtlCol="0">
            <a:normAutofit/>
          </a:bodyPr>
          <a:lstStyle/>
          <a:p>
            <a:r>
              <a:rPr lang="en-US" dirty="0">
                <a:solidFill>
                  <a:schemeClr val="bg1"/>
                </a:solidFill>
              </a:rPr>
              <a:t>22</a:t>
            </a:r>
            <a:r>
              <a:rPr lang="en-US" baseline="30000" dirty="0">
                <a:solidFill>
                  <a:schemeClr val="bg1"/>
                </a:solidFill>
              </a:rPr>
              <a:t>nd</a:t>
            </a:r>
            <a:r>
              <a:rPr lang="en-US" dirty="0">
                <a:solidFill>
                  <a:schemeClr val="bg1"/>
                </a:solidFill>
              </a:rPr>
              <a:t> &amp; 23</a:t>
            </a:r>
            <a:r>
              <a:rPr lang="en-US" baseline="30000" dirty="0">
                <a:solidFill>
                  <a:schemeClr val="bg1"/>
                </a:solidFill>
              </a:rPr>
              <a:t>rd</a:t>
            </a:r>
            <a:r>
              <a:rPr lang="en-US" dirty="0">
                <a:solidFill>
                  <a:schemeClr val="bg1"/>
                </a:solidFill>
              </a:rPr>
              <a:t>  June 2025</a:t>
            </a:r>
          </a:p>
        </p:txBody>
      </p:sp>
      <p:sp>
        <p:nvSpPr>
          <p:cNvPr id="9" name="Subtitle 7">
            <a:extLst>
              <a:ext uri="{FF2B5EF4-FFF2-40B4-BE49-F238E27FC236}">
                <a16:creationId xmlns:a16="http://schemas.microsoft.com/office/drawing/2014/main" id="{64CD69EB-B5F0-CB40-8574-5640D9CEE3B7}"/>
              </a:ext>
            </a:extLst>
          </p:cNvPr>
          <p:cNvSpPr txBox="1">
            <a:spLocks/>
          </p:cNvSpPr>
          <p:nvPr/>
        </p:nvSpPr>
        <p:spPr>
          <a:xfrm>
            <a:off x="2027548" y="3938522"/>
            <a:ext cx="8460810" cy="1906587"/>
          </a:xfrm>
          <a:prstGeom prst="rect">
            <a:avLst/>
          </a:prstGeom>
        </p:spPr>
        <p:txBody>
          <a:bodyPr vert="horz" lIns="0" tIns="0" rIns="0" bIns="0" rtlCol="0">
            <a:norm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ctr"/>
            <a:r>
              <a:rPr lang="en-US" sz="2100" b="1" dirty="0"/>
              <a:t>Alexandre Lasheen, Christine Vollinger, Elena de la Fuente, Heiko Damerau, Jake Flowerdew, Leandro Intelisano, Michela Neroni </a:t>
            </a:r>
          </a:p>
          <a:p>
            <a:pPr algn="ctr"/>
            <a:r>
              <a:rPr lang="en-US" sz="2100" b="1" dirty="0"/>
              <a:t> (all at CERN)</a:t>
            </a:r>
          </a:p>
        </p:txBody>
      </p:sp>
      <p:sp>
        <p:nvSpPr>
          <p:cNvPr id="2" name="TextBox 1">
            <a:extLst>
              <a:ext uri="{FF2B5EF4-FFF2-40B4-BE49-F238E27FC236}">
                <a16:creationId xmlns:a16="http://schemas.microsoft.com/office/drawing/2014/main" id="{2FFD1435-11FE-020C-0969-1EDCCDEDB327}"/>
              </a:ext>
            </a:extLst>
          </p:cNvPr>
          <p:cNvSpPr txBox="1"/>
          <p:nvPr/>
        </p:nvSpPr>
        <p:spPr>
          <a:xfrm>
            <a:off x="2653748" y="5834270"/>
            <a:ext cx="65" cy="276999"/>
          </a:xfrm>
          <a:prstGeom prst="rect">
            <a:avLst/>
          </a:prstGeom>
          <a:noFill/>
        </p:spPr>
        <p:txBody>
          <a:bodyPr wrap="none" lIns="0" tIns="0" rIns="0" bIns="0" rtlCol="0">
            <a:spAutoFit/>
          </a:bodyPr>
          <a:lstStyle/>
          <a:p>
            <a:pPr algn="l"/>
            <a:endParaRPr lang="en-CH"/>
          </a:p>
        </p:txBody>
      </p:sp>
      <p:pic>
        <p:nvPicPr>
          <p:cNvPr id="2050" name="Picture 2" descr="home">
            <a:extLst>
              <a:ext uri="{FF2B5EF4-FFF2-40B4-BE49-F238E27FC236}">
                <a16:creationId xmlns:a16="http://schemas.microsoft.com/office/drawing/2014/main" id="{5C13B47A-34B6-EFC6-0539-2114A1792A3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613990" y="4953594"/>
            <a:ext cx="1857375" cy="1019175"/>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9">
            <a:extLst>
              <a:ext uri="{FF2B5EF4-FFF2-40B4-BE49-F238E27FC236}">
                <a16:creationId xmlns:a16="http://schemas.microsoft.com/office/drawing/2014/main" id="{03985A7F-1202-7403-25F7-7030658E2A09}"/>
              </a:ext>
            </a:extLst>
          </p:cNvPr>
          <p:cNvSpPr>
            <a:spLocks noGrp="1"/>
          </p:cNvSpPr>
          <p:nvPr>
            <p:ph type="sldNum" sz="quarter" idx="18"/>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41864059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4DEF3-7064-80FD-1C76-6CC1FB5BF7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88190C-11E5-E878-DF09-C3EBCFFC0661}"/>
              </a:ext>
            </a:extLst>
          </p:cNvPr>
          <p:cNvSpPr>
            <a:spLocks noGrp="1"/>
          </p:cNvSpPr>
          <p:nvPr>
            <p:ph type="title"/>
          </p:nvPr>
        </p:nvSpPr>
        <p:spPr>
          <a:xfrm>
            <a:off x="300052" y="188824"/>
            <a:ext cx="11376025" cy="535127"/>
          </a:xfrm>
        </p:spPr>
        <p:txBody>
          <a:bodyPr/>
          <a:lstStyle/>
          <a:p>
            <a:r>
              <a:rPr lang="en-US" dirty="0">
                <a:solidFill>
                  <a:srgbClr val="FF0000"/>
                </a:solidFill>
              </a:rPr>
              <a:t>Task Force</a:t>
            </a:r>
            <a:r>
              <a:rPr lang="en-US" dirty="0"/>
              <a:t>: </a:t>
            </a:r>
            <a:r>
              <a:rPr lang="en-US" i="1" dirty="0"/>
              <a:t>SPS Beam Wire Scanners</a:t>
            </a:r>
            <a:endParaRPr lang="en-CH" i="1" dirty="0"/>
          </a:p>
        </p:txBody>
      </p:sp>
      <p:sp>
        <p:nvSpPr>
          <p:cNvPr id="5" name="Slide Number Placeholder 4">
            <a:extLst>
              <a:ext uri="{FF2B5EF4-FFF2-40B4-BE49-F238E27FC236}">
                <a16:creationId xmlns:a16="http://schemas.microsoft.com/office/drawing/2014/main" id="{98E89327-782D-51D1-C77D-1F6F39057EB6}"/>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3" name="TextBox 2">
            <a:extLst>
              <a:ext uri="{FF2B5EF4-FFF2-40B4-BE49-F238E27FC236}">
                <a16:creationId xmlns:a16="http://schemas.microsoft.com/office/drawing/2014/main" id="{DC0C2904-C0A2-9C66-AE0C-1C8C81F3C4EC}"/>
              </a:ext>
            </a:extLst>
          </p:cNvPr>
          <p:cNvSpPr txBox="1"/>
          <p:nvPr/>
        </p:nvSpPr>
        <p:spPr>
          <a:xfrm>
            <a:off x="4090169" y="935581"/>
            <a:ext cx="3672408" cy="360098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EM Simulations targeting </a:t>
            </a:r>
            <a:r>
              <a:rPr lang="en-US" dirty="0" err="1"/>
              <a:t>bci</a:t>
            </a:r>
            <a:r>
              <a:rPr lang="en-US" dirty="0"/>
              <a:t>, and mitigation measures, </a:t>
            </a:r>
          </a:p>
          <a:p>
            <a:pPr marL="285750" indent="-285750" algn="l">
              <a:buFont typeface="Arial" panose="020B0604020202020204" pitchFamily="34" charset="0"/>
              <a:buChar char="•"/>
            </a:pPr>
            <a:endParaRPr lang="en-US" dirty="0"/>
          </a:p>
          <a:p>
            <a:pPr marL="285750" indent="-285750">
              <a:buFont typeface="Arial" panose="020B0604020202020204" pitchFamily="34" charset="0"/>
              <a:buChar char="•"/>
            </a:pPr>
            <a:r>
              <a:rPr lang="en-US" dirty="0"/>
              <a:t>Update on operational beams, calculation of beam spectra</a:t>
            </a:r>
          </a:p>
          <a:p>
            <a:pPr marL="285750" indent="-285750">
              <a:buFont typeface="Arial" panose="020B0604020202020204" pitchFamily="34" charset="0"/>
              <a:buChar char="•"/>
            </a:pPr>
            <a:endParaRPr lang="en-US" dirty="0"/>
          </a:p>
          <a:p>
            <a:pPr marL="285750" indent="-285750" algn="l">
              <a:buFont typeface="Arial" panose="020B0604020202020204" pitchFamily="34" charset="0"/>
              <a:buChar char="•"/>
            </a:pPr>
            <a:r>
              <a:rPr lang="en-US" dirty="0"/>
              <a:t>Heating and losses study, </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RF measurements on a spare, </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Thermal-mechanical simulations, post failure analysis, preparation for next intervention.</a:t>
            </a:r>
            <a:endParaRPr lang="en-GB" dirty="0"/>
          </a:p>
        </p:txBody>
      </p:sp>
      <p:sp>
        <p:nvSpPr>
          <p:cNvPr id="6" name="TextBox 5">
            <a:extLst>
              <a:ext uri="{FF2B5EF4-FFF2-40B4-BE49-F238E27FC236}">
                <a16:creationId xmlns:a16="http://schemas.microsoft.com/office/drawing/2014/main" id="{EF6C3AEA-2511-7FEA-B237-7662E26702D0}"/>
              </a:ext>
            </a:extLst>
          </p:cNvPr>
          <p:cNvSpPr txBox="1"/>
          <p:nvPr/>
        </p:nvSpPr>
        <p:spPr>
          <a:xfrm>
            <a:off x="644646" y="4797152"/>
            <a:ext cx="11044156" cy="1384995"/>
          </a:xfrm>
          <a:prstGeom prst="rect">
            <a:avLst/>
          </a:prstGeom>
          <a:noFill/>
        </p:spPr>
        <p:txBody>
          <a:bodyPr wrap="square" lIns="0" tIns="0" rIns="0" bIns="0" rtlCol="0">
            <a:spAutoFit/>
          </a:bodyPr>
          <a:lstStyle/>
          <a:p>
            <a:pPr algn="ctr"/>
            <a:r>
              <a:rPr lang="en-US" b="1" dirty="0"/>
              <a:t>Not all this work of the task force can be repeated in this case study, of course, but we (you) will do:</a:t>
            </a:r>
          </a:p>
          <a:p>
            <a:pPr algn="ctr"/>
            <a:endParaRPr lang="en-US" dirty="0"/>
          </a:p>
          <a:p>
            <a:pPr marL="285750" indent="-285750" algn="ctr">
              <a:buFont typeface="Arial" panose="020B0604020202020204" pitchFamily="34" charset="0"/>
              <a:buChar char="•"/>
            </a:pPr>
            <a:r>
              <a:rPr lang="en-US" dirty="0"/>
              <a:t>EM Simulations targeting mitigation measures (CST hands-on),</a:t>
            </a:r>
          </a:p>
          <a:p>
            <a:pPr marL="285750" indent="-285750" algn="ctr">
              <a:buFont typeface="Arial" panose="020B0604020202020204" pitchFamily="34" charset="0"/>
              <a:buChar char="•"/>
            </a:pPr>
            <a:r>
              <a:rPr lang="en-US" dirty="0"/>
              <a:t>Calculation of different beam spectra (Python hands-on),</a:t>
            </a:r>
          </a:p>
          <a:p>
            <a:pPr marL="285750" indent="-285750" algn="ctr">
              <a:buFont typeface="Arial" panose="020B0604020202020204" pitchFamily="34" charset="0"/>
              <a:buChar char="•"/>
            </a:pPr>
            <a:r>
              <a:rPr lang="en-US" dirty="0"/>
              <a:t>Heating/Loss study (CST &amp; Python hands-on “combined”).</a:t>
            </a:r>
            <a:endParaRPr lang="en-GB" dirty="0"/>
          </a:p>
        </p:txBody>
      </p:sp>
      <p:grpSp>
        <p:nvGrpSpPr>
          <p:cNvPr id="9" name="Group 8">
            <a:extLst>
              <a:ext uri="{FF2B5EF4-FFF2-40B4-BE49-F238E27FC236}">
                <a16:creationId xmlns:a16="http://schemas.microsoft.com/office/drawing/2014/main" id="{07E62701-F67B-CDB9-53F0-915E9ABC291E}"/>
              </a:ext>
            </a:extLst>
          </p:cNvPr>
          <p:cNvGrpSpPr/>
          <p:nvPr/>
        </p:nvGrpSpPr>
        <p:grpSpPr>
          <a:xfrm>
            <a:off x="7392144" y="340636"/>
            <a:ext cx="4296658" cy="1407238"/>
            <a:chOff x="7392144" y="373593"/>
            <a:chExt cx="4296658" cy="1407238"/>
          </a:xfrm>
        </p:grpSpPr>
        <p:pic>
          <p:nvPicPr>
            <p:cNvPr id="8" name="Picture 7">
              <a:extLst>
                <a:ext uri="{FF2B5EF4-FFF2-40B4-BE49-F238E27FC236}">
                  <a16:creationId xmlns:a16="http://schemas.microsoft.com/office/drawing/2014/main" id="{09C31AAC-7296-71D3-E415-0647CC1B07AA}"/>
                </a:ext>
              </a:extLst>
            </p:cNvPr>
            <p:cNvPicPr>
              <a:picLocks noChangeAspect="1"/>
            </p:cNvPicPr>
            <p:nvPr/>
          </p:nvPicPr>
          <p:blipFill>
            <a:blip r:embed="rId2"/>
            <a:stretch>
              <a:fillRect/>
            </a:stretch>
          </p:blipFill>
          <p:spPr>
            <a:xfrm>
              <a:off x="9408368" y="373593"/>
              <a:ext cx="2280434" cy="1407238"/>
            </a:xfrm>
            <a:prstGeom prst="rect">
              <a:avLst/>
            </a:prstGeom>
          </p:spPr>
        </p:pic>
        <p:sp>
          <p:nvSpPr>
            <p:cNvPr id="7" name="Arrow: Right 6">
              <a:extLst>
                <a:ext uri="{FF2B5EF4-FFF2-40B4-BE49-F238E27FC236}">
                  <a16:creationId xmlns:a16="http://schemas.microsoft.com/office/drawing/2014/main" id="{F223E444-A553-1FB6-0596-DB4DBF8729DB}"/>
                </a:ext>
              </a:extLst>
            </p:cNvPr>
            <p:cNvSpPr/>
            <p:nvPr/>
          </p:nvSpPr>
          <p:spPr>
            <a:xfrm>
              <a:off x="7392144" y="1161509"/>
              <a:ext cx="1872208" cy="284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a:extLst>
              <a:ext uri="{FF2B5EF4-FFF2-40B4-BE49-F238E27FC236}">
                <a16:creationId xmlns:a16="http://schemas.microsoft.com/office/drawing/2014/main" id="{0BA9FEB7-7DC2-44BB-C1CD-5C22405C5B04}"/>
              </a:ext>
            </a:extLst>
          </p:cNvPr>
          <p:cNvGrpSpPr/>
          <p:nvPr/>
        </p:nvGrpSpPr>
        <p:grpSpPr>
          <a:xfrm>
            <a:off x="7505353" y="1851515"/>
            <a:ext cx="4325324" cy="2557981"/>
            <a:chOff x="7505353" y="1851515"/>
            <a:chExt cx="4325324" cy="2557981"/>
          </a:xfrm>
        </p:grpSpPr>
        <p:pic>
          <p:nvPicPr>
            <p:cNvPr id="10" name="Picture 9">
              <a:extLst>
                <a:ext uri="{FF2B5EF4-FFF2-40B4-BE49-F238E27FC236}">
                  <a16:creationId xmlns:a16="http://schemas.microsoft.com/office/drawing/2014/main" id="{26A96B88-79A9-CBC7-5748-77DDC7E87E2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2116" y="1851515"/>
              <a:ext cx="2366430" cy="1331117"/>
            </a:xfrm>
            <a:prstGeom prst="rect">
              <a:avLst/>
            </a:prstGeom>
            <a:ln>
              <a:solidFill>
                <a:srgbClr val="000032"/>
              </a:solidFill>
            </a:ln>
          </p:spPr>
        </p:pic>
        <p:sp>
          <p:nvSpPr>
            <p:cNvPr id="11" name="Arrow: Right 10">
              <a:extLst>
                <a:ext uri="{FF2B5EF4-FFF2-40B4-BE49-F238E27FC236}">
                  <a16:creationId xmlns:a16="http://schemas.microsoft.com/office/drawing/2014/main" id="{DE691743-2A83-F216-BC97-2C7BD0EC038A}"/>
                </a:ext>
              </a:extLst>
            </p:cNvPr>
            <p:cNvSpPr/>
            <p:nvPr/>
          </p:nvSpPr>
          <p:spPr>
            <a:xfrm>
              <a:off x="7505353" y="1988840"/>
              <a:ext cx="318839" cy="284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Chart, histogram&#10;&#10;Description automatically generated">
              <a:extLst>
                <a:ext uri="{FF2B5EF4-FFF2-40B4-BE49-F238E27FC236}">
                  <a16:creationId xmlns:a16="http://schemas.microsoft.com/office/drawing/2014/main" id="{8B78E30D-111D-F301-1787-C21E19AFC7ED}"/>
                </a:ext>
              </a:extLst>
            </p:cNvPr>
            <p:cNvPicPr>
              <a:picLocks noChangeAspect="1"/>
            </p:cNvPicPr>
            <p:nvPr/>
          </p:nvPicPr>
          <p:blipFill>
            <a:blip r:embed="rId4">
              <a:extLst>
                <a:ext uri="{28A0092B-C50C-407E-A947-70E740481C1C}">
                  <a14:useLocalDpi xmlns:a14="http://schemas.microsoft.com/office/drawing/2010/main" val="0"/>
                </a:ext>
              </a:extLst>
            </a:blip>
            <a:srcRect l="1681" t="3624" r="3574" b="3984"/>
            <a:stretch/>
          </p:blipFill>
          <p:spPr>
            <a:xfrm>
              <a:off x="9675467" y="2833246"/>
              <a:ext cx="2155210" cy="1576250"/>
            </a:xfrm>
            <a:prstGeom prst="rect">
              <a:avLst/>
            </a:prstGeom>
            <a:ln>
              <a:solidFill>
                <a:srgbClr val="000032"/>
              </a:solidFill>
            </a:ln>
          </p:spPr>
        </p:pic>
      </p:grpSp>
      <p:pic>
        <p:nvPicPr>
          <p:cNvPr id="14" name="Picture 13" descr="A picture containing text, screenshot, diagram, colorfulness&#10;&#10;Description automatically generated">
            <a:extLst>
              <a:ext uri="{FF2B5EF4-FFF2-40B4-BE49-F238E27FC236}">
                <a16:creationId xmlns:a16="http://schemas.microsoft.com/office/drawing/2014/main" id="{6D540227-0508-B26E-DA41-45D44B48A1FA}"/>
              </a:ext>
            </a:extLst>
          </p:cNvPr>
          <p:cNvPicPr>
            <a:picLocks noChangeAspect="1"/>
          </p:cNvPicPr>
          <p:nvPr/>
        </p:nvPicPr>
        <p:blipFill>
          <a:blip r:embed="rId5"/>
          <a:srcRect l="25625" t="7549" r="27126" b="11792"/>
          <a:stretch/>
        </p:blipFill>
        <p:spPr>
          <a:xfrm>
            <a:off x="247342" y="869666"/>
            <a:ext cx="2411977" cy="2084424"/>
          </a:xfrm>
          <a:prstGeom prst="rect">
            <a:avLst/>
          </a:prstGeom>
          <a:ln>
            <a:solidFill>
              <a:srgbClr val="000032"/>
            </a:solidFill>
          </a:ln>
        </p:spPr>
      </p:pic>
      <p:sp>
        <p:nvSpPr>
          <p:cNvPr id="15" name="Arrow: Right 14">
            <a:extLst>
              <a:ext uri="{FF2B5EF4-FFF2-40B4-BE49-F238E27FC236}">
                <a16:creationId xmlns:a16="http://schemas.microsoft.com/office/drawing/2014/main" id="{A3E696A8-9DDB-6399-3D9F-EED267E769CD}"/>
              </a:ext>
            </a:extLst>
          </p:cNvPr>
          <p:cNvSpPr/>
          <p:nvPr/>
        </p:nvSpPr>
        <p:spPr>
          <a:xfrm rot="10800000">
            <a:off x="2711623" y="2584729"/>
            <a:ext cx="1308775" cy="284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a:extLst>
              <a:ext uri="{FF2B5EF4-FFF2-40B4-BE49-F238E27FC236}">
                <a16:creationId xmlns:a16="http://schemas.microsoft.com/office/drawing/2014/main" id="{3CADFB15-B0D3-57C4-A27E-234B9AFBD5E9}"/>
              </a:ext>
            </a:extLst>
          </p:cNvPr>
          <p:cNvPicPr>
            <a:picLocks noChangeAspect="1"/>
          </p:cNvPicPr>
          <p:nvPr/>
        </p:nvPicPr>
        <p:blipFill>
          <a:blip r:embed="rId6">
            <a:extLst>
              <a:ext uri="{28A0092B-C50C-407E-A947-70E740481C1C}">
                <a14:useLocalDpi xmlns:a14="http://schemas.microsoft.com/office/drawing/2010/main" val="0"/>
              </a:ext>
            </a:extLst>
          </a:blip>
          <a:srcRect l="7437" t="45069"/>
          <a:stretch/>
        </p:blipFill>
        <p:spPr>
          <a:xfrm rot="10800000">
            <a:off x="644646" y="3144752"/>
            <a:ext cx="2908444" cy="1294501"/>
          </a:xfrm>
          <a:prstGeom prst="rect">
            <a:avLst/>
          </a:prstGeom>
          <a:ln>
            <a:solidFill>
              <a:srgbClr val="000032"/>
            </a:solidFill>
          </a:ln>
        </p:spPr>
      </p:pic>
      <p:sp>
        <p:nvSpPr>
          <p:cNvPr id="17" name="Arrow: Right 16">
            <a:extLst>
              <a:ext uri="{FF2B5EF4-FFF2-40B4-BE49-F238E27FC236}">
                <a16:creationId xmlns:a16="http://schemas.microsoft.com/office/drawing/2014/main" id="{3D1767FB-67F2-3ECE-2BB2-A90A95089122}"/>
              </a:ext>
            </a:extLst>
          </p:cNvPr>
          <p:cNvSpPr/>
          <p:nvPr/>
        </p:nvSpPr>
        <p:spPr>
          <a:xfrm rot="10800000">
            <a:off x="3622860" y="3115742"/>
            <a:ext cx="397536" cy="28422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20" name="Group 19">
            <a:extLst>
              <a:ext uri="{FF2B5EF4-FFF2-40B4-BE49-F238E27FC236}">
                <a16:creationId xmlns:a16="http://schemas.microsoft.com/office/drawing/2014/main" id="{047CD9C2-DE15-6361-4945-465E170D660B}"/>
              </a:ext>
            </a:extLst>
          </p:cNvPr>
          <p:cNvGrpSpPr/>
          <p:nvPr/>
        </p:nvGrpSpPr>
        <p:grpSpPr>
          <a:xfrm>
            <a:off x="2108729" y="1154624"/>
            <a:ext cx="1612575" cy="1190460"/>
            <a:chOff x="10117076" y="3573016"/>
            <a:chExt cx="1612575" cy="1190460"/>
          </a:xfrm>
        </p:grpSpPr>
        <p:pic>
          <p:nvPicPr>
            <p:cNvPr id="18" name="Picture 17" descr="A picture containing text, screenshot, diagram, colorfulness&#10;&#10;Description automatically generated">
              <a:extLst>
                <a:ext uri="{FF2B5EF4-FFF2-40B4-BE49-F238E27FC236}">
                  <a16:creationId xmlns:a16="http://schemas.microsoft.com/office/drawing/2014/main" id="{50834C5C-EED3-FBA6-5691-D86BC9209145}"/>
                </a:ext>
              </a:extLst>
            </p:cNvPr>
            <p:cNvPicPr>
              <a:picLocks noChangeAspect="1"/>
            </p:cNvPicPr>
            <p:nvPr/>
          </p:nvPicPr>
          <p:blipFill rotWithShape="1">
            <a:blip r:embed="rId7"/>
            <a:srcRect l="23624" t="11922" r="23091" b="16899"/>
            <a:stretch/>
          </p:blipFill>
          <p:spPr>
            <a:xfrm>
              <a:off x="10117076" y="3856915"/>
              <a:ext cx="1217149" cy="906561"/>
            </a:xfrm>
            <a:prstGeom prst="rect">
              <a:avLst/>
            </a:prstGeom>
            <a:ln>
              <a:solidFill>
                <a:srgbClr val="000032"/>
              </a:solidFill>
            </a:ln>
          </p:spPr>
        </p:pic>
        <p:pic>
          <p:nvPicPr>
            <p:cNvPr id="19" name="Picture 18" descr="A picture containing text, screenshot, diagram, colorfulness&#10;&#10;Description automatically generated">
              <a:extLst>
                <a:ext uri="{FF2B5EF4-FFF2-40B4-BE49-F238E27FC236}">
                  <a16:creationId xmlns:a16="http://schemas.microsoft.com/office/drawing/2014/main" id="{5863F5F9-4F24-C08F-66BA-237D18CF042C}"/>
                </a:ext>
              </a:extLst>
            </p:cNvPr>
            <p:cNvPicPr>
              <a:picLocks noChangeAspect="1"/>
            </p:cNvPicPr>
            <p:nvPr/>
          </p:nvPicPr>
          <p:blipFill rotWithShape="1">
            <a:blip r:embed="rId8"/>
            <a:srcRect t="44354" r="90314"/>
            <a:stretch/>
          </p:blipFill>
          <p:spPr>
            <a:xfrm>
              <a:off x="11365058" y="3573016"/>
              <a:ext cx="364593" cy="1167849"/>
            </a:xfrm>
            <a:prstGeom prst="rect">
              <a:avLst/>
            </a:prstGeom>
            <a:ln>
              <a:solidFill>
                <a:srgbClr val="000032"/>
              </a:solidFill>
            </a:ln>
          </p:spPr>
        </p:pic>
      </p:grpSp>
    </p:spTree>
    <p:extLst>
      <p:ext uri="{BB962C8B-B14F-4D97-AF65-F5344CB8AC3E}">
        <p14:creationId xmlns:p14="http://schemas.microsoft.com/office/powerpoint/2010/main" val="1520920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465E5-5455-65B6-E6CB-41089C9DA1D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11F497-7B82-D506-0C5E-939E8DD958D6}"/>
              </a:ext>
            </a:extLst>
          </p:cNvPr>
          <p:cNvSpPr>
            <a:spLocks noGrp="1"/>
          </p:cNvSpPr>
          <p:nvPr>
            <p:ph type="title"/>
          </p:nvPr>
        </p:nvSpPr>
        <p:spPr>
          <a:xfrm>
            <a:off x="335360" y="146673"/>
            <a:ext cx="11376025" cy="546023"/>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30DC7633-597B-0F96-950F-E9BE5BC37E09}"/>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6" name="TextBox 5">
            <a:extLst>
              <a:ext uri="{FF2B5EF4-FFF2-40B4-BE49-F238E27FC236}">
                <a16:creationId xmlns:a16="http://schemas.microsoft.com/office/drawing/2014/main" id="{688F2A30-FCFC-FBE0-6691-8A2CFF2D4F8A}"/>
              </a:ext>
            </a:extLst>
          </p:cNvPr>
          <p:cNvSpPr txBox="1"/>
          <p:nvPr/>
        </p:nvSpPr>
        <p:spPr>
          <a:xfrm>
            <a:off x="1880315" y="2780928"/>
            <a:ext cx="8951168" cy="830997"/>
          </a:xfrm>
          <a:prstGeom prst="rect">
            <a:avLst/>
          </a:prstGeom>
          <a:noFill/>
        </p:spPr>
        <p:txBody>
          <a:bodyPr wrap="none" lIns="0" tIns="0" rIns="0" bIns="0" rtlCol="0">
            <a:spAutoFit/>
          </a:bodyPr>
          <a:lstStyle/>
          <a:p>
            <a:pPr algn="l"/>
            <a:r>
              <a:rPr lang="en-US" sz="3600" b="1" dirty="0">
                <a:solidFill>
                  <a:srgbClr val="FF0000"/>
                </a:solidFill>
              </a:rPr>
              <a:t>Final solution – watch out – spoiler alert!</a:t>
            </a:r>
            <a:endParaRPr lang="en-CH" sz="3600" b="1" dirty="0">
              <a:solidFill>
                <a:srgbClr val="FF0000"/>
              </a:solidFill>
            </a:endParaRPr>
          </a:p>
          <a:p>
            <a:pPr algn="l"/>
            <a:endParaRPr lang="en-CH" dirty="0"/>
          </a:p>
        </p:txBody>
      </p:sp>
    </p:spTree>
    <p:extLst>
      <p:ext uri="{BB962C8B-B14F-4D97-AF65-F5344CB8AC3E}">
        <p14:creationId xmlns:p14="http://schemas.microsoft.com/office/powerpoint/2010/main" val="29044913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EB146C-97C4-D984-4484-CC78893930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488F894-F5FD-49A1-05A0-42AE376A0380}"/>
              </a:ext>
            </a:extLst>
          </p:cNvPr>
          <p:cNvSpPr>
            <a:spLocks noGrp="1"/>
          </p:cNvSpPr>
          <p:nvPr>
            <p:ph type="title"/>
          </p:nvPr>
        </p:nvSpPr>
        <p:spPr>
          <a:xfrm>
            <a:off x="335360" y="146673"/>
            <a:ext cx="11376025" cy="546023"/>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F750F9BE-C703-8302-6FFE-FFD2FFFC1878}"/>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3" name="TextBox 2">
            <a:extLst>
              <a:ext uri="{FF2B5EF4-FFF2-40B4-BE49-F238E27FC236}">
                <a16:creationId xmlns:a16="http://schemas.microsoft.com/office/drawing/2014/main" id="{968880AB-5CBA-6E41-D9E6-5BDD07CFD089}"/>
              </a:ext>
            </a:extLst>
          </p:cNvPr>
          <p:cNvSpPr txBox="1"/>
          <p:nvPr/>
        </p:nvSpPr>
        <p:spPr>
          <a:xfrm>
            <a:off x="155111" y="692696"/>
            <a:ext cx="11485506" cy="1200329"/>
          </a:xfrm>
          <a:prstGeom prst="rect">
            <a:avLst/>
          </a:prstGeom>
          <a:noFill/>
        </p:spPr>
        <p:txBody>
          <a:bodyPr wrap="square" rtlCol="0">
            <a:spAutoFit/>
          </a:bodyPr>
          <a:lstStyle/>
          <a:p>
            <a:pPr marL="285750" indent="-285750">
              <a:buFont typeface="Arial" panose="020B0604020202020204" pitchFamily="34" charset="0"/>
              <a:buChar char="•"/>
            </a:pPr>
            <a:r>
              <a:rPr lang="en-US" dirty="0"/>
              <a:t>Quick mitigation was required without impacting on the BWS functionality, without compromising the vacuum </a:t>
            </a:r>
            <a:br>
              <a:rPr lang="en-US" dirty="0"/>
            </a:br>
            <a:r>
              <a:rPr lang="en-US" dirty="0"/>
              <a:t>features, without leading to excessive heating,…</a:t>
            </a:r>
          </a:p>
          <a:p>
            <a:pPr marL="285750" indent="-285750">
              <a:buFont typeface="Arial" panose="020B0604020202020204" pitchFamily="34" charset="0"/>
              <a:buChar char="•"/>
            </a:pPr>
            <a:r>
              <a:rPr lang="en-US" dirty="0"/>
              <a:t>Decision to introduce a new loss mechanism by inserting (already know, vacuum tested &amp; approved) lossy ferrite material with the goal to pull EM-fields “away” from the wire, re-distributing the losses.</a:t>
            </a:r>
          </a:p>
        </p:txBody>
      </p:sp>
      <p:pic>
        <p:nvPicPr>
          <p:cNvPr id="12" name="Picture 11">
            <a:extLst>
              <a:ext uri="{FF2B5EF4-FFF2-40B4-BE49-F238E27FC236}">
                <a16:creationId xmlns:a16="http://schemas.microsoft.com/office/drawing/2014/main" id="{C6320B22-1B69-5028-F0B0-2009843DCA45}"/>
              </a:ext>
            </a:extLst>
          </p:cNvPr>
          <p:cNvPicPr>
            <a:picLocks noChangeAspect="1"/>
          </p:cNvPicPr>
          <p:nvPr/>
        </p:nvPicPr>
        <p:blipFill>
          <a:blip r:embed="rId2"/>
          <a:stretch>
            <a:fillRect/>
          </a:stretch>
        </p:blipFill>
        <p:spPr>
          <a:xfrm>
            <a:off x="6960096" y="4226643"/>
            <a:ext cx="1956876" cy="1683631"/>
          </a:xfrm>
          <a:prstGeom prst="rect">
            <a:avLst/>
          </a:prstGeom>
        </p:spPr>
      </p:pic>
      <p:pic>
        <p:nvPicPr>
          <p:cNvPr id="13" name="Picture 12">
            <a:extLst>
              <a:ext uri="{FF2B5EF4-FFF2-40B4-BE49-F238E27FC236}">
                <a16:creationId xmlns:a16="http://schemas.microsoft.com/office/drawing/2014/main" id="{DE34516C-E3A4-F7F6-3D80-2E26077BE26F}"/>
              </a:ext>
            </a:extLst>
          </p:cNvPr>
          <p:cNvPicPr>
            <a:picLocks noChangeAspect="1"/>
          </p:cNvPicPr>
          <p:nvPr/>
        </p:nvPicPr>
        <p:blipFill>
          <a:blip r:embed="rId3"/>
          <a:stretch>
            <a:fillRect/>
          </a:stretch>
        </p:blipFill>
        <p:spPr>
          <a:xfrm>
            <a:off x="9192637" y="4235116"/>
            <a:ext cx="1956876" cy="1675158"/>
          </a:xfrm>
          <a:prstGeom prst="rect">
            <a:avLst/>
          </a:prstGeom>
        </p:spPr>
      </p:pic>
      <p:pic>
        <p:nvPicPr>
          <p:cNvPr id="14" name="Picture 13">
            <a:extLst>
              <a:ext uri="{FF2B5EF4-FFF2-40B4-BE49-F238E27FC236}">
                <a16:creationId xmlns:a16="http://schemas.microsoft.com/office/drawing/2014/main" id="{CDC620B0-393C-56F4-789A-A1589259EBCF}"/>
              </a:ext>
            </a:extLst>
          </p:cNvPr>
          <p:cNvPicPr>
            <a:picLocks noChangeAspect="1"/>
          </p:cNvPicPr>
          <p:nvPr/>
        </p:nvPicPr>
        <p:blipFill>
          <a:blip r:embed="rId4"/>
          <a:stretch>
            <a:fillRect/>
          </a:stretch>
        </p:blipFill>
        <p:spPr>
          <a:xfrm>
            <a:off x="9162672" y="2132951"/>
            <a:ext cx="1956876" cy="1639825"/>
          </a:xfrm>
          <a:prstGeom prst="rect">
            <a:avLst/>
          </a:prstGeom>
        </p:spPr>
      </p:pic>
      <p:sp>
        <p:nvSpPr>
          <p:cNvPr id="11" name="TextBox 10">
            <a:extLst>
              <a:ext uri="{FF2B5EF4-FFF2-40B4-BE49-F238E27FC236}">
                <a16:creationId xmlns:a16="http://schemas.microsoft.com/office/drawing/2014/main" id="{67F0280C-F60A-2DC2-44B0-873047E9862B}"/>
              </a:ext>
            </a:extLst>
          </p:cNvPr>
          <p:cNvSpPr txBox="1"/>
          <p:nvPr/>
        </p:nvSpPr>
        <p:spPr>
          <a:xfrm>
            <a:off x="5303912" y="2707275"/>
            <a:ext cx="2911232" cy="553998"/>
          </a:xfrm>
          <a:prstGeom prst="rect">
            <a:avLst/>
          </a:prstGeom>
          <a:noFill/>
        </p:spPr>
        <p:txBody>
          <a:bodyPr wrap="square" lIns="0" tIns="0" rIns="0" bIns="0" rtlCol="0">
            <a:spAutoFit/>
          </a:bodyPr>
          <a:lstStyle/>
          <a:p>
            <a:pPr algn="l"/>
            <a:r>
              <a:rPr lang="en-US" dirty="0"/>
              <a:t>Impact of ferrite installation on calculated impedance</a:t>
            </a:r>
            <a:endParaRPr lang="en-GB" dirty="0"/>
          </a:p>
        </p:txBody>
      </p:sp>
      <p:grpSp>
        <p:nvGrpSpPr>
          <p:cNvPr id="19" name="Group 18">
            <a:extLst>
              <a:ext uri="{FF2B5EF4-FFF2-40B4-BE49-F238E27FC236}">
                <a16:creationId xmlns:a16="http://schemas.microsoft.com/office/drawing/2014/main" id="{DD40DC63-DFC2-0227-840D-E336C1464999}"/>
              </a:ext>
            </a:extLst>
          </p:cNvPr>
          <p:cNvGrpSpPr/>
          <p:nvPr/>
        </p:nvGrpSpPr>
        <p:grpSpPr>
          <a:xfrm>
            <a:off x="479376" y="1988840"/>
            <a:ext cx="4536504" cy="4376315"/>
            <a:chOff x="479376" y="1988840"/>
            <a:chExt cx="4536504" cy="4376315"/>
          </a:xfrm>
        </p:grpSpPr>
        <p:pic>
          <p:nvPicPr>
            <p:cNvPr id="18" name="Picture 17">
              <a:extLst>
                <a:ext uri="{FF2B5EF4-FFF2-40B4-BE49-F238E27FC236}">
                  <a16:creationId xmlns:a16="http://schemas.microsoft.com/office/drawing/2014/main" id="{15094102-9814-5F14-802E-311543088D69}"/>
                </a:ext>
              </a:extLst>
            </p:cNvPr>
            <p:cNvPicPr>
              <a:picLocks noChangeAspect="1"/>
            </p:cNvPicPr>
            <p:nvPr/>
          </p:nvPicPr>
          <p:blipFill>
            <a:blip r:embed="rId5"/>
            <a:stretch>
              <a:fillRect/>
            </a:stretch>
          </p:blipFill>
          <p:spPr>
            <a:xfrm>
              <a:off x="479376" y="1988840"/>
              <a:ext cx="4533897" cy="2333233"/>
            </a:xfrm>
            <a:prstGeom prst="rect">
              <a:avLst/>
            </a:prstGeom>
          </p:spPr>
        </p:pic>
        <p:pic>
          <p:nvPicPr>
            <p:cNvPr id="16" name="Picture 15">
              <a:extLst>
                <a:ext uri="{FF2B5EF4-FFF2-40B4-BE49-F238E27FC236}">
                  <a16:creationId xmlns:a16="http://schemas.microsoft.com/office/drawing/2014/main" id="{5C8176D6-E111-A824-A4A9-EF348C2B8AE1}"/>
                </a:ext>
              </a:extLst>
            </p:cNvPr>
            <p:cNvPicPr>
              <a:picLocks noChangeAspect="1"/>
            </p:cNvPicPr>
            <p:nvPr/>
          </p:nvPicPr>
          <p:blipFill>
            <a:blip r:embed="rId6"/>
            <a:stretch>
              <a:fillRect/>
            </a:stretch>
          </p:blipFill>
          <p:spPr>
            <a:xfrm>
              <a:off x="623392" y="4031922"/>
              <a:ext cx="4392488" cy="2333233"/>
            </a:xfrm>
            <a:prstGeom prst="rect">
              <a:avLst/>
            </a:prstGeom>
          </p:spPr>
        </p:pic>
      </p:grpSp>
    </p:spTree>
    <p:extLst>
      <p:ext uri="{BB962C8B-B14F-4D97-AF65-F5344CB8AC3E}">
        <p14:creationId xmlns:p14="http://schemas.microsoft.com/office/powerpoint/2010/main" val="3251330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E565E-0582-2784-C5FC-947F3331A6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BDD7B27-0D8B-CACD-F01C-EC1A998B520E}"/>
              </a:ext>
            </a:extLst>
          </p:cNvPr>
          <p:cNvSpPr>
            <a:spLocks noGrp="1"/>
          </p:cNvSpPr>
          <p:nvPr>
            <p:ph type="title"/>
          </p:nvPr>
        </p:nvSpPr>
        <p:spPr>
          <a:xfrm>
            <a:off x="336599" y="139720"/>
            <a:ext cx="11376025" cy="1065742"/>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58A03201-D937-29B9-3D6E-D6D9FFA3C229}"/>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3" name="Picture 2">
            <a:extLst>
              <a:ext uri="{FF2B5EF4-FFF2-40B4-BE49-F238E27FC236}">
                <a16:creationId xmlns:a16="http://schemas.microsoft.com/office/drawing/2014/main" id="{DFD7849B-40A7-29BB-8DFE-CAF3C07D523A}"/>
              </a:ext>
            </a:extLst>
          </p:cNvPr>
          <p:cNvPicPr>
            <a:picLocks noChangeAspect="1"/>
          </p:cNvPicPr>
          <p:nvPr/>
        </p:nvPicPr>
        <p:blipFill>
          <a:blip r:embed="rId2"/>
          <a:stretch>
            <a:fillRect/>
          </a:stretch>
        </p:blipFill>
        <p:spPr>
          <a:xfrm>
            <a:off x="4076032" y="860681"/>
            <a:ext cx="3432415" cy="3432415"/>
          </a:xfrm>
          <a:prstGeom prst="rect">
            <a:avLst/>
          </a:prstGeom>
        </p:spPr>
      </p:pic>
      <p:pic>
        <p:nvPicPr>
          <p:cNvPr id="8" name="Picture 7">
            <a:extLst>
              <a:ext uri="{FF2B5EF4-FFF2-40B4-BE49-F238E27FC236}">
                <a16:creationId xmlns:a16="http://schemas.microsoft.com/office/drawing/2014/main" id="{7CA2BBAD-01FA-9BE3-E6A6-1BF610ED1BFC}"/>
              </a:ext>
            </a:extLst>
          </p:cNvPr>
          <p:cNvPicPr>
            <a:picLocks noChangeAspect="1"/>
          </p:cNvPicPr>
          <p:nvPr/>
        </p:nvPicPr>
        <p:blipFill>
          <a:blip r:embed="rId3"/>
          <a:stretch>
            <a:fillRect/>
          </a:stretch>
        </p:blipFill>
        <p:spPr>
          <a:xfrm>
            <a:off x="7545372" y="1037509"/>
            <a:ext cx="1504950" cy="1676400"/>
          </a:xfrm>
          <a:prstGeom prst="rect">
            <a:avLst/>
          </a:prstGeom>
        </p:spPr>
      </p:pic>
      <p:pic>
        <p:nvPicPr>
          <p:cNvPr id="9" name="Picture 8">
            <a:extLst>
              <a:ext uri="{FF2B5EF4-FFF2-40B4-BE49-F238E27FC236}">
                <a16:creationId xmlns:a16="http://schemas.microsoft.com/office/drawing/2014/main" id="{AA77B418-2DAD-703D-ED39-CBDAC9D02321}"/>
              </a:ext>
            </a:extLst>
          </p:cNvPr>
          <p:cNvPicPr>
            <a:picLocks noChangeAspect="1"/>
          </p:cNvPicPr>
          <p:nvPr/>
        </p:nvPicPr>
        <p:blipFill>
          <a:blip r:embed="rId4"/>
          <a:stretch>
            <a:fillRect/>
          </a:stretch>
        </p:blipFill>
        <p:spPr>
          <a:xfrm>
            <a:off x="542974" y="950147"/>
            <a:ext cx="3342949" cy="3342949"/>
          </a:xfrm>
          <a:prstGeom prst="rect">
            <a:avLst/>
          </a:prstGeom>
        </p:spPr>
      </p:pic>
      <p:sp>
        <p:nvSpPr>
          <p:cNvPr id="10" name="TextBox 9">
            <a:extLst>
              <a:ext uri="{FF2B5EF4-FFF2-40B4-BE49-F238E27FC236}">
                <a16:creationId xmlns:a16="http://schemas.microsoft.com/office/drawing/2014/main" id="{6205CF6D-EB4C-BCE9-ADBB-CEF55C4B8029}"/>
              </a:ext>
            </a:extLst>
          </p:cNvPr>
          <p:cNvSpPr txBox="1"/>
          <p:nvPr/>
        </p:nvSpPr>
        <p:spPr>
          <a:xfrm>
            <a:off x="407368" y="4304384"/>
            <a:ext cx="11665296"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Impedance traces were used to determine the overall ferrite impact and the field distributions in the BWS tank.</a:t>
            </a:r>
          </a:p>
          <a:p>
            <a:pPr marL="285750" indent="-285750" algn="l">
              <a:buFont typeface="Arial" panose="020B0604020202020204" pitchFamily="34" charset="0"/>
              <a:buChar char="•"/>
            </a:pPr>
            <a:r>
              <a:rPr lang="en-US" dirty="0"/>
              <a:t>H-field distribution on the wire surface was used as criteria to see the impact on the wire loss reduction.</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Overall, the use of 5 tiles or 6 tiles showed to be the best solutions, however, each tile produces heating in the tank (so less ferrite use is desired), and</a:t>
            </a:r>
          </a:p>
          <a:p>
            <a:pPr marL="285750" indent="-285750" algn="l">
              <a:buFont typeface="Arial" panose="020B0604020202020204" pitchFamily="34" charset="0"/>
              <a:buChar char="•"/>
            </a:pPr>
            <a:endParaRPr lang="en-US" dirty="0"/>
          </a:p>
          <a:p>
            <a:pPr marL="285750" indent="-285750" algn="l">
              <a:buFont typeface="Arial" panose="020B0604020202020204" pitchFamily="34" charset="0"/>
              <a:buChar char="•"/>
            </a:pPr>
            <a:r>
              <a:rPr lang="en-US" dirty="0"/>
              <a:t>Both solutions have insufficient impact at low frequency!</a:t>
            </a:r>
          </a:p>
        </p:txBody>
      </p:sp>
    </p:spTree>
    <p:extLst>
      <p:ext uri="{BB962C8B-B14F-4D97-AF65-F5344CB8AC3E}">
        <p14:creationId xmlns:p14="http://schemas.microsoft.com/office/powerpoint/2010/main" val="259482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1528AD-28ED-BCEC-281F-2257134A685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4F512E-814C-75FD-3233-AC8681DF7AD4}"/>
              </a:ext>
            </a:extLst>
          </p:cNvPr>
          <p:cNvSpPr>
            <a:spLocks noGrp="1"/>
          </p:cNvSpPr>
          <p:nvPr>
            <p:ph type="title"/>
          </p:nvPr>
        </p:nvSpPr>
        <p:spPr>
          <a:xfrm>
            <a:off x="263352" y="240027"/>
            <a:ext cx="11376025" cy="463119"/>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9EB5CC8D-AB12-86B0-1C87-44EBB84D6674}"/>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8" name="Picture 7" descr="A graph of a diagram&#10;&#10;AI-generated content may be incorrect.">
            <a:extLst>
              <a:ext uri="{FF2B5EF4-FFF2-40B4-BE49-F238E27FC236}">
                <a16:creationId xmlns:a16="http://schemas.microsoft.com/office/drawing/2014/main" id="{614F1382-E672-F273-8FF2-4F14B02AFCBC}"/>
              </a:ext>
            </a:extLst>
          </p:cNvPr>
          <p:cNvPicPr>
            <a:picLocks noChangeAspect="1"/>
          </p:cNvPicPr>
          <p:nvPr/>
        </p:nvPicPr>
        <p:blipFill>
          <a:blip r:embed="rId2"/>
          <a:stretch>
            <a:fillRect/>
          </a:stretch>
        </p:blipFill>
        <p:spPr>
          <a:xfrm>
            <a:off x="2659047" y="897393"/>
            <a:ext cx="9406300" cy="4818031"/>
          </a:xfrm>
          <a:prstGeom prst="rect">
            <a:avLst/>
          </a:prstGeom>
        </p:spPr>
      </p:pic>
      <p:sp>
        <p:nvSpPr>
          <p:cNvPr id="3" name="TextBox 2">
            <a:extLst>
              <a:ext uri="{FF2B5EF4-FFF2-40B4-BE49-F238E27FC236}">
                <a16:creationId xmlns:a16="http://schemas.microsoft.com/office/drawing/2014/main" id="{41D86D6F-7B02-9508-FCB4-0C3017572872}"/>
              </a:ext>
            </a:extLst>
          </p:cNvPr>
          <p:cNvSpPr txBox="1"/>
          <p:nvPr/>
        </p:nvSpPr>
        <p:spPr>
          <a:xfrm>
            <a:off x="3215680" y="5909671"/>
            <a:ext cx="1872208" cy="276999"/>
          </a:xfrm>
          <a:prstGeom prst="rect">
            <a:avLst/>
          </a:prstGeom>
          <a:noFill/>
        </p:spPr>
        <p:txBody>
          <a:bodyPr wrap="square" lIns="0" tIns="0" rIns="0" bIns="0" rtlCol="0">
            <a:spAutoFit/>
          </a:bodyPr>
          <a:lstStyle/>
          <a:p>
            <a:pPr algn="l"/>
            <a:r>
              <a:rPr lang="en-US" dirty="0">
                <a:solidFill>
                  <a:srgbClr val="000032"/>
                </a:solidFill>
              </a:rPr>
              <a:t>RF-coupler impact</a:t>
            </a:r>
            <a:endParaRPr lang="en-GB" dirty="0">
              <a:solidFill>
                <a:srgbClr val="000032"/>
              </a:solidFill>
            </a:endParaRPr>
          </a:p>
        </p:txBody>
      </p:sp>
      <p:sp>
        <p:nvSpPr>
          <p:cNvPr id="6" name="TextBox 5">
            <a:extLst>
              <a:ext uri="{FF2B5EF4-FFF2-40B4-BE49-F238E27FC236}">
                <a16:creationId xmlns:a16="http://schemas.microsoft.com/office/drawing/2014/main" id="{FA5F1024-2441-3F9C-4225-FF317388B058}"/>
              </a:ext>
            </a:extLst>
          </p:cNvPr>
          <p:cNvSpPr txBox="1"/>
          <p:nvPr/>
        </p:nvSpPr>
        <p:spPr>
          <a:xfrm>
            <a:off x="119336" y="1213008"/>
            <a:ext cx="2376264" cy="4985980"/>
          </a:xfrm>
          <a:prstGeom prst="rect">
            <a:avLst/>
          </a:prstGeom>
          <a:noFill/>
        </p:spPr>
        <p:txBody>
          <a:bodyPr wrap="square" lIns="0" tIns="0" rIns="0" bIns="0" rtlCol="0">
            <a:spAutoFit/>
          </a:bodyPr>
          <a:lstStyle/>
          <a:p>
            <a:pPr algn="l"/>
            <a:r>
              <a:rPr lang="en-US" dirty="0"/>
              <a:t>Beam spectrum was overlayed with the calculated impedance.</a:t>
            </a:r>
          </a:p>
          <a:p>
            <a:pPr algn="l"/>
            <a:endParaRPr lang="en-US" dirty="0"/>
          </a:p>
          <a:p>
            <a:pPr algn="l"/>
            <a:r>
              <a:rPr lang="en-US" dirty="0"/>
              <a:t>Several spectra were tested for compliance.</a:t>
            </a:r>
          </a:p>
          <a:p>
            <a:pPr algn="l"/>
            <a:endParaRPr lang="en-US" dirty="0"/>
          </a:p>
          <a:p>
            <a:pPr algn="l"/>
            <a:r>
              <a:rPr lang="en-US" dirty="0"/>
              <a:t>Heating in the ferrites was estimated.</a:t>
            </a:r>
          </a:p>
          <a:p>
            <a:pPr algn="l"/>
            <a:endParaRPr lang="en-US" dirty="0"/>
          </a:p>
          <a:p>
            <a:r>
              <a:rPr lang="en-US" dirty="0"/>
              <a:t>Decision: </a:t>
            </a:r>
            <a:br>
              <a:rPr lang="en-US" dirty="0"/>
            </a:br>
            <a:r>
              <a:rPr lang="en-US" dirty="0"/>
              <a:t>additional installation of an RF-coupler is required to impact on the one low frequency mode that  could not be tackled with ferrite insertion.</a:t>
            </a:r>
            <a:endParaRPr lang="en-GB" dirty="0"/>
          </a:p>
        </p:txBody>
      </p:sp>
      <p:cxnSp>
        <p:nvCxnSpPr>
          <p:cNvPr id="9" name="Straight Arrow Connector 8">
            <a:extLst>
              <a:ext uri="{FF2B5EF4-FFF2-40B4-BE49-F238E27FC236}">
                <a16:creationId xmlns:a16="http://schemas.microsoft.com/office/drawing/2014/main" id="{3EC5942C-9AD0-CC7C-03A1-3273F1EBFD81}"/>
              </a:ext>
            </a:extLst>
          </p:cNvPr>
          <p:cNvCxnSpPr/>
          <p:nvPr/>
        </p:nvCxnSpPr>
        <p:spPr>
          <a:xfrm flipV="1">
            <a:off x="3935760" y="5229200"/>
            <a:ext cx="323502" cy="680471"/>
          </a:xfrm>
          <a:prstGeom prst="straightConnector1">
            <a:avLst/>
          </a:prstGeom>
          <a:ln w="38100">
            <a:solidFill>
              <a:srgbClr val="000032"/>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0D1226C5-11C1-A28D-6943-1A5665D72E83}"/>
              </a:ext>
            </a:extLst>
          </p:cNvPr>
          <p:cNvPicPr>
            <a:picLocks noChangeAspect="1"/>
          </p:cNvPicPr>
          <p:nvPr/>
        </p:nvPicPr>
        <p:blipFill rotWithShape="1">
          <a:blip r:embed="rId3"/>
          <a:srcRect l="35038" t="19382" r="36932"/>
          <a:stretch/>
        </p:blipFill>
        <p:spPr>
          <a:xfrm rot="5400000">
            <a:off x="6182109" y="4774800"/>
            <a:ext cx="691877" cy="2642875"/>
          </a:xfrm>
          <a:prstGeom prst="rect">
            <a:avLst/>
          </a:prstGeom>
        </p:spPr>
      </p:pic>
    </p:spTree>
    <p:extLst>
      <p:ext uri="{BB962C8B-B14F-4D97-AF65-F5344CB8AC3E}">
        <p14:creationId xmlns:p14="http://schemas.microsoft.com/office/powerpoint/2010/main" val="20964676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B2542D-9273-36FB-E97C-B62FB26473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01A41E-DD68-471F-74E7-F6F28FCDB1C9}"/>
              </a:ext>
            </a:extLst>
          </p:cNvPr>
          <p:cNvSpPr>
            <a:spLocks noGrp="1"/>
          </p:cNvSpPr>
          <p:nvPr>
            <p:ph type="title"/>
          </p:nvPr>
        </p:nvSpPr>
        <p:spPr>
          <a:xfrm>
            <a:off x="412775" y="142033"/>
            <a:ext cx="11376025" cy="463119"/>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1FA378E6-1ED9-9603-6174-07709203172F}"/>
              </a:ext>
            </a:extLst>
          </p:cNvPr>
          <p:cNvSpPr>
            <a:spLocks noGrp="1"/>
          </p:cNvSpPr>
          <p:nvPr>
            <p:ph type="sldNum" sz="quarter" idx="12"/>
          </p:nvPr>
        </p:nvSpPr>
        <p:spPr/>
        <p:txBody>
          <a:bodyPr/>
          <a:lstStyle/>
          <a:p>
            <a:fld id="{36B5EA5A-BC32-A742-B11B-8E7414D5B535}" type="slidenum">
              <a:rPr lang="en-US" smtClean="0"/>
              <a:pPr/>
              <a:t>15</a:t>
            </a:fld>
            <a:endParaRPr lang="en-US" dirty="0"/>
          </a:p>
        </p:txBody>
      </p:sp>
      <p:pic>
        <p:nvPicPr>
          <p:cNvPr id="3" name="Immagine 8">
            <a:extLst>
              <a:ext uri="{FF2B5EF4-FFF2-40B4-BE49-F238E27FC236}">
                <a16:creationId xmlns:a16="http://schemas.microsoft.com/office/drawing/2014/main" id="{D936FAC9-CCC8-3D48-3DB0-EBFBABDD45E6}"/>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456040" y="1359218"/>
            <a:ext cx="5191588" cy="3893691"/>
          </a:xfrm>
          <a:prstGeom prst="rect">
            <a:avLst/>
          </a:prstGeom>
        </p:spPr>
      </p:pic>
      <p:pic>
        <p:nvPicPr>
          <p:cNvPr id="8" name="Immagine 9">
            <a:extLst>
              <a:ext uri="{FF2B5EF4-FFF2-40B4-BE49-F238E27FC236}">
                <a16:creationId xmlns:a16="http://schemas.microsoft.com/office/drawing/2014/main" id="{5967CC4B-A027-0FD3-4727-32E77A1EDFD1}"/>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695400" y="1412776"/>
            <a:ext cx="5112568" cy="3840133"/>
          </a:xfrm>
          <a:prstGeom prst="rect">
            <a:avLst/>
          </a:prstGeom>
        </p:spPr>
      </p:pic>
      <p:sp>
        <p:nvSpPr>
          <p:cNvPr id="9" name="CuadroTexto 11">
            <a:extLst>
              <a:ext uri="{FF2B5EF4-FFF2-40B4-BE49-F238E27FC236}">
                <a16:creationId xmlns:a16="http://schemas.microsoft.com/office/drawing/2014/main" id="{7ACDB4E3-B59C-CE2C-D6C1-E31FDF9A54B9}"/>
              </a:ext>
            </a:extLst>
          </p:cNvPr>
          <p:cNvSpPr txBox="1"/>
          <p:nvPr/>
        </p:nvSpPr>
        <p:spPr>
          <a:xfrm>
            <a:off x="1991544" y="944399"/>
            <a:ext cx="2191126" cy="400110"/>
          </a:xfrm>
          <a:prstGeom prst="rect">
            <a:avLst/>
          </a:prstGeom>
          <a:noFill/>
        </p:spPr>
        <p:txBody>
          <a:bodyPr wrap="square" rtlCol="0">
            <a:spAutoFit/>
          </a:bodyPr>
          <a:lstStyle/>
          <a:p>
            <a:pPr algn="ctr"/>
            <a:r>
              <a:rPr lang="en-US" sz="2000" b="1" dirty="0">
                <a:solidFill>
                  <a:srgbClr val="0000FF"/>
                </a:solidFill>
              </a:rPr>
              <a:t>H-BWS: 6 Tiles</a:t>
            </a:r>
          </a:p>
        </p:txBody>
      </p:sp>
      <p:sp>
        <p:nvSpPr>
          <p:cNvPr id="10" name="CuadroTexto 8">
            <a:extLst>
              <a:ext uri="{FF2B5EF4-FFF2-40B4-BE49-F238E27FC236}">
                <a16:creationId xmlns:a16="http://schemas.microsoft.com/office/drawing/2014/main" id="{E22EC565-DFE9-3285-652E-CC80032DDA8B}"/>
              </a:ext>
            </a:extLst>
          </p:cNvPr>
          <p:cNvSpPr txBox="1"/>
          <p:nvPr/>
        </p:nvSpPr>
        <p:spPr>
          <a:xfrm>
            <a:off x="6672064" y="944399"/>
            <a:ext cx="4269354" cy="400110"/>
          </a:xfrm>
          <a:prstGeom prst="rect">
            <a:avLst/>
          </a:prstGeom>
          <a:noFill/>
        </p:spPr>
        <p:txBody>
          <a:bodyPr wrap="square" rtlCol="0">
            <a:spAutoFit/>
          </a:bodyPr>
          <a:lstStyle/>
          <a:p>
            <a:pPr algn="ctr"/>
            <a:r>
              <a:rPr lang="en-US" sz="2000" b="1" dirty="0">
                <a:solidFill>
                  <a:srgbClr val="FF0000"/>
                </a:solidFill>
              </a:rPr>
              <a:t>V-BWS: 5 Tiles + coupler</a:t>
            </a:r>
          </a:p>
        </p:txBody>
      </p:sp>
      <p:sp>
        <p:nvSpPr>
          <p:cNvPr id="6" name="TextBox 5">
            <a:extLst>
              <a:ext uri="{FF2B5EF4-FFF2-40B4-BE49-F238E27FC236}">
                <a16:creationId xmlns:a16="http://schemas.microsoft.com/office/drawing/2014/main" id="{B862F2A2-8CD1-A1FB-2DAD-7A15759AB823}"/>
              </a:ext>
            </a:extLst>
          </p:cNvPr>
          <p:cNvSpPr txBox="1"/>
          <p:nvPr/>
        </p:nvSpPr>
        <p:spPr>
          <a:xfrm>
            <a:off x="1578583" y="5541379"/>
            <a:ext cx="8045810" cy="276999"/>
          </a:xfrm>
          <a:prstGeom prst="rect">
            <a:avLst/>
          </a:prstGeom>
          <a:noFill/>
        </p:spPr>
        <p:txBody>
          <a:bodyPr wrap="square" lIns="0" tIns="0" rIns="0" bIns="0" rtlCol="0">
            <a:spAutoFit/>
          </a:bodyPr>
          <a:lstStyle/>
          <a:p>
            <a:pPr algn="l"/>
            <a:r>
              <a:rPr lang="en-US" dirty="0"/>
              <a:t>Power loss studies on the wire were carried out, to decide on the final solution.</a:t>
            </a:r>
            <a:endParaRPr lang="en-GB" dirty="0"/>
          </a:p>
        </p:txBody>
      </p:sp>
    </p:spTree>
    <p:extLst>
      <p:ext uri="{BB962C8B-B14F-4D97-AF65-F5344CB8AC3E}">
        <p14:creationId xmlns:p14="http://schemas.microsoft.com/office/powerpoint/2010/main" val="3442332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489" y="953016"/>
            <a:ext cx="11776683" cy="749300"/>
          </a:xfrm>
        </p:spPr>
        <p:txBody>
          <a:bodyPr/>
          <a:lstStyle/>
          <a:p>
            <a:r>
              <a:rPr lang="en-US" sz="2400" dirty="0"/>
              <a:t>Some observations during MDs after installation of the two mitigated BWS</a:t>
            </a:r>
            <a:endParaRPr lang="en-GB" sz="2400" dirty="0"/>
          </a:p>
        </p:txBody>
      </p:sp>
      <p:sp>
        <p:nvSpPr>
          <p:cNvPr id="5" name="TextBox 4"/>
          <p:cNvSpPr txBox="1"/>
          <p:nvPr/>
        </p:nvSpPr>
        <p:spPr>
          <a:xfrm>
            <a:off x="1919537" y="1352550"/>
            <a:ext cx="6500564" cy="369332"/>
          </a:xfrm>
          <a:prstGeom prst="rect">
            <a:avLst/>
          </a:prstGeom>
          <a:noFill/>
        </p:spPr>
        <p:txBody>
          <a:bodyPr wrap="square" rtlCol="0">
            <a:spAutoFit/>
          </a:bodyPr>
          <a:lstStyle/>
          <a:p>
            <a:r>
              <a:rPr lang="en-US" dirty="0"/>
              <a:t>~2.2e11 ppb at FT with 4x72 bunches, standard FT</a:t>
            </a:r>
            <a:endParaRPr lang="en-GB" dirty="0"/>
          </a:p>
        </p:txBody>
      </p:sp>
      <p:sp>
        <p:nvSpPr>
          <p:cNvPr id="3" name="Title 1">
            <a:extLst>
              <a:ext uri="{FF2B5EF4-FFF2-40B4-BE49-F238E27FC236}">
                <a16:creationId xmlns:a16="http://schemas.microsoft.com/office/drawing/2014/main" id="{E73CFB6A-38AB-8D42-6F1B-FD5390CE4533}"/>
              </a:ext>
            </a:extLst>
          </p:cNvPr>
          <p:cNvSpPr txBox="1">
            <a:spLocks/>
          </p:cNvSpPr>
          <p:nvPr/>
        </p:nvSpPr>
        <p:spPr>
          <a:xfrm>
            <a:off x="169859" y="133897"/>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CH" dirty="0"/>
              <a:t>C</a:t>
            </a:r>
            <a:r>
              <a:rPr lang="en-US" dirty="0" err="1"/>
              <a:t>ase</a:t>
            </a:r>
            <a:r>
              <a:rPr lang="en-US" dirty="0"/>
              <a:t> Study: </a:t>
            </a:r>
            <a:r>
              <a:rPr lang="en-US" i="1" dirty="0"/>
              <a:t>SPS Beam Wire Scanners (BWS)</a:t>
            </a:r>
            <a:endParaRPr lang="en-CH" i="1" dirty="0"/>
          </a:p>
        </p:txBody>
      </p:sp>
      <p:grpSp>
        <p:nvGrpSpPr>
          <p:cNvPr id="8" name="Group 7">
            <a:extLst>
              <a:ext uri="{FF2B5EF4-FFF2-40B4-BE49-F238E27FC236}">
                <a16:creationId xmlns:a16="http://schemas.microsoft.com/office/drawing/2014/main" id="{3066A97F-00DE-D549-96CE-3B17A2A7E0DF}"/>
              </a:ext>
            </a:extLst>
          </p:cNvPr>
          <p:cNvGrpSpPr/>
          <p:nvPr/>
        </p:nvGrpSpPr>
        <p:grpSpPr>
          <a:xfrm>
            <a:off x="142827" y="1752084"/>
            <a:ext cx="11906346" cy="4972019"/>
            <a:chOff x="142827" y="1752084"/>
            <a:chExt cx="11906346" cy="4972019"/>
          </a:xfrm>
        </p:grpSpPr>
        <p:pic>
          <p:nvPicPr>
            <p:cNvPr id="1026" name="Picture 2" descr="81fffef9-5ae8-4953-9e4e-fe0f9959cc35@CHEP278"/>
            <p:cNvPicPr>
              <a:picLocks noChangeAspect="1" noChangeArrowheads="1"/>
            </p:cNvPicPr>
            <p:nvPr/>
          </p:nvPicPr>
          <p:blipFill rotWithShape="1">
            <a:blip r:embed="rId2">
              <a:extLst>
                <a:ext uri="{28A0092B-C50C-407E-A947-70E740481C1C}">
                  <a14:useLocalDpi xmlns:a14="http://schemas.microsoft.com/office/drawing/2010/main" val="0"/>
                </a:ext>
              </a:extLst>
            </a:blip>
            <a:srcRect l="1608" t="10589" r="37505" b="41345"/>
            <a:stretch/>
          </p:blipFill>
          <p:spPr bwMode="auto">
            <a:xfrm>
              <a:off x="142827" y="1752084"/>
              <a:ext cx="11906346" cy="4972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42D8C6DB-A3FA-9EB8-CF73-31E1BEE59AD2}"/>
                </a:ext>
              </a:extLst>
            </p:cNvPr>
            <p:cNvSpPr txBox="1"/>
            <p:nvPr/>
          </p:nvSpPr>
          <p:spPr>
            <a:xfrm>
              <a:off x="10143244" y="2058001"/>
              <a:ext cx="1872208" cy="276999"/>
            </a:xfrm>
            <a:prstGeom prst="rect">
              <a:avLst/>
            </a:prstGeom>
            <a:noFill/>
          </p:spPr>
          <p:txBody>
            <a:bodyPr wrap="square" lIns="0" tIns="0" rIns="0" bIns="0" rtlCol="0">
              <a:spAutoFit/>
            </a:bodyPr>
            <a:lstStyle/>
            <a:p>
              <a:pPr algn="r"/>
              <a:r>
                <a:rPr lang="en-GB" dirty="0">
                  <a:solidFill>
                    <a:srgbClr val="FFFF00"/>
                  </a:solidFill>
                </a:rPr>
                <a:t>b</a:t>
              </a:r>
              <a:r>
                <a:rPr lang="en-CH" dirty="0">
                  <a:solidFill>
                    <a:srgbClr val="FFFF00"/>
                  </a:solidFill>
                </a:rPr>
                <a:t>eam intensity</a:t>
              </a:r>
            </a:p>
          </p:txBody>
        </p:sp>
        <p:sp>
          <p:nvSpPr>
            <p:cNvPr id="6" name="TextBox 5">
              <a:extLst>
                <a:ext uri="{FF2B5EF4-FFF2-40B4-BE49-F238E27FC236}">
                  <a16:creationId xmlns:a16="http://schemas.microsoft.com/office/drawing/2014/main" id="{A427B4EF-E8CD-A516-651F-AFDFBFF994D3}"/>
                </a:ext>
              </a:extLst>
            </p:cNvPr>
            <p:cNvSpPr txBox="1"/>
            <p:nvPr/>
          </p:nvSpPr>
          <p:spPr>
            <a:xfrm>
              <a:off x="9760728" y="4541610"/>
              <a:ext cx="2262036" cy="276999"/>
            </a:xfrm>
            <a:prstGeom prst="rect">
              <a:avLst/>
            </a:prstGeom>
            <a:noFill/>
          </p:spPr>
          <p:txBody>
            <a:bodyPr wrap="square" lIns="0" tIns="0" rIns="0" bIns="0" rtlCol="0">
              <a:spAutoFit/>
            </a:bodyPr>
            <a:lstStyle/>
            <a:p>
              <a:pPr algn="r"/>
              <a:r>
                <a:rPr lang="en-US" dirty="0">
                  <a:solidFill>
                    <a:schemeClr val="accent5">
                      <a:lumMod val="60000"/>
                      <a:lumOff val="40000"/>
                    </a:schemeClr>
                  </a:solidFill>
                </a:rPr>
                <a:t>average bunch length</a:t>
              </a:r>
              <a:endParaRPr lang="en-CH" dirty="0">
                <a:solidFill>
                  <a:schemeClr val="accent5">
                    <a:lumMod val="60000"/>
                    <a:lumOff val="40000"/>
                  </a:schemeClr>
                </a:solidFill>
              </a:endParaRPr>
            </a:p>
          </p:txBody>
        </p:sp>
        <p:sp>
          <p:nvSpPr>
            <p:cNvPr id="7" name="TextBox 6">
              <a:extLst>
                <a:ext uri="{FF2B5EF4-FFF2-40B4-BE49-F238E27FC236}">
                  <a16:creationId xmlns:a16="http://schemas.microsoft.com/office/drawing/2014/main" id="{D82C4B65-9CE1-23B6-BD12-D6B08E7DFDE5}"/>
                </a:ext>
              </a:extLst>
            </p:cNvPr>
            <p:cNvSpPr txBox="1"/>
            <p:nvPr/>
          </p:nvSpPr>
          <p:spPr>
            <a:xfrm>
              <a:off x="9328680" y="6165304"/>
              <a:ext cx="2694084" cy="276999"/>
            </a:xfrm>
            <a:prstGeom prst="rect">
              <a:avLst/>
            </a:prstGeom>
            <a:noFill/>
          </p:spPr>
          <p:txBody>
            <a:bodyPr wrap="square" lIns="0" tIns="0" rIns="0" bIns="0" rtlCol="0">
              <a:spAutoFit/>
            </a:bodyPr>
            <a:lstStyle/>
            <a:p>
              <a:pPr algn="r"/>
              <a:r>
                <a:rPr lang="en-US" dirty="0">
                  <a:solidFill>
                    <a:schemeClr val="tx1">
                      <a:lumMod val="20000"/>
                      <a:lumOff val="80000"/>
                    </a:schemeClr>
                  </a:solidFill>
                </a:rPr>
                <a:t>Temperature in the BWS</a:t>
              </a:r>
              <a:endParaRPr lang="en-CH" dirty="0">
                <a:solidFill>
                  <a:schemeClr val="tx1">
                    <a:lumMod val="20000"/>
                    <a:lumOff val="80000"/>
                  </a:schemeClr>
                </a:solidFill>
              </a:endParaRPr>
            </a:p>
          </p:txBody>
        </p:sp>
      </p:grpSp>
      <p:sp>
        <p:nvSpPr>
          <p:cNvPr id="9" name="Slide Number Placeholder 8">
            <a:extLst>
              <a:ext uri="{FF2B5EF4-FFF2-40B4-BE49-F238E27FC236}">
                <a16:creationId xmlns:a16="http://schemas.microsoft.com/office/drawing/2014/main" id="{179B7E9F-CAD9-57E3-3146-680AB28871A0}"/>
              </a:ext>
            </a:extLst>
          </p:cNvPr>
          <p:cNvSpPr>
            <a:spLocks noGrp="1"/>
          </p:cNvSpPr>
          <p:nvPr>
            <p:ph type="sldNum" sz="quarter" idx="12"/>
          </p:nvPr>
        </p:nvSpPr>
        <p:spPr/>
        <p:txBody>
          <a:bodyPr/>
          <a:lstStyle/>
          <a:p>
            <a:fld id="{F49D22FF-2256-4C22-8AEF-C6D51E1D873E}" type="slidenum">
              <a:rPr lang="en-GB" smtClean="0"/>
              <a:t>16</a:t>
            </a:fld>
            <a:endParaRPr lang="en-GB"/>
          </a:p>
        </p:txBody>
      </p:sp>
    </p:spTree>
    <p:extLst>
      <p:ext uri="{BB962C8B-B14F-4D97-AF65-F5344CB8AC3E}">
        <p14:creationId xmlns:p14="http://schemas.microsoft.com/office/powerpoint/2010/main" val="8188364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138A4C-C3F4-C4C2-C023-4A4272AD37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33D9297-37D1-BD0D-366C-89FAD59A0D1C}"/>
              </a:ext>
            </a:extLst>
          </p:cNvPr>
          <p:cNvSpPr>
            <a:spLocks noGrp="1"/>
          </p:cNvSpPr>
          <p:nvPr>
            <p:ph type="title"/>
          </p:nvPr>
        </p:nvSpPr>
        <p:spPr>
          <a:xfrm>
            <a:off x="274081" y="146673"/>
            <a:ext cx="11376025" cy="546023"/>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C731FC30-5745-453F-9EC2-A8E62C033B63}"/>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3" name="Picture 2" descr="A close-up of a machine&#10;&#10;Description automatically generated with low confidence">
            <a:extLst>
              <a:ext uri="{FF2B5EF4-FFF2-40B4-BE49-F238E27FC236}">
                <a16:creationId xmlns:a16="http://schemas.microsoft.com/office/drawing/2014/main" id="{C94E0557-0C51-BD31-B2C6-DE2568084A66}"/>
              </a:ext>
            </a:extLst>
          </p:cNvPr>
          <p:cNvPicPr>
            <a:picLocks noChangeAspect="1"/>
          </p:cNvPicPr>
          <p:nvPr/>
        </p:nvPicPr>
        <p:blipFill rotWithShape="1">
          <a:blip r:embed="rId2">
            <a:extLst>
              <a:ext uri="{28A0092B-C50C-407E-A947-70E740481C1C}">
                <a14:useLocalDpi xmlns:a14="http://schemas.microsoft.com/office/drawing/2010/main" val="0"/>
              </a:ext>
            </a:extLst>
          </a:blip>
          <a:srcRect l="13572" r="31177" b="2"/>
          <a:stretch/>
        </p:blipFill>
        <p:spPr>
          <a:xfrm>
            <a:off x="335360" y="764704"/>
            <a:ext cx="3405746" cy="2850869"/>
          </a:xfrm>
          <a:prstGeom prst="rect">
            <a:avLst/>
          </a:prstGeom>
          <a:ln w="38100">
            <a:solidFill>
              <a:srgbClr val="FF0000"/>
            </a:solidFill>
          </a:ln>
        </p:spPr>
      </p:pic>
      <p:grpSp>
        <p:nvGrpSpPr>
          <p:cNvPr id="7" name="Group 6">
            <a:extLst>
              <a:ext uri="{FF2B5EF4-FFF2-40B4-BE49-F238E27FC236}">
                <a16:creationId xmlns:a16="http://schemas.microsoft.com/office/drawing/2014/main" id="{0BD42AFC-3B11-2E11-ED79-97111F77B47A}"/>
              </a:ext>
            </a:extLst>
          </p:cNvPr>
          <p:cNvGrpSpPr/>
          <p:nvPr/>
        </p:nvGrpSpPr>
        <p:grpSpPr>
          <a:xfrm>
            <a:off x="3867683" y="742619"/>
            <a:ext cx="2891793" cy="1197430"/>
            <a:chOff x="3840722" y="710682"/>
            <a:chExt cx="2891793" cy="1197430"/>
          </a:xfrm>
        </p:grpSpPr>
        <p:sp>
          <p:nvSpPr>
            <p:cNvPr id="8" name="TextBox 7">
              <a:extLst>
                <a:ext uri="{FF2B5EF4-FFF2-40B4-BE49-F238E27FC236}">
                  <a16:creationId xmlns:a16="http://schemas.microsoft.com/office/drawing/2014/main" id="{A905A55D-483D-8E0E-96B8-1F1B18955476}"/>
                </a:ext>
              </a:extLst>
            </p:cNvPr>
            <p:cNvSpPr txBox="1"/>
            <p:nvPr/>
          </p:nvSpPr>
          <p:spPr>
            <a:xfrm>
              <a:off x="3840722" y="710682"/>
              <a:ext cx="1849294" cy="369332"/>
            </a:xfrm>
            <a:prstGeom prst="rect">
              <a:avLst/>
            </a:prstGeom>
            <a:ln w="28575">
              <a:solidFill>
                <a:srgbClr val="FF0000"/>
              </a:solidFill>
            </a:ln>
          </p:spPr>
          <p:style>
            <a:lnRef idx="2">
              <a:schemeClr val="accent2">
                <a:shade val="15000"/>
              </a:schemeClr>
            </a:lnRef>
            <a:fillRef idx="1">
              <a:schemeClr val="accent2"/>
            </a:fillRef>
            <a:effectRef idx="0">
              <a:schemeClr val="accent2"/>
            </a:effectRef>
            <a:fontRef idx="minor">
              <a:schemeClr val="lt1"/>
            </a:fontRef>
          </p:style>
          <p:txBody>
            <a:bodyPr wrap="square" rtlCol="0">
              <a:spAutoFit/>
            </a:bodyPr>
            <a:lstStyle/>
            <a:p>
              <a:r>
                <a:rPr lang="en-US" dirty="0"/>
                <a:t>RF - COUPLER</a:t>
              </a:r>
              <a:endParaRPr lang="en-GB" dirty="0"/>
            </a:p>
          </p:txBody>
        </p:sp>
        <p:pic>
          <p:nvPicPr>
            <p:cNvPr id="9" name="Picture 8">
              <a:extLst>
                <a:ext uri="{FF2B5EF4-FFF2-40B4-BE49-F238E27FC236}">
                  <a16:creationId xmlns:a16="http://schemas.microsoft.com/office/drawing/2014/main" id="{49618EE0-E5DE-6B2E-1D09-B60335D85B34}"/>
                </a:ext>
              </a:extLst>
            </p:cNvPr>
            <p:cNvPicPr>
              <a:picLocks noChangeAspect="1"/>
            </p:cNvPicPr>
            <p:nvPr/>
          </p:nvPicPr>
          <p:blipFill rotWithShape="1">
            <a:blip r:embed="rId3"/>
            <a:srcRect l="35038" t="19382" r="36932"/>
            <a:stretch/>
          </p:blipFill>
          <p:spPr>
            <a:xfrm rot="5400000">
              <a:off x="4914632" y="90229"/>
              <a:ext cx="754330" cy="2881436"/>
            </a:xfrm>
            <a:prstGeom prst="rect">
              <a:avLst/>
            </a:prstGeom>
            <a:ln w="28575">
              <a:solidFill>
                <a:srgbClr val="FF0000"/>
              </a:solidFill>
            </a:ln>
          </p:spPr>
        </p:pic>
      </p:grpSp>
      <p:pic>
        <p:nvPicPr>
          <p:cNvPr id="10" name="Picture 9" descr="A picture containing machine, indoor, engineering, clock&#10;&#10;Description automatically generated">
            <a:extLst>
              <a:ext uri="{FF2B5EF4-FFF2-40B4-BE49-F238E27FC236}">
                <a16:creationId xmlns:a16="http://schemas.microsoft.com/office/drawing/2014/main" id="{B84D835B-3DEC-8BD6-973E-D794307A2944}"/>
              </a:ext>
            </a:extLst>
          </p:cNvPr>
          <p:cNvPicPr>
            <a:picLocks noChangeAspect="1"/>
          </p:cNvPicPr>
          <p:nvPr/>
        </p:nvPicPr>
        <p:blipFill rotWithShape="1">
          <a:blip r:embed="rId4">
            <a:extLst>
              <a:ext uri="{28A0092B-C50C-407E-A947-70E740481C1C}">
                <a14:useLocalDpi xmlns:a14="http://schemas.microsoft.com/office/drawing/2010/main" val="0"/>
              </a:ext>
            </a:extLst>
          </a:blip>
          <a:srcRect l="3032" r="7284" b="-4"/>
          <a:stretch/>
        </p:blipFill>
        <p:spPr>
          <a:xfrm>
            <a:off x="8235554" y="710682"/>
            <a:ext cx="3405746" cy="2848253"/>
          </a:xfrm>
          <a:prstGeom prst="rect">
            <a:avLst/>
          </a:prstGeom>
          <a:ln w="38100">
            <a:solidFill>
              <a:srgbClr val="FFC000"/>
            </a:solidFill>
          </a:ln>
        </p:spPr>
      </p:pic>
      <p:sp>
        <p:nvSpPr>
          <p:cNvPr id="11" name="TextBox 10">
            <a:extLst>
              <a:ext uri="{FF2B5EF4-FFF2-40B4-BE49-F238E27FC236}">
                <a16:creationId xmlns:a16="http://schemas.microsoft.com/office/drawing/2014/main" id="{C4EB1994-F57A-73EB-6CF6-9572B630AB78}"/>
              </a:ext>
            </a:extLst>
          </p:cNvPr>
          <p:cNvSpPr txBox="1"/>
          <p:nvPr/>
        </p:nvSpPr>
        <p:spPr>
          <a:xfrm>
            <a:off x="6759476" y="2302215"/>
            <a:ext cx="1368152" cy="369332"/>
          </a:xfrm>
          <a:prstGeom prst="rect">
            <a:avLst/>
          </a:prstGeom>
          <a:ln w="28575">
            <a:solidFill>
              <a:srgbClr val="FFC000"/>
            </a:solidFill>
          </a:ln>
        </p:spPr>
        <p:style>
          <a:lnRef idx="2">
            <a:schemeClr val="accent4">
              <a:shade val="15000"/>
            </a:schemeClr>
          </a:lnRef>
          <a:fillRef idx="1">
            <a:schemeClr val="accent4"/>
          </a:fillRef>
          <a:effectRef idx="0">
            <a:schemeClr val="accent4"/>
          </a:effectRef>
          <a:fontRef idx="minor">
            <a:schemeClr val="lt1"/>
          </a:fontRef>
        </p:style>
        <p:txBody>
          <a:bodyPr wrap="square" rtlCol="0">
            <a:spAutoFit/>
          </a:bodyPr>
          <a:lstStyle/>
          <a:p>
            <a:pPr algn="ctr"/>
            <a:r>
              <a:rPr lang="en-US" dirty="0"/>
              <a:t>FERRITES</a:t>
            </a:r>
            <a:endParaRPr lang="en-GB" dirty="0"/>
          </a:p>
        </p:txBody>
      </p:sp>
      <p:pic>
        <p:nvPicPr>
          <p:cNvPr id="12" name="Picture 11">
            <a:extLst>
              <a:ext uri="{FF2B5EF4-FFF2-40B4-BE49-F238E27FC236}">
                <a16:creationId xmlns:a16="http://schemas.microsoft.com/office/drawing/2014/main" id="{F6E7371C-9A66-8AAF-7C55-5274C776DDB1}"/>
              </a:ext>
            </a:extLst>
          </p:cNvPr>
          <p:cNvPicPr>
            <a:picLocks noChangeAspect="1"/>
          </p:cNvPicPr>
          <p:nvPr/>
        </p:nvPicPr>
        <p:blipFill rotWithShape="1">
          <a:blip r:embed="rId5"/>
          <a:srcRect l="26359" t="21443" r="37183" b="27973"/>
          <a:stretch/>
        </p:blipFill>
        <p:spPr>
          <a:xfrm>
            <a:off x="2135560" y="3695268"/>
            <a:ext cx="3032492" cy="2542044"/>
          </a:xfrm>
          <a:prstGeom prst="rect">
            <a:avLst/>
          </a:prstGeom>
        </p:spPr>
      </p:pic>
      <p:pic>
        <p:nvPicPr>
          <p:cNvPr id="13" name="Picture 12">
            <a:extLst>
              <a:ext uri="{FF2B5EF4-FFF2-40B4-BE49-F238E27FC236}">
                <a16:creationId xmlns:a16="http://schemas.microsoft.com/office/drawing/2014/main" id="{055119F9-CDBF-6CE6-BD5B-C122412DD3A7}"/>
              </a:ext>
            </a:extLst>
          </p:cNvPr>
          <p:cNvPicPr>
            <a:picLocks noChangeAspect="1"/>
          </p:cNvPicPr>
          <p:nvPr/>
        </p:nvPicPr>
        <p:blipFill rotWithShape="1">
          <a:blip r:embed="rId6"/>
          <a:srcRect l="26193" t="28178" r="27218" b="18625"/>
          <a:stretch/>
        </p:blipFill>
        <p:spPr>
          <a:xfrm>
            <a:off x="7028715" y="3695268"/>
            <a:ext cx="3684979" cy="2542044"/>
          </a:xfrm>
          <a:prstGeom prst="rect">
            <a:avLst/>
          </a:prstGeom>
        </p:spPr>
      </p:pic>
      <p:cxnSp>
        <p:nvCxnSpPr>
          <p:cNvPr id="14" name="Straight Arrow Connector 13">
            <a:extLst>
              <a:ext uri="{FF2B5EF4-FFF2-40B4-BE49-F238E27FC236}">
                <a16:creationId xmlns:a16="http://schemas.microsoft.com/office/drawing/2014/main" id="{90580D9B-D5A9-70A7-A26A-A79AEB1962DF}"/>
              </a:ext>
            </a:extLst>
          </p:cNvPr>
          <p:cNvCxnSpPr>
            <a:cxnSpLocks/>
          </p:cNvCxnSpPr>
          <p:nvPr/>
        </p:nvCxnSpPr>
        <p:spPr>
          <a:xfrm>
            <a:off x="2854809" y="2852936"/>
            <a:ext cx="0" cy="13681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BA4610F-2E26-C1DB-C795-7C93E9F966B9}"/>
              </a:ext>
            </a:extLst>
          </p:cNvPr>
          <p:cNvCxnSpPr>
            <a:cxnSpLocks/>
          </p:cNvCxnSpPr>
          <p:nvPr/>
        </p:nvCxnSpPr>
        <p:spPr>
          <a:xfrm>
            <a:off x="2847243" y="2852936"/>
            <a:ext cx="1232533" cy="1368152"/>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1B084D-FD80-23B2-1A44-09571B843FC9}"/>
              </a:ext>
            </a:extLst>
          </p:cNvPr>
          <p:cNvCxnSpPr>
            <a:cxnSpLocks/>
          </p:cNvCxnSpPr>
          <p:nvPr/>
        </p:nvCxnSpPr>
        <p:spPr>
          <a:xfrm>
            <a:off x="2847243" y="2859489"/>
            <a:ext cx="4761740" cy="174931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D97299F-7A72-2F4F-630D-F7B62DDCD9A6}"/>
              </a:ext>
            </a:extLst>
          </p:cNvPr>
          <p:cNvCxnSpPr>
            <a:cxnSpLocks/>
          </p:cNvCxnSpPr>
          <p:nvPr/>
        </p:nvCxnSpPr>
        <p:spPr>
          <a:xfrm flipH="1">
            <a:off x="9840416" y="1988840"/>
            <a:ext cx="360040" cy="2304256"/>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D491CFC-6CC8-9646-7526-FDF63831EDE5}"/>
              </a:ext>
            </a:extLst>
          </p:cNvPr>
          <p:cNvCxnSpPr>
            <a:cxnSpLocks/>
          </p:cNvCxnSpPr>
          <p:nvPr/>
        </p:nvCxnSpPr>
        <p:spPr>
          <a:xfrm flipH="1">
            <a:off x="8447420" y="2016394"/>
            <a:ext cx="1725416" cy="2204694"/>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8A32C72-FA2D-D7CE-4ED4-9D83095492FE}"/>
              </a:ext>
            </a:extLst>
          </p:cNvPr>
          <p:cNvCxnSpPr>
            <a:cxnSpLocks/>
          </p:cNvCxnSpPr>
          <p:nvPr/>
        </p:nvCxnSpPr>
        <p:spPr>
          <a:xfrm flipH="1">
            <a:off x="4492694" y="2016394"/>
            <a:ext cx="5680142" cy="253649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16262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0F9B8-BF71-3AB5-C0A9-C41D1ECC3C8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D5D312-BA41-7817-72F2-F1B679445B93}"/>
              </a:ext>
            </a:extLst>
          </p:cNvPr>
          <p:cNvSpPr>
            <a:spLocks noGrp="1"/>
          </p:cNvSpPr>
          <p:nvPr>
            <p:ph type="title"/>
          </p:nvPr>
        </p:nvSpPr>
        <p:spPr/>
        <p:txBody>
          <a:bodyPr/>
          <a:lstStyle/>
          <a:p>
            <a:r>
              <a:rPr lang="en-US" i="1" dirty="0"/>
              <a:t>SPS Beam Wire Scanners Task Force</a:t>
            </a:r>
            <a:endParaRPr lang="en-CH" i="1" dirty="0"/>
          </a:p>
        </p:txBody>
      </p:sp>
      <p:sp>
        <p:nvSpPr>
          <p:cNvPr id="5" name="Slide Number Placeholder 4">
            <a:extLst>
              <a:ext uri="{FF2B5EF4-FFF2-40B4-BE49-F238E27FC236}">
                <a16:creationId xmlns:a16="http://schemas.microsoft.com/office/drawing/2014/main" id="{0DE4A19B-980E-DD14-2F22-1A5ED2A4EBD5}"/>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3" name="TextBox 2">
            <a:extLst>
              <a:ext uri="{FF2B5EF4-FFF2-40B4-BE49-F238E27FC236}">
                <a16:creationId xmlns:a16="http://schemas.microsoft.com/office/drawing/2014/main" id="{1144A52C-DC49-1DC2-E720-CC44E743B90E}"/>
              </a:ext>
            </a:extLst>
          </p:cNvPr>
          <p:cNvSpPr txBox="1"/>
          <p:nvPr/>
        </p:nvSpPr>
        <p:spPr>
          <a:xfrm>
            <a:off x="407988" y="1340768"/>
            <a:ext cx="10944596" cy="2492990"/>
          </a:xfrm>
          <a:prstGeom prst="rect">
            <a:avLst/>
          </a:prstGeom>
          <a:noFill/>
        </p:spPr>
        <p:txBody>
          <a:bodyPr wrap="square" lIns="0" tIns="0" rIns="0" bIns="0" rtlCol="0">
            <a:spAutoFit/>
          </a:bodyPr>
          <a:lstStyle/>
          <a:p>
            <a:pPr algn="l"/>
            <a:r>
              <a:rPr lang="en-US" dirty="0"/>
              <a:t>Contributions from:</a:t>
            </a:r>
          </a:p>
          <a:p>
            <a:pPr algn="l"/>
            <a:endParaRPr lang="en-US" dirty="0"/>
          </a:p>
          <a:p>
            <a:pPr algn="l"/>
            <a:r>
              <a:rPr lang="en-US" dirty="0"/>
              <a:t>Alexandre Lasheen, Alexandre Mariet, Ana Guerrero, Anthony Harrison, Benoit Salvant, Carlo Zannini, Christine Vollinger, Elena de la Fuente, Federico Carra, Federico Roncarolo, Francesco Velotti, Giannis Papazoglou, Giulia Papotti, Heiko Damerau, Ivan Karpov, Jonathan Emery, Jose Antonio Ferreira Somoza, Kevin Li, Leonardo Sito, Michela Neroni, Michael Stephen Sullivan, Nabil El-Kassem, Raymond Veness, Thibaut Lefevre, William </a:t>
            </a:r>
            <a:r>
              <a:rPr lang="en-US" dirty="0" err="1"/>
              <a:t>Andreazza</a:t>
            </a:r>
            <a:r>
              <a:rPr lang="en-US" dirty="0"/>
              <a:t> </a:t>
            </a:r>
          </a:p>
          <a:p>
            <a:pPr algn="l"/>
            <a:endParaRPr lang="en-US" dirty="0"/>
          </a:p>
          <a:p>
            <a:pPr algn="l"/>
            <a:r>
              <a:rPr lang="en-US" dirty="0"/>
              <a:t>… and hopefully, I did not forget somebody.</a:t>
            </a:r>
            <a:endParaRPr lang="en-GB" dirty="0"/>
          </a:p>
        </p:txBody>
      </p:sp>
      <p:sp>
        <p:nvSpPr>
          <p:cNvPr id="6" name="TextBox 5">
            <a:extLst>
              <a:ext uri="{FF2B5EF4-FFF2-40B4-BE49-F238E27FC236}">
                <a16:creationId xmlns:a16="http://schemas.microsoft.com/office/drawing/2014/main" id="{221C167B-C974-0B4E-C84D-FC410DECB22A}"/>
              </a:ext>
            </a:extLst>
          </p:cNvPr>
          <p:cNvSpPr txBox="1"/>
          <p:nvPr/>
        </p:nvSpPr>
        <p:spPr>
          <a:xfrm>
            <a:off x="2207568" y="4581128"/>
            <a:ext cx="8280920" cy="615553"/>
          </a:xfrm>
          <a:prstGeom prst="rect">
            <a:avLst/>
          </a:prstGeom>
          <a:noFill/>
        </p:spPr>
        <p:txBody>
          <a:bodyPr wrap="square" lIns="0" tIns="0" rIns="0" bIns="0" rtlCol="0">
            <a:spAutoFit/>
          </a:bodyPr>
          <a:lstStyle/>
          <a:p>
            <a:pPr algn="ctr"/>
            <a:r>
              <a:rPr lang="en-CH" sz="4000" b="1" dirty="0">
                <a:solidFill>
                  <a:srgbClr val="C00000"/>
                </a:solidFill>
              </a:rPr>
              <a:t>Thank you for your attention!</a:t>
            </a:r>
          </a:p>
        </p:txBody>
      </p:sp>
    </p:spTree>
    <p:extLst>
      <p:ext uri="{BB962C8B-B14F-4D97-AF65-F5344CB8AC3E}">
        <p14:creationId xmlns:p14="http://schemas.microsoft.com/office/powerpoint/2010/main" val="28508009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D3F7F7-761E-CFEE-99BF-F66D175F28FB}"/>
              </a:ext>
            </a:extLst>
          </p:cNvPr>
          <p:cNvSpPr>
            <a:spLocks noGrp="1"/>
          </p:cNvSpPr>
          <p:nvPr>
            <p:ph type="title"/>
          </p:nvPr>
        </p:nvSpPr>
        <p:spPr>
          <a:xfrm>
            <a:off x="407987" y="77268"/>
            <a:ext cx="11376025" cy="1065742"/>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81C42980-B530-E90D-177C-58D895CEFF5A}"/>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6" name="TextBox 5">
            <a:extLst>
              <a:ext uri="{FF2B5EF4-FFF2-40B4-BE49-F238E27FC236}">
                <a16:creationId xmlns:a16="http://schemas.microsoft.com/office/drawing/2014/main" id="{D9FDB808-5F7B-E2E7-3AA7-ED88F4DF7793}"/>
              </a:ext>
            </a:extLst>
          </p:cNvPr>
          <p:cNvSpPr txBox="1"/>
          <p:nvPr/>
        </p:nvSpPr>
        <p:spPr>
          <a:xfrm>
            <a:off x="119336" y="1052736"/>
            <a:ext cx="10608673" cy="2492990"/>
          </a:xfrm>
          <a:prstGeom prst="rect">
            <a:avLst/>
          </a:prstGeom>
          <a:noFill/>
        </p:spPr>
        <p:txBody>
          <a:bodyPr wrap="none" lIns="0" tIns="0" rIns="0" bIns="0" rtlCol="0">
            <a:spAutoFit/>
          </a:bodyPr>
          <a:lstStyle/>
          <a:p>
            <a:pPr marL="457200" indent="-457200" algn="l">
              <a:buFont typeface="+mj-lt"/>
              <a:buAutoNum type="arabicPeriod"/>
            </a:pPr>
            <a:r>
              <a:rPr lang="en-CH" sz="2400" dirty="0"/>
              <a:t>Brief recap of how </a:t>
            </a:r>
            <a:r>
              <a:rPr lang="en-US" sz="2400" dirty="0"/>
              <a:t>rotational</a:t>
            </a:r>
            <a:r>
              <a:rPr lang="en-CH" sz="2400" dirty="0"/>
              <a:t> beam </a:t>
            </a:r>
            <a:r>
              <a:rPr lang="en-US" sz="2400" dirty="0"/>
              <a:t>wire scanners</a:t>
            </a:r>
            <a:r>
              <a:rPr lang="en-CH" sz="2400" dirty="0"/>
              <a:t> works</a:t>
            </a:r>
          </a:p>
          <a:p>
            <a:pPr marL="457200" indent="-457200" algn="l">
              <a:buFont typeface="+mj-lt"/>
              <a:buAutoNum type="arabicPeriod"/>
            </a:pPr>
            <a:endParaRPr lang="en-CH" sz="2400" dirty="0"/>
          </a:p>
          <a:p>
            <a:pPr marL="457200" indent="-457200" algn="l">
              <a:buFont typeface="+mj-lt"/>
              <a:buAutoNum type="arabicPeriod"/>
            </a:pPr>
            <a:r>
              <a:rPr lang="en-CH" sz="2400" dirty="0"/>
              <a:t>Super Proton Synchrotron (SPS) B</a:t>
            </a:r>
            <a:r>
              <a:rPr lang="en-US" sz="2400" dirty="0"/>
              <a:t>WS failures &amp; beam parameters during </a:t>
            </a:r>
            <a:br>
              <a:rPr lang="en-US" sz="2400" dirty="0"/>
            </a:br>
            <a:r>
              <a:rPr lang="en-US" sz="2400" dirty="0"/>
              <a:t>scrubbing run</a:t>
            </a:r>
            <a:endParaRPr lang="en-CH" sz="2400" dirty="0"/>
          </a:p>
          <a:p>
            <a:pPr marL="457200" indent="-457200" algn="l">
              <a:buFont typeface="+mj-lt"/>
              <a:buAutoNum type="arabicPeriod"/>
            </a:pPr>
            <a:endParaRPr lang="en-CH" sz="2400" dirty="0"/>
          </a:p>
          <a:p>
            <a:pPr marL="457200" indent="-457200" algn="l">
              <a:buFont typeface="+mj-lt"/>
              <a:buAutoNum type="arabicPeriod"/>
            </a:pPr>
            <a:r>
              <a:rPr lang="en-CH" sz="2400" dirty="0"/>
              <a:t>B</a:t>
            </a:r>
            <a:r>
              <a:rPr lang="en-US" sz="2400" dirty="0"/>
              <a:t>WS </a:t>
            </a:r>
            <a:r>
              <a:rPr lang="en-CH" sz="2400" dirty="0"/>
              <a:t>modifications </a:t>
            </a:r>
            <a:r>
              <a:rPr lang="en-US" sz="2400" dirty="0"/>
              <a:t>in CST </a:t>
            </a:r>
            <a:r>
              <a:rPr lang="en-CH" sz="2400" dirty="0"/>
              <a:t>&amp; consequences</a:t>
            </a:r>
            <a:endParaRPr lang="en-CH" dirty="0"/>
          </a:p>
          <a:p>
            <a:pPr algn="l"/>
            <a:endParaRPr lang="en-CH" dirty="0"/>
          </a:p>
        </p:txBody>
      </p:sp>
      <p:sp>
        <p:nvSpPr>
          <p:cNvPr id="7" name="TextBox 6">
            <a:extLst>
              <a:ext uri="{FF2B5EF4-FFF2-40B4-BE49-F238E27FC236}">
                <a16:creationId xmlns:a16="http://schemas.microsoft.com/office/drawing/2014/main" id="{FC6598AC-FECD-5B2D-DE5B-D11FD76E903B}"/>
              </a:ext>
            </a:extLst>
          </p:cNvPr>
          <p:cNvSpPr txBox="1"/>
          <p:nvPr/>
        </p:nvSpPr>
        <p:spPr>
          <a:xfrm>
            <a:off x="2135560" y="3861048"/>
            <a:ext cx="9129814" cy="1600438"/>
          </a:xfrm>
          <a:custGeom>
            <a:avLst/>
            <a:gdLst>
              <a:gd name="connsiteX0" fmla="*/ 0 w 9129814"/>
              <a:gd name="connsiteY0" fmla="*/ 0 h 1600438"/>
              <a:gd name="connsiteX1" fmla="*/ 479315 w 9129814"/>
              <a:gd name="connsiteY1" fmla="*/ 0 h 1600438"/>
              <a:gd name="connsiteX2" fmla="*/ 776034 w 9129814"/>
              <a:gd name="connsiteY2" fmla="*/ 0 h 1600438"/>
              <a:gd name="connsiteX3" fmla="*/ 1529244 w 9129814"/>
              <a:gd name="connsiteY3" fmla="*/ 0 h 1600438"/>
              <a:gd name="connsiteX4" fmla="*/ 2008559 w 9129814"/>
              <a:gd name="connsiteY4" fmla="*/ 0 h 1600438"/>
              <a:gd name="connsiteX5" fmla="*/ 2487874 w 9129814"/>
              <a:gd name="connsiteY5" fmla="*/ 0 h 1600438"/>
              <a:gd name="connsiteX6" fmla="*/ 3241084 w 9129814"/>
              <a:gd name="connsiteY6" fmla="*/ 0 h 1600438"/>
              <a:gd name="connsiteX7" fmla="*/ 3629101 w 9129814"/>
              <a:gd name="connsiteY7" fmla="*/ 0 h 1600438"/>
              <a:gd name="connsiteX8" fmla="*/ 4382311 w 9129814"/>
              <a:gd name="connsiteY8" fmla="*/ 0 h 1600438"/>
              <a:gd name="connsiteX9" fmla="*/ 5135520 w 9129814"/>
              <a:gd name="connsiteY9" fmla="*/ 0 h 1600438"/>
              <a:gd name="connsiteX10" fmla="*/ 5706134 w 9129814"/>
              <a:gd name="connsiteY10" fmla="*/ 0 h 1600438"/>
              <a:gd name="connsiteX11" fmla="*/ 6459343 w 9129814"/>
              <a:gd name="connsiteY11" fmla="*/ 0 h 1600438"/>
              <a:gd name="connsiteX12" fmla="*/ 6938659 w 9129814"/>
              <a:gd name="connsiteY12" fmla="*/ 0 h 1600438"/>
              <a:gd name="connsiteX13" fmla="*/ 7417974 w 9129814"/>
              <a:gd name="connsiteY13" fmla="*/ 0 h 1600438"/>
              <a:gd name="connsiteX14" fmla="*/ 8079885 w 9129814"/>
              <a:gd name="connsiteY14" fmla="*/ 0 h 1600438"/>
              <a:gd name="connsiteX15" fmla="*/ 8559201 w 9129814"/>
              <a:gd name="connsiteY15" fmla="*/ 0 h 1600438"/>
              <a:gd name="connsiteX16" fmla="*/ 9129814 w 9129814"/>
              <a:gd name="connsiteY16" fmla="*/ 0 h 1600438"/>
              <a:gd name="connsiteX17" fmla="*/ 9129814 w 9129814"/>
              <a:gd name="connsiteY17" fmla="*/ 565488 h 1600438"/>
              <a:gd name="connsiteX18" fmla="*/ 9129814 w 9129814"/>
              <a:gd name="connsiteY18" fmla="*/ 1114972 h 1600438"/>
              <a:gd name="connsiteX19" fmla="*/ 9129814 w 9129814"/>
              <a:gd name="connsiteY19" fmla="*/ 1600438 h 1600438"/>
              <a:gd name="connsiteX20" fmla="*/ 8833095 w 9129814"/>
              <a:gd name="connsiteY20" fmla="*/ 1600438 h 1600438"/>
              <a:gd name="connsiteX21" fmla="*/ 8079885 w 9129814"/>
              <a:gd name="connsiteY21" fmla="*/ 1600438 h 1600438"/>
              <a:gd name="connsiteX22" fmla="*/ 7509272 w 9129814"/>
              <a:gd name="connsiteY22" fmla="*/ 1600438 h 1600438"/>
              <a:gd name="connsiteX23" fmla="*/ 7121255 w 9129814"/>
              <a:gd name="connsiteY23" fmla="*/ 1600438 h 1600438"/>
              <a:gd name="connsiteX24" fmla="*/ 6550642 w 9129814"/>
              <a:gd name="connsiteY24" fmla="*/ 1600438 h 1600438"/>
              <a:gd name="connsiteX25" fmla="*/ 6253923 w 9129814"/>
              <a:gd name="connsiteY25" fmla="*/ 1600438 h 1600438"/>
              <a:gd name="connsiteX26" fmla="*/ 5957204 w 9129814"/>
              <a:gd name="connsiteY26" fmla="*/ 1600438 h 1600438"/>
              <a:gd name="connsiteX27" fmla="*/ 5386590 w 9129814"/>
              <a:gd name="connsiteY27" fmla="*/ 1600438 h 1600438"/>
              <a:gd name="connsiteX28" fmla="*/ 4998573 w 9129814"/>
              <a:gd name="connsiteY28" fmla="*/ 1600438 h 1600438"/>
              <a:gd name="connsiteX29" fmla="*/ 4336662 w 9129814"/>
              <a:gd name="connsiteY29" fmla="*/ 1600438 h 1600438"/>
              <a:gd name="connsiteX30" fmla="*/ 3948645 w 9129814"/>
              <a:gd name="connsiteY30" fmla="*/ 1600438 h 1600438"/>
              <a:gd name="connsiteX31" fmla="*/ 3286733 w 9129814"/>
              <a:gd name="connsiteY31" fmla="*/ 1600438 h 1600438"/>
              <a:gd name="connsiteX32" fmla="*/ 2990014 w 9129814"/>
              <a:gd name="connsiteY32" fmla="*/ 1600438 h 1600438"/>
              <a:gd name="connsiteX33" fmla="*/ 2328103 w 9129814"/>
              <a:gd name="connsiteY33" fmla="*/ 1600438 h 1600438"/>
              <a:gd name="connsiteX34" fmla="*/ 1940085 w 9129814"/>
              <a:gd name="connsiteY34" fmla="*/ 1600438 h 1600438"/>
              <a:gd name="connsiteX35" fmla="*/ 1643367 w 9129814"/>
              <a:gd name="connsiteY35" fmla="*/ 1600438 h 1600438"/>
              <a:gd name="connsiteX36" fmla="*/ 1255349 w 9129814"/>
              <a:gd name="connsiteY36" fmla="*/ 1600438 h 1600438"/>
              <a:gd name="connsiteX37" fmla="*/ 593438 w 9129814"/>
              <a:gd name="connsiteY37" fmla="*/ 1600438 h 1600438"/>
              <a:gd name="connsiteX38" fmla="*/ 0 w 9129814"/>
              <a:gd name="connsiteY38" fmla="*/ 1600438 h 1600438"/>
              <a:gd name="connsiteX39" fmla="*/ 0 w 9129814"/>
              <a:gd name="connsiteY39" fmla="*/ 1114972 h 1600438"/>
              <a:gd name="connsiteX40" fmla="*/ 0 w 9129814"/>
              <a:gd name="connsiteY40" fmla="*/ 629506 h 1600438"/>
              <a:gd name="connsiteX41" fmla="*/ 0 w 9129814"/>
              <a:gd name="connsiteY41" fmla="*/ 0 h 1600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9129814" h="1600438" extrusionOk="0">
                <a:moveTo>
                  <a:pt x="0" y="0"/>
                </a:moveTo>
                <a:cubicBezTo>
                  <a:pt x="130955" y="-28487"/>
                  <a:pt x="311113" y="3192"/>
                  <a:pt x="479315" y="0"/>
                </a:cubicBezTo>
                <a:cubicBezTo>
                  <a:pt x="647518" y="-3192"/>
                  <a:pt x="628719" y="22901"/>
                  <a:pt x="776034" y="0"/>
                </a:cubicBezTo>
                <a:cubicBezTo>
                  <a:pt x="923349" y="-22901"/>
                  <a:pt x="1187903" y="1924"/>
                  <a:pt x="1529244" y="0"/>
                </a:cubicBezTo>
                <a:cubicBezTo>
                  <a:pt x="1870585" y="-1924"/>
                  <a:pt x="1797631" y="49020"/>
                  <a:pt x="2008559" y="0"/>
                </a:cubicBezTo>
                <a:cubicBezTo>
                  <a:pt x="2219488" y="-49020"/>
                  <a:pt x="2390096" y="26840"/>
                  <a:pt x="2487874" y="0"/>
                </a:cubicBezTo>
                <a:cubicBezTo>
                  <a:pt x="2585653" y="-26840"/>
                  <a:pt x="2880039" y="68948"/>
                  <a:pt x="3241084" y="0"/>
                </a:cubicBezTo>
                <a:cubicBezTo>
                  <a:pt x="3602129" y="-68948"/>
                  <a:pt x="3501376" y="2391"/>
                  <a:pt x="3629101" y="0"/>
                </a:cubicBezTo>
                <a:cubicBezTo>
                  <a:pt x="3756826" y="-2391"/>
                  <a:pt x="4114823" y="39529"/>
                  <a:pt x="4382311" y="0"/>
                </a:cubicBezTo>
                <a:cubicBezTo>
                  <a:pt x="4649799" y="-39529"/>
                  <a:pt x="4969763" y="519"/>
                  <a:pt x="5135520" y="0"/>
                </a:cubicBezTo>
                <a:cubicBezTo>
                  <a:pt x="5301277" y="-519"/>
                  <a:pt x="5424243" y="66602"/>
                  <a:pt x="5706134" y="0"/>
                </a:cubicBezTo>
                <a:cubicBezTo>
                  <a:pt x="5988025" y="-66602"/>
                  <a:pt x="6147127" y="24103"/>
                  <a:pt x="6459343" y="0"/>
                </a:cubicBezTo>
                <a:cubicBezTo>
                  <a:pt x="6771559" y="-24103"/>
                  <a:pt x="6786746" y="5338"/>
                  <a:pt x="6938659" y="0"/>
                </a:cubicBezTo>
                <a:cubicBezTo>
                  <a:pt x="7090572" y="-5338"/>
                  <a:pt x="7203488" y="28108"/>
                  <a:pt x="7417974" y="0"/>
                </a:cubicBezTo>
                <a:cubicBezTo>
                  <a:pt x="7632460" y="-28108"/>
                  <a:pt x="7764924" y="50308"/>
                  <a:pt x="8079885" y="0"/>
                </a:cubicBezTo>
                <a:cubicBezTo>
                  <a:pt x="8394846" y="-50308"/>
                  <a:pt x="8345495" y="11667"/>
                  <a:pt x="8559201" y="0"/>
                </a:cubicBezTo>
                <a:cubicBezTo>
                  <a:pt x="8772907" y="-11667"/>
                  <a:pt x="8927598" y="8344"/>
                  <a:pt x="9129814" y="0"/>
                </a:cubicBezTo>
                <a:cubicBezTo>
                  <a:pt x="9139171" y="131973"/>
                  <a:pt x="9101910" y="402890"/>
                  <a:pt x="9129814" y="565488"/>
                </a:cubicBezTo>
                <a:cubicBezTo>
                  <a:pt x="9157718" y="728086"/>
                  <a:pt x="9103454" y="955537"/>
                  <a:pt x="9129814" y="1114972"/>
                </a:cubicBezTo>
                <a:cubicBezTo>
                  <a:pt x="9156174" y="1274407"/>
                  <a:pt x="9118364" y="1495479"/>
                  <a:pt x="9129814" y="1600438"/>
                </a:cubicBezTo>
                <a:cubicBezTo>
                  <a:pt x="9009993" y="1625072"/>
                  <a:pt x="8906751" y="1582998"/>
                  <a:pt x="8833095" y="1600438"/>
                </a:cubicBezTo>
                <a:cubicBezTo>
                  <a:pt x="8759439" y="1617878"/>
                  <a:pt x="8366344" y="1512985"/>
                  <a:pt x="8079885" y="1600438"/>
                </a:cubicBezTo>
                <a:cubicBezTo>
                  <a:pt x="7793426" y="1687891"/>
                  <a:pt x="7766129" y="1561103"/>
                  <a:pt x="7509272" y="1600438"/>
                </a:cubicBezTo>
                <a:cubicBezTo>
                  <a:pt x="7252415" y="1639773"/>
                  <a:pt x="7205276" y="1559521"/>
                  <a:pt x="7121255" y="1600438"/>
                </a:cubicBezTo>
                <a:cubicBezTo>
                  <a:pt x="7037234" y="1641355"/>
                  <a:pt x="6684873" y="1574253"/>
                  <a:pt x="6550642" y="1600438"/>
                </a:cubicBezTo>
                <a:cubicBezTo>
                  <a:pt x="6416411" y="1626623"/>
                  <a:pt x="6383852" y="1568415"/>
                  <a:pt x="6253923" y="1600438"/>
                </a:cubicBezTo>
                <a:cubicBezTo>
                  <a:pt x="6123994" y="1632461"/>
                  <a:pt x="6076671" y="1588498"/>
                  <a:pt x="5957204" y="1600438"/>
                </a:cubicBezTo>
                <a:cubicBezTo>
                  <a:pt x="5837737" y="1612378"/>
                  <a:pt x="5535990" y="1593488"/>
                  <a:pt x="5386590" y="1600438"/>
                </a:cubicBezTo>
                <a:cubicBezTo>
                  <a:pt x="5237190" y="1607388"/>
                  <a:pt x="5190156" y="1585608"/>
                  <a:pt x="4998573" y="1600438"/>
                </a:cubicBezTo>
                <a:cubicBezTo>
                  <a:pt x="4806990" y="1615268"/>
                  <a:pt x="4495823" y="1547821"/>
                  <a:pt x="4336662" y="1600438"/>
                </a:cubicBezTo>
                <a:cubicBezTo>
                  <a:pt x="4177501" y="1653055"/>
                  <a:pt x="4045098" y="1554013"/>
                  <a:pt x="3948645" y="1600438"/>
                </a:cubicBezTo>
                <a:cubicBezTo>
                  <a:pt x="3852192" y="1646863"/>
                  <a:pt x="3550609" y="1596459"/>
                  <a:pt x="3286733" y="1600438"/>
                </a:cubicBezTo>
                <a:cubicBezTo>
                  <a:pt x="3022857" y="1604417"/>
                  <a:pt x="3060885" y="1575687"/>
                  <a:pt x="2990014" y="1600438"/>
                </a:cubicBezTo>
                <a:cubicBezTo>
                  <a:pt x="2919143" y="1625189"/>
                  <a:pt x="2521635" y="1536686"/>
                  <a:pt x="2328103" y="1600438"/>
                </a:cubicBezTo>
                <a:cubicBezTo>
                  <a:pt x="2134571" y="1664190"/>
                  <a:pt x="2082092" y="1564649"/>
                  <a:pt x="1940085" y="1600438"/>
                </a:cubicBezTo>
                <a:cubicBezTo>
                  <a:pt x="1798078" y="1636227"/>
                  <a:pt x="1729907" y="1565500"/>
                  <a:pt x="1643367" y="1600438"/>
                </a:cubicBezTo>
                <a:cubicBezTo>
                  <a:pt x="1556827" y="1635376"/>
                  <a:pt x="1354570" y="1594761"/>
                  <a:pt x="1255349" y="1600438"/>
                </a:cubicBezTo>
                <a:cubicBezTo>
                  <a:pt x="1156128" y="1606115"/>
                  <a:pt x="785035" y="1571252"/>
                  <a:pt x="593438" y="1600438"/>
                </a:cubicBezTo>
                <a:cubicBezTo>
                  <a:pt x="401841" y="1629624"/>
                  <a:pt x="192888" y="1570098"/>
                  <a:pt x="0" y="1600438"/>
                </a:cubicBezTo>
                <a:cubicBezTo>
                  <a:pt x="-58214" y="1492533"/>
                  <a:pt x="4024" y="1317901"/>
                  <a:pt x="0" y="1114972"/>
                </a:cubicBezTo>
                <a:cubicBezTo>
                  <a:pt x="-4024" y="912043"/>
                  <a:pt x="46410" y="783132"/>
                  <a:pt x="0" y="629506"/>
                </a:cubicBezTo>
                <a:cubicBezTo>
                  <a:pt x="-46410" y="475880"/>
                  <a:pt x="40629" y="186291"/>
                  <a:pt x="0" y="0"/>
                </a:cubicBezTo>
                <a:close/>
              </a:path>
            </a:pathLst>
          </a:custGeom>
          <a:noFill/>
          <a:ln w="19050">
            <a:solidFill>
              <a:schemeClr val="accent1"/>
            </a:solidFill>
            <a:extLst>
              <a:ext uri="{C807C97D-BFC1-408E-A445-0C87EB9F89A2}">
                <ask:lineSketchStyleProps xmlns:ask="http://schemas.microsoft.com/office/drawing/2018/sketchyshapes" sd="1219033472">
                  <a:prstGeom prst="rect">
                    <a:avLst/>
                  </a:prstGeom>
                  <ask:type>
                    <ask:lineSketchScribble/>
                  </ask:type>
                </ask:lineSketchStyleProps>
              </a:ext>
            </a:extLst>
          </a:ln>
        </p:spPr>
        <p:txBody>
          <a:bodyPr wrap="square" lIns="0" tIns="0" rIns="0" bIns="0" rtlCol="0">
            <a:spAutoFit/>
          </a:bodyPr>
          <a:lstStyle/>
          <a:p>
            <a:pPr algn="ctr"/>
            <a:r>
              <a:rPr lang="en-US" dirty="0"/>
              <a:t>All the wire scanner design has been carried out by experts in the </a:t>
            </a:r>
            <a:br>
              <a:rPr lang="en-US" dirty="0"/>
            </a:br>
            <a:r>
              <a:rPr lang="en-US" dirty="0"/>
              <a:t>Beam Instrumentation Group at CERN and is their intellectual property.</a:t>
            </a:r>
          </a:p>
          <a:p>
            <a:pPr algn="ctr"/>
            <a:endParaRPr lang="en-US" dirty="0"/>
          </a:p>
          <a:p>
            <a:pPr algn="ctr"/>
            <a:r>
              <a:rPr lang="en-US" sz="3200" b="1" dirty="0"/>
              <a:t>BIG THANKS</a:t>
            </a:r>
            <a:r>
              <a:rPr lang="en-US" sz="3200" dirty="0"/>
              <a:t> </a:t>
            </a:r>
            <a:r>
              <a:rPr lang="en-US" dirty="0"/>
              <a:t>for letting us use this instrument as a CAS Hands-on example</a:t>
            </a:r>
          </a:p>
          <a:p>
            <a:pPr algn="ctr"/>
            <a:r>
              <a:rPr lang="en-US" dirty="0"/>
              <a:t> and to the TF colleagues who let us use all their contributions!</a:t>
            </a:r>
            <a:endParaRPr lang="en-GB" dirty="0"/>
          </a:p>
        </p:txBody>
      </p:sp>
    </p:spTree>
    <p:extLst>
      <p:ext uri="{BB962C8B-B14F-4D97-AF65-F5344CB8AC3E}">
        <p14:creationId xmlns:p14="http://schemas.microsoft.com/office/powerpoint/2010/main" val="203781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AF7E7-028E-6855-69E0-B1AC585144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D542DDC-ED3B-341F-4384-73799941235C}"/>
              </a:ext>
            </a:extLst>
          </p:cNvPr>
          <p:cNvSpPr>
            <a:spLocks noGrp="1"/>
          </p:cNvSpPr>
          <p:nvPr>
            <p:ph type="title"/>
          </p:nvPr>
        </p:nvSpPr>
        <p:spPr>
          <a:xfrm>
            <a:off x="352012" y="58049"/>
            <a:ext cx="11376025" cy="1065742"/>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F6E5608A-3F37-E8EC-2018-429826B5793C}"/>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6" name="TextBox 5">
            <a:extLst>
              <a:ext uri="{FF2B5EF4-FFF2-40B4-BE49-F238E27FC236}">
                <a16:creationId xmlns:a16="http://schemas.microsoft.com/office/drawing/2014/main" id="{0720FA89-D5CA-DD03-CDE1-C813900FA2EB}"/>
              </a:ext>
            </a:extLst>
          </p:cNvPr>
          <p:cNvSpPr txBox="1"/>
          <p:nvPr/>
        </p:nvSpPr>
        <p:spPr>
          <a:xfrm>
            <a:off x="430611" y="1052736"/>
            <a:ext cx="8027839" cy="369332"/>
          </a:xfrm>
          <a:prstGeom prst="rect">
            <a:avLst/>
          </a:prstGeom>
          <a:noFill/>
        </p:spPr>
        <p:txBody>
          <a:bodyPr wrap="none" lIns="0" tIns="0" rIns="0" bIns="0" rtlCol="0">
            <a:spAutoFit/>
          </a:bodyPr>
          <a:lstStyle/>
          <a:p>
            <a:pPr marL="457200" indent="-457200" algn="l">
              <a:buFont typeface="+mj-lt"/>
              <a:buAutoNum type="arabicPeriod"/>
            </a:pPr>
            <a:r>
              <a:rPr lang="en-CH" sz="2400" dirty="0"/>
              <a:t>Brief recap of how </a:t>
            </a:r>
            <a:r>
              <a:rPr lang="en-US" sz="2400" dirty="0"/>
              <a:t>rotational</a:t>
            </a:r>
            <a:r>
              <a:rPr lang="en-CH" sz="2400" dirty="0"/>
              <a:t> beam </a:t>
            </a:r>
            <a:r>
              <a:rPr lang="en-US" sz="2400" dirty="0"/>
              <a:t>wire scanners</a:t>
            </a:r>
            <a:r>
              <a:rPr lang="en-CH" sz="2400" dirty="0"/>
              <a:t> works</a:t>
            </a:r>
          </a:p>
        </p:txBody>
      </p:sp>
      <p:pic>
        <p:nvPicPr>
          <p:cNvPr id="8" name="Picture 7">
            <a:extLst>
              <a:ext uri="{FF2B5EF4-FFF2-40B4-BE49-F238E27FC236}">
                <a16:creationId xmlns:a16="http://schemas.microsoft.com/office/drawing/2014/main" id="{24F25278-1785-AEE9-E8F6-C6C64D470D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392" y="1876979"/>
            <a:ext cx="4183278" cy="4043477"/>
          </a:xfrm>
          <a:prstGeom prst="rect">
            <a:avLst/>
          </a:prstGeom>
        </p:spPr>
      </p:pic>
      <p:sp>
        <p:nvSpPr>
          <p:cNvPr id="21" name="TextBox 20">
            <a:extLst>
              <a:ext uri="{FF2B5EF4-FFF2-40B4-BE49-F238E27FC236}">
                <a16:creationId xmlns:a16="http://schemas.microsoft.com/office/drawing/2014/main" id="{29C273DD-2C9D-6E3C-8E09-BC10D807D834}"/>
              </a:ext>
            </a:extLst>
          </p:cNvPr>
          <p:cNvSpPr txBox="1"/>
          <p:nvPr/>
        </p:nvSpPr>
        <p:spPr>
          <a:xfrm>
            <a:off x="7319516" y="1689398"/>
            <a:ext cx="4707433" cy="3600986"/>
          </a:xfrm>
          <a:prstGeom prst="rect">
            <a:avLst/>
          </a:prstGeom>
          <a:noFill/>
        </p:spPr>
        <p:txBody>
          <a:bodyPr wrap="square" lIns="0" tIns="0" rIns="0" bIns="0" rtlCol="0">
            <a:spAutoFit/>
          </a:bodyPr>
          <a:lstStyle/>
          <a:p>
            <a:pPr marL="285750" indent="-285750" algn="l">
              <a:buFont typeface="Wingdings" panose="05000000000000000000" pitchFamily="2" charset="2"/>
              <a:buChar char="à"/>
            </a:pPr>
            <a:r>
              <a:rPr lang="en-US" dirty="0">
                <a:solidFill>
                  <a:schemeClr val="accent3"/>
                </a:solidFill>
              </a:rPr>
              <a:t>Fast rotation of the wire around 270 degrees at a speed of up to 20 ms</a:t>
            </a:r>
            <a:r>
              <a:rPr lang="en-US" baseline="30000" dirty="0">
                <a:solidFill>
                  <a:schemeClr val="accent3"/>
                </a:solidFill>
              </a:rPr>
              <a:t>-1</a:t>
            </a:r>
            <a:r>
              <a:rPr lang="en-US" dirty="0">
                <a:solidFill>
                  <a:schemeClr val="accent3"/>
                </a:solidFill>
              </a:rPr>
              <a:t> </a:t>
            </a:r>
          </a:p>
          <a:p>
            <a:pPr marL="285750" indent="-285750" algn="l">
              <a:buFont typeface="Wingdings" panose="05000000000000000000" pitchFamily="2" charset="2"/>
              <a:buChar char="à"/>
            </a:pPr>
            <a:endParaRPr lang="en-US" dirty="0">
              <a:solidFill>
                <a:schemeClr val="accent3"/>
              </a:solidFill>
            </a:endParaRPr>
          </a:p>
          <a:p>
            <a:pPr marL="285750" indent="-285750" algn="l">
              <a:buFont typeface="Wingdings" panose="05000000000000000000" pitchFamily="2" charset="2"/>
              <a:buChar char="à"/>
            </a:pPr>
            <a:r>
              <a:rPr lang="en-US" dirty="0">
                <a:solidFill>
                  <a:schemeClr val="accent3"/>
                </a:solidFill>
              </a:rPr>
              <a:t>Cutting through the beam leads to particle scattering, detected by downstream scintillators </a:t>
            </a:r>
          </a:p>
          <a:p>
            <a:pPr marL="285750" indent="-285750" algn="l">
              <a:buFont typeface="Wingdings" panose="05000000000000000000" pitchFamily="2" charset="2"/>
              <a:buChar char="à"/>
            </a:pPr>
            <a:endParaRPr lang="en-US" dirty="0">
              <a:solidFill>
                <a:schemeClr val="accent3"/>
              </a:solidFill>
            </a:endParaRPr>
          </a:p>
          <a:p>
            <a:pPr marL="285750" indent="-285750" algn="l">
              <a:buFont typeface="Wingdings" panose="05000000000000000000" pitchFamily="2" charset="2"/>
              <a:buChar char="à"/>
            </a:pPr>
            <a:r>
              <a:rPr lang="en-US" dirty="0">
                <a:solidFill>
                  <a:schemeClr val="accent3"/>
                </a:solidFill>
              </a:rPr>
              <a:t>From the scattering products, geometrical beam size and transverse emittance is determined.</a:t>
            </a:r>
          </a:p>
          <a:p>
            <a:pPr marL="285750" indent="-285750" algn="l">
              <a:buFont typeface="Wingdings" panose="05000000000000000000" pitchFamily="2" charset="2"/>
              <a:buChar char="à"/>
            </a:pPr>
            <a:endParaRPr lang="en-US" dirty="0">
              <a:solidFill>
                <a:schemeClr val="accent3"/>
              </a:solidFill>
            </a:endParaRPr>
          </a:p>
          <a:p>
            <a:pPr marL="285750" indent="-285750" algn="l">
              <a:buFont typeface="Wingdings" panose="05000000000000000000" pitchFamily="2" charset="2"/>
              <a:buChar char="à"/>
            </a:pPr>
            <a:r>
              <a:rPr lang="en-US" dirty="0">
                <a:solidFill>
                  <a:schemeClr val="accent3"/>
                </a:solidFill>
              </a:rPr>
              <a:t>SPS is equipped with 4 BWS, </a:t>
            </a:r>
            <a:br>
              <a:rPr lang="en-US" dirty="0">
                <a:solidFill>
                  <a:schemeClr val="accent3"/>
                </a:solidFill>
              </a:rPr>
            </a:br>
            <a:r>
              <a:rPr lang="en-US" dirty="0">
                <a:solidFill>
                  <a:schemeClr val="accent3"/>
                </a:solidFill>
              </a:rPr>
              <a:t>2 horizontal scanners &amp; 2 vertical scanners</a:t>
            </a:r>
          </a:p>
        </p:txBody>
      </p:sp>
      <p:grpSp>
        <p:nvGrpSpPr>
          <p:cNvPr id="29" name="Group 28">
            <a:extLst>
              <a:ext uri="{FF2B5EF4-FFF2-40B4-BE49-F238E27FC236}">
                <a16:creationId xmlns:a16="http://schemas.microsoft.com/office/drawing/2014/main" id="{59C3AEF4-2864-50AD-1C0B-ADF87997C5CD}"/>
              </a:ext>
            </a:extLst>
          </p:cNvPr>
          <p:cNvGrpSpPr/>
          <p:nvPr/>
        </p:nvGrpSpPr>
        <p:grpSpPr>
          <a:xfrm>
            <a:off x="133507" y="4036859"/>
            <a:ext cx="5143154" cy="521027"/>
            <a:chOff x="133507" y="4036859"/>
            <a:chExt cx="5143154" cy="521027"/>
          </a:xfrm>
        </p:grpSpPr>
        <p:sp>
          <p:nvSpPr>
            <p:cNvPr id="9" name="Arrow: Down 8">
              <a:extLst>
                <a:ext uri="{FF2B5EF4-FFF2-40B4-BE49-F238E27FC236}">
                  <a16:creationId xmlns:a16="http://schemas.microsoft.com/office/drawing/2014/main" id="{3DEB39D4-255F-ABE4-CA61-70E1EF8E54A5}"/>
                </a:ext>
              </a:extLst>
            </p:cNvPr>
            <p:cNvSpPr/>
            <p:nvPr/>
          </p:nvSpPr>
          <p:spPr>
            <a:xfrm rot="16200000">
              <a:off x="2593018" y="1874243"/>
              <a:ext cx="244026" cy="5123260"/>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FDED7F34-A1AA-E532-8416-2EBD6F0FA893}"/>
                </a:ext>
              </a:extLst>
            </p:cNvPr>
            <p:cNvSpPr txBox="1"/>
            <p:nvPr/>
          </p:nvSpPr>
          <p:spPr>
            <a:xfrm>
              <a:off x="133507" y="4036859"/>
              <a:ext cx="665154" cy="276999"/>
            </a:xfrm>
            <a:prstGeom prst="rect">
              <a:avLst/>
            </a:prstGeom>
            <a:noFill/>
          </p:spPr>
          <p:txBody>
            <a:bodyPr wrap="square" lIns="0" tIns="0" rIns="0" bIns="0" rtlCol="0">
              <a:spAutoFit/>
            </a:bodyPr>
            <a:lstStyle/>
            <a:p>
              <a:pPr algn="l"/>
              <a:r>
                <a:rPr lang="en-US" dirty="0">
                  <a:solidFill>
                    <a:schemeClr val="accent3"/>
                  </a:solidFill>
                </a:rPr>
                <a:t>Beam  </a:t>
              </a:r>
              <a:endParaRPr lang="en-GB" dirty="0">
                <a:solidFill>
                  <a:schemeClr val="accent3"/>
                </a:solidFill>
              </a:endParaRPr>
            </a:p>
          </p:txBody>
        </p:sp>
      </p:grpSp>
      <p:grpSp>
        <p:nvGrpSpPr>
          <p:cNvPr id="33" name="Group 32">
            <a:extLst>
              <a:ext uri="{FF2B5EF4-FFF2-40B4-BE49-F238E27FC236}">
                <a16:creationId xmlns:a16="http://schemas.microsoft.com/office/drawing/2014/main" id="{B3497DB8-C543-0F46-6621-5EEDCDFC62B9}"/>
              </a:ext>
            </a:extLst>
          </p:cNvPr>
          <p:cNvGrpSpPr/>
          <p:nvPr/>
        </p:nvGrpSpPr>
        <p:grpSpPr>
          <a:xfrm>
            <a:off x="3044807" y="1490300"/>
            <a:ext cx="1936105" cy="1185287"/>
            <a:chOff x="3044807" y="1490300"/>
            <a:chExt cx="1936105" cy="1185287"/>
          </a:xfrm>
        </p:grpSpPr>
        <p:sp>
          <p:nvSpPr>
            <p:cNvPr id="23" name="TextBox 22">
              <a:extLst>
                <a:ext uri="{FF2B5EF4-FFF2-40B4-BE49-F238E27FC236}">
                  <a16:creationId xmlns:a16="http://schemas.microsoft.com/office/drawing/2014/main" id="{B7350E1D-D121-35F7-1E6D-D359BE6BDF83}"/>
                </a:ext>
              </a:extLst>
            </p:cNvPr>
            <p:cNvSpPr txBox="1"/>
            <p:nvPr/>
          </p:nvSpPr>
          <p:spPr>
            <a:xfrm>
              <a:off x="3083313" y="1490300"/>
              <a:ext cx="1897599" cy="553998"/>
            </a:xfrm>
            <a:prstGeom prst="rect">
              <a:avLst/>
            </a:prstGeom>
            <a:noFill/>
          </p:spPr>
          <p:txBody>
            <a:bodyPr wrap="square" lIns="0" tIns="0" rIns="0" bIns="0" rtlCol="0">
              <a:spAutoFit/>
            </a:bodyPr>
            <a:lstStyle/>
            <a:p>
              <a:pPr algn="l"/>
              <a:r>
                <a:rPr lang="en-US" dirty="0">
                  <a:solidFill>
                    <a:schemeClr val="accent3"/>
                  </a:solidFill>
                </a:rPr>
                <a:t>Motor mechanism</a:t>
              </a:r>
            </a:p>
            <a:p>
              <a:pPr algn="l"/>
              <a:r>
                <a:rPr lang="en-US" dirty="0">
                  <a:solidFill>
                    <a:schemeClr val="accent3"/>
                  </a:solidFill>
                </a:rPr>
                <a:t>(outside vacuum)  </a:t>
              </a:r>
              <a:endParaRPr lang="en-GB" dirty="0">
                <a:solidFill>
                  <a:schemeClr val="accent3"/>
                </a:solidFill>
              </a:endParaRPr>
            </a:p>
          </p:txBody>
        </p:sp>
        <p:cxnSp>
          <p:nvCxnSpPr>
            <p:cNvPr id="31" name="Straight Arrow Connector 30">
              <a:extLst>
                <a:ext uri="{FF2B5EF4-FFF2-40B4-BE49-F238E27FC236}">
                  <a16:creationId xmlns:a16="http://schemas.microsoft.com/office/drawing/2014/main" id="{0D9911D6-4F9D-2EAB-C0D5-724B3633D223}"/>
                </a:ext>
              </a:extLst>
            </p:cNvPr>
            <p:cNvCxnSpPr/>
            <p:nvPr/>
          </p:nvCxnSpPr>
          <p:spPr>
            <a:xfrm flipH="1">
              <a:off x="3044807" y="2074544"/>
              <a:ext cx="819341" cy="601043"/>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A61BCEE0-CA5D-5868-B1F0-835F260D6991}"/>
              </a:ext>
            </a:extLst>
          </p:cNvPr>
          <p:cNvGrpSpPr/>
          <p:nvPr/>
        </p:nvGrpSpPr>
        <p:grpSpPr>
          <a:xfrm>
            <a:off x="3209223" y="4995530"/>
            <a:ext cx="2198183" cy="1138255"/>
            <a:chOff x="4336679" y="3365983"/>
            <a:chExt cx="2198183" cy="1138255"/>
          </a:xfrm>
        </p:grpSpPr>
        <p:sp>
          <p:nvSpPr>
            <p:cNvPr id="14" name="TextBox 13">
              <a:extLst>
                <a:ext uri="{FF2B5EF4-FFF2-40B4-BE49-F238E27FC236}">
                  <a16:creationId xmlns:a16="http://schemas.microsoft.com/office/drawing/2014/main" id="{1F0F6019-7001-C21B-9A2B-97DF2CEE8ADF}"/>
                </a:ext>
              </a:extLst>
            </p:cNvPr>
            <p:cNvSpPr txBox="1"/>
            <p:nvPr/>
          </p:nvSpPr>
          <p:spPr>
            <a:xfrm>
              <a:off x="4806670" y="3950240"/>
              <a:ext cx="1728192" cy="553998"/>
            </a:xfrm>
            <a:prstGeom prst="rect">
              <a:avLst/>
            </a:prstGeom>
            <a:noFill/>
          </p:spPr>
          <p:txBody>
            <a:bodyPr wrap="square" lIns="0" tIns="0" rIns="0" bIns="0" rtlCol="0">
              <a:spAutoFit/>
            </a:bodyPr>
            <a:lstStyle/>
            <a:p>
              <a:pPr algn="l"/>
              <a:r>
                <a:rPr lang="en-US" dirty="0">
                  <a:solidFill>
                    <a:schemeClr val="accent3"/>
                  </a:solidFill>
                </a:rPr>
                <a:t>Titanium holders </a:t>
              </a:r>
            </a:p>
            <a:p>
              <a:pPr algn="l"/>
              <a:r>
                <a:rPr lang="en-US" dirty="0">
                  <a:solidFill>
                    <a:schemeClr val="accent3"/>
                  </a:solidFill>
                </a:rPr>
                <a:t>(“forks”)</a:t>
              </a:r>
              <a:endParaRPr lang="en-GB" dirty="0">
                <a:solidFill>
                  <a:schemeClr val="accent3"/>
                </a:solidFill>
              </a:endParaRPr>
            </a:p>
          </p:txBody>
        </p:sp>
        <p:cxnSp>
          <p:nvCxnSpPr>
            <p:cNvPr id="32" name="Straight Arrow Connector 31">
              <a:extLst>
                <a:ext uri="{FF2B5EF4-FFF2-40B4-BE49-F238E27FC236}">
                  <a16:creationId xmlns:a16="http://schemas.microsoft.com/office/drawing/2014/main" id="{571FEAF3-DA77-252B-28D9-75E1D2F0A560}"/>
                </a:ext>
              </a:extLst>
            </p:cNvPr>
            <p:cNvCxnSpPr>
              <a:cxnSpLocks/>
            </p:cNvCxnSpPr>
            <p:nvPr/>
          </p:nvCxnSpPr>
          <p:spPr>
            <a:xfrm flipH="1" flipV="1">
              <a:off x="4336679" y="3365983"/>
              <a:ext cx="451706" cy="861256"/>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26C6341D-3C63-6888-9ABD-1F3AA2E8D608}"/>
              </a:ext>
            </a:extLst>
          </p:cNvPr>
          <p:cNvGrpSpPr/>
          <p:nvPr/>
        </p:nvGrpSpPr>
        <p:grpSpPr>
          <a:xfrm>
            <a:off x="2798978" y="2531362"/>
            <a:ext cx="3119602" cy="801378"/>
            <a:chOff x="2798978" y="2531362"/>
            <a:chExt cx="3119602" cy="801378"/>
          </a:xfrm>
        </p:grpSpPr>
        <p:sp>
          <p:nvSpPr>
            <p:cNvPr id="12" name="TextBox 11">
              <a:extLst>
                <a:ext uri="{FF2B5EF4-FFF2-40B4-BE49-F238E27FC236}">
                  <a16:creationId xmlns:a16="http://schemas.microsoft.com/office/drawing/2014/main" id="{B2C206E6-6FF8-B850-7016-4EEB38FB35C0}"/>
                </a:ext>
              </a:extLst>
            </p:cNvPr>
            <p:cNvSpPr txBox="1"/>
            <p:nvPr/>
          </p:nvSpPr>
          <p:spPr>
            <a:xfrm>
              <a:off x="4550428" y="2531362"/>
              <a:ext cx="1368152" cy="553998"/>
            </a:xfrm>
            <a:prstGeom prst="rect">
              <a:avLst/>
            </a:prstGeom>
            <a:noFill/>
          </p:spPr>
          <p:txBody>
            <a:bodyPr wrap="square" lIns="0" tIns="0" rIns="0" bIns="0" rtlCol="0">
              <a:spAutoFit/>
            </a:bodyPr>
            <a:lstStyle/>
            <a:p>
              <a:pPr algn="l"/>
              <a:r>
                <a:rPr lang="en-US" dirty="0">
                  <a:solidFill>
                    <a:schemeClr val="accent3"/>
                  </a:solidFill>
                </a:rPr>
                <a:t>Motor driven </a:t>
              </a:r>
            </a:p>
            <a:p>
              <a:pPr algn="l"/>
              <a:r>
                <a:rPr lang="en-US" dirty="0">
                  <a:solidFill>
                    <a:schemeClr val="accent3"/>
                  </a:solidFill>
                </a:rPr>
                <a:t>hollow shaft  </a:t>
              </a:r>
              <a:endParaRPr lang="en-GB" dirty="0">
                <a:solidFill>
                  <a:schemeClr val="accent3"/>
                </a:solidFill>
              </a:endParaRPr>
            </a:p>
          </p:txBody>
        </p:sp>
        <p:cxnSp>
          <p:nvCxnSpPr>
            <p:cNvPr id="34" name="Straight Arrow Connector 33">
              <a:extLst>
                <a:ext uri="{FF2B5EF4-FFF2-40B4-BE49-F238E27FC236}">
                  <a16:creationId xmlns:a16="http://schemas.microsoft.com/office/drawing/2014/main" id="{B7C9CD45-2AF7-9886-0DB4-8019B118A28E}"/>
                </a:ext>
              </a:extLst>
            </p:cNvPr>
            <p:cNvCxnSpPr>
              <a:cxnSpLocks/>
            </p:cNvCxnSpPr>
            <p:nvPr/>
          </p:nvCxnSpPr>
          <p:spPr>
            <a:xfrm flipH="1">
              <a:off x="2798978" y="2909257"/>
              <a:ext cx="1645552" cy="423483"/>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EE62ADB6-9970-EE7F-0C80-A22D83CF18B4}"/>
              </a:ext>
            </a:extLst>
          </p:cNvPr>
          <p:cNvGrpSpPr/>
          <p:nvPr/>
        </p:nvGrpSpPr>
        <p:grpSpPr>
          <a:xfrm>
            <a:off x="130639" y="4995530"/>
            <a:ext cx="2071455" cy="1005248"/>
            <a:chOff x="130639" y="4995530"/>
            <a:chExt cx="2071455" cy="1005248"/>
          </a:xfrm>
        </p:grpSpPr>
        <p:sp>
          <p:nvSpPr>
            <p:cNvPr id="28" name="TextBox 27">
              <a:extLst>
                <a:ext uri="{FF2B5EF4-FFF2-40B4-BE49-F238E27FC236}">
                  <a16:creationId xmlns:a16="http://schemas.microsoft.com/office/drawing/2014/main" id="{565C1E8F-41E0-5992-86DB-FD3F8DC3A51F}"/>
                </a:ext>
              </a:extLst>
            </p:cNvPr>
            <p:cNvSpPr txBox="1"/>
            <p:nvPr/>
          </p:nvSpPr>
          <p:spPr>
            <a:xfrm>
              <a:off x="130639" y="5723779"/>
              <a:ext cx="2071455" cy="276999"/>
            </a:xfrm>
            <a:prstGeom prst="rect">
              <a:avLst/>
            </a:prstGeom>
            <a:noFill/>
          </p:spPr>
          <p:txBody>
            <a:bodyPr wrap="square" lIns="0" tIns="0" rIns="0" bIns="0" rtlCol="0">
              <a:spAutoFit/>
            </a:bodyPr>
            <a:lstStyle/>
            <a:p>
              <a:pPr algn="l"/>
              <a:r>
                <a:rPr lang="en-US" dirty="0">
                  <a:solidFill>
                    <a:schemeClr val="accent3"/>
                  </a:solidFill>
                </a:rPr>
                <a:t>Beam vacuum pipe  </a:t>
              </a:r>
              <a:endParaRPr lang="en-GB" dirty="0">
                <a:solidFill>
                  <a:schemeClr val="accent3"/>
                </a:solidFill>
              </a:endParaRPr>
            </a:p>
          </p:txBody>
        </p:sp>
        <p:cxnSp>
          <p:nvCxnSpPr>
            <p:cNvPr id="37" name="Straight Arrow Connector 36">
              <a:extLst>
                <a:ext uri="{FF2B5EF4-FFF2-40B4-BE49-F238E27FC236}">
                  <a16:creationId xmlns:a16="http://schemas.microsoft.com/office/drawing/2014/main" id="{EE06A3EC-1CF1-9B0C-C6B0-BD5AC1EB9C23}"/>
                </a:ext>
              </a:extLst>
            </p:cNvPr>
            <p:cNvCxnSpPr>
              <a:cxnSpLocks/>
            </p:cNvCxnSpPr>
            <p:nvPr/>
          </p:nvCxnSpPr>
          <p:spPr>
            <a:xfrm flipV="1">
              <a:off x="907899" y="4995530"/>
              <a:ext cx="363743" cy="728249"/>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04481408-8DC4-A90D-2DF9-E4FAD8172382}"/>
              </a:ext>
            </a:extLst>
          </p:cNvPr>
          <p:cNvGrpSpPr/>
          <p:nvPr/>
        </p:nvGrpSpPr>
        <p:grpSpPr>
          <a:xfrm>
            <a:off x="165050" y="1931037"/>
            <a:ext cx="1394446" cy="1892493"/>
            <a:chOff x="165050" y="1931037"/>
            <a:chExt cx="1394446" cy="1892493"/>
          </a:xfrm>
        </p:grpSpPr>
        <p:sp>
          <p:nvSpPr>
            <p:cNvPr id="11" name="TextBox 10">
              <a:extLst>
                <a:ext uri="{FF2B5EF4-FFF2-40B4-BE49-F238E27FC236}">
                  <a16:creationId xmlns:a16="http://schemas.microsoft.com/office/drawing/2014/main" id="{A2F76AB9-6610-1495-E26F-44C4A638EA39}"/>
                </a:ext>
              </a:extLst>
            </p:cNvPr>
            <p:cNvSpPr txBox="1"/>
            <p:nvPr/>
          </p:nvSpPr>
          <p:spPr>
            <a:xfrm>
              <a:off x="165050" y="1931037"/>
              <a:ext cx="1394446" cy="553998"/>
            </a:xfrm>
            <a:prstGeom prst="rect">
              <a:avLst/>
            </a:prstGeom>
            <a:noFill/>
          </p:spPr>
          <p:txBody>
            <a:bodyPr wrap="square" lIns="0" tIns="0" rIns="0" bIns="0" rtlCol="0">
              <a:spAutoFit/>
            </a:bodyPr>
            <a:lstStyle/>
            <a:p>
              <a:pPr algn="l"/>
              <a:r>
                <a:rPr lang="en-US" dirty="0">
                  <a:solidFill>
                    <a:schemeClr val="accent3"/>
                  </a:solidFill>
                </a:rPr>
                <a:t>Cylindrical </a:t>
              </a:r>
            </a:p>
            <a:p>
              <a:pPr algn="l"/>
              <a:r>
                <a:rPr lang="en-US" dirty="0">
                  <a:solidFill>
                    <a:schemeClr val="accent3"/>
                  </a:solidFill>
                </a:rPr>
                <a:t>vacuum tank </a:t>
              </a:r>
              <a:endParaRPr lang="en-GB" dirty="0">
                <a:solidFill>
                  <a:schemeClr val="accent3"/>
                </a:solidFill>
              </a:endParaRPr>
            </a:p>
          </p:txBody>
        </p:sp>
        <p:cxnSp>
          <p:nvCxnSpPr>
            <p:cNvPr id="38" name="Straight Arrow Connector 37">
              <a:extLst>
                <a:ext uri="{FF2B5EF4-FFF2-40B4-BE49-F238E27FC236}">
                  <a16:creationId xmlns:a16="http://schemas.microsoft.com/office/drawing/2014/main" id="{C1451F5A-3F19-B4D4-451E-EC382CD7B4C9}"/>
                </a:ext>
              </a:extLst>
            </p:cNvPr>
            <p:cNvCxnSpPr>
              <a:cxnSpLocks/>
            </p:cNvCxnSpPr>
            <p:nvPr/>
          </p:nvCxnSpPr>
          <p:spPr>
            <a:xfrm>
              <a:off x="840281" y="2536281"/>
              <a:ext cx="538432" cy="1287249"/>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0D47246D-7296-D812-E7FB-0EF0F4C999FB}"/>
              </a:ext>
            </a:extLst>
          </p:cNvPr>
          <p:cNvGrpSpPr/>
          <p:nvPr/>
        </p:nvGrpSpPr>
        <p:grpSpPr>
          <a:xfrm>
            <a:off x="3575991" y="4695582"/>
            <a:ext cx="2527576" cy="742845"/>
            <a:chOff x="3352762" y="5366040"/>
            <a:chExt cx="2527576" cy="742845"/>
          </a:xfrm>
        </p:grpSpPr>
        <p:sp>
          <p:nvSpPr>
            <p:cNvPr id="19" name="TextBox 18">
              <a:extLst>
                <a:ext uri="{FF2B5EF4-FFF2-40B4-BE49-F238E27FC236}">
                  <a16:creationId xmlns:a16="http://schemas.microsoft.com/office/drawing/2014/main" id="{B466921D-02CC-F2AF-FFC3-95A9D3C9F367}"/>
                </a:ext>
              </a:extLst>
            </p:cNvPr>
            <p:cNvSpPr txBox="1"/>
            <p:nvPr/>
          </p:nvSpPr>
          <p:spPr>
            <a:xfrm>
              <a:off x="3808883" y="5831886"/>
              <a:ext cx="2071455" cy="276999"/>
            </a:xfrm>
            <a:prstGeom prst="rect">
              <a:avLst/>
            </a:prstGeom>
            <a:noFill/>
          </p:spPr>
          <p:txBody>
            <a:bodyPr wrap="square" lIns="0" tIns="0" rIns="0" bIns="0" rtlCol="0">
              <a:spAutoFit/>
            </a:bodyPr>
            <a:lstStyle/>
            <a:p>
              <a:pPr algn="l"/>
              <a:r>
                <a:rPr lang="en-US" dirty="0">
                  <a:solidFill>
                    <a:schemeClr val="accent3"/>
                  </a:solidFill>
                </a:rPr>
                <a:t>Carbon fiber (“wire”) </a:t>
              </a:r>
              <a:endParaRPr lang="en-GB" dirty="0">
                <a:solidFill>
                  <a:schemeClr val="accent3"/>
                </a:solidFill>
              </a:endParaRPr>
            </a:p>
          </p:txBody>
        </p:sp>
        <p:cxnSp>
          <p:nvCxnSpPr>
            <p:cNvPr id="45" name="Straight Arrow Connector 44">
              <a:extLst>
                <a:ext uri="{FF2B5EF4-FFF2-40B4-BE49-F238E27FC236}">
                  <a16:creationId xmlns:a16="http://schemas.microsoft.com/office/drawing/2014/main" id="{FBDB45B4-B827-5536-8749-547F6370801D}"/>
                </a:ext>
              </a:extLst>
            </p:cNvPr>
            <p:cNvCxnSpPr>
              <a:cxnSpLocks/>
            </p:cNvCxnSpPr>
            <p:nvPr/>
          </p:nvCxnSpPr>
          <p:spPr>
            <a:xfrm flipH="1" flipV="1">
              <a:off x="3352762" y="5366040"/>
              <a:ext cx="719248" cy="485848"/>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56671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6DA5A-19D4-49B3-EE03-C1A580DD1A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F05319E-9247-F1CE-AC40-387EDED7329F}"/>
              </a:ext>
            </a:extLst>
          </p:cNvPr>
          <p:cNvSpPr>
            <a:spLocks noGrp="1"/>
          </p:cNvSpPr>
          <p:nvPr>
            <p:ph type="title"/>
          </p:nvPr>
        </p:nvSpPr>
        <p:spPr>
          <a:xfrm>
            <a:off x="335360" y="96133"/>
            <a:ext cx="11376025" cy="535127"/>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DC0BA503-BBD9-E190-A903-3DD9AFA0B5C7}"/>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3" name="TextBox 2">
            <a:extLst>
              <a:ext uri="{FF2B5EF4-FFF2-40B4-BE49-F238E27FC236}">
                <a16:creationId xmlns:a16="http://schemas.microsoft.com/office/drawing/2014/main" id="{FFFD525B-8A97-C51B-3D45-F9C09AC0CBBA}"/>
              </a:ext>
            </a:extLst>
          </p:cNvPr>
          <p:cNvSpPr txBox="1"/>
          <p:nvPr/>
        </p:nvSpPr>
        <p:spPr>
          <a:xfrm>
            <a:off x="430611" y="1052736"/>
            <a:ext cx="8027839" cy="369332"/>
          </a:xfrm>
          <a:prstGeom prst="rect">
            <a:avLst/>
          </a:prstGeom>
          <a:noFill/>
        </p:spPr>
        <p:txBody>
          <a:bodyPr wrap="none" lIns="0" tIns="0" rIns="0" bIns="0" rtlCol="0">
            <a:spAutoFit/>
          </a:bodyPr>
          <a:lstStyle/>
          <a:p>
            <a:pPr marL="457200" indent="-457200" algn="l">
              <a:buFont typeface="+mj-lt"/>
              <a:buAutoNum type="arabicPeriod"/>
            </a:pPr>
            <a:r>
              <a:rPr lang="en-CH" sz="2400" dirty="0"/>
              <a:t>Brief recap of how </a:t>
            </a:r>
            <a:r>
              <a:rPr lang="en-US" sz="2400" dirty="0"/>
              <a:t>rotational</a:t>
            </a:r>
            <a:r>
              <a:rPr lang="en-CH" sz="2400" dirty="0"/>
              <a:t> beam </a:t>
            </a:r>
            <a:r>
              <a:rPr lang="en-US" sz="2400" dirty="0"/>
              <a:t>wire scanners</a:t>
            </a:r>
            <a:r>
              <a:rPr lang="en-CH" sz="2400" dirty="0"/>
              <a:t> works</a:t>
            </a:r>
          </a:p>
        </p:txBody>
      </p:sp>
      <p:pic>
        <p:nvPicPr>
          <p:cNvPr id="9" name="Picture 8" descr="A close-up of a mechanical design&#10;&#10;AI-generated content may be incorrect.">
            <a:extLst>
              <a:ext uri="{FF2B5EF4-FFF2-40B4-BE49-F238E27FC236}">
                <a16:creationId xmlns:a16="http://schemas.microsoft.com/office/drawing/2014/main" id="{DAEAED3C-9CBF-D6E0-00E4-06EBBEA439C9}"/>
              </a:ext>
            </a:extLst>
          </p:cNvPr>
          <p:cNvPicPr>
            <a:picLocks noChangeAspect="1"/>
          </p:cNvPicPr>
          <p:nvPr/>
        </p:nvPicPr>
        <p:blipFill>
          <a:blip r:embed="rId2"/>
          <a:srcRect l="27556" r="16926" b="25850"/>
          <a:stretch/>
        </p:blipFill>
        <p:spPr>
          <a:xfrm>
            <a:off x="5159836" y="1565513"/>
            <a:ext cx="6120740" cy="4598350"/>
          </a:xfrm>
          <a:prstGeom prst="rect">
            <a:avLst/>
          </a:prstGeom>
          <a:ln>
            <a:solidFill>
              <a:srgbClr val="000032"/>
            </a:solidFill>
          </a:ln>
        </p:spPr>
      </p:pic>
      <p:pic>
        <p:nvPicPr>
          <p:cNvPr id="8" name="Picture 7" descr="A close-up of a mechanical device&#10;&#10;AI-generated content may be incorrect.">
            <a:extLst>
              <a:ext uri="{FF2B5EF4-FFF2-40B4-BE49-F238E27FC236}">
                <a16:creationId xmlns:a16="http://schemas.microsoft.com/office/drawing/2014/main" id="{8AC55F29-030A-C501-9833-9EAA7184D2ED}"/>
              </a:ext>
            </a:extLst>
          </p:cNvPr>
          <p:cNvPicPr>
            <a:picLocks noChangeAspect="1"/>
          </p:cNvPicPr>
          <p:nvPr/>
        </p:nvPicPr>
        <p:blipFill>
          <a:blip r:embed="rId3"/>
          <a:stretch>
            <a:fillRect/>
          </a:stretch>
        </p:blipFill>
        <p:spPr>
          <a:xfrm>
            <a:off x="335360" y="2011847"/>
            <a:ext cx="4680520" cy="3529049"/>
          </a:xfrm>
          <a:prstGeom prst="rect">
            <a:avLst/>
          </a:prstGeom>
          <a:ln>
            <a:solidFill>
              <a:srgbClr val="000032"/>
            </a:solidFill>
          </a:ln>
        </p:spPr>
      </p:pic>
    </p:spTree>
    <p:extLst>
      <p:ext uri="{BB962C8B-B14F-4D97-AF65-F5344CB8AC3E}">
        <p14:creationId xmlns:p14="http://schemas.microsoft.com/office/powerpoint/2010/main" val="31916991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434ECA-AA41-BD0B-11E5-2F8A8442E5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9D36B2-364A-31D4-83FF-56233680B443}"/>
              </a:ext>
            </a:extLst>
          </p:cNvPr>
          <p:cNvSpPr>
            <a:spLocks noGrp="1"/>
          </p:cNvSpPr>
          <p:nvPr>
            <p:ph type="title"/>
          </p:nvPr>
        </p:nvSpPr>
        <p:spPr>
          <a:xfrm>
            <a:off x="354473" y="109027"/>
            <a:ext cx="11376025" cy="1065742"/>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9B5D2B2D-03BB-5C4B-C430-B4870F052E32}"/>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6" name="TextBox 5">
            <a:extLst>
              <a:ext uri="{FF2B5EF4-FFF2-40B4-BE49-F238E27FC236}">
                <a16:creationId xmlns:a16="http://schemas.microsoft.com/office/drawing/2014/main" id="{4B90F2D3-D700-5F8A-F44E-718B142D761F}"/>
              </a:ext>
            </a:extLst>
          </p:cNvPr>
          <p:cNvSpPr txBox="1"/>
          <p:nvPr/>
        </p:nvSpPr>
        <p:spPr>
          <a:xfrm>
            <a:off x="430611" y="1052736"/>
            <a:ext cx="8027839" cy="369332"/>
          </a:xfrm>
          <a:prstGeom prst="rect">
            <a:avLst/>
          </a:prstGeom>
          <a:noFill/>
        </p:spPr>
        <p:txBody>
          <a:bodyPr wrap="none" lIns="0" tIns="0" rIns="0" bIns="0" rtlCol="0">
            <a:spAutoFit/>
          </a:bodyPr>
          <a:lstStyle/>
          <a:p>
            <a:pPr marL="457200" indent="-457200" algn="l">
              <a:buFont typeface="+mj-lt"/>
              <a:buAutoNum type="arabicPeriod"/>
            </a:pPr>
            <a:r>
              <a:rPr lang="en-CH" sz="2400" dirty="0"/>
              <a:t>Brief recap of how </a:t>
            </a:r>
            <a:r>
              <a:rPr lang="en-US" sz="2400" dirty="0"/>
              <a:t>rotational</a:t>
            </a:r>
            <a:r>
              <a:rPr lang="en-CH" sz="2400" dirty="0"/>
              <a:t> beam </a:t>
            </a:r>
            <a:r>
              <a:rPr lang="en-US" sz="2400" dirty="0"/>
              <a:t>wire scanners</a:t>
            </a:r>
            <a:r>
              <a:rPr lang="en-CH" sz="2400" dirty="0"/>
              <a:t> works</a:t>
            </a:r>
          </a:p>
        </p:txBody>
      </p:sp>
      <p:pic>
        <p:nvPicPr>
          <p:cNvPr id="8" name="Picture 7">
            <a:extLst>
              <a:ext uri="{FF2B5EF4-FFF2-40B4-BE49-F238E27FC236}">
                <a16:creationId xmlns:a16="http://schemas.microsoft.com/office/drawing/2014/main" id="{2C7A3731-AB21-0242-4CC8-441FAC8FE5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3392" y="1876979"/>
            <a:ext cx="4183278" cy="4043477"/>
          </a:xfrm>
          <a:prstGeom prst="rect">
            <a:avLst/>
          </a:prstGeom>
        </p:spPr>
      </p:pic>
      <p:sp>
        <p:nvSpPr>
          <p:cNvPr id="21" name="TextBox 20">
            <a:extLst>
              <a:ext uri="{FF2B5EF4-FFF2-40B4-BE49-F238E27FC236}">
                <a16:creationId xmlns:a16="http://schemas.microsoft.com/office/drawing/2014/main" id="{D0CCD9FE-82C7-42BD-B5AA-6B2904668A18}"/>
              </a:ext>
            </a:extLst>
          </p:cNvPr>
          <p:cNvSpPr txBox="1"/>
          <p:nvPr/>
        </p:nvSpPr>
        <p:spPr>
          <a:xfrm>
            <a:off x="6472764" y="1689398"/>
            <a:ext cx="5554185" cy="1107996"/>
          </a:xfrm>
          <a:prstGeom prst="rect">
            <a:avLst/>
          </a:prstGeom>
          <a:noFill/>
        </p:spPr>
        <p:txBody>
          <a:bodyPr wrap="square" lIns="0" tIns="0" rIns="0" bIns="0" rtlCol="0">
            <a:spAutoFit/>
          </a:bodyPr>
          <a:lstStyle/>
          <a:p>
            <a:pPr marL="285750" indent="-285750" algn="l">
              <a:buFont typeface="Wingdings" panose="05000000000000000000" pitchFamily="2" charset="2"/>
              <a:buChar char="à"/>
            </a:pPr>
            <a:r>
              <a:rPr lang="en-US" dirty="0">
                <a:solidFill>
                  <a:schemeClr val="accent3"/>
                </a:solidFill>
              </a:rPr>
              <a:t>Particularly worrying:</a:t>
            </a:r>
          </a:p>
          <a:p>
            <a:pPr marL="285750" indent="-285750" algn="l">
              <a:buFont typeface="Wingdings" panose="05000000000000000000" pitchFamily="2" charset="2"/>
              <a:buChar char="à"/>
            </a:pPr>
            <a:endParaRPr lang="en-US" dirty="0">
              <a:solidFill>
                <a:schemeClr val="accent3"/>
              </a:solidFill>
            </a:endParaRPr>
          </a:p>
          <a:p>
            <a:pPr algn="l"/>
            <a:r>
              <a:rPr lang="en-US" dirty="0">
                <a:solidFill>
                  <a:schemeClr val="accent3"/>
                </a:solidFill>
              </a:rPr>
              <a:t>The wire broke without contact to the beam in the so-called </a:t>
            </a:r>
            <a:r>
              <a:rPr lang="en-US" i="1" dirty="0">
                <a:solidFill>
                  <a:schemeClr val="accent3"/>
                </a:solidFill>
              </a:rPr>
              <a:t>parking position</a:t>
            </a:r>
            <a:r>
              <a:rPr lang="en-US" dirty="0">
                <a:solidFill>
                  <a:schemeClr val="accent3"/>
                </a:solidFill>
              </a:rPr>
              <a:t>.</a:t>
            </a:r>
          </a:p>
        </p:txBody>
      </p:sp>
      <p:grpSp>
        <p:nvGrpSpPr>
          <p:cNvPr id="29" name="Group 28">
            <a:extLst>
              <a:ext uri="{FF2B5EF4-FFF2-40B4-BE49-F238E27FC236}">
                <a16:creationId xmlns:a16="http://schemas.microsoft.com/office/drawing/2014/main" id="{CEC7CE63-1B63-7A97-2BFE-E0EEE9B9A0CD}"/>
              </a:ext>
            </a:extLst>
          </p:cNvPr>
          <p:cNvGrpSpPr/>
          <p:nvPr/>
        </p:nvGrpSpPr>
        <p:grpSpPr>
          <a:xfrm>
            <a:off x="133507" y="4036859"/>
            <a:ext cx="5143154" cy="521027"/>
            <a:chOff x="133507" y="4036859"/>
            <a:chExt cx="5143154" cy="521027"/>
          </a:xfrm>
        </p:grpSpPr>
        <p:sp>
          <p:nvSpPr>
            <p:cNvPr id="9" name="Arrow: Down 8">
              <a:extLst>
                <a:ext uri="{FF2B5EF4-FFF2-40B4-BE49-F238E27FC236}">
                  <a16:creationId xmlns:a16="http://schemas.microsoft.com/office/drawing/2014/main" id="{D6ED5802-78D9-E6FC-CF09-8286E9ED2CFC}"/>
                </a:ext>
              </a:extLst>
            </p:cNvPr>
            <p:cNvSpPr/>
            <p:nvPr/>
          </p:nvSpPr>
          <p:spPr>
            <a:xfrm rot="16200000">
              <a:off x="2593018" y="1874243"/>
              <a:ext cx="244026" cy="5123260"/>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B83250ED-585E-D05C-124B-B21BF1FC6754}"/>
                </a:ext>
              </a:extLst>
            </p:cNvPr>
            <p:cNvSpPr txBox="1"/>
            <p:nvPr/>
          </p:nvSpPr>
          <p:spPr>
            <a:xfrm>
              <a:off x="133507" y="4036859"/>
              <a:ext cx="665154" cy="276999"/>
            </a:xfrm>
            <a:prstGeom prst="rect">
              <a:avLst/>
            </a:prstGeom>
            <a:noFill/>
          </p:spPr>
          <p:txBody>
            <a:bodyPr wrap="square" lIns="0" tIns="0" rIns="0" bIns="0" rtlCol="0">
              <a:spAutoFit/>
            </a:bodyPr>
            <a:lstStyle/>
            <a:p>
              <a:pPr algn="l"/>
              <a:r>
                <a:rPr lang="en-US" dirty="0">
                  <a:solidFill>
                    <a:schemeClr val="accent3"/>
                  </a:solidFill>
                </a:rPr>
                <a:t>Beam  </a:t>
              </a:r>
              <a:endParaRPr lang="en-GB" dirty="0">
                <a:solidFill>
                  <a:schemeClr val="accent3"/>
                </a:solidFill>
              </a:endParaRPr>
            </a:p>
          </p:txBody>
        </p:sp>
      </p:grpSp>
      <p:grpSp>
        <p:nvGrpSpPr>
          <p:cNvPr id="33" name="Group 32">
            <a:extLst>
              <a:ext uri="{FF2B5EF4-FFF2-40B4-BE49-F238E27FC236}">
                <a16:creationId xmlns:a16="http://schemas.microsoft.com/office/drawing/2014/main" id="{5E9F9D81-5E14-E594-F468-D042447AD18B}"/>
              </a:ext>
            </a:extLst>
          </p:cNvPr>
          <p:cNvGrpSpPr/>
          <p:nvPr/>
        </p:nvGrpSpPr>
        <p:grpSpPr>
          <a:xfrm>
            <a:off x="3044807" y="1490300"/>
            <a:ext cx="1936105" cy="1185287"/>
            <a:chOff x="3044807" y="1490300"/>
            <a:chExt cx="1936105" cy="1185287"/>
          </a:xfrm>
        </p:grpSpPr>
        <p:sp>
          <p:nvSpPr>
            <p:cNvPr id="23" name="TextBox 22">
              <a:extLst>
                <a:ext uri="{FF2B5EF4-FFF2-40B4-BE49-F238E27FC236}">
                  <a16:creationId xmlns:a16="http://schemas.microsoft.com/office/drawing/2014/main" id="{D62628B9-69FF-347B-4AD6-4B757D9C2063}"/>
                </a:ext>
              </a:extLst>
            </p:cNvPr>
            <p:cNvSpPr txBox="1"/>
            <p:nvPr/>
          </p:nvSpPr>
          <p:spPr>
            <a:xfrm>
              <a:off x="3083313" y="1490300"/>
              <a:ext cx="1897599" cy="553998"/>
            </a:xfrm>
            <a:prstGeom prst="rect">
              <a:avLst/>
            </a:prstGeom>
            <a:noFill/>
          </p:spPr>
          <p:txBody>
            <a:bodyPr wrap="square" lIns="0" tIns="0" rIns="0" bIns="0" rtlCol="0">
              <a:spAutoFit/>
            </a:bodyPr>
            <a:lstStyle/>
            <a:p>
              <a:pPr algn="l"/>
              <a:r>
                <a:rPr lang="en-US" dirty="0">
                  <a:solidFill>
                    <a:schemeClr val="accent3"/>
                  </a:solidFill>
                </a:rPr>
                <a:t>Motor mechanism</a:t>
              </a:r>
            </a:p>
            <a:p>
              <a:pPr algn="l"/>
              <a:r>
                <a:rPr lang="en-US" dirty="0">
                  <a:solidFill>
                    <a:schemeClr val="accent3"/>
                  </a:solidFill>
                </a:rPr>
                <a:t>(outside vacuum)  </a:t>
              </a:r>
              <a:endParaRPr lang="en-GB" dirty="0">
                <a:solidFill>
                  <a:schemeClr val="accent3"/>
                </a:solidFill>
              </a:endParaRPr>
            </a:p>
          </p:txBody>
        </p:sp>
        <p:cxnSp>
          <p:nvCxnSpPr>
            <p:cNvPr id="31" name="Straight Arrow Connector 30">
              <a:extLst>
                <a:ext uri="{FF2B5EF4-FFF2-40B4-BE49-F238E27FC236}">
                  <a16:creationId xmlns:a16="http://schemas.microsoft.com/office/drawing/2014/main" id="{029C552E-CA21-88E3-7A10-9DC1469DB7FC}"/>
                </a:ext>
              </a:extLst>
            </p:cNvPr>
            <p:cNvCxnSpPr/>
            <p:nvPr/>
          </p:nvCxnSpPr>
          <p:spPr>
            <a:xfrm flipH="1">
              <a:off x="3044807" y="2074544"/>
              <a:ext cx="819341" cy="601043"/>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5D14E4A9-4DE7-6469-E8CC-96764052C5AF}"/>
              </a:ext>
            </a:extLst>
          </p:cNvPr>
          <p:cNvGrpSpPr/>
          <p:nvPr/>
        </p:nvGrpSpPr>
        <p:grpSpPr>
          <a:xfrm>
            <a:off x="3209223" y="4995530"/>
            <a:ext cx="2198183" cy="1138255"/>
            <a:chOff x="4336679" y="3365983"/>
            <a:chExt cx="2198183" cy="1138255"/>
          </a:xfrm>
        </p:grpSpPr>
        <p:sp>
          <p:nvSpPr>
            <p:cNvPr id="14" name="TextBox 13">
              <a:extLst>
                <a:ext uri="{FF2B5EF4-FFF2-40B4-BE49-F238E27FC236}">
                  <a16:creationId xmlns:a16="http://schemas.microsoft.com/office/drawing/2014/main" id="{C25AB12A-0A6E-3D81-1E5E-5ACC75ADE627}"/>
                </a:ext>
              </a:extLst>
            </p:cNvPr>
            <p:cNvSpPr txBox="1"/>
            <p:nvPr/>
          </p:nvSpPr>
          <p:spPr>
            <a:xfrm>
              <a:off x="4806670" y="3950240"/>
              <a:ext cx="1728192" cy="553998"/>
            </a:xfrm>
            <a:prstGeom prst="rect">
              <a:avLst/>
            </a:prstGeom>
            <a:noFill/>
          </p:spPr>
          <p:txBody>
            <a:bodyPr wrap="square" lIns="0" tIns="0" rIns="0" bIns="0" rtlCol="0">
              <a:spAutoFit/>
            </a:bodyPr>
            <a:lstStyle/>
            <a:p>
              <a:pPr algn="l"/>
              <a:r>
                <a:rPr lang="en-US" dirty="0">
                  <a:solidFill>
                    <a:schemeClr val="accent3"/>
                  </a:solidFill>
                </a:rPr>
                <a:t>Titanium holders </a:t>
              </a:r>
            </a:p>
            <a:p>
              <a:pPr algn="l"/>
              <a:r>
                <a:rPr lang="en-US" dirty="0">
                  <a:solidFill>
                    <a:schemeClr val="accent3"/>
                  </a:solidFill>
                </a:rPr>
                <a:t>(“forks”)</a:t>
              </a:r>
              <a:endParaRPr lang="en-GB" dirty="0">
                <a:solidFill>
                  <a:schemeClr val="accent3"/>
                </a:solidFill>
              </a:endParaRPr>
            </a:p>
          </p:txBody>
        </p:sp>
        <p:cxnSp>
          <p:nvCxnSpPr>
            <p:cNvPr id="32" name="Straight Arrow Connector 31">
              <a:extLst>
                <a:ext uri="{FF2B5EF4-FFF2-40B4-BE49-F238E27FC236}">
                  <a16:creationId xmlns:a16="http://schemas.microsoft.com/office/drawing/2014/main" id="{6F089B5A-DCD6-BCCB-317D-CD5764AAB1F1}"/>
                </a:ext>
              </a:extLst>
            </p:cNvPr>
            <p:cNvCxnSpPr>
              <a:cxnSpLocks/>
            </p:cNvCxnSpPr>
            <p:nvPr/>
          </p:nvCxnSpPr>
          <p:spPr>
            <a:xfrm flipH="1" flipV="1">
              <a:off x="4336679" y="3365983"/>
              <a:ext cx="451706" cy="861256"/>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5" name="Group 54">
            <a:extLst>
              <a:ext uri="{FF2B5EF4-FFF2-40B4-BE49-F238E27FC236}">
                <a16:creationId xmlns:a16="http://schemas.microsoft.com/office/drawing/2014/main" id="{ECF1E71D-CEA7-18F7-6E8B-BB96842C3598}"/>
              </a:ext>
            </a:extLst>
          </p:cNvPr>
          <p:cNvGrpSpPr/>
          <p:nvPr/>
        </p:nvGrpSpPr>
        <p:grpSpPr>
          <a:xfrm>
            <a:off x="2798978" y="2531362"/>
            <a:ext cx="3119602" cy="801378"/>
            <a:chOff x="2798978" y="2531362"/>
            <a:chExt cx="3119602" cy="801378"/>
          </a:xfrm>
        </p:grpSpPr>
        <p:sp>
          <p:nvSpPr>
            <p:cNvPr id="12" name="TextBox 11">
              <a:extLst>
                <a:ext uri="{FF2B5EF4-FFF2-40B4-BE49-F238E27FC236}">
                  <a16:creationId xmlns:a16="http://schemas.microsoft.com/office/drawing/2014/main" id="{D0603F80-3E5E-CB25-DDD5-00D1573FE6E0}"/>
                </a:ext>
              </a:extLst>
            </p:cNvPr>
            <p:cNvSpPr txBox="1"/>
            <p:nvPr/>
          </p:nvSpPr>
          <p:spPr>
            <a:xfrm>
              <a:off x="4550428" y="2531362"/>
              <a:ext cx="1368152" cy="553998"/>
            </a:xfrm>
            <a:prstGeom prst="rect">
              <a:avLst/>
            </a:prstGeom>
            <a:noFill/>
          </p:spPr>
          <p:txBody>
            <a:bodyPr wrap="square" lIns="0" tIns="0" rIns="0" bIns="0" rtlCol="0">
              <a:spAutoFit/>
            </a:bodyPr>
            <a:lstStyle/>
            <a:p>
              <a:pPr algn="l"/>
              <a:r>
                <a:rPr lang="en-US" dirty="0">
                  <a:solidFill>
                    <a:schemeClr val="accent3"/>
                  </a:solidFill>
                </a:rPr>
                <a:t>Motor driven </a:t>
              </a:r>
            </a:p>
            <a:p>
              <a:pPr algn="l"/>
              <a:r>
                <a:rPr lang="en-US" dirty="0">
                  <a:solidFill>
                    <a:schemeClr val="accent3"/>
                  </a:solidFill>
                </a:rPr>
                <a:t>hollow shaft  </a:t>
              </a:r>
              <a:endParaRPr lang="en-GB" dirty="0">
                <a:solidFill>
                  <a:schemeClr val="accent3"/>
                </a:solidFill>
              </a:endParaRPr>
            </a:p>
          </p:txBody>
        </p:sp>
        <p:cxnSp>
          <p:nvCxnSpPr>
            <p:cNvPr id="34" name="Straight Arrow Connector 33">
              <a:extLst>
                <a:ext uri="{FF2B5EF4-FFF2-40B4-BE49-F238E27FC236}">
                  <a16:creationId xmlns:a16="http://schemas.microsoft.com/office/drawing/2014/main" id="{3AF93615-2F43-44F2-77D7-B4DD12E3E5BE}"/>
                </a:ext>
              </a:extLst>
            </p:cNvPr>
            <p:cNvCxnSpPr>
              <a:cxnSpLocks/>
            </p:cNvCxnSpPr>
            <p:nvPr/>
          </p:nvCxnSpPr>
          <p:spPr>
            <a:xfrm flipH="1">
              <a:off x="2798978" y="2909257"/>
              <a:ext cx="1645552" cy="423483"/>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a:extLst>
              <a:ext uri="{FF2B5EF4-FFF2-40B4-BE49-F238E27FC236}">
                <a16:creationId xmlns:a16="http://schemas.microsoft.com/office/drawing/2014/main" id="{689D73C9-F93B-11B7-28F6-F69B98EA6CF8}"/>
              </a:ext>
            </a:extLst>
          </p:cNvPr>
          <p:cNvGrpSpPr/>
          <p:nvPr/>
        </p:nvGrpSpPr>
        <p:grpSpPr>
          <a:xfrm>
            <a:off x="130639" y="4995530"/>
            <a:ext cx="2071455" cy="1005248"/>
            <a:chOff x="130639" y="4995530"/>
            <a:chExt cx="2071455" cy="1005248"/>
          </a:xfrm>
        </p:grpSpPr>
        <p:sp>
          <p:nvSpPr>
            <p:cNvPr id="28" name="TextBox 27">
              <a:extLst>
                <a:ext uri="{FF2B5EF4-FFF2-40B4-BE49-F238E27FC236}">
                  <a16:creationId xmlns:a16="http://schemas.microsoft.com/office/drawing/2014/main" id="{ABE66C4B-2CEE-517D-2CDD-90B2CAC01EEE}"/>
                </a:ext>
              </a:extLst>
            </p:cNvPr>
            <p:cNvSpPr txBox="1"/>
            <p:nvPr/>
          </p:nvSpPr>
          <p:spPr>
            <a:xfrm>
              <a:off x="130639" y="5723779"/>
              <a:ext cx="2071455" cy="276999"/>
            </a:xfrm>
            <a:prstGeom prst="rect">
              <a:avLst/>
            </a:prstGeom>
            <a:noFill/>
          </p:spPr>
          <p:txBody>
            <a:bodyPr wrap="square" lIns="0" tIns="0" rIns="0" bIns="0" rtlCol="0">
              <a:spAutoFit/>
            </a:bodyPr>
            <a:lstStyle/>
            <a:p>
              <a:pPr algn="l"/>
              <a:r>
                <a:rPr lang="en-US" dirty="0">
                  <a:solidFill>
                    <a:schemeClr val="accent3"/>
                  </a:solidFill>
                </a:rPr>
                <a:t>Beam vacuum pipe  </a:t>
              </a:r>
              <a:endParaRPr lang="en-GB" dirty="0">
                <a:solidFill>
                  <a:schemeClr val="accent3"/>
                </a:solidFill>
              </a:endParaRPr>
            </a:p>
          </p:txBody>
        </p:sp>
        <p:cxnSp>
          <p:nvCxnSpPr>
            <p:cNvPr id="37" name="Straight Arrow Connector 36">
              <a:extLst>
                <a:ext uri="{FF2B5EF4-FFF2-40B4-BE49-F238E27FC236}">
                  <a16:creationId xmlns:a16="http://schemas.microsoft.com/office/drawing/2014/main" id="{DB139299-57DA-B0D3-8D30-7C068CB55BB0}"/>
                </a:ext>
              </a:extLst>
            </p:cNvPr>
            <p:cNvCxnSpPr>
              <a:cxnSpLocks/>
            </p:cNvCxnSpPr>
            <p:nvPr/>
          </p:nvCxnSpPr>
          <p:spPr>
            <a:xfrm flipV="1">
              <a:off x="907899" y="4995530"/>
              <a:ext cx="363743" cy="728249"/>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D6AC84A9-C903-6AD0-4B82-88AD3E894C25}"/>
              </a:ext>
            </a:extLst>
          </p:cNvPr>
          <p:cNvGrpSpPr/>
          <p:nvPr/>
        </p:nvGrpSpPr>
        <p:grpSpPr>
          <a:xfrm>
            <a:off x="165050" y="1931037"/>
            <a:ext cx="1394446" cy="1892493"/>
            <a:chOff x="165050" y="1931037"/>
            <a:chExt cx="1394446" cy="1892493"/>
          </a:xfrm>
        </p:grpSpPr>
        <p:sp>
          <p:nvSpPr>
            <p:cNvPr id="11" name="TextBox 10">
              <a:extLst>
                <a:ext uri="{FF2B5EF4-FFF2-40B4-BE49-F238E27FC236}">
                  <a16:creationId xmlns:a16="http://schemas.microsoft.com/office/drawing/2014/main" id="{BC3117D8-B71F-2972-8682-E4D7260B6603}"/>
                </a:ext>
              </a:extLst>
            </p:cNvPr>
            <p:cNvSpPr txBox="1"/>
            <p:nvPr/>
          </p:nvSpPr>
          <p:spPr>
            <a:xfrm>
              <a:off x="165050" y="1931037"/>
              <a:ext cx="1394446" cy="553998"/>
            </a:xfrm>
            <a:prstGeom prst="rect">
              <a:avLst/>
            </a:prstGeom>
            <a:noFill/>
          </p:spPr>
          <p:txBody>
            <a:bodyPr wrap="square" lIns="0" tIns="0" rIns="0" bIns="0" rtlCol="0">
              <a:spAutoFit/>
            </a:bodyPr>
            <a:lstStyle/>
            <a:p>
              <a:pPr algn="l"/>
              <a:r>
                <a:rPr lang="en-US" dirty="0">
                  <a:solidFill>
                    <a:schemeClr val="accent3"/>
                  </a:solidFill>
                </a:rPr>
                <a:t>Cylindrical </a:t>
              </a:r>
            </a:p>
            <a:p>
              <a:pPr algn="l"/>
              <a:r>
                <a:rPr lang="en-US" dirty="0">
                  <a:solidFill>
                    <a:schemeClr val="accent3"/>
                  </a:solidFill>
                </a:rPr>
                <a:t>vacuum tank </a:t>
              </a:r>
              <a:endParaRPr lang="en-GB" dirty="0">
                <a:solidFill>
                  <a:schemeClr val="accent3"/>
                </a:solidFill>
              </a:endParaRPr>
            </a:p>
          </p:txBody>
        </p:sp>
        <p:cxnSp>
          <p:nvCxnSpPr>
            <p:cNvPr id="38" name="Straight Arrow Connector 37">
              <a:extLst>
                <a:ext uri="{FF2B5EF4-FFF2-40B4-BE49-F238E27FC236}">
                  <a16:creationId xmlns:a16="http://schemas.microsoft.com/office/drawing/2014/main" id="{9B34F686-97E8-637B-BC2A-469F0C5CFAD8}"/>
                </a:ext>
              </a:extLst>
            </p:cNvPr>
            <p:cNvCxnSpPr>
              <a:cxnSpLocks/>
            </p:cNvCxnSpPr>
            <p:nvPr/>
          </p:nvCxnSpPr>
          <p:spPr>
            <a:xfrm>
              <a:off x="840281" y="2536281"/>
              <a:ext cx="538432" cy="1287249"/>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60F08AD9-4C4E-86BE-9244-808F2388C212}"/>
              </a:ext>
            </a:extLst>
          </p:cNvPr>
          <p:cNvGrpSpPr/>
          <p:nvPr/>
        </p:nvGrpSpPr>
        <p:grpSpPr>
          <a:xfrm>
            <a:off x="3575991" y="4695582"/>
            <a:ext cx="2527576" cy="742845"/>
            <a:chOff x="3352762" y="5366040"/>
            <a:chExt cx="2527576" cy="742845"/>
          </a:xfrm>
        </p:grpSpPr>
        <p:sp>
          <p:nvSpPr>
            <p:cNvPr id="19" name="TextBox 18">
              <a:extLst>
                <a:ext uri="{FF2B5EF4-FFF2-40B4-BE49-F238E27FC236}">
                  <a16:creationId xmlns:a16="http://schemas.microsoft.com/office/drawing/2014/main" id="{C4188799-70A0-2135-8B32-4E4A9D19FC7B}"/>
                </a:ext>
              </a:extLst>
            </p:cNvPr>
            <p:cNvSpPr txBox="1"/>
            <p:nvPr/>
          </p:nvSpPr>
          <p:spPr>
            <a:xfrm>
              <a:off x="3808883" y="5831886"/>
              <a:ext cx="2071455" cy="276999"/>
            </a:xfrm>
            <a:prstGeom prst="rect">
              <a:avLst/>
            </a:prstGeom>
            <a:noFill/>
          </p:spPr>
          <p:txBody>
            <a:bodyPr wrap="square" lIns="0" tIns="0" rIns="0" bIns="0" rtlCol="0">
              <a:spAutoFit/>
            </a:bodyPr>
            <a:lstStyle/>
            <a:p>
              <a:pPr algn="l"/>
              <a:r>
                <a:rPr lang="en-US" dirty="0">
                  <a:solidFill>
                    <a:schemeClr val="accent3"/>
                  </a:solidFill>
                </a:rPr>
                <a:t>Carbon fiber (“wire”) </a:t>
              </a:r>
              <a:endParaRPr lang="en-GB" dirty="0">
                <a:solidFill>
                  <a:schemeClr val="accent3"/>
                </a:solidFill>
              </a:endParaRPr>
            </a:p>
          </p:txBody>
        </p:sp>
        <p:cxnSp>
          <p:nvCxnSpPr>
            <p:cNvPr id="45" name="Straight Arrow Connector 44">
              <a:extLst>
                <a:ext uri="{FF2B5EF4-FFF2-40B4-BE49-F238E27FC236}">
                  <a16:creationId xmlns:a16="http://schemas.microsoft.com/office/drawing/2014/main" id="{37ED1544-D635-0952-D097-50A5A4F3F06B}"/>
                </a:ext>
              </a:extLst>
            </p:cNvPr>
            <p:cNvCxnSpPr>
              <a:cxnSpLocks/>
            </p:cNvCxnSpPr>
            <p:nvPr/>
          </p:nvCxnSpPr>
          <p:spPr>
            <a:xfrm flipH="1" flipV="1">
              <a:off x="3352762" y="5366040"/>
              <a:ext cx="719248" cy="485848"/>
            </a:xfrm>
            <a:prstGeom prst="straightConnector1">
              <a:avLst/>
            </a:prstGeom>
            <a:ln w="28575">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grpSp>
      <p:pic>
        <p:nvPicPr>
          <p:cNvPr id="10" name="Picture 9" descr="A diagram of a machine&#10;&#10;AI-generated content may be incorrect.">
            <a:extLst>
              <a:ext uri="{FF2B5EF4-FFF2-40B4-BE49-F238E27FC236}">
                <a16:creationId xmlns:a16="http://schemas.microsoft.com/office/drawing/2014/main" id="{A0FC486E-2369-CCF3-41C3-60C0F1BD6D8A}"/>
              </a:ext>
            </a:extLst>
          </p:cNvPr>
          <p:cNvPicPr>
            <a:picLocks noChangeAspect="1"/>
          </p:cNvPicPr>
          <p:nvPr/>
        </p:nvPicPr>
        <p:blipFill>
          <a:blip r:embed="rId3"/>
          <a:stretch>
            <a:fillRect/>
          </a:stretch>
        </p:blipFill>
        <p:spPr>
          <a:xfrm>
            <a:off x="7451840" y="2808361"/>
            <a:ext cx="3646883" cy="2656031"/>
          </a:xfrm>
          <a:prstGeom prst="rect">
            <a:avLst/>
          </a:prstGeom>
        </p:spPr>
      </p:pic>
      <p:sp>
        <p:nvSpPr>
          <p:cNvPr id="13" name="TextBox 12">
            <a:extLst>
              <a:ext uri="{FF2B5EF4-FFF2-40B4-BE49-F238E27FC236}">
                <a16:creationId xmlns:a16="http://schemas.microsoft.com/office/drawing/2014/main" id="{CA614D3A-BB96-A5EF-708E-3B259C7622DC}"/>
              </a:ext>
            </a:extLst>
          </p:cNvPr>
          <p:cNvSpPr txBox="1"/>
          <p:nvPr/>
        </p:nvSpPr>
        <p:spPr>
          <a:xfrm>
            <a:off x="11092088" y="3997876"/>
            <a:ext cx="665154" cy="276999"/>
          </a:xfrm>
          <a:prstGeom prst="rect">
            <a:avLst/>
          </a:prstGeom>
          <a:noFill/>
        </p:spPr>
        <p:txBody>
          <a:bodyPr wrap="square" lIns="0" tIns="0" rIns="0" bIns="0" rtlCol="0">
            <a:spAutoFit/>
          </a:bodyPr>
          <a:lstStyle/>
          <a:p>
            <a:pPr algn="l"/>
            <a:r>
              <a:rPr lang="en-US" dirty="0">
                <a:solidFill>
                  <a:schemeClr val="accent3"/>
                </a:solidFill>
              </a:rPr>
              <a:t>Beam  </a:t>
            </a:r>
            <a:endParaRPr lang="en-GB" dirty="0">
              <a:solidFill>
                <a:schemeClr val="accent3"/>
              </a:solidFill>
            </a:endParaRPr>
          </a:p>
        </p:txBody>
      </p:sp>
    </p:spTree>
    <p:extLst>
      <p:ext uri="{BB962C8B-B14F-4D97-AF65-F5344CB8AC3E}">
        <p14:creationId xmlns:p14="http://schemas.microsoft.com/office/powerpoint/2010/main" val="12606701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5F367A-B421-09F7-8038-DDA433B6C7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46965F1-7075-292A-B3FA-9FC08CC1B72F}"/>
              </a:ext>
            </a:extLst>
          </p:cNvPr>
          <p:cNvSpPr>
            <a:spLocks noGrp="1"/>
          </p:cNvSpPr>
          <p:nvPr>
            <p:ph type="title"/>
          </p:nvPr>
        </p:nvSpPr>
        <p:spPr>
          <a:xfrm>
            <a:off x="404987" y="142561"/>
            <a:ext cx="11376025" cy="535127"/>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0D5FB4D2-8689-415C-B315-7AE4050B14D0}"/>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TextBox 5">
            <a:extLst>
              <a:ext uri="{FF2B5EF4-FFF2-40B4-BE49-F238E27FC236}">
                <a16:creationId xmlns:a16="http://schemas.microsoft.com/office/drawing/2014/main" id="{B38520F2-B933-B558-A4EC-80670D83A4E6}"/>
              </a:ext>
            </a:extLst>
          </p:cNvPr>
          <p:cNvSpPr txBox="1"/>
          <p:nvPr/>
        </p:nvSpPr>
        <p:spPr>
          <a:xfrm>
            <a:off x="335360" y="683404"/>
            <a:ext cx="8625759" cy="1107996"/>
          </a:xfrm>
          <a:prstGeom prst="rect">
            <a:avLst/>
          </a:prstGeom>
          <a:noFill/>
        </p:spPr>
        <p:txBody>
          <a:bodyPr wrap="none" lIns="0" tIns="0" rIns="0" bIns="0" rtlCol="0">
            <a:spAutoFit/>
          </a:bodyPr>
          <a:lstStyle/>
          <a:p>
            <a:pPr algn="l"/>
            <a:endParaRPr lang="en-CH" sz="2400" dirty="0"/>
          </a:p>
          <a:p>
            <a:pPr marL="457200" indent="-457200" algn="l">
              <a:buFont typeface="+mj-lt"/>
              <a:buAutoNum type="arabicPeriod" startAt="2"/>
            </a:pPr>
            <a:r>
              <a:rPr lang="en-CH" sz="2400" dirty="0"/>
              <a:t>SPS B</a:t>
            </a:r>
            <a:r>
              <a:rPr lang="en-US" sz="2400" dirty="0"/>
              <a:t>WS failures &amp; beam parameters during scrubbing run</a:t>
            </a:r>
            <a:endParaRPr lang="en-CH" sz="2400" dirty="0"/>
          </a:p>
          <a:p>
            <a:pPr algn="l"/>
            <a:endParaRPr lang="en-CH" sz="2400" dirty="0"/>
          </a:p>
        </p:txBody>
      </p:sp>
      <p:sp>
        <p:nvSpPr>
          <p:cNvPr id="8" name="TextBox 7">
            <a:extLst>
              <a:ext uri="{FF2B5EF4-FFF2-40B4-BE49-F238E27FC236}">
                <a16:creationId xmlns:a16="http://schemas.microsoft.com/office/drawing/2014/main" id="{753AB6FD-D229-5397-3C61-79DD0C15E8DF}"/>
              </a:ext>
            </a:extLst>
          </p:cNvPr>
          <p:cNvSpPr txBox="1"/>
          <p:nvPr/>
        </p:nvSpPr>
        <p:spPr>
          <a:xfrm>
            <a:off x="263352" y="1689398"/>
            <a:ext cx="11763597" cy="830997"/>
          </a:xfrm>
          <a:prstGeom prst="rect">
            <a:avLst/>
          </a:prstGeom>
          <a:noFill/>
        </p:spPr>
        <p:txBody>
          <a:bodyPr wrap="square" lIns="0" tIns="0" rIns="0" bIns="0" rtlCol="0">
            <a:spAutoFit/>
          </a:bodyPr>
          <a:lstStyle/>
          <a:p>
            <a:pPr marL="285750" indent="-285750" algn="l">
              <a:buFont typeface="Wingdings" panose="05000000000000000000" pitchFamily="2" charset="2"/>
              <a:buChar char="à"/>
            </a:pPr>
            <a:r>
              <a:rPr lang="en-US" dirty="0">
                <a:solidFill>
                  <a:schemeClr val="accent3"/>
                </a:solidFill>
              </a:rPr>
              <a:t>BWS have shown excellent performance with more than 70’000 scans during the first year!</a:t>
            </a:r>
          </a:p>
          <a:p>
            <a:pPr marL="285750" indent="-285750" algn="l">
              <a:buFont typeface="Wingdings" panose="05000000000000000000" pitchFamily="2" charset="2"/>
              <a:buChar char="à"/>
            </a:pPr>
            <a:endParaRPr lang="en-US" dirty="0">
              <a:solidFill>
                <a:schemeClr val="accent3"/>
              </a:solidFill>
            </a:endParaRPr>
          </a:p>
          <a:p>
            <a:pPr marL="285750" indent="-285750" algn="l">
              <a:buFont typeface="Wingdings" panose="05000000000000000000" pitchFamily="2" charset="2"/>
              <a:buChar char="à"/>
            </a:pPr>
            <a:r>
              <a:rPr lang="en-US" dirty="0">
                <a:solidFill>
                  <a:schemeClr val="accent3"/>
                </a:solidFill>
              </a:rPr>
              <a:t>Until… 12-April-23, when all 4 BWS failed simultaneously during a scrubbing run… </a:t>
            </a:r>
            <a:r>
              <a:rPr lang="en-US" i="1" dirty="0">
                <a:solidFill>
                  <a:schemeClr val="accent3"/>
                </a:solidFill>
              </a:rPr>
              <a:t>WHAT HAPPENED</a:t>
            </a:r>
            <a:r>
              <a:rPr lang="en-US" dirty="0">
                <a:solidFill>
                  <a:schemeClr val="accent3"/>
                </a:solidFill>
              </a:rPr>
              <a:t>?</a:t>
            </a:r>
          </a:p>
        </p:txBody>
      </p:sp>
      <p:pic>
        <p:nvPicPr>
          <p:cNvPr id="9" name="Picture 12" descr="A close-up of a broken piece of metal&#10;&#10;Description automatically generated with low confidence">
            <a:extLst>
              <a:ext uri="{FF2B5EF4-FFF2-40B4-BE49-F238E27FC236}">
                <a16:creationId xmlns:a16="http://schemas.microsoft.com/office/drawing/2014/main" id="{670CD9C5-B08F-58B1-15ED-E21FECEC5F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 b="4186"/>
          <a:stretch/>
        </p:blipFill>
        <p:spPr bwMode="auto">
          <a:xfrm>
            <a:off x="7079566" y="2885021"/>
            <a:ext cx="4042912" cy="2905170"/>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98D9DCF-EF0F-119C-8800-2C708F9B2D40}"/>
              </a:ext>
            </a:extLst>
          </p:cNvPr>
          <p:cNvSpPr txBox="1"/>
          <p:nvPr/>
        </p:nvSpPr>
        <p:spPr>
          <a:xfrm>
            <a:off x="325240" y="2996952"/>
            <a:ext cx="6572220" cy="3046988"/>
          </a:xfrm>
          <a:prstGeom prst="rect">
            <a:avLst/>
          </a:prstGeom>
          <a:noFill/>
        </p:spPr>
        <p:txBody>
          <a:bodyPr wrap="square" lIns="0" tIns="0" rIns="0" bIns="0" rtlCol="0">
            <a:spAutoFit/>
          </a:bodyPr>
          <a:lstStyle/>
          <a:p>
            <a:pPr algn="l"/>
            <a:r>
              <a:rPr lang="en-US" dirty="0"/>
              <a:t>What was observed after BWS opening: </a:t>
            </a:r>
          </a:p>
          <a:p>
            <a:pPr algn="l"/>
            <a:endParaRPr lang="en-US" dirty="0"/>
          </a:p>
          <a:p>
            <a:pPr marL="342900" indent="-342900" algn="l">
              <a:buAutoNum type="arabicParenBoth"/>
            </a:pPr>
            <a:r>
              <a:rPr lang="en-US" b="1" dirty="0"/>
              <a:t>No wire left, No remnants found.</a:t>
            </a:r>
          </a:p>
          <a:p>
            <a:pPr marL="342900" indent="-342900" algn="l">
              <a:buAutoNum type="arabicParenBoth"/>
            </a:pPr>
            <a:endParaRPr lang="en-US" b="1" dirty="0"/>
          </a:p>
          <a:p>
            <a:pPr algn="l"/>
            <a:r>
              <a:rPr lang="en-US" b="1" dirty="0"/>
              <a:t>(2) No other damage to the BWS body.</a:t>
            </a:r>
          </a:p>
          <a:p>
            <a:pPr algn="l"/>
            <a:endParaRPr lang="en-US" b="1" dirty="0"/>
          </a:p>
          <a:p>
            <a:pPr algn="l"/>
            <a:r>
              <a:rPr lang="en-US" b="1" dirty="0"/>
              <a:t>(3) Traces on the wire holding “forks” and the </a:t>
            </a:r>
            <a:br>
              <a:rPr lang="en-US" b="1" dirty="0"/>
            </a:br>
            <a:r>
              <a:rPr lang="en-US" b="1" dirty="0"/>
              <a:t>     connecting parts.</a:t>
            </a:r>
          </a:p>
          <a:p>
            <a:pPr algn="l"/>
            <a:endParaRPr lang="en-US" b="1" dirty="0"/>
          </a:p>
          <a:p>
            <a:pPr algn="l"/>
            <a:r>
              <a:rPr lang="en-US" b="1" dirty="0"/>
              <a:t>(4) No full logging data on the exact time of breakage... </a:t>
            </a:r>
          </a:p>
          <a:p>
            <a:pPr algn="l"/>
            <a:r>
              <a:rPr lang="en-US" b="1" dirty="0"/>
              <a:t>     Makes it difficult to identify the exact beam parameters.</a:t>
            </a:r>
            <a:endParaRPr lang="en-GB" b="1" dirty="0"/>
          </a:p>
        </p:txBody>
      </p:sp>
    </p:spTree>
    <p:extLst>
      <p:ext uri="{BB962C8B-B14F-4D97-AF65-F5344CB8AC3E}">
        <p14:creationId xmlns:p14="http://schemas.microsoft.com/office/powerpoint/2010/main" val="32755305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29C70-468A-2426-BC61-9A045EC6D09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0A779B6-1AFD-32EE-A401-52BA1427E496}"/>
              </a:ext>
            </a:extLst>
          </p:cNvPr>
          <p:cNvSpPr>
            <a:spLocks noGrp="1"/>
          </p:cNvSpPr>
          <p:nvPr>
            <p:ph type="title"/>
          </p:nvPr>
        </p:nvSpPr>
        <p:spPr>
          <a:xfrm>
            <a:off x="141402" y="73051"/>
            <a:ext cx="11376025" cy="1065742"/>
          </a:xfrm>
        </p:spPr>
        <p:txBody>
          <a:bodyPr/>
          <a:lstStyle/>
          <a:p>
            <a:r>
              <a:rPr lang="en-CH" dirty="0"/>
              <a:t>C</a:t>
            </a:r>
            <a:r>
              <a:rPr lang="en-US" dirty="0" err="1"/>
              <a:t>ase</a:t>
            </a:r>
            <a:r>
              <a:rPr lang="en-US" dirty="0"/>
              <a:t> Study: </a:t>
            </a:r>
            <a:r>
              <a:rPr lang="en-US" i="1" dirty="0"/>
              <a:t>SPS Beam Wire Scanners (BWS)</a:t>
            </a:r>
            <a:endParaRPr lang="en-CH" i="1" dirty="0"/>
          </a:p>
        </p:txBody>
      </p:sp>
      <p:sp>
        <p:nvSpPr>
          <p:cNvPr id="5" name="Slide Number Placeholder 4">
            <a:extLst>
              <a:ext uri="{FF2B5EF4-FFF2-40B4-BE49-F238E27FC236}">
                <a16:creationId xmlns:a16="http://schemas.microsoft.com/office/drawing/2014/main" id="{1526045E-D1D4-03AD-4360-2691B933021D}"/>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3" name="Picture 2">
            <a:extLst>
              <a:ext uri="{FF2B5EF4-FFF2-40B4-BE49-F238E27FC236}">
                <a16:creationId xmlns:a16="http://schemas.microsoft.com/office/drawing/2014/main" id="{7205711C-3D4D-29E3-2D99-525961757B07}"/>
              </a:ext>
            </a:extLst>
          </p:cNvPr>
          <p:cNvPicPr>
            <a:picLocks noChangeAspect="1"/>
          </p:cNvPicPr>
          <p:nvPr/>
        </p:nvPicPr>
        <p:blipFill rotWithShape="1">
          <a:blip r:embed="rId2"/>
          <a:srcRect l="26442" t="23999" r="18166" b="15102"/>
          <a:stretch/>
        </p:blipFill>
        <p:spPr>
          <a:xfrm>
            <a:off x="141402" y="1268760"/>
            <a:ext cx="6287678" cy="4176464"/>
          </a:xfrm>
          <a:prstGeom prst="rect">
            <a:avLst/>
          </a:prstGeom>
        </p:spPr>
      </p:pic>
      <p:pic>
        <p:nvPicPr>
          <p:cNvPr id="6" name="Picture 5" descr="A machine with green lights&#10;&#10;Description automatically generated with low confidence">
            <a:extLst>
              <a:ext uri="{FF2B5EF4-FFF2-40B4-BE49-F238E27FC236}">
                <a16:creationId xmlns:a16="http://schemas.microsoft.com/office/drawing/2014/main" id="{C325E51D-1084-C851-A7A2-42CEC802D2FB}"/>
              </a:ext>
            </a:extLst>
          </p:cNvPr>
          <p:cNvPicPr>
            <a:picLocks noChangeAspect="1"/>
          </p:cNvPicPr>
          <p:nvPr/>
        </p:nvPicPr>
        <p:blipFill rotWithShape="1">
          <a:blip r:embed="rId3">
            <a:extLst>
              <a:ext uri="{28A0092B-C50C-407E-A947-70E740481C1C}">
                <a14:useLocalDpi xmlns:a14="http://schemas.microsoft.com/office/drawing/2010/main" val="0"/>
              </a:ext>
            </a:extLst>
          </a:blip>
          <a:srcRect l="35374" t="20559" r="35258" b="3560"/>
          <a:stretch/>
        </p:blipFill>
        <p:spPr>
          <a:xfrm>
            <a:off x="7653159" y="715940"/>
            <a:ext cx="3960440" cy="5768467"/>
          </a:xfrm>
          <a:prstGeom prst="rect">
            <a:avLst/>
          </a:prstGeom>
        </p:spPr>
      </p:pic>
      <p:sp>
        <p:nvSpPr>
          <p:cNvPr id="7" name="TextBox 6">
            <a:extLst>
              <a:ext uri="{FF2B5EF4-FFF2-40B4-BE49-F238E27FC236}">
                <a16:creationId xmlns:a16="http://schemas.microsoft.com/office/drawing/2014/main" id="{325F34D7-23C0-3CB0-F1E9-E5D309430F5D}"/>
              </a:ext>
            </a:extLst>
          </p:cNvPr>
          <p:cNvSpPr txBox="1"/>
          <p:nvPr/>
        </p:nvSpPr>
        <p:spPr>
          <a:xfrm>
            <a:off x="2423592" y="5567490"/>
            <a:ext cx="5184576" cy="646331"/>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dirty="0"/>
              <a:t>Changed installation configuration: </a:t>
            </a:r>
          </a:p>
          <a:p>
            <a:pPr algn="ctr"/>
            <a:r>
              <a:rPr lang="en-US" dirty="0"/>
              <a:t>1 vertical WS and 1 horizontal BWS</a:t>
            </a:r>
            <a:endParaRPr lang="en-GB" dirty="0"/>
          </a:p>
        </p:txBody>
      </p:sp>
      <p:sp>
        <p:nvSpPr>
          <p:cNvPr id="8" name="TextBox 7">
            <a:extLst>
              <a:ext uri="{FF2B5EF4-FFF2-40B4-BE49-F238E27FC236}">
                <a16:creationId xmlns:a16="http://schemas.microsoft.com/office/drawing/2014/main" id="{C27A1EE0-7CE1-9F3A-7720-A59C07575DCD}"/>
              </a:ext>
            </a:extLst>
          </p:cNvPr>
          <p:cNvSpPr txBox="1"/>
          <p:nvPr/>
        </p:nvSpPr>
        <p:spPr>
          <a:xfrm>
            <a:off x="111512" y="605922"/>
            <a:ext cx="8856984" cy="553998"/>
          </a:xfrm>
          <a:prstGeom prst="rect">
            <a:avLst/>
          </a:prstGeom>
          <a:noFill/>
        </p:spPr>
        <p:txBody>
          <a:bodyPr wrap="square" lIns="0" tIns="0" rIns="0" bIns="0" rtlCol="0">
            <a:spAutoFit/>
          </a:bodyPr>
          <a:lstStyle/>
          <a:p>
            <a:pPr algn="l"/>
            <a:r>
              <a:rPr lang="en-US" dirty="0"/>
              <a:t>Wire scanners are installed in pairs: 2 horizontal and 2 vertical together.</a:t>
            </a:r>
          </a:p>
          <a:p>
            <a:pPr algn="l"/>
            <a:r>
              <a:rPr lang="en-US" dirty="0"/>
              <a:t>Area of vertical BWS installation was not accessible due to radiation levels.</a:t>
            </a:r>
            <a:endParaRPr lang="en-GB" dirty="0"/>
          </a:p>
        </p:txBody>
      </p:sp>
    </p:spTree>
    <p:extLst>
      <p:ext uri="{BB962C8B-B14F-4D97-AF65-F5344CB8AC3E}">
        <p14:creationId xmlns:p14="http://schemas.microsoft.com/office/powerpoint/2010/main" val="21469085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rcRect l="3920" t="5466" r="7604" b="736"/>
          <a:stretch/>
        </p:blipFill>
        <p:spPr>
          <a:xfrm>
            <a:off x="4079776" y="764704"/>
            <a:ext cx="7880402" cy="5400600"/>
          </a:xfrm>
        </p:spPr>
      </p:pic>
      <p:sp>
        <p:nvSpPr>
          <p:cNvPr id="11" name="Title 1"/>
          <p:cNvSpPr>
            <a:spLocks noGrp="1"/>
          </p:cNvSpPr>
          <p:nvPr>
            <p:ph type="title"/>
          </p:nvPr>
        </p:nvSpPr>
        <p:spPr>
          <a:xfrm>
            <a:off x="1981200" y="125760"/>
            <a:ext cx="8229600" cy="1143000"/>
          </a:xfrm>
        </p:spPr>
        <p:txBody>
          <a:bodyPr>
            <a:normAutofit/>
          </a:bodyPr>
          <a:lstStyle/>
          <a:p>
            <a:r>
              <a:rPr lang="en-US" dirty="0"/>
              <a:t>Measured thermal gradient on MKP-S </a:t>
            </a:r>
            <a:endParaRPr lang="en-GB" dirty="0"/>
          </a:p>
        </p:txBody>
      </p:sp>
      <p:grpSp>
        <p:nvGrpSpPr>
          <p:cNvPr id="7" name="Group 6">
            <a:extLst>
              <a:ext uri="{FF2B5EF4-FFF2-40B4-BE49-F238E27FC236}">
                <a16:creationId xmlns:a16="http://schemas.microsoft.com/office/drawing/2014/main" id="{987ED4DF-B808-C036-0815-86E3A6CDF04B}"/>
              </a:ext>
            </a:extLst>
          </p:cNvPr>
          <p:cNvGrpSpPr/>
          <p:nvPr/>
        </p:nvGrpSpPr>
        <p:grpSpPr>
          <a:xfrm>
            <a:off x="5279200" y="980728"/>
            <a:ext cx="6515776" cy="4464496"/>
            <a:chOff x="3180624" y="1484784"/>
            <a:chExt cx="6515776" cy="4464496"/>
          </a:xfrm>
        </p:grpSpPr>
        <p:sp>
          <p:nvSpPr>
            <p:cNvPr id="10" name="Rectangle 9"/>
            <p:cNvSpPr/>
            <p:nvPr/>
          </p:nvSpPr>
          <p:spPr>
            <a:xfrm>
              <a:off x="6096000" y="1484784"/>
              <a:ext cx="1368152" cy="4464496"/>
            </a:xfrm>
            <a:prstGeom prst="rect">
              <a:avLst/>
            </a:prstGeom>
            <a:solidFill>
              <a:schemeClr val="accent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8328248" y="1916832"/>
              <a:ext cx="1368152" cy="4032448"/>
            </a:xfrm>
            <a:prstGeom prst="rect">
              <a:avLst/>
            </a:prstGeom>
            <a:solidFill>
              <a:srgbClr val="FFFF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6095999" y="1556793"/>
              <a:ext cx="1368154" cy="64633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a:t>4 BWS broke?</a:t>
              </a:r>
              <a:endParaRPr lang="en-GB" dirty="0"/>
            </a:p>
          </p:txBody>
        </p:sp>
        <p:sp>
          <p:nvSpPr>
            <p:cNvPr id="14" name="TextBox 13"/>
            <p:cNvSpPr txBox="1"/>
            <p:nvPr/>
          </p:nvSpPr>
          <p:spPr>
            <a:xfrm>
              <a:off x="8408322" y="2204865"/>
              <a:ext cx="1144062" cy="1200329"/>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dirty="0"/>
                <a:t>2 newly installed BWS broke</a:t>
              </a:r>
              <a:endParaRPr lang="en-GB" dirty="0"/>
            </a:p>
          </p:txBody>
        </p:sp>
        <mc:AlternateContent xmlns:mc="http://schemas.openxmlformats.org/markup-compatibility/2006" xmlns:a14="http://schemas.microsoft.com/office/drawing/2010/main">
          <mc:Choice Requires="a14">
            <p:sp>
              <p:nvSpPr>
                <p:cNvPr id="18" name="Rectangle 17"/>
                <p:cNvSpPr/>
                <p:nvPr/>
              </p:nvSpPr>
              <p:spPr>
                <a:xfrm>
                  <a:off x="3180624" y="1690537"/>
                  <a:ext cx="1866087" cy="721223"/>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14:m>
                    <m:oMathPara xmlns:m="http://schemas.openxmlformats.org/officeDocument/2006/math">
                      <m:oMathParaPr>
                        <m:jc m:val="centerGroup"/>
                      </m:oMathParaPr>
                      <m:oMath xmlns:m="http://schemas.openxmlformats.org/officeDocument/2006/math">
                        <m:r>
                          <a:rPr lang="en-GB">
                            <a:latin typeface="Cambria Math" panose="02040503050406030204" pitchFamily="18" charset="0"/>
                          </a:rPr>
                          <m:t>∝</m:t>
                        </m:r>
                        <m:f>
                          <m:fPr>
                            <m:ctrlPr>
                              <a:rPr lang="en-GB" i="1">
                                <a:latin typeface="Cambria Math" panose="02040503050406030204" pitchFamily="18" charset="0"/>
                              </a:rPr>
                            </m:ctrlPr>
                          </m:fPr>
                          <m:num>
                            <m:sSub>
                              <m:sSubPr>
                                <m:ctrlPr>
                                  <a:rPr lang="en-GB" i="1">
                                    <a:latin typeface="Cambria Math" panose="02040503050406030204" pitchFamily="18" charset="0"/>
                                  </a:rPr>
                                </m:ctrlPr>
                              </m:sSubPr>
                              <m:e>
                                <m:r>
                                  <a:rPr lang="en-GB" i="1">
                                    <a:latin typeface="Cambria Math" panose="02040503050406030204" pitchFamily="18" charset="0"/>
                                  </a:rPr>
                                  <m:t>𝑛</m:t>
                                </m:r>
                              </m:e>
                              <m:sub>
                                <m:r>
                                  <m:rPr>
                                    <m:sty m:val="p"/>
                                  </m:rPr>
                                  <a:rPr lang="en-GB">
                                    <a:latin typeface="Cambria Math" panose="02040503050406030204" pitchFamily="18" charset="0"/>
                                  </a:rPr>
                                  <m:t>bunches</m:t>
                                </m:r>
                              </m:sub>
                            </m:sSub>
                            <m:r>
                              <a:rPr lang="en-GB">
                                <a:latin typeface="Cambria Math" panose="02040503050406030204" pitchFamily="18" charset="0"/>
                              </a:rPr>
                              <m:t>⁢</m:t>
                            </m:r>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𝑁</m:t>
                                    </m:r>
                                  </m:e>
                                  <m:sub>
                                    <m:r>
                                      <m:rPr>
                                        <m:sty m:val="p"/>
                                      </m:rPr>
                                      <a:rPr lang="en-GB">
                                        <a:latin typeface="Cambria Math" panose="02040503050406030204" pitchFamily="18" charset="0"/>
                                      </a:rPr>
                                      <m:t>ppb</m:t>
                                    </m:r>
                                  </m:sub>
                                </m:sSub>
                              </m:e>
                              <m:sup>
                                <m:r>
                                  <a:rPr lang="en-GB">
                                    <a:latin typeface="Cambria Math" panose="02040503050406030204" pitchFamily="18" charset="0"/>
                                  </a:rPr>
                                  <m:t>2</m:t>
                                </m:r>
                              </m:sup>
                            </m:sSup>
                          </m:num>
                          <m:den>
                            <m:sSup>
                              <m:sSupPr>
                                <m:ctrlPr>
                                  <a:rPr lang="en-GB" i="1">
                                    <a:latin typeface="Cambria Math" panose="02040503050406030204" pitchFamily="18" charset="0"/>
                                  </a:rPr>
                                </m:ctrlPr>
                              </m:sSupPr>
                              <m:e>
                                <m:sSub>
                                  <m:sSubPr>
                                    <m:ctrlPr>
                                      <a:rPr lang="en-GB" i="1">
                                        <a:latin typeface="Cambria Math" panose="02040503050406030204" pitchFamily="18" charset="0"/>
                                      </a:rPr>
                                    </m:ctrlPr>
                                  </m:sSubPr>
                                  <m:e>
                                    <m:r>
                                      <a:rPr lang="en-GB" i="1">
                                        <a:latin typeface="Cambria Math" panose="02040503050406030204" pitchFamily="18" charset="0"/>
                                      </a:rPr>
                                      <m:t>𝜎</m:t>
                                    </m:r>
                                  </m:e>
                                  <m:sub>
                                    <m:r>
                                      <a:rPr lang="en-GB" i="1">
                                        <a:latin typeface="Cambria Math" panose="02040503050406030204" pitchFamily="18" charset="0"/>
                                      </a:rPr>
                                      <m:t>𝑧</m:t>
                                    </m:r>
                                  </m:sub>
                                </m:sSub>
                              </m:e>
                              <m:sup>
                                <m:r>
                                  <a:rPr lang="en-GB">
                                    <a:latin typeface="Cambria Math" panose="02040503050406030204" pitchFamily="18" charset="0"/>
                                  </a:rPr>
                                  <m:t>2.6</m:t>
                                </m:r>
                              </m:sup>
                            </m:sSup>
                          </m:den>
                        </m:f>
                      </m:oMath>
                    </m:oMathPara>
                  </a14:m>
                  <a:endParaRPr lang="en-GB" dirty="0"/>
                </a:p>
              </p:txBody>
            </p:sp>
          </mc:Choice>
          <mc:Fallback xmlns="">
            <p:sp>
              <p:nvSpPr>
                <p:cNvPr id="18" name="Rectangle 17"/>
                <p:cNvSpPr>
                  <a:spLocks noRot="1" noChangeAspect="1" noMove="1" noResize="1" noEditPoints="1" noAdjustHandles="1" noChangeArrowheads="1" noChangeShapeType="1" noTextEdit="1"/>
                </p:cNvSpPr>
                <p:nvPr/>
              </p:nvSpPr>
              <p:spPr>
                <a:xfrm>
                  <a:off x="3180624" y="1690537"/>
                  <a:ext cx="1866087" cy="721223"/>
                </a:xfrm>
                <a:prstGeom prst="rect">
                  <a:avLst/>
                </a:prstGeom>
                <a:blipFill>
                  <a:blip r:embed="rId3"/>
                  <a:stretch>
                    <a:fillRect/>
                  </a:stretch>
                </a:blipFill>
              </p:spPr>
              <p:txBody>
                <a:bodyPr/>
                <a:lstStyle/>
                <a:p>
                  <a:r>
                    <a:rPr lang="en-GB">
                      <a:noFill/>
                    </a:rPr>
                    <a:t> </a:t>
                  </a:r>
                </a:p>
              </p:txBody>
            </p:sp>
          </mc:Fallback>
        </mc:AlternateContent>
      </p:grpSp>
      <p:sp>
        <p:nvSpPr>
          <p:cNvPr id="19" name="TextBox 18"/>
          <p:cNvSpPr txBox="1"/>
          <p:nvPr/>
        </p:nvSpPr>
        <p:spPr>
          <a:xfrm>
            <a:off x="83717" y="1237403"/>
            <a:ext cx="3924051" cy="3416320"/>
          </a:xfrm>
          <a:prstGeom prst="rect">
            <a:avLst/>
          </a:prstGeom>
          <a:solidFill>
            <a:schemeClr val="bg1">
              <a:lumMod val="85000"/>
            </a:schemeClr>
          </a:solidFill>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dirty="0">
                <a:sym typeface="Wingdings" panose="05000000000000000000" pitchFamily="2" charset="2"/>
              </a:rPr>
              <a:t> </a:t>
            </a:r>
            <a:r>
              <a:rPr lang="en-US" dirty="0"/>
              <a:t>We use the MKP-S heating </a:t>
            </a:r>
            <a:br>
              <a:rPr lang="en-US" dirty="0"/>
            </a:br>
            <a:r>
              <a:rPr lang="en-US" dirty="0"/>
              <a:t>     rate as an indicator of the </a:t>
            </a:r>
            <a:br>
              <a:rPr lang="en-US" dirty="0"/>
            </a:br>
            <a:r>
              <a:rPr lang="en-US" dirty="0"/>
              <a:t>     beam parameters.</a:t>
            </a:r>
          </a:p>
          <a:p>
            <a:endParaRPr lang="en-US" dirty="0"/>
          </a:p>
          <a:p>
            <a:pPr marL="285750" indent="-285750">
              <a:buFont typeface="Wingdings" panose="05000000000000000000" pitchFamily="2" charset="2"/>
              <a:buChar char="à"/>
            </a:pPr>
            <a:r>
              <a:rPr lang="en-US" dirty="0">
                <a:sym typeface="Wingdings" panose="05000000000000000000" pitchFamily="2" charset="2"/>
              </a:rPr>
              <a:t>2 spare BWS were installed,</a:t>
            </a:r>
            <a:br>
              <a:rPr lang="en-US" dirty="0">
                <a:sym typeface="Wingdings" panose="05000000000000000000" pitchFamily="2" charset="2"/>
              </a:rPr>
            </a:br>
            <a:r>
              <a:rPr lang="en-US" dirty="0">
                <a:sym typeface="Wingdings" panose="05000000000000000000" pitchFamily="2" charset="2"/>
              </a:rPr>
              <a:t>beam settings of the incident </a:t>
            </a:r>
            <a:br>
              <a:rPr lang="en-US" dirty="0">
                <a:sym typeface="Wingdings" panose="05000000000000000000" pitchFamily="2" charset="2"/>
              </a:rPr>
            </a:br>
            <a:r>
              <a:rPr lang="en-US" dirty="0">
                <a:sym typeface="Wingdings" panose="05000000000000000000" pitchFamily="2" charset="2"/>
              </a:rPr>
              <a:t>were repeated:   </a:t>
            </a:r>
            <a:br>
              <a:rPr lang="en-US" dirty="0">
                <a:sym typeface="Wingdings" panose="05000000000000000000" pitchFamily="2" charset="2"/>
              </a:rPr>
            </a:br>
            <a:r>
              <a:rPr lang="en-US" dirty="0">
                <a:sym typeface="Wingdings" panose="05000000000000000000" pitchFamily="2" charset="2"/>
              </a:rPr>
              <a:t>wires broke almost “instantaneously” </a:t>
            </a:r>
          </a:p>
          <a:p>
            <a:pPr marL="285750" indent="-285750">
              <a:buFont typeface="Wingdings" panose="05000000000000000000" pitchFamily="2" charset="2"/>
              <a:buChar char="à"/>
            </a:pPr>
            <a:endParaRPr lang="en-US" dirty="0">
              <a:sym typeface="Wingdings" panose="05000000000000000000" pitchFamily="2" charset="2"/>
            </a:endParaRPr>
          </a:p>
          <a:p>
            <a:pPr marL="285750" indent="-285750">
              <a:buFont typeface="Wingdings" panose="05000000000000000000" pitchFamily="2" charset="2"/>
              <a:buChar char="à"/>
            </a:pPr>
            <a:r>
              <a:rPr lang="en-US" dirty="0">
                <a:sym typeface="Wingdings" panose="05000000000000000000" pitchFamily="2" charset="2"/>
              </a:rPr>
              <a:t>but this time all beam parameters were logged.</a:t>
            </a:r>
            <a:r>
              <a:rPr lang="en-US" dirty="0"/>
              <a:t> </a:t>
            </a:r>
            <a:endParaRPr lang="en-GB" dirty="0"/>
          </a:p>
        </p:txBody>
      </p:sp>
      <p:sp>
        <p:nvSpPr>
          <p:cNvPr id="9" name="TextBox 8">
            <a:extLst>
              <a:ext uri="{FF2B5EF4-FFF2-40B4-BE49-F238E27FC236}">
                <a16:creationId xmlns:a16="http://schemas.microsoft.com/office/drawing/2014/main" id="{BF8E1D9E-AF2F-DE80-F129-DFA24AC922FF}"/>
              </a:ext>
            </a:extLst>
          </p:cNvPr>
          <p:cNvSpPr txBox="1"/>
          <p:nvPr/>
        </p:nvSpPr>
        <p:spPr>
          <a:xfrm>
            <a:off x="5018330" y="2226890"/>
            <a:ext cx="2864802"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a:t>4x72 bunches up to </a:t>
            </a:r>
          </a:p>
          <a:p>
            <a:r>
              <a:rPr lang="en-US" dirty="0"/>
              <a:t>2e11 ppb  and </a:t>
            </a:r>
            <a:r>
              <a:rPr lang="el-GR" dirty="0"/>
              <a:t>σ</a:t>
            </a:r>
            <a:r>
              <a:rPr lang="en-US" baseline="-25000" dirty="0"/>
              <a:t>z</a:t>
            </a:r>
            <a:r>
              <a:rPr lang="en-US" dirty="0"/>
              <a:t> ~1.6ns, Long FT </a:t>
            </a:r>
            <a:endParaRPr lang="en-GB" dirty="0"/>
          </a:p>
        </p:txBody>
      </p:sp>
      <p:sp>
        <p:nvSpPr>
          <p:cNvPr id="15" name="TextBox 14">
            <a:extLst>
              <a:ext uri="{FF2B5EF4-FFF2-40B4-BE49-F238E27FC236}">
                <a16:creationId xmlns:a16="http://schemas.microsoft.com/office/drawing/2014/main" id="{621998D7-6C0C-A737-5928-D3D5649D4E14}"/>
              </a:ext>
            </a:extLst>
          </p:cNvPr>
          <p:cNvSpPr txBox="1"/>
          <p:nvPr/>
        </p:nvSpPr>
        <p:spPr>
          <a:xfrm>
            <a:off x="5006373" y="3439131"/>
            <a:ext cx="2921158"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dirty="0"/>
              <a:t>4x72 bunches up to </a:t>
            </a:r>
          </a:p>
          <a:p>
            <a:r>
              <a:rPr lang="en-US" dirty="0"/>
              <a:t>1.8e11 ppb and </a:t>
            </a:r>
            <a:r>
              <a:rPr lang="el-GR" dirty="0"/>
              <a:t>σ</a:t>
            </a:r>
            <a:r>
              <a:rPr lang="en-US" baseline="-25000" dirty="0"/>
              <a:t>z</a:t>
            </a:r>
            <a:r>
              <a:rPr lang="en-US" dirty="0"/>
              <a:t> ~1.6 ns</a:t>
            </a:r>
          </a:p>
          <a:p>
            <a:r>
              <a:rPr lang="en-US" dirty="0"/>
              <a:t>Short FT </a:t>
            </a:r>
            <a:endParaRPr lang="en-GB" dirty="0"/>
          </a:p>
        </p:txBody>
      </p:sp>
      <p:sp>
        <p:nvSpPr>
          <p:cNvPr id="16" name="Arrow: Right 15">
            <a:extLst>
              <a:ext uri="{FF2B5EF4-FFF2-40B4-BE49-F238E27FC236}">
                <a16:creationId xmlns:a16="http://schemas.microsoft.com/office/drawing/2014/main" id="{21DD3C95-B5F2-19AC-8FFA-2D77FE1E6168}"/>
              </a:ext>
            </a:extLst>
          </p:cNvPr>
          <p:cNvSpPr/>
          <p:nvPr/>
        </p:nvSpPr>
        <p:spPr>
          <a:xfrm rot="18129911">
            <a:off x="7179629" y="1818113"/>
            <a:ext cx="1228370" cy="2342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D2353D93-86AE-FCD0-AB23-DA9B1F1870A2}"/>
              </a:ext>
            </a:extLst>
          </p:cNvPr>
          <p:cNvSpPr/>
          <p:nvPr/>
        </p:nvSpPr>
        <p:spPr>
          <a:xfrm rot="20093699">
            <a:off x="7728560" y="3144639"/>
            <a:ext cx="2926768" cy="23428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50A4499C-749B-840C-AEA3-B674DDED5DEA}"/>
              </a:ext>
            </a:extLst>
          </p:cNvPr>
          <p:cNvSpPr>
            <a:spLocks noGrp="1"/>
          </p:cNvSpPr>
          <p:nvPr>
            <p:ph type="sldNum" sz="quarter" idx="12"/>
          </p:nvPr>
        </p:nvSpPr>
        <p:spPr/>
        <p:txBody>
          <a:bodyPr/>
          <a:lstStyle/>
          <a:p>
            <a:fld id="{F49D22FF-2256-4C22-8AEF-C6D51E1D873E}" type="slidenum">
              <a:rPr lang="en-GB" smtClean="0"/>
              <a:t>8</a:t>
            </a:fld>
            <a:endParaRPr lang="en-GB"/>
          </a:p>
        </p:txBody>
      </p:sp>
    </p:spTree>
    <p:extLst>
      <p:ext uri="{BB962C8B-B14F-4D97-AF65-F5344CB8AC3E}">
        <p14:creationId xmlns:p14="http://schemas.microsoft.com/office/powerpoint/2010/main" val="4204967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12192000" cy="622178"/>
          </a:xfrm>
        </p:spPr>
        <p:txBody>
          <a:bodyPr/>
          <a:lstStyle/>
          <a:p>
            <a:pPr algn="ctr"/>
            <a:r>
              <a:rPr lang="en-US" dirty="0">
                <a:solidFill>
                  <a:srgbClr val="0070C0"/>
                </a:solidFill>
              </a:rPr>
              <a:t>Comparisons of bunch parameters</a:t>
            </a:r>
          </a:p>
        </p:txBody>
      </p:sp>
      <p:sp>
        <p:nvSpPr>
          <p:cNvPr id="9" name="TextBox 8"/>
          <p:cNvSpPr txBox="1"/>
          <p:nvPr/>
        </p:nvSpPr>
        <p:spPr>
          <a:xfrm>
            <a:off x="104291" y="642082"/>
            <a:ext cx="1194296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SPS RF settings were restored to reproduce beam conditions during BWS breakage (22-Apr),</a:t>
            </a:r>
          </a:p>
          <a:p>
            <a:pPr marL="285750" indent="-285750">
              <a:buFont typeface="Arial" panose="020B0604020202020204" pitchFamily="34" charset="0"/>
              <a:buChar char="•"/>
            </a:pPr>
            <a:r>
              <a:rPr lang="en-US" dirty="0"/>
              <a:t>Bunch profiles were acquired with MD scope and Head-tail monitor,</a:t>
            </a:r>
            <a:r>
              <a:rPr lang="en-US" i="1" dirty="0">
                <a:solidFill>
                  <a:srgbClr val="0070C0"/>
                </a:solidFill>
              </a:rPr>
              <a:t> </a:t>
            </a:r>
          </a:p>
          <a:p>
            <a:pPr marL="285750" indent="-285750">
              <a:buFont typeface="Arial" panose="020B0604020202020204" pitchFamily="34" charset="0"/>
              <a:buChar char="•"/>
            </a:pPr>
            <a:r>
              <a:rPr lang="en-US" dirty="0"/>
              <a:t>Beam spectra around 800 MHz were recorded with a spectrum analyzer connected to AEW pick-up (= wall current monitor).</a:t>
            </a:r>
          </a:p>
        </p:txBody>
      </p:sp>
      <mc:AlternateContent xmlns:mc="http://schemas.openxmlformats.org/markup-compatibility/2006" xmlns:a14="http://schemas.microsoft.com/office/drawing/2010/main">
        <mc:Choice Requires="a14">
          <p:sp>
            <p:nvSpPr>
              <p:cNvPr id="12" name="TextBox 11"/>
              <p:cNvSpPr txBox="1"/>
              <p:nvPr/>
            </p:nvSpPr>
            <p:spPr>
              <a:xfrm>
                <a:off x="109947" y="5668906"/>
                <a:ext cx="11881779" cy="646331"/>
              </a:xfrm>
              <a:prstGeom prst="rect">
                <a:avLst/>
              </a:prstGeom>
              <a:noFill/>
            </p:spPr>
            <p:txBody>
              <a:bodyPr wrap="none" rtlCol="0">
                <a:spAutoFit/>
              </a:bodyPr>
              <a:lstStyle/>
              <a:p>
                <a14:m>
                  <m:oMath xmlns:m="http://schemas.openxmlformats.org/officeDocument/2006/math">
                    <m:r>
                      <a:rPr lang="en-US" i="1" dirty="0" smtClean="0">
                        <a:latin typeface="Cambria Math" panose="02040503050406030204" pitchFamily="18" charset="0"/>
                      </a:rPr>
                      <m:t>→</m:t>
                    </m:r>
                  </m:oMath>
                </a14:m>
                <a:r>
                  <a:rPr lang="en-US" dirty="0"/>
                  <a:t> Mean bunch lengths are very similar despite a slightly larger spread of maximum bunch length for higher intensity</a:t>
                </a:r>
              </a:p>
              <a:p>
                <a14:m>
                  <m:oMath xmlns:m="http://schemas.openxmlformats.org/officeDocument/2006/math">
                    <m:r>
                      <a:rPr lang="en-US" i="1" dirty="0">
                        <a:latin typeface="Cambria Math" panose="02040503050406030204" pitchFamily="18" charset="0"/>
                      </a:rPr>
                      <m:t>→</m:t>
                    </m:r>
                  </m:oMath>
                </a14:m>
                <a:r>
                  <a:rPr lang="en-US" dirty="0"/>
                  <a:t> Beam spectra acquired during both MDs should be sufficiently close</a:t>
                </a:r>
              </a:p>
            </p:txBody>
          </p:sp>
        </mc:Choice>
        <mc:Fallback xmlns="">
          <p:sp>
            <p:nvSpPr>
              <p:cNvPr id="12" name="TextBox 11"/>
              <p:cNvSpPr txBox="1">
                <a:spLocks noRot="1" noChangeAspect="1" noMove="1" noResize="1" noEditPoints="1" noAdjustHandles="1" noChangeArrowheads="1" noChangeShapeType="1" noTextEdit="1"/>
              </p:cNvSpPr>
              <p:nvPr/>
            </p:nvSpPr>
            <p:spPr>
              <a:xfrm>
                <a:off x="109947" y="5668906"/>
                <a:ext cx="11881779" cy="646331"/>
              </a:xfrm>
              <a:prstGeom prst="rect">
                <a:avLst/>
              </a:prstGeom>
              <a:blipFill>
                <a:blip r:embed="rId2"/>
                <a:stretch>
                  <a:fillRect t="-5660" r="-616" b="-14151"/>
                </a:stretch>
              </a:blipFill>
            </p:spPr>
            <p:txBody>
              <a:bodyPr/>
              <a:lstStyle/>
              <a:p>
                <a:r>
                  <a:rPr lang="en-GB">
                    <a:noFill/>
                  </a:rPr>
                  <a:t> </a:t>
                </a:r>
              </a:p>
            </p:txBody>
          </p:sp>
        </mc:Fallback>
      </mc:AlternateContent>
      <p:grpSp>
        <p:nvGrpSpPr>
          <p:cNvPr id="7" name="Group 6">
            <a:extLst>
              <a:ext uri="{FF2B5EF4-FFF2-40B4-BE49-F238E27FC236}">
                <a16:creationId xmlns:a16="http://schemas.microsoft.com/office/drawing/2014/main" id="{9BE2257C-9A48-467C-2A03-A12A0CCB76AD}"/>
              </a:ext>
            </a:extLst>
          </p:cNvPr>
          <p:cNvGrpSpPr/>
          <p:nvPr/>
        </p:nvGrpSpPr>
        <p:grpSpPr>
          <a:xfrm>
            <a:off x="41382" y="2052607"/>
            <a:ext cx="12062295" cy="3649937"/>
            <a:chOff x="2" y="2208142"/>
            <a:chExt cx="12062295" cy="3649937"/>
          </a:xfrm>
        </p:grpSpPr>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9457" y="2584441"/>
              <a:ext cx="5760000" cy="3240000"/>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82696" y="2550804"/>
              <a:ext cx="5879601" cy="3307275"/>
            </a:xfrm>
            <a:prstGeom prst="rect">
              <a:avLst/>
            </a:prstGeom>
          </p:spPr>
        </p:pic>
        <p:sp>
          <p:nvSpPr>
            <p:cNvPr id="10" name="TextBox 9"/>
            <p:cNvSpPr txBox="1"/>
            <p:nvPr/>
          </p:nvSpPr>
          <p:spPr>
            <a:xfrm rot="16200000">
              <a:off x="-1029767" y="3931099"/>
              <a:ext cx="2428870" cy="369332"/>
            </a:xfrm>
            <a:prstGeom prst="rect">
              <a:avLst/>
            </a:prstGeom>
            <a:solidFill>
              <a:schemeClr val="bg1"/>
            </a:solidFill>
          </p:spPr>
          <p:txBody>
            <a:bodyPr wrap="none" rtlCol="0">
              <a:spAutoFit/>
            </a:bodyPr>
            <a:lstStyle/>
            <a:p>
              <a:r>
                <a:rPr lang="en-US" dirty="0"/>
                <a:t>BQM bunch length (s)</a:t>
              </a:r>
            </a:p>
          </p:txBody>
        </p:sp>
        <p:sp>
          <p:nvSpPr>
            <p:cNvPr id="11" name="TextBox 10"/>
            <p:cNvSpPr txBox="1"/>
            <p:nvPr/>
          </p:nvSpPr>
          <p:spPr>
            <a:xfrm>
              <a:off x="2336887" y="2215109"/>
              <a:ext cx="1762021" cy="369332"/>
            </a:xfrm>
            <a:prstGeom prst="rect">
              <a:avLst/>
            </a:prstGeom>
            <a:noFill/>
          </p:spPr>
          <p:txBody>
            <a:bodyPr wrap="none" rtlCol="0">
              <a:spAutoFit/>
            </a:bodyPr>
            <a:lstStyle/>
            <a:p>
              <a:r>
                <a:rPr lang="en-US" dirty="0"/>
                <a:t>MD 04.05.2023</a:t>
              </a:r>
            </a:p>
          </p:txBody>
        </p:sp>
        <p:sp>
          <p:nvSpPr>
            <p:cNvPr id="13" name="TextBox 12"/>
            <p:cNvSpPr txBox="1"/>
            <p:nvPr/>
          </p:nvSpPr>
          <p:spPr>
            <a:xfrm>
              <a:off x="8127225" y="2215109"/>
              <a:ext cx="1762021" cy="369332"/>
            </a:xfrm>
            <a:prstGeom prst="rect">
              <a:avLst/>
            </a:prstGeom>
            <a:noFill/>
          </p:spPr>
          <p:txBody>
            <a:bodyPr wrap="none" rtlCol="0">
              <a:spAutoFit/>
            </a:bodyPr>
            <a:lstStyle/>
            <a:p>
              <a:r>
                <a:rPr lang="en-US" dirty="0"/>
                <a:t>MD 17.05.2023</a:t>
              </a:r>
            </a:p>
          </p:txBody>
        </p:sp>
        <p:sp>
          <p:nvSpPr>
            <p:cNvPr id="14" name="TextBox 13"/>
            <p:cNvSpPr txBox="1"/>
            <p:nvPr/>
          </p:nvSpPr>
          <p:spPr>
            <a:xfrm>
              <a:off x="5559871" y="2208142"/>
              <a:ext cx="1531188" cy="369332"/>
            </a:xfrm>
            <a:prstGeom prst="rect">
              <a:avLst/>
            </a:prstGeom>
            <a:noFill/>
          </p:spPr>
          <p:txBody>
            <a:bodyPr wrap="none" rtlCol="0">
              <a:spAutoFit/>
            </a:bodyPr>
            <a:lstStyle/>
            <a:p>
              <a:r>
                <a:rPr lang="en-US" dirty="0"/>
                <a:t>Logged data </a:t>
              </a:r>
            </a:p>
          </p:txBody>
        </p:sp>
        <p:sp>
          <p:nvSpPr>
            <p:cNvPr id="3" name="TextBox 2"/>
            <p:cNvSpPr txBox="1"/>
            <p:nvPr/>
          </p:nvSpPr>
          <p:spPr>
            <a:xfrm>
              <a:off x="11001308" y="4775926"/>
              <a:ext cx="556563" cy="369332"/>
            </a:xfrm>
            <a:prstGeom prst="rect">
              <a:avLst/>
            </a:prstGeom>
            <a:noFill/>
          </p:spPr>
          <p:txBody>
            <a:bodyPr wrap="none" rtlCol="0">
              <a:spAutoFit/>
            </a:bodyPr>
            <a:lstStyle/>
            <a:p>
              <a:r>
                <a:rPr lang="en-US" dirty="0">
                  <a:solidFill>
                    <a:srgbClr val="CBCBFF"/>
                  </a:solidFill>
                </a:rPr>
                <a:t>min</a:t>
              </a:r>
            </a:p>
          </p:txBody>
        </p:sp>
        <mc:AlternateContent xmlns:mc="http://schemas.openxmlformats.org/markup-compatibility/2006" xmlns:a14="http://schemas.microsoft.com/office/drawing/2010/main">
          <mc:Choice Requires="a14">
            <p:sp>
              <p:nvSpPr>
                <p:cNvPr id="4" name="TextBox 3"/>
                <p:cNvSpPr txBox="1"/>
                <p:nvPr/>
              </p:nvSpPr>
              <p:spPr>
                <a:xfrm>
                  <a:off x="1779497" y="2599254"/>
                  <a:ext cx="336130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nor/>
                          </m:rPr>
                          <a:rPr lang="en-US" dirty="0">
                            <a:solidFill>
                              <a:srgbClr val="49AB78"/>
                            </a:solidFill>
                          </a:rPr>
                          <m:t>4</m:t>
                        </m:r>
                        <m:r>
                          <m:rPr>
                            <m:nor/>
                          </m:rPr>
                          <a:rPr lang="en-US" dirty="0">
                            <a:solidFill>
                              <a:srgbClr val="49AB78"/>
                            </a:solidFill>
                          </a:rPr>
                          <m:t>x</m:t>
                        </m:r>
                        <m:r>
                          <m:rPr>
                            <m:nor/>
                          </m:rPr>
                          <a:rPr lang="en-US" dirty="0">
                            <a:solidFill>
                              <a:srgbClr val="49AB78"/>
                            </a:solidFill>
                          </a:rPr>
                          <m:t>72 </m:t>
                        </m:r>
                        <m:r>
                          <m:rPr>
                            <m:nor/>
                          </m:rPr>
                          <a:rPr lang="en-US" dirty="0">
                            <a:solidFill>
                              <a:srgbClr val="49AB78"/>
                            </a:solidFill>
                          </a:rPr>
                          <m:t>bunches</m:t>
                        </m:r>
                        <m:r>
                          <m:rPr>
                            <m:nor/>
                          </m:rPr>
                          <a:rPr lang="en-US" dirty="0">
                            <a:solidFill>
                              <a:srgbClr val="49AB78"/>
                            </a:solidFill>
                          </a:rPr>
                          <m:t> </m:t>
                        </m:r>
                        <m:r>
                          <m:rPr>
                            <m:nor/>
                          </m:rPr>
                          <a:rPr lang="en-US" dirty="0">
                            <a:solidFill>
                              <a:srgbClr val="49AB78"/>
                            </a:solidFill>
                          </a:rPr>
                          <m:t>with</m:t>
                        </m:r>
                        <m:r>
                          <m:rPr>
                            <m:nor/>
                          </m:rPr>
                          <a:rPr lang="en-US" dirty="0">
                            <a:solidFill>
                              <a:srgbClr val="49AB78"/>
                            </a:solidFill>
                          </a:rPr>
                          <m:t> </m:t>
                        </m:r>
                        <m:r>
                          <a:rPr lang="en-US">
                            <a:solidFill>
                              <a:srgbClr val="49AB78"/>
                            </a:solidFill>
                            <a:latin typeface="Cambria Math" panose="02040503050406030204" pitchFamily="18" charset="0"/>
                          </a:rPr>
                          <m:t>~</m:t>
                        </m:r>
                        <m:r>
                          <a:rPr lang="en-US" b="0" i="1" smtClean="0">
                            <a:solidFill>
                              <a:srgbClr val="49AB78"/>
                            </a:solidFill>
                            <a:latin typeface="Cambria Math" panose="02040503050406030204" pitchFamily="18" charset="0"/>
                          </a:rPr>
                          <m:t>1.35×</m:t>
                        </m:r>
                        <m:sSup>
                          <m:sSupPr>
                            <m:ctrlPr>
                              <a:rPr lang="en-US" b="0" i="1" smtClean="0">
                                <a:solidFill>
                                  <a:srgbClr val="49AB78"/>
                                </a:solidFill>
                                <a:latin typeface="Cambria Math" panose="02040503050406030204" pitchFamily="18" charset="0"/>
                              </a:rPr>
                            </m:ctrlPr>
                          </m:sSupPr>
                          <m:e>
                            <m:r>
                              <a:rPr lang="en-US" b="0" i="1" smtClean="0">
                                <a:solidFill>
                                  <a:srgbClr val="49AB78"/>
                                </a:solidFill>
                                <a:latin typeface="Cambria Math" panose="02040503050406030204" pitchFamily="18" charset="0"/>
                              </a:rPr>
                              <m:t>10</m:t>
                            </m:r>
                          </m:e>
                          <m:sup>
                            <m:r>
                              <a:rPr lang="en-US" b="0" i="1" smtClean="0">
                                <a:solidFill>
                                  <a:srgbClr val="49AB78"/>
                                </a:solidFill>
                                <a:latin typeface="Cambria Math" panose="02040503050406030204" pitchFamily="18" charset="0"/>
                              </a:rPr>
                              <m:t>11</m:t>
                            </m:r>
                          </m:sup>
                        </m:sSup>
                      </m:oMath>
                    </m:oMathPara>
                  </a14:m>
                  <a:endParaRPr lang="en-US" dirty="0">
                    <a:solidFill>
                      <a:srgbClr val="49AB78"/>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779497" y="2599254"/>
                  <a:ext cx="3361305" cy="276999"/>
                </a:xfrm>
                <a:prstGeom prst="rect">
                  <a:avLst/>
                </a:prstGeom>
                <a:blipFill>
                  <a:blip r:embed="rId5"/>
                  <a:stretch>
                    <a:fillRect l="-1089" t="-2222" b="-11111"/>
                  </a:stretch>
                </a:blipFill>
              </p:spPr>
              <p:txBody>
                <a:bodyPr/>
                <a:lstStyle/>
                <a:p>
                  <a:r>
                    <a:rPr lang="en-GB">
                      <a:noFill/>
                    </a:rPr>
                    <a:t> </a:t>
                  </a:r>
                </a:p>
              </p:txBody>
            </p:sp>
          </mc:Fallback>
        </mc:AlternateContent>
        <p:sp>
          <p:nvSpPr>
            <p:cNvPr id="15" name="TextBox 14"/>
            <p:cNvSpPr txBox="1"/>
            <p:nvPr/>
          </p:nvSpPr>
          <p:spPr>
            <a:xfrm>
              <a:off x="10905075" y="4188149"/>
              <a:ext cx="761747" cy="369332"/>
            </a:xfrm>
            <a:prstGeom prst="rect">
              <a:avLst/>
            </a:prstGeom>
            <a:noFill/>
          </p:spPr>
          <p:txBody>
            <a:bodyPr wrap="none" rtlCol="0">
              <a:spAutoFit/>
            </a:bodyPr>
            <a:lstStyle/>
            <a:p>
              <a:r>
                <a:rPr lang="en-US" dirty="0">
                  <a:solidFill>
                    <a:srgbClr val="C9433D"/>
                  </a:solidFill>
                </a:rPr>
                <a:t>mean</a:t>
              </a:r>
            </a:p>
          </p:txBody>
        </p:sp>
        <p:sp>
          <p:nvSpPr>
            <p:cNvPr id="5" name="Rectangle 4"/>
            <p:cNvSpPr/>
            <p:nvPr/>
          </p:nvSpPr>
          <p:spPr>
            <a:xfrm>
              <a:off x="10903429" y="3083536"/>
              <a:ext cx="620683" cy="369332"/>
            </a:xfrm>
            <a:prstGeom prst="rect">
              <a:avLst/>
            </a:prstGeom>
          </p:spPr>
          <p:txBody>
            <a:bodyPr wrap="none">
              <a:spAutoFit/>
            </a:bodyPr>
            <a:lstStyle/>
            <a:p>
              <a:r>
                <a:rPr lang="en-US" dirty="0">
                  <a:solidFill>
                    <a:srgbClr val="222222"/>
                  </a:solidFill>
                </a:rPr>
                <a:t>max</a:t>
              </a:r>
            </a:p>
          </p:txBody>
        </p:sp>
        <mc:AlternateContent xmlns:mc="http://schemas.openxmlformats.org/markup-compatibility/2006" xmlns:a14="http://schemas.microsoft.com/office/drawing/2010/main">
          <mc:Choice Requires="a14">
            <p:sp>
              <p:nvSpPr>
                <p:cNvPr id="16" name="TextBox 15"/>
                <p:cNvSpPr txBox="1"/>
                <p:nvPr/>
              </p:nvSpPr>
              <p:spPr>
                <a:xfrm>
                  <a:off x="7832364" y="2605445"/>
                  <a:ext cx="3168944" cy="276999"/>
                </a:xfrm>
                <a:prstGeom prst="rect">
                  <a:avLst/>
                </a:prstGeom>
                <a:noFill/>
              </p:spPr>
              <p:txBody>
                <a:bodyPr wrap="none" lIns="0" tIns="0" rIns="0" bIns="0" rtlCol="0">
                  <a:spAutoFit/>
                </a:bodyPr>
                <a:lstStyle/>
                <a:p>
                  <a:r>
                    <a:rPr lang="en-US" b="0" dirty="0">
                      <a:solidFill>
                        <a:srgbClr val="49AB78"/>
                      </a:solidFill>
                    </a:rPr>
                    <a:t>4x72 bunches with </a:t>
                  </a:r>
                  <a14:m>
                    <m:oMath xmlns:m="http://schemas.openxmlformats.org/officeDocument/2006/math">
                      <m:r>
                        <a:rPr lang="en-US" b="0" i="0" smtClean="0">
                          <a:solidFill>
                            <a:srgbClr val="49AB78"/>
                          </a:solidFill>
                          <a:latin typeface="Cambria Math" panose="02040503050406030204" pitchFamily="18" charset="0"/>
                        </a:rPr>
                        <m:t>~</m:t>
                      </m:r>
                      <m:r>
                        <a:rPr lang="en-US" b="0" i="1" smtClean="0">
                          <a:solidFill>
                            <a:srgbClr val="49AB78"/>
                          </a:solidFill>
                          <a:latin typeface="Cambria Math" panose="02040503050406030204" pitchFamily="18" charset="0"/>
                        </a:rPr>
                        <m:t>1.8×</m:t>
                      </m:r>
                      <m:sSup>
                        <m:sSupPr>
                          <m:ctrlPr>
                            <a:rPr lang="en-US" b="0" i="1" smtClean="0">
                              <a:solidFill>
                                <a:srgbClr val="49AB78"/>
                              </a:solidFill>
                              <a:latin typeface="Cambria Math" panose="02040503050406030204" pitchFamily="18" charset="0"/>
                            </a:rPr>
                          </m:ctrlPr>
                        </m:sSupPr>
                        <m:e>
                          <m:r>
                            <a:rPr lang="en-US" b="0" i="1" smtClean="0">
                              <a:solidFill>
                                <a:srgbClr val="49AB78"/>
                              </a:solidFill>
                              <a:latin typeface="Cambria Math" panose="02040503050406030204" pitchFamily="18" charset="0"/>
                            </a:rPr>
                            <m:t>10</m:t>
                          </m:r>
                        </m:e>
                        <m:sup>
                          <m:r>
                            <a:rPr lang="en-US" b="0" i="1" smtClean="0">
                              <a:solidFill>
                                <a:srgbClr val="49AB78"/>
                              </a:solidFill>
                              <a:latin typeface="Cambria Math" panose="02040503050406030204" pitchFamily="18" charset="0"/>
                            </a:rPr>
                            <m:t>11</m:t>
                          </m:r>
                        </m:sup>
                      </m:sSup>
                    </m:oMath>
                  </a14:m>
                  <a:endParaRPr lang="en-US" dirty="0">
                    <a:solidFill>
                      <a:srgbClr val="49AB78"/>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7832364" y="2605445"/>
                  <a:ext cx="3168944" cy="276999"/>
                </a:xfrm>
                <a:prstGeom prst="rect">
                  <a:avLst/>
                </a:prstGeom>
                <a:blipFill>
                  <a:blip r:embed="rId6"/>
                  <a:stretch>
                    <a:fillRect l="-4624" t="-28889" r="-771" b="-51111"/>
                  </a:stretch>
                </a:blipFill>
              </p:spPr>
              <p:txBody>
                <a:bodyPr/>
                <a:lstStyle/>
                <a:p>
                  <a:r>
                    <a:rPr lang="en-GB">
                      <a:noFill/>
                    </a:rPr>
                    <a:t> </a:t>
                  </a:r>
                </a:p>
              </p:txBody>
            </p:sp>
          </mc:Fallback>
        </mc:AlternateContent>
        <p:sp>
          <p:nvSpPr>
            <p:cNvPr id="17" name="TextBox 16"/>
            <p:cNvSpPr txBox="1"/>
            <p:nvPr/>
          </p:nvSpPr>
          <p:spPr>
            <a:xfrm>
              <a:off x="3077662" y="4724202"/>
              <a:ext cx="556563" cy="369332"/>
            </a:xfrm>
            <a:prstGeom prst="rect">
              <a:avLst/>
            </a:prstGeom>
            <a:noFill/>
          </p:spPr>
          <p:txBody>
            <a:bodyPr wrap="none" rtlCol="0">
              <a:spAutoFit/>
            </a:bodyPr>
            <a:lstStyle/>
            <a:p>
              <a:r>
                <a:rPr lang="en-US" dirty="0">
                  <a:solidFill>
                    <a:srgbClr val="CBCBFF"/>
                  </a:solidFill>
                </a:rPr>
                <a:t>min</a:t>
              </a:r>
            </a:p>
          </p:txBody>
        </p:sp>
        <p:sp>
          <p:nvSpPr>
            <p:cNvPr id="18" name="TextBox 17"/>
            <p:cNvSpPr txBox="1"/>
            <p:nvPr/>
          </p:nvSpPr>
          <p:spPr>
            <a:xfrm>
              <a:off x="3070250" y="4062912"/>
              <a:ext cx="761747" cy="369332"/>
            </a:xfrm>
            <a:prstGeom prst="rect">
              <a:avLst/>
            </a:prstGeom>
            <a:noFill/>
          </p:spPr>
          <p:txBody>
            <a:bodyPr wrap="none" rtlCol="0">
              <a:spAutoFit/>
            </a:bodyPr>
            <a:lstStyle/>
            <a:p>
              <a:r>
                <a:rPr lang="en-US" dirty="0">
                  <a:solidFill>
                    <a:srgbClr val="C9433D"/>
                  </a:solidFill>
                </a:rPr>
                <a:t>mean</a:t>
              </a:r>
            </a:p>
          </p:txBody>
        </p:sp>
        <p:sp>
          <p:nvSpPr>
            <p:cNvPr id="19" name="Rectangle 18"/>
            <p:cNvSpPr/>
            <p:nvPr/>
          </p:nvSpPr>
          <p:spPr>
            <a:xfrm>
              <a:off x="3060576" y="3401622"/>
              <a:ext cx="620683" cy="369332"/>
            </a:xfrm>
            <a:prstGeom prst="rect">
              <a:avLst/>
            </a:prstGeom>
          </p:spPr>
          <p:txBody>
            <a:bodyPr wrap="none">
              <a:spAutoFit/>
            </a:bodyPr>
            <a:lstStyle/>
            <a:p>
              <a:r>
                <a:rPr lang="en-US" dirty="0">
                  <a:solidFill>
                    <a:srgbClr val="222222"/>
                  </a:solidFill>
                </a:rPr>
                <a:t>max</a:t>
              </a:r>
            </a:p>
          </p:txBody>
        </p:sp>
        <p:sp>
          <p:nvSpPr>
            <p:cNvPr id="20" name="TextBox 19"/>
            <p:cNvSpPr txBox="1"/>
            <p:nvPr/>
          </p:nvSpPr>
          <p:spPr>
            <a:xfrm rot="16200000">
              <a:off x="5004622" y="3947501"/>
              <a:ext cx="2428870" cy="369332"/>
            </a:xfrm>
            <a:prstGeom prst="rect">
              <a:avLst/>
            </a:prstGeom>
            <a:solidFill>
              <a:schemeClr val="bg1"/>
            </a:solidFill>
          </p:spPr>
          <p:txBody>
            <a:bodyPr wrap="none" rtlCol="0">
              <a:spAutoFit/>
            </a:bodyPr>
            <a:lstStyle/>
            <a:p>
              <a:r>
                <a:rPr lang="en-US" dirty="0"/>
                <a:t>BQM bunch length (s)</a:t>
              </a:r>
            </a:p>
          </p:txBody>
        </p:sp>
      </p:grpSp>
      <p:sp>
        <p:nvSpPr>
          <p:cNvPr id="6" name="Slide Number Placeholder 5">
            <a:extLst>
              <a:ext uri="{FF2B5EF4-FFF2-40B4-BE49-F238E27FC236}">
                <a16:creationId xmlns:a16="http://schemas.microsoft.com/office/drawing/2014/main" id="{CF1A6A19-8B26-ACD2-6A8F-6123740E1718}"/>
              </a:ext>
            </a:extLst>
          </p:cNvPr>
          <p:cNvSpPr>
            <a:spLocks noGrp="1"/>
          </p:cNvSpPr>
          <p:nvPr>
            <p:ph type="sldNum" sz="quarter" idx="12"/>
          </p:nvPr>
        </p:nvSpPr>
        <p:spPr/>
        <p:txBody>
          <a:bodyPr/>
          <a:lstStyle/>
          <a:p>
            <a:fld id="{F49D22FF-2256-4C22-8AEF-C6D51E1D873E}" type="slidenum">
              <a:rPr lang="en-GB" smtClean="0"/>
              <a:t>9</a:t>
            </a:fld>
            <a:endParaRPr lang="en-GB"/>
          </a:p>
        </p:txBody>
      </p:sp>
    </p:spTree>
    <p:extLst>
      <p:ext uri="{BB962C8B-B14F-4D97-AF65-F5344CB8AC3E}">
        <p14:creationId xmlns:p14="http://schemas.microsoft.com/office/powerpoint/2010/main" val="1797109348"/>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ONS-XEI-27-09-21-BI-PB" id="{FECB2FA8-BFB8-FF4F-ACD9-199F97EA58F3}" vid="{0DF82AD6-06D9-4C47-BA28-D55747E3B19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14062</TotalTime>
  <Words>1292</Words>
  <Application>Microsoft Macintosh PowerPoint</Application>
  <PresentationFormat>Widescreen</PresentationFormat>
  <Paragraphs>183</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Cambria Math</vt:lpstr>
      <vt:lpstr>Wingdings</vt:lpstr>
      <vt:lpstr>Office Theme</vt:lpstr>
      <vt:lpstr>Hands-On  CAS Intensity Limitations in Hadron Beams</vt:lpstr>
      <vt:lpstr>Case Study: SPS Beam Wire Scanners (BWS)</vt:lpstr>
      <vt:lpstr>Case Study: SPS Beam Wire Scanners (BWS)</vt:lpstr>
      <vt:lpstr>Case Study: SPS Beam Wire Scanners (BWS)</vt:lpstr>
      <vt:lpstr>Case Study: SPS Beam Wire Scanners (BWS)</vt:lpstr>
      <vt:lpstr>Case Study: SPS Beam Wire Scanners (BWS)</vt:lpstr>
      <vt:lpstr>Case Study: SPS Beam Wire Scanners (BWS)</vt:lpstr>
      <vt:lpstr>Measured thermal gradient on MKP-S </vt:lpstr>
      <vt:lpstr>Comparisons of bunch parameters</vt:lpstr>
      <vt:lpstr>Task Force: SPS Beam Wire Scanners</vt:lpstr>
      <vt:lpstr>Case Study: SPS Beam Wire Scanners (BWS)</vt:lpstr>
      <vt:lpstr>Case Study: SPS Beam Wire Scanners (BWS)</vt:lpstr>
      <vt:lpstr>Case Study: SPS Beam Wire Scanners (BWS)</vt:lpstr>
      <vt:lpstr>Case Study: SPS Beam Wire Scanners (BWS)</vt:lpstr>
      <vt:lpstr>Case Study: SPS Beam Wire Scanners (BWS)</vt:lpstr>
      <vt:lpstr>Some observations during MDs after installation of the two mitigated BWS</vt:lpstr>
      <vt:lpstr>Case Study: SPS Beam Wire Scanners (BWS)</vt:lpstr>
      <vt:lpstr>SPS Beam Wire Scanners Task Force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Consolidation of SPS BGI: Kick-off meeting </dc:title>
  <dc:creator>James Storey</dc:creator>
  <cp:lastModifiedBy>Christine Vollinger</cp:lastModifiedBy>
  <cp:revision>247</cp:revision>
  <cp:lastPrinted>2022-02-09T07:56:03Z</cp:lastPrinted>
  <dcterms:created xsi:type="dcterms:W3CDTF">2021-09-27T10:27:45Z</dcterms:created>
  <dcterms:modified xsi:type="dcterms:W3CDTF">2025-06-22T06:54:01Z</dcterms:modified>
</cp:coreProperties>
</file>