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0" r:id="rId1"/>
  </p:sldMasterIdLst>
  <p:notesMasterIdLst>
    <p:notesMasterId r:id="rId66"/>
  </p:notesMasterIdLst>
  <p:handoutMasterIdLst>
    <p:handoutMasterId r:id="rId67"/>
  </p:handoutMasterIdLst>
  <p:sldIdLst>
    <p:sldId id="256" r:id="rId2"/>
    <p:sldId id="313" r:id="rId3"/>
    <p:sldId id="342" r:id="rId4"/>
    <p:sldId id="323" r:id="rId5"/>
    <p:sldId id="317" r:id="rId6"/>
    <p:sldId id="315" r:id="rId7"/>
    <p:sldId id="316" r:id="rId8"/>
    <p:sldId id="334" r:id="rId9"/>
    <p:sldId id="320" r:id="rId10"/>
    <p:sldId id="354" r:id="rId11"/>
    <p:sldId id="321" r:id="rId12"/>
    <p:sldId id="355" r:id="rId13"/>
    <p:sldId id="356" r:id="rId14"/>
    <p:sldId id="339" r:id="rId15"/>
    <p:sldId id="322" r:id="rId16"/>
    <p:sldId id="353" r:id="rId17"/>
    <p:sldId id="325" r:id="rId18"/>
    <p:sldId id="362" r:id="rId19"/>
    <p:sldId id="357" r:id="rId20"/>
    <p:sldId id="358" r:id="rId21"/>
    <p:sldId id="326" r:id="rId22"/>
    <p:sldId id="345" r:id="rId23"/>
    <p:sldId id="343" r:id="rId24"/>
    <p:sldId id="359" r:id="rId25"/>
    <p:sldId id="329" r:id="rId26"/>
    <p:sldId id="361" r:id="rId27"/>
    <p:sldId id="360" r:id="rId28"/>
    <p:sldId id="346" r:id="rId29"/>
    <p:sldId id="327" r:id="rId30"/>
    <p:sldId id="348" r:id="rId31"/>
    <p:sldId id="363" r:id="rId32"/>
    <p:sldId id="364" r:id="rId33"/>
    <p:sldId id="365" r:id="rId34"/>
    <p:sldId id="366" r:id="rId35"/>
    <p:sldId id="351" r:id="rId36"/>
    <p:sldId id="367" r:id="rId37"/>
    <p:sldId id="330" r:id="rId38"/>
    <p:sldId id="368" r:id="rId39"/>
    <p:sldId id="369" r:id="rId40"/>
    <p:sldId id="370" r:id="rId41"/>
    <p:sldId id="371" r:id="rId42"/>
    <p:sldId id="372" r:id="rId43"/>
    <p:sldId id="373" r:id="rId44"/>
    <p:sldId id="332" r:id="rId45"/>
    <p:sldId id="374" r:id="rId46"/>
    <p:sldId id="375" r:id="rId47"/>
    <p:sldId id="376" r:id="rId48"/>
    <p:sldId id="377" r:id="rId49"/>
    <p:sldId id="381" r:id="rId50"/>
    <p:sldId id="378" r:id="rId51"/>
    <p:sldId id="379" r:id="rId52"/>
    <p:sldId id="382" r:id="rId53"/>
    <p:sldId id="380" r:id="rId54"/>
    <p:sldId id="383" r:id="rId55"/>
    <p:sldId id="352" r:id="rId56"/>
    <p:sldId id="385" r:id="rId57"/>
    <p:sldId id="384" r:id="rId58"/>
    <p:sldId id="319" r:id="rId59"/>
    <p:sldId id="257" r:id="rId60"/>
    <p:sldId id="318" r:id="rId61"/>
    <p:sldId id="328" r:id="rId62"/>
    <p:sldId id="338" r:id="rId63"/>
    <p:sldId id="336" r:id="rId64"/>
    <p:sldId id="341" r:id="rId6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800000"/>
    <a:srgbClr val="0000CC"/>
    <a:srgbClr val="66941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379" autoAdjust="0"/>
  </p:normalViewPr>
  <p:slideViewPr>
    <p:cSldViewPr snapToGrid="0">
      <p:cViewPr varScale="1">
        <p:scale>
          <a:sx n="74" d="100"/>
          <a:sy n="74" d="100"/>
        </p:scale>
        <p:origin x="826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85A83C7-B70E-A607-2644-08989B8B43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B895B4-F49A-2AD2-773D-D769E9B8B1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ABF56-F566-4D31-82C9-F8591B3A0675}" type="datetimeFigureOut">
              <a:rPr lang="en-GB" smtClean="0"/>
              <a:t>23/06/2025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551F02-9C7E-DAFD-240B-67FF508F48E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51A61E-CF9F-C4B9-0D40-756FFEB04AB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DD8EC-4264-4987-B9BE-9C024DB44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76171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3D804-B598-4649-B281-8EC32FA85E3D}" type="datetimeFigureOut">
              <a:rPr lang="en-GB" smtClean="0"/>
              <a:t>23/06/2025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302E3-B58F-4DAA-B45E-445A3CA38E1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305747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3246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498CA-656D-CEBA-67DC-8F2AB8A372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CAC579-0CD5-3B54-6B1D-B76743F7A8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116E33-48AA-BB28-C373-26459A891F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24D2DDB1-5D17-D088-B012-5E1B5E4CB3DA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DE81F6-D01C-4BA8-D329-EE2C41745A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312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3F060-7E98-B77D-51CC-4D921C31B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076EA8-AAC5-C0EB-97A3-F6A66013E8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806AB5-415E-8616-03D3-8C95F7609D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32B1865C-9E4A-C7EA-8890-794A6C2033D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E6E5D5-D846-BA02-6907-8D9C8C3F1D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0796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5C339-7FD0-62E7-7941-486F37CA4E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CFBB86-D7A9-CAF1-47A5-82B1000DF1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5AC910-A5D8-2028-1241-A89F53F2B0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3AC6D9BD-F378-85CE-0819-20DFD4D7495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A01FA7-E30B-2BF0-097A-FE3D4DE856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681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0DB79-8DC2-1E5F-07AC-55A28C0DC3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154438-BB01-797B-9F8F-4F980F8DC0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14C3FF-B6C4-1EF8-5086-7420057D9E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8AAF2E05-D6FB-B70C-8FAE-6073A4D3C31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80D0B8-FBF1-D552-54E1-EA0F3E84A7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1185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7B2ED-2E2E-0884-2A05-26C6BAB904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8CC89B-F137-3E80-6B3E-785F7A18EB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C2D17E-9164-5BFA-DC4D-E470B41414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9C6B7E9D-C4A0-265C-F6DA-FAFD52AA0B7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48C53C-442D-A1AA-3A8D-E74F5F117D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0185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637937-89B5-AB7E-57AC-66C1D00EF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881196-57D6-D0A8-5577-555E165A4E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4128B9-475C-0492-733D-365ED87AD5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201AE7EA-164B-B26E-0446-02E26AC7410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FFE909-F0BD-CB26-58EA-873168F33A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17790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2556D8-3A7A-2F8E-AF9A-43B6B8CB11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B57FBE-6C55-AA8B-56E8-8EDB336EEE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A0B10F-15B7-C64F-DD1D-55C6EF16C2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016AAFCF-4345-4CBE-119A-6C6D41A013F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72A288-549C-AAD1-906A-9AAABB9303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1804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25F993-0F06-B8F2-09E2-9151E7271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638F56-D43D-A411-B191-AD6768A976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53F53B-7E17-198B-2C3C-C23FAE3146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B3498116-1F0A-D2BB-954C-F96A1294528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5B9C30-4DEB-2809-05B6-62B67E425D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6988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F3886-0340-A726-92A6-DFEB7E802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914241-2FBB-4ECF-9EFB-E3A7C65C61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853F1C-03C6-FA75-CDD5-7FE477641D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CD35C8FE-47FA-83F1-ED13-0E8134785359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2AF11A-15FF-882C-E4A9-1E1A936104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5411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09BB9-1313-D12F-4045-879A466BDB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B7088D-64AB-41A2-90B2-83564C7A4E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BAAA63-B579-6762-BF65-E78D27EB83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B47AF307-7A42-DCCA-6AF3-6A5836D7D6A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6AF8C-F8AC-1CE5-B232-892EFA9A30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61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3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15229-98F5-170E-9C87-5A86D40B4A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225CA0-1A90-1629-F204-E2E08C2C2B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43C1D9-3FD9-7C6D-9CFB-196E673007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0A79A4A2-1CE9-E7F9-E4AA-A207B631C72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D71A68-B846-DA24-631E-6E859242C2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5382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075962-DEB2-2350-D7B4-86C3F09B55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FB0410-C2BB-DB69-DBD7-EDD7BEB7C4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713725-4A56-5A96-EE40-169040697D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4FC54264-4505-BB14-63F0-709642C34AB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0A50B-12B4-31A2-E4E6-498784D5BC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62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8900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6A255D-DFEA-C67A-D08B-B4BDCD9D70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FD47CD-6720-B5C0-D082-9AF3AB357B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253D72-10E0-28DB-E553-74F3260FAE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F5A6D072-136E-4FC5-2436-88D103EF63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35EC6D-3F33-5E39-DF3E-CC1CB0EADD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63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7784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29BCEE-B7DB-B0A0-1124-BF02B7E0B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86B7E4-D7F4-6357-706F-A30EB7B026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D6D18A-A14E-8A58-AA7C-74E43822CB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F40D23FC-4FF9-37F8-040A-0120BC39565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5DBFA5-DD63-EB08-1A45-92F58FE3D9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64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9263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EA059C-7727-29FB-2A64-E8EBB3BF7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1EAB9B-ED23-95FB-DBF5-72A55696D5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BECD6A-F8A3-D440-670B-7C8E284647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42746BF8-48DB-1846-4B32-831DDF08B2B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0FF994-6170-F518-24B3-FFAAD01383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995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A2A03F-F9A4-6EEA-D629-976A6FCC5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DA66D6-FF5D-2DE9-BB57-1CF9EFFD85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99F2C2-FECA-DBE6-FADE-B9B24445B4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2531AC96-2EB8-0A59-9AE8-1A05D4F3709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E8E1A9-F486-0F68-E5B9-91023A0927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6233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136C2F-3444-9AE4-95BA-8F90939CF9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EE273A-3EAF-35B5-0B94-D558DB947E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F69DFE-0F60-70D9-86CA-64311A17C5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05E20342-5F1C-3697-2A76-7ADA0A09812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413528-8A3E-1B29-3E3D-5BEAB15B2D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856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7DE089-6BD0-BB65-B781-1C0D31756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7CDA58-709B-6C00-03CE-EAB46CC8A6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78EAB1-7623-4DF4-C78D-2BB3EFC088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9C55E40B-97D3-4577-A317-CDDA13BAAB4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D45056-73EB-1BC1-D4AB-D9E9800528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434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113A6-CFA6-C18B-0BA3-FB4607ED32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A58C86-D912-3747-731C-8B75E89C90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583149-7032-0F29-A9FA-546728E80A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8FAC4ABB-DCD4-13BB-1755-6EBE50964CF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2912B8-C15B-A384-1689-EAE7837F6B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9651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E6EB3-C10D-516E-560D-900990863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473AC0-B7D9-8A8F-7E7B-CFCB19946A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002060-CB49-6D31-D7FC-0B875824AD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E777C9B4-B9AA-F526-25FD-3DD98F693D9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21BD7E-E163-260D-024B-BD97CBE610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1588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39FC2-0CD5-5B83-54CF-F1D67DF27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84F2A7-7884-69DE-BD3B-2D2C4C61B2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9FA3F0-A3BB-CEB3-5E95-8FA6B47280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A43D66B0-7261-571C-1E2D-1F12165890B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2BF33A-BE85-DF71-DA8E-4C5F134DC5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302E3-B58F-4DAA-B45E-445A3CA38E13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03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4320B-8BEB-61DB-7C1F-A1C1C3E04C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AE46CD-746F-6DC2-F12A-CD583CC77D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E1A82-07D0-06A2-20BC-9A39E4AB2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7CD13C-3E8D-465E-2163-E5B5F523B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A9CEA-7F59-5EFE-CD33-CB651396C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9141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4D151-6F7F-CA9C-B680-DBBE09F2F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8BC6EB-21DB-B6BD-90B1-89832B4AB2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B3F0D-D02B-8C41-76AD-12B75519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AE029-DAD5-172F-3390-F3278EAC9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294FD-072D-C33A-2B13-A5AE11505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497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22F958-B50B-7897-CF95-6814B488A4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68D8AA-03AC-7939-688A-1B5AE64259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80849-18EC-293A-7568-AE7F0DC0E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5D821-E75E-59AC-11AC-20955F4F8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2A077-20C3-FA86-2900-F424C979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338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82788-43CD-B81D-D2EB-EF11CCA56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F079C5-DC6C-F5DD-97C3-87C3AF409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920902-6956-4770-71CF-33CF680E0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34C339-1C87-A56E-31B6-F7EAC1EB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17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DEFDC-FD4E-3B27-2DBD-5AA437B63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DFBF1-81A9-254C-0B64-A41A98055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AE15B-AEFF-4C67-29A2-767B52B29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7B31A-64DC-19A2-175D-FB7538825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67B4E-A0AC-649D-4875-04B34CA1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697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DC2FF-7D76-A48F-1E91-9E22D8CAD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0E4649-97C5-CCD4-4FE7-C5A9F8671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35FC79-E4C8-1617-F75D-BEC372A50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B2FD4-37ED-229B-A67D-A531857E1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E800C-E9C9-3718-CB8F-7819028AD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492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F2218-0941-64C9-9C9C-728B76E66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B3BCF-F404-D417-6382-224A140791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621ACD-BD41-68FA-40F2-FB131F08C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023DFC-DF95-EC90-61D8-B46DAB77F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27349D-0EA5-B0DD-7651-44D901C65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9EA1B9-9907-2DAE-CBF3-51B526253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8384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EEB89-E337-0DBB-61DB-0527C3F3F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6618B-79D4-8A8B-05E2-D9B1A331F4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B25988-BA23-874C-A53A-EBC51AC2AB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5A65BD-10DB-BB84-7E12-CF34C0E97D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B07336-F112-3FD4-08FF-57F024004D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B247F6-3923-5043-6E54-E20B3D284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444339-F4A1-360A-9339-2242145AA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7E997E-EA66-21E5-1ECF-4D2749DCD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536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AF51B-5310-BF34-67E8-AF5B63DA7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4D90E2-0F5E-5DDB-1802-82B6425D8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2E42F2-A0A7-A078-B6F9-0366C35DC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47EC13-2849-FEB8-8599-24DA0BA22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341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0EC0EB-60EC-C493-0A2C-F3747F46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1CA171-C557-7045-CB95-23673233D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5E99E6-E5A7-93DA-09B1-69805C79C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6991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A295D-808D-8AF8-7E89-1B62544DC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F490F-E975-1C52-5B8C-1CD5AA1BD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AC4AA1-F3DE-B216-9E3E-DF67F6A31E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029172-C2C8-A471-A581-7D1B8C602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F13D15-8421-AC64-23E3-45CF3AB2F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398A4E-A382-2681-3F8D-4076CE0FF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F6CA13A-FDD6-E9B9-B2DB-F1A7515BB0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0128" y="0"/>
            <a:ext cx="1941871" cy="121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9DEE69-E2B9-9EAA-487A-4832DE688C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425677" cy="85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324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8A54C-FD48-1E79-6958-6A50B9785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8F4781-5ADC-74BF-55AD-92BB05F3F7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60F8F3-9375-6C15-C67B-966B84E62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FB927A-6253-EE3F-63A9-75ACA8B00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50582-40D6-F42B-D127-D1F6C1F2E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A74FB4-0042-2981-BD58-B96C6E77C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563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9B356F-FDC9-B91A-541A-B6364EECC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E9B103-DC4F-FD26-F155-A33C0BF7A4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52564-6C68-1D44-BE5B-E565708905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DF3A7-0B4C-FAFC-F1EF-FACF0D3523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0690" y="6356350"/>
            <a:ext cx="8773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67625-77B7-9F87-4E92-9FA69646B0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92A0D1-E735-4F40-9F18-93F9D14169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86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slide" Target="slide6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318999/" TargetMode="External"/><Relationship Id="rId3" Type="http://schemas.openxmlformats.org/officeDocument/2006/relationships/hyperlink" Target="https://doi.org/10.18429/jacow-ipac2024-wepg29" TargetMode="External"/><Relationship Id="rId7" Type="http://schemas.openxmlformats.org/officeDocument/2006/relationships/hyperlink" Target="https://indico.cern.ch/event/1311626/" TargetMode="External"/><Relationship Id="rId2" Type="http://schemas.openxmlformats.org/officeDocument/2006/relationships/hyperlink" Target="https://doi.org/10.18429/jacow-ipac2024-wepg2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345336/contributions/5663663/attachments/2751717/4789969/SPSWS_TaskForce_14112023.pdf" TargetMode="External"/><Relationship Id="rId5" Type="http://schemas.openxmlformats.org/officeDocument/2006/relationships/hyperlink" Target="https://indico.cern.ch/event/1292457/" TargetMode="External"/><Relationship Id="rId4" Type="http://schemas.openxmlformats.org/officeDocument/2006/relationships/hyperlink" Target="https://doi.org/10.18429/jacow-ipac2024-thpc51" TargetMode="External"/><Relationship Id="rId9" Type="http://schemas.openxmlformats.org/officeDocument/2006/relationships/hyperlink" Target="https://indico.cern.ch/event/1345336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5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slide" Target="slide6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7" Type="http://schemas.openxmlformats.org/officeDocument/2006/relationships/image" Target="../media/image63.gi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2.png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slide" Target="slide6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slide" Target="slide6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gi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gif"/><Relationship Id="rId4" Type="http://schemas.openxmlformats.org/officeDocument/2006/relationships/image" Target="../media/image7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gif"/><Relationship Id="rId4" Type="http://schemas.openxmlformats.org/officeDocument/2006/relationships/image" Target="../media/image78.gi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12689/contributions/5376999/attachments/2669025/4644951/CAS2023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89695-D89A-49B3-906C-04A3AF3CB8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7111" y="1634552"/>
            <a:ext cx="10057770" cy="2387600"/>
          </a:xfrm>
          <a:ln>
            <a:noFill/>
          </a:ln>
        </p:spPr>
        <p:txBody>
          <a:bodyPr anchor="ctr">
            <a:noAutofit/>
          </a:bodyPr>
          <a:lstStyle/>
          <a:p>
            <a:r>
              <a:rPr lang="en-US" sz="5400" b="1" dirty="0">
                <a:solidFill>
                  <a:schemeClr val="accent1"/>
                </a:solidFill>
              </a:rPr>
              <a:t>Impedance mitigation of SPS rotary beam wire scanners with CST Studio Suite</a:t>
            </a:r>
            <a:endParaRPr lang="en-GB" sz="5400" b="1" dirty="0">
              <a:solidFill>
                <a:schemeClr val="accent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033988-D62B-4A35-A109-01A12EDE21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6210" y="4203491"/>
            <a:ext cx="9839571" cy="1989492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chemeClr val="tx2"/>
                </a:solidFill>
              </a:rPr>
              <a:t>Heiko Damerau, </a:t>
            </a:r>
            <a:r>
              <a:rPr lang="en-US" dirty="0">
                <a:solidFill>
                  <a:schemeClr val="tx2"/>
                </a:solidFill>
              </a:rPr>
              <a:t>Elena de la Fuente Garcia,</a:t>
            </a:r>
            <a:r>
              <a:rPr lang="en-GB" dirty="0">
                <a:solidFill>
                  <a:schemeClr val="tx2"/>
                </a:solidFill>
              </a:rPr>
              <a:t> Jake Flowerdew, Leandro Intelisano, Alexandre Lasheen</a:t>
            </a:r>
            <a:r>
              <a:rPr lang="en-US" dirty="0">
                <a:solidFill>
                  <a:schemeClr val="tx2"/>
                </a:solidFill>
              </a:rPr>
              <a:t>, Michela Neroni*, Christine Vollinger</a:t>
            </a:r>
          </a:p>
          <a:p>
            <a:endParaRPr lang="en-US" sz="12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Based on the work of the SPS BWS Task Force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Many thanks to: A. Mostacci, L. Sito and all the SPS BWS Task Force contributors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B6404F-CBDC-1A9F-122E-F6530044A11E}"/>
              </a:ext>
            </a:extLst>
          </p:cNvPr>
          <p:cNvSpPr txBox="1"/>
          <p:nvPr/>
        </p:nvSpPr>
        <p:spPr>
          <a:xfrm>
            <a:off x="9383333" y="6374322"/>
            <a:ext cx="3483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*michela.neroni@cern.ch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471093-0BF3-8D42-46D3-516AEF34A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7" y="108325"/>
            <a:ext cx="1864823" cy="1163549"/>
          </a:xfrm>
          <a:prstGeom prst="rect">
            <a:avLst/>
          </a:prstGeom>
        </p:spPr>
      </p:pic>
      <p:pic>
        <p:nvPicPr>
          <p:cNvPr id="7" name="Picture 17">
            <a:extLst>
              <a:ext uri="{FF2B5EF4-FFF2-40B4-BE49-F238E27FC236}">
                <a16:creationId xmlns:a16="http://schemas.microsoft.com/office/drawing/2014/main" id="{467B7BA7-281E-D5F8-247A-20404208B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090" y="31550"/>
            <a:ext cx="1355009" cy="131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4071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9125763-B348-73B2-8AE8-5835FABEC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134DCD-CBC6-6C01-2E05-DE15BAAEA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833" y="57123"/>
            <a:ext cx="10515600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Simulation settings (1/4)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BD2CAE70-4B8A-F692-C641-04EE89B6A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503235C6-A9C6-65FA-AD2E-28BEB6FD5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7A294DCE-73CE-D0E2-36F4-A6CC631A9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10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4484BE-14E7-74C2-F752-B682AD558B87}"/>
              </a:ext>
            </a:extLst>
          </p:cNvPr>
          <p:cNvSpPr txBox="1"/>
          <p:nvPr/>
        </p:nvSpPr>
        <p:spPr>
          <a:xfrm>
            <a:off x="998621" y="1429670"/>
            <a:ext cx="3585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Definition of </a:t>
            </a:r>
            <a:r>
              <a:rPr lang="en-US" dirty="0">
                <a:solidFill>
                  <a:srgbClr val="C00000"/>
                </a:solidFill>
                <a:hlinkClick r:id="rId3" action="ppaction://hlinksldjump"/>
              </a:rPr>
              <a:t>Particle Beam</a:t>
            </a:r>
            <a:r>
              <a:rPr lang="en-US" dirty="0"/>
              <a:t>: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05D58F-5DEC-CE2F-BB5F-F9A38C186A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621" y="1997803"/>
            <a:ext cx="8215631" cy="117909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428C4B5-9FD8-EFB9-0C2C-4857F01F25FC}"/>
              </a:ext>
            </a:extLst>
          </p:cNvPr>
          <p:cNvSpPr/>
          <p:nvPr/>
        </p:nvSpPr>
        <p:spPr>
          <a:xfrm>
            <a:off x="1780674" y="2430379"/>
            <a:ext cx="421105" cy="7261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A039832-8907-A2B7-B825-A8988717EF1D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201779" y="2793430"/>
            <a:ext cx="415566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6C617417-079E-A538-5FA1-FE0CF169E4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444" y="1312620"/>
            <a:ext cx="2872909" cy="504373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92C860-0508-294C-4C4B-F911BCE4EA2C}"/>
              </a:ext>
            </a:extLst>
          </p:cNvPr>
          <p:cNvSpPr txBox="1"/>
          <p:nvPr/>
        </p:nvSpPr>
        <p:spPr>
          <a:xfrm>
            <a:off x="8487340" y="4093188"/>
            <a:ext cx="3609474" cy="646331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We select a </a:t>
            </a:r>
            <a:r>
              <a:rPr lang="en-GB" b="1" dirty="0"/>
              <a:t>sigma</a:t>
            </a:r>
            <a:r>
              <a:rPr lang="en-GB" dirty="0"/>
              <a:t> of </a:t>
            </a:r>
            <a:r>
              <a:rPr lang="en-GB" b="1" dirty="0"/>
              <a:t>100 mm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To click on “</a:t>
            </a:r>
            <a:r>
              <a:rPr lang="en-GB" b="1" dirty="0" err="1"/>
              <a:t>Wakefields</a:t>
            </a:r>
            <a:r>
              <a:rPr lang="en-GB" dirty="0"/>
              <a:t>”</a:t>
            </a:r>
          </a:p>
        </p:txBody>
      </p:sp>
      <p:sp>
        <p:nvSpPr>
          <p:cNvPr id="7" name="Flowchart: Document 6">
            <a:extLst>
              <a:ext uri="{FF2B5EF4-FFF2-40B4-BE49-F238E27FC236}">
                <a16:creationId xmlns:a16="http://schemas.microsoft.com/office/drawing/2014/main" id="{07523245-279F-FC54-3121-3F0ECACFF857}"/>
              </a:ext>
            </a:extLst>
          </p:cNvPr>
          <p:cNvSpPr/>
          <p:nvPr/>
        </p:nvSpPr>
        <p:spPr>
          <a:xfrm>
            <a:off x="9480702" y="-1"/>
            <a:ext cx="2711298" cy="1997803"/>
          </a:xfrm>
          <a:prstGeom prst="flowChartDocumen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D45A4D-E38E-311F-0D66-7A71ABD46CBD}"/>
              </a:ext>
            </a:extLst>
          </p:cNvPr>
          <p:cNvSpPr txBox="1"/>
          <p:nvPr/>
        </p:nvSpPr>
        <p:spPr>
          <a:xfrm>
            <a:off x="9435345" y="-66669"/>
            <a:ext cx="271886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Tip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You can try to change the sigma to explore the higher frequency range.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Try to change the injection scheme to </a:t>
            </a:r>
            <a:r>
              <a:rPr lang="en-GB" sz="1400" b="1" i="1" dirty="0"/>
              <a:t>Analytics</a:t>
            </a:r>
            <a:r>
              <a:rPr lang="en-GB" sz="1400" b="1" dirty="0"/>
              <a:t> and see the changes.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3CDC6F5-85C6-728A-A228-E3BC44315FEA}"/>
                  </a:ext>
                </a:extLst>
              </p:cNvPr>
              <p:cNvSpPr txBox="1"/>
              <p:nvPr/>
            </p:nvSpPr>
            <p:spPr>
              <a:xfrm>
                <a:off x="1142999" y="4093188"/>
                <a:ext cx="4031673" cy="13976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The bunch length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 will define the maximum simulation frequency. In CST: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assuming an </a:t>
                </a:r>
                <a:r>
                  <a:rPr lang="en-GB" dirty="0" err="1"/>
                  <a:t>ultrarelativistic</a:t>
                </a:r>
                <a:r>
                  <a:rPr lang="en-GB" dirty="0"/>
                  <a:t> bunch.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3CDC6F5-85C6-728A-A228-E3BC44315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2999" y="4093188"/>
                <a:ext cx="4031673" cy="1397690"/>
              </a:xfrm>
              <a:prstGeom prst="rect">
                <a:avLst/>
              </a:prstGeom>
              <a:blipFill>
                <a:blip r:embed="rId6"/>
                <a:stretch>
                  <a:fillRect l="-1208" t="-2174" b="-56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043487D3-3D0A-1E50-9ED5-510CA50EBF66}"/>
              </a:ext>
            </a:extLst>
          </p:cNvPr>
          <p:cNvSpPr/>
          <p:nvPr/>
        </p:nvSpPr>
        <p:spPr>
          <a:xfrm>
            <a:off x="9903076" y="3104433"/>
            <a:ext cx="208722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To have a maximum frequency of 1 GHz</a:t>
            </a:r>
          </a:p>
        </p:txBody>
      </p:sp>
      <p:cxnSp>
        <p:nvCxnSpPr>
          <p:cNvPr id="12" name="Connector: Curved 11">
            <a:extLst>
              <a:ext uri="{FF2B5EF4-FFF2-40B4-BE49-F238E27FC236}">
                <a16:creationId xmlns:a16="http://schemas.microsoft.com/office/drawing/2014/main" id="{96C3D131-0BE2-2C60-BADD-87DE0AF33A00}"/>
              </a:ext>
            </a:extLst>
          </p:cNvPr>
          <p:cNvCxnSpPr>
            <a:stCxn id="3" idx="0"/>
            <a:endCxn id="10" idx="2"/>
          </p:cNvCxnSpPr>
          <p:nvPr/>
        </p:nvCxnSpPr>
        <p:spPr>
          <a:xfrm rot="5400000" flipH="1" flipV="1">
            <a:off x="10448169" y="3594672"/>
            <a:ext cx="342424" cy="654609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292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FDEEA61-09BD-426B-89CC-6D75FCF22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742CDAE-0417-8408-23AA-81FAA7629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676" y="65736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Simulation settings (1/4)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32FC1E3A-F3C6-F0C4-952B-73A1BCA29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C7C86951-35A7-384D-3085-8127F386A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905EF2D6-5036-9AF1-45C2-58CA77AAD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11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499223-E476-6FD2-D726-DE8A703E5776}"/>
              </a:ext>
            </a:extLst>
          </p:cNvPr>
          <p:cNvSpPr txBox="1"/>
          <p:nvPr/>
        </p:nvSpPr>
        <p:spPr>
          <a:xfrm>
            <a:off x="672842" y="1125496"/>
            <a:ext cx="3585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Definition of </a:t>
            </a:r>
            <a:r>
              <a:rPr lang="en-US" dirty="0">
                <a:solidFill>
                  <a:srgbClr val="C00000"/>
                </a:solidFill>
                <a:hlinkClick r:id="rId3" action="ppaction://hlinksldjump"/>
              </a:rPr>
              <a:t>integration method</a:t>
            </a:r>
            <a:r>
              <a:rPr lang="en-US" dirty="0"/>
              <a:t>: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28D0813-A3A1-4612-CDF8-D3CE4FC8B9B8}"/>
              </a:ext>
            </a:extLst>
          </p:cNvPr>
          <p:cNvGrpSpPr/>
          <p:nvPr/>
        </p:nvGrpSpPr>
        <p:grpSpPr>
          <a:xfrm>
            <a:off x="1062445" y="1865460"/>
            <a:ext cx="2529163" cy="4196624"/>
            <a:chOff x="6762448" y="1312620"/>
            <a:chExt cx="2872909" cy="504373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2CF70B6-CE71-449A-DACF-305641B52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62448" y="1312620"/>
              <a:ext cx="2872909" cy="5043730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764ABFA-2E53-07A7-90FA-C1AD18F0A3BC}"/>
                </a:ext>
              </a:extLst>
            </p:cNvPr>
            <p:cNvSpPr/>
            <p:nvPr/>
          </p:nvSpPr>
          <p:spPr>
            <a:xfrm>
              <a:off x="8926285" y="2412448"/>
              <a:ext cx="633793" cy="15658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75076AC-D5D2-9FBC-7EC0-47C0CBDB79EF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3525336" y="2845711"/>
            <a:ext cx="41093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19F93638-05FB-866B-6208-F65EF146CA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9346" y="2073964"/>
            <a:ext cx="2810267" cy="304842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C77526-AD08-B979-5309-2A7F15B93921}"/>
              </a:ext>
            </a:extLst>
          </p:cNvPr>
          <p:cNvSpPr txBox="1"/>
          <p:nvPr/>
        </p:nvSpPr>
        <p:spPr>
          <a:xfrm>
            <a:off x="7304809" y="3054022"/>
            <a:ext cx="3647207" cy="646331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To choose </a:t>
            </a:r>
            <a:r>
              <a:rPr lang="en-GB" i="1" dirty="0"/>
              <a:t>Indirect </a:t>
            </a:r>
            <a:r>
              <a:rPr lang="en-GB" i="1" dirty="0" err="1"/>
              <a:t>testbeams</a:t>
            </a:r>
            <a:r>
              <a:rPr lang="en-GB" dirty="0"/>
              <a:t> as integration method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8BC837-B899-67A1-320B-8FFB6AF90369}"/>
              </a:ext>
            </a:extLst>
          </p:cNvPr>
          <p:cNvSpPr txBox="1"/>
          <p:nvPr/>
        </p:nvSpPr>
        <p:spPr>
          <a:xfrm>
            <a:off x="7481455" y="4156364"/>
            <a:ext cx="4062842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N.B. If the structure does not allow the use of Indirect </a:t>
            </a:r>
            <a:r>
              <a:rPr lang="en-GB" dirty="0" err="1"/>
              <a:t>testbeams</a:t>
            </a:r>
            <a:r>
              <a:rPr lang="en-GB" dirty="0"/>
              <a:t>, like in this case, the solver will automatically select </a:t>
            </a:r>
            <a:r>
              <a:rPr lang="en-GB" i="1" dirty="0"/>
              <a:t>Direct</a:t>
            </a:r>
            <a:r>
              <a:rPr lang="en-GB" dirty="0"/>
              <a:t> integration method.</a:t>
            </a:r>
          </a:p>
        </p:txBody>
      </p:sp>
    </p:spTree>
    <p:extLst>
      <p:ext uri="{BB962C8B-B14F-4D97-AF65-F5344CB8AC3E}">
        <p14:creationId xmlns:p14="http://schemas.microsoft.com/office/powerpoint/2010/main" val="4254077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0602CA2-CE34-D75D-CEBE-D48AF0AD9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7FB867-CCB5-CDE4-94A2-C919D7599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676" y="65736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Simulation settings (2/4)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BBFAB36B-628F-377A-62F1-41E3E7D36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460F4143-AF8A-1922-609C-082BA63F7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68D12F20-9788-381D-40AF-80042D360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12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3127CD-68EF-5FDC-358F-9693F50D5A7A}"/>
              </a:ext>
            </a:extLst>
          </p:cNvPr>
          <p:cNvSpPr txBox="1"/>
          <p:nvPr/>
        </p:nvSpPr>
        <p:spPr>
          <a:xfrm>
            <a:off x="620886" y="1206633"/>
            <a:ext cx="6278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domain solvers use Hexahedral mesh type. Mesh settings: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b="1" dirty="0">
                <a:sym typeface="Wingdings" panose="05000000000000000000" pitchFamily="2" charset="2"/>
              </a:rPr>
              <a:t>10 cells per wavelength </a:t>
            </a:r>
            <a:r>
              <a:rPr lang="en-GB" dirty="0">
                <a:sym typeface="Wingdings" panose="05000000000000000000" pitchFamily="2" charset="2"/>
              </a:rPr>
              <a:t>(default option)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E0AA59-4F03-88CB-3CF0-0D04BC0FDC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990" y="1954183"/>
            <a:ext cx="4808637" cy="41989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D5CCC6-EA88-8BE2-8E5F-5440E661D957}"/>
              </a:ext>
            </a:extLst>
          </p:cNvPr>
          <p:cNvSpPr txBox="1"/>
          <p:nvPr/>
        </p:nvSpPr>
        <p:spPr>
          <a:xfrm>
            <a:off x="7335982" y="2216646"/>
            <a:ext cx="46135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Sub-optimal mesh definition introduced to reduce computational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4" action="ppaction://hlinksldjump"/>
              </a:rPr>
              <a:t>Mesh convergence study</a:t>
            </a:r>
            <a:r>
              <a:rPr lang="en-GB" dirty="0"/>
              <a:t>, gradually increasing the number of mesh cells, is always needed to achieve accurate results.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332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7D932A2-1D49-1EFC-AC55-D1D316C3C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2AADEC-87B1-E706-272F-87B0BA598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676" y="65736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Simulation settings (2/4)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139F64A6-75D6-2B07-4CE3-21FE709B3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2535D20B-F08A-D2BC-14E1-090EF67BC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0A50F81-1AD2-0A1B-CEB8-B044F81B8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13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6B335F-668B-DCF2-9063-CDC9753EB865}"/>
              </a:ext>
            </a:extLst>
          </p:cNvPr>
          <p:cNvSpPr txBox="1"/>
          <p:nvPr/>
        </p:nvSpPr>
        <p:spPr>
          <a:xfrm>
            <a:off x="620887" y="1206633"/>
            <a:ext cx="32731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Mesh settings: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ym typeface="Wingdings" panose="05000000000000000000" pitchFamily="2" charset="2"/>
              </a:rPr>
              <a:t>10 cells per wavelength </a:t>
            </a:r>
            <a:r>
              <a:rPr lang="en-GB" dirty="0">
                <a:sym typeface="Wingdings" panose="05000000000000000000" pitchFamily="2" charset="2"/>
              </a:rPr>
              <a:t>(default option)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ym typeface="Wingdings" panose="05000000000000000000" pitchFamily="2" charset="2"/>
              </a:rPr>
              <a:t>Local refinement on the wire </a:t>
            </a:r>
            <a:r>
              <a:rPr lang="en-GB" dirty="0">
                <a:sym typeface="Wingdings" panose="05000000000000000000" pitchFamily="2" charset="2"/>
              </a:rPr>
              <a:t> 3 cells across object in each direction</a:t>
            </a:r>
          </a:p>
          <a:p>
            <a:r>
              <a:rPr lang="en-GB" dirty="0">
                <a:sym typeface="Wingdings" panose="05000000000000000000" pitchFamily="2" charset="2"/>
              </a:rPr>
              <a:t>	             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64C189-71D5-79DD-A02E-D507A67F1A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3208" r="73153"/>
          <a:stretch>
            <a:fillRect/>
          </a:stretch>
        </p:blipFill>
        <p:spPr>
          <a:xfrm>
            <a:off x="4392783" y="1206633"/>
            <a:ext cx="3273136" cy="49737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5057AB-E835-CC8D-D3A5-EA40C4A24B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4679" y="2269345"/>
            <a:ext cx="3406435" cy="303302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29E95BD-811E-B65E-5A5E-783B0607EF5E}"/>
              </a:ext>
            </a:extLst>
          </p:cNvPr>
          <p:cNvSpPr/>
          <p:nvPr/>
        </p:nvSpPr>
        <p:spPr>
          <a:xfrm>
            <a:off x="5169065" y="5998350"/>
            <a:ext cx="1592131" cy="2617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C4B6053-682F-76DC-EEA4-7036767D8C97}"/>
              </a:ext>
            </a:extLst>
          </p:cNvPr>
          <p:cNvCxnSpPr>
            <a:stCxn id="9" idx="3"/>
            <a:endCxn id="7" idx="1"/>
          </p:cNvCxnSpPr>
          <p:nvPr/>
        </p:nvCxnSpPr>
        <p:spPr>
          <a:xfrm flipV="1">
            <a:off x="6761196" y="3785857"/>
            <a:ext cx="1403483" cy="23433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595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EF71ED8-D517-A8E3-5279-663B3933D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230825-E33E-8708-FB72-A08941B65B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644" b="14909"/>
          <a:stretch>
            <a:fillRect/>
          </a:stretch>
        </p:blipFill>
        <p:spPr>
          <a:xfrm>
            <a:off x="1181100" y="1325563"/>
            <a:ext cx="9803195" cy="429379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BC3CA4A-1CF9-6A2A-D6AD-4E70D9D1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Simulation settings (3/4)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58D83A81-25EC-A4E2-9507-E6CBB1632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9F325A3A-BE01-7146-05EC-BC083058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8811736-B597-BFDF-F02A-C3AE7346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14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45C0679-1701-57F6-9C30-A5397E0F79AF}"/>
                  </a:ext>
                </a:extLst>
              </p:cNvPr>
              <p:cNvSpPr txBox="1"/>
              <p:nvPr/>
            </p:nvSpPr>
            <p:spPr>
              <a:xfrm>
                <a:off x="5498522" y="1966770"/>
                <a:ext cx="6369628" cy="1200329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GB" dirty="0"/>
                  <a:t>Frequency range from </a:t>
                </a:r>
                <a:r>
                  <a:rPr lang="en-GB" b="1" dirty="0"/>
                  <a:t>0 to 1 GHz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/>
                  <a:t>Background material </a:t>
                </a:r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:r>
                  <a:rPr lang="en-GB" b="1" dirty="0">
                    <a:sym typeface="Wingdings" panose="05000000000000000000" pitchFamily="2" charset="2"/>
                  </a:rPr>
                  <a:t>PEC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GB" dirty="0">
                    <a:sym typeface="Wingdings" panose="05000000000000000000" pitchFamily="2" charset="2"/>
                  </a:rPr>
                  <a:t>Boundaries  - electric boundaries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=0) 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along </a:t>
                </a:r>
                <a:r>
                  <a:rPr lang="en-GB" i="1" dirty="0">
                    <a:sym typeface="Wingdings" panose="05000000000000000000" pitchFamily="2" charset="2"/>
                  </a:rPr>
                  <a:t>x</a:t>
                </a:r>
                <a:r>
                  <a:rPr lang="en-GB" dirty="0">
                    <a:sym typeface="Wingdings" panose="05000000000000000000" pitchFamily="2" charset="2"/>
                  </a:rPr>
                  <a:t> and </a:t>
                </a:r>
                <a:r>
                  <a:rPr lang="en-GB" i="1" dirty="0">
                    <a:sym typeface="Wingdings" panose="05000000000000000000" pitchFamily="2" charset="2"/>
                  </a:rPr>
                  <a:t>y</a:t>
                </a:r>
              </a:p>
              <a:p>
                <a:pPr lvl="3"/>
                <a:r>
                  <a:rPr lang="en-GB" i="1" dirty="0">
                    <a:sym typeface="Wingdings" panose="05000000000000000000" pitchFamily="2" charset="2"/>
                  </a:rPr>
                  <a:t>       - </a:t>
                </a:r>
                <a:r>
                  <a:rPr lang="en-GB" b="1" dirty="0">
                    <a:sym typeface="Wingdings" panose="05000000000000000000" pitchFamily="2" charset="2"/>
                  </a:rPr>
                  <a:t>open</a:t>
                </a:r>
                <a:r>
                  <a:rPr lang="en-GB" dirty="0">
                    <a:sym typeface="Wingdings" panose="05000000000000000000" pitchFamily="2" charset="2"/>
                  </a:rPr>
                  <a:t>* along </a:t>
                </a:r>
                <a:r>
                  <a:rPr lang="en-GB" b="1" i="1" dirty="0">
                    <a:sym typeface="Wingdings" panose="05000000000000000000" pitchFamily="2" charset="2"/>
                  </a:rPr>
                  <a:t>z</a:t>
                </a:r>
                <a:r>
                  <a:rPr lang="en-GB" dirty="0">
                    <a:sym typeface="Wingdings" panose="05000000000000000000" pitchFamily="2" charset="2"/>
                  </a:rPr>
                  <a:t>  </a:t>
                </a:r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45C0679-1701-57F6-9C30-A5397E0F7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8522" y="1966770"/>
                <a:ext cx="6369628" cy="1200329"/>
              </a:xfrm>
              <a:prstGeom prst="rect">
                <a:avLst/>
              </a:prstGeom>
              <a:blipFill>
                <a:blip r:embed="rId4"/>
                <a:stretch>
                  <a:fillRect l="-764" t="-2513" b="-6533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2166E112-4AD6-A5B6-ABE7-18FDCE98A2D3}"/>
              </a:ext>
            </a:extLst>
          </p:cNvPr>
          <p:cNvSpPr/>
          <p:nvPr/>
        </p:nvSpPr>
        <p:spPr>
          <a:xfrm>
            <a:off x="1181100" y="1518517"/>
            <a:ext cx="658091" cy="65910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2BC0EED-5AF3-F6F3-F018-05F84A3C59C2}"/>
              </a:ext>
            </a:extLst>
          </p:cNvPr>
          <p:cNvCxnSpPr>
            <a:endCxn id="7" idx="1"/>
          </p:cNvCxnSpPr>
          <p:nvPr/>
        </p:nvCxnSpPr>
        <p:spPr>
          <a:xfrm>
            <a:off x="1839191" y="1966770"/>
            <a:ext cx="3659331" cy="60016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0EA0BA4-304E-EF02-9E3B-3A624ADACF25}"/>
              </a:ext>
            </a:extLst>
          </p:cNvPr>
          <p:cNvSpPr txBox="1"/>
          <p:nvPr/>
        </p:nvSpPr>
        <p:spPr>
          <a:xfrm>
            <a:off x="4713891" y="5744588"/>
            <a:ext cx="6639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*The </a:t>
            </a:r>
            <a:r>
              <a:rPr lang="en-GB" sz="1600" b="1" dirty="0"/>
              <a:t>open boundary </a:t>
            </a:r>
            <a:r>
              <a:rPr lang="en-GB" sz="1600" dirty="0"/>
              <a:t>extends the touching geometry virtually to infinity so that waves can pass this boundary with minimal reflections</a:t>
            </a:r>
          </a:p>
        </p:txBody>
      </p:sp>
    </p:spTree>
    <p:extLst>
      <p:ext uri="{BB962C8B-B14F-4D97-AF65-F5344CB8AC3E}">
        <p14:creationId xmlns:p14="http://schemas.microsoft.com/office/powerpoint/2010/main" val="3960316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0FABE87-2C53-F203-8785-17DB85AB3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8D609D2-244B-628B-8C16-DC6CAC42F1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037" r="28039" b="24705"/>
          <a:stretch>
            <a:fillRect/>
          </a:stretch>
        </p:blipFill>
        <p:spPr>
          <a:xfrm>
            <a:off x="1130707" y="1473377"/>
            <a:ext cx="7668491" cy="409070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4442119-E004-116E-8F25-8EE7268C6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Simulation settings (4/4)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10EE0F23-A48C-D6C1-8C0D-AEAC4E6FF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AE4D6395-2F75-6D07-1994-B89D44A68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2D81B529-6EC1-C21D-BB18-D06629D0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15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95FEFA-ADD6-D506-8080-18EF35FD8818}"/>
              </a:ext>
            </a:extLst>
          </p:cNvPr>
          <p:cNvSpPr txBox="1"/>
          <p:nvPr/>
        </p:nvSpPr>
        <p:spPr>
          <a:xfrm>
            <a:off x="720785" y="1034668"/>
            <a:ext cx="3585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Setup of </a:t>
            </a:r>
            <a:r>
              <a:rPr lang="en-US" dirty="0">
                <a:solidFill>
                  <a:srgbClr val="C00000"/>
                </a:solidFill>
                <a:hlinkClick r:id="rId4" action="ppaction://hlinksldjump"/>
              </a:rPr>
              <a:t>Wakefield solver</a:t>
            </a:r>
            <a:r>
              <a:rPr lang="en-US" dirty="0"/>
              <a:t>: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6DDC23-71E6-D60B-DA21-AC4DDF75845B}"/>
              </a:ext>
            </a:extLst>
          </p:cNvPr>
          <p:cNvSpPr txBox="1"/>
          <p:nvPr/>
        </p:nvSpPr>
        <p:spPr>
          <a:xfrm>
            <a:off x="7842890" y="2483882"/>
            <a:ext cx="3510910" cy="369332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Simulated </a:t>
            </a:r>
            <a:r>
              <a:rPr lang="en-US" dirty="0" err="1"/>
              <a:t>wakelength</a:t>
            </a:r>
            <a:r>
              <a:rPr lang="en-US" dirty="0"/>
              <a:t> = </a:t>
            </a:r>
            <a:r>
              <a:rPr lang="en-US" b="1" dirty="0"/>
              <a:t>200 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3E7CF3-A626-4C21-6DF9-5CE18E14EC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3682" y="2931651"/>
            <a:ext cx="4397121" cy="327688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A2337A7-8A2A-66B4-47F4-DEE408BC6A95}"/>
              </a:ext>
            </a:extLst>
          </p:cNvPr>
          <p:cNvCxnSpPr/>
          <p:nvPr/>
        </p:nvCxnSpPr>
        <p:spPr>
          <a:xfrm>
            <a:off x="4712107" y="2237219"/>
            <a:ext cx="728807" cy="64932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8455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66AEA14-B0C3-65F5-09DD-D253400AE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37C405-F0A0-7DAC-F840-12CF09784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Simulation settings (4/4)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44BF6E19-FCAD-D3AC-0AEF-9132C077E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C0E32697-CFD4-F58B-AD03-DB05F8321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4D845D7-BF9F-2F1B-7E7C-C35E0598B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16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F74853-0DBE-EF43-96C6-F7B07D57C3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204" r="29375" b="25876"/>
          <a:stretch>
            <a:fillRect/>
          </a:stretch>
        </p:blipFill>
        <p:spPr>
          <a:xfrm>
            <a:off x="505691" y="1065007"/>
            <a:ext cx="8390965" cy="44763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033610-D4A9-3A98-FB3B-F13E786FF0E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6648" t="2216" r="-1" b="45670"/>
          <a:stretch>
            <a:fillRect/>
          </a:stretch>
        </p:blipFill>
        <p:spPr>
          <a:xfrm>
            <a:off x="3695700" y="1800058"/>
            <a:ext cx="4914900" cy="408179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AEAE839-75FB-A166-D5FD-D99E5AF81C8C}"/>
              </a:ext>
            </a:extLst>
          </p:cNvPr>
          <p:cNvSpPr/>
          <p:nvPr/>
        </p:nvSpPr>
        <p:spPr>
          <a:xfrm>
            <a:off x="2930236" y="1256568"/>
            <a:ext cx="651164" cy="65910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739BBAA-C44A-3C3E-486E-E81F16E8D778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3255818" y="1915669"/>
            <a:ext cx="439882" cy="76518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2C4ECBBB-8A50-26A7-109F-3E9F35A9F0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6302" y="2614335"/>
            <a:ext cx="3381847" cy="3258005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7A8616C-F742-32AE-CEE5-C8318480FA20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4778713" y="3544177"/>
            <a:ext cx="3717589" cy="69916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76D2D20-93E1-2DD7-4ECF-9E64A348EBEC}"/>
              </a:ext>
            </a:extLst>
          </p:cNvPr>
          <p:cNvSpPr txBox="1"/>
          <p:nvPr/>
        </p:nvSpPr>
        <p:spPr>
          <a:xfrm>
            <a:off x="9596311" y="5336896"/>
            <a:ext cx="2434936" cy="923330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Selecting 10001 samples for impedance trace post-processing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B33A02-5C71-9EC8-4221-F385F8FE25AD}"/>
              </a:ext>
            </a:extLst>
          </p:cNvPr>
          <p:cNvSpPr txBox="1"/>
          <p:nvPr/>
        </p:nvSpPr>
        <p:spPr>
          <a:xfrm>
            <a:off x="4778713" y="6054807"/>
            <a:ext cx="46354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The simulation can now be started. </a:t>
            </a:r>
          </a:p>
        </p:txBody>
      </p:sp>
    </p:spTree>
    <p:extLst>
      <p:ext uri="{BB962C8B-B14F-4D97-AF65-F5344CB8AC3E}">
        <p14:creationId xmlns:p14="http://schemas.microsoft.com/office/powerpoint/2010/main" val="339582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DA1D6A-C1F1-56B1-9D10-E97AC9048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4807D89-8117-D23A-6D77-1A8D63780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642" y="1321887"/>
            <a:ext cx="11476715" cy="4214225"/>
          </a:xfrm>
          <a:prstGeom prst="rect">
            <a:avLst/>
          </a:prstGeom>
        </p:spPr>
      </p:pic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5F0EACE3-18E2-21A0-7582-AB1B4C2C6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945CD9C1-2B83-0369-A725-D69656556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4AEEDD9F-CDAF-F9EB-643B-36D6A235C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17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42EFBD5F-9D13-739E-5AA9-D7AEBB53A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Longitudinal impedance result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6E8B04C-0D8C-84F8-C4A7-43203A7C89D7}"/>
              </a:ext>
            </a:extLst>
          </p:cNvPr>
          <p:cNvCxnSpPr>
            <a:cxnSpLocks/>
          </p:cNvCxnSpPr>
          <p:nvPr/>
        </p:nvCxnSpPr>
        <p:spPr>
          <a:xfrm flipH="1">
            <a:off x="8934572" y="1321887"/>
            <a:ext cx="660635" cy="341868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19F362D-1ABC-7409-9930-447450171B76}"/>
              </a:ext>
            </a:extLst>
          </p:cNvPr>
          <p:cNvSpPr txBox="1"/>
          <p:nvPr/>
        </p:nvSpPr>
        <p:spPr>
          <a:xfrm>
            <a:off x="9500924" y="1107336"/>
            <a:ext cx="2843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Up to 10 k</a:t>
            </a:r>
            <a:r>
              <a:rPr lang="el-GR" dirty="0">
                <a:solidFill>
                  <a:srgbClr val="0000CC"/>
                </a:solidFill>
              </a:rPr>
              <a:t>Ω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38E524-7283-B49E-A355-1D31ADB3A06B}"/>
              </a:ext>
            </a:extLst>
          </p:cNvPr>
          <p:cNvSpPr txBox="1"/>
          <p:nvPr/>
        </p:nvSpPr>
        <p:spPr>
          <a:xfrm>
            <a:off x="4062845" y="5710019"/>
            <a:ext cx="7897090" cy="6463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Impedance trace is not fully resolved and a </a:t>
            </a:r>
            <a:r>
              <a:rPr lang="en-GB" b="1" dirty="0"/>
              <a:t>longer </a:t>
            </a:r>
            <a:r>
              <a:rPr lang="en-GB" b="1" dirty="0" err="1"/>
              <a:t>wakelength</a:t>
            </a:r>
            <a:r>
              <a:rPr lang="en-GB" b="1" dirty="0"/>
              <a:t> </a:t>
            </a:r>
            <a:r>
              <a:rPr lang="en-GB" dirty="0"/>
              <a:t>would be needed. Truncation error leads to ripples according to the Fourier Transformation.</a:t>
            </a:r>
          </a:p>
        </p:txBody>
      </p:sp>
    </p:spTree>
    <p:extLst>
      <p:ext uri="{BB962C8B-B14F-4D97-AF65-F5344CB8AC3E}">
        <p14:creationId xmlns:p14="http://schemas.microsoft.com/office/powerpoint/2010/main" val="2777976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E3D01F-918A-F7D2-0346-45EC31D0F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5F55FE73-8272-4844-31D9-216CE4F5F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9D80032A-3BB6-A920-159E-89E2A6FEB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75C374BA-9626-A103-ABCA-B90578D73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18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F219CBC3-44E1-0E8C-537B-08D6DA8CF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Longitudinal impedance result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10F49E-034E-0BD3-46EC-9A42D62E8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5905" y="996407"/>
            <a:ext cx="8175171" cy="35918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D234E7B-51FB-480C-2CFD-178111FD70CC}"/>
                  </a:ext>
                </a:extLst>
              </p:cNvPr>
              <p:cNvSpPr txBox="1"/>
              <p:nvPr/>
            </p:nvSpPr>
            <p:spPr>
              <a:xfrm>
                <a:off x="1872344" y="4746171"/>
                <a:ext cx="348342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The largest impedance resonance can be represented with a resonator model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D234E7B-51FB-480C-2CFD-178111FD70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344" y="4746171"/>
                <a:ext cx="3483428" cy="923330"/>
              </a:xfrm>
              <a:prstGeom prst="rect">
                <a:avLst/>
              </a:prstGeom>
              <a:blipFill>
                <a:blip r:embed="rId3"/>
                <a:stretch>
                  <a:fillRect l="-1399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CFDD3CF-D963-CB69-6E85-9825CFF0F371}"/>
              </a:ext>
            </a:extLst>
          </p:cNvPr>
          <p:cNvCxnSpPr>
            <a:cxnSpLocks/>
            <a:endCxn id="7" idx="0"/>
          </p:cNvCxnSpPr>
          <p:nvPr/>
        </p:nvCxnSpPr>
        <p:spPr>
          <a:xfrm flipH="1">
            <a:off x="3614058" y="2525486"/>
            <a:ext cx="4038599" cy="22206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71DD163-7876-35E9-6F72-4D7E2EAFC5AD}"/>
              </a:ext>
            </a:extLst>
          </p:cNvPr>
          <p:cNvCxnSpPr/>
          <p:nvPr/>
        </p:nvCxnSpPr>
        <p:spPr>
          <a:xfrm>
            <a:off x="5257800" y="5236029"/>
            <a:ext cx="136071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34094F4-F518-DA24-1482-A394D9324343}"/>
              </a:ext>
            </a:extLst>
          </p:cNvPr>
          <p:cNvSpPr txBox="1"/>
          <p:nvPr/>
        </p:nvSpPr>
        <p:spPr>
          <a:xfrm>
            <a:off x="6955969" y="4746171"/>
            <a:ext cx="3788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Used as impedance source for power loss computation (case study, part 2 by A. Lasheen et al.)</a:t>
            </a:r>
          </a:p>
        </p:txBody>
      </p:sp>
    </p:spTree>
    <p:extLst>
      <p:ext uri="{BB962C8B-B14F-4D97-AF65-F5344CB8AC3E}">
        <p14:creationId xmlns:p14="http://schemas.microsoft.com/office/powerpoint/2010/main" val="1365609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961E25-2D33-DA8C-6744-3E551A2ABA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9BAEFB73-953C-65EA-1CA5-7A0F49EAB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4F0B3F36-33B2-9BC7-7497-4C607703F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D161188-3C32-0EE9-F663-BFBB5FC86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19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8AC20893-8022-12EF-D457-B7C78C509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Longitudinal wake potential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53130E-204C-61DE-C82A-51B9A7DDB0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67" y="1551928"/>
            <a:ext cx="11606266" cy="41761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56A35F-81FD-ACE9-A390-B4FBBF386DE6}"/>
              </a:ext>
            </a:extLst>
          </p:cNvPr>
          <p:cNvSpPr txBox="1"/>
          <p:nvPr/>
        </p:nvSpPr>
        <p:spPr>
          <a:xfrm>
            <a:off x="597477" y="1081166"/>
            <a:ext cx="10332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</a:t>
            </a:r>
            <a:r>
              <a:rPr lang="en-GB" b="1" dirty="0"/>
              <a:t>wake potential</a:t>
            </a:r>
            <a:r>
              <a:rPr lang="en-GB" dirty="0"/>
              <a:t> in CST corresponds to the </a:t>
            </a:r>
            <a:r>
              <a:rPr lang="en-GB" b="1" dirty="0"/>
              <a:t>wake function of a charge distribution </a:t>
            </a:r>
            <a:r>
              <a:rPr lang="en-GB" dirty="0"/>
              <a:t>(nomenclature used in A. Mostacci lectures)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20B53A-ED46-A59A-9D1A-4CB9AD091BC8}"/>
              </a:ext>
            </a:extLst>
          </p:cNvPr>
          <p:cNvSpPr txBox="1"/>
          <p:nvPr/>
        </p:nvSpPr>
        <p:spPr>
          <a:xfrm>
            <a:off x="3581400" y="5730709"/>
            <a:ext cx="8167255" cy="6463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An additional convergency check can be done by looking at the </a:t>
            </a:r>
            <a:r>
              <a:rPr lang="en-GB" b="1" i="1" dirty="0"/>
              <a:t>Energy</a:t>
            </a:r>
            <a:r>
              <a:rPr lang="en-GB" dirty="0"/>
              <a:t> under </a:t>
            </a:r>
            <a:r>
              <a:rPr lang="en-GB" b="1" dirty="0"/>
              <a:t>1D results</a:t>
            </a:r>
            <a:r>
              <a:rPr lang="en-GB" dirty="0"/>
              <a:t>. Good convergency reached when energy is </a:t>
            </a:r>
            <a:r>
              <a:rPr lang="en-GB" b="1" dirty="0"/>
              <a:t>below -40 dB</a:t>
            </a:r>
            <a:r>
              <a:rPr lang="en-GB" dirty="0"/>
              <a:t> (rule of thumb)</a:t>
            </a:r>
          </a:p>
        </p:txBody>
      </p:sp>
    </p:spTree>
    <p:extLst>
      <p:ext uri="{BB962C8B-B14F-4D97-AF65-F5344CB8AC3E}">
        <p14:creationId xmlns:p14="http://schemas.microsoft.com/office/powerpoint/2010/main" val="2083573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77F06-4C89-761D-33F8-F0AA9D646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References</a:t>
            </a:r>
            <a:endParaRPr lang="en-GB" sz="4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A3C00-9BD9-CFC1-1926-F89A65680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680"/>
            <a:ext cx="10515600" cy="4351338"/>
          </a:xfrm>
        </p:spPr>
        <p:txBody>
          <a:bodyPr>
            <a:normAutofit/>
          </a:bodyPr>
          <a:lstStyle/>
          <a:p>
            <a:pPr marL="514350" lvl="2" indent="-514350">
              <a:buFont typeface="+mj-lt"/>
              <a:buAutoNum type="arabicPeriod"/>
            </a:pPr>
            <a:r>
              <a:rPr lang="en-US" dirty="0"/>
              <a:t>IPAC24 papers: </a:t>
            </a:r>
          </a:p>
          <a:p>
            <a:pPr marL="1885950" lvl="3" indent="-514350">
              <a:buFont typeface="+mj-lt"/>
              <a:buAutoNum type="arabicParenR"/>
            </a:pPr>
            <a:r>
              <a:rPr lang="en-US" dirty="0"/>
              <a:t>R. Veness </a:t>
            </a:r>
            <a:r>
              <a:rPr lang="en-US" i="1" dirty="0"/>
              <a:t>et al.</a:t>
            </a:r>
            <a:r>
              <a:rPr lang="en-US" dirty="0"/>
              <a:t>,</a:t>
            </a:r>
            <a:r>
              <a:rPr lang="en-US" i="1" dirty="0"/>
              <a:t> </a:t>
            </a:r>
            <a:r>
              <a:rPr lang="en-US" dirty="0"/>
              <a:t>“</a:t>
            </a:r>
            <a:r>
              <a:rPr lang="en-GB" i="0" dirty="0">
                <a:solidFill>
                  <a:srgbClr val="000000"/>
                </a:solidFill>
                <a:effectLst/>
              </a:rPr>
              <a:t>Overview of beam intensity issues and mitigations in the CERN-SPS fast wire scanners”, </a:t>
            </a:r>
            <a:r>
              <a:rPr lang="en-GB" b="0" i="0" dirty="0">
                <a:effectLst/>
                <a:latin typeface="Calibri" panose="020F0502020204030204" pitchFamily="34" charset="0"/>
                <a:hlinkClick r:id="rId2"/>
              </a:rPr>
              <a:t>10.18429/JACoW-IPAC2024-WEPG26</a:t>
            </a:r>
            <a:endParaRPr lang="en-GB" b="0" i="0" dirty="0">
              <a:effectLst/>
              <a:latin typeface="Calibri" panose="020F0502020204030204" pitchFamily="34" charset="0"/>
            </a:endParaRPr>
          </a:p>
          <a:p>
            <a:pPr marL="1885950" lvl="3" indent="-514350">
              <a:buFont typeface="+mj-lt"/>
              <a:buAutoNum type="arabicParenR"/>
            </a:pPr>
            <a:r>
              <a:rPr lang="en-GB" dirty="0"/>
              <a:t>L. Sito </a:t>
            </a:r>
            <a:r>
              <a:rPr lang="en-GB" i="1" dirty="0"/>
              <a:t>et al.</a:t>
            </a:r>
            <a:r>
              <a:rPr lang="en-GB" dirty="0"/>
              <a:t>,</a:t>
            </a:r>
            <a:r>
              <a:rPr lang="en-GB" i="1" dirty="0"/>
              <a:t> “</a:t>
            </a:r>
            <a:r>
              <a:rPr lang="en-GB" dirty="0"/>
              <a:t>Impedance and thermal studies of the CERN SPS wire scanners and mitigation of wire heating”, </a:t>
            </a:r>
            <a:r>
              <a:rPr lang="en-GB" b="0" i="0" dirty="0">
                <a:effectLst/>
                <a:latin typeface="Calibri" panose="020F0502020204030204" pitchFamily="34" charset="0"/>
                <a:hlinkClick r:id="rId3"/>
              </a:rPr>
              <a:t>10.18429/JACoW-IPAC2024-WEPG29</a:t>
            </a:r>
            <a:endParaRPr lang="en-GB" b="0" i="0" dirty="0">
              <a:effectLst/>
              <a:latin typeface="Calibri" panose="020F0502020204030204" pitchFamily="34" charset="0"/>
            </a:endParaRPr>
          </a:p>
          <a:p>
            <a:pPr marL="1885950" lvl="3" indent="-514350">
              <a:buFont typeface="+mj-lt"/>
              <a:buAutoNum type="arabicParenR"/>
            </a:pPr>
            <a:r>
              <a:rPr lang="en-GB" dirty="0"/>
              <a:t>C. Vollinger </a:t>
            </a:r>
            <a:r>
              <a:rPr lang="en-GB" i="1" dirty="0"/>
              <a:t>et al.</a:t>
            </a:r>
            <a:r>
              <a:rPr lang="en-GB" dirty="0"/>
              <a:t>, “Mitigation of beam coupling impedance for the wire scanners in the CERN Super Proton Synchrotron”,</a:t>
            </a:r>
            <a:r>
              <a:rPr lang="en-GB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 </a:t>
            </a:r>
            <a:r>
              <a:rPr lang="en-GB" b="0" i="0" dirty="0">
                <a:effectLst/>
                <a:latin typeface="Calibri" panose="020F0502020204030204" pitchFamily="34" charset="0"/>
                <a:hlinkClick r:id="rId4"/>
              </a:rPr>
              <a:t>10.18429/JACoW-IPAC2024-THPC51</a:t>
            </a:r>
            <a:endParaRPr lang="en-GB" b="0" i="0" dirty="0">
              <a:effectLst/>
              <a:latin typeface="Calibri" panose="020F0502020204030204" pitchFamily="34" charset="0"/>
            </a:endParaRPr>
          </a:p>
          <a:p>
            <a:pPr marL="1885950" lvl="3" indent="-514350">
              <a:buFont typeface="+mj-lt"/>
              <a:buAutoNum type="arabicParenR"/>
            </a:pPr>
            <a:endParaRPr lang="en-GB" b="0" i="0" dirty="0">
              <a:effectLst/>
              <a:latin typeface="Calibri" panose="020F0502020204030204" pitchFamily="34" charset="0"/>
            </a:endParaRPr>
          </a:p>
          <a:p>
            <a:pPr marL="514350" lvl="2" indent="-514350">
              <a:buFont typeface="+mj-lt"/>
              <a:buAutoNum type="arabicPeriod"/>
            </a:pPr>
            <a:r>
              <a:rPr lang="en-US" dirty="0"/>
              <a:t>Additional material and presentations:</a:t>
            </a:r>
          </a:p>
          <a:p>
            <a:pPr marL="971550" lvl="3" indent="-514350">
              <a:buFont typeface="+mj-lt"/>
              <a:buAutoNum type="arabicPeriod"/>
            </a:pPr>
            <a:r>
              <a:rPr lang="en-US" dirty="0">
                <a:hlinkClick r:id="rId5"/>
              </a:rPr>
              <a:t>SPS BWS Task Force meeting - 02062023</a:t>
            </a:r>
            <a:endParaRPr lang="en-US" dirty="0">
              <a:hlinkClick r:id="rId6"/>
            </a:endParaRPr>
          </a:p>
          <a:p>
            <a:pPr marL="971550" lvl="3" indent="-514350">
              <a:buFont typeface="+mj-lt"/>
              <a:buAutoNum type="arabicPeriod"/>
            </a:pPr>
            <a:r>
              <a:rPr lang="en-US" dirty="0">
                <a:hlinkClick r:id="rId7"/>
              </a:rPr>
              <a:t>SPS BWS Task Force meeting – 02082023</a:t>
            </a:r>
            <a:endParaRPr lang="en-US" dirty="0"/>
          </a:p>
          <a:p>
            <a:pPr marL="971550" lvl="3" indent="-514350">
              <a:buFont typeface="+mj-lt"/>
              <a:buAutoNum type="arabicPeriod"/>
            </a:pPr>
            <a:r>
              <a:rPr lang="en-US" dirty="0">
                <a:hlinkClick r:id="rId8"/>
              </a:rPr>
              <a:t>SPS BWS Task Force meeting – 28082023</a:t>
            </a:r>
            <a:endParaRPr lang="en-US" dirty="0"/>
          </a:p>
          <a:p>
            <a:pPr marL="971550" lvl="3" indent="-514350">
              <a:buFont typeface="+mj-lt"/>
              <a:buAutoNum type="arabicPeriod"/>
            </a:pPr>
            <a:r>
              <a:rPr lang="en-US" dirty="0">
                <a:hlinkClick r:id="rId9"/>
              </a:rPr>
              <a:t>SPS BWS Task Force meeting - 14112023</a:t>
            </a:r>
            <a:endParaRPr lang="en-US" dirty="0"/>
          </a:p>
          <a:p>
            <a:pPr marL="1371600" lvl="3" indent="0">
              <a:buNone/>
            </a:pPr>
            <a:r>
              <a:rPr lang="en-GB" dirty="0">
                <a:latin typeface="Calibri" panose="020F0502020204030204" pitchFamily="34" charset="0"/>
              </a:rPr>
              <a:t>			</a:t>
            </a:r>
          </a:p>
          <a:p>
            <a:pPr marL="1371600" lvl="3" indent="0">
              <a:buNone/>
            </a:pPr>
            <a:endParaRPr lang="en-GB" dirty="0"/>
          </a:p>
          <a:p>
            <a:pPr marL="1885950" lvl="3" indent="-514350">
              <a:buFont typeface="+mj-lt"/>
              <a:buAutoNum type="arabicParenR"/>
            </a:pPr>
            <a:endParaRPr lang="en-GB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ABF2C-CC73-2EF9-949C-CD64ADCC1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27AA6-602F-101A-A49C-D3794A36B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0FDB2-2620-4E3B-2B89-5B66C7EFA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678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0A946E-20B7-D472-6F18-6F244B017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82CA044A-D06F-FE6F-D150-06192707B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36772986-5C09-1087-6049-220AD751F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7E6CF905-5E74-33D6-3743-53BEA61A7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20</a:t>
            </a:fld>
            <a:endParaRPr lang="en-GB" dirty="0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2D948597-5A68-D9E5-4BBE-6549432CE27A}"/>
              </a:ext>
            </a:extLst>
          </p:cNvPr>
          <p:cNvSpPr txBox="1">
            <a:spLocks/>
          </p:cNvSpPr>
          <p:nvPr/>
        </p:nvSpPr>
        <p:spPr>
          <a:xfrm>
            <a:off x="505691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Computational resources vs. settings</a:t>
            </a: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5EBC39-E562-237B-DB41-1B29281A2743}"/>
              </a:ext>
            </a:extLst>
          </p:cNvPr>
          <p:cNvGrpSpPr/>
          <p:nvPr/>
        </p:nvGrpSpPr>
        <p:grpSpPr>
          <a:xfrm>
            <a:off x="1162730" y="2132255"/>
            <a:ext cx="3939207" cy="3417403"/>
            <a:chOff x="1280493" y="1756077"/>
            <a:chExt cx="3939207" cy="341740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B4AA90E-102D-5BA5-8A25-5D6BD5A967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0493" y="1756077"/>
              <a:ext cx="3833106" cy="3345846"/>
            </a:xfrm>
            <a:prstGeom prst="rect">
              <a:avLst/>
            </a:prstGeom>
            <a:ln w="28575">
              <a:solidFill>
                <a:srgbClr val="0070C0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4B7F43D-CEB6-DA2E-FB7E-D13721BA4E5E}"/>
                </a:ext>
              </a:extLst>
            </p:cNvPr>
            <p:cNvSpPr txBox="1"/>
            <p:nvPr/>
          </p:nvSpPr>
          <p:spPr>
            <a:xfrm>
              <a:off x="3044537" y="4865703"/>
              <a:ext cx="21751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0070C0"/>
                  </a:solidFill>
                </a:rPr>
                <a:t>© CST, Dassault </a:t>
              </a:r>
              <a:r>
                <a:rPr lang="en-GB" sz="1400" dirty="0" err="1">
                  <a:solidFill>
                    <a:srgbClr val="0070C0"/>
                  </a:solidFill>
                </a:rPr>
                <a:t>Systèmes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7D6C926-9F3E-99BD-C329-5FBA90C3EA24}"/>
              </a:ext>
            </a:extLst>
          </p:cNvPr>
          <p:cNvSpPr txBox="1"/>
          <p:nvPr/>
        </p:nvSpPr>
        <p:spPr>
          <a:xfrm>
            <a:off x="1021883" y="1325563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Linear dependence on the </a:t>
            </a:r>
            <a:r>
              <a:rPr lang="en-GB" b="1" dirty="0">
                <a:solidFill>
                  <a:srgbClr val="FF0000"/>
                </a:solidFill>
              </a:rPr>
              <a:t>number of mesh cells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with the Time Domain solver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5D57B3-7033-92DB-D605-DAC8B9D7E293}"/>
              </a:ext>
            </a:extLst>
          </p:cNvPr>
          <p:cNvSpPr txBox="1"/>
          <p:nvPr/>
        </p:nvSpPr>
        <p:spPr>
          <a:xfrm>
            <a:off x="7188185" y="1464062"/>
            <a:ext cx="383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Linear dependence on the </a:t>
            </a:r>
            <a:r>
              <a:rPr lang="en-GB" b="1" dirty="0" err="1">
                <a:solidFill>
                  <a:srgbClr val="FF0000"/>
                </a:solidFill>
              </a:rPr>
              <a:t>wakelength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0340D83A-63F7-2E51-EFEC-AFA70EF0CA29}"/>
              </a:ext>
            </a:extLst>
          </p:cNvPr>
          <p:cNvCxnSpPr>
            <a:cxnSpLocks/>
          </p:cNvCxnSpPr>
          <p:nvPr/>
        </p:nvCxnSpPr>
        <p:spPr>
          <a:xfrm flipV="1">
            <a:off x="5136683" y="1571624"/>
            <a:ext cx="1854667" cy="77104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BDFF9A4-369F-25F8-E8B8-C196F16D7B0C}"/>
              </a:ext>
            </a:extLst>
          </p:cNvPr>
          <p:cNvSpPr txBox="1"/>
          <p:nvPr/>
        </p:nvSpPr>
        <p:spPr>
          <a:xfrm>
            <a:off x="6991350" y="3334226"/>
            <a:ext cx="3171825" cy="1015663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Trade-off </a:t>
            </a:r>
            <a:r>
              <a:rPr lang="en-GB" sz="2000" dirty="0"/>
              <a:t>between the total number of </a:t>
            </a:r>
            <a:r>
              <a:rPr lang="en-GB" sz="2000" b="1" dirty="0">
                <a:solidFill>
                  <a:srgbClr val="FF0000"/>
                </a:solidFill>
              </a:rPr>
              <a:t>mesh cells </a:t>
            </a:r>
            <a:r>
              <a:rPr lang="en-GB" sz="2000" dirty="0"/>
              <a:t>and the </a:t>
            </a:r>
            <a:r>
              <a:rPr lang="en-GB" sz="2000" b="1" dirty="0" err="1">
                <a:solidFill>
                  <a:srgbClr val="FF0000"/>
                </a:solidFill>
              </a:rPr>
              <a:t>wakelength</a:t>
            </a:r>
            <a:r>
              <a:rPr lang="en-GB" sz="2000" dirty="0"/>
              <a:t> is needed!</a:t>
            </a:r>
          </a:p>
        </p:txBody>
      </p:sp>
    </p:spTree>
    <p:extLst>
      <p:ext uri="{BB962C8B-B14F-4D97-AF65-F5344CB8AC3E}">
        <p14:creationId xmlns:p14="http://schemas.microsoft.com/office/powerpoint/2010/main" val="40320020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46C535-B66D-9144-778E-2E9828621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BDE7F8-0F44-FD85-F2F2-29E17D981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473" y="0"/>
            <a:ext cx="10515600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Field monitors – settings (1/2)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E159918E-DE74-C7E6-E6DE-ABDC62C8A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0093CBFB-E2D5-6DDD-7453-4229F1D4E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10C90B0-AC17-F0BE-DDB7-B3CEC534A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21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504BFA-13B3-FEF6-6C60-F85029F6DF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8039" b="70720"/>
          <a:stretch>
            <a:fillRect/>
          </a:stretch>
        </p:blipFill>
        <p:spPr>
          <a:xfrm>
            <a:off x="526473" y="1041988"/>
            <a:ext cx="8773509" cy="18964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BF7610-0AD4-4322-E119-C0C4497CC6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753" y="1041988"/>
            <a:ext cx="3772047" cy="512364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FC9B0D5-4AF7-C154-3FCF-26C9553B6F6B}"/>
              </a:ext>
            </a:extLst>
          </p:cNvPr>
          <p:cNvSpPr/>
          <p:nvPr/>
        </p:nvSpPr>
        <p:spPr>
          <a:xfrm>
            <a:off x="3771901" y="1444336"/>
            <a:ext cx="665018" cy="84166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CE3E70C-79BB-0425-84AB-4996D6449958}"/>
              </a:ext>
            </a:extLst>
          </p:cNvPr>
          <p:cNvCxnSpPr/>
          <p:nvPr/>
        </p:nvCxnSpPr>
        <p:spPr>
          <a:xfrm>
            <a:off x="4436919" y="1865168"/>
            <a:ext cx="3106881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95F618-AA01-9489-9F32-D27253CA3C79}"/>
                  </a:ext>
                </a:extLst>
              </p:cNvPr>
              <p:cNvSpPr txBox="1"/>
              <p:nvPr/>
            </p:nvSpPr>
            <p:spPr>
              <a:xfrm>
                <a:off x="526473" y="3603808"/>
                <a:ext cx="6769677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Definition of E-field and H-field monitors at the resonant frequencies.</a:t>
                </a:r>
              </a:p>
              <a:p>
                <a:endParaRPr lang="en-GB" dirty="0"/>
              </a:p>
              <a:p>
                <a:r>
                  <a:rPr lang="en-GB" dirty="0"/>
                  <a:t>Example:</a:t>
                </a:r>
              </a:p>
              <a:p>
                <a:pPr marL="987425" indent="-541338">
                  <a:buFont typeface="+mj-lt"/>
                  <a:buAutoNum type="arabicPeriod"/>
                </a:pP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=0.162 </m:t>
                    </m:r>
                  </m:oMath>
                </a14:m>
                <a:r>
                  <a:rPr lang="en-GB" dirty="0"/>
                  <a:t>GHz</a:t>
                </a:r>
              </a:p>
              <a:p>
                <a:pPr marL="987425" indent="-541338">
                  <a:buFont typeface="+mj-lt"/>
                  <a:buAutoNum type="arabicPeriod"/>
                </a:pP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=0.807 </m:t>
                    </m:r>
                  </m:oMath>
                </a14:m>
                <a:r>
                  <a:rPr lang="en-GB" dirty="0"/>
                  <a:t>GHz</a:t>
                </a:r>
              </a:p>
              <a:p>
                <a:pPr marL="987425" indent="-541338">
                  <a:buFont typeface="+mj-lt"/>
                  <a:buAutoNum type="arabicPeriod"/>
                </a:pP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=0.835 </m:t>
                    </m:r>
                  </m:oMath>
                </a14:m>
                <a:r>
                  <a:rPr lang="en-GB" dirty="0"/>
                  <a:t>GHz</a:t>
                </a:r>
              </a:p>
              <a:p>
                <a:pPr marL="987425" indent="-541338">
                  <a:buFont typeface="+mj-lt"/>
                  <a:buAutoNum type="arabicPeriod"/>
                </a:pP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=0.866 </m:t>
                    </m:r>
                  </m:oMath>
                </a14:m>
                <a:r>
                  <a:rPr lang="en-GB" dirty="0"/>
                  <a:t>GHz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95F618-AA01-9489-9F32-D27253CA3C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473" y="3603808"/>
                <a:ext cx="6769677" cy="2031325"/>
              </a:xfrm>
              <a:prstGeom prst="rect">
                <a:avLst/>
              </a:prstGeom>
              <a:blipFill>
                <a:blip r:embed="rId4"/>
                <a:stretch>
                  <a:fillRect l="-720" t="-1502" b="-39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28098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44F444-7B42-0995-261A-86B0339C2E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C1AE33F-FC0F-009B-5852-5A0172A0D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818" y="0"/>
            <a:ext cx="10515600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Field monitors – settings (2/2)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E1395BE0-22F7-7339-FEA5-11280655A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BC417D40-3998-EE27-530F-F6D1430C4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703C8D4F-F7C4-D188-8320-45CD70345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22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CB2BDC-650E-B217-0B57-28572F21C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874" y="1790558"/>
            <a:ext cx="4397121" cy="32768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350EF1-CF45-5490-46C6-E069561FBF05}"/>
              </a:ext>
            </a:extLst>
          </p:cNvPr>
          <p:cNvSpPr txBox="1"/>
          <p:nvPr/>
        </p:nvSpPr>
        <p:spPr>
          <a:xfrm>
            <a:off x="838200" y="1325563"/>
            <a:ext cx="667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Shorter </a:t>
            </a:r>
            <a:r>
              <a:rPr lang="en-GB" dirty="0" err="1"/>
              <a:t>wakelength</a:t>
            </a:r>
            <a:r>
              <a:rPr lang="en-GB" dirty="0"/>
              <a:t> can be selected to solve field monitors.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E37D813-D303-AC75-4BE5-506264AB44A7}"/>
              </a:ext>
            </a:extLst>
          </p:cNvPr>
          <p:cNvCxnSpPr/>
          <p:nvPr/>
        </p:nvCxnSpPr>
        <p:spPr>
          <a:xfrm>
            <a:off x="5195944" y="4173967"/>
            <a:ext cx="5486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9F43C173-8EC1-7220-DA08-5727CBFD3C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584" y="1694894"/>
            <a:ext cx="3869079" cy="4198059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F23FE95-FCF0-B066-E6D1-5B1FDB89E83B}"/>
              </a:ext>
            </a:extLst>
          </p:cNvPr>
          <p:cNvSpPr/>
          <p:nvPr/>
        </p:nvSpPr>
        <p:spPr>
          <a:xfrm>
            <a:off x="4395355" y="4044080"/>
            <a:ext cx="800589" cy="25977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5962A49-77D9-BDE7-C03F-0163E41F4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2476" y="1231497"/>
            <a:ext cx="2522439" cy="299492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633EFA7-2A60-A975-3A49-C7115C0684FF}"/>
              </a:ext>
            </a:extLst>
          </p:cNvPr>
          <p:cNvCxnSpPr>
            <a:cxnSpLocks/>
          </p:cNvCxnSpPr>
          <p:nvPr/>
        </p:nvCxnSpPr>
        <p:spPr>
          <a:xfrm flipV="1">
            <a:off x="8312727" y="2732809"/>
            <a:ext cx="479749" cy="4364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A120E439-6864-9CA5-E822-03EA87706758}"/>
              </a:ext>
            </a:extLst>
          </p:cNvPr>
          <p:cNvSpPr/>
          <p:nvPr/>
        </p:nvSpPr>
        <p:spPr>
          <a:xfrm>
            <a:off x="7852064" y="3169227"/>
            <a:ext cx="800589" cy="25977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68D050-FB7A-98DB-4BDB-68A5B131B797}"/>
              </a:ext>
            </a:extLst>
          </p:cNvPr>
          <p:cNvSpPr txBox="1"/>
          <p:nvPr/>
        </p:nvSpPr>
        <p:spPr>
          <a:xfrm>
            <a:off x="10556730" y="1575660"/>
            <a:ext cx="1548679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Select “Store per solid” to obtain volume losses</a:t>
            </a:r>
          </a:p>
        </p:txBody>
      </p:sp>
    </p:spTree>
    <p:extLst>
      <p:ext uri="{BB962C8B-B14F-4D97-AF65-F5344CB8AC3E}">
        <p14:creationId xmlns:p14="http://schemas.microsoft.com/office/powerpoint/2010/main" val="3460287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965D78-5FD0-FAE4-2FD6-3169ACCDB0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1C5C81FC-7D1D-3EF1-1DF7-46BC81E50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F3EA01D6-425B-8625-D6F5-3508F04BF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70FC05D9-75DF-EAD8-A18E-9B32AFAF3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23</a:t>
            </a:fld>
            <a:endParaRPr lang="en-GB" dirty="0"/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B71FDEBB-A115-5470-2EF7-CA7909205CE8}"/>
              </a:ext>
            </a:extLst>
          </p:cNvPr>
          <p:cNvSpPr txBox="1">
            <a:spLocks/>
          </p:cNvSpPr>
          <p:nvPr/>
        </p:nvSpPr>
        <p:spPr>
          <a:xfrm>
            <a:off x="58881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Field monitors - results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E81CB06-47F9-2FA3-DE62-7E0C5CA7545D}"/>
                  </a:ext>
                </a:extLst>
              </p:cNvPr>
              <p:cNvSpPr txBox="1"/>
              <p:nvPr/>
            </p:nvSpPr>
            <p:spPr>
              <a:xfrm>
                <a:off x="741218" y="1219993"/>
                <a:ext cx="37763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H-field</a:t>
                </a:r>
                <a:r>
                  <a:rPr lang="en-GB" dirty="0"/>
                  <a:t> monitor at </a:t>
                </a:r>
                <a14:m>
                  <m:oMath xmlns:m="http://schemas.openxmlformats.org/officeDocument/2006/math">
                    <m:r>
                      <a:rPr lang="it-IT" b="1" i="1">
                        <a:latin typeface="Cambria Math" panose="02040503050406030204" pitchFamily="18" charset="0"/>
                      </a:rPr>
                      <m:t>𝒇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𝟏𝟔𝟐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dirty="0"/>
                  <a:t>GHz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E81CB06-47F9-2FA3-DE62-7E0C5CA75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218" y="1219993"/>
                <a:ext cx="3776353" cy="369332"/>
              </a:xfrm>
              <a:prstGeom prst="rect">
                <a:avLst/>
              </a:prstGeom>
              <a:blipFill>
                <a:blip r:embed="rId2"/>
                <a:stretch>
                  <a:fillRect l="-1454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 descr="A blue circular object with a pipe&#10;&#10;AI-generated content may be incorrect.">
            <a:extLst>
              <a:ext uri="{FF2B5EF4-FFF2-40B4-BE49-F238E27FC236}">
                <a16:creationId xmlns:a16="http://schemas.microsoft.com/office/drawing/2014/main" id="{570D3930-2A84-509A-49A3-0931B3435C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7" t="8943" r="28571" b="18233"/>
          <a:stretch>
            <a:fillRect/>
          </a:stretch>
        </p:blipFill>
        <p:spPr>
          <a:xfrm>
            <a:off x="492620" y="1840938"/>
            <a:ext cx="6177559" cy="317612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6D72569-4262-4EB6-2AD7-E4BFA174D6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2232" y="1404659"/>
            <a:ext cx="922100" cy="211092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715F9BF-CD84-459B-F290-D474A7C0B1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4002" y="4854870"/>
            <a:ext cx="1112616" cy="112023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9C1280B-9CB1-DEC2-F2D3-9409283ECA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3779" y="1840938"/>
            <a:ext cx="4640404" cy="148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1F45590E-3A6D-0CFE-0FB0-71CC5FB4E6CF}"/>
              </a:ext>
            </a:extLst>
          </p:cNvPr>
          <p:cNvSpPr/>
          <p:nvPr/>
        </p:nvSpPr>
        <p:spPr>
          <a:xfrm>
            <a:off x="3091543" y="2223995"/>
            <a:ext cx="1208314" cy="4408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428A08E2-8CCC-7614-4AE5-6004C69EF74B}"/>
              </a:ext>
            </a:extLst>
          </p:cNvPr>
          <p:cNvCxnSpPr>
            <a:cxnSpLocks/>
            <a:stCxn id="24" idx="6"/>
            <a:endCxn id="23" idx="0"/>
          </p:cNvCxnSpPr>
          <p:nvPr/>
        </p:nvCxnSpPr>
        <p:spPr>
          <a:xfrm flipV="1">
            <a:off x="4299857" y="1840938"/>
            <a:ext cx="5154124" cy="603485"/>
          </a:xfrm>
          <a:prstGeom prst="bentConnector4">
            <a:avLst>
              <a:gd name="adj1" fmla="val 9328"/>
              <a:gd name="adj2" fmla="val 188387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424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4441F3-D9DB-84CE-824C-ED7D3D18B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519C3052-9F33-854C-E462-42C125757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B878F69A-E405-B8E5-A7BF-19C4EB699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458D5F27-A81B-28A3-F979-93C975E80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24</a:t>
            </a:fld>
            <a:endParaRPr lang="en-GB" dirty="0"/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87EC9ACB-FA8E-197E-DEF7-7F004E657797}"/>
              </a:ext>
            </a:extLst>
          </p:cNvPr>
          <p:cNvSpPr txBox="1">
            <a:spLocks/>
          </p:cNvSpPr>
          <p:nvPr/>
        </p:nvSpPr>
        <p:spPr>
          <a:xfrm>
            <a:off x="58881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Field monitors - results</a:t>
            </a:r>
            <a:endParaRPr lang="en-GB" dirty="0"/>
          </a:p>
        </p:txBody>
      </p:sp>
      <p:pic>
        <p:nvPicPr>
          <p:cNvPr id="3" name="Picture 2" descr="A green and blue circular object with a pipe&#10;&#10;AI-generated content may be incorrect.">
            <a:extLst>
              <a:ext uri="{FF2B5EF4-FFF2-40B4-BE49-F238E27FC236}">
                <a16:creationId xmlns:a16="http://schemas.microsoft.com/office/drawing/2014/main" id="{A0BB387D-6716-AC8B-393D-315635AFD0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4" t="7464" r="21591" b="9636"/>
          <a:stretch>
            <a:fillRect/>
          </a:stretch>
        </p:blipFill>
        <p:spPr>
          <a:xfrm>
            <a:off x="708561" y="2095046"/>
            <a:ext cx="5520753" cy="28577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E3D925F-5036-24E5-A2E9-62EC8DD84265}"/>
                  </a:ext>
                </a:extLst>
              </p:cNvPr>
              <p:cNvSpPr txBox="1"/>
              <p:nvPr/>
            </p:nvSpPr>
            <p:spPr>
              <a:xfrm>
                <a:off x="741218" y="1219993"/>
                <a:ext cx="37763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H-field</a:t>
                </a:r>
                <a:r>
                  <a:rPr lang="en-GB" dirty="0"/>
                  <a:t> monitor at </a:t>
                </a:r>
                <a14:m>
                  <m:oMath xmlns:m="http://schemas.openxmlformats.org/officeDocument/2006/math">
                    <m:r>
                      <a:rPr lang="it-IT" b="1" i="1">
                        <a:latin typeface="Cambria Math" panose="02040503050406030204" pitchFamily="18" charset="0"/>
                      </a:rPr>
                      <m:t>𝒇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𝟖𝟎𝟕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dirty="0"/>
                  <a:t>GHz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E3D925F-5036-24E5-A2E9-62EC8DD842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218" y="1219993"/>
                <a:ext cx="3776353" cy="369332"/>
              </a:xfrm>
              <a:prstGeom prst="rect">
                <a:avLst/>
              </a:prstGeom>
              <a:blipFill>
                <a:blip r:embed="rId3"/>
                <a:stretch>
                  <a:fillRect l="-1454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2E1A0D7-1A7B-4B2F-B7BE-92F6AEEBC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2232" y="1404659"/>
            <a:ext cx="922100" cy="21109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14AFFC-895B-549A-6D36-6C4070BB48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4002" y="4854870"/>
            <a:ext cx="1112616" cy="112023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D8F4457-115C-BC46-6975-1BA19EB635E2}"/>
              </a:ext>
            </a:extLst>
          </p:cNvPr>
          <p:cNvSpPr/>
          <p:nvPr/>
        </p:nvSpPr>
        <p:spPr>
          <a:xfrm>
            <a:off x="3091543" y="2223995"/>
            <a:ext cx="1208314" cy="4408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AA8E031D-EB75-8809-AE74-C3DB31BFB4B8}"/>
              </a:ext>
            </a:extLst>
          </p:cNvPr>
          <p:cNvCxnSpPr>
            <a:cxnSpLocks/>
            <a:stCxn id="7" idx="6"/>
          </p:cNvCxnSpPr>
          <p:nvPr/>
        </p:nvCxnSpPr>
        <p:spPr>
          <a:xfrm flipV="1">
            <a:off x="4299857" y="1840938"/>
            <a:ext cx="5154124" cy="603485"/>
          </a:xfrm>
          <a:prstGeom prst="bentConnector4">
            <a:avLst>
              <a:gd name="adj1" fmla="val 9328"/>
              <a:gd name="adj2" fmla="val 188387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64354DE-C28D-051F-D1D6-0976ED1480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7360" y="1857768"/>
            <a:ext cx="4333242" cy="161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11660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E6024-801C-8D8C-7524-2A127D8A3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66E15193-E704-207E-3AC8-1F8A2F921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1E451F89-413B-424C-3F15-E2B082CAB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6F591B0-62B7-252E-B359-139DCA25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25</a:t>
            </a:fld>
            <a:endParaRPr lang="en-GB" dirty="0"/>
          </a:p>
        </p:txBody>
      </p:sp>
      <p:sp>
        <p:nvSpPr>
          <p:cNvPr id="20" name="Title 3">
            <a:extLst>
              <a:ext uri="{FF2B5EF4-FFF2-40B4-BE49-F238E27FC236}">
                <a16:creationId xmlns:a16="http://schemas.microsoft.com/office/drawing/2014/main" id="{56610D97-BF52-F95F-F26F-D8F244225D2E}"/>
              </a:ext>
            </a:extLst>
          </p:cNvPr>
          <p:cNvSpPr txBox="1">
            <a:spLocks/>
          </p:cNvSpPr>
          <p:nvPr/>
        </p:nvSpPr>
        <p:spPr>
          <a:xfrm>
            <a:off x="58881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Material and solid losses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BC2338E-29E9-ACA8-D4AC-AEBAF16B6A26}"/>
              </a:ext>
            </a:extLst>
          </p:cNvPr>
          <p:cNvSpPr txBox="1"/>
          <p:nvPr/>
        </p:nvSpPr>
        <p:spPr>
          <a:xfrm>
            <a:off x="718457" y="1132114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summary of the computed losses can be found under 1D Results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F463651-22BD-8C14-6102-A84D1D193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5908" y="1455279"/>
            <a:ext cx="3216292" cy="3127770"/>
          </a:xfrm>
          <a:prstGeom prst="rect">
            <a:avLst/>
          </a:prstGeom>
          <a:ln>
            <a:solidFill>
              <a:srgbClr val="0070C0"/>
            </a:solidFill>
          </a:ln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8207B6-339F-610A-8F55-B28F91B0F0EB}"/>
              </a:ext>
            </a:extLst>
          </p:cNvPr>
          <p:cNvCxnSpPr>
            <a:cxnSpLocks/>
            <a:endCxn id="23" idx="1"/>
          </p:cNvCxnSpPr>
          <p:nvPr/>
        </p:nvCxnSpPr>
        <p:spPr>
          <a:xfrm>
            <a:off x="3483429" y="1687286"/>
            <a:ext cx="3282479" cy="13318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22808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0BD289-6DA0-0913-47C4-1A932DAE0A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9BBEF7D2-3721-222C-DBAA-FC03D139E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687ACA2C-DF31-2AD0-F390-50FE885E5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71BB8472-2380-7FD4-A81D-A2DB621A1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26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7FF44E94-3AD3-32CD-B06E-11CB4B84CA8C}"/>
              </a:ext>
            </a:extLst>
          </p:cNvPr>
          <p:cNvSpPr txBox="1">
            <a:spLocks/>
          </p:cNvSpPr>
          <p:nvPr/>
        </p:nvSpPr>
        <p:spPr>
          <a:xfrm>
            <a:off x="58881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Surface losses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96E08E-12EA-CBAB-8401-2D2B1A943126}"/>
              </a:ext>
            </a:extLst>
          </p:cNvPr>
          <p:cNvSpPr txBox="1"/>
          <p:nvPr/>
        </p:nvSpPr>
        <p:spPr>
          <a:xfrm>
            <a:off x="588818" y="1066469"/>
            <a:ext cx="8447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Surface losses are computed starting from H-field monitors and material properties: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51DCB3-15DE-0027-6D42-DD948359D008}"/>
                  </a:ext>
                </a:extLst>
              </p:cNvPr>
              <p:cNvSpPr txBox="1"/>
              <p:nvPr/>
            </p:nvSpPr>
            <p:spPr>
              <a:xfrm>
                <a:off x="1352920" y="1645960"/>
                <a:ext cx="2567219" cy="1215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𝑠𝑡𝑜𝑟𝑒𝑑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𝑑𝑖𝑠𝑠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b="0" dirty="0">
                  <a:ea typeface="Cambria Math" panose="02040503050406030204" pitchFamily="18" charset="0"/>
                </a:endParaRP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51DCB3-15DE-0027-6D42-DD948359D0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920" y="1645960"/>
                <a:ext cx="2567219" cy="12155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FF16573-4011-CE04-F943-80E2F2C3DA3A}"/>
              </a:ext>
            </a:extLst>
          </p:cNvPr>
          <p:cNvCxnSpPr>
            <a:cxnSpLocks/>
          </p:cNvCxnSpPr>
          <p:nvPr/>
        </p:nvCxnSpPr>
        <p:spPr>
          <a:xfrm>
            <a:off x="3571412" y="2348382"/>
            <a:ext cx="6248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EF16AEB-E5F2-7D8E-6E1B-3375197E0C8C}"/>
              </a:ext>
            </a:extLst>
          </p:cNvPr>
          <p:cNvSpPr txBox="1"/>
          <p:nvPr/>
        </p:nvSpPr>
        <p:spPr>
          <a:xfrm>
            <a:off x="4280857" y="2148327"/>
            <a:ext cx="63314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 dissipated in the resonant structure. It is directly related to the </a:t>
            </a:r>
            <a:r>
              <a:rPr lang="en-US" dirty="0">
                <a:solidFill>
                  <a:srgbClr val="FF0000"/>
                </a:solidFill>
              </a:rPr>
              <a:t>magnetic field H</a:t>
            </a:r>
            <a:r>
              <a:rPr lang="en-US" sz="2000" dirty="0"/>
              <a:t>:</a:t>
            </a:r>
            <a:endParaRPr lang="en-GB" sz="20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4090A78-6186-5789-A0B4-D5898F6D1E54}"/>
              </a:ext>
            </a:extLst>
          </p:cNvPr>
          <p:cNvCxnSpPr>
            <a:cxnSpLocks/>
          </p:cNvCxnSpPr>
          <p:nvPr/>
        </p:nvCxnSpPr>
        <p:spPr>
          <a:xfrm>
            <a:off x="3743228" y="1874560"/>
            <a:ext cx="6248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0B1D554-E060-A2E8-D896-6A11CE2FE225}"/>
              </a:ext>
            </a:extLst>
          </p:cNvPr>
          <p:cNvSpPr txBox="1"/>
          <p:nvPr/>
        </p:nvSpPr>
        <p:spPr>
          <a:xfrm>
            <a:off x="4395105" y="1689894"/>
            <a:ext cx="5230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Energy stored in the resonant structure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7C9592-D212-EBF8-20A9-65418077D878}"/>
                  </a:ext>
                </a:extLst>
              </p:cNvPr>
              <p:cNvSpPr txBox="1"/>
              <p:nvPr/>
            </p:nvSpPr>
            <p:spPr>
              <a:xfrm>
                <a:off x="6929929" y="2688920"/>
                <a:ext cx="2422138" cy="7282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𝑑𝑖𝑠𝑠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p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acc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𝑑𝑆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7C9592-D212-EBF8-20A9-65418077D8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929" y="2688920"/>
                <a:ext cx="2422138" cy="7282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6FECE66-13A6-F2BC-3637-05C48B49A86F}"/>
                  </a:ext>
                </a:extLst>
              </p:cNvPr>
              <p:cNvSpPr txBox="1"/>
              <p:nvPr/>
            </p:nvSpPr>
            <p:spPr>
              <a:xfrm>
                <a:off x="4670960" y="3648199"/>
                <a:ext cx="654132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Perturbation approach: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dirty="0"/>
                  <a:t> computed assuming all the metals perfect conductors.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/>
                  <a:t> is the surface resistance, related to material properties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6FECE66-13A6-F2BC-3637-05C48B49A8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0960" y="3648199"/>
                <a:ext cx="6541325" cy="923330"/>
              </a:xfrm>
              <a:prstGeom prst="rect">
                <a:avLst/>
              </a:prstGeom>
              <a:blipFill>
                <a:blip r:embed="rId4"/>
                <a:stretch>
                  <a:fillRect l="-746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C58BA6-CAFA-4904-DDC6-AEE7FDE36AF6}"/>
                  </a:ext>
                </a:extLst>
              </p:cNvPr>
              <p:cNvSpPr txBox="1"/>
              <p:nvPr/>
            </p:nvSpPr>
            <p:spPr>
              <a:xfrm>
                <a:off x="7010154" y="4571529"/>
                <a:ext cx="3154133" cy="8437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it-IT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2 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C58BA6-CAFA-4904-DDC6-AEE7FDE36A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154" y="4571529"/>
                <a:ext cx="3154133" cy="8437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3A59FBB-708B-459B-0251-272E280B8820}"/>
              </a:ext>
            </a:extLst>
          </p:cNvPr>
          <p:cNvCxnSpPr>
            <a:cxnSpLocks/>
          </p:cNvCxnSpPr>
          <p:nvPr/>
        </p:nvCxnSpPr>
        <p:spPr>
          <a:xfrm>
            <a:off x="8004710" y="5336112"/>
            <a:ext cx="505445" cy="3174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C490517-4D97-B4C5-4C6B-949E3AA4AE5D}"/>
                  </a:ext>
                </a:extLst>
              </p:cNvPr>
              <p:cNvSpPr txBox="1"/>
              <p:nvPr/>
            </p:nvSpPr>
            <p:spPr>
              <a:xfrm>
                <a:off x="7841449" y="5622686"/>
                <a:ext cx="2035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GB" dirty="0"/>
                  <a:t> is the skin depth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C490517-4D97-B4C5-4C6B-949E3AA4AE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1449" y="5622686"/>
                <a:ext cx="2035628" cy="369332"/>
              </a:xfrm>
              <a:prstGeom prst="rect">
                <a:avLst/>
              </a:prstGeom>
              <a:blipFill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EAE4ED9-50B0-B91D-12FD-388B04184880}"/>
              </a:ext>
            </a:extLst>
          </p:cNvPr>
          <p:cNvCxnSpPr>
            <a:cxnSpLocks/>
          </p:cNvCxnSpPr>
          <p:nvPr/>
        </p:nvCxnSpPr>
        <p:spPr>
          <a:xfrm flipH="1">
            <a:off x="7304809" y="5333530"/>
            <a:ext cx="405246" cy="2891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1DE9F79-FF06-35FE-2225-461BA4A92B02}"/>
                  </a:ext>
                </a:extLst>
              </p:cNvPr>
              <p:cNvSpPr txBox="1"/>
              <p:nvPr/>
            </p:nvSpPr>
            <p:spPr>
              <a:xfrm>
                <a:off x="5740124" y="5631911"/>
                <a:ext cx="20356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dirty="0"/>
                  <a:t> is the electrical conductivity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1DE9F79-FF06-35FE-2225-461BA4A92B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0124" y="5631911"/>
                <a:ext cx="2035628" cy="646331"/>
              </a:xfrm>
              <a:prstGeom prst="rect">
                <a:avLst/>
              </a:prstGeom>
              <a:blipFill>
                <a:blip r:embed="rId7"/>
                <a:stretch>
                  <a:fillRect l="-2695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4315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25A845-15F5-9E5B-62F4-9E683B3B4B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A3E95038-E3D0-B029-05B9-CEBF8BFEE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2B80B6D6-F993-FEE2-A218-2CDD94DEA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DFA8E2FA-317A-2D38-B627-484EBD4C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27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4CB092C5-F2B9-A44C-A587-0B65DAEBA440}"/>
              </a:ext>
            </a:extLst>
          </p:cNvPr>
          <p:cNvSpPr txBox="1">
            <a:spLocks/>
          </p:cNvSpPr>
          <p:nvPr/>
        </p:nvSpPr>
        <p:spPr>
          <a:xfrm>
            <a:off x="58881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Surface losses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09FD73-F43E-2214-0C22-9439EFD85E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" r="73769" b="70504"/>
          <a:stretch>
            <a:fillRect/>
          </a:stretch>
        </p:blipFill>
        <p:spPr>
          <a:xfrm>
            <a:off x="707572" y="1162277"/>
            <a:ext cx="4256314" cy="25425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FDE432-00FD-9458-EFCE-197AAE586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7900" y="1162277"/>
            <a:ext cx="6096528" cy="362743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3A62416-77FE-BF05-E439-22334AC21512}"/>
              </a:ext>
            </a:extLst>
          </p:cNvPr>
          <p:cNvSpPr/>
          <p:nvPr/>
        </p:nvSpPr>
        <p:spPr>
          <a:xfrm>
            <a:off x="1665514" y="1741714"/>
            <a:ext cx="664029" cy="8926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7E7CD1B-7D39-09A3-953A-6716B84B1DE3}"/>
              </a:ext>
            </a:extLst>
          </p:cNvPr>
          <p:cNvCxnSpPr>
            <a:cxnSpLocks/>
            <a:stCxn id="16" idx="3"/>
            <a:endCxn id="10" idx="1"/>
          </p:cNvCxnSpPr>
          <p:nvPr/>
        </p:nvCxnSpPr>
        <p:spPr>
          <a:xfrm>
            <a:off x="2329543" y="2188029"/>
            <a:ext cx="3058357" cy="78796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23F15B1C-F8C7-B9E9-03E6-291A97D51EF0}"/>
              </a:ext>
            </a:extLst>
          </p:cNvPr>
          <p:cNvSpPr/>
          <p:nvPr/>
        </p:nvSpPr>
        <p:spPr>
          <a:xfrm>
            <a:off x="8828314" y="1828800"/>
            <a:ext cx="772886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46F83BA-D933-FA45-3151-2A2D58D2912C}"/>
              </a:ext>
            </a:extLst>
          </p:cNvPr>
          <p:cNvCxnSpPr>
            <a:cxnSpLocks/>
            <a:stCxn id="22" idx="4"/>
          </p:cNvCxnSpPr>
          <p:nvPr/>
        </p:nvCxnSpPr>
        <p:spPr>
          <a:xfrm flipH="1">
            <a:off x="8305800" y="2743200"/>
            <a:ext cx="908957" cy="26452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EDFF730-D6F5-834B-777E-F7CE0BB76070}"/>
              </a:ext>
            </a:extLst>
          </p:cNvPr>
          <p:cNvSpPr txBox="1"/>
          <p:nvPr/>
        </p:nvSpPr>
        <p:spPr>
          <a:xfrm>
            <a:off x="5758543" y="5388429"/>
            <a:ext cx="4474028" cy="92333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Percentage of losses for each material/solid can be extracted and they are used to rescale the impedance with respect to each material</a:t>
            </a:r>
          </a:p>
        </p:txBody>
      </p:sp>
    </p:spTree>
    <p:extLst>
      <p:ext uri="{BB962C8B-B14F-4D97-AF65-F5344CB8AC3E}">
        <p14:creationId xmlns:p14="http://schemas.microsoft.com/office/powerpoint/2010/main" val="23537980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8E9C9B-40CD-EC3E-2E07-A0A741706B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9894D918-351B-275A-FCCD-A552776AC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24041A16-7338-AAD3-00AE-0919CBC87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6D07C395-976E-09BD-F5E8-9BABC6873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28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F5484A72-81AF-868C-0888-D33FFC083B55}"/>
              </a:ext>
            </a:extLst>
          </p:cNvPr>
          <p:cNvSpPr txBox="1">
            <a:spLocks/>
          </p:cNvSpPr>
          <p:nvPr/>
        </p:nvSpPr>
        <p:spPr>
          <a:xfrm>
            <a:off x="58881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Thermal losses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106CE4-BE4C-25EB-F0BC-734580571B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70625" b="76387"/>
          <a:stretch>
            <a:fillRect/>
          </a:stretch>
        </p:blipFill>
        <p:spPr>
          <a:xfrm>
            <a:off x="588818" y="1008175"/>
            <a:ext cx="4721563" cy="20163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DAF5B8-CCF1-F5EF-82EB-43D9D3A655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2363" y="844554"/>
            <a:ext cx="5205101" cy="4359943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5A2BCC8-D23B-6CC0-0470-B4EADAB197A8}"/>
              </a:ext>
            </a:extLst>
          </p:cNvPr>
          <p:cNvSpPr/>
          <p:nvPr/>
        </p:nvSpPr>
        <p:spPr>
          <a:xfrm>
            <a:off x="2057399" y="1626627"/>
            <a:ext cx="664029" cy="8926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08E192-52FA-FBBC-2E13-274F4320921E}"/>
              </a:ext>
            </a:extLst>
          </p:cNvPr>
          <p:cNvCxnSpPr>
            <a:cxnSpLocks/>
            <a:stCxn id="10" idx="3"/>
            <a:endCxn id="9" idx="1"/>
          </p:cNvCxnSpPr>
          <p:nvPr/>
        </p:nvCxnSpPr>
        <p:spPr>
          <a:xfrm>
            <a:off x="2721428" y="2072942"/>
            <a:ext cx="2970935" cy="95158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161565E-E3E7-898A-C179-3CEDBBAEB623}"/>
              </a:ext>
            </a:extLst>
          </p:cNvPr>
          <p:cNvSpPr txBox="1"/>
          <p:nvPr/>
        </p:nvSpPr>
        <p:spPr>
          <a:xfrm>
            <a:off x="5083626" y="5367115"/>
            <a:ext cx="6422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file will contain the Electric Volume Losses and Surface Losses computed for each field monitor at the specific frequency</a:t>
            </a:r>
          </a:p>
        </p:txBody>
      </p:sp>
    </p:spTree>
    <p:extLst>
      <p:ext uri="{BB962C8B-B14F-4D97-AF65-F5344CB8AC3E}">
        <p14:creationId xmlns:p14="http://schemas.microsoft.com/office/powerpoint/2010/main" val="40853740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0BCE0C-4EC9-70AF-2520-B8B29FA57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44E75061-16E8-2A2A-B626-91E5B84FEB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23F19D3-56CB-9C72-76D8-F1D78822F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/>
              <a:t>2</a:t>
            </a: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- Adding 5 Ferrite Tiles</a:t>
            </a: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3B6A897E-8D0E-ABCA-205C-F71950D39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5AC1A-A571-85FD-3A20-199C39E683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1">
                    <a:tint val="75000"/>
                  </a:schemeClr>
                </a:solidFill>
              </a:rPr>
              <a:t>23/06/2025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0065A-74E3-5DFE-2A6A-05921697B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Impedance mitigation of SPS rotary beam wire scanners with CST Studio Suite    </a:t>
            </a:r>
            <a:endParaRPr lang="en-US" sz="900" kern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57743-4149-19E6-A453-85CD7C598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292A0D1-E735-4F40-9F18-93F9D141698B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29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021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F0D448-4A61-8D99-7D13-62AA4D320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FF7CD-EAA6-4654-174E-88DFF0383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CST simulation files </a:t>
            </a:r>
            <a:endParaRPr lang="en-GB" sz="4000" b="1" dirty="0">
              <a:solidFill>
                <a:schemeClr val="accent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DFD26-27F7-DAA4-9563-72CD7316A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BE3E0-4942-B7AE-2733-C4A6D3E33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D371F-73B2-2D81-22D3-FC5909466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C9F503-1E26-C726-B37A-A21391F85F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0148"/>
          <a:stretch>
            <a:fillRect/>
          </a:stretch>
        </p:blipFill>
        <p:spPr>
          <a:xfrm>
            <a:off x="942109" y="1690688"/>
            <a:ext cx="3411878" cy="1545525"/>
          </a:xfrm>
          <a:prstGeom prst="rect">
            <a:avLst/>
          </a:prstGeom>
          <a:ln w="19050"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108B07A-E4BD-C07A-2540-353FA6373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3909" y="1597170"/>
            <a:ext cx="3067069" cy="2019154"/>
          </a:xfrm>
          <a:prstGeom prst="rect">
            <a:avLst/>
          </a:prstGeom>
          <a:ln w="19050">
            <a:solidFill>
              <a:schemeClr val="accent6"/>
            </a:solidFill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403377E-F2C1-1DEA-4EE3-55AAE37D2547}"/>
              </a:ext>
            </a:extLst>
          </p:cNvPr>
          <p:cNvCxnSpPr>
            <a:cxnSpLocks/>
          </p:cNvCxnSpPr>
          <p:nvPr/>
        </p:nvCxnSpPr>
        <p:spPr>
          <a:xfrm flipV="1">
            <a:off x="2452255" y="1597170"/>
            <a:ext cx="2371654" cy="2420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E14B720-0713-D086-C30C-CA70F6BB18FF}"/>
              </a:ext>
            </a:extLst>
          </p:cNvPr>
          <p:cNvCxnSpPr>
            <a:cxnSpLocks/>
          </p:cNvCxnSpPr>
          <p:nvPr/>
        </p:nvCxnSpPr>
        <p:spPr>
          <a:xfrm>
            <a:off x="2452255" y="1932709"/>
            <a:ext cx="2371654" cy="16836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FE59935-981D-B3E4-2539-9E1483E9766B}"/>
              </a:ext>
            </a:extLst>
          </p:cNvPr>
          <p:cNvSpPr txBox="1"/>
          <p:nvPr/>
        </p:nvSpPr>
        <p:spPr>
          <a:xfrm>
            <a:off x="942109" y="3782780"/>
            <a:ext cx="11007436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“1-SPS_WS_Wake_NotMitigated.cst” contains the component geometry.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“1-SPS_WS_Wake_NotMitigated_solved.cst” contains Wake Impedance results.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“1-SPS_WS_Wake_NotMitigated_FieldMon.cst” contains electric and magnetic Field Monitors solved.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519DE0-923B-1F10-47B4-A8719FA9F55E}"/>
              </a:ext>
            </a:extLst>
          </p:cNvPr>
          <p:cNvSpPr txBox="1"/>
          <p:nvPr/>
        </p:nvSpPr>
        <p:spPr>
          <a:xfrm>
            <a:off x="2648048" y="1839191"/>
            <a:ext cx="2113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Each folder contains three files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20E64F-65A9-4AFB-FF75-3D3A7CCD8345}"/>
              </a:ext>
            </a:extLst>
          </p:cNvPr>
          <p:cNvSpPr txBox="1"/>
          <p:nvPr/>
        </p:nvSpPr>
        <p:spPr>
          <a:xfrm>
            <a:off x="6445827" y="5245104"/>
            <a:ext cx="4703618" cy="707886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N.B. Please do not run the simulations on your laptop during the tutorial!</a:t>
            </a:r>
          </a:p>
        </p:txBody>
      </p:sp>
    </p:spTree>
    <p:extLst>
      <p:ext uri="{BB962C8B-B14F-4D97-AF65-F5344CB8AC3E}">
        <p14:creationId xmlns:p14="http://schemas.microsoft.com/office/powerpoint/2010/main" val="29894137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107FFC-2621-A250-2E88-63C365A17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6375628-2486-8050-0BF4-DBF1306C0E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012" y="1464509"/>
            <a:ext cx="3595128" cy="3314130"/>
          </a:xfrm>
          <a:prstGeom prst="rect">
            <a:avLst/>
          </a:prstGeom>
        </p:spPr>
      </p:pic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36E35C0B-4F0B-2C74-D801-0F218C72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26B512C2-5E0C-F9C1-8FAA-5B720743E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78197BF0-07DF-2EBB-C6C6-F1768750D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30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DAA32D-4EA4-2D86-F033-16F5361F3825}"/>
              </a:ext>
            </a:extLst>
          </p:cNvPr>
          <p:cNvSpPr txBox="1"/>
          <p:nvPr/>
        </p:nvSpPr>
        <p:spPr>
          <a:xfrm>
            <a:off x="4211825" y="2319385"/>
            <a:ext cx="1704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Rotating shaft (stainless-steel)</a:t>
            </a:r>
            <a:endParaRPr lang="en-GB" dirty="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E3C3FAB-D269-0651-37DD-A22E203A0BA0}"/>
              </a:ext>
            </a:extLst>
          </p:cNvPr>
          <p:cNvCxnSpPr>
            <a:cxnSpLocks/>
          </p:cNvCxnSpPr>
          <p:nvPr/>
        </p:nvCxnSpPr>
        <p:spPr>
          <a:xfrm flipH="1">
            <a:off x="3651699" y="2916381"/>
            <a:ext cx="1356882" cy="223737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11C1FDC-EFE6-FCDE-8D3C-D6473E0C75D1}"/>
              </a:ext>
            </a:extLst>
          </p:cNvPr>
          <p:cNvSpPr txBox="1"/>
          <p:nvPr/>
        </p:nvSpPr>
        <p:spPr>
          <a:xfrm>
            <a:off x="2754017" y="1399742"/>
            <a:ext cx="1704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Carbon wire</a:t>
            </a:r>
            <a:endParaRPr lang="en-GB" dirty="0">
              <a:solidFill>
                <a:srgbClr val="00206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75AF18F-FE92-373F-62A8-7A917D62FBD8}"/>
              </a:ext>
            </a:extLst>
          </p:cNvPr>
          <p:cNvCxnSpPr>
            <a:cxnSpLocks/>
          </p:cNvCxnSpPr>
          <p:nvPr/>
        </p:nvCxnSpPr>
        <p:spPr>
          <a:xfrm flipH="1">
            <a:off x="2953523" y="1718219"/>
            <a:ext cx="526591" cy="29702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3">
            <a:extLst>
              <a:ext uri="{FF2B5EF4-FFF2-40B4-BE49-F238E27FC236}">
                <a16:creationId xmlns:a16="http://schemas.microsoft.com/office/drawing/2014/main" id="{07BE6E66-E38B-4039-8516-E7DB4720D4D8}"/>
              </a:ext>
            </a:extLst>
          </p:cNvPr>
          <p:cNvSpPr txBox="1">
            <a:spLocks/>
          </p:cNvSpPr>
          <p:nvPr/>
        </p:nvSpPr>
        <p:spPr>
          <a:xfrm>
            <a:off x="497377" y="741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Adding 5 ferrite tiles – 3D model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A0C4D99-DA01-BEED-4CAF-0E172B36DAE4}"/>
              </a:ext>
            </a:extLst>
          </p:cNvPr>
          <p:cNvSpPr txBox="1"/>
          <p:nvPr/>
        </p:nvSpPr>
        <p:spPr>
          <a:xfrm>
            <a:off x="607026" y="4615123"/>
            <a:ext cx="167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Particle beam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A713B5E-812A-6FFC-4021-E1B173F69FEC}"/>
              </a:ext>
            </a:extLst>
          </p:cNvPr>
          <p:cNvCxnSpPr>
            <a:cxnSpLocks/>
          </p:cNvCxnSpPr>
          <p:nvPr/>
        </p:nvCxnSpPr>
        <p:spPr>
          <a:xfrm flipH="1">
            <a:off x="1400891" y="4290036"/>
            <a:ext cx="141316" cy="41045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2CD67C5-8716-4D25-F551-8F11A84586C5}"/>
              </a:ext>
            </a:extLst>
          </p:cNvPr>
          <p:cNvSpPr txBox="1"/>
          <p:nvPr/>
        </p:nvSpPr>
        <p:spPr>
          <a:xfrm>
            <a:off x="497377" y="1993269"/>
            <a:ext cx="903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800000"/>
                </a:solidFill>
              </a:rPr>
              <a:t>Ferrite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04548A4-29B1-2EC3-8B03-988F01A553A1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949134" y="2362601"/>
            <a:ext cx="869242" cy="214707"/>
          </a:xfrm>
          <a:prstGeom prst="straightConnector1">
            <a:avLst/>
          </a:prstGeom>
          <a:ln>
            <a:solidFill>
              <a:srgbClr val="8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CACEF822-4789-6AAC-C14B-575BBF116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879" y="3513906"/>
            <a:ext cx="6851419" cy="270945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58CCE6-329B-9CA7-5C15-56E3A58F8D7E}"/>
              </a:ext>
            </a:extLst>
          </p:cNvPr>
          <p:cNvSpPr txBox="1"/>
          <p:nvPr/>
        </p:nvSpPr>
        <p:spPr>
          <a:xfrm>
            <a:off x="4909643" y="3153225"/>
            <a:ext cx="583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Magnetic permeability versus frequency for ferrite material: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5BDE0D-13D6-5437-0740-B38727495BE0}"/>
              </a:ext>
            </a:extLst>
          </p:cNvPr>
          <p:cNvSpPr txBox="1"/>
          <p:nvPr/>
        </p:nvSpPr>
        <p:spPr>
          <a:xfrm>
            <a:off x="6302828" y="1543564"/>
            <a:ext cx="4615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Assumption</a:t>
            </a:r>
            <a:r>
              <a:rPr lang="en-GB" dirty="0"/>
              <a:t>: placing ferrite tiles in regions with high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32715696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DD1CCE-A3F2-7EAF-814C-52A61FC37F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D2BEDB-0B2A-FCC8-6B54-5048507A6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833" y="57123"/>
            <a:ext cx="10515600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Simulation settings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534AE283-3D79-1824-4C50-6984128DA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78485DBB-7B90-1660-C3DF-C596AB39F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Impedance mitigation of SPS rotary beam wire scanners with CST Studio Suite    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3C21838E-44D2-D137-C0BF-22A4A1150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31</a:t>
            </a:fld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36C263-9CCC-205F-203A-D8BB46B300D1}"/>
              </a:ext>
            </a:extLst>
          </p:cNvPr>
          <p:cNvSpPr txBox="1"/>
          <p:nvPr/>
        </p:nvSpPr>
        <p:spPr>
          <a:xfrm>
            <a:off x="455834" y="1616528"/>
            <a:ext cx="11736166" cy="246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Definition of Particle beam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same as Not Mitigated case</a:t>
            </a:r>
            <a:endParaRPr lang="en-GB" sz="2000" dirty="0"/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FF0000"/>
                </a:solidFill>
              </a:rPr>
              <a:t>Mesh settings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Definition of Frequency range, Background material and Boundary conditions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same as Not Mitigated case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FF0000"/>
                </a:solidFill>
              </a:rPr>
              <a:t>Definition of </a:t>
            </a:r>
            <a:r>
              <a:rPr lang="en-GB" sz="2000" dirty="0" err="1">
                <a:solidFill>
                  <a:srgbClr val="FF0000"/>
                </a:solidFill>
              </a:rPr>
              <a:t>Wakelength</a:t>
            </a:r>
            <a:r>
              <a:rPr lang="en-GB" sz="2000" dirty="0">
                <a:solidFill>
                  <a:srgbClr val="FF0000"/>
                </a:solidFill>
              </a:rPr>
              <a:t> and frequency sampling of the impedance trace</a:t>
            </a:r>
          </a:p>
        </p:txBody>
      </p:sp>
    </p:spTree>
    <p:extLst>
      <p:ext uri="{BB962C8B-B14F-4D97-AF65-F5344CB8AC3E}">
        <p14:creationId xmlns:p14="http://schemas.microsoft.com/office/powerpoint/2010/main" val="26281486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ACDD9-2410-47EF-AA93-19351768E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42771C2-4FC1-59D5-62CC-B3913902D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676" y="65736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Simulation settings (2/4)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F5A6F6B1-F0D6-4586-065B-8C82E79F4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73D8BFD1-CE1D-0F6F-CA49-922387264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0F4FC99-52EA-53A3-6EBC-51CDB48D0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32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D158BD-890B-B52A-696A-4DD3FD49E83F}"/>
              </a:ext>
            </a:extLst>
          </p:cNvPr>
          <p:cNvSpPr txBox="1"/>
          <p:nvPr/>
        </p:nvSpPr>
        <p:spPr>
          <a:xfrm>
            <a:off x="620887" y="1206633"/>
            <a:ext cx="5025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domain solvers use Hexahedral mesh type. Mesh settings: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20 cells </a:t>
            </a:r>
            <a:r>
              <a:rPr lang="en-GB" b="1" dirty="0">
                <a:sym typeface="Wingdings" panose="05000000000000000000" pitchFamily="2" charset="2"/>
              </a:rPr>
              <a:t>per wavelength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ym typeface="Wingdings" panose="05000000000000000000" pitchFamily="2" charset="2"/>
              </a:rPr>
              <a:t>Local refinement on the wire </a:t>
            </a:r>
            <a:r>
              <a:rPr lang="en-GB" dirty="0">
                <a:sym typeface="Wingdings" panose="05000000000000000000" pitchFamily="2" charset="2"/>
              </a:rPr>
              <a:t> 3 cells across object in each direction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BFCF91-D39D-8038-297D-93E2A8F3A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81823"/>
            <a:ext cx="4808637" cy="419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8607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07606-ACFC-B159-9B02-D5F4926D0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23C1E84-6401-1381-BC6D-032AEC28CA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037" r="28039" b="24705"/>
          <a:stretch>
            <a:fillRect/>
          </a:stretch>
        </p:blipFill>
        <p:spPr>
          <a:xfrm>
            <a:off x="1130707" y="1473377"/>
            <a:ext cx="7668491" cy="409070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83F20D9-389A-CCD2-C22D-C93BDAEEF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Simulation settings (4/4)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CEBDF175-AB9C-011B-CCDE-2350ACD75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C2A82096-2BB2-7402-4F6A-EF4FAFA22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5172BA59-4326-7185-207B-EF074DC68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33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8A52A2-209B-3274-64FC-942DD0B5FAFB}"/>
              </a:ext>
            </a:extLst>
          </p:cNvPr>
          <p:cNvSpPr txBox="1"/>
          <p:nvPr/>
        </p:nvSpPr>
        <p:spPr>
          <a:xfrm>
            <a:off x="720785" y="1034668"/>
            <a:ext cx="3585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Setup of </a:t>
            </a:r>
            <a:r>
              <a:rPr lang="en-US" dirty="0">
                <a:solidFill>
                  <a:srgbClr val="C00000"/>
                </a:solidFill>
                <a:hlinkClick r:id="rId4" action="ppaction://hlinksldjump"/>
              </a:rPr>
              <a:t>Wakefield solver</a:t>
            </a:r>
            <a:r>
              <a:rPr lang="en-US" dirty="0"/>
              <a:t>: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1A72743-B1A9-6582-1040-D7FD062559CB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4833257" y="1901581"/>
            <a:ext cx="834123" cy="50302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DED0DE6-72E7-C9E0-13B3-F3ECB45A59DE}"/>
              </a:ext>
            </a:extLst>
          </p:cNvPr>
          <p:cNvSpPr txBox="1"/>
          <p:nvPr/>
        </p:nvSpPr>
        <p:spPr>
          <a:xfrm>
            <a:off x="8142515" y="3728882"/>
            <a:ext cx="3510910" cy="923330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Simulated </a:t>
            </a:r>
            <a:r>
              <a:rPr lang="en-US" dirty="0" err="1"/>
              <a:t>wakelength</a:t>
            </a:r>
            <a:r>
              <a:rPr lang="en-US" dirty="0"/>
              <a:t> = </a:t>
            </a:r>
            <a:r>
              <a:rPr lang="en-US" b="1" dirty="0"/>
              <a:t>100 m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To click on ”Special”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number of samples</a:t>
            </a:r>
            <a:r>
              <a:rPr lang="en-US" dirty="0">
                <a:sym typeface="Wingdings" panose="05000000000000000000" pitchFamily="2" charset="2"/>
              </a:rPr>
              <a:t> set to </a:t>
            </a:r>
            <a:r>
              <a:rPr lang="en-US" b="1" dirty="0">
                <a:sym typeface="Wingdings" panose="05000000000000000000" pitchFamily="2" charset="2"/>
              </a:rPr>
              <a:t>6001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F697DD-6CFB-81F8-7E8D-2E90C301E5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0892" y="2404603"/>
            <a:ext cx="4792975" cy="357188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3577823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DF94-7F43-41B3-AC88-D61E84A1B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36280523-E6A2-D45F-480D-7FD4DDFAB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E9A2F7FA-1552-38CA-0628-969713E31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09931A9-6FBD-FDFA-9610-DA102D5F6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34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4754787D-49A4-0AF1-8BC5-C7F936D90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Longitudinal impedance result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607836-DAB0-232C-3E03-65FBDDA2D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77" y="1048115"/>
            <a:ext cx="11377646" cy="41303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7054E4-5F84-F567-ABE9-C23FED13C54F}"/>
              </a:ext>
            </a:extLst>
          </p:cNvPr>
          <p:cNvSpPr txBox="1"/>
          <p:nvPr/>
        </p:nvSpPr>
        <p:spPr>
          <a:xfrm>
            <a:off x="5573485" y="5740608"/>
            <a:ext cx="6074229" cy="369332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Field monitors can be defined at the frequencies of resonance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191FBC4-ED29-1EF9-50E9-DD347DFE13F9}"/>
              </a:ext>
            </a:extLst>
          </p:cNvPr>
          <p:cNvSpPr/>
          <p:nvPr/>
        </p:nvSpPr>
        <p:spPr>
          <a:xfrm>
            <a:off x="2503714" y="3276600"/>
            <a:ext cx="870857" cy="148045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6503511-125B-23E0-3C19-65575DE39EC2}"/>
              </a:ext>
            </a:extLst>
          </p:cNvPr>
          <p:cNvCxnSpPr>
            <a:cxnSpLocks/>
            <a:stCxn id="8" idx="4"/>
          </p:cNvCxnSpPr>
          <p:nvPr/>
        </p:nvCxnSpPr>
        <p:spPr>
          <a:xfrm flipH="1">
            <a:off x="2688771" y="4757057"/>
            <a:ext cx="250372" cy="62393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8736B0E-5751-AF89-39D0-409FBE249DFA}"/>
              </a:ext>
            </a:extLst>
          </p:cNvPr>
          <p:cNvSpPr txBox="1"/>
          <p:nvPr/>
        </p:nvSpPr>
        <p:spPr>
          <a:xfrm>
            <a:off x="729343" y="5417442"/>
            <a:ext cx="3918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Low frequency peak not fully resolved, the actual shunt impedance is higher</a:t>
            </a:r>
          </a:p>
        </p:txBody>
      </p:sp>
    </p:spTree>
    <p:extLst>
      <p:ext uri="{BB962C8B-B14F-4D97-AF65-F5344CB8AC3E}">
        <p14:creationId xmlns:p14="http://schemas.microsoft.com/office/powerpoint/2010/main" val="9957600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41FE6-AD6B-21BE-1013-38DA71740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CBE85-D19C-3016-55AE-31E2F13DB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F5FB2-5BBA-3603-ECD7-D41979232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FADBF8-60A9-297E-7CB8-CF5A75BB4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35</a:t>
            </a:fld>
            <a:endParaRPr lang="en-GB" dirty="0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E6F70E98-EB77-2E0D-C8B4-93DDA0B56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776" y="-161133"/>
            <a:ext cx="11244448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Comparison of longitudinal impedance traces 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AD2217-01E3-F7F6-28A5-6CC74354B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938" y="1785950"/>
            <a:ext cx="10928123" cy="394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8740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97C50-8B70-CDF7-99CF-F90B43F181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8B4FECE0-240D-2A0D-FA7F-E3715CAEC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3C38C190-7EC8-EC65-5D71-AA194EC4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2FE2D2F9-CC3A-C31C-9C83-E13EB9BC7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36</a:t>
            </a:fld>
            <a:endParaRPr lang="en-GB" dirty="0"/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6C0BB7C4-195E-B616-348E-5DBBA90C2E0B}"/>
              </a:ext>
            </a:extLst>
          </p:cNvPr>
          <p:cNvSpPr txBox="1">
            <a:spLocks/>
          </p:cNvSpPr>
          <p:nvPr/>
        </p:nvSpPr>
        <p:spPr>
          <a:xfrm>
            <a:off x="58881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Field monitors - results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85A103E-293B-460C-95CB-EA5FA9F69A52}"/>
                  </a:ext>
                </a:extLst>
              </p:cNvPr>
              <p:cNvSpPr txBox="1"/>
              <p:nvPr/>
            </p:nvSpPr>
            <p:spPr>
              <a:xfrm>
                <a:off x="7162055" y="1226673"/>
                <a:ext cx="37763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H-field</a:t>
                </a:r>
                <a:r>
                  <a:rPr lang="en-GB" dirty="0"/>
                  <a:t> monitor at </a:t>
                </a:r>
                <a14:m>
                  <m:oMath xmlns:m="http://schemas.openxmlformats.org/officeDocument/2006/math">
                    <m:r>
                      <a:rPr lang="it-IT" b="1" i="1">
                        <a:latin typeface="Cambria Math" panose="02040503050406030204" pitchFamily="18" charset="0"/>
                      </a:rPr>
                      <m:t>𝒇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𝟖𝟎𝟒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dirty="0"/>
                  <a:t>GHz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85A103E-293B-460C-95CB-EA5FA9F69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055" y="1226673"/>
                <a:ext cx="3776353" cy="369332"/>
              </a:xfrm>
              <a:prstGeom prst="rect">
                <a:avLst/>
              </a:prstGeom>
              <a:blipFill>
                <a:blip r:embed="rId2"/>
                <a:stretch>
                  <a:fillRect l="-1454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blue and green pipe with a round blue circle&#10;&#10;AI-generated content may be incorrect.">
            <a:extLst>
              <a:ext uri="{FF2B5EF4-FFF2-40B4-BE49-F238E27FC236}">
                <a16:creationId xmlns:a16="http://schemas.microsoft.com/office/drawing/2014/main" id="{8D19098D-65D5-D7F7-015F-9C87C8CBD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3" t="4400" r="18752" b="8732"/>
          <a:stretch>
            <a:fillRect/>
          </a:stretch>
        </p:blipFill>
        <p:spPr>
          <a:xfrm>
            <a:off x="197005" y="1895367"/>
            <a:ext cx="5745533" cy="30672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70C1EDA-9E09-41EE-C230-FCD819183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487" y="4624497"/>
            <a:ext cx="1027953" cy="10349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55F524-C9C7-B383-4CCB-075DFD148F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2101" y="1359844"/>
            <a:ext cx="967824" cy="20575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6130EA4-E8FA-72B4-389A-539274099AA3}"/>
                  </a:ext>
                </a:extLst>
              </p:cNvPr>
              <p:cNvSpPr txBox="1"/>
              <p:nvPr/>
            </p:nvSpPr>
            <p:spPr>
              <a:xfrm>
                <a:off x="1253592" y="1276118"/>
                <a:ext cx="37763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H-field</a:t>
                </a:r>
                <a:r>
                  <a:rPr lang="en-GB" dirty="0"/>
                  <a:t> monitor at </a:t>
                </a:r>
                <a14:m>
                  <m:oMath xmlns:m="http://schemas.openxmlformats.org/officeDocument/2006/math">
                    <m:r>
                      <a:rPr lang="it-IT" b="1" i="1">
                        <a:latin typeface="Cambria Math" panose="02040503050406030204" pitchFamily="18" charset="0"/>
                      </a:rPr>
                      <m:t>𝒇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𝟏𝟔𝟕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dirty="0"/>
                  <a:t>GHz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6130EA4-E8FA-72B4-389A-539274099A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3592" y="1276118"/>
                <a:ext cx="3776353" cy="369332"/>
              </a:xfrm>
              <a:prstGeom prst="rect">
                <a:avLst/>
              </a:prstGeom>
              <a:blipFill>
                <a:blip r:embed="rId6"/>
                <a:stretch>
                  <a:fillRect l="-1454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blue and green device with a white background&#10;&#10;AI-generated content may be incorrect.">
            <a:extLst>
              <a:ext uri="{FF2B5EF4-FFF2-40B4-BE49-F238E27FC236}">
                <a16:creationId xmlns:a16="http://schemas.microsoft.com/office/drawing/2014/main" id="{80423BAD-E372-E7D9-0045-DD1540E278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2" t="7720" r="19178" b="10282"/>
          <a:stretch>
            <a:fillRect/>
          </a:stretch>
        </p:blipFill>
        <p:spPr>
          <a:xfrm>
            <a:off x="6357444" y="1832165"/>
            <a:ext cx="5745534" cy="29992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FBAFEB5-E404-8A1F-C2C1-7CD925745920}"/>
              </a:ext>
            </a:extLst>
          </p:cNvPr>
          <p:cNvSpPr txBox="1"/>
          <p:nvPr/>
        </p:nvSpPr>
        <p:spPr>
          <a:xfrm>
            <a:off x="7424056" y="5361589"/>
            <a:ext cx="3135087" cy="707886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</a:rPr>
              <a:t>Losses are moved from the wire to the ferrite tiles</a:t>
            </a:r>
          </a:p>
        </p:txBody>
      </p:sp>
    </p:spTree>
    <p:extLst>
      <p:ext uri="{BB962C8B-B14F-4D97-AF65-F5344CB8AC3E}">
        <p14:creationId xmlns:p14="http://schemas.microsoft.com/office/powerpoint/2010/main" val="10356422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9BE4EF-5A3F-2C99-77BB-1B66BF8846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A76A5C1-DD6D-5CFE-C73C-D3E3B93C4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3C9679A-C93B-42E1-C708-6EB97839C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3- Adding 6 Ferrite Tiles</a:t>
            </a: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BDB95C28-2326-E183-A721-52EF76E25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D2B97-BEBD-45CE-AB5C-A10BD648DD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1">
                    <a:tint val="75000"/>
                  </a:schemeClr>
                </a:solidFill>
              </a:rPr>
              <a:t>23/06/2025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946631-7CA7-0237-F1E3-302A28B21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Impedance mitigation of SPS rotary beam wire scanners with CST Studio Suite    </a:t>
            </a:r>
            <a:endParaRPr lang="en-US" sz="900" kern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5E591-962C-9F0B-81A2-7DA9907A2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292A0D1-E735-4F40-9F18-93F9D141698B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37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7015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EDB183-F747-22BF-364D-E60E72A00F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B1F9AA-7A6C-0BD5-17B2-E83CE0F91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69464"/>
            <a:ext cx="3931142" cy="3519072"/>
          </a:xfrm>
          <a:prstGeom prst="rect">
            <a:avLst/>
          </a:prstGeom>
        </p:spPr>
      </p:pic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E7157FEE-8E55-2922-5ED5-6FD2F9BC9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2475FBBD-0D5F-4F0D-7595-193F34183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7D62FED9-6C9E-6D18-8C6E-6D16891B6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38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707BD8-ECE2-90EA-1E46-4607FF28A43D}"/>
              </a:ext>
            </a:extLst>
          </p:cNvPr>
          <p:cNvSpPr txBox="1"/>
          <p:nvPr/>
        </p:nvSpPr>
        <p:spPr>
          <a:xfrm>
            <a:off x="4552648" y="2589107"/>
            <a:ext cx="1704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Rotating shaft (stainless-steel)</a:t>
            </a:r>
            <a:endParaRPr lang="en-GB" dirty="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653662A-F23B-EE92-8C9C-69062C17A01B}"/>
              </a:ext>
            </a:extLst>
          </p:cNvPr>
          <p:cNvCxnSpPr>
            <a:cxnSpLocks/>
          </p:cNvCxnSpPr>
          <p:nvPr/>
        </p:nvCxnSpPr>
        <p:spPr>
          <a:xfrm flipH="1">
            <a:off x="3992522" y="3186103"/>
            <a:ext cx="1356882" cy="223737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8842E68-CA8D-7D67-5567-19E1F73237FC}"/>
              </a:ext>
            </a:extLst>
          </p:cNvPr>
          <p:cNvSpPr txBox="1"/>
          <p:nvPr/>
        </p:nvSpPr>
        <p:spPr>
          <a:xfrm>
            <a:off x="3094840" y="1669464"/>
            <a:ext cx="1704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Carbon wire</a:t>
            </a:r>
            <a:endParaRPr lang="en-GB" dirty="0">
              <a:solidFill>
                <a:srgbClr val="00206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56C1A6E-1BDC-4B38-78CD-F746A3FDBAE9}"/>
              </a:ext>
            </a:extLst>
          </p:cNvPr>
          <p:cNvCxnSpPr>
            <a:cxnSpLocks/>
          </p:cNvCxnSpPr>
          <p:nvPr/>
        </p:nvCxnSpPr>
        <p:spPr>
          <a:xfrm flipH="1">
            <a:off x="3294346" y="1987941"/>
            <a:ext cx="526591" cy="29702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3">
            <a:extLst>
              <a:ext uri="{FF2B5EF4-FFF2-40B4-BE49-F238E27FC236}">
                <a16:creationId xmlns:a16="http://schemas.microsoft.com/office/drawing/2014/main" id="{E85F2F67-6A2B-AFD1-897B-6F747F5FEBF0}"/>
              </a:ext>
            </a:extLst>
          </p:cNvPr>
          <p:cNvSpPr txBox="1">
            <a:spLocks/>
          </p:cNvSpPr>
          <p:nvPr/>
        </p:nvSpPr>
        <p:spPr>
          <a:xfrm>
            <a:off x="497377" y="741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Adding 6 ferrite tiles – 3D model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D330582-71FF-2087-B3BD-CCD37E19E08E}"/>
              </a:ext>
            </a:extLst>
          </p:cNvPr>
          <p:cNvSpPr txBox="1"/>
          <p:nvPr/>
        </p:nvSpPr>
        <p:spPr>
          <a:xfrm>
            <a:off x="947849" y="4884845"/>
            <a:ext cx="167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Particle beam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4F63E4C-225C-2948-7A88-33EBF643C8E6}"/>
              </a:ext>
            </a:extLst>
          </p:cNvPr>
          <p:cNvCxnSpPr>
            <a:cxnSpLocks/>
          </p:cNvCxnSpPr>
          <p:nvPr/>
        </p:nvCxnSpPr>
        <p:spPr>
          <a:xfrm flipH="1">
            <a:off x="1741714" y="4559758"/>
            <a:ext cx="141316" cy="41045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E7B3F49-959E-0B00-49AD-00E7D6B24851}"/>
              </a:ext>
            </a:extLst>
          </p:cNvPr>
          <p:cNvSpPr txBox="1"/>
          <p:nvPr/>
        </p:nvSpPr>
        <p:spPr>
          <a:xfrm>
            <a:off x="838200" y="2262991"/>
            <a:ext cx="903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800000"/>
                </a:solidFill>
              </a:rPr>
              <a:t>Ferrite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8B279CB-5C4C-F9C0-4EBC-9F6A4DD8C898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1289957" y="2632323"/>
            <a:ext cx="869242" cy="214707"/>
          </a:xfrm>
          <a:prstGeom prst="straightConnector1">
            <a:avLst/>
          </a:prstGeom>
          <a:ln>
            <a:solidFill>
              <a:srgbClr val="8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1D176464-8AB7-0965-2902-910E508CAB1F}"/>
              </a:ext>
            </a:extLst>
          </p:cNvPr>
          <p:cNvSpPr txBox="1"/>
          <p:nvPr/>
        </p:nvSpPr>
        <p:spPr>
          <a:xfrm>
            <a:off x="6357444" y="3409840"/>
            <a:ext cx="4517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Assumption</a:t>
            </a:r>
            <a:r>
              <a:rPr lang="en-GB" dirty="0"/>
              <a:t>: adding one more ferrite tile (more losses), just below the carbon wire</a:t>
            </a:r>
          </a:p>
        </p:txBody>
      </p:sp>
    </p:spTree>
    <p:extLst>
      <p:ext uri="{BB962C8B-B14F-4D97-AF65-F5344CB8AC3E}">
        <p14:creationId xmlns:p14="http://schemas.microsoft.com/office/powerpoint/2010/main" val="1785565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D8238-851A-A25C-8099-1A0242DF35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65F6D87-2B82-9D40-72AC-D983ABABB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833" y="57123"/>
            <a:ext cx="10515600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Simulation settings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547B1869-2CF3-1B6E-0F6E-28074F663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436B9A79-2388-CDFF-69B1-8A9C8E7D6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Impedance mitigation of SPS rotary beam wire scanners with CST Studio Suite    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AD512B25-5629-8F26-50A3-1FE88FB69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39</a:t>
            </a:fld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4D5F14-4DE0-5F17-E1C5-331E8CC4394B}"/>
              </a:ext>
            </a:extLst>
          </p:cNvPr>
          <p:cNvSpPr txBox="1"/>
          <p:nvPr/>
        </p:nvSpPr>
        <p:spPr>
          <a:xfrm>
            <a:off x="455834" y="1616528"/>
            <a:ext cx="11736166" cy="246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Definition of Particle beam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same as Not Mitigated case</a:t>
            </a:r>
            <a:endParaRPr lang="en-GB" sz="2000" dirty="0"/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FF0000"/>
                </a:solidFill>
              </a:rPr>
              <a:t>Mesh settings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Definition of Frequency range, Background material and Boundary conditions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same as Not Mitigated case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FF0000"/>
                </a:solidFill>
              </a:rPr>
              <a:t>Definition of </a:t>
            </a:r>
            <a:r>
              <a:rPr lang="en-GB" sz="2000" dirty="0" err="1">
                <a:solidFill>
                  <a:srgbClr val="FF0000"/>
                </a:solidFill>
              </a:rPr>
              <a:t>Wakelength</a:t>
            </a:r>
            <a:r>
              <a:rPr lang="en-GB" sz="2000" dirty="0">
                <a:solidFill>
                  <a:srgbClr val="FF0000"/>
                </a:solidFill>
              </a:rPr>
              <a:t> and frequency sampling of the impedance trace</a:t>
            </a:r>
          </a:p>
        </p:txBody>
      </p:sp>
    </p:spTree>
    <p:extLst>
      <p:ext uri="{BB962C8B-B14F-4D97-AF65-F5344CB8AC3E}">
        <p14:creationId xmlns:p14="http://schemas.microsoft.com/office/powerpoint/2010/main" val="4059172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94D8C6A-9D42-3FBD-AC5B-D6B416E6D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1- </a:t>
            </a:r>
            <a:r>
              <a:rPr lang="en-US" sz="6600" dirty="0"/>
              <a:t>Not </a:t>
            </a: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mitigated case</a:t>
            </a: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E2499-50F4-ACDF-B3CE-24EB2EC13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1">
                    <a:tint val="75000"/>
                  </a:schemeClr>
                </a:solidFill>
              </a:rPr>
              <a:t>23/06/2025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F486E0-406A-2876-1A2E-A5876F8EA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Impedance mitigation of SPS rotary beam wire scanners with CST Studio Suite    </a:t>
            </a:r>
            <a:endParaRPr lang="en-US" sz="900" kern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03B9B-B50D-1630-C522-916BFC6D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292A0D1-E735-4F40-9F18-93F9D141698B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8882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BB038-9C43-14CB-725E-795FB34A8F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4D2C52B-3447-4EAD-EB03-291857005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676" y="65736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Simulation settings (2/4)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4A0A9A40-26B0-CC2C-F65E-7326AC6F0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9786C227-30E8-659A-FC20-4D8DFCA36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99FECFD0-6343-9239-1277-A25C65D33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40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BF345A-1E6D-884C-F7C6-4E64D1F23976}"/>
              </a:ext>
            </a:extLst>
          </p:cNvPr>
          <p:cNvSpPr txBox="1"/>
          <p:nvPr/>
        </p:nvSpPr>
        <p:spPr>
          <a:xfrm>
            <a:off x="620887" y="1206633"/>
            <a:ext cx="5025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domain solvers use Hexahedral mesh type. Mesh settings: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20 cells </a:t>
            </a:r>
            <a:r>
              <a:rPr lang="en-GB" b="1" dirty="0">
                <a:sym typeface="Wingdings" panose="05000000000000000000" pitchFamily="2" charset="2"/>
              </a:rPr>
              <a:t>per wavelength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ym typeface="Wingdings" panose="05000000000000000000" pitchFamily="2" charset="2"/>
              </a:rPr>
              <a:t>Local refinement on the wire </a:t>
            </a:r>
            <a:r>
              <a:rPr lang="en-GB" dirty="0">
                <a:sym typeface="Wingdings" panose="05000000000000000000" pitchFamily="2" charset="2"/>
              </a:rPr>
              <a:t> 3 cells across object in each direction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4A8ABD-6DE2-EE1E-544D-37FDBE5C2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81823"/>
            <a:ext cx="4808637" cy="419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5477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909139-1309-60E8-AB24-C2566089F9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E30E8F8-DADB-B2D8-95CA-2417868E429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037" r="28039" b="24705"/>
          <a:stretch>
            <a:fillRect/>
          </a:stretch>
        </p:blipFill>
        <p:spPr>
          <a:xfrm>
            <a:off x="1130707" y="1473377"/>
            <a:ext cx="7668491" cy="409070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2FA8A0D-D4A3-39CD-CF39-49B387A7F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Simulation settings (4/4)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17169550-3507-5227-3FC9-6063BD0DB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BCB808F4-9DAD-E057-2C97-60F674361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3EC91CD-4392-88DF-3A61-3AD8BE66F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41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D82549-EB93-75F6-33B3-F65E104C00F6}"/>
              </a:ext>
            </a:extLst>
          </p:cNvPr>
          <p:cNvSpPr txBox="1"/>
          <p:nvPr/>
        </p:nvSpPr>
        <p:spPr>
          <a:xfrm>
            <a:off x="720785" y="1034668"/>
            <a:ext cx="3585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Setup of </a:t>
            </a:r>
            <a:r>
              <a:rPr lang="en-US" dirty="0">
                <a:solidFill>
                  <a:srgbClr val="C00000"/>
                </a:solidFill>
                <a:hlinkClick r:id="rId4" action="ppaction://hlinksldjump"/>
              </a:rPr>
              <a:t>Wakefield solver</a:t>
            </a:r>
            <a:r>
              <a:rPr lang="en-US" dirty="0"/>
              <a:t>: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605C4E7-4BF4-26EE-BEE2-0138BAC179BC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4833257" y="1901581"/>
            <a:ext cx="834123" cy="50302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5A84A16-9AF9-5694-6615-3AE5EFC659A1}"/>
              </a:ext>
            </a:extLst>
          </p:cNvPr>
          <p:cNvSpPr txBox="1"/>
          <p:nvPr/>
        </p:nvSpPr>
        <p:spPr>
          <a:xfrm>
            <a:off x="8142515" y="3728882"/>
            <a:ext cx="3510910" cy="923330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Simulated </a:t>
            </a:r>
            <a:r>
              <a:rPr lang="en-US" dirty="0" err="1"/>
              <a:t>wakelength</a:t>
            </a:r>
            <a:r>
              <a:rPr lang="en-US" dirty="0"/>
              <a:t> = </a:t>
            </a:r>
            <a:r>
              <a:rPr lang="en-US" b="1" dirty="0"/>
              <a:t>100 m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To click on ”Special”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number of samples</a:t>
            </a:r>
            <a:r>
              <a:rPr lang="en-US" dirty="0">
                <a:sym typeface="Wingdings" panose="05000000000000000000" pitchFamily="2" charset="2"/>
              </a:rPr>
              <a:t> set to </a:t>
            </a:r>
            <a:r>
              <a:rPr lang="en-US" b="1" dirty="0">
                <a:sym typeface="Wingdings" panose="05000000000000000000" pitchFamily="2" charset="2"/>
              </a:rPr>
              <a:t>6001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840798-1304-7D7E-7D21-B5FEC46DBE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0892" y="2404603"/>
            <a:ext cx="4792975" cy="357188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9934483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4F9FA9-E260-0AD8-00C6-10583D5EC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3373F059-2335-8AA4-A76E-B5C7E4045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6F51CBFB-974D-AF48-C7DB-EFA738DAC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A000CD9-E189-C656-F96E-531B1DDE3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42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AD5D8238-84D3-1087-9D7A-984A755FF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Longitudinal impedance result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D06282-7289-D4E4-1463-92CA8D680118}"/>
              </a:ext>
            </a:extLst>
          </p:cNvPr>
          <p:cNvSpPr txBox="1"/>
          <p:nvPr/>
        </p:nvSpPr>
        <p:spPr>
          <a:xfrm>
            <a:off x="5573485" y="5740608"/>
            <a:ext cx="6074229" cy="369332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Field monitors can be defined at the frequencies of resonance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EA74D1-2789-1DD0-4EE9-6210DD39E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46" y="1325563"/>
            <a:ext cx="11400508" cy="41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8153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1831C8-8B56-1E00-55A5-40C5BF8F07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11E30-25E8-56DA-ABC3-31D0A2FD4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4313A-BEA2-03E5-0F99-1A3D9382A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4D660-02FA-404D-6591-516D0F6A3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43</a:t>
            </a:fld>
            <a:endParaRPr lang="en-GB" dirty="0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A8D3ABBF-6A97-202D-FC50-3CC01F64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776" y="-161133"/>
            <a:ext cx="11244448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Comparison of longitudinal impedance traces 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B1035E-2813-C4B7-4336-DBF64AD88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76" y="1306385"/>
            <a:ext cx="10935192" cy="39777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3C529F-1759-E10C-A008-1D9AB4564439}"/>
              </a:ext>
            </a:extLst>
          </p:cNvPr>
          <p:cNvSpPr txBox="1"/>
          <p:nvPr/>
        </p:nvSpPr>
        <p:spPr>
          <a:xfrm>
            <a:off x="3559630" y="5426108"/>
            <a:ext cx="7794170" cy="6463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Not much gain on the impedance reduction when adding one more ferrite tile.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frequency resonance is not touched with respect to the 5 tiles case.</a:t>
            </a:r>
          </a:p>
        </p:txBody>
      </p:sp>
    </p:spTree>
    <p:extLst>
      <p:ext uri="{BB962C8B-B14F-4D97-AF65-F5344CB8AC3E}">
        <p14:creationId xmlns:p14="http://schemas.microsoft.com/office/powerpoint/2010/main" val="13216981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A5E07E-9CA4-F9B2-914F-09820814A3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9E0D763-6DA4-3300-E0F8-205E6871D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059A7C3-7307-F056-C229-CC9AAAC06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3- Adding 5 Ferrite Tiles and RF coupler</a:t>
            </a: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66FE6309-3CB5-B896-9B2B-0906461E11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BFD1A-0C90-9A4C-2639-8C01E5E2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1">
                    <a:tint val="75000"/>
                  </a:schemeClr>
                </a:solidFill>
              </a:rPr>
              <a:t>23/06/2025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E4058-1CF4-59F5-48C6-CB9F091F1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Impedance mitigation of SPS rotary beam wire scanners with CST Studio Suite    </a:t>
            </a:r>
            <a:endParaRPr lang="en-US" sz="900" kern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41B80-599C-C38B-3E7D-C02B1EE65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292A0D1-E735-4F40-9F18-93F9D141698B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44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5591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2A4A50-A594-CB6F-5000-4360440337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C171A475-F0F4-DE2C-C906-95433E15D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04BFADA1-23F7-E446-A1CD-0E8114140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A27D0031-BDAD-2614-66E3-428B7E96F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45</a:t>
            </a:fld>
            <a:endParaRPr lang="en-GB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5316567B-8124-416A-4807-FFE7382A7819}"/>
              </a:ext>
            </a:extLst>
          </p:cNvPr>
          <p:cNvSpPr txBox="1">
            <a:spLocks/>
          </p:cNvSpPr>
          <p:nvPr/>
        </p:nvSpPr>
        <p:spPr>
          <a:xfrm>
            <a:off x="334091" y="136525"/>
            <a:ext cx="1169462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1"/>
                </a:solidFill>
              </a:rPr>
              <a:t>Adding 5 Ferrite Tiles and RF coupler </a:t>
            </a:r>
            <a:r>
              <a:rPr lang="en-US" b="1" dirty="0">
                <a:solidFill>
                  <a:schemeClr val="accent1"/>
                </a:solidFill>
              </a:rPr>
              <a:t>– 3D model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8A2BF1-6404-02E3-EADD-6410EBD44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643" y="1944774"/>
            <a:ext cx="3560320" cy="31102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C13FEE-789D-5389-D500-FA95CBC61D9E}"/>
              </a:ext>
            </a:extLst>
          </p:cNvPr>
          <p:cNvSpPr txBox="1"/>
          <p:nvPr/>
        </p:nvSpPr>
        <p:spPr>
          <a:xfrm>
            <a:off x="4552648" y="2589107"/>
            <a:ext cx="1704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Rotating shaft (stainless-steel)</a:t>
            </a:r>
            <a:endParaRPr lang="en-GB" dirty="0">
              <a:solidFill>
                <a:srgbClr val="7030A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FD21942-17E5-9F3D-0D5C-444FA8A416A3}"/>
              </a:ext>
            </a:extLst>
          </p:cNvPr>
          <p:cNvCxnSpPr>
            <a:cxnSpLocks/>
          </p:cNvCxnSpPr>
          <p:nvPr/>
        </p:nvCxnSpPr>
        <p:spPr>
          <a:xfrm flipH="1">
            <a:off x="3992522" y="3186103"/>
            <a:ext cx="1356882" cy="223737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84B9A66-C9EA-4BF8-B8B3-5F0D87B4CE24}"/>
              </a:ext>
            </a:extLst>
          </p:cNvPr>
          <p:cNvSpPr txBox="1"/>
          <p:nvPr/>
        </p:nvSpPr>
        <p:spPr>
          <a:xfrm>
            <a:off x="3094840" y="1669464"/>
            <a:ext cx="1704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Carbon wire</a:t>
            </a:r>
            <a:endParaRPr lang="en-GB" dirty="0">
              <a:solidFill>
                <a:srgbClr val="00206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5C7BD86-02DB-A3B9-6DE9-F18DCC13A1E2}"/>
              </a:ext>
            </a:extLst>
          </p:cNvPr>
          <p:cNvCxnSpPr>
            <a:cxnSpLocks/>
          </p:cNvCxnSpPr>
          <p:nvPr/>
        </p:nvCxnSpPr>
        <p:spPr>
          <a:xfrm flipH="1">
            <a:off x="3294346" y="1987941"/>
            <a:ext cx="526591" cy="29702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C65E7CA-60B0-2B6C-C95E-16515E136A51}"/>
              </a:ext>
            </a:extLst>
          </p:cNvPr>
          <p:cNvSpPr txBox="1"/>
          <p:nvPr/>
        </p:nvSpPr>
        <p:spPr>
          <a:xfrm>
            <a:off x="947849" y="4884845"/>
            <a:ext cx="167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Particle beam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E877E66-21E1-055F-A5F9-36575FCFBD23}"/>
              </a:ext>
            </a:extLst>
          </p:cNvPr>
          <p:cNvCxnSpPr>
            <a:cxnSpLocks/>
          </p:cNvCxnSpPr>
          <p:nvPr/>
        </p:nvCxnSpPr>
        <p:spPr>
          <a:xfrm flipH="1">
            <a:off x="1741714" y="4559758"/>
            <a:ext cx="141316" cy="41045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4A2B33D-46AD-CC07-B297-ABBBDDD4C14B}"/>
              </a:ext>
            </a:extLst>
          </p:cNvPr>
          <p:cNvSpPr txBox="1"/>
          <p:nvPr/>
        </p:nvSpPr>
        <p:spPr>
          <a:xfrm>
            <a:off x="838200" y="2262991"/>
            <a:ext cx="903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800000"/>
                </a:solidFill>
              </a:rPr>
              <a:t>Ferrite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B71130F-3DF5-1798-61FF-DE22FBE903B8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1289957" y="2632323"/>
            <a:ext cx="869242" cy="214707"/>
          </a:xfrm>
          <a:prstGeom prst="straightConnector1">
            <a:avLst/>
          </a:prstGeom>
          <a:ln>
            <a:solidFill>
              <a:srgbClr val="8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6CF8A93-113A-D10B-D21C-A9CA554CE3FB}"/>
              </a:ext>
            </a:extLst>
          </p:cNvPr>
          <p:cNvSpPr txBox="1"/>
          <p:nvPr/>
        </p:nvSpPr>
        <p:spPr>
          <a:xfrm>
            <a:off x="1605826" y="1545401"/>
            <a:ext cx="993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Vacuum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57D0B36-82DA-25F8-581A-4D43C1242536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2102742" y="1914733"/>
            <a:ext cx="272011" cy="207376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4C0B65C-DA4F-26E4-EA14-8DCE125B2750}"/>
              </a:ext>
            </a:extLst>
          </p:cNvPr>
          <p:cNvCxnSpPr>
            <a:cxnSpLocks/>
          </p:cNvCxnSpPr>
          <p:nvPr/>
        </p:nvCxnSpPr>
        <p:spPr>
          <a:xfrm flipV="1">
            <a:off x="2431210" y="2038796"/>
            <a:ext cx="4350590" cy="110217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83AF8A01-881D-8CE8-200C-729F234E6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8257" y="1685549"/>
            <a:ext cx="3324040" cy="1549889"/>
          </a:xfrm>
          <a:prstGeom prst="rect">
            <a:avLst/>
          </a:prstGeom>
          <a:ln w="19050">
            <a:solidFill>
              <a:srgbClr val="FFFF00"/>
            </a:solidFill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0D66FB7-29C3-0C78-8009-64D8DF0DE8A8}"/>
              </a:ext>
            </a:extLst>
          </p:cNvPr>
          <p:cNvSpPr txBox="1"/>
          <p:nvPr/>
        </p:nvSpPr>
        <p:spPr>
          <a:xfrm>
            <a:off x="7908471" y="1349088"/>
            <a:ext cx="1404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RF coupler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2EB313-1D06-FBD6-BBCC-3FF8FFA71EC1}"/>
              </a:ext>
            </a:extLst>
          </p:cNvPr>
          <p:cNvSpPr txBox="1"/>
          <p:nvPr/>
        </p:nvSpPr>
        <p:spPr>
          <a:xfrm>
            <a:off x="6357444" y="3409840"/>
            <a:ext cx="4517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Assumption</a:t>
            </a:r>
            <a:r>
              <a:rPr lang="en-GB" dirty="0"/>
              <a:t>: to use ferrite tiles and to add an RF coupler at the available port</a:t>
            </a:r>
          </a:p>
        </p:txBody>
      </p:sp>
    </p:spTree>
    <p:extLst>
      <p:ext uri="{BB962C8B-B14F-4D97-AF65-F5344CB8AC3E}">
        <p14:creationId xmlns:p14="http://schemas.microsoft.com/office/powerpoint/2010/main" val="6890789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FC15D4-F2B4-59C9-962B-E1CDDFA103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C0B8A6-28E1-11B8-FABB-FAC30BBF3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833" y="57123"/>
            <a:ext cx="10515600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Simulation settings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2DC7709B-6EF8-B327-7061-0C9BEAFDF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60581069-2CB8-45E9-A165-E84B7D17F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Impedance mitigation of SPS rotary beam wire scanners with CST Studio Suite    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ED7FA2A-B378-C8A8-1153-26D683BE7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46</a:t>
            </a:fld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E4599F-3A9E-C6A4-71DB-AD709011D88E}"/>
              </a:ext>
            </a:extLst>
          </p:cNvPr>
          <p:cNvSpPr txBox="1"/>
          <p:nvPr/>
        </p:nvSpPr>
        <p:spPr>
          <a:xfrm>
            <a:off x="455834" y="1616528"/>
            <a:ext cx="11736166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Definition of Particle beam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same as Not Mitigated case</a:t>
            </a:r>
            <a:endParaRPr lang="en-GB" sz="2000" dirty="0"/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FF0000"/>
                </a:solidFill>
              </a:rPr>
              <a:t>Mesh settings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Definition of Frequency range, Background material and Boundary conditions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same as Not Mitigated case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FF0000"/>
                </a:solidFill>
              </a:rPr>
              <a:t>Definition of </a:t>
            </a:r>
            <a:r>
              <a:rPr lang="en-GB" sz="2000" dirty="0" err="1">
                <a:solidFill>
                  <a:srgbClr val="FF0000"/>
                </a:solidFill>
              </a:rPr>
              <a:t>Wakelength</a:t>
            </a:r>
            <a:r>
              <a:rPr lang="en-GB" sz="2000" dirty="0">
                <a:solidFill>
                  <a:srgbClr val="FF0000"/>
                </a:solidFill>
              </a:rPr>
              <a:t> and frequency sampling of the impedance trace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FF0000"/>
                </a:solidFill>
              </a:rPr>
              <a:t>Addition of a waveguide port </a:t>
            </a:r>
          </a:p>
        </p:txBody>
      </p:sp>
    </p:spTree>
    <p:extLst>
      <p:ext uri="{BB962C8B-B14F-4D97-AF65-F5344CB8AC3E}">
        <p14:creationId xmlns:p14="http://schemas.microsoft.com/office/powerpoint/2010/main" val="345792164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10D49B-AB13-AD4C-06EF-5EC3C7100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ED92DB-C751-4CFB-9C65-6115BEDCF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676" y="65736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Simulation settings (2/5)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6ED066CE-12E5-3A82-690B-B9DE21C86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BFC69D74-2332-0DB8-CC63-F8FEBFA67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50FB4D9E-839C-0454-9EAE-441566946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47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BB4667-5661-E7D0-8006-FC0D58B4C5C3}"/>
              </a:ext>
            </a:extLst>
          </p:cNvPr>
          <p:cNvSpPr txBox="1"/>
          <p:nvPr/>
        </p:nvSpPr>
        <p:spPr>
          <a:xfrm>
            <a:off x="620887" y="1206633"/>
            <a:ext cx="5025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domain solvers use Hexahedral mesh type. Mesh settings: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20 cells </a:t>
            </a:r>
            <a:r>
              <a:rPr lang="en-GB" b="1" dirty="0">
                <a:sym typeface="Wingdings" panose="05000000000000000000" pitchFamily="2" charset="2"/>
              </a:rPr>
              <a:t>per wavelength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ym typeface="Wingdings" panose="05000000000000000000" pitchFamily="2" charset="2"/>
              </a:rPr>
              <a:t>Local refinement on the wire </a:t>
            </a:r>
            <a:r>
              <a:rPr lang="en-GB" dirty="0">
                <a:sym typeface="Wingdings" panose="05000000000000000000" pitchFamily="2" charset="2"/>
              </a:rPr>
              <a:t> 3 cells across object in each direction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CB0885-0C04-B570-841D-0613D762E2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81823"/>
            <a:ext cx="4808637" cy="419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31079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3C06B-D054-5B7B-9D0D-9396E6DFC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71C8949-1607-1682-D6F8-5607F39944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037" r="28039" b="24705"/>
          <a:stretch>
            <a:fillRect/>
          </a:stretch>
        </p:blipFill>
        <p:spPr>
          <a:xfrm>
            <a:off x="1130707" y="1473377"/>
            <a:ext cx="7668491" cy="409070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15648E4-A638-266C-C776-CA24D0840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Simulation settings (4/5)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886FBDA7-150B-9464-F63F-E704772E3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A0F50FDD-1355-7ED7-1600-CF1CE4B2D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EB304D9-756C-C448-EF9B-60F827777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48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2E9311-E0AC-E635-6506-01384D0843B9}"/>
              </a:ext>
            </a:extLst>
          </p:cNvPr>
          <p:cNvSpPr txBox="1"/>
          <p:nvPr/>
        </p:nvSpPr>
        <p:spPr>
          <a:xfrm>
            <a:off x="720785" y="1034668"/>
            <a:ext cx="3585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Setup of </a:t>
            </a:r>
            <a:r>
              <a:rPr lang="en-US" dirty="0">
                <a:solidFill>
                  <a:srgbClr val="C00000"/>
                </a:solidFill>
                <a:hlinkClick r:id="rId4" action="ppaction://hlinksldjump"/>
              </a:rPr>
              <a:t>Wakefield solver</a:t>
            </a:r>
            <a:r>
              <a:rPr lang="en-US" dirty="0"/>
              <a:t>: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44C4B28-9DA8-539D-DB9B-EB33AE6C82EE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4833257" y="1901581"/>
            <a:ext cx="834123" cy="50302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E649787-8CC4-D50A-2EEA-9C6752799836}"/>
              </a:ext>
            </a:extLst>
          </p:cNvPr>
          <p:cNvSpPr txBox="1"/>
          <p:nvPr/>
        </p:nvSpPr>
        <p:spPr>
          <a:xfrm>
            <a:off x="8142515" y="3728882"/>
            <a:ext cx="3510910" cy="923330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Simulated </a:t>
            </a:r>
            <a:r>
              <a:rPr lang="en-US" dirty="0" err="1"/>
              <a:t>wakelength</a:t>
            </a:r>
            <a:r>
              <a:rPr lang="en-US" dirty="0"/>
              <a:t> = </a:t>
            </a:r>
            <a:r>
              <a:rPr lang="en-US" b="1" dirty="0"/>
              <a:t>100 m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To click on ”Special”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number of samples</a:t>
            </a:r>
            <a:r>
              <a:rPr lang="en-US" dirty="0">
                <a:sym typeface="Wingdings" panose="05000000000000000000" pitchFamily="2" charset="2"/>
              </a:rPr>
              <a:t> set to </a:t>
            </a:r>
            <a:r>
              <a:rPr lang="en-US" b="1" dirty="0">
                <a:sym typeface="Wingdings" panose="05000000000000000000" pitchFamily="2" charset="2"/>
              </a:rPr>
              <a:t>6001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7470B0-2EEB-F0B9-217C-B1BB8F30F1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0892" y="2404603"/>
            <a:ext cx="4792975" cy="3571888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380965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7223EA-75B5-656E-92B5-4BCF24A8D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540C15-CD2C-0523-1ED0-C0719923B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Simulation settings (5/5)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7427475D-8BB5-68EE-441F-7831E613B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CE8A879B-459E-2E6D-AA78-003FBEF80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8554F289-DD2A-E93F-1F2D-424C8BE04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49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B78EC8-1BEC-1A18-4068-466E2C0D3C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501" t="33529" r="14821" b="22941"/>
          <a:stretch>
            <a:fillRect/>
          </a:stretch>
        </p:blipFill>
        <p:spPr>
          <a:xfrm>
            <a:off x="587829" y="1325563"/>
            <a:ext cx="5404273" cy="29282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7055EFE-3277-248B-485E-DD6B365A5D97}"/>
              </a:ext>
            </a:extLst>
          </p:cNvPr>
          <p:cNvSpPr txBox="1"/>
          <p:nvPr/>
        </p:nvSpPr>
        <p:spPr>
          <a:xfrm>
            <a:off x="4735286" y="1743670"/>
            <a:ext cx="3668487" cy="92333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Select the face at the coupler port </a:t>
            </a:r>
            <a:r>
              <a:rPr lang="en-GB" dirty="0">
                <a:sym typeface="Wingdings" panose="05000000000000000000" pitchFamily="2" charset="2"/>
              </a:rPr>
              <a:t> from the CST working plane, </a:t>
            </a:r>
            <a:r>
              <a:rPr lang="en-GB" b="1" dirty="0">
                <a:sym typeface="Wingdings" panose="05000000000000000000" pitchFamily="2" charset="2"/>
              </a:rPr>
              <a:t>click “F” </a:t>
            </a:r>
            <a:r>
              <a:rPr lang="en-GB" dirty="0">
                <a:sym typeface="Wingdings" panose="05000000000000000000" pitchFamily="2" charset="2"/>
              </a:rPr>
              <a:t>on your keyboard (shortcut)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F5FC824-2706-810C-A50A-3C323D62C844}"/>
              </a:ext>
            </a:extLst>
          </p:cNvPr>
          <p:cNvCxnSpPr/>
          <p:nvPr/>
        </p:nvCxnSpPr>
        <p:spPr>
          <a:xfrm flipH="1">
            <a:off x="2939143" y="2155371"/>
            <a:ext cx="1796143" cy="5116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72F36A6E-A8D0-5EFD-136D-CA484A49553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277" r="78036" b="69664"/>
          <a:stretch>
            <a:fillRect/>
          </a:stretch>
        </p:blipFill>
        <p:spPr>
          <a:xfrm>
            <a:off x="6569529" y="2953769"/>
            <a:ext cx="3668487" cy="2400920"/>
          </a:xfrm>
          <a:prstGeom prst="rect">
            <a:avLst/>
          </a:prstGeom>
          <a:ln w="19050">
            <a:solidFill>
              <a:schemeClr val="accent6"/>
            </a:solidFill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739C00F-1167-BE5B-4D23-F31A4064EF4C}"/>
              </a:ext>
            </a:extLst>
          </p:cNvPr>
          <p:cNvSpPr/>
          <p:nvPr/>
        </p:nvSpPr>
        <p:spPr>
          <a:xfrm>
            <a:off x="8316686" y="3287486"/>
            <a:ext cx="718457" cy="9663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D40015-E175-30DA-B218-C06003637CF3}"/>
              </a:ext>
            </a:extLst>
          </p:cNvPr>
          <p:cNvSpPr txBox="1"/>
          <p:nvPr/>
        </p:nvSpPr>
        <p:spPr>
          <a:xfrm>
            <a:off x="10047514" y="2155371"/>
            <a:ext cx="1665515" cy="6463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Define a </a:t>
            </a:r>
            <a:r>
              <a:rPr lang="en-GB" b="1" dirty="0"/>
              <a:t>waveguide port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C27C382-BFD7-EB99-FAB7-D5090F4F6D98}"/>
              </a:ext>
            </a:extLst>
          </p:cNvPr>
          <p:cNvCxnSpPr>
            <a:stCxn id="19" idx="1"/>
            <a:endCxn id="18" idx="0"/>
          </p:cNvCxnSpPr>
          <p:nvPr/>
        </p:nvCxnSpPr>
        <p:spPr>
          <a:xfrm flipH="1">
            <a:off x="8675915" y="2478537"/>
            <a:ext cx="1371599" cy="8089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1563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30E5DD4-F543-27C9-167A-8117E640A4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9CB6434A-1651-CAF2-1E3E-2A07C5155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8D086048-4282-2BAB-28FF-79E40C03D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1B88112-F6B0-F90D-5DCA-2B259E1CE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5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E4D477-D972-4A6A-A5BD-53D69B0E3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2474" y="2590298"/>
            <a:ext cx="2639991" cy="19917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FCF7FC-742F-2993-9681-A08573858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591" y="2736293"/>
            <a:ext cx="2861129" cy="20824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9147F4-CC2D-5ED7-6E23-DA2E02AC8B50}"/>
              </a:ext>
            </a:extLst>
          </p:cNvPr>
          <p:cNvSpPr txBox="1"/>
          <p:nvPr/>
        </p:nvSpPr>
        <p:spPr>
          <a:xfrm>
            <a:off x="9002564" y="2974427"/>
            <a:ext cx="2351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Rotating shaft (stainless-steel)</a:t>
            </a:r>
            <a:endParaRPr lang="en-GB" dirty="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B53012-6252-2EB1-2A0F-11DACC226AC4}"/>
              </a:ext>
            </a:extLst>
          </p:cNvPr>
          <p:cNvCxnSpPr>
            <a:cxnSpLocks/>
          </p:cNvCxnSpPr>
          <p:nvPr/>
        </p:nvCxnSpPr>
        <p:spPr>
          <a:xfrm flipH="1">
            <a:off x="8442438" y="3571423"/>
            <a:ext cx="1356882" cy="223737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C62E150-8506-E5BD-E186-609A6E757720}"/>
              </a:ext>
            </a:extLst>
          </p:cNvPr>
          <p:cNvSpPr txBox="1"/>
          <p:nvPr/>
        </p:nvSpPr>
        <p:spPr>
          <a:xfrm>
            <a:off x="7721137" y="2295195"/>
            <a:ext cx="1704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Carbon wire</a:t>
            </a:r>
            <a:endParaRPr lang="en-GB" dirty="0">
              <a:solidFill>
                <a:srgbClr val="00206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49B7D50-8D59-1553-7ADC-462F8253223D}"/>
              </a:ext>
            </a:extLst>
          </p:cNvPr>
          <p:cNvCxnSpPr>
            <a:cxnSpLocks/>
          </p:cNvCxnSpPr>
          <p:nvPr/>
        </p:nvCxnSpPr>
        <p:spPr>
          <a:xfrm flipH="1">
            <a:off x="7920643" y="2613672"/>
            <a:ext cx="526591" cy="29702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507766E-4275-76A1-B943-ECBC5A5D995F}"/>
              </a:ext>
            </a:extLst>
          </p:cNvPr>
          <p:cNvSpPr txBox="1"/>
          <p:nvPr/>
        </p:nvSpPr>
        <p:spPr>
          <a:xfrm>
            <a:off x="6395258" y="4741752"/>
            <a:ext cx="167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Particle beam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0364FE3-3626-5CBC-E329-71C3F29B5087}"/>
              </a:ext>
            </a:extLst>
          </p:cNvPr>
          <p:cNvCxnSpPr>
            <a:cxnSpLocks/>
          </p:cNvCxnSpPr>
          <p:nvPr/>
        </p:nvCxnSpPr>
        <p:spPr>
          <a:xfrm flipH="1">
            <a:off x="7189123" y="4416665"/>
            <a:ext cx="141316" cy="41045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F26CEB3-3ADC-3E14-6F7D-9CC8CAF7BBEE}"/>
              </a:ext>
            </a:extLst>
          </p:cNvPr>
          <p:cNvSpPr txBox="1"/>
          <p:nvPr/>
        </p:nvSpPr>
        <p:spPr>
          <a:xfrm>
            <a:off x="590895" y="1248158"/>
            <a:ext cx="8927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SPS beam wire scanner geometry as before the 2023 breakage, with fork in parking position:</a:t>
            </a:r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90156AC-0BD4-9803-4A3D-964C19EC1725}"/>
              </a:ext>
            </a:extLst>
          </p:cNvPr>
          <p:cNvSpPr txBox="1"/>
          <p:nvPr/>
        </p:nvSpPr>
        <p:spPr>
          <a:xfrm>
            <a:off x="1431488" y="2870548"/>
            <a:ext cx="2101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Stainless steel case</a:t>
            </a:r>
            <a:endParaRPr lang="en-GB" dirty="0">
              <a:solidFill>
                <a:schemeClr val="accent4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777FB56-F568-5003-4C16-C45FF31193CE}"/>
              </a:ext>
            </a:extLst>
          </p:cNvPr>
          <p:cNvCxnSpPr>
            <a:cxnSpLocks/>
          </p:cNvCxnSpPr>
          <p:nvPr/>
        </p:nvCxnSpPr>
        <p:spPr>
          <a:xfrm>
            <a:off x="3356957" y="3089901"/>
            <a:ext cx="635554" cy="2407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3">
            <a:extLst>
              <a:ext uri="{FF2B5EF4-FFF2-40B4-BE49-F238E27FC236}">
                <a16:creationId xmlns:a16="http://schemas.microsoft.com/office/drawing/2014/main" id="{1D203E66-9D28-B9ED-D2E9-9F945A6D05F9}"/>
              </a:ext>
            </a:extLst>
          </p:cNvPr>
          <p:cNvSpPr txBox="1">
            <a:spLocks/>
          </p:cNvSpPr>
          <p:nvPr/>
        </p:nvSpPr>
        <p:spPr>
          <a:xfrm>
            <a:off x="497377" y="741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Rotary Beam Wire Scanner – 3D 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3647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736D5A-EE0B-1C93-0FF8-01E0AB22C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94A188FE-57A2-5C95-7876-F23F06D10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5C53CA96-EC00-EA18-4016-71AF04D0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4D7F4298-9994-69A0-5F80-281EDFB62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50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4496AF29-C681-E99F-84C3-D48D4696D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Longitudinal impedance result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1865DA-65D0-2A0B-FC83-01C89A5980FE}"/>
              </a:ext>
            </a:extLst>
          </p:cNvPr>
          <p:cNvSpPr txBox="1"/>
          <p:nvPr/>
        </p:nvSpPr>
        <p:spPr>
          <a:xfrm>
            <a:off x="5573485" y="5740608"/>
            <a:ext cx="6074229" cy="369332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Field monitors can be defined at the frequencies of resonance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875895-D2A1-A220-EABD-CDD568268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94" y="1367611"/>
            <a:ext cx="11438611" cy="412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47686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33937E-03E1-9173-B375-A4127085C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40B46-CD4F-89BD-EC66-9D0C99307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00F504-9064-EF4B-34A4-F8ACDF30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D059F-7061-155F-0B2B-C531E786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51</a:t>
            </a:fld>
            <a:endParaRPr lang="en-GB" dirty="0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D587FF8A-D1B2-354E-76A3-0D77DEC00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776" y="-161133"/>
            <a:ext cx="11244448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Comparison of longitudinal impedance traces 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AC6EFC-2B82-F66F-B404-85F041FAF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19" y="1164430"/>
            <a:ext cx="11568162" cy="41227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7D3D96E-DE13-5DEA-B0D0-81BE350E603A}"/>
              </a:ext>
            </a:extLst>
          </p:cNvPr>
          <p:cNvSpPr txBox="1"/>
          <p:nvPr/>
        </p:nvSpPr>
        <p:spPr>
          <a:xfrm>
            <a:off x="5715000" y="5584371"/>
            <a:ext cx="5638800" cy="6463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The RF coupler is very effective in the low frequency range and it reduces further the impedance around 800 </a:t>
            </a:r>
            <a:r>
              <a:rPr lang="en-GB" dirty="0" err="1">
                <a:solidFill>
                  <a:srgbClr val="FF0000"/>
                </a:solidFill>
              </a:rPr>
              <a:t>MHz.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40654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A5D2C-8E48-33CA-E3AE-B24C6E79D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29D6B7-15F7-8118-6609-7FC2E6A40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A0AA9-3EF3-80B8-2D78-F09FC5903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1025E-CBE9-6758-99C9-0FE454A47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52</a:t>
            </a:fld>
            <a:endParaRPr lang="en-GB" dirty="0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6C924002-59BE-6D15-756A-25D281958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776" y="-161133"/>
            <a:ext cx="11244448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Power outgoing from the coupler port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3DA9D1-5700-B0DF-AA21-D959C472E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642" y="1520831"/>
            <a:ext cx="11476715" cy="412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72729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F1E25-3C1D-1536-2FC2-A26751E80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7943CE2C-68A9-09C9-8A9C-2C564FBFC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8FF5F7A5-F8B0-98F9-94A1-C79EAC759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7367B080-854B-F880-1EC9-2A3124786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53</a:t>
            </a:fld>
            <a:endParaRPr lang="en-GB" dirty="0"/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54ECFB35-3882-CCB5-D62F-BFF3A36A5869}"/>
              </a:ext>
            </a:extLst>
          </p:cNvPr>
          <p:cNvSpPr txBox="1">
            <a:spLocks/>
          </p:cNvSpPr>
          <p:nvPr/>
        </p:nvSpPr>
        <p:spPr>
          <a:xfrm>
            <a:off x="58881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Field monitors - results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8616FBA-2F26-DBE6-7DE1-EFEDBEF31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9059" y="4624497"/>
            <a:ext cx="1027953" cy="10349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33B4F69-9352-02C7-1A9D-6EE20927E2CF}"/>
              </a:ext>
            </a:extLst>
          </p:cNvPr>
          <p:cNvSpPr txBox="1"/>
          <p:nvPr/>
        </p:nvSpPr>
        <p:spPr>
          <a:xfrm>
            <a:off x="838200" y="1140897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H-field</a:t>
            </a:r>
            <a:r>
              <a:rPr lang="en-GB" dirty="0"/>
              <a:t> monitor at low frequency (around 160 MHz)</a:t>
            </a:r>
            <a:endParaRPr lang="en-GB" b="1" dirty="0"/>
          </a:p>
        </p:txBody>
      </p:sp>
      <p:pic>
        <p:nvPicPr>
          <p:cNvPr id="3" name="Picture 2" descr="A blue and yellow pipe with a valve&#10;&#10;AI-generated content may be incorrect.">
            <a:extLst>
              <a:ext uri="{FF2B5EF4-FFF2-40B4-BE49-F238E27FC236}">
                <a16:creationId xmlns:a16="http://schemas.microsoft.com/office/drawing/2014/main" id="{83411D7C-E0A9-8429-4E03-7B797FD785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7" t="6857" r="23935" b="11279"/>
          <a:stretch>
            <a:fillRect/>
          </a:stretch>
        </p:blipFill>
        <p:spPr>
          <a:xfrm>
            <a:off x="588818" y="2466460"/>
            <a:ext cx="4960242" cy="26919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03DAB5-E3FF-4ED2-2E8C-DC4FDCFABCF3}"/>
              </a:ext>
            </a:extLst>
          </p:cNvPr>
          <p:cNvSpPr txBox="1"/>
          <p:nvPr/>
        </p:nvSpPr>
        <p:spPr>
          <a:xfrm>
            <a:off x="2361077" y="2038454"/>
            <a:ext cx="2067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Not mitigated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A3442B-75F2-60DC-E63D-8237D9AF5B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6357" y="1699550"/>
            <a:ext cx="1036410" cy="21414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2559B7-369E-18CD-14C6-49E1478A3E12}"/>
              </a:ext>
            </a:extLst>
          </p:cNvPr>
          <p:cNvSpPr txBox="1"/>
          <p:nvPr/>
        </p:nvSpPr>
        <p:spPr>
          <a:xfrm>
            <a:off x="8144694" y="2038454"/>
            <a:ext cx="2067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Mitigated case</a:t>
            </a:r>
          </a:p>
        </p:txBody>
      </p:sp>
      <p:pic>
        <p:nvPicPr>
          <p:cNvPr id="9" name="Picture 8" descr="A blue pipe with a round hole&#10;&#10;AI-generated content may be incorrect.">
            <a:extLst>
              <a:ext uri="{FF2B5EF4-FFF2-40B4-BE49-F238E27FC236}">
                <a16:creationId xmlns:a16="http://schemas.microsoft.com/office/drawing/2014/main" id="{7CD93F5B-BC69-A802-8BE7-6B6F849257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6" t="13718" r="28571" b="15589"/>
          <a:stretch>
            <a:fillRect/>
          </a:stretch>
        </p:blipFill>
        <p:spPr>
          <a:xfrm>
            <a:off x="6552767" y="2438564"/>
            <a:ext cx="5257801" cy="291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76864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B8E307-AE61-9D55-6BBA-7952AD973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64C4FDCB-B16C-66E8-BBCA-E5586F11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FAC9DE7B-7B8F-7F37-9FFC-7DFCBD4A6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7F279792-8B9A-BA2E-B8C8-2F0E7467A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54</a:t>
            </a:fld>
            <a:endParaRPr lang="en-GB" dirty="0"/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D7B6F729-730C-6870-6740-3154CCED2055}"/>
              </a:ext>
            </a:extLst>
          </p:cNvPr>
          <p:cNvSpPr txBox="1">
            <a:spLocks/>
          </p:cNvSpPr>
          <p:nvPr/>
        </p:nvSpPr>
        <p:spPr>
          <a:xfrm>
            <a:off x="58881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Field monitors - results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977296A-1B3D-63F7-2A96-2D5AA6464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553" y="4682109"/>
            <a:ext cx="1027953" cy="10349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7687CD-081C-DF68-2286-7E5B1C5DEA16}"/>
              </a:ext>
            </a:extLst>
          </p:cNvPr>
          <p:cNvSpPr txBox="1"/>
          <p:nvPr/>
        </p:nvSpPr>
        <p:spPr>
          <a:xfrm>
            <a:off x="838200" y="1140897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H-field</a:t>
            </a:r>
            <a:r>
              <a:rPr lang="en-GB" dirty="0"/>
              <a:t> monitor at impedance peak around 800 MHz</a:t>
            </a:r>
            <a:endParaRPr lang="en-GB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143862-058F-73DE-882D-08353059F54B}"/>
              </a:ext>
            </a:extLst>
          </p:cNvPr>
          <p:cNvSpPr txBox="1"/>
          <p:nvPr/>
        </p:nvSpPr>
        <p:spPr>
          <a:xfrm>
            <a:off x="2361077" y="2038454"/>
            <a:ext cx="2067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Not mitigated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798D9F-5B32-2083-3F24-CD586ED0B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590" y="1694895"/>
            <a:ext cx="1036410" cy="21414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AA1512-B85C-6E65-A47A-9789F58B7E91}"/>
              </a:ext>
            </a:extLst>
          </p:cNvPr>
          <p:cNvSpPr txBox="1"/>
          <p:nvPr/>
        </p:nvSpPr>
        <p:spPr>
          <a:xfrm>
            <a:off x="8144694" y="2038454"/>
            <a:ext cx="2067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Mitigated case</a:t>
            </a:r>
          </a:p>
        </p:txBody>
      </p:sp>
      <p:pic>
        <p:nvPicPr>
          <p:cNvPr id="5" name="Picture 4" descr="A green and blue pipe with a couple of pipes&#10;&#10;AI-generated content may be incorrect.">
            <a:extLst>
              <a:ext uri="{FF2B5EF4-FFF2-40B4-BE49-F238E27FC236}">
                <a16:creationId xmlns:a16="http://schemas.microsoft.com/office/drawing/2014/main" id="{4845F1A6-E95A-E27F-4AD4-413E554143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0" t="6803" r="23583" b="9381"/>
          <a:stretch>
            <a:fillRect/>
          </a:stretch>
        </p:blipFill>
        <p:spPr>
          <a:xfrm>
            <a:off x="296280" y="2575455"/>
            <a:ext cx="5252779" cy="2900335"/>
          </a:xfrm>
          <a:prstGeom prst="rect">
            <a:avLst/>
          </a:prstGeom>
        </p:spPr>
      </p:pic>
      <p:pic>
        <p:nvPicPr>
          <p:cNvPr id="12" name="Picture 11" descr="A blue round object with a blue stripe&#10;&#10;AI-generated content may be incorrect.">
            <a:extLst>
              <a:ext uri="{FF2B5EF4-FFF2-40B4-BE49-F238E27FC236}">
                <a16:creationId xmlns:a16="http://schemas.microsoft.com/office/drawing/2014/main" id="{CCDB2D96-25F3-8639-6D7D-4AE81C62E6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1" t="13636" r="28554" b="17512"/>
          <a:stretch>
            <a:fillRect/>
          </a:stretch>
        </p:blipFill>
        <p:spPr>
          <a:xfrm>
            <a:off x="6357444" y="2438564"/>
            <a:ext cx="5252779" cy="285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0264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72C347-1998-92BC-D8DF-CB10489584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C57B242-A798-5176-EA1C-6BC8547AF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70522A-8DAE-355C-87D5-2890A5870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Impedance comparison</a:t>
            </a: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BA5682C2-5519-18A9-3CEF-56E3D2F421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1E1BC7-F164-FB63-E4DF-1797601909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1">
                    <a:tint val="75000"/>
                  </a:schemeClr>
                </a:solidFill>
              </a:rPr>
              <a:t>23/06/2025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E4C876-A354-7CEC-078B-8A09141D3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Impedance mitigation of SPS rotary beam wire scanners with CST Studio Suite    </a:t>
            </a:r>
            <a:endParaRPr lang="en-US" sz="900" kern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56EA4-1409-A0CE-EB9C-3C761E9D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292A0D1-E735-4F40-9F18-93F9D141698B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55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9708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AC0B6-17BA-388D-68BD-65629A0B4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CB730-5825-C047-50C7-13810313C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B0F89-82F3-DB64-0D74-209213324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56</a:t>
            </a:fld>
            <a:endParaRPr lang="en-GB" dirty="0"/>
          </a:p>
        </p:txBody>
      </p:sp>
      <p:pic>
        <p:nvPicPr>
          <p:cNvPr id="8" name="Picture 7" descr="A graph with a line graph and a chart with a line graph&#10;&#10;AI-generated content may be incorrect.">
            <a:extLst>
              <a:ext uri="{FF2B5EF4-FFF2-40B4-BE49-F238E27FC236}">
                <a16:creationId xmlns:a16="http://schemas.microsoft.com/office/drawing/2014/main" id="{2201E10A-A5B1-BF67-C5DF-350E49A263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832" y="2545773"/>
            <a:ext cx="5292281" cy="3200400"/>
          </a:xfrm>
          <a:prstGeom prst="rect">
            <a:avLst/>
          </a:prstGeom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graph with green and blue lines&#10;&#10;AI-generated content may be incorrect.">
            <a:extLst>
              <a:ext uri="{FF2B5EF4-FFF2-40B4-BE49-F238E27FC236}">
                <a16:creationId xmlns:a16="http://schemas.microsoft.com/office/drawing/2014/main" id="{9B0196FB-E6C6-7E1C-6A7D-356F2CEC7D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91" y="1510913"/>
            <a:ext cx="5933352" cy="353290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52E0D0A-3B92-29DE-B6C9-953379352BA9}"/>
              </a:ext>
            </a:extLst>
          </p:cNvPr>
          <p:cNvSpPr/>
          <p:nvPr/>
        </p:nvSpPr>
        <p:spPr>
          <a:xfrm>
            <a:off x="1122218" y="4312227"/>
            <a:ext cx="5247409" cy="394855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1D5DFA-6ACE-A820-3E8D-F9644FA43C11}"/>
              </a:ext>
            </a:extLst>
          </p:cNvPr>
          <p:cNvCxnSpPr>
            <a:cxnSpLocks/>
          </p:cNvCxnSpPr>
          <p:nvPr/>
        </p:nvCxnSpPr>
        <p:spPr>
          <a:xfrm flipV="1">
            <a:off x="6374643" y="2545773"/>
            <a:ext cx="239189" cy="17456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973314-1EC5-E7CE-F297-EE16D02032F6}"/>
              </a:ext>
            </a:extLst>
          </p:cNvPr>
          <p:cNvCxnSpPr>
            <a:cxnSpLocks/>
          </p:cNvCxnSpPr>
          <p:nvPr/>
        </p:nvCxnSpPr>
        <p:spPr>
          <a:xfrm flipH="1" flipV="1">
            <a:off x="6369627" y="4707082"/>
            <a:ext cx="239189" cy="103909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3">
            <a:extLst>
              <a:ext uri="{FF2B5EF4-FFF2-40B4-BE49-F238E27FC236}">
                <a16:creationId xmlns:a16="http://schemas.microsoft.com/office/drawing/2014/main" id="{765FA886-A605-A27E-5283-0BE1720C5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776" y="-161133"/>
            <a:ext cx="11244448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Comparison of longitudinal impedance traces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75787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2CF174-84EA-BC8F-C072-39B2C20219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B5E2397-C080-A348-1377-371D7CE90A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AD58BFF-BED2-60A1-4D2B-8F981E1B2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Supporting slides</a:t>
            </a: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C1CADAE6-4754-F95C-6926-64CDA893D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45DA7-C98B-CE1E-2961-E1CE2DD7AC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1">
                    <a:tint val="75000"/>
                  </a:schemeClr>
                </a:solidFill>
              </a:rPr>
              <a:t>23/06/2025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8A2834-53FD-E8C5-652D-421070DF1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Impedance mitigation of SPS rotary beam wire scanners with CST Studio Suite    </a:t>
            </a:r>
            <a:endParaRPr lang="en-US" sz="900" kern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490C6-5E18-5248-89BD-EB7A9855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292A0D1-E735-4F40-9F18-93F9D141698B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57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D24DD5-A02D-B96C-FA7D-4421097B954F}"/>
              </a:ext>
            </a:extLst>
          </p:cNvPr>
          <p:cNvSpPr txBox="1"/>
          <p:nvPr/>
        </p:nvSpPr>
        <p:spPr>
          <a:xfrm>
            <a:off x="838200" y="4946073"/>
            <a:ext cx="10695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 material from A. Mostacci lecture on “Bench Measurements and Simulations of Beam Coupling Impedance”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867897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B73D8CF-D22E-9118-0640-22D7CCD9E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4056944-D0B4-0173-6AB0-6FA094A48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990" y="136525"/>
            <a:ext cx="10515600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The CST </a:t>
            </a:r>
            <a:r>
              <a:rPr lang="en-US" sz="4400" b="1" dirty="0" err="1">
                <a:solidFill>
                  <a:schemeClr val="accent1"/>
                </a:solidFill>
              </a:rPr>
              <a:t>wakefield</a:t>
            </a:r>
            <a:r>
              <a:rPr lang="en-US" sz="4400" b="1" dirty="0">
                <a:solidFill>
                  <a:schemeClr val="accent1"/>
                </a:solidFill>
              </a:rPr>
              <a:t> solver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359E265C-2624-849D-BF47-79FBDEA9B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FBDBF375-C8A2-D8A5-6620-D594AD0BA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9446B7A4-22F5-38C2-75C0-E68BC1AE4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58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6AA304-E3E5-0F2D-336A-6ECD4BEFD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233925"/>
            <a:ext cx="6400799" cy="480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94013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5D899B3D-5C30-4ECD-B7B8-B8394DE6E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715511DD-BF2F-42CB-BE2E-EB8333738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5DB555C8-0209-4C01-AA21-73DE0C543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59</a:t>
            </a:fld>
            <a:endParaRPr lang="en-GB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60257E05-D5BC-D668-BB51-264E08899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288" y="1683328"/>
            <a:ext cx="6874687" cy="4124812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1A333732-4F5D-16FA-FDAD-35F4C38FD69A}"/>
              </a:ext>
            </a:extLst>
          </p:cNvPr>
          <p:cNvSpPr/>
          <p:nvPr/>
        </p:nvSpPr>
        <p:spPr>
          <a:xfrm>
            <a:off x="2788667" y="4919162"/>
            <a:ext cx="1073636" cy="11406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AE0CB26-AB9C-221C-396D-C09E5EE311F3}"/>
              </a:ext>
            </a:extLst>
          </p:cNvPr>
          <p:cNvCxnSpPr>
            <a:cxnSpLocks/>
          </p:cNvCxnSpPr>
          <p:nvPr/>
        </p:nvCxnSpPr>
        <p:spPr>
          <a:xfrm>
            <a:off x="3862303" y="5343699"/>
            <a:ext cx="223369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E9E8F5C1-B5E6-EBC9-7384-4F1DE960FA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699" t="80671" r="79042"/>
          <a:stretch/>
        </p:blipFill>
        <p:spPr>
          <a:xfrm>
            <a:off x="6302745" y="3608927"/>
            <a:ext cx="1786579" cy="201952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5" name="Title 3">
            <a:extLst>
              <a:ext uri="{FF2B5EF4-FFF2-40B4-BE49-F238E27FC236}">
                <a16:creationId xmlns:a16="http://schemas.microsoft.com/office/drawing/2014/main" id="{B38E36A8-4E84-E581-C128-AA516D8163E3}"/>
              </a:ext>
            </a:extLst>
          </p:cNvPr>
          <p:cNvSpPr txBox="1">
            <a:spLocks/>
          </p:cNvSpPr>
          <p:nvPr/>
        </p:nvSpPr>
        <p:spPr>
          <a:xfrm>
            <a:off x="619990" y="136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The CST </a:t>
            </a:r>
            <a:r>
              <a:rPr lang="en-US" b="1" dirty="0" err="1">
                <a:solidFill>
                  <a:schemeClr val="accent1"/>
                </a:solidFill>
              </a:rPr>
              <a:t>wakefield</a:t>
            </a:r>
            <a:r>
              <a:rPr lang="en-US" b="1" dirty="0">
                <a:solidFill>
                  <a:schemeClr val="accent1"/>
                </a:solidFill>
              </a:rPr>
              <a:t> solver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EC0636-B8B0-F543-7915-CA446598D3FD}"/>
              </a:ext>
            </a:extLst>
          </p:cNvPr>
          <p:cNvSpPr txBox="1"/>
          <p:nvPr/>
        </p:nvSpPr>
        <p:spPr>
          <a:xfrm>
            <a:off x="838200" y="1215736"/>
            <a:ext cx="7069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Creation of a new CST file and selection of </a:t>
            </a:r>
            <a:r>
              <a:rPr lang="en-GB" dirty="0" err="1"/>
              <a:t>wakefield</a:t>
            </a:r>
            <a:r>
              <a:rPr lang="en-GB" dirty="0"/>
              <a:t> solver.</a:t>
            </a:r>
          </a:p>
        </p:txBody>
      </p:sp>
    </p:spTree>
    <p:extLst>
      <p:ext uri="{BB962C8B-B14F-4D97-AF65-F5344CB8AC3E}">
        <p14:creationId xmlns:p14="http://schemas.microsoft.com/office/powerpoint/2010/main" val="3664960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072941F-8DFC-87CB-6D5C-795965C9E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388AB694-69C1-CD43-1E6A-8EF7082759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9338" y="1490876"/>
            <a:ext cx="3157478" cy="4182012"/>
          </a:xfrm>
        </p:spPr>
      </p:pic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BC57B2C1-2DA1-3EA7-2CCF-3D646D39D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624E63CF-9CF9-7730-EB40-0F6CD2AFE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C6C3529-8039-0DED-309B-AC995EB8B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6</a:t>
            </a:fld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B3ACF22-8956-7DC6-FFF4-5D498935AC4D}"/>
              </a:ext>
            </a:extLst>
          </p:cNvPr>
          <p:cNvCxnSpPr/>
          <p:nvPr/>
        </p:nvCxnSpPr>
        <p:spPr>
          <a:xfrm>
            <a:off x="4578183" y="3596607"/>
            <a:ext cx="219845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7B176CB-07F5-F526-906C-D3BB85D97D1F}"/>
              </a:ext>
            </a:extLst>
          </p:cNvPr>
          <p:cNvSpPr txBox="1"/>
          <p:nvPr/>
        </p:nvSpPr>
        <p:spPr>
          <a:xfrm>
            <a:off x="4253815" y="2712291"/>
            <a:ext cx="3326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Simplification and/or rebuilding of geometrical shapes in CST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8FF803-066F-BF26-5C9A-5F59E446B6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8070" y="2114952"/>
            <a:ext cx="3483493" cy="2628096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DA67F274-607B-1362-88B3-C94D020F80EE}"/>
              </a:ext>
            </a:extLst>
          </p:cNvPr>
          <p:cNvSpPr txBox="1">
            <a:spLocks/>
          </p:cNvSpPr>
          <p:nvPr/>
        </p:nvSpPr>
        <p:spPr>
          <a:xfrm>
            <a:off x="497377" y="741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Rotary Beam Wire Scanner – 3D 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839575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F6498B5-EB3F-7A0C-1630-C30B4ADC3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CA463DD-00D3-247B-84B6-E9C2BBD50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393" y="1692055"/>
            <a:ext cx="6878090" cy="4126854"/>
          </a:xfrm>
          <a:prstGeom prst="rect">
            <a:avLst/>
          </a:prstGeom>
        </p:spPr>
      </p:pic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9FF5DA60-E1CB-826B-129D-0F12B0281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EC727D0F-365F-659A-BEB8-341F660DC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5E6B46A8-145D-9606-17CA-6109CDCDD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60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F9A7FA-6AF9-EC40-5CEB-1706DE14E10C}"/>
              </a:ext>
            </a:extLst>
          </p:cNvPr>
          <p:cNvSpPr/>
          <p:nvPr/>
        </p:nvSpPr>
        <p:spPr>
          <a:xfrm>
            <a:off x="1977177" y="1781902"/>
            <a:ext cx="244281" cy="4554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E0E9523-F2CF-884C-1C7C-ACA031B1D09F}"/>
              </a:ext>
            </a:extLst>
          </p:cNvPr>
          <p:cNvCxnSpPr>
            <a:cxnSpLocks/>
          </p:cNvCxnSpPr>
          <p:nvPr/>
        </p:nvCxnSpPr>
        <p:spPr>
          <a:xfrm>
            <a:off x="2221458" y="2009639"/>
            <a:ext cx="991899" cy="8589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E4868FF-C105-B385-C437-20B9213405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08" t="5324" r="82500" b="87998"/>
          <a:stretch/>
        </p:blipFill>
        <p:spPr>
          <a:xfrm>
            <a:off x="3290395" y="2774111"/>
            <a:ext cx="870302" cy="97078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DC6672C-516A-A19B-A355-96C2A2C922D5}"/>
              </a:ext>
            </a:extLst>
          </p:cNvPr>
          <p:cNvSpPr txBox="1"/>
          <p:nvPr/>
        </p:nvSpPr>
        <p:spPr>
          <a:xfrm>
            <a:off x="4371975" y="3041384"/>
            <a:ext cx="23405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Select Wakefield solver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67154F4-223A-167F-1A0A-3774E662F03F}"/>
              </a:ext>
            </a:extLst>
          </p:cNvPr>
          <p:cNvSpPr/>
          <p:nvPr/>
        </p:nvSpPr>
        <p:spPr>
          <a:xfrm>
            <a:off x="7408718" y="5728010"/>
            <a:ext cx="644237" cy="908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8C0EA3-5E5E-62FD-F4B4-E7BC692F34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3088" t="98009"/>
          <a:stretch/>
        </p:blipFill>
        <p:spPr>
          <a:xfrm>
            <a:off x="8659292" y="4802264"/>
            <a:ext cx="2009560" cy="34725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1F7EE48-C176-873D-ADE3-0A5484D5C844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7730837" y="4935649"/>
            <a:ext cx="879763" cy="7923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FCCBF78-DB93-0C0C-F28A-7D3526857B46}"/>
              </a:ext>
            </a:extLst>
          </p:cNvPr>
          <p:cNvSpPr txBox="1"/>
          <p:nvPr/>
        </p:nvSpPr>
        <p:spPr>
          <a:xfrm>
            <a:off x="8555974" y="3924439"/>
            <a:ext cx="279782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Default background material (PEC) and units 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9576AA-2347-9460-F45F-4CAF2795AA2D}"/>
              </a:ext>
            </a:extLst>
          </p:cNvPr>
          <p:cNvSpPr txBox="1"/>
          <p:nvPr/>
        </p:nvSpPr>
        <p:spPr>
          <a:xfrm>
            <a:off x="9192126" y="5380875"/>
            <a:ext cx="2009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You can click to make modifications</a:t>
            </a:r>
            <a:endParaRPr lang="en-GB" i="1" dirty="0"/>
          </a:p>
        </p:txBody>
      </p:sp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6193DEC4-0EC9-DBFE-9345-9E67DA935DD6}"/>
              </a:ext>
            </a:extLst>
          </p:cNvPr>
          <p:cNvCxnSpPr>
            <a:endCxn id="20" idx="1"/>
          </p:cNvCxnSpPr>
          <p:nvPr/>
        </p:nvCxnSpPr>
        <p:spPr>
          <a:xfrm rot="16200000" flipH="1">
            <a:off x="8821730" y="5333645"/>
            <a:ext cx="512190" cy="228602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3">
            <a:extLst>
              <a:ext uri="{FF2B5EF4-FFF2-40B4-BE49-F238E27FC236}">
                <a16:creationId xmlns:a16="http://schemas.microsoft.com/office/drawing/2014/main" id="{B9F5B340-CABE-CE59-7B9E-3C2B91BE69DA}"/>
              </a:ext>
            </a:extLst>
          </p:cNvPr>
          <p:cNvSpPr txBox="1">
            <a:spLocks/>
          </p:cNvSpPr>
          <p:nvPr/>
        </p:nvSpPr>
        <p:spPr>
          <a:xfrm>
            <a:off x="619990" y="136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The CST </a:t>
            </a:r>
            <a:r>
              <a:rPr lang="en-US" b="1" dirty="0" err="1">
                <a:solidFill>
                  <a:schemeClr val="accent1"/>
                </a:solidFill>
              </a:rPr>
              <a:t>wakefield</a:t>
            </a:r>
            <a:r>
              <a:rPr lang="en-US" b="1" dirty="0">
                <a:solidFill>
                  <a:schemeClr val="accent1"/>
                </a:solidFill>
              </a:rPr>
              <a:t> solver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B0012B-306A-54BB-1592-DF46A2DF4121}"/>
              </a:ext>
            </a:extLst>
          </p:cNvPr>
          <p:cNvSpPr txBox="1"/>
          <p:nvPr/>
        </p:nvSpPr>
        <p:spPr>
          <a:xfrm>
            <a:off x="838200" y="1215736"/>
            <a:ext cx="7069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Creation of a new CST file and selection of </a:t>
            </a:r>
            <a:r>
              <a:rPr lang="en-GB" dirty="0" err="1"/>
              <a:t>wakefield</a:t>
            </a:r>
            <a:r>
              <a:rPr lang="en-GB" dirty="0"/>
              <a:t> solver.</a:t>
            </a:r>
          </a:p>
        </p:txBody>
      </p:sp>
    </p:spTree>
    <p:extLst>
      <p:ext uri="{BB962C8B-B14F-4D97-AF65-F5344CB8AC3E}">
        <p14:creationId xmlns:p14="http://schemas.microsoft.com/office/powerpoint/2010/main" val="114212816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876818D-B294-80CA-D3C1-42883C5DD1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5A927E99-6CBC-F25F-C54B-8F9AC6AAD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108D0BD0-74B4-DB6A-1E3C-773162E02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7EDF1847-71EA-5DD7-71AE-44CBF9EF2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61</a:t>
            </a:fld>
            <a:endParaRPr lang="en-GB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8DA655AE-337B-EB86-B73B-0FF6F7D7C6E9}"/>
              </a:ext>
            </a:extLst>
          </p:cNvPr>
          <p:cNvSpPr txBox="1">
            <a:spLocks/>
          </p:cNvSpPr>
          <p:nvPr/>
        </p:nvSpPr>
        <p:spPr>
          <a:xfrm>
            <a:off x="619990" y="136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Definition of a particle beam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FF5F61-D303-9AEE-A757-ECA74B934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1828" y="1246606"/>
            <a:ext cx="6508344" cy="48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51629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42E696-5484-234E-E3DD-30AD321E92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7C3F262-3763-AA4F-3E72-52D13618C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1" y="24180"/>
            <a:ext cx="10515600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Selection of integration method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07AE0F1B-7824-7E16-78B0-180D00FAE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CFFD00F0-BB62-6F70-7D8B-8038241EB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785C9194-9DA8-3D12-F0E9-061E81306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62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EED9E8-54EF-3AC7-7596-4E8B30F1A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2604" y="1274385"/>
            <a:ext cx="6386792" cy="479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18087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C733AC9-44A7-336F-F5ED-515C01239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B7BD439-8F85-1FEC-5DFA-CF01DE3DC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26" y="0"/>
            <a:ext cx="10515600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Mesh settings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F9E659F5-24F8-D7B8-EA31-4F8B146C8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294BC3AE-DC76-D43B-4B90-79B5CBB3A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FC204CE2-14A0-092D-4FF3-3C56F3CE8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63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85E394-F681-3B36-B5CE-D595EE19E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74" y="1209526"/>
            <a:ext cx="5181799" cy="38863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DB36739-E90A-60DA-8D7A-C34B28B055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402" y="1647824"/>
            <a:ext cx="5029398" cy="377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34885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C7586-8446-A39C-7026-05EFF8822C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15D6E82-6EA0-C2E5-008A-B10DD110D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855" y="82061"/>
            <a:ext cx="10515600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Definition of </a:t>
            </a:r>
            <a:r>
              <a:rPr lang="en-US" sz="4400" b="1" dirty="0" err="1">
                <a:solidFill>
                  <a:schemeClr val="accent1"/>
                </a:solidFill>
              </a:rPr>
              <a:t>wakelength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139CCEF0-E348-9FD9-DCD2-596B5280F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E4A12AB9-FA3A-1D4E-BB2A-9D58DBC68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62E2414E-EE0C-35BD-3BDE-242B96B7F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64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B47549-3C94-327E-13A1-6FFC7AD38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2137" y="1407624"/>
            <a:ext cx="5928039" cy="44460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DDF500A-A951-13F3-514C-10C895FBD825}"/>
              </a:ext>
            </a:extLst>
          </p:cNvPr>
          <p:cNvSpPr txBox="1"/>
          <p:nvPr/>
        </p:nvSpPr>
        <p:spPr>
          <a:xfrm>
            <a:off x="6722917" y="4468092"/>
            <a:ext cx="165215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of a charge distribution</a:t>
            </a:r>
          </a:p>
        </p:txBody>
      </p:sp>
    </p:spTree>
    <p:extLst>
      <p:ext uri="{BB962C8B-B14F-4D97-AF65-F5344CB8AC3E}">
        <p14:creationId xmlns:p14="http://schemas.microsoft.com/office/powerpoint/2010/main" val="1442756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9F3F9E7-249A-E78F-F247-67496C3901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92FE3378-DE5D-FE54-3ED2-31B9EF429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B955AD0B-0180-C1D3-9099-282891443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1D691882-E774-4B82-45DD-6AD72ACF9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7</a:t>
            </a:fld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F4ACE67-7B30-5E3A-F8BB-30D57457679D}"/>
              </a:ext>
            </a:extLst>
          </p:cNvPr>
          <p:cNvCxnSpPr/>
          <p:nvPr/>
        </p:nvCxnSpPr>
        <p:spPr>
          <a:xfrm>
            <a:off x="4707182" y="3700353"/>
            <a:ext cx="219845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A82EBE9-6717-288C-1B95-53B5F11B7D02}"/>
              </a:ext>
            </a:extLst>
          </p:cNvPr>
          <p:cNvSpPr txBox="1"/>
          <p:nvPr/>
        </p:nvSpPr>
        <p:spPr>
          <a:xfrm>
            <a:off x="4382814" y="2816037"/>
            <a:ext cx="3326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Simplification and/or rebuilding of geometrical shapes in CST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2D4D4F-2B75-5AAD-FCD6-E40BCF38F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1543" y="2037167"/>
            <a:ext cx="3641098" cy="26502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7EAE28-3994-4E3D-0CB6-0715635804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290" y="2003772"/>
            <a:ext cx="3452151" cy="28504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79EBDF8-AC4E-5C42-3886-BDC7BC9D37D5}"/>
              </a:ext>
            </a:extLst>
          </p:cNvPr>
          <p:cNvSpPr txBox="1"/>
          <p:nvPr/>
        </p:nvSpPr>
        <p:spPr>
          <a:xfrm>
            <a:off x="1571105" y="5020887"/>
            <a:ext cx="1803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Fork in scan position</a:t>
            </a:r>
            <a:endParaRPr lang="en-GB" dirty="0">
              <a:solidFill>
                <a:srgbClr val="00B0F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5BD37FB-390A-9F6E-0671-D332D7ACFFCE}"/>
              </a:ext>
            </a:extLst>
          </p:cNvPr>
          <p:cNvCxnSpPr>
            <a:cxnSpLocks/>
            <a:stCxn id="2" idx="0"/>
          </p:cNvCxnSpPr>
          <p:nvPr/>
        </p:nvCxnSpPr>
        <p:spPr>
          <a:xfrm flipH="1" flipV="1">
            <a:off x="2244436" y="4064924"/>
            <a:ext cx="228600" cy="95596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3">
            <a:extLst>
              <a:ext uri="{FF2B5EF4-FFF2-40B4-BE49-F238E27FC236}">
                <a16:creationId xmlns:a16="http://schemas.microsoft.com/office/drawing/2014/main" id="{CDC1EE9F-B345-7208-C102-C0CA1727B2A4}"/>
              </a:ext>
            </a:extLst>
          </p:cNvPr>
          <p:cNvSpPr txBox="1">
            <a:spLocks/>
          </p:cNvSpPr>
          <p:nvPr/>
        </p:nvSpPr>
        <p:spPr>
          <a:xfrm>
            <a:off x="497377" y="741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Rotary Beam Wire Scanner – 3D model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02807D-A429-55F7-A088-7817832A1068}"/>
              </a:ext>
            </a:extLst>
          </p:cNvPr>
          <p:cNvSpPr txBox="1"/>
          <p:nvPr/>
        </p:nvSpPr>
        <p:spPr>
          <a:xfrm>
            <a:off x="4382814" y="5251346"/>
            <a:ext cx="7369304" cy="707886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The modelling is not part of this tutorial </a:t>
            </a:r>
            <a:r>
              <a:rPr lang="en-GB" sz="2000" dirty="0">
                <a:solidFill>
                  <a:srgbClr val="FF0000"/>
                </a:solidFill>
                <a:sym typeface="Wingdings" panose="05000000000000000000" pitchFamily="2" charset="2"/>
              </a:rPr>
              <a:t> please have a look at the Simulation tutorial from RF CAS: “</a:t>
            </a:r>
            <a:r>
              <a:rPr lang="en-GB" sz="2000" dirty="0">
                <a:solidFill>
                  <a:srgbClr val="FF0000"/>
                </a:solidFill>
                <a:sym typeface="Wingdings" panose="05000000000000000000" pitchFamily="2" charset="2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Numerical analysis of RF problems</a:t>
            </a:r>
            <a:r>
              <a:rPr lang="en-GB" sz="2000" dirty="0">
                <a:solidFill>
                  <a:srgbClr val="FF0000"/>
                </a:solidFill>
                <a:sym typeface="Wingdings" panose="05000000000000000000" pitchFamily="2" charset="2"/>
              </a:rPr>
              <a:t>”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181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23A9A-DB36-C5D5-3A2B-B96462571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3FFF9-CFEA-C378-0FEA-48C008834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Impedance mitigation of SPS rotary beam wire scanners with CST Studio Suite   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4ACF5-D6F9-E0A1-8EB0-8FAFE8A1D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8</a:t>
            </a:fld>
            <a:endParaRPr lang="en-GB" dirty="0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978C9552-61EC-763E-D25C-FEF3E3A9E962}"/>
              </a:ext>
            </a:extLst>
          </p:cNvPr>
          <p:cNvSpPr txBox="1">
            <a:spLocks/>
          </p:cNvSpPr>
          <p:nvPr/>
        </p:nvSpPr>
        <p:spPr>
          <a:xfrm>
            <a:off x="497377" y="741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Rotary Beam Wire Scanner – 3D model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527ADB-BB2B-81F9-1943-03156EF55CA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71" b="13916"/>
          <a:stretch>
            <a:fillRect/>
          </a:stretch>
        </p:blipFill>
        <p:spPr>
          <a:xfrm>
            <a:off x="718423" y="1290396"/>
            <a:ext cx="10755153" cy="47259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4A38A74-4EFA-90F0-F9BC-EE0678EA984B}"/>
              </a:ext>
            </a:extLst>
          </p:cNvPr>
          <p:cNvSpPr txBox="1"/>
          <p:nvPr/>
        </p:nvSpPr>
        <p:spPr>
          <a:xfrm>
            <a:off x="3002973" y="2517700"/>
            <a:ext cx="3595255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You can access components and materials from the Navigation Tree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BBA2F7-B5C5-E97C-475F-7DF19FB3289C}"/>
              </a:ext>
            </a:extLst>
          </p:cNvPr>
          <p:cNvSpPr txBox="1"/>
          <p:nvPr/>
        </p:nvSpPr>
        <p:spPr>
          <a:xfrm>
            <a:off x="718423" y="2462645"/>
            <a:ext cx="1102303" cy="140277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4AA233-5720-CCFB-9859-EE3012EB9A69}"/>
              </a:ext>
            </a:extLst>
          </p:cNvPr>
          <p:cNvCxnSpPr/>
          <p:nvPr/>
        </p:nvCxnSpPr>
        <p:spPr>
          <a:xfrm>
            <a:off x="1849582" y="2774373"/>
            <a:ext cx="1153391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4777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5E6DB39-F273-F34F-50FA-E9F539024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3FDDB15-549C-6674-5EAA-EAE2E20AE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833" y="57123"/>
            <a:ext cx="10515600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</a:rPr>
              <a:t>Simulation settings</a:t>
            </a:r>
            <a:endParaRPr lang="en-GB" dirty="0"/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36093888-29E1-189C-55BD-420498C3D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23/06/2025</a:t>
            </a:r>
            <a:endParaRPr lang="en-GB" dirty="0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DC785A7C-31B3-8078-0B6E-49D419829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Impedance mitigation of SPS rotary beam wire scanners with CST Studio Suite    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13C514EE-4030-7552-8AF8-D8D3440E6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2A0D1-E735-4F40-9F18-93F9D141698B}" type="slidenum">
              <a:rPr lang="en-GB" smtClean="0"/>
              <a:t>9</a:t>
            </a:fld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FC9250-F9B7-40F9-4D0B-207875876BCD}"/>
              </a:ext>
            </a:extLst>
          </p:cNvPr>
          <p:cNvSpPr txBox="1"/>
          <p:nvPr/>
        </p:nvSpPr>
        <p:spPr>
          <a:xfrm>
            <a:off x="644235" y="1714500"/>
            <a:ext cx="9175173" cy="246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/>
              <a:t>Definition of Particle beam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/>
              <a:t>Mesh settings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/>
              <a:t>Definition of Frequency range, Background material and Boundary conditions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000" dirty="0"/>
              <a:t>Definition of </a:t>
            </a:r>
            <a:r>
              <a:rPr lang="en-GB" sz="2000" dirty="0" err="1"/>
              <a:t>Wakelength</a:t>
            </a:r>
            <a:r>
              <a:rPr lang="en-GB" sz="2000" dirty="0"/>
              <a:t> and frequency sampling of the impedance trace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0F8CA6-7E7A-6524-3DD0-3CFBCBDDA7F9}"/>
              </a:ext>
            </a:extLst>
          </p:cNvPr>
          <p:cNvSpPr txBox="1"/>
          <p:nvPr/>
        </p:nvSpPr>
        <p:spPr>
          <a:xfrm>
            <a:off x="2285999" y="4807944"/>
            <a:ext cx="6120246" cy="707886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Disclaimer</a:t>
            </a:r>
            <a:r>
              <a:rPr lang="en-GB" sz="2000" dirty="0">
                <a:solidFill>
                  <a:srgbClr val="FF0000"/>
                </a:solidFill>
              </a:rPr>
              <a:t>: an example of simulation will be provided; different settings could lead to an equally accurate result.</a:t>
            </a:r>
          </a:p>
        </p:txBody>
      </p:sp>
    </p:spTree>
    <p:extLst>
      <p:ext uri="{BB962C8B-B14F-4D97-AF65-F5344CB8AC3E}">
        <p14:creationId xmlns:p14="http://schemas.microsoft.com/office/powerpoint/2010/main" val="3512427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flec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31171</TotalTime>
  <Words>2820</Words>
  <Application>Microsoft Office PowerPoint</Application>
  <PresentationFormat>Widescreen</PresentationFormat>
  <Paragraphs>453</Paragraphs>
  <Slides>64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9" baseType="lpstr">
      <vt:lpstr>Arial</vt:lpstr>
      <vt:lpstr>Calibri</vt:lpstr>
      <vt:lpstr>Cambria Math</vt:lpstr>
      <vt:lpstr>Wingdings</vt:lpstr>
      <vt:lpstr>Office Theme</vt:lpstr>
      <vt:lpstr>Impedance mitigation of SPS rotary beam wire scanners with CST Studio Suite</vt:lpstr>
      <vt:lpstr>References</vt:lpstr>
      <vt:lpstr>CST simulation files </vt:lpstr>
      <vt:lpstr>1- Not mitigated case</vt:lpstr>
      <vt:lpstr>PowerPoint Presentation</vt:lpstr>
      <vt:lpstr>PowerPoint Presentation</vt:lpstr>
      <vt:lpstr>PowerPoint Presentation</vt:lpstr>
      <vt:lpstr>PowerPoint Presentation</vt:lpstr>
      <vt:lpstr>Simulation settings</vt:lpstr>
      <vt:lpstr>Simulation settings (1/4)</vt:lpstr>
      <vt:lpstr>Simulation settings (1/4)</vt:lpstr>
      <vt:lpstr>Simulation settings (2/4)</vt:lpstr>
      <vt:lpstr>Simulation settings (2/4)</vt:lpstr>
      <vt:lpstr>Simulation settings (3/4)</vt:lpstr>
      <vt:lpstr>Simulation settings (4/4)</vt:lpstr>
      <vt:lpstr>Simulation settings (4/4)</vt:lpstr>
      <vt:lpstr>Longitudinal impedance result</vt:lpstr>
      <vt:lpstr>Longitudinal impedance result</vt:lpstr>
      <vt:lpstr>Longitudinal wake potential </vt:lpstr>
      <vt:lpstr>PowerPoint Presentation</vt:lpstr>
      <vt:lpstr>Field monitors – settings (1/2)</vt:lpstr>
      <vt:lpstr>Field monitors – settings (2/2)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2- Adding 5 Ferrite Tiles</vt:lpstr>
      <vt:lpstr>PowerPoint Presentation</vt:lpstr>
      <vt:lpstr>Simulation settings</vt:lpstr>
      <vt:lpstr>Simulation settings (2/4)</vt:lpstr>
      <vt:lpstr>Simulation settings (4/4)</vt:lpstr>
      <vt:lpstr>Longitudinal impedance result</vt:lpstr>
      <vt:lpstr>Comparison of longitudinal impedance traces </vt:lpstr>
      <vt:lpstr>PowerPoint Presentation</vt:lpstr>
      <vt:lpstr>3- Adding 6 Ferrite Tiles</vt:lpstr>
      <vt:lpstr>PowerPoint Presentation</vt:lpstr>
      <vt:lpstr>Simulation settings</vt:lpstr>
      <vt:lpstr>Simulation settings (2/4)</vt:lpstr>
      <vt:lpstr>Simulation settings (4/4)</vt:lpstr>
      <vt:lpstr>Longitudinal impedance result</vt:lpstr>
      <vt:lpstr>Comparison of longitudinal impedance traces </vt:lpstr>
      <vt:lpstr>3- Adding 5 Ferrite Tiles and RF coupler</vt:lpstr>
      <vt:lpstr>PowerPoint Presentation</vt:lpstr>
      <vt:lpstr>Simulation settings</vt:lpstr>
      <vt:lpstr>Simulation settings (2/5)</vt:lpstr>
      <vt:lpstr>Simulation settings (4/5)</vt:lpstr>
      <vt:lpstr>Simulation settings (5/5)</vt:lpstr>
      <vt:lpstr>Longitudinal impedance result</vt:lpstr>
      <vt:lpstr>Comparison of longitudinal impedance traces </vt:lpstr>
      <vt:lpstr>Power outgoing from the coupler port</vt:lpstr>
      <vt:lpstr>PowerPoint Presentation</vt:lpstr>
      <vt:lpstr>PowerPoint Presentation</vt:lpstr>
      <vt:lpstr>Impedance comparison</vt:lpstr>
      <vt:lpstr>Comparison of longitudinal impedance traces </vt:lpstr>
      <vt:lpstr>Supporting slides</vt:lpstr>
      <vt:lpstr>The CST wakefield solver</vt:lpstr>
      <vt:lpstr>PowerPoint Presentation</vt:lpstr>
      <vt:lpstr>PowerPoint Presentation</vt:lpstr>
      <vt:lpstr>PowerPoint Presentation</vt:lpstr>
      <vt:lpstr>Selection of integration method</vt:lpstr>
      <vt:lpstr>Mesh settings</vt:lpstr>
      <vt:lpstr>Definition of wakelength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Eigenmode simulation of a Pill-Box cavity in HFSS</dc:title>
  <dc:creator>Michela Neroni</dc:creator>
  <cp:lastModifiedBy>Michela Neroni</cp:lastModifiedBy>
  <cp:revision>240</cp:revision>
  <dcterms:created xsi:type="dcterms:W3CDTF">2022-02-16T17:00:54Z</dcterms:created>
  <dcterms:modified xsi:type="dcterms:W3CDTF">2025-06-23T10:27:34Z</dcterms:modified>
</cp:coreProperties>
</file>