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6"/>
  </p:notesMasterIdLst>
  <p:sldIdLst>
    <p:sldId id="837" r:id="rId2"/>
    <p:sldId id="257" r:id="rId3"/>
    <p:sldId id="814" r:id="rId4"/>
    <p:sldId id="260" r:id="rId5"/>
    <p:sldId id="843" r:id="rId6"/>
    <p:sldId id="850" r:id="rId7"/>
    <p:sldId id="816" r:id="rId8"/>
    <p:sldId id="842" r:id="rId9"/>
    <p:sldId id="847" r:id="rId10"/>
    <p:sldId id="846" r:id="rId11"/>
    <p:sldId id="261" r:id="rId12"/>
    <p:sldId id="262" r:id="rId13"/>
    <p:sldId id="866" r:id="rId14"/>
    <p:sldId id="682" r:id="rId15"/>
    <p:sldId id="263" r:id="rId16"/>
    <p:sldId id="273" r:id="rId17"/>
    <p:sldId id="274" r:id="rId18"/>
    <p:sldId id="852" r:id="rId19"/>
    <p:sldId id="819" r:id="rId20"/>
    <p:sldId id="870" r:id="rId21"/>
    <p:sldId id="855" r:id="rId22"/>
    <p:sldId id="817" r:id="rId23"/>
    <p:sldId id="856" r:id="rId24"/>
    <p:sldId id="818" r:id="rId25"/>
    <p:sldId id="867" r:id="rId26"/>
    <p:sldId id="858" r:id="rId27"/>
    <p:sldId id="269" r:id="rId28"/>
    <p:sldId id="267" r:id="rId29"/>
    <p:sldId id="820" r:id="rId30"/>
    <p:sldId id="821" r:id="rId31"/>
    <p:sldId id="848" r:id="rId32"/>
    <p:sldId id="824" r:id="rId33"/>
    <p:sldId id="833" r:id="rId34"/>
    <p:sldId id="822" r:id="rId35"/>
    <p:sldId id="849" r:id="rId36"/>
    <p:sldId id="835" r:id="rId37"/>
    <p:sldId id="834" r:id="rId38"/>
    <p:sldId id="859" r:id="rId39"/>
    <p:sldId id="830" r:id="rId40"/>
    <p:sldId id="868" r:id="rId41"/>
    <p:sldId id="861" r:id="rId42"/>
    <p:sldId id="860" r:id="rId43"/>
    <p:sldId id="831" r:id="rId44"/>
    <p:sldId id="271" r:id="rId45"/>
    <p:sldId id="863" r:id="rId46"/>
    <p:sldId id="832" r:id="rId47"/>
    <p:sldId id="869" r:id="rId48"/>
    <p:sldId id="826" r:id="rId49"/>
    <p:sldId id="829" r:id="rId50"/>
    <p:sldId id="845" r:id="rId51"/>
    <p:sldId id="851" r:id="rId52"/>
    <p:sldId id="259" r:id="rId53"/>
    <p:sldId id="864" r:id="rId54"/>
    <p:sldId id="865" r:id="rId5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B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92"/>
    <p:restoredTop sz="93967"/>
  </p:normalViewPr>
  <p:slideViewPr>
    <p:cSldViewPr snapToGrid="0">
      <p:cViewPr varScale="1">
        <p:scale>
          <a:sx n="89" d="100"/>
          <a:sy n="89" d="100"/>
        </p:scale>
        <p:origin x="1496"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494C11-B208-B148-AF1F-75F93F76A956}" type="doc">
      <dgm:prSet loTypeId="urn:microsoft.com/office/officeart/2008/layout/HorizontalMultiLevelHierarchy" loCatId="list" qsTypeId="urn:microsoft.com/office/officeart/2005/8/quickstyle/simple5" qsCatId="simple" csTypeId="urn:microsoft.com/office/officeart/2005/8/colors/colorful1" csCatId="colorful" phldr="1"/>
      <dgm:spPr/>
      <dgm:t>
        <a:bodyPr/>
        <a:lstStyle/>
        <a:p>
          <a:endParaRPr lang="es-ES"/>
        </a:p>
      </dgm:t>
    </dgm:pt>
    <dgm:pt modelId="{97047FC4-12A9-1B49-9F8C-92A428EF3A9A}">
      <dgm:prSet custT="1"/>
      <dgm:spPr/>
      <dgm:t>
        <a:bodyPr/>
        <a:lstStyle/>
        <a:p>
          <a:r>
            <a:rPr lang="en-GB" sz="1800" b="1" dirty="0">
              <a:latin typeface="+mn-lt"/>
            </a:rPr>
            <a:t>Design workflow</a:t>
          </a:r>
          <a:endParaRPr lang="es-ES" sz="1800" dirty="0">
            <a:latin typeface="+mn-lt"/>
          </a:endParaRPr>
        </a:p>
      </dgm:t>
    </dgm:pt>
    <dgm:pt modelId="{F4F2699F-C0F4-F043-87BB-28344C40BBC4}" type="parTrans" cxnId="{9EACDE41-63FA-ED43-9994-854796F9D1EA}">
      <dgm:prSet/>
      <dgm:spPr/>
      <dgm:t>
        <a:bodyPr/>
        <a:lstStyle/>
        <a:p>
          <a:endParaRPr lang="es-ES" sz="1600">
            <a:latin typeface="+mn-lt"/>
          </a:endParaRPr>
        </a:p>
      </dgm:t>
    </dgm:pt>
    <dgm:pt modelId="{2C1AF662-1105-E34E-9B09-FCFEE07B103A}" type="sibTrans" cxnId="{9EACDE41-63FA-ED43-9994-854796F9D1EA}">
      <dgm:prSet/>
      <dgm:spPr/>
      <dgm:t>
        <a:bodyPr/>
        <a:lstStyle/>
        <a:p>
          <a:endParaRPr lang="es-ES" sz="1600">
            <a:latin typeface="+mn-lt"/>
          </a:endParaRPr>
        </a:p>
      </dgm:t>
    </dgm:pt>
    <dgm:pt modelId="{4D68891D-54AE-3A49-964B-37C4337FCC83}">
      <dgm:prSet custT="1"/>
      <dgm:spPr/>
      <dgm:t>
        <a:bodyPr/>
        <a:lstStyle/>
        <a:p>
          <a:r>
            <a:rPr lang="en-GB" sz="1600" dirty="0">
              <a:latin typeface="+mn-lt"/>
            </a:rPr>
            <a:t>1. First layout: shape, number of collimators, location, collimation depth, material </a:t>
          </a:r>
          <a:endParaRPr lang="es-ES" sz="1600" dirty="0">
            <a:latin typeface="+mn-lt"/>
          </a:endParaRPr>
        </a:p>
      </dgm:t>
    </dgm:pt>
    <dgm:pt modelId="{C15C16AB-281C-4646-8217-9433984B710F}" type="parTrans" cxnId="{3C10658D-02B0-F94F-A9AA-9589A01A2BA6}">
      <dgm:prSet custT="1"/>
      <dgm:spPr/>
      <dgm:t>
        <a:bodyPr/>
        <a:lstStyle/>
        <a:p>
          <a:endParaRPr lang="es-ES" sz="1600">
            <a:latin typeface="+mn-lt"/>
          </a:endParaRPr>
        </a:p>
      </dgm:t>
    </dgm:pt>
    <dgm:pt modelId="{E5C218DB-0281-5A4F-B495-A837C39C0D6D}" type="sibTrans" cxnId="{3C10658D-02B0-F94F-A9AA-9589A01A2BA6}">
      <dgm:prSet/>
      <dgm:spPr/>
      <dgm:t>
        <a:bodyPr/>
        <a:lstStyle/>
        <a:p>
          <a:endParaRPr lang="es-ES" sz="1600">
            <a:latin typeface="+mn-lt"/>
          </a:endParaRPr>
        </a:p>
      </dgm:t>
    </dgm:pt>
    <dgm:pt modelId="{541CA0D4-01B7-704E-AEFA-4D2DABFDF3BB}">
      <dgm:prSet custT="1"/>
      <dgm:spPr/>
      <dgm:t>
        <a:bodyPr/>
        <a:lstStyle/>
        <a:p>
          <a:r>
            <a:rPr lang="en-GB" sz="1600" dirty="0">
              <a:latin typeface="+mn-lt"/>
            </a:rPr>
            <a:t>Initial understanding of the machine aperture and cleaning specifications </a:t>
          </a:r>
          <a:endParaRPr lang="es-ES" sz="1600" dirty="0">
            <a:latin typeface="+mn-lt"/>
          </a:endParaRPr>
        </a:p>
      </dgm:t>
    </dgm:pt>
    <dgm:pt modelId="{58A32151-2AF3-9B46-AC09-3200A0B432CB}" type="parTrans" cxnId="{05D2AB32-D857-A64D-9454-B5BBFB36196A}">
      <dgm:prSet custT="1"/>
      <dgm:spPr/>
      <dgm:t>
        <a:bodyPr/>
        <a:lstStyle/>
        <a:p>
          <a:endParaRPr lang="es-ES" sz="1600">
            <a:latin typeface="+mn-lt"/>
          </a:endParaRPr>
        </a:p>
      </dgm:t>
    </dgm:pt>
    <dgm:pt modelId="{1BF88F58-A8B8-B44E-982B-1E390ED25440}" type="sibTrans" cxnId="{05D2AB32-D857-A64D-9454-B5BBFB36196A}">
      <dgm:prSet/>
      <dgm:spPr/>
      <dgm:t>
        <a:bodyPr/>
        <a:lstStyle/>
        <a:p>
          <a:endParaRPr lang="es-ES" sz="1600">
            <a:latin typeface="+mn-lt"/>
          </a:endParaRPr>
        </a:p>
      </dgm:t>
    </dgm:pt>
    <dgm:pt modelId="{7426111D-3DD3-5E4B-8159-0E56B6F045A2}">
      <dgm:prSet custT="1"/>
      <dgm:spPr/>
      <dgm:t>
        <a:bodyPr/>
        <a:lstStyle/>
        <a:p>
          <a:r>
            <a:rPr lang="en-GB" sz="1600" dirty="0">
              <a:latin typeface="+mn-lt"/>
            </a:rPr>
            <a:t>Aperture bottleneck location</a:t>
          </a:r>
          <a:endParaRPr lang="es-ES" sz="1600" dirty="0">
            <a:latin typeface="+mn-lt"/>
          </a:endParaRPr>
        </a:p>
      </dgm:t>
    </dgm:pt>
    <dgm:pt modelId="{ED7E5A56-29CF-EB41-8A7B-8D708410FFE9}" type="parTrans" cxnId="{727B7E12-DD86-6647-81FB-1FBB5227586E}">
      <dgm:prSet custT="1"/>
      <dgm:spPr/>
      <dgm:t>
        <a:bodyPr/>
        <a:lstStyle/>
        <a:p>
          <a:endParaRPr lang="es-ES" sz="1600">
            <a:latin typeface="+mn-lt"/>
          </a:endParaRPr>
        </a:p>
      </dgm:t>
    </dgm:pt>
    <dgm:pt modelId="{F09DA27B-385F-1941-B8C1-F698D31A5966}" type="sibTrans" cxnId="{727B7E12-DD86-6647-81FB-1FBB5227586E}">
      <dgm:prSet/>
      <dgm:spPr/>
      <dgm:t>
        <a:bodyPr/>
        <a:lstStyle/>
        <a:p>
          <a:endParaRPr lang="es-ES" sz="1600">
            <a:latin typeface="+mn-lt"/>
          </a:endParaRPr>
        </a:p>
      </dgm:t>
    </dgm:pt>
    <dgm:pt modelId="{BD8B4BA4-483E-D442-8670-CD5DFBEC7FE7}">
      <dgm:prSet custT="1"/>
      <dgm:spPr/>
      <dgm:t>
        <a:bodyPr/>
        <a:lstStyle/>
        <a:p>
          <a:r>
            <a:rPr lang="en-GB" sz="1600" dirty="0">
              <a:latin typeface="+mn-lt"/>
            </a:rPr>
            <a:t>Sensitive components to be protected</a:t>
          </a:r>
          <a:endParaRPr lang="es-ES" sz="1600" dirty="0">
            <a:latin typeface="+mn-lt"/>
          </a:endParaRPr>
        </a:p>
      </dgm:t>
    </dgm:pt>
    <dgm:pt modelId="{681FFEB5-5332-EF42-8FBA-96A98EBBEED1}" type="parTrans" cxnId="{500F7DE5-E56F-B140-8AB8-3AD01ACE2872}">
      <dgm:prSet custT="1"/>
      <dgm:spPr/>
      <dgm:t>
        <a:bodyPr/>
        <a:lstStyle/>
        <a:p>
          <a:endParaRPr lang="es-ES" sz="1600">
            <a:latin typeface="+mn-lt"/>
          </a:endParaRPr>
        </a:p>
      </dgm:t>
    </dgm:pt>
    <dgm:pt modelId="{6DDD93AE-0266-C54E-AC3D-50D91923A5A6}" type="sibTrans" cxnId="{500F7DE5-E56F-B140-8AB8-3AD01ACE2872}">
      <dgm:prSet/>
      <dgm:spPr/>
      <dgm:t>
        <a:bodyPr/>
        <a:lstStyle/>
        <a:p>
          <a:endParaRPr lang="es-ES" sz="1600">
            <a:latin typeface="+mn-lt"/>
          </a:endParaRPr>
        </a:p>
      </dgm:t>
    </dgm:pt>
    <dgm:pt modelId="{DC11DF8F-8B84-724E-8572-AABE702AE7F4}">
      <dgm:prSet custT="1"/>
      <dgm:spPr/>
      <dgm:t>
        <a:bodyPr/>
        <a:lstStyle/>
        <a:p>
          <a:r>
            <a:rPr lang="en-GB" sz="1600" dirty="0">
              <a:latin typeface="+mn-lt"/>
            </a:rPr>
            <a:t>Cleaning efficiency required e.g. background levels, quench limits</a:t>
          </a:r>
          <a:endParaRPr lang="es-ES" sz="1600" dirty="0">
            <a:latin typeface="+mn-lt"/>
          </a:endParaRPr>
        </a:p>
      </dgm:t>
    </dgm:pt>
    <dgm:pt modelId="{4D87EA88-2403-8942-9F5E-3B1BB6E02253}" type="parTrans" cxnId="{D73ACBD8-CECD-6A4B-989E-E13A9FB96B76}">
      <dgm:prSet custT="1"/>
      <dgm:spPr/>
      <dgm:t>
        <a:bodyPr/>
        <a:lstStyle/>
        <a:p>
          <a:endParaRPr lang="es-ES" sz="1600">
            <a:latin typeface="+mn-lt"/>
          </a:endParaRPr>
        </a:p>
      </dgm:t>
    </dgm:pt>
    <dgm:pt modelId="{97B84527-C3A6-8144-8981-59C1EC63B388}" type="sibTrans" cxnId="{D73ACBD8-CECD-6A4B-989E-E13A9FB96B76}">
      <dgm:prSet/>
      <dgm:spPr/>
      <dgm:t>
        <a:bodyPr/>
        <a:lstStyle/>
        <a:p>
          <a:endParaRPr lang="es-ES" sz="1600">
            <a:latin typeface="+mn-lt"/>
          </a:endParaRPr>
        </a:p>
      </dgm:t>
    </dgm:pt>
    <dgm:pt modelId="{F52C13FF-83F7-2F43-B715-0017AF5B2D97}">
      <dgm:prSet custT="1"/>
      <dgm:spPr/>
      <dgm:t>
        <a:bodyPr/>
        <a:lstStyle/>
        <a:p>
          <a:r>
            <a:rPr lang="en-GB" sz="1600" dirty="0">
              <a:latin typeface="+mn-lt"/>
            </a:rPr>
            <a:t>2. Detailed simulations</a:t>
          </a:r>
          <a:endParaRPr lang="es-ES" sz="1600" dirty="0">
            <a:latin typeface="+mn-lt"/>
          </a:endParaRPr>
        </a:p>
      </dgm:t>
    </dgm:pt>
    <dgm:pt modelId="{EA86F761-1BA7-154B-AAAC-EA96930B2D89}" type="parTrans" cxnId="{84E563C2-F177-1346-B003-3F3B38510009}">
      <dgm:prSet custT="1"/>
      <dgm:spPr/>
      <dgm:t>
        <a:bodyPr/>
        <a:lstStyle/>
        <a:p>
          <a:endParaRPr lang="es-ES" sz="1600">
            <a:latin typeface="+mn-lt"/>
          </a:endParaRPr>
        </a:p>
      </dgm:t>
    </dgm:pt>
    <dgm:pt modelId="{A36D11E6-42C3-724C-AC02-D99DABFA1DBB}" type="sibTrans" cxnId="{84E563C2-F177-1346-B003-3F3B38510009}">
      <dgm:prSet/>
      <dgm:spPr/>
      <dgm:t>
        <a:bodyPr/>
        <a:lstStyle/>
        <a:p>
          <a:endParaRPr lang="es-ES" sz="1600">
            <a:latin typeface="+mn-lt"/>
          </a:endParaRPr>
        </a:p>
      </dgm:t>
    </dgm:pt>
    <dgm:pt modelId="{54E786C1-2644-1948-B7ED-270A2804E48F}">
      <dgm:prSet custT="1"/>
      <dgm:spPr/>
      <dgm:t>
        <a:bodyPr/>
        <a:lstStyle/>
        <a:p>
          <a:r>
            <a:rPr lang="en-GB" sz="1600" dirty="0">
              <a:latin typeface="+mn-lt"/>
            </a:rPr>
            <a:t>Tracking + Monte Carlo simulations to assess accurate cleaning performance</a:t>
          </a:r>
          <a:endParaRPr lang="es-ES" sz="1600" dirty="0">
            <a:latin typeface="+mn-lt"/>
          </a:endParaRPr>
        </a:p>
      </dgm:t>
    </dgm:pt>
    <dgm:pt modelId="{16EEA674-3C32-6548-BE3E-09AB1D5B2990}" type="parTrans" cxnId="{875ACA09-9BD8-A249-B54E-EED50A8DAB98}">
      <dgm:prSet custT="1"/>
      <dgm:spPr/>
      <dgm:t>
        <a:bodyPr/>
        <a:lstStyle/>
        <a:p>
          <a:endParaRPr lang="es-ES" sz="1600">
            <a:latin typeface="+mn-lt"/>
          </a:endParaRPr>
        </a:p>
      </dgm:t>
    </dgm:pt>
    <dgm:pt modelId="{3A199E6E-80CF-2E49-A6F1-A715EB3E295C}" type="sibTrans" cxnId="{875ACA09-9BD8-A249-B54E-EED50A8DAB98}">
      <dgm:prSet/>
      <dgm:spPr/>
      <dgm:t>
        <a:bodyPr/>
        <a:lstStyle/>
        <a:p>
          <a:endParaRPr lang="es-ES" sz="1600">
            <a:latin typeface="+mn-lt"/>
          </a:endParaRPr>
        </a:p>
      </dgm:t>
    </dgm:pt>
    <dgm:pt modelId="{0754BE8E-D68E-784C-8D38-07F9817D888C}">
      <dgm:prSet custT="1"/>
      <dgm:spPr/>
      <dgm:t>
        <a:bodyPr/>
        <a:lstStyle/>
        <a:p>
          <a:r>
            <a:rPr lang="en-GB" sz="1600" dirty="0">
              <a:latin typeface="+mn-lt"/>
            </a:rPr>
            <a:t>Collimator robustness (detailed material analysis)</a:t>
          </a:r>
          <a:endParaRPr lang="es-ES" sz="1600" dirty="0">
            <a:latin typeface="+mn-lt"/>
          </a:endParaRPr>
        </a:p>
      </dgm:t>
    </dgm:pt>
    <dgm:pt modelId="{03A047BD-B1D3-F042-8E82-1E9D89F7F7D2}" type="parTrans" cxnId="{D91FF58F-0810-E44D-A93F-D5889BAB03FC}">
      <dgm:prSet custT="1"/>
      <dgm:spPr/>
      <dgm:t>
        <a:bodyPr/>
        <a:lstStyle/>
        <a:p>
          <a:endParaRPr lang="es-ES" sz="1600">
            <a:latin typeface="+mn-lt"/>
          </a:endParaRPr>
        </a:p>
      </dgm:t>
    </dgm:pt>
    <dgm:pt modelId="{C23614C0-813F-FD47-9F5A-40F2F882ADB2}" type="sibTrans" cxnId="{D91FF58F-0810-E44D-A93F-D5889BAB03FC}">
      <dgm:prSet/>
      <dgm:spPr/>
      <dgm:t>
        <a:bodyPr/>
        <a:lstStyle/>
        <a:p>
          <a:endParaRPr lang="es-ES" sz="1600">
            <a:latin typeface="+mn-lt"/>
          </a:endParaRPr>
        </a:p>
      </dgm:t>
    </dgm:pt>
    <dgm:pt modelId="{8EEA36D3-8E61-794A-A643-5A24DC3B111B}">
      <dgm:prSet custT="1"/>
      <dgm:spPr/>
      <dgm:t>
        <a:bodyPr/>
        <a:lstStyle/>
        <a:p>
          <a:r>
            <a:rPr lang="en-GB" sz="1600" dirty="0">
              <a:latin typeface="+mn-lt"/>
            </a:rPr>
            <a:t>Beam dynamics studies for impedance contribution assessment</a:t>
          </a:r>
          <a:endParaRPr lang="es-ES" sz="1600" dirty="0">
            <a:latin typeface="+mn-lt"/>
          </a:endParaRPr>
        </a:p>
      </dgm:t>
    </dgm:pt>
    <dgm:pt modelId="{040CD190-A222-8241-AA80-5EA9500603C4}" type="parTrans" cxnId="{CBC62959-12A7-6740-9E41-7A8B551016C4}">
      <dgm:prSet custT="1"/>
      <dgm:spPr/>
      <dgm:t>
        <a:bodyPr/>
        <a:lstStyle/>
        <a:p>
          <a:endParaRPr lang="es-ES" sz="1600">
            <a:latin typeface="+mn-lt"/>
          </a:endParaRPr>
        </a:p>
      </dgm:t>
    </dgm:pt>
    <dgm:pt modelId="{97E9A2E2-758C-924F-B787-435E00584B68}" type="sibTrans" cxnId="{CBC62959-12A7-6740-9E41-7A8B551016C4}">
      <dgm:prSet/>
      <dgm:spPr/>
      <dgm:t>
        <a:bodyPr/>
        <a:lstStyle/>
        <a:p>
          <a:endParaRPr lang="es-ES" sz="1600">
            <a:latin typeface="+mn-lt"/>
          </a:endParaRPr>
        </a:p>
      </dgm:t>
    </dgm:pt>
    <dgm:pt modelId="{543BF5AB-D745-9648-BC6E-11DA90E396D2}">
      <dgm:prSet custT="1"/>
      <dgm:spPr/>
      <dgm:t>
        <a:bodyPr/>
        <a:lstStyle/>
        <a:p>
          <a:r>
            <a:rPr lang="en-GB" sz="1600" dirty="0">
              <a:latin typeface="+mn-lt"/>
            </a:rPr>
            <a:t>3. If issues in 2 are found review of collimation system layout, optics…and repeat (1 and 2)</a:t>
          </a:r>
          <a:endParaRPr lang="es-ES" sz="1600" dirty="0">
            <a:latin typeface="+mn-lt"/>
          </a:endParaRPr>
        </a:p>
      </dgm:t>
    </dgm:pt>
    <dgm:pt modelId="{D1C965F2-CAF9-3541-ACB4-DEF6B9799ACC}" type="parTrans" cxnId="{F815B803-43D4-6240-B548-D6D7D7D23022}">
      <dgm:prSet custT="1"/>
      <dgm:spPr/>
      <dgm:t>
        <a:bodyPr/>
        <a:lstStyle/>
        <a:p>
          <a:endParaRPr lang="es-ES" sz="1600">
            <a:latin typeface="+mn-lt"/>
          </a:endParaRPr>
        </a:p>
      </dgm:t>
    </dgm:pt>
    <dgm:pt modelId="{8BD6F117-C25C-D040-B624-61C31211D38F}" type="sibTrans" cxnId="{F815B803-43D4-6240-B548-D6D7D7D23022}">
      <dgm:prSet/>
      <dgm:spPr/>
      <dgm:t>
        <a:bodyPr/>
        <a:lstStyle/>
        <a:p>
          <a:endParaRPr lang="es-ES" sz="1600">
            <a:latin typeface="+mn-lt"/>
          </a:endParaRPr>
        </a:p>
      </dgm:t>
    </dgm:pt>
    <dgm:pt modelId="{2AD04622-BED7-C747-A37A-90FC101D3238}">
      <dgm:prSet custT="1"/>
      <dgm:spPr/>
      <dgm:t>
        <a:bodyPr/>
        <a:lstStyle/>
        <a:p>
          <a:r>
            <a:rPr lang="en-GB" sz="1600" dirty="0">
              <a:latin typeface="+mn-lt"/>
            </a:rPr>
            <a:t>4. Mechanical design</a:t>
          </a:r>
        </a:p>
        <a:p>
          <a:r>
            <a:rPr lang="en-GB" sz="1600" dirty="0">
              <a:latin typeface="+mn-lt"/>
            </a:rPr>
            <a:t>(cooling, supports, movement, vacuum…)</a:t>
          </a:r>
          <a:endParaRPr lang="es-ES" sz="1600" dirty="0">
            <a:latin typeface="+mn-lt"/>
          </a:endParaRPr>
        </a:p>
      </dgm:t>
    </dgm:pt>
    <dgm:pt modelId="{EB9DF374-1C30-584A-ADAE-D42F7C1BF69B}" type="parTrans" cxnId="{89BE8ACB-F9D3-E744-BBE3-D17F3081E2A3}">
      <dgm:prSet custT="1"/>
      <dgm:spPr/>
      <dgm:t>
        <a:bodyPr/>
        <a:lstStyle/>
        <a:p>
          <a:endParaRPr lang="es-ES" sz="1600">
            <a:latin typeface="+mn-lt"/>
          </a:endParaRPr>
        </a:p>
      </dgm:t>
    </dgm:pt>
    <dgm:pt modelId="{F09A2A2F-5360-5D49-B25F-BE798D66DFB8}" type="sibTrans" cxnId="{89BE8ACB-F9D3-E744-BBE3-D17F3081E2A3}">
      <dgm:prSet/>
      <dgm:spPr/>
      <dgm:t>
        <a:bodyPr/>
        <a:lstStyle/>
        <a:p>
          <a:endParaRPr lang="es-ES" sz="1600">
            <a:latin typeface="+mn-lt"/>
          </a:endParaRPr>
        </a:p>
      </dgm:t>
    </dgm:pt>
    <dgm:pt modelId="{EAF22A56-CD6E-324F-8098-7EA0AC025E91}">
      <dgm:prSet custT="1"/>
      <dgm:spPr/>
      <dgm:t>
        <a:bodyPr/>
        <a:lstStyle/>
        <a:p>
          <a:r>
            <a:rPr lang="es-ES" sz="1600" dirty="0"/>
            <a:t>Beam los </a:t>
          </a:r>
          <a:r>
            <a:rPr lang="es-ES" sz="1600" dirty="0" err="1"/>
            <a:t>model</a:t>
          </a:r>
          <a:endParaRPr lang="es-ES" sz="1600" dirty="0"/>
        </a:p>
      </dgm:t>
    </dgm:pt>
    <dgm:pt modelId="{D9716812-7878-C04A-B945-08F5BB9B3A21}" type="parTrans" cxnId="{599E92E3-1F14-4443-B04A-E9ADEF5A063E}">
      <dgm:prSet custT="1"/>
      <dgm:spPr/>
      <dgm:t>
        <a:bodyPr/>
        <a:lstStyle/>
        <a:p>
          <a:endParaRPr lang="es-ES" sz="1600"/>
        </a:p>
      </dgm:t>
    </dgm:pt>
    <dgm:pt modelId="{7D851718-CC73-6047-9E07-D362C4FD2215}" type="sibTrans" cxnId="{599E92E3-1F14-4443-B04A-E9ADEF5A063E}">
      <dgm:prSet/>
      <dgm:spPr/>
      <dgm:t>
        <a:bodyPr/>
        <a:lstStyle/>
        <a:p>
          <a:endParaRPr lang="es-ES" sz="1600"/>
        </a:p>
      </dgm:t>
    </dgm:pt>
    <dgm:pt modelId="{FE558768-DFE6-5A4E-A982-36D1EDCBCED8}" type="pres">
      <dgm:prSet presAssocID="{6B494C11-B208-B148-AF1F-75F93F76A956}" presName="Name0" presStyleCnt="0">
        <dgm:presLayoutVars>
          <dgm:chPref val="1"/>
          <dgm:dir/>
          <dgm:animOne val="branch"/>
          <dgm:animLvl val="lvl"/>
          <dgm:resizeHandles val="exact"/>
        </dgm:presLayoutVars>
      </dgm:prSet>
      <dgm:spPr/>
    </dgm:pt>
    <dgm:pt modelId="{823EE297-1F6F-DE48-A1D5-BF1242C0C003}" type="pres">
      <dgm:prSet presAssocID="{97047FC4-12A9-1B49-9F8C-92A428EF3A9A}" presName="root1" presStyleCnt="0"/>
      <dgm:spPr/>
    </dgm:pt>
    <dgm:pt modelId="{6957B1B2-8E9E-E142-BC05-CF105253380C}" type="pres">
      <dgm:prSet presAssocID="{97047FC4-12A9-1B49-9F8C-92A428EF3A9A}" presName="LevelOneTextNode" presStyleLbl="node0" presStyleIdx="0" presStyleCnt="1" custScaleX="234034" custScaleY="182656" custLinFactX="-200000" custLinFactNeighborX="-218033" custLinFactNeighborY="0">
        <dgm:presLayoutVars>
          <dgm:chPref val="3"/>
        </dgm:presLayoutVars>
      </dgm:prSet>
      <dgm:spPr/>
    </dgm:pt>
    <dgm:pt modelId="{8AFC945C-F7D4-314C-B256-BE37B9BD89B2}" type="pres">
      <dgm:prSet presAssocID="{97047FC4-12A9-1B49-9F8C-92A428EF3A9A}" presName="level2hierChild" presStyleCnt="0"/>
      <dgm:spPr/>
    </dgm:pt>
    <dgm:pt modelId="{065AC507-CAAC-8043-8A8A-1A8516B023AA}" type="pres">
      <dgm:prSet presAssocID="{C15C16AB-281C-4646-8217-9433984B710F}" presName="conn2-1" presStyleLbl="parChTrans1D2" presStyleIdx="0" presStyleCnt="4"/>
      <dgm:spPr/>
    </dgm:pt>
    <dgm:pt modelId="{99E54BAB-B4BA-0D4B-84A2-2BF5FAA78107}" type="pres">
      <dgm:prSet presAssocID="{C15C16AB-281C-4646-8217-9433984B710F}" presName="connTx" presStyleLbl="parChTrans1D2" presStyleIdx="0" presStyleCnt="4"/>
      <dgm:spPr/>
    </dgm:pt>
    <dgm:pt modelId="{6682ED27-EB79-C141-B093-5299B8E3E7F0}" type="pres">
      <dgm:prSet presAssocID="{4D68891D-54AE-3A49-964B-37C4337FCC83}" presName="root2" presStyleCnt="0"/>
      <dgm:spPr/>
    </dgm:pt>
    <dgm:pt modelId="{43DA889C-63EB-7F4A-A964-476545346A41}" type="pres">
      <dgm:prSet presAssocID="{4D68891D-54AE-3A49-964B-37C4337FCC83}" presName="LevelTwoTextNode" presStyleLbl="node2" presStyleIdx="0" presStyleCnt="4" custScaleX="222661" custScaleY="609171" custLinFactY="-80105" custLinFactNeighborX="786" custLinFactNeighborY="-100000">
        <dgm:presLayoutVars>
          <dgm:chPref val="3"/>
        </dgm:presLayoutVars>
      </dgm:prSet>
      <dgm:spPr/>
    </dgm:pt>
    <dgm:pt modelId="{DAAF2884-8EBC-F643-845B-5E7C20F9F4C6}" type="pres">
      <dgm:prSet presAssocID="{4D68891D-54AE-3A49-964B-37C4337FCC83}" presName="level3hierChild" presStyleCnt="0"/>
      <dgm:spPr/>
    </dgm:pt>
    <dgm:pt modelId="{61D5676C-979A-FD48-B606-0424835EBE8A}" type="pres">
      <dgm:prSet presAssocID="{58A32151-2AF3-9B46-AC09-3200A0B432CB}" presName="conn2-1" presStyleLbl="parChTrans1D3" presStyleIdx="0" presStyleCnt="4"/>
      <dgm:spPr/>
    </dgm:pt>
    <dgm:pt modelId="{57BF2AB8-DB3E-864A-90E0-B6E4F52C21CB}" type="pres">
      <dgm:prSet presAssocID="{58A32151-2AF3-9B46-AC09-3200A0B432CB}" presName="connTx" presStyleLbl="parChTrans1D3" presStyleIdx="0" presStyleCnt="4"/>
      <dgm:spPr/>
    </dgm:pt>
    <dgm:pt modelId="{839FF65E-BD00-CC43-AC1E-71BA74AC7380}" type="pres">
      <dgm:prSet presAssocID="{541CA0D4-01B7-704E-AEFA-4D2DABFDF3BB}" presName="root2" presStyleCnt="0"/>
      <dgm:spPr/>
    </dgm:pt>
    <dgm:pt modelId="{C4181F57-FC3F-404B-907A-06896160DD06}" type="pres">
      <dgm:prSet presAssocID="{541CA0D4-01B7-704E-AEFA-4D2DABFDF3BB}" presName="LevelTwoTextNode" presStyleLbl="node3" presStyleIdx="0" presStyleCnt="4" custScaleX="243545" custScaleY="509561" custLinFactY="-81108" custLinFactNeighborX="6555" custLinFactNeighborY="-100000">
        <dgm:presLayoutVars>
          <dgm:chPref val="3"/>
        </dgm:presLayoutVars>
      </dgm:prSet>
      <dgm:spPr/>
    </dgm:pt>
    <dgm:pt modelId="{3DAABFE1-258D-884B-8D16-1061524EB136}" type="pres">
      <dgm:prSet presAssocID="{541CA0D4-01B7-704E-AEFA-4D2DABFDF3BB}" presName="level3hierChild" presStyleCnt="0"/>
      <dgm:spPr/>
    </dgm:pt>
    <dgm:pt modelId="{3DFCB4EC-9F4D-8047-8F1A-F16E9E302C3E}" type="pres">
      <dgm:prSet presAssocID="{ED7E5A56-29CF-EB41-8A7B-8D708410FFE9}" presName="conn2-1" presStyleLbl="parChTrans1D4" presStyleIdx="0" presStyleCnt="4"/>
      <dgm:spPr/>
    </dgm:pt>
    <dgm:pt modelId="{E8BB6737-1964-7448-94FC-CDCC39E0AE67}" type="pres">
      <dgm:prSet presAssocID="{ED7E5A56-29CF-EB41-8A7B-8D708410FFE9}" presName="connTx" presStyleLbl="parChTrans1D4" presStyleIdx="0" presStyleCnt="4"/>
      <dgm:spPr/>
    </dgm:pt>
    <dgm:pt modelId="{01C33C6E-EA10-7049-A320-C18DD67BDD44}" type="pres">
      <dgm:prSet presAssocID="{7426111D-3DD3-5E4B-8159-0E56B6F045A2}" presName="root2" presStyleCnt="0"/>
      <dgm:spPr/>
    </dgm:pt>
    <dgm:pt modelId="{86C4BFFB-0B44-9142-8836-D7B76DBE6F65}" type="pres">
      <dgm:prSet presAssocID="{7426111D-3DD3-5E4B-8159-0E56B6F045A2}" presName="LevelTwoTextNode" presStyleLbl="node4" presStyleIdx="0" presStyleCnt="4" custScaleX="351374" custScaleY="222834" custLinFactX="24314" custLinFactNeighborX="100000" custLinFactNeighborY="45821">
        <dgm:presLayoutVars>
          <dgm:chPref val="3"/>
        </dgm:presLayoutVars>
      </dgm:prSet>
      <dgm:spPr/>
    </dgm:pt>
    <dgm:pt modelId="{DAC5BAED-5492-8C4D-8D06-C2B103822D3B}" type="pres">
      <dgm:prSet presAssocID="{7426111D-3DD3-5E4B-8159-0E56B6F045A2}" presName="level3hierChild" presStyleCnt="0"/>
      <dgm:spPr/>
    </dgm:pt>
    <dgm:pt modelId="{603E35C1-537B-D94F-8739-1B78C4184F38}" type="pres">
      <dgm:prSet presAssocID="{681FFEB5-5332-EF42-8FBA-96A98EBBEED1}" presName="conn2-1" presStyleLbl="parChTrans1D4" presStyleIdx="1" presStyleCnt="4"/>
      <dgm:spPr/>
    </dgm:pt>
    <dgm:pt modelId="{E76BCC11-6D83-0545-831E-9964F9803EA4}" type="pres">
      <dgm:prSet presAssocID="{681FFEB5-5332-EF42-8FBA-96A98EBBEED1}" presName="connTx" presStyleLbl="parChTrans1D4" presStyleIdx="1" presStyleCnt="4"/>
      <dgm:spPr/>
    </dgm:pt>
    <dgm:pt modelId="{97061CFE-DECB-9F4F-8820-007CB5E13A9F}" type="pres">
      <dgm:prSet presAssocID="{BD8B4BA4-483E-D442-8670-CD5DFBEC7FE7}" presName="root2" presStyleCnt="0"/>
      <dgm:spPr/>
    </dgm:pt>
    <dgm:pt modelId="{4D76E5F9-9093-2443-880E-23E567380984}" type="pres">
      <dgm:prSet presAssocID="{BD8B4BA4-483E-D442-8670-CD5DFBEC7FE7}" presName="LevelTwoTextNode" presStyleLbl="node4" presStyleIdx="1" presStyleCnt="4" custScaleX="311361" custScaleY="204226" custLinFactX="24955" custLinFactNeighborX="100000" custLinFactNeighborY="76287">
        <dgm:presLayoutVars>
          <dgm:chPref val="3"/>
        </dgm:presLayoutVars>
      </dgm:prSet>
      <dgm:spPr/>
    </dgm:pt>
    <dgm:pt modelId="{D45E459B-1A16-574B-95E6-0EA5F124F8E9}" type="pres">
      <dgm:prSet presAssocID="{BD8B4BA4-483E-D442-8670-CD5DFBEC7FE7}" presName="level3hierChild" presStyleCnt="0"/>
      <dgm:spPr/>
    </dgm:pt>
    <dgm:pt modelId="{B833242A-82AC-C44C-AA59-FD911427F6D2}" type="pres">
      <dgm:prSet presAssocID="{4D87EA88-2403-8942-9F5E-3B1BB6E02253}" presName="conn2-1" presStyleLbl="parChTrans1D4" presStyleIdx="2" presStyleCnt="4"/>
      <dgm:spPr/>
    </dgm:pt>
    <dgm:pt modelId="{D7DCFFCD-B6A3-224D-BCC2-65A030174965}" type="pres">
      <dgm:prSet presAssocID="{4D87EA88-2403-8942-9F5E-3B1BB6E02253}" presName="connTx" presStyleLbl="parChTrans1D4" presStyleIdx="2" presStyleCnt="4"/>
      <dgm:spPr/>
    </dgm:pt>
    <dgm:pt modelId="{AB072EA9-0AE9-6A4A-A926-D7CB9F85C7B2}" type="pres">
      <dgm:prSet presAssocID="{DC11DF8F-8B84-724E-8572-AABE702AE7F4}" presName="root2" presStyleCnt="0"/>
      <dgm:spPr/>
    </dgm:pt>
    <dgm:pt modelId="{579D54F0-3E47-5843-A259-0006C4848B14}" type="pres">
      <dgm:prSet presAssocID="{DC11DF8F-8B84-724E-8572-AABE702AE7F4}" presName="LevelTwoTextNode" presStyleLbl="node4" presStyleIdx="2" presStyleCnt="4" custScaleX="299046" custScaleY="432758" custLinFactX="24314" custLinFactNeighborX="100000" custLinFactNeighborY="85865">
        <dgm:presLayoutVars>
          <dgm:chPref val="3"/>
        </dgm:presLayoutVars>
      </dgm:prSet>
      <dgm:spPr/>
    </dgm:pt>
    <dgm:pt modelId="{F0C35059-010D-1B42-86A2-B4C6D70BFA76}" type="pres">
      <dgm:prSet presAssocID="{DC11DF8F-8B84-724E-8572-AABE702AE7F4}" presName="level3hierChild" presStyleCnt="0"/>
      <dgm:spPr/>
    </dgm:pt>
    <dgm:pt modelId="{57438DC8-2F72-594D-BA84-A0A1A7C629B8}" type="pres">
      <dgm:prSet presAssocID="{D9716812-7878-C04A-B945-08F5BB9B3A21}" presName="conn2-1" presStyleLbl="parChTrans1D4" presStyleIdx="3" presStyleCnt="4"/>
      <dgm:spPr/>
    </dgm:pt>
    <dgm:pt modelId="{372B0D88-4157-8545-BA4E-7928FCABAD48}" type="pres">
      <dgm:prSet presAssocID="{D9716812-7878-C04A-B945-08F5BB9B3A21}" presName="connTx" presStyleLbl="parChTrans1D4" presStyleIdx="3" presStyleCnt="4"/>
      <dgm:spPr/>
    </dgm:pt>
    <dgm:pt modelId="{D2094712-1989-F64C-A3B3-DCD9C0ED5636}" type="pres">
      <dgm:prSet presAssocID="{EAF22A56-CD6E-324F-8098-7EA0AC025E91}" presName="root2" presStyleCnt="0"/>
      <dgm:spPr/>
    </dgm:pt>
    <dgm:pt modelId="{D0D9010C-261E-1247-B8C4-88A528AAE085}" type="pres">
      <dgm:prSet presAssocID="{EAF22A56-CD6E-324F-8098-7EA0AC025E91}" presName="LevelTwoTextNode" presStyleLbl="node4" presStyleIdx="3" presStyleCnt="4" custScaleX="245268" custScaleY="135090" custLinFactX="24314" custLinFactY="19835" custLinFactNeighborX="100000" custLinFactNeighborY="100000">
        <dgm:presLayoutVars>
          <dgm:chPref val="3"/>
        </dgm:presLayoutVars>
      </dgm:prSet>
      <dgm:spPr/>
    </dgm:pt>
    <dgm:pt modelId="{1705F7F0-D606-F843-B3B9-97BDBF81C85F}" type="pres">
      <dgm:prSet presAssocID="{EAF22A56-CD6E-324F-8098-7EA0AC025E91}" presName="level3hierChild" presStyleCnt="0"/>
      <dgm:spPr/>
    </dgm:pt>
    <dgm:pt modelId="{38C5CB85-435A-2E43-A6F8-A5DD6BA66614}" type="pres">
      <dgm:prSet presAssocID="{EA86F761-1BA7-154B-AAAC-EA96930B2D89}" presName="conn2-1" presStyleLbl="parChTrans1D2" presStyleIdx="1" presStyleCnt="4"/>
      <dgm:spPr/>
    </dgm:pt>
    <dgm:pt modelId="{7D3788D0-F7B9-1D4E-A64F-1BB838551D82}" type="pres">
      <dgm:prSet presAssocID="{EA86F761-1BA7-154B-AAAC-EA96930B2D89}" presName="connTx" presStyleLbl="parChTrans1D2" presStyleIdx="1" presStyleCnt="4"/>
      <dgm:spPr/>
    </dgm:pt>
    <dgm:pt modelId="{B4F4D0B4-76A1-F448-9BB7-158C7A7FCDEB}" type="pres">
      <dgm:prSet presAssocID="{F52C13FF-83F7-2F43-B715-0017AF5B2D97}" presName="root2" presStyleCnt="0"/>
      <dgm:spPr/>
    </dgm:pt>
    <dgm:pt modelId="{2664FCC1-14AD-064F-841B-F508853C676B}" type="pres">
      <dgm:prSet presAssocID="{F52C13FF-83F7-2F43-B715-0017AF5B2D97}" presName="LevelTwoTextNode" presStyleLbl="node2" presStyleIdx="1" presStyleCnt="4" custScaleX="154598" custScaleY="228056" custLinFactY="-78911" custLinFactNeighborX="2" custLinFactNeighborY="-100000">
        <dgm:presLayoutVars>
          <dgm:chPref val="3"/>
        </dgm:presLayoutVars>
      </dgm:prSet>
      <dgm:spPr/>
    </dgm:pt>
    <dgm:pt modelId="{20F19D45-02BA-8742-A8CA-71618410A581}" type="pres">
      <dgm:prSet presAssocID="{F52C13FF-83F7-2F43-B715-0017AF5B2D97}" presName="level3hierChild" presStyleCnt="0"/>
      <dgm:spPr/>
    </dgm:pt>
    <dgm:pt modelId="{48CE42C6-CA04-1A42-ACEE-B1CD96107BCA}" type="pres">
      <dgm:prSet presAssocID="{16EEA674-3C32-6548-BE3E-09AB1D5B2990}" presName="conn2-1" presStyleLbl="parChTrans1D3" presStyleIdx="1" presStyleCnt="4"/>
      <dgm:spPr/>
    </dgm:pt>
    <dgm:pt modelId="{BD928C67-2E11-6F4E-9855-2B765F72E721}" type="pres">
      <dgm:prSet presAssocID="{16EEA674-3C32-6548-BE3E-09AB1D5B2990}" presName="connTx" presStyleLbl="parChTrans1D3" presStyleIdx="1" presStyleCnt="4"/>
      <dgm:spPr/>
    </dgm:pt>
    <dgm:pt modelId="{D8DAA7EF-0992-5D45-9881-37F1B757155E}" type="pres">
      <dgm:prSet presAssocID="{54E786C1-2644-1948-B7ED-270A2804E48F}" presName="root2" presStyleCnt="0"/>
      <dgm:spPr/>
    </dgm:pt>
    <dgm:pt modelId="{3640EA80-DD5C-9440-B5D1-F31FFA149290}" type="pres">
      <dgm:prSet presAssocID="{54E786C1-2644-1948-B7ED-270A2804E48F}" presName="LevelTwoTextNode" presStyleLbl="node3" presStyleIdx="1" presStyleCnt="4" custScaleX="305006" custScaleY="426640" custLinFactY="-50627" custLinFactNeighborX="4932" custLinFactNeighborY="-100000">
        <dgm:presLayoutVars>
          <dgm:chPref val="3"/>
        </dgm:presLayoutVars>
      </dgm:prSet>
      <dgm:spPr/>
    </dgm:pt>
    <dgm:pt modelId="{AD7C6F59-C01F-0B42-A19D-FA29E8CE929A}" type="pres">
      <dgm:prSet presAssocID="{54E786C1-2644-1948-B7ED-270A2804E48F}" presName="level3hierChild" presStyleCnt="0"/>
      <dgm:spPr/>
    </dgm:pt>
    <dgm:pt modelId="{C255D63E-2251-AD40-AA12-DDAAF2DCCF08}" type="pres">
      <dgm:prSet presAssocID="{03A047BD-B1D3-F042-8E82-1E9D89F7F7D2}" presName="conn2-1" presStyleLbl="parChTrans1D3" presStyleIdx="2" presStyleCnt="4"/>
      <dgm:spPr/>
    </dgm:pt>
    <dgm:pt modelId="{A5BF1325-6641-694A-B0C8-32E9C18442C9}" type="pres">
      <dgm:prSet presAssocID="{03A047BD-B1D3-F042-8E82-1E9D89F7F7D2}" presName="connTx" presStyleLbl="parChTrans1D3" presStyleIdx="2" presStyleCnt="4"/>
      <dgm:spPr/>
    </dgm:pt>
    <dgm:pt modelId="{04FF0B7C-9059-8B48-B7BD-40DDBEC16A37}" type="pres">
      <dgm:prSet presAssocID="{0754BE8E-D68E-784C-8D38-07F9817D888C}" presName="root2" presStyleCnt="0"/>
      <dgm:spPr/>
    </dgm:pt>
    <dgm:pt modelId="{BAE4B690-BF5C-D24A-86BA-08BE68122966}" type="pres">
      <dgm:prSet presAssocID="{0754BE8E-D68E-784C-8D38-07F9817D888C}" presName="LevelTwoTextNode" presStyleLbl="node3" presStyleIdx="2" presStyleCnt="4" custScaleX="345811" custScaleY="217923" custLinFactY="-9959" custLinFactNeighborX="2517" custLinFactNeighborY="-100000">
        <dgm:presLayoutVars>
          <dgm:chPref val="3"/>
        </dgm:presLayoutVars>
      </dgm:prSet>
      <dgm:spPr/>
    </dgm:pt>
    <dgm:pt modelId="{A6C82E4E-59AB-B04A-AE6B-2380AF6D58EA}" type="pres">
      <dgm:prSet presAssocID="{0754BE8E-D68E-784C-8D38-07F9817D888C}" presName="level3hierChild" presStyleCnt="0"/>
      <dgm:spPr/>
    </dgm:pt>
    <dgm:pt modelId="{EE1FD417-1A8A-6746-8F64-9043BF7B9033}" type="pres">
      <dgm:prSet presAssocID="{040CD190-A222-8241-AA80-5EA9500603C4}" presName="conn2-1" presStyleLbl="parChTrans1D3" presStyleIdx="3" presStyleCnt="4"/>
      <dgm:spPr/>
    </dgm:pt>
    <dgm:pt modelId="{821C151E-C1E4-AF4D-B054-EC47D59EF528}" type="pres">
      <dgm:prSet presAssocID="{040CD190-A222-8241-AA80-5EA9500603C4}" presName="connTx" presStyleLbl="parChTrans1D3" presStyleIdx="3" presStyleCnt="4"/>
      <dgm:spPr/>
    </dgm:pt>
    <dgm:pt modelId="{FA48E2B8-7F60-5944-80E7-4A433279A4ED}" type="pres">
      <dgm:prSet presAssocID="{8EEA36D3-8E61-794A-A643-5A24DC3B111B}" presName="root2" presStyleCnt="0"/>
      <dgm:spPr/>
    </dgm:pt>
    <dgm:pt modelId="{A0C0E948-3A75-C346-86BA-C09EEA543610}" type="pres">
      <dgm:prSet presAssocID="{8EEA36D3-8E61-794A-A643-5A24DC3B111B}" presName="LevelTwoTextNode" presStyleLbl="node3" presStyleIdx="3" presStyleCnt="4" custScaleX="352719" custScaleY="314573" custLinFactNeighborY="-79917">
        <dgm:presLayoutVars>
          <dgm:chPref val="3"/>
        </dgm:presLayoutVars>
      </dgm:prSet>
      <dgm:spPr/>
    </dgm:pt>
    <dgm:pt modelId="{653D1617-84F8-0042-80B1-2D42127AF5A8}" type="pres">
      <dgm:prSet presAssocID="{8EEA36D3-8E61-794A-A643-5A24DC3B111B}" presName="level3hierChild" presStyleCnt="0"/>
      <dgm:spPr/>
    </dgm:pt>
    <dgm:pt modelId="{06ADBA67-56DA-FD4C-9C68-599B7536C4F4}" type="pres">
      <dgm:prSet presAssocID="{D1C965F2-CAF9-3541-ACB4-DEF6B9799ACC}" presName="conn2-1" presStyleLbl="parChTrans1D2" presStyleIdx="2" presStyleCnt="4"/>
      <dgm:spPr/>
    </dgm:pt>
    <dgm:pt modelId="{CEC0B7BA-2E56-B648-A36E-FCDC46863173}" type="pres">
      <dgm:prSet presAssocID="{D1C965F2-CAF9-3541-ACB4-DEF6B9799ACC}" presName="connTx" presStyleLbl="parChTrans1D2" presStyleIdx="2" presStyleCnt="4"/>
      <dgm:spPr/>
    </dgm:pt>
    <dgm:pt modelId="{BB26DF41-C3CA-8744-83C2-8E5E75584261}" type="pres">
      <dgm:prSet presAssocID="{543BF5AB-D745-9648-BC6E-11DA90E396D2}" presName="root2" presStyleCnt="0"/>
      <dgm:spPr/>
    </dgm:pt>
    <dgm:pt modelId="{01DF1EC1-D44B-2346-A8CE-03E35FDF30D7}" type="pres">
      <dgm:prSet presAssocID="{543BF5AB-D745-9648-BC6E-11DA90E396D2}" presName="LevelTwoTextNode" presStyleLbl="node2" presStyleIdx="2" presStyleCnt="4" custScaleX="594349" custScaleY="262215" custLinFactNeighborX="-417" custLinFactNeighborY="-39686">
        <dgm:presLayoutVars>
          <dgm:chPref val="3"/>
        </dgm:presLayoutVars>
      </dgm:prSet>
      <dgm:spPr/>
    </dgm:pt>
    <dgm:pt modelId="{F4EC4537-23ED-7947-A9DE-0FBCC59BEA5F}" type="pres">
      <dgm:prSet presAssocID="{543BF5AB-D745-9648-BC6E-11DA90E396D2}" presName="level3hierChild" presStyleCnt="0"/>
      <dgm:spPr/>
    </dgm:pt>
    <dgm:pt modelId="{5CB83861-E30E-1C4B-92C5-617C2AE06F67}" type="pres">
      <dgm:prSet presAssocID="{EB9DF374-1C30-584A-ADAE-D42F7C1BF69B}" presName="conn2-1" presStyleLbl="parChTrans1D2" presStyleIdx="3" presStyleCnt="4"/>
      <dgm:spPr/>
    </dgm:pt>
    <dgm:pt modelId="{E25CA30E-CF1D-184E-B3C0-3F1713B252A0}" type="pres">
      <dgm:prSet presAssocID="{EB9DF374-1C30-584A-ADAE-D42F7C1BF69B}" presName="connTx" presStyleLbl="parChTrans1D2" presStyleIdx="3" presStyleCnt="4"/>
      <dgm:spPr/>
    </dgm:pt>
    <dgm:pt modelId="{32FA1A2D-04D2-AD4E-8A18-8537DC72DEE4}" type="pres">
      <dgm:prSet presAssocID="{2AD04622-BED7-C747-A37A-90FC101D3238}" presName="root2" presStyleCnt="0"/>
      <dgm:spPr/>
    </dgm:pt>
    <dgm:pt modelId="{667EC834-35EE-B742-9105-120121BB5C77}" type="pres">
      <dgm:prSet presAssocID="{2AD04622-BED7-C747-A37A-90FC101D3238}" presName="LevelTwoTextNode" presStyleLbl="node2" presStyleIdx="3" presStyleCnt="4" custScaleX="603954" custScaleY="225444">
        <dgm:presLayoutVars>
          <dgm:chPref val="3"/>
        </dgm:presLayoutVars>
      </dgm:prSet>
      <dgm:spPr/>
    </dgm:pt>
    <dgm:pt modelId="{01AE915B-A452-7A4E-B92E-0F14F148A757}" type="pres">
      <dgm:prSet presAssocID="{2AD04622-BED7-C747-A37A-90FC101D3238}" presName="level3hierChild" presStyleCnt="0"/>
      <dgm:spPr/>
    </dgm:pt>
  </dgm:ptLst>
  <dgm:cxnLst>
    <dgm:cxn modelId="{F815B803-43D4-6240-B548-D6D7D7D23022}" srcId="{97047FC4-12A9-1B49-9F8C-92A428EF3A9A}" destId="{543BF5AB-D745-9648-BC6E-11DA90E396D2}" srcOrd="2" destOrd="0" parTransId="{D1C965F2-CAF9-3541-ACB4-DEF6B9799ACC}" sibTransId="{8BD6F117-C25C-D040-B624-61C31211D38F}"/>
    <dgm:cxn modelId="{36AEAC08-481D-D441-B008-283899F44A6C}" type="presOf" srcId="{4D87EA88-2403-8942-9F5E-3B1BB6E02253}" destId="{B833242A-82AC-C44C-AA59-FD911427F6D2}" srcOrd="0" destOrd="0" presId="urn:microsoft.com/office/officeart/2008/layout/HorizontalMultiLevelHierarchy"/>
    <dgm:cxn modelId="{875ACA09-9BD8-A249-B54E-EED50A8DAB98}" srcId="{F52C13FF-83F7-2F43-B715-0017AF5B2D97}" destId="{54E786C1-2644-1948-B7ED-270A2804E48F}" srcOrd="0" destOrd="0" parTransId="{16EEA674-3C32-6548-BE3E-09AB1D5B2990}" sibTransId="{3A199E6E-80CF-2E49-A6F1-A715EB3E295C}"/>
    <dgm:cxn modelId="{31AFAC0A-F5DC-7E43-BFEF-9CEDDA221EF8}" type="presOf" srcId="{D9716812-7878-C04A-B945-08F5BB9B3A21}" destId="{372B0D88-4157-8545-BA4E-7928FCABAD48}" srcOrd="1" destOrd="0" presId="urn:microsoft.com/office/officeart/2008/layout/HorizontalMultiLevelHierarchy"/>
    <dgm:cxn modelId="{E91EF60F-960E-6F4D-B65B-5B344D2AEC7A}" type="presOf" srcId="{D9716812-7878-C04A-B945-08F5BB9B3A21}" destId="{57438DC8-2F72-594D-BA84-A0A1A7C629B8}" srcOrd="0" destOrd="0" presId="urn:microsoft.com/office/officeart/2008/layout/HorizontalMultiLevelHierarchy"/>
    <dgm:cxn modelId="{BC6F1412-E4E8-2E4A-A3BA-2AC2A7C8C1D0}" type="presOf" srcId="{58A32151-2AF3-9B46-AC09-3200A0B432CB}" destId="{61D5676C-979A-FD48-B606-0424835EBE8A}" srcOrd="0" destOrd="0" presId="urn:microsoft.com/office/officeart/2008/layout/HorizontalMultiLevelHierarchy"/>
    <dgm:cxn modelId="{727B7E12-DD86-6647-81FB-1FBB5227586E}" srcId="{541CA0D4-01B7-704E-AEFA-4D2DABFDF3BB}" destId="{7426111D-3DD3-5E4B-8159-0E56B6F045A2}" srcOrd="0" destOrd="0" parTransId="{ED7E5A56-29CF-EB41-8A7B-8D708410FFE9}" sibTransId="{F09DA27B-385F-1941-B8C1-F698D31A5966}"/>
    <dgm:cxn modelId="{57958B1C-AB93-9643-8F91-CEA3D5C6135E}" type="presOf" srcId="{040CD190-A222-8241-AA80-5EA9500603C4}" destId="{EE1FD417-1A8A-6746-8F64-9043BF7B9033}" srcOrd="0" destOrd="0" presId="urn:microsoft.com/office/officeart/2008/layout/HorizontalMultiLevelHierarchy"/>
    <dgm:cxn modelId="{A56E131E-3AB7-3B44-A9BF-EE60252F9E4E}" type="presOf" srcId="{BD8B4BA4-483E-D442-8670-CD5DFBEC7FE7}" destId="{4D76E5F9-9093-2443-880E-23E567380984}" srcOrd="0" destOrd="0" presId="urn:microsoft.com/office/officeart/2008/layout/HorizontalMultiLevelHierarchy"/>
    <dgm:cxn modelId="{0AABFF2B-614B-6041-BAF4-844F70FBFA0A}" type="presOf" srcId="{C15C16AB-281C-4646-8217-9433984B710F}" destId="{99E54BAB-B4BA-0D4B-84A2-2BF5FAA78107}" srcOrd="1" destOrd="0" presId="urn:microsoft.com/office/officeart/2008/layout/HorizontalMultiLevelHierarchy"/>
    <dgm:cxn modelId="{52589C2E-F9EC-6849-B74D-05E8111CD39C}" type="presOf" srcId="{D1C965F2-CAF9-3541-ACB4-DEF6B9799ACC}" destId="{06ADBA67-56DA-FD4C-9C68-599B7536C4F4}" srcOrd="0" destOrd="0" presId="urn:microsoft.com/office/officeart/2008/layout/HorizontalMultiLevelHierarchy"/>
    <dgm:cxn modelId="{93769B31-FC3A-8D42-BD4F-EB0201218E9C}" type="presOf" srcId="{03A047BD-B1D3-F042-8E82-1E9D89F7F7D2}" destId="{C255D63E-2251-AD40-AA12-DDAAF2DCCF08}" srcOrd="0" destOrd="0" presId="urn:microsoft.com/office/officeart/2008/layout/HorizontalMultiLevelHierarchy"/>
    <dgm:cxn modelId="{05D2AB32-D857-A64D-9454-B5BBFB36196A}" srcId="{4D68891D-54AE-3A49-964B-37C4337FCC83}" destId="{541CA0D4-01B7-704E-AEFA-4D2DABFDF3BB}" srcOrd="0" destOrd="0" parTransId="{58A32151-2AF3-9B46-AC09-3200A0B432CB}" sibTransId="{1BF88F58-A8B8-B44E-982B-1E390ED25440}"/>
    <dgm:cxn modelId="{ED4BFF3C-1E62-FA49-B1D2-E8378AB95FBC}" type="presOf" srcId="{040CD190-A222-8241-AA80-5EA9500603C4}" destId="{821C151E-C1E4-AF4D-B054-EC47D59EF528}" srcOrd="1" destOrd="0" presId="urn:microsoft.com/office/officeart/2008/layout/HorizontalMultiLevelHierarchy"/>
    <dgm:cxn modelId="{9EACDE41-63FA-ED43-9994-854796F9D1EA}" srcId="{6B494C11-B208-B148-AF1F-75F93F76A956}" destId="{97047FC4-12A9-1B49-9F8C-92A428EF3A9A}" srcOrd="0" destOrd="0" parTransId="{F4F2699F-C0F4-F043-87BB-28344C40BBC4}" sibTransId="{2C1AF662-1105-E34E-9B09-FCFEE07B103A}"/>
    <dgm:cxn modelId="{0CF45A46-2A87-8749-A375-2D5108A2C853}" type="presOf" srcId="{16EEA674-3C32-6548-BE3E-09AB1D5B2990}" destId="{BD928C67-2E11-6F4E-9855-2B765F72E721}" srcOrd="1" destOrd="0" presId="urn:microsoft.com/office/officeart/2008/layout/HorizontalMultiLevelHierarchy"/>
    <dgm:cxn modelId="{32682D51-1522-CC4C-AC7D-B6D65E404C0D}" type="presOf" srcId="{2AD04622-BED7-C747-A37A-90FC101D3238}" destId="{667EC834-35EE-B742-9105-120121BB5C77}" srcOrd="0" destOrd="0" presId="urn:microsoft.com/office/officeart/2008/layout/HorizontalMultiLevelHierarchy"/>
    <dgm:cxn modelId="{BC52EA57-38F7-E746-A2D3-0BF59F65E7A9}" type="presOf" srcId="{EB9DF374-1C30-584A-ADAE-D42F7C1BF69B}" destId="{5CB83861-E30E-1C4B-92C5-617C2AE06F67}" srcOrd="0" destOrd="0" presId="urn:microsoft.com/office/officeart/2008/layout/HorizontalMultiLevelHierarchy"/>
    <dgm:cxn modelId="{D1AE3058-BBA6-A445-B895-4FD40B18E408}" type="presOf" srcId="{681FFEB5-5332-EF42-8FBA-96A98EBBEED1}" destId="{E76BCC11-6D83-0545-831E-9964F9803EA4}" srcOrd="1" destOrd="0" presId="urn:microsoft.com/office/officeart/2008/layout/HorizontalMultiLevelHierarchy"/>
    <dgm:cxn modelId="{CBC62959-12A7-6740-9E41-7A8B551016C4}" srcId="{F52C13FF-83F7-2F43-B715-0017AF5B2D97}" destId="{8EEA36D3-8E61-794A-A643-5A24DC3B111B}" srcOrd="2" destOrd="0" parTransId="{040CD190-A222-8241-AA80-5EA9500603C4}" sibTransId="{97E9A2E2-758C-924F-B787-435E00584B68}"/>
    <dgm:cxn modelId="{3D16415C-7467-CA46-BE94-521591D959DB}" type="presOf" srcId="{4D68891D-54AE-3A49-964B-37C4337FCC83}" destId="{43DA889C-63EB-7F4A-A964-476545346A41}" srcOrd="0" destOrd="0" presId="urn:microsoft.com/office/officeart/2008/layout/HorizontalMultiLevelHierarchy"/>
    <dgm:cxn modelId="{71C8CE63-413C-2C40-B6CE-FA606EE8D418}" type="presOf" srcId="{C15C16AB-281C-4646-8217-9433984B710F}" destId="{065AC507-CAAC-8043-8A8A-1A8516B023AA}" srcOrd="0" destOrd="0" presId="urn:microsoft.com/office/officeart/2008/layout/HorizontalMultiLevelHierarchy"/>
    <dgm:cxn modelId="{6DAE9170-30B7-4742-B0FD-D5024A6FEC67}" type="presOf" srcId="{6B494C11-B208-B148-AF1F-75F93F76A956}" destId="{FE558768-DFE6-5A4E-A982-36D1EDCBCED8}" srcOrd="0" destOrd="0" presId="urn:microsoft.com/office/officeart/2008/layout/HorizontalMultiLevelHierarchy"/>
    <dgm:cxn modelId="{4719DC71-27FF-AA4F-8078-BA94387F8E1D}" type="presOf" srcId="{EA86F761-1BA7-154B-AAAC-EA96930B2D89}" destId="{38C5CB85-435A-2E43-A6F8-A5DD6BA66614}" srcOrd="0" destOrd="0" presId="urn:microsoft.com/office/officeart/2008/layout/HorizontalMultiLevelHierarchy"/>
    <dgm:cxn modelId="{71EA2D82-96ED-3D4F-B11F-54F4CCC9469E}" type="presOf" srcId="{03A047BD-B1D3-F042-8E82-1E9D89F7F7D2}" destId="{A5BF1325-6641-694A-B0C8-32E9C18442C9}" srcOrd="1" destOrd="0" presId="urn:microsoft.com/office/officeart/2008/layout/HorizontalMultiLevelHierarchy"/>
    <dgm:cxn modelId="{02DA8989-E869-D04B-8370-8782542BC019}" type="presOf" srcId="{16EEA674-3C32-6548-BE3E-09AB1D5B2990}" destId="{48CE42C6-CA04-1A42-ACEE-B1CD96107BCA}" srcOrd="0" destOrd="0" presId="urn:microsoft.com/office/officeart/2008/layout/HorizontalMultiLevelHierarchy"/>
    <dgm:cxn modelId="{3C10658D-02B0-F94F-A9AA-9589A01A2BA6}" srcId="{97047FC4-12A9-1B49-9F8C-92A428EF3A9A}" destId="{4D68891D-54AE-3A49-964B-37C4337FCC83}" srcOrd="0" destOrd="0" parTransId="{C15C16AB-281C-4646-8217-9433984B710F}" sibTransId="{E5C218DB-0281-5A4F-B495-A837C39C0D6D}"/>
    <dgm:cxn modelId="{D91FF58F-0810-E44D-A93F-D5889BAB03FC}" srcId="{F52C13FF-83F7-2F43-B715-0017AF5B2D97}" destId="{0754BE8E-D68E-784C-8D38-07F9817D888C}" srcOrd="1" destOrd="0" parTransId="{03A047BD-B1D3-F042-8E82-1E9D89F7F7D2}" sibTransId="{C23614C0-813F-FD47-9F5A-40F2F882ADB2}"/>
    <dgm:cxn modelId="{5951C191-21D6-4748-86BD-8A4B02538C34}" type="presOf" srcId="{8EEA36D3-8E61-794A-A643-5A24DC3B111B}" destId="{A0C0E948-3A75-C346-86BA-C09EEA543610}" srcOrd="0" destOrd="0" presId="urn:microsoft.com/office/officeart/2008/layout/HorizontalMultiLevelHierarchy"/>
    <dgm:cxn modelId="{2F684F92-2884-3F4F-B62B-8857F23E9888}" type="presOf" srcId="{681FFEB5-5332-EF42-8FBA-96A98EBBEED1}" destId="{603E35C1-537B-D94F-8739-1B78C4184F38}" srcOrd="0" destOrd="0" presId="urn:microsoft.com/office/officeart/2008/layout/HorizontalMultiLevelHierarchy"/>
    <dgm:cxn modelId="{2283FFA1-EDD0-AB4A-8A44-985A7388B2BF}" type="presOf" srcId="{EA86F761-1BA7-154B-AAAC-EA96930B2D89}" destId="{7D3788D0-F7B9-1D4E-A64F-1BB838551D82}" srcOrd="1" destOrd="0" presId="urn:microsoft.com/office/officeart/2008/layout/HorizontalMultiLevelHierarchy"/>
    <dgm:cxn modelId="{82BDB4A8-80C1-A146-AD91-53F8841FCD7C}" type="presOf" srcId="{54E786C1-2644-1948-B7ED-270A2804E48F}" destId="{3640EA80-DD5C-9440-B5D1-F31FFA149290}" srcOrd="0" destOrd="0" presId="urn:microsoft.com/office/officeart/2008/layout/HorizontalMultiLevelHierarchy"/>
    <dgm:cxn modelId="{3DBEB7B1-6958-4D4A-AE84-FCDDF108A025}" type="presOf" srcId="{F52C13FF-83F7-2F43-B715-0017AF5B2D97}" destId="{2664FCC1-14AD-064F-841B-F508853C676B}" srcOrd="0" destOrd="0" presId="urn:microsoft.com/office/officeart/2008/layout/HorizontalMultiLevelHierarchy"/>
    <dgm:cxn modelId="{F015DFB2-F6B3-254D-92E0-34D08533A168}" type="presOf" srcId="{58A32151-2AF3-9B46-AC09-3200A0B432CB}" destId="{57BF2AB8-DB3E-864A-90E0-B6E4F52C21CB}" srcOrd="1" destOrd="0" presId="urn:microsoft.com/office/officeart/2008/layout/HorizontalMultiLevelHierarchy"/>
    <dgm:cxn modelId="{45F43CBC-2485-AE4E-BDFE-AFCF1024AD30}" type="presOf" srcId="{7426111D-3DD3-5E4B-8159-0E56B6F045A2}" destId="{86C4BFFB-0B44-9142-8836-D7B76DBE6F65}" srcOrd="0" destOrd="0" presId="urn:microsoft.com/office/officeart/2008/layout/HorizontalMultiLevelHierarchy"/>
    <dgm:cxn modelId="{AC766BBD-D0FF-A941-8C44-123F0B28C616}" type="presOf" srcId="{ED7E5A56-29CF-EB41-8A7B-8D708410FFE9}" destId="{E8BB6737-1964-7448-94FC-CDCC39E0AE67}" srcOrd="1" destOrd="0" presId="urn:microsoft.com/office/officeart/2008/layout/HorizontalMultiLevelHierarchy"/>
    <dgm:cxn modelId="{84E563C2-F177-1346-B003-3F3B38510009}" srcId="{97047FC4-12A9-1B49-9F8C-92A428EF3A9A}" destId="{F52C13FF-83F7-2F43-B715-0017AF5B2D97}" srcOrd="1" destOrd="0" parTransId="{EA86F761-1BA7-154B-AAAC-EA96930B2D89}" sibTransId="{A36D11E6-42C3-724C-AC02-D99DABFA1DBB}"/>
    <dgm:cxn modelId="{A1BA12C3-C721-9442-9633-9A573B2D3309}" type="presOf" srcId="{97047FC4-12A9-1B49-9F8C-92A428EF3A9A}" destId="{6957B1B2-8E9E-E142-BC05-CF105253380C}" srcOrd="0" destOrd="0" presId="urn:microsoft.com/office/officeart/2008/layout/HorizontalMultiLevelHierarchy"/>
    <dgm:cxn modelId="{BE0CDFC5-B36A-334F-9836-2BE568AA2EFE}" type="presOf" srcId="{4D87EA88-2403-8942-9F5E-3B1BB6E02253}" destId="{D7DCFFCD-B6A3-224D-BCC2-65A030174965}" srcOrd="1" destOrd="0" presId="urn:microsoft.com/office/officeart/2008/layout/HorizontalMultiLevelHierarchy"/>
    <dgm:cxn modelId="{BD17B5C9-23C6-A449-872B-605E5F2E1324}" type="presOf" srcId="{541CA0D4-01B7-704E-AEFA-4D2DABFDF3BB}" destId="{C4181F57-FC3F-404B-907A-06896160DD06}" srcOrd="0" destOrd="0" presId="urn:microsoft.com/office/officeart/2008/layout/HorizontalMultiLevelHierarchy"/>
    <dgm:cxn modelId="{89BE8ACB-F9D3-E744-BBE3-D17F3081E2A3}" srcId="{97047FC4-12A9-1B49-9F8C-92A428EF3A9A}" destId="{2AD04622-BED7-C747-A37A-90FC101D3238}" srcOrd="3" destOrd="0" parTransId="{EB9DF374-1C30-584A-ADAE-D42F7C1BF69B}" sibTransId="{F09A2A2F-5360-5D49-B25F-BE798D66DFB8}"/>
    <dgm:cxn modelId="{A97A6ECD-C6DC-5343-B46D-9C3DC235963C}" type="presOf" srcId="{0754BE8E-D68E-784C-8D38-07F9817D888C}" destId="{BAE4B690-BF5C-D24A-86BA-08BE68122966}" srcOrd="0" destOrd="0" presId="urn:microsoft.com/office/officeart/2008/layout/HorizontalMultiLevelHierarchy"/>
    <dgm:cxn modelId="{90780ACE-6EAC-5F4B-AC55-7CD99BBDF7F6}" type="presOf" srcId="{DC11DF8F-8B84-724E-8572-AABE702AE7F4}" destId="{579D54F0-3E47-5843-A259-0006C4848B14}" srcOrd="0" destOrd="0" presId="urn:microsoft.com/office/officeart/2008/layout/HorizontalMultiLevelHierarchy"/>
    <dgm:cxn modelId="{D73ACBD8-CECD-6A4B-989E-E13A9FB96B76}" srcId="{541CA0D4-01B7-704E-AEFA-4D2DABFDF3BB}" destId="{DC11DF8F-8B84-724E-8572-AABE702AE7F4}" srcOrd="2" destOrd="0" parTransId="{4D87EA88-2403-8942-9F5E-3B1BB6E02253}" sibTransId="{97B84527-C3A6-8144-8981-59C1EC63B388}"/>
    <dgm:cxn modelId="{FE6A43DC-30A9-D949-A956-9FE3B65C069A}" type="presOf" srcId="{EAF22A56-CD6E-324F-8098-7EA0AC025E91}" destId="{D0D9010C-261E-1247-B8C4-88A528AAE085}" srcOrd="0" destOrd="0" presId="urn:microsoft.com/office/officeart/2008/layout/HorizontalMultiLevelHierarchy"/>
    <dgm:cxn modelId="{599E92E3-1F14-4443-B04A-E9ADEF5A063E}" srcId="{541CA0D4-01B7-704E-AEFA-4D2DABFDF3BB}" destId="{EAF22A56-CD6E-324F-8098-7EA0AC025E91}" srcOrd="3" destOrd="0" parTransId="{D9716812-7878-C04A-B945-08F5BB9B3A21}" sibTransId="{7D851718-CC73-6047-9E07-D362C4FD2215}"/>
    <dgm:cxn modelId="{500F7DE5-E56F-B140-8AB8-3AD01ACE2872}" srcId="{541CA0D4-01B7-704E-AEFA-4D2DABFDF3BB}" destId="{BD8B4BA4-483E-D442-8670-CD5DFBEC7FE7}" srcOrd="1" destOrd="0" parTransId="{681FFEB5-5332-EF42-8FBA-96A98EBBEED1}" sibTransId="{6DDD93AE-0266-C54E-AC3D-50D91923A5A6}"/>
    <dgm:cxn modelId="{8B8D10E8-0818-6D45-BBA5-C93A979A6FD0}" type="presOf" srcId="{EB9DF374-1C30-584A-ADAE-D42F7C1BF69B}" destId="{E25CA30E-CF1D-184E-B3C0-3F1713B252A0}" srcOrd="1" destOrd="0" presId="urn:microsoft.com/office/officeart/2008/layout/HorizontalMultiLevelHierarchy"/>
    <dgm:cxn modelId="{602649EE-760E-D142-90A2-B151262ED130}" type="presOf" srcId="{543BF5AB-D745-9648-BC6E-11DA90E396D2}" destId="{01DF1EC1-D44B-2346-A8CE-03E35FDF30D7}" srcOrd="0" destOrd="0" presId="urn:microsoft.com/office/officeart/2008/layout/HorizontalMultiLevelHierarchy"/>
    <dgm:cxn modelId="{27567AF9-E3DE-534C-8B0E-6DEC2966B9D8}" type="presOf" srcId="{D1C965F2-CAF9-3541-ACB4-DEF6B9799ACC}" destId="{CEC0B7BA-2E56-B648-A36E-FCDC46863173}" srcOrd="1" destOrd="0" presId="urn:microsoft.com/office/officeart/2008/layout/HorizontalMultiLevelHierarchy"/>
    <dgm:cxn modelId="{003FF0FB-433E-C84A-9122-B3C29D2493A7}" type="presOf" srcId="{ED7E5A56-29CF-EB41-8A7B-8D708410FFE9}" destId="{3DFCB4EC-9F4D-8047-8F1A-F16E9E302C3E}" srcOrd="0" destOrd="0" presId="urn:microsoft.com/office/officeart/2008/layout/HorizontalMultiLevelHierarchy"/>
    <dgm:cxn modelId="{D75C5FAB-B622-3349-BED4-B101300C8AD0}" type="presParOf" srcId="{FE558768-DFE6-5A4E-A982-36D1EDCBCED8}" destId="{823EE297-1F6F-DE48-A1D5-BF1242C0C003}" srcOrd="0" destOrd="0" presId="urn:microsoft.com/office/officeart/2008/layout/HorizontalMultiLevelHierarchy"/>
    <dgm:cxn modelId="{BE387692-BE60-A246-A227-D4320ACBC2D8}" type="presParOf" srcId="{823EE297-1F6F-DE48-A1D5-BF1242C0C003}" destId="{6957B1B2-8E9E-E142-BC05-CF105253380C}" srcOrd="0" destOrd="0" presId="urn:microsoft.com/office/officeart/2008/layout/HorizontalMultiLevelHierarchy"/>
    <dgm:cxn modelId="{09301150-B00F-9048-82AB-8A11E57FF0EA}" type="presParOf" srcId="{823EE297-1F6F-DE48-A1D5-BF1242C0C003}" destId="{8AFC945C-F7D4-314C-B256-BE37B9BD89B2}" srcOrd="1" destOrd="0" presId="urn:microsoft.com/office/officeart/2008/layout/HorizontalMultiLevelHierarchy"/>
    <dgm:cxn modelId="{A8B74C19-DDB5-4544-AE55-80DE7EFECB25}" type="presParOf" srcId="{8AFC945C-F7D4-314C-B256-BE37B9BD89B2}" destId="{065AC507-CAAC-8043-8A8A-1A8516B023AA}" srcOrd="0" destOrd="0" presId="urn:microsoft.com/office/officeart/2008/layout/HorizontalMultiLevelHierarchy"/>
    <dgm:cxn modelId="{50DB89C6-55EE-6345-B07A-56670F986D36}" type="presParOf" srcId="{065AC507-CAAC-8043-8A8A-1A8516B023AA}" destId="{99E54BAB-B4BA-0D4B-84A2-2BF5FAA78107}" srcOrd="0" destOrd="0" presId="urn:microsoft.com/office/officeart/2008/layout/HorizontalMultiLevelHierarchy"/>
    <dgm:cxn modelId="{C809DBCB-03DA-FC49-A48F-01C387966A99}" type="presParOf" srcId="{8AFC945C-F7D4-314C-B256-BE37B9BD89B2}" destId="{6682ED27-EB79-C141-B093-5299B8E3E7F0}" srcOrd="1" destOrd="0" presId="urn:microsoft.com/office/officeart/2008/layout/HorizontalMultiLevelHierarchy"/>
    <dgm:cxn modelId="{D8550DE4-1D2A-D546-A768-97A085A44D46}" type="presParOf" srcId="{6682ED27-EB79-C141-B093-5299B8E3E7F0}" destId="{43DA889C-63EB-7F4A-A964-476545346A41}" srcOrd="0" destOrd="0" presId="urn:microsoft.com/office/officeart/2008/layout/HorizontalMultiLevelHierarchy"/>
    <dgm:cxn modelId="{9309F1A0-F0A6-D14B-A3BD-93671903B216}" type="presParOf" srcId="{6682ED27-EB79-C141-B093-5299B8E3E7F0}" destId="{DAAF2884-8EBC-F643-845B-5E7C20F9F4C6}" srcOrd="1" destOrd="0" presId="urn:microsoft.com/office/officeart/2008/layout/HorizontalMultiLevelHierarchy"/>
    <dgm:cxn modelId="{201AF8F2-3291-DA4F-B828-24A571339629}" type="presParOf" srcId="{DAAF2884-8EBC-F643-845B-5E7C20F9F4C6}" destId="{61D5676C-979A-FD48-B606-0424835EBE8A}" srcOrd="0" destOrd="0" presId="urn:microsoft.com/office/officeart/2008/layout/HorizontalMultiLevelHierarchy"/>
    <dgm:cxn modelId="{9049D464-977F-9D4D-8437-AB1AD216AFD8}" type="presParOf" srcId="{61D5676C-979A-FD48-B606-0424835EBE8A}" destId="{57BF2AB8-DB3E-864A-90E0-B6E4F52C21CB}" srcOrd="0" destOrd="0" presId="urn:microsoft.com/office/officeart/2008/layout/HorizontalMultiLevelHierarchy"/>
    <dgm:cxn modelId="{6F4DA353-564B-DE4E-AC8E-AE585642C49A}" type="presParOf" srcId="{DAAF2884-8EBC-F643-845B-5E7C20F9F4C6}" destId="{839FF65E-BD00-CC43-AC1E-71BA74AC7380}" srcOrd="1" destOrd="0" presId="urn:microsoft.com/office/officeart/2008/layout/HorizontalMultiLevelHierarchy"/>
    <dgm:cxn modelId="{7AFD7797-6999-C84E-9FE1-59B0936ECE7A}" type="presParOf" srcId="{839FF65E-BD00-CC43-AC1E-71BA74AC7380}" destId="{C4181F57-FC3F-404B-907A-06896160DD06}" srcOrd="0" destOrd="0" presId="urn:microsoft.com/office/officeart/2008/layout/HorizontalMultiLevelHierarchy"/>
    <dgm:cxn modelId="{31D58384-C206-824F-9410-EE7285211100}" type="presParOf" srcId="{839FF65E-BD00-CC43-AC1E-71BA74AC7380}" destId="{3DAABFE1-258D-884B-8D16-1061524EB136}" srcOrd="1" destOrd="0" presId="urn:microsoft.com/office/officeart/2008/layout/HorizontalMultiLevelHierarchy"/>
    <dgm:cxn modelId="{CE170F01-BBCD-CE4B-84BD-0F94EC5808E2}" type="presParOf" srcId="{3DAABFE1-258D-884B-8D16-1061524EB136}" destId="{3DFCB4EC-9F4D-8047-8F1A-F16E9E302C3E}" srcOrd="0" destOrd="0" presId="urn:microsoft.com/office/officeart/2008/layout/HorizontalMultiLevelHierarchy"/>
    <dgm:cxn modelId="{37C047DF-18C0-4841-AF8D-548780624327}" type="presParOf" srcId="{3DFCB4EC-9F4D-8047-8F1A-F16E9E302C3E}" destId="{E8BB6737-1964-7448-94FC-CDCC39E0AE67}" srcOrd="0" destOrd="0" presId="urn:microsoft.com/office/officeart/2008/layout/HorizontalMultiLevelHierarchy"/>
    <dgm:cxn modelId="{8063F981-EE8D-9D42-BE9B-DD3A6A10C3C5}" type="presParOf" srcId="{3DAABFE1-258D-884B-8D16-1061524EB136}" destId="{01C33C6E-EA10-7049-A320-C18DD67BDD44}" srcOrd="1" destOrd="0" presId="urn:microsoft.com/office/officeart/2008/layout/HorizontalMultiLevelHierarchy"/>
    <dgm:cxn modelId="{9E498CEF-90C1-0841-AEF5-18FCA5FA69F0}" type="presParOf" srcId="{01C33C6E-EA10-7049-A320-C18DD67BDD44}" destId="{86C4BFFB-0B44-9142-8836-D7B76DBE6F65}" srcOrd="0" destOrd="0" presId="urn:microsoft.com/office/officeart/2008/layout/HorizontalMultiLevelHierarchy"/>
    <dgm:cxn modelId="{80972177-C088-E749-8ED9-9D90FA55EC3D}" type="presParOf" srcId="{01C33C6E-EA10-7049-A320-C18DD67BDD44}" destId="{DAC5BAED-5492-8C4D-8D06-C2B103822D3B}" srcOrd="1" destOrd="0" presId="urn:microsoft.com/office/officeart/2008/layout/HorizontalMultiLevelHierarchy"/>
    <dgm:cxn modelId="{A2336A78-8D21-D54B-AA24-A064179B393C}" type="presParOf" srcId="{3DAABFE1-258D-884B-8D16-1061524EB136}" destId="{603E35C1-537B-D94F-8739-1B78C4184F38}" srcOrd="2" destOrd="0" presId="urn:microsoft.com/office/officeart/2008/layout/HorizontalMultiLevelHierarchy"/>
    <dgm:cxn modelId="{7996C856-6BC4-3F4F-9A9A-EC6E9E862FC3}" type="presParOf" srcId="{603E35C1-537B-D94F-8739-1B78C4184F38}" destId="{E76BCC11-6D83-0545-831E-9964F9803EA4}" srcOrd="0" destOrd="0" presId="urn:microsoft.com/office/officeart/2008/layout/HorizontalMultiLevelHierarchy"/>
    <dgm:cxn modelId="{693B7647-3F20-B240-A79F-DE7A6C87DF6A}" type="presParOf" srcId="{3DAABFE1-258D-884B-8D16-1061524EB136}" destId="{97061CFE-DECB-9F4F-8820-007CB5E13A9F}" srcOrd="3" destOrd="0" presId="urn:microsoft.com/office/officeart/2008/layout/HorizontalMultiLevelHierarchy"/>
    <dgm:cxn modelId="{0D0E7A32-099B-0E4D-98E3-0609B9494757}" type="presParOf" srcId="{97061CFE-DECB-9F4F-8820-007CB5E13A9F}" destId="{4D76E5F9-9093-2443-880E-23E567380984}" srcOrd="0" destOrd="0" presId="urn:microsoft.com/office/officeart/2008/layout/HorizontalMultiLevelHierarchy"/>
    <dgm:cxn modelId="{9676F191-8538-7A4B-8D27-1E3E87AE7E33}" type="presParOf" srcId="{97061CFE-DECB-9F4F-8820-007CB5E13A9F}" destId="{D45E459B-1A16-574B-95E6-0EA5F124F8E9}" srcOrd="1" destOrd="0" presId="urn:microsoft.com/office/officeart/2008/layout/HorizontalMultiLevelHierarchy"/>
    <dgm:cxn modelId="{FC15C47D-2B6C-AD47-BB7F-8E40C75AE515}" type="presParOf" srcId="{3DAABFE1-258D-884B-8D16-1061524EB136}" destId="{B833242A-82AC-C44C-AA59-FD911427F6D2}" srcOrd="4" destOrd="0" presId="urn:microsoft.com/office/officeart/2008/layout/HorizontalMultiLevelHierarchy"/>
    <dgm:cxn modelId="{5BECAB1B-C48D-8D42-84DC-9DD4466FD615}" type="presParOf" srcId="{B833242A-82AC-C44C-AA59-FD911427F6D2}" destId="{D7DCFFCD-B6A3-224D-BCC2-65A030174965}" srcOrd="0" destOrd="0" presId="urn:microsoft.com/office/officeart/2008/layout/HorizontalMultiLevelHierarchy"/>
    <dgm:cxn modelId="{A7E5B14D-C3C0-FE45-A8F9-35DA32CD17BF}" type="presParOf" srcId="{3DAABFE1-258D-884B-8D16-1061524EB136}" destId="{AB072EA9-0AE9-6A4A-A926-D7CB9F85C7B2}" srcOrd="5" destOrd="0" presId="urn:microsoft.com/office/officeart/2008/layout/HorizontalMultiLevelHierarchy"/>
    <dgm:cxn modelId="{406C1E04-F619-C241-A87F-0241D92A4272}" type="presParOf" srcId="{AB072EA9-0AE9-6A4A-A926-D7CB9F85C7B2}" destId="{579D54F0-3E47-5843-A259-0006C4848B14}" srcOrd="0" destOrd="0" presId="urn:microsoft.com/office/officeart/2008/layout/HorizontalMultiLevelHierarchy"/>
    <dgm:cxn modelId="{08807D9D-BA51-F74F-9C72-39A226C8D6D5}" type="presParOf" srcId="{AB072EA9-0AE9-6A4A-A926-D7CB9F85C7B2}" destId="{F0C35059-010D-1B42-86A2-B4C6D70BFA76}" srcOrd="1" destOrd="0" presId="urn:microsoft.com/office/officeart/2008/layout/HorizontalMultiLevelHierarchy"/>
    <dgm:cxn modelId="{270A917F-642E-6647-BF6F-F3CEECB9D620}" type="presParOf" srcId="{3DAABFE1-258D-884B-8D16-1061524EB136}" destId="{57438DC8-2F72-594D-BA84-A0A1A7C629B8}" srcOrd="6" destOrd="0" presId="urn:microsoft.com/office/officeart/2008/layout/HorizontalMultiLevelHierarchy"/>
    <dgm:cxn modelId="{219A43D3-786F-C24A-A114-7A7C8720AE8E}" type="presParOf" srcId="{57438DC8-2F72-594D-BA84-A0A1A7C629B8}" destId="{372B0D88-4157-8545-BA4E-7928FCABAD48}" srcOrd="0" destOrd="0" presId="urn:microsoft.com/office/officeart/2008/layout/HorizontalMultiLevelHierarchy"/>
    <dgm:cxn modelId="{0BF0F990-D315-6B41-8E4E-1049A592559C}" type="presParOf" srcId="{3DAABFE1-258D-884B-8D16-1061524EB136}" destId="{D2094712-1989-F64C-A3B3-DCD9C0ED5636}" srcOrd="7" destOrd="0" presId="urn:microsoft.com/office/officeart/2008/layout/HorizontalMultiLevelHierarchy"/>
    <dgm:cxn modelId="{4E3FBC7B-1AED-184C-8081-6BF04DAC3334}" type="presParOf" srcId="{D2094712-1989-F64C-A3B3-DCD9C0ED5636}" destId="{D0D9010C-261E-1247-B8C4-88A528AAE085}" srcOrd="0" destOrd="0" presId="urn:microsoft.com/office/officeart/2008/layout/HorizontalMultiLevelHierarchy"/>
    <dgm:cxn modelId="{307AF5CD-63AE-B347-84E3-5E3B4768DF8F}" type="presParOf" srcId="{D2094712-1989-F64C-A3B3-DCD9C0ED5636}" destId="{1705F7F0-D606-F843-B3B9-97BDBF81C85F}" srcOrd="1" destOrd="0" presId="urn:microsoft.com/office/officeart/2008/layout/HorizontalMultiLevelHierarchy"/>
    <dgm:cxn modelId="{5EA4A9D5-3775-A84C-961E-E083E77B8E91}" type="presParOf" srcId="{8AFC945C-F7D4-314C-B256-BE37B9BD89B2}" destId="{38C5CB85-435A-2E43-A6F8-A5DD6BA66614}" srcOrd="2" destOrd="0" presId="urn:microsoft.com/office/officeart/2008/layout/HorizontalMultiLevelHierarchy"/>
    <dgm:cxn modelId="{E26D5C74-DBF5-1343-A929-6B87C6FBE719}" type="presParOf" srcId="{38C5CB85-435A-2E43-A6F8-A5DD6BA66614}" destId="{7D3788D0-F7B9-1D4E-A64F-1BB838551D82}" srcOrd="0" destOrd="0" presId="urn:microsoft.com/office/officeart/2008/layout/HorizontalMultiLevelHierarchy"/>
    <dgm:cxn modelId="{2F509EF4-5CD1-334C-8476-CF422960CBB6}" type="presParOf" srcId="{8AFC945C-F7D4-314C-B256-BE37B9BD89B2}" destId="{B4F4D0B4-76A1-F448-9BB7-158C7A7FCDEB}" srcOrd="3" destOrd="0" presId="urn:microsoft.com/office/officeart/2008/layout/HorizontalMultiLevelHierarchy"/>
    <dgm:cxn modelId="{2FAE8B9B-96B3-D344-A493-57B12724DCCC}" type="presParOf" srcId="{B4F4D0B4-76A1-F448-9BB7-158C7A7FCDEB}" destId="{2664FCC1-14AD-064F-841B-F508853C676B}" srcOrd="0" destOrd="0" presId="urn:microsoft.com/office/officeart/2008/layout/HorizontalMultiLevelHierarchy"/>
    <dgm:cxn modelId="{74E2C292-A6AA-2641-820A-A96B1EB8E820}" type="presParOf" srcId="{B4F4D0B4-76A1-F448-9BB7-158C7A7FCDEB}" destId="{20F19D45-02BA-8742-A8CA-71618410A581}" srcOrd="1" destOrd="0" presId="urn:microsoft.com/office/officeart/2008/layout/HorizontalMultiLevelHierarchy"/>
    <dgm:cxn modelId="{7267D33E-98E3-0C4D-A833-78CE64FC76B9}" type="presParOf" srcId="{20F19D45-02BA-8742-A8CA-71618410A581}" destId="{48CE42C6-CA04-1A42-ACEE-B1CD96107BCA}" srcOrd="0" destOrd="0" presId="urn:microsoft.com/office/officeart/2008/layout/HorizontalMultiLevelHierarchy"/>
    <dgm:cxn modelId="{CCB04B84-7807-A948-B565-FFA661BEA17F}" type="presParOf" srcId="{48CE42C6-CA04-1A42-ACEE-B1CD96107BCA}" destId="{BD928C67-2E11-6F4E-9855-2B765F72E721}" srcOrd="0" destOrd="0" presId="urn:microsoft.com/office/officeart/2008/layout/HorizontalMultiLevelHierarchy"/>
    <dgm:cxn modelId="{93D1B423-8807-A640-97CE-0B2E71E14B40}" type="presParOf" srcId="{20F19D45-02BA-8742-A8CA-71618410A581}" destId="{D8DAA7EF-0992-5D45-9881-37F1B757155E}" srcOrd="1" destOrd="0" presId="urn:microsoft.com/office/officeart/2008/layout/HorizontalMultiLevelHierarchy"/>
    <dgm:cxn modelId="{1DF754B3-FAE3-A749-9899-785FDB447ED6}" type="presParOf" srcId="{D8DAA7EF-0992-5D45-9881-37F1B757155E}" destId="{3640EA80-DD5C-9440-B5D1-F31FFA149290}" srcOrd="0" destOrd="0" presId="urn:microsoft.com/office/officeart/2008/layout/HorizontalMultiLevelHierarchy"/>
    <dgm:cxn modelId="{D21FD6C6-A222-B343-930D-F8D7EEDC3D4E}" type="presParOf" srcId="{D8DAA7EF-0992-5D45-9881-37F1B757155E}" destId="{AD7C6F59-C01F-0B42-A19D-FA29E8CE929A}" srcOrd="1" destOrd="0" presId="urn:microsoft.com/office/officeart/2008/layout/HorizontalMultiLevelHierarchy"/>
    <dgm:cxn modelId="{D974FF9B-1D8F-C74F-8AEB-D427F1310C66}" type="presParOf" srcId="{20F19D45-02BA-8742-A8CA-71618410A581}" destId="{C255D63E-2251-AD40-AA12-DDAAF2DCCF08}" srcOrd="2" destOrd="0" presId="urn:microsoft.com/office/officeart/2008/layout/HorizontalMultiLevelHierarchy"/>
    <dgm:cxn modelId="{22D7D353-74B8-0E43-8318-4C3C82189CA6}" type="presParOf" srcId="{C255D63E-2251-AD40-AA12-DDAAF2DCCF08}" destId="{A5BF1325-6641-694A-B0C8-32E9C18442C9}" srcOrd="0" destOrd="0" presId="urn:microsoft.com/office/officeart/2008/layout/HorizontalMultiLevelHierarchy"/>
    <dgm:cxn modelId="{474A6FA2-22F2-5A48-9BDB-632C81864D7B}" type="presParOf" srcId="{20F19D45-02BA-8742-A8CA-71618410A581}" destId="{04FF0B7C-9059-8B48-B7BD-40DDBEC16A37}" srcOrd="3" destOrd="0" presId="urn:microsoft.com/office/officeart/2008/layout/HorizontalMultiLevelHierarchy"/>
    <dgm:cxn modelId="{7DEB406A-3DD6-EF41-A370-04EFE4925F5E}" type="presParOf" srcId="{04FF0B7C-9059-8B48-B7BD-40DDBEC16A37}" destId="{BAE4B690-BF5C-D24A-86BA-08BE68122966}" srcOrd="0" destOrd="0" presId="urn:microsoft.com/office/officeart/2008/layout/HorizontalMultiLevelHierarchy"/>
    <dgm:cxn modelId="{80D848B5-05FD-3248-A08B-8D808132FEEE}" type="presParOf" srcId="{04FF0B7C-9059-8B48-B7BD-40DDBEC16A37}" destId="{A6C82E4E-59AB-B04A-AE6B-2380AF6D58EA}" srcOrd="1" destOrd="0" presId="urn:microsoft.com/office/officeart/2008/layout/HorizontalMultiLevelHierarchy"/>
    <dgm:cxn modelId="{36AC7DC2-6674-3742-847C-D59F24003D67}" type="presParOf" srcId="{20F19D45-02BA-8742-A8CA-71618410A581}" destId="{EE1FD417-1A8A-6746-8F64-9043BF7B9033}" srcOrd="4" destOrd="0" presId="urn:microsoft.com/office/officeart/2008/layout/HorizontalMultiLevelHierarchy"/>
    <dgm:cxn modelId="{DED6673F-6798-C24B-9365-1CA9FBCD63D2}" type="presParOf" srcId="{EE1FD417-1A8A-6746-8F64-9043BF7B9033}" destId="{821C151E-C1E4-AF4D-B054-EC47D59EF528}" srcOrd="0" destOrd="0" presId="urn:microsoft.com/office/officeart/2008/layout/HorizontalMultiLevelHierarchy"/>
    <dgm:cxn modelId="{8583DD2A-A3E8-5147-B6BF-AAE79C78F76F}" type="presParOf" srcId="{20F19D45-02BA-8742-A8CA-71618410A581}" destId="{FA48E2B8-7F60-5944-80E7-4A433279A4ED}" srcOrd="5" destOrd="0" presId="urn:microsoft.com/office/officeart/2008/layout/HorizontalMultiLevelHierarchy"/>
    <dgm:cxn modelId="{09651D09-0618-AE4C-98EF-E94F5DC6030A}" type="presParOf" srcId="{FA48E2B8-7F60-5944-80E7-4A433279A4ED}" destId="{A0C0E948-3A75-C346-86BA-C09EEA543610}" srcOrd="0" destOrd="0" presId="urn:microsoft.com/office/officeart/2008/layout/HorizontalMultiLevelHierarchy"/>
    <dgm:cxn modelId="{4F072504-A20E-494E-8832-77710D62DABD}" type="presParOf" srcId="{FA48E2B8-7F60-5944-80E7-4A433279A4ED}" destId="{653D1617-84F8-0042-80B1-2D42127AF5A8}" srcOrd="1" destOrd="0" presId="urn:microsoft.com/office/officeart/2008/layout/HorizontalMultiLevelHierarchy"/>
    <dgm:cxn modelId="{9834F1C6-89B9-4540-BC27-2FD3EB253558}" type="presParOf" srcId="{8AFC945C-F7D4-314C-B256-BE37B9BD89B2}" destId="{06ADBA67-56DA-FD4C-9C68-599B7536C4F4}" srcOrd="4" destOrd="0" presId="urn:microsoft.com/office/officeart/2008/layout/HorizontalMultiLevelHierarchy"/>
    <dgm:cxn modelId="{AAE04F3F-93D4-9243-B2A3-7B2AFC30C483}" type="presParOf" srcId="{06ADBA67-56DA-FD4C-9C68-599B7536C4F4}" destId="{CEC0B7BA-2E56-B648-A36E-FCDC46863173}" srcOrd="0" destOrd="0" presId="urn:microsoft.com/office/officeart/2008/layout/HorizontalMultiLevelHierarchy"/>
    <dgm:cxn modelId="{1D3B0E7A-C65F-0041-B3A5-B33B50FCE511}" type="presParOf" srcId="{8AFC945C-F7D4-314C-B256-BE37B9BD89B2}" destId="{BB26DF41-C3CA-8744-83C2-8E5E75584261}" srcOrd="5" destOrd="0" presId="urn:microsoft.com/office/officeart/2008/layout/HorizontalMultiLevelHierarchy"/>
    <dgm:cxn modelId="{453304BF-D784-B743-8E15-20C9F1521186}" type="presParOf" srcId="{BB26DF41-C3CA-8744-83C2-8E5E75584261}" destId="{01DF1EC1-D44B-2346-A8CE-03E35FDF30D7}" srcOrd="0" destOrd="0" presId="urn:microsoft.com/office/officeart/2008/layout/HorizontalMultiLevelHierarchy"/>
    <dgm:cxn modelId="{A3E255E5-E328-4842-B2F6-DB1A385AA301}" type="presParOf" srcId="{BB26DF41-C3CA-8744-83C2-8E5E75584261}" destId="{F4EC4537-23ED-7947-A9DE-0FBCC59BEA5F}" srcOrd="1" destOrd="0" presId="urn:microsoft.com/office/officeart/2008/layout/HorizontalMultiLevelHierarchy"/>
    <dgm:cxn modelId="{1AF304B9-94D9-4D48-B23D-301ACAEC04DC}" type="presParOf" srcId="{8AFC945C-F7D4-314C-B256-BE37B9BD89B2}" destId="{5CB83861-E30E-1C4B-92C5-617C2AE06F67}" srcOrd="6" destOrd="0" presId="urn:microsoft.com/office/officeart/2008/layout/HorizontalMultiLevelHierarchy"/>
    <dgm:cxn modelId="{8F928D93-3C96-5B41-9761-9BBC4324501F}" type="presParOf" srcId="{5CB83861-E30E-1C4B-92C5-617C2AE06F67}" destId="{E25CA30E-CF1D-184E-B3C0-3F1713B252A0}" srcOrd="0" destOrd="0" presId="urn:microsoft.com/office/officeart/2008/layout/HorizontalMultiLevelHierarchy"/>
    <dgm:cxn modelId="{06DEDACA-28C9-3E47-A32C-A84FC4E83D2F}" type="presParOf" srcId="{8AFC945C-F7D4-314C-B256-BE37B9BD89B2}" destId="{32FA1A2D-04D2-AD4E-8A18-8537DC72DEE4}" srcOrd="7" destOrd="0" presId="urn:microsoft.com/office/officeart/2008/layout/HorizontalMultiLevelHierarchy"/>
    <dgm:cxn modelId="{1315D9C2-7BE4-7747-B281-6DC8E439908C}" type="presParOf" srcId="{32FA1A2D-04D2-AD4E-8A18-8537DC72DEE4}" destId="{667EC834-35EE-B742-9105-120121BB5C77}" srcOrd="0" destOrd="0" presId="urn:microsoft.com/office/officeart/2008/layout/HorizontalMultiLevelHierarchy"/>
    <dgm:cxn modelId="{AB31FABE-44A3-5546-9043-9FEBB9B54FB1}" type="presParOf" srcId="{32FA1A2D-04D2-AD4E-8A18-8537DC72DEE4}" destId="{01AE915B-A452-7A4E-B92E-0F14F148A75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9F7858-89F5-4588-BFDF-3745316038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57DBC70-DC0E-43AD-8903-8CCF04990795}">
      <dgm:prSet/>
      <dgm:spPr/>
      <dgm:t>
        <a:bodyPr/>
        <a:lstStyle/>
        <a:p>
          <a:r>
            <a:rPr lang="en-GB" b="1" dirty="0"/>
            <a:t>Simulation challenges :</a:t>
          </a:r>
          <a:endParaRPr lang="en-US" dirty="0"/>
        </a:p>
      </dgm:t>
    </dgm:pt>
    <dgm:pt modelId="{F761194D-0EB9-4731-8602-F389E1A87469}" type="parTrans" cxnId="{F10B236E-7192-4FFB-A0ED-E5E10C2AE16E}">
      <dgm:prSet/>
      <dgm:spPr/>
      <dgm:t>
        <a:bodyPr/>
        <a:lstStyle/>
        <a:p>
          <a:endParaRPr lang="en-US"/>
        </a:p>
      </dgm:t>
    </dgm:pt>
    <dgm:pt modelId="{BE63624C-2FFD-4EB9-8AAC-D6C73479C9FA}" type="sibTrans" cxnId="{F10B236E-7192-4FFB-A0ED-E5E10C2AE16E}">
      <dgm:prSet/>
      <dgm:spPr/>
      <dgm:t>
        <a:bodyPr/>
        <a:lstStyle/>
        <a:p>
          <a:endParaRPr lang="en-US"/>
        </a:p>
      </dgm:t>
    </dgm:pt>
    <dgm:pt modelId="{8102CA27-5D86-4FD3-857F-6804242DB187}">
      <dgm:prSet/>
      <dgm:spPr/>
      <dgm:t>
        <a:bodyPr/>
        <a:lstStyle/>
        <a:p>
          <a:pPr>
            <a:buFont typeface="Wingdings" pitchFamily="2" charset="2"/>
            <a:buChar char="q"/>
          </a:pPr>
          <a:r>
            <a:rPr lang="en-GB"/>
            <a:t>Many collimators</a:t>
          </a:r>
          <a:endParaRPr lang="en-US"/>
        </a:p>
      </dgm:t>
    </dgm:pt>
    <dgm:pt modelId="{FE6B864B-659C-404C-874B-8FE72DEFA173}" type="parTrans" cxnId="{0ABDCDA1-0473-4CC9-8C35-FFA4D806BEEB}">
      <dgm:prSet/>
      <dgm:spPr/>
      <dgm:t>
        <a:bodyPr/>
        <a:lstStyle/>
        <a:p>
          <a:endParaRPr lang="en-US"/>
        </a:p>
      </dgm:t>
    </dgm:pt>
    <dgm:pt modelId="{46840365-1E62-49D0-83D1-18ADA4F0A3A2}" type="sibTrans" cxnId="{0ABDCDA1-0473-4CC9-8C35-FFA4D806BEEB}">
      <dgm:prSet/>
      <dgm:spPr/>
      <dgm:t>
        <a:bodyPr/>
        <a:lstStyle/>
        <a:p>
          <a:endParaRPr lang="en-US"/>
        </a:p>
      </dgm:t>
    </dgm:pt>
    <dgm:pt modelId="{A69178F2-FD40-4800-98C9-6E32CA1A2692}">
      <dgm:prSet/>
      <dgm:spPr/>
      <dgm:t>
        <a:bodyPr/>
        <a:lstStyle/>
        <a:p>
          <a:pPr>
            <a:buFont typeface="Wingdings" pitchFamily="2" charset="2"/>
            <a:buChar char="q"/>
          </a:pPr>
          <a:r>
            <a:rPr lang="en-GB" dirty="0"/>
            <a:t>Impact parameter in the sub-micron range</a:t>
          </a:r>
          <a:endParaRPr lang="en-US" dirty="0"/>
        </a:p>
      </dgm:t>
    </dgm:pt>
    <dgm:pt modelId="{504FA807-2A2C-47AB-9810-B6877677AE3E}" type="parTrans" cxnId="{3FD31C9F-4C7A-4608-B3D2-1CD978ED5CBA}">
      <dgm:prSet/>
      <dgm:spPr/>
      <dgm:t>
        <a:bodyPr/>
        <a:lstStyle/>
        <a:p>
          <a:endParaRPr lang="en-US"/>
        </a:p>
      </dgm:t>
    </dgm:pt>
    <dgm:pt modelId="{E7C4C3DC-996D-46CD-A044-748B82292F62}" type="sibTrans" cxnId="{3FD31C9F-4C7A-4608-B3D2-1CD978ED5CBA}">
      <dgm:prSet/>
      <dgm:spPr/>
      <dgm:t>
        <a:bodyPr/>
        <a:lstStyle/>
        <a:p>
          <a:endParaRPr lang="en-US"/>
        </a:p>
      </dgm:t>
    </dgm:pt>
    <dgm:pt modelId="{2073B798-0ED0-4FFB-BA65-6CE3500B9338}">
      <dgm:prSet/>
      <dgm:spPr/>
      <dgm:t>
        <a:bodyPr/>
        <a:lstStyle/>
        <a:p>
          <a:pPr>
            <a:buFont typeface="Wingdings" pitchFamily="2" charset="2"/>
            <a:buChar char="q"/>
          </a:pPr>
          <a:r>
            <a:rPr lang="en-GB" dirty="0"/>
            <a:t>Beam scattering with different collimator materials</a:t>
          </a:r>
          <a:endParaRPr lang="en-US" dirty="0"/>
        </a:p>
      </dgm:t>
    </dgm:pt>
    <dgm:pt modelId="{0A1144D1-B83F-4A23-AFFF-9D7F9764E70E}" type="parTrans" cxnId="{9BE26E03-7FF2-4F5B-B0F4-40B0671E233C}">
      <dgm:prSet/>
      <dgm:spPr/>
      <dgm:t>
        <a:bodyPr/>
        <a:lstStyle/>
        <a:p>
          <a:endParaRPr lang="en-US"/>
        </a:p>
      </dgm:t>
    </dgm:pt>
    <dgm:pt modelId="{0730A030-A669-4FA1-80AE-FFF13B908E82}" type="sibTrans" cxnId="{9BE26E03-7FF2-4F5B-B0F4-40B0671E233C}">
      <dgm:prSet/>
      <dgm:spPr/>
      <dgm:t>
        <a:bodyPr/>
        <a:lstStyle/>
        <a:p>
          <a:endParaRPr lang="en-US"/>
        </a:p>
      </dgm:t>
    </dgm:pt>
    <dgm:pt modelId="{439252FB-D8D1-47E7-B902-EEAD978D2291}">
      <dgm:prSet/>
      <dgm:spPr/>
      <dgm:t>
        <a:bodyPr/>
        <a:lstStyle/>
        <a:p>
          <a:pPr>
            <a:buFont typeface="Wingdings" pitchFamily="2" charset="2"/>
            <a:buChar char="q"/>
          </a:pPr>
          <a:r>
            <a:rPr lang="en-GB" dirty="0"/>
            <a:t>Need good statistics accuracy</a:t>
          </a:r>
          <a:endParaRPr lang="en-US" dirty="0"/>
        </a:p>
      </dgm:t>
    </dgm:pt>
    <dgm:pt modelId="{C5BA46F9-77D8-4359-BEBA-0424DD5F19DF}" type="parTrans" cxnId="{FA40AE1B-2936-472C-93EE-3E28FE8AE355}">
      <dgm:prSet/>
      <dgm:spPr/>
      <dgm:t>
        <a:bodyPr/>
        <a:lstStyle/>
        <a:p>
          <a:endParaRPr lang="en-US"/>
        </a:p>
      </dgm:t>
    </dgm:pt>
    <dgm:pt modelId="{6692538A-7320-43EC-9B4C-AAEBC7BB99F6}" type="sibTrans" cxnId="{FA40AE1B-2936-472C-93EE-3E28FE8AE355}">
      <dgm:prSet/>
      <dgm:spPr/>
      <dgm:t>
        <a:bodyPr/>
        <a:lstStyle/>
        <a:p>
          <a:endParaRPr lang="en-US"/>
        </a:p>
      </dgm:t>
    </dgm:pt>
    <dgm:pt modelId="{09C8C957-9C56-4777-8834-786FB7A55CB3}">
      <dgm:prSet/>
      <dgm:spPr/>
      <dgm:t>
        <a:bodyPr/>
        <a:lstStyle/>
        <a:p>
          <a:pPr>
            <a:buFont typeface="Wingdings" pitchFamily="2" charset="2"/>
            <a:buChar char="q"/>
          </a:pPr>
          <a:r>
            <a:rPr lang="en-GB" dirty="0"/>
            <a:t>Detailed description of the aperture </a:t>
          </a:r>
          <a:endParaRPr lang="en-US" dirty="0"/>
        </a:p>
      </dgm:t>
    </dgm:pt>
    <dgm:pt modelId="{AF1DCCAB-0A67-44E3-8725-2AB92068BCAE}" type="parTrans" cxnId="{02B79860-11C4-4432-87AB-E669980CAD59}">
      <dgm:prSet/>
      <dgm:spPr/>
      <dgm:t>
        <a:bodyPr/>
        <a:lstStyle/>
        <a:p>
          <a:endParaRPr lang="en-US"/>
        </a:p>
      </dgm:t>
    </dgm:pt>
    <dgm:pt modelId="{46F75F3E-9678-4834-81FB-E099F7C8069D}" type="sibTrans" cxnId="{02B79860-11C4-4432-87AB-E669980CAD59}">
      <dgm:prSet/>
      <dgm:spPr/>
      <dgm:t>
        <a:bodyPr/>
        <a:lstStyle/>
        <a:p>
          <a:endParaRPr lang="en-US"/>
        </a:p>
      </dgm:t>
    </dgm:pt>
    <dgm:pt modelId="{FD4284FE-A1FA-406F-960C-A12D59BE2660}">
      <dgm:prSet/>
      <dgm:spPr/>
      <dgm:t>
        <a:bodyPr/>
        <a:lstStyle/>
        <a:p>
          <a:pPr>
            <a:buFont typeface="Courier New" panose="02070309020205020404" pitchFamily="49" charset="0"/>
            <a:buChar char="o"/>
          </a:pPr>
          <a:r>
            <a:rPr lang="en-GB" dirty="0"/>
            <a:t>For LHC a 10 cm bin implies 270000 check points</a:t>
          </a:r>
          <a:endParaRPr lang="en-US" dirty="0"/>
        </a:p>
      </dgm:t>
    </dgm:pt>
    <dgm:pt modelId="{05CAA689-7970-4912-84DB-C87854CDF737}" type="parTrans" cxnId="{CE1D92BE-D25D-4E50-8273-1964966B04C1}">
      <dgm:prSet/>
      <dgm:spPr/>
      <dgm:t>
        <a:bodyPr/>
        <a:lstStyle/>
        <a:p>
          <a:endParaRPr lang="en-US"/>
        </a:p>
      </dgm:t>
    </dgm:pt>
    <dgm:pt modelId="{A8C5678C-3130-4B64-98DE-4EF0470475EC}" type="sibTrans" cxnId="{CE1D92BE-D25D-4E50-8273-1964966B04C1}">
      <dgm:prSet/>
      <dgm:spPr/>
      <dgm:t>
        <a:bodyPr/>
        <a:lstStyle/>
        <a:p>
          <a:endParaRPr lang="en-US"/>
        </a:p>
      </dgm:t>
    </dgm:pt>
    <dgm:pt modelId="{06196453-0A1B-491B-8BA3-116F9B260D1E}">
      <dgm:prSet/>
      <dgm:spPr/>
      <dgm:t>
        <a:bodyPr/>
        <a:lstStyle/>
        <a:p>
          <a:pPr>
            <a:buFont typeface="Wingdings" pitchFamily="2" charset="2"/>
            <a:buChar char="q"/>
          </a:pPr>
          <a:r>
            <a:rPr lang="en-GB" dirty="0"/>
            <a:t>Accuracy of tracking of halo particles</a:t>
          </a:r>
          <a:endParaRPr lang="en-US" dirty="0"/>
        </a:p>
      </dgm:t>
    </dgm:pt>
    <dgm:pt modelId="{79287C7C-4341-45C8-884D-9DBB79D5C10C}" type="parTrans" cxnId="{7EB95B30-FBCD-44D2-983E-C219E6B1E5AC}">
      <dgm:prSet/>
      <dgm:spPr/>
      <dgm:t>
        <a:bodyPr/>
        <a:lstStyle/>
        <a:p>
          <a:endParaRPr lang="en-US"/>
        </a:p>
      </dgm:t>
    </dgm:pt>
    <dgm:pt modelId="{55456F14-0C0F-425A-BBA0-47393F0D3A0E}" type="sibTrans" cxnId="{7EB95B30-FBCD-44D2-983E-C219E6B1E5AC}">
      <dgm:prSet/>
      <dgm:spPr/>
      <dgm:t>
        <a:bodyPr/>
        <a:lstStyle/>
        <a:p>
          <a:endParaRPr lang="en-US"/>
        </a:p>
      </dgm:t>
    </dgm:pt>
    <dgm:pt modelId="{BF3D9319-6179-4F19-A74B-D869DB79D637}">
      <dgm:prSet/>
      <dgm:spPr/>
      <dgm:t>
        <a:bodyPr/>
        <a:lstStyle/>
        <a:p>
          <a:pPr>
            <a:buFont typeface="Wingdings" pitchFamily="2" charset="2"/>
            <a:buChar char="q"/>
          </a:pPr>
          <a:r>
            <a:rPr lang="en-GB" dirty="0"/>
            <a:t>Need to model the relevant imperfections: </a:t>
          </a:r>
          <a:endParaRPr lang="en-US" dirty="0"/>
        </a:p>
      </dgm:t>
    </dgm:pt>
    <dgm:pt modelId="{DA5CC6DA-D2C5-4EE5-8C39-CE9F378049BB}" type="parTrans" cxnId="{4EF907B2-3F73-483B-8CBB-AA759B67243D}">
      <dgm:prSet/>
      <dgm:spPr/>
      <dgm:t>
        <a:bodyPr/>
        <a:lstStyle/>
        <a:p>
          <a:endParaRPr lang="en-US"/>
        </a:p>
      </dgm:t>
    </dgm:pt>
    <dgm:pt modelId="{59CDDC26-CD68-4C24-9260-BA833065C4E2}" type="sibTrans" cxnId="{4EF907B2-3F73-483B-8CBB-AA759B67243D}">
      <dgm:prSet/>
      <dgm:spPr/>
      <dgm:t>
        <a:bodyPr/>
        <a:lstStyle/>
        <a:p>
          <a:endParaRPr lang="en-US"/>
        </a:p>
      </dgm:t>
    </dgm:pt>
    <dgm:pt modelId="{33A7705D-F396-4F46-8D9E-91177B8816F5}">
      <dgm:prSet/>
      <dgm:spPr/>
      <dgm:t>
        <a:bodyPr/>
        <a:lstStyle/>
        <a:p>
          <a:pPr>
            <a:buFont typeface="Courier New" panose="02070309020205020404" pitchFamily="49" charset="0"/>
            <a:buChar char="o"/>
          </a:pPr>
          <a:r>
            <a:rPr lang="en-GB" dirty="0"/>
            <a:t>Surface roughness, tilts…</a:t>
          </a:r>
          <a:endParaRPr lang="en-US" dirty="0"/>
        </a:p>
      </dgm:t>
    </dgm:pt>
    <dgm:pt modelId="{7236EF98-F98A-4308-89A0-1DF19F1B3455}" type="parTrans" cxnId="{A4C96BEF-6C24-442E-8253-A445301D4BFF}">
      <dgm:prSet/>
      <dgm:spPr/>
      <dgm:t>
        <a:bodyPr/>
        <a:lstStyle/>
        <a:p>
          <a:endParaRPr lang="en-US"/>
        </a:p>
      </dgm:t>
    </dgm:pt>
    <dgm:pt modelId="{5496F09E-6D6B-424E-8228-155BD55A80A1}" type="sibTrans" cxnId="{A4C96BEF-6C24-442E-8253-A445301D4BFF}">
      <dgm:prSet/>
      <dgm:spPr/>
      <dgm:t>
        <a:bodyPr/>
        <a:lstStyle/>
        <a:p>
          <a:endParaRPr lang="en-US"/>
        </a:p>
      </dgm:t>
    </dgm:pt>
    <dgm:pt modelId="{89FFB737-4DC9-D34F-93B0-C5FB2468EE4C}" type="pres">
      <dgm:prSet presAssocID="{EA9F7858-89F5-4588-BFDF-374531603877}" presName="linear" presStyleCnt="0">
        <dgm:presLayoutVars>
          <dgm:animLvl val="lvl"/>
          <dgm:resizeHandles val="exact"/>
        </dgm:presLayoutVars>
      </dgm:prSet>
      <dgm:spPr/>
    </dgm:pt>
    <dgm:pt modelId="{F48E8887-6234-564F-AA46-8673B28160D9}" type="pres">
      <dgm:prSet presAssocID="{E57DBC70-DC0E-43AD-8903-8CCF04990795}" presName="parentText" presStyleLbl="node1" presStyleIdx="0" presStyleCnt="1">
        <dgm:presLayoutVars>
          <dgm:chMax val="0"/>
          <dgm:bulletEnabled val="1"/>
        </dgm:presLayoutVars>
      </dgm:prSet>
      <dgm:spPr/>
    </dgm:pt>
    <dgm:pt modelId="{FBB2B0D8-E6B2-B649-83CC-C74FC08EBB5B}" type="pres">
      <dgm:prSet presAssocID="{E57DBC70-DC0E-43AD-8903-8CCF04990795}" presName="childText" presStyleLbl="revTx" presStyleIdx="0" presStyleCnt="1">
        <dgm:presLayoutVars>
          <dgm:bulletEnabled val="1"/>
        </dgm:presLayoutVars>
      </dgm:prSet>
      <dgm:spPr/>
    </dgm:pt>
  </dgm:ptLst>
  <dgm:cxnLst>
    <dgm:cxn modelId="{9BE26E03-7FF2-4F5B-B0F4-40B0671E233C}" srcId="{E57DBC70-DC0E-43AD-8903-8CCF04990795}" destId="{2073B798-0ED0-4FFB-BA65-6CE3500B9338}" srcOrd="2" destOrd="0" parTransId="{0A1144D1-B83F-4A23-AFFF-9D7F9764E70E}" sibTransId="{0730A030-A669-4FA1-80AE-FFF13B908E82}"/>
    <dgm:cxn modelId="{75AE6E0B-27CB-9344-B975-AF7567336444}" type="presOf" srcId="{09C8C957-9C56-4777-8834-786FB7A55CB3}" destId="{FBB2B0D8-E6B2-B649-83CC-C74FC08EBB5B}" srcOrd="0" destOrd="4" presId="urn:microsoft.com/office/officeart/2005/8/layout/vList2"/>
    <dgm:cxn modelId="{5E38140C-9A84-3243-95AC-DBB7DC9CAF91}" type="presOf" srcId="{8102CA27-5D86-4FD3-857F-6804242DB187}" destId="{FBB2B0D8-E6B2-B649-83CC-C74FC08EBB5B}" srcOrd="0" destOrd="0" presId="urn:microsoft.com/office/officeart/2005/8/layout/vList2"/>
    <dgm:cxn modelId="{FA40AE1B-2936-472C-93EE-3E28FE8AE355}" srcId="{E57DBC70-DC0E-43AD-8903-8CCF04990795}" destId="{439252FB-D8D1-47E7-B902-EEAD978D2291}" srcOrd="3" destOrd="0" parTransId="{C5BA46F9-77D8-4359-BEBA-0424DD5F19DF}" sibTransId="{6692538A-7320-43EC-9B4C-AAEBC7BB99F6}"/>
    <dgm:cxn modelId="{1E985B28-24B8-5E49-ACC4-628860393A53}" type="presOf" srcId="{2073B798-0ED0-4FFB-BA65-6CE3500B9338}" destId="{FBB2B0D8-E6B2-B649-83CC-C74FC08EBB5B}" srcOrd="0" destOrd="2" presId="urn:microsoft.com/office/officeart/2005/8/layout/vList2"/>
    <dgm:cxn modelId="{7EB95B30-FBCD-44D2-983E-C219E6B1E5AC}" srcId="{E57DBC70-DC0E-43AD-8903-8CCF04990795}" destId="{06196453-0A1B-491B-8BA3-116F9B260D1E}" srcOrd="5" destOrd="0" parTransId="{79287C7C-4341-45C8-884D-9DBB79D5C10C}" sibTransId="{55456F14-0C0F-425A-BBA0-47393F0D3A0E}"/>
    <dgm:cxn modelId="{D8A4553C-F7DC-4D4D-B38B-8BCFE7162EE7}" type="presOf" srcId="{EA9F7858-89F5-4588-BFDF-374531603877}" destId="{89FFB737-4DC9-D34F-93B0-C5FB2468EE4C}" srcOrd="0" destOrd="0" presId="urn:microsoft.com/office/officeart/2005/8/layout/vList2"/>
    <dgm:cxn modelId="{02B79860-11C4-4432-87AB-E669980CAD59}" srcId="{E57DBC70-DC0E-43AD-8903-8CCF04990795}" destId="{09C8C957-9C56-4777-8834-786FB7A55CB3}" srcOrd="4" destOrd="0" parTransId="{AF1DCCAB-0A67-44E3-8725-2AB92068BCAE}" sibTransId="{46F75F3E-9678-4834-81FB-E099F7C8069D}"/>
    <dgm:cxn modelId="{F10B236E-7192-4FFB-A0ED-E5E10C2AE16E}" srcId="{EA9F7858-89F5-4588-BFDF-374531603877}" destId="{E57DBC70-DC0E-43AD-8903-8CCF04990795}" srcOrd="0" destOrd="0" parTransId="{F761194D-0EB9-4731-8602-F389E1A87469}" sibTransId="{BE63624C-2FFD-4EB9-8AAC-D6C73479C9FA}"/>
    <dgm:cxn modelId="{2DF79B6F-8BF5-7E4E-92C9-D2BE6C6E2BDA}" type="presOf" srcId="{BF3D9319-6179-4F19-A74B-D869DB79D637}" destId="{FBB2B0D8-E6B2-B649-83CC-C74FC08EBB5B}" srcOrd="0" destOrd="7" presId="urn:microsoft.com/office/officeart/2005/8/layout/vList2"/>
    <dgm:cxn modelId="{58C6F88E-3862-3E4C-B38D-D588290EB11D}" type="presOf" srcId="{439252FB-D8D1-47E7-B902-EEAD978D2291}" destId="{FBB2B0D8-E6B2-B649-83CC-C74FC08EBB5B}" srcOrd="0" destOrd="3" presId="urn:microsoft.com/office/officeart/2005/8/layout/vList2"/>
    <dgm:cxn modelId="{3FD31C9F-4C7A-4608-B3D2-1CD978ED5CBA}" srcId="{E57DBC70-DC0E-43AD-8903-8CCF04990795}" destId="{A69178F2-FD40-4800-98C9-6E32CA1A2692}" srcOrd="1" destOrd="0" parTransId="{504FA807-2A2C-47AB-9810-B6877677AE3E}" sibTransId="{E7C4C3DC-996D-46CD-A044-748B82292F62}"/>
    <dgm:cxn modelId="{0ABDCDA1-0473-4CC9-8C35-FFA4D806BEEB}" srcId="{E57DBC70-DC0E-43AD-8903-8CCF04990795}" destId="{8102CA27-5D86-4FD3-857F-6804242DB187}" srcOrd="0" destOrd="0" parTransId="{FE6B864B-659C-404C-874B-8FE72DEFA173}" sibTransId="{46840365-1E62-49D0-83D1-18ADA4F0A3A2}"/>
    <dgm:cxn modelId="{1A4479A9-CB29-BE44-999A-9C1F4D8C0825}" type="presOf" srcId="{A69178F2-FD40-4800-98C9-6E32CA1A2692}" destId="{FBB2B0D8-E6B2-B649-83CC-C74FC08EBB5B}" srcOrd="0" destOrd="1" presId="urn:microsoft.com/office/officeart/2005/8/layout/vList2"/>
    <dgm:cxn modelId="{A77B72AF-F056-6F49-879A-A6DD4E5286DC}" type="presOf" srcId="{33A7705D-F396-4F46-8D9E-91177B8816F5}" destId="{FBB2B0D8-E6B2-B649-83CC-C74FC08EBB5B}" srcOrd="0" destOrd="8" presId="urn:microsoft.com/office/officeart/2005/8/layout/vList2"/>
    <dgm:cxn modelId="{4EF907B2-3F73-483B-8CBB-AA759B67243D}" srcId="{E57DBC70-DC0E-43AD-8903-8CCF04990795}" destId="{BF3D9319-6179-4F19-A74B-D869DB79D637}" srcOrd="6" destOrd="0" parTransId="{DA5CC6DA-D2C5-4EE5-8C39-CE9F378049BB}" sibTransId="{59CDDC26-CD68-4C24-9260-BA833065C4E2}"/>
    <dgm:cxn modelId="{8F4A2CB5-E4FF-8A44-B35A-911D24B74818}" type="presOf" srcId="{06196453-0A1B-491B-8BA3-116F9B260D1E}" destId="{FBB2B0D8-E6B2-B649-83CC-C74FC08EBB5B}" srcOrd="0" destOrd="6" presId="urn:microsoft.com/office/officeart/2005/8/layout/vList2"/>
    <dgm:cxn modelId="{CE1D92BE-D25D-4E50-8273-1964966B04C1}" srcId="{09C8C957-9C56-4777-8834-786FB7A55CB3}" destId="{FD4284FE-A1FA-406F-960C-A12D59BE2660}" srcOrd="0" destOrd="0" parTransId="{05CAA689-7970-4912-84DB-C87854CDF737}" sibTransId="{A8C5678C-3130-4B64-98DE-4EF0470475EC}"/>
    <dgm:cxn modelId="{0051B8C0-D67D-A64A-9A91-C538AC67F771}" type="presOf" srcId="{E57DBC70-DC0E-43AD-8903-8CCF04990795}" destId="{F48E8887-6234-564F-AA46-8673B28160D9}" srcOrd="0" destOrd="0" presId="urn:microsoft.com/office/officeart/2005/8/layout/vList2"/>
    <dgm:cxn modelId="{A4C96BEF-6C24-442E-8253-A445301D4BFF}" srcId="{BF3D9319-6179-4F19-A74B-D869DB79D637}" destId="{33A7705D-F396-4F46-8D9E-91177B8816F5}" srcOrd="0" destOrd="0" parTransId="{7236EF98-F98A-4308-89A0-1DF19F1B3455}" sibTransId="{5496F09E-6D6B-424E-8228-155BD55A80A1}"/>
    <dgm:cxn modelId="{3F26B2F5-432F-BB4F-A76E-5F9E7E316249}" type="presOf" srcId="{FD4284FE-A1FA-406F-960C-A12D59BE2660}" destId="{FBB2B0D8-E6B2-B649-83CC-C74FC08EBB5B}" srcOrd="0" destOrd="5" presId="urn:microsoft.com/office/officeart/2005/8/layout/vList2"/>
    <dgm:cxn modelId="{FF172434-0FE6-4246-9DF0-5B50960C58E3}" type="presParOf" srcId="{89FFB737-4DC9-D34F-93B0-C5FB2468EE4C}" destId="{F48E8887-6234-564F-AA46-8673B28160D9}" srcOrd="0" destOrd="0" presId="urn:microsoft.com/office/officeart/2005/8/layout/vList2"/>
    <dgm:cxn modelId="{BBBB4458-F017-7D44-9803-07AE6AD9C9AF}" type="presParOf" srcId="{89FFB737-4DC9-D34F-93B0-C5FB2468EE4C}" destId="{FBB2B0D8-E6B2-B649-83CC-C74FC08EBB5B}"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B83861-E30E-1C4B-92C5-617C2AE06F67}">
      <dsp:nvSpPr>
        <dsp:cNvPr id="0" name=""/>
        <dsp:cNvSpPr/>
      </dsp:nvSpPr>
      <dsp:spPr>
        <a:xfrm>
          <a:off x="1781501" y="3101919"/>
          <a:ext cx="1134735" cy="2294095"/>
        </a:xfrm>
        <a:custGeom>
          <a:avLst/>
          <a:gdLst/>
          <a:ahLst/>
          <a:cxnLst/>
          <a:rect l="0" t="0" r="0" b="0"/>
          <a:pathLst>
            <a:path>
              <a:moveTo>
                <a:pt x="0" y="0"/>
              </a:moveTo>
              <a:lnTo>
                <a:pt x="567367" y="0"/>
              </a:lnTo>
              <a:lnTo>
                <a:pt x="567367" y="2294095"/>
              </a:lnTo>
              <a:lnTo>
                <a:pt x="1134735" y="2294095"/>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2284884" y="4184982"/>
        <a:ext cx="127969" cy="127969"/>
      </dsp:txXfrm>
    </dsp:sp>
    <dsp:sp modelId="{06ADBA67-56DA-FD4C-9C68-599B7536C4F4}">
      <dsp:nvSpPr>
        <dsp:cNvPr id="0" name=""/>
        <dsp:cNvSpPr/>
      </dsp:nvSpPr>
      <dsp:spPr>
        <a:xfrm>
          <a:off x="1781501" y="3101919"/>
          <a:ext cx="1131526" cy="1570233"/>
        </a:xfrm>
        <a:custGeom>
          <a:avLst/>
          <a:gdLst/>
          <a:ahLst/>
          <a:cxnLst/>
          <a:rect l="0" t="0" r="0" b="0"/>
          <a:pathLst>
            <a:path>
              <a:moveTo>
                <a:pt x="0" y="0"/>
              </a:moveTo>
              <a:lnTo>
                <a:pt x="565763" y="0"/>
              </a:lnTo>
              <a:lnTo>
                <a:pt x="565763" y="1570233"/>
              </a:lnTo>
              <a:lnTo>
                <a:pt x="1131526" y="1570233"/>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2298878" y="3838649"/>
        <a:ext cx="96772" cy="96772"/>
      </dsp:txXfrm>
    </dsp:sp>
    <dsp:sp modelId="{EE1FD417-1A8A-6746-8F64-9043BF7B9033}">
      <dsp:nvSpPr>
        <dsp:cNvPr id="0" name=""/>
        <dsp:cNvSpPr/>
      </dsp:nvSpPr>
      <dsp:spPr>
        <a:xfrm>
          <a:off x="4106004" y="2795366"/>
          <a:ext cx="153900" cy="1047084"/>
        </a:xfrm>
        <a:custGeom>
          <a:avLst/>
          <a:gdLst/>
          <a:ahLst/>
          <a:cxnLst/>
          <a:rect l="0" t="0" r="0" b="0"/>
          <a:pathLst>
            <a:path>
              <a:moveTo>
                <a:pt x="0" y="0"/>
              </a:moveTo>
              <a:lnTo>
                <a:pt x="76950" y="0"/>
              </a:lnTo>
              <a:lnTo>
                <a:pt x="76950" y="1047084"/>
              </a:lnTo>
              <a:lnTo>
                <a:pt x="153900" y="1047084"/>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4156496" y="3292450"/>
        <a:ext cx="52916" cy="52916"/>
      </dsp:txXfrm>
    </dsp:sp>
    <dsp:sp modelId="{C255D63E-2251-AD40-AA12-DDAAF2DCCF08}">
      <dsp:nvSpPr>
        <dsp:cNvPr id="0" name=""/>
        <dsp:cNvSpPr/>
      </dsp:nvSpPr>
      <dsp:spPr>
        <a:xfrm>
          <a:off x="4106004" y="2795366"/>
          <a:ext cx="173270" cy="293250"/>
        </a:xfrm>
        <a:custGeom>
          <a:avLst/>
          <a:gdLst/>
          <a:ahLst/>
          <a:cxnLst/>
          <a:rect l="0" t="0" r="0" b="0"/>
          <a:pathLst>
            <a:path>
              <a:moveTo>
                <a:pt x="0" y="0"/>
              </a:moveTo>
              <a:lnTo>
                <a:pt x="86635" y="0"/>
              </a:lnTo>
              <a:lnTo>
                <a:pt x="86635" y="293250"/>
              </a:lnTo>
              <a:lnTo>
                <a:pt x="173270" y="293250"/>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4184124" y="2933476"/>
        <a:ext cx="17030" cy="17030"/>
      </dsp:txXfrm>
    </dsp:sp>
    <dsp:sp modelId="{48CE42C6-CA04-1A42-ACEE-B1CD96107BCA}">
      <dsp:nvSpPr>
        <dsp:cNvPr id="0" name=""/>
        <dsp:cNvSpPr/>
      </dsp:nvSpPr>
      <dsp:spPr>
        <a:xfrm>
          <a:off x="4106004" y="2178381"/>
          <a:ext cx="191855" cy="616985"/>
        </a:xfrm>
        <a:custGeom>
          <a:avLst/>
          <a:gdLst/>
          <a:ahLst/>
          <a:cxnLst/>
          <a:rect l="0" t="0" r="0" b="0"/>
          <a:pathLst>
            <a:path>
              <a:moveTo>
                <a:pt x="0" y="616985"/>
              </a:moveTo>
              <a:lnTo>
                <a:pt x="95927" y="616985"/>
              </a:lnTo>
              <a:lnTo>
                <a:pt x="95927" y="0"/>
              </a:lnTo>
              <a:lnTo>
                <a:pt x="191855" y="0"/>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4185779" y="2470720"/>
        <a:ext cx="32306" cy="32306"/>
      </dsp:txXfrm>
    </dsp:sp>
    <dsp:sp modelId="{38C5CB85-435A-2E43-A6F8-A5DD6BA66614}">
      <dsp:nvSpPr>
        <dsp:cNvPr id="0" name=""/>
        <dsp:cNvSpPr/>
      </dsp:nvSpPr>
      <dsp:spPr>
        <a:xfrm>
          <a:off x="1781501" y="2795366"/>
          <a:ext cx="1134751" cy="306552"/>
        </a:xfrm>
        <a:custGeom>
          <a:avLst/>
          <a:gdLst/>
          <a:ahLst/>
          <a:cxnLst/>
          <a:rect l="0" t="0" r="0" b="0"/>
          <a:pathLst>
            <a:path>
              <a:moveTo>
                <a:pt x="0" y="306552"/>
              </a:moveTo>
              <a:lnTo>
                <a:pt x="567375" y="306552"/>
              </a:lnTo>
              <a:lnTo>
                <a:pt x="567375" y="0"/>
              </a:lnTo>
              <a:lnTo>
                <a:pt x="1134751" y="0"/>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2319490" y="2919257"/>
        <a:ext cx="58771" cy="58771"/>
      </dsp:txXfrm>
    </dsp:sp>
    <dsp:sp modelId="{57438DC8-2F72-594D-BA84-A0A1A7C629B8}">
      <dsp:nvSpPr>
        <dsp:cNvPr id="0" name=""/>
        <dsp:cNvSpPr/>
      </dsp:nvSpPr>
      <dsp:spPr>
        <a:xfrm>
          <a:off x="6708417" y="833059"/>
          <a:ext cx="1060162" cy="1802764"/>
        </a:xfrm>
        <a:custGeom>
          <a:avLst/>
          <a:gdLst/>
          <a:ahLst/>
          <a:cxnLst/>
          <a:rect l="0" t="0" r="0" b="0"/>
          <a:pathLst>
            <a:path>
              <a:moveTo>
                <a:pt x="0" y="0"/>
              </a:moveTo>
              <a:lnTo>
                <a:pt x="530081" y="0"/>
              </a:lnTo>
              <a:lnTo>
                <a:pt x="530081" y="1802764"/>
              </a:lnTo>
              <a:lnTo>
                <a:pt x="1060162" y="1802764"/>
              </a:lnTo>
            </a:path>
          </a:pathLst>
        </a:custGeom>
        <a:noFill/>
        <a:ln w="1905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a:off x="7186213" y="1682156"/>
        <a:ext cx="104569" cy="104569"/>
      </dsp:txXfrm>
    </dsp:sp>
    <dsp:sp modelId="{B833242A-82AC-C44C-AA59-FD911427F6D2}">
      <dsp:nvSpPr>
        <dsp:cNvPr id="0" name=""/>
        <dsp:cNvSpPr/>
      </dsp:nvSpPr>
      <dsp:spPr>
        <a:xfrm>
          <a:off x="6708417" y="833059"/>
          <a:ext cx="1060162" cy="998241"/>
        </a:xfrm>
        <a:custGeom>
          <a:avLst/>
          <a:gdLst/>
          <a:ahLst/>
          <a:cxnLst/>
          <a:rect l="0" t="0" r="0" b="0"/>
          <a:pathLst>
            <a:path>
              <a:moveTo>
                <a:pt x="0" y="0"/>
              </a:moveTo>
              <a:lnTo>
                <a:pt x="530081" y="0"/>
              </a:lnTo>
              <a:lnTo>
                <a:pt x="530081" y="998241"/>
              </a:lnTo>
              <a:lnTo>
                <a:pt x="1060162" y="998241"/>
              </a:lnTo>
            </a:path>
          </a:pathLst>
        </a:custGeom>
        <a:noFill/>
        <a:ln w="1905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7202094" y="1295775"/>
        <a:ext cx="72808" cy="72808"/>
      </dsp:txXfrm>
    </dsp:sp>
    <dsp:sp modelId="{603E35C1-537B-D94F-8739-1B78C4184F38}">
      <dsp:nvSpPr>
        <dsp:cNvPr id="0" name=""/>
        <dsp:cNvSpPr/>
      </dsp:nvSpPr>
      <dsp:spPr>
        <a:xfrm>
          <a:off x="6708417" y="833059"/>
          <a:ext cx="1065095" cy="169842"/>
        </a:xfrm>
        <a:custGeom>
          <a:avLst/>
          <a:gdLst/>
          <a:ahLst/>
          <a:cxnLst/>
          <a:rect l="0" t="0" r="0" b="0"/>
          <a:pathLst>
            <a:path>
              <a:moveTo>
                <a:pt x="0" y="0"/>
              </a:moveTo>
              <a:lnTo>
                <a:pt x="532547" y="0"/>
              </a:lnTo>
              <a:lnTo>
                <a:pt x="532547" y="169842"/>
              </a:lnTo>
              <a:lnTo>
                <a:pt x="1065095" y="169842"/>
              </a:lnTo>
            </a:path>
          </a:pathLst>
        </a:custGeom>
        <a:noFill/>
        <a:ln w="1905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7214001" y="891016"/>
        <a:ext cx="53927" cy="53927"/>
      </dsp:txXfrm>
    </dsp:sp>
    <dsp:sp modelId="{3DFCB4EC-9F4D-8047-8F1A-F16E9E302C3E}">
      <dsp:nvSpPr>
        <dsp:cNvPr id="0" name=""/>
        <dsp:cNvSpPr/>
      </dsp:nvSpPr>
      <dsp:spPr>
        <a:xfrm>
          <a:off x="6708417" y="371762"/>
          <a:ext cx="1060162" cy="461296"/>
        </a:xfrm>
        <a:custGeom>
          <a:avLst/>
          <a:gdLst/>
          <a:ahLst/>
          <a:cxnLst/>
          <a:rect l="0" t="0" r="0" b="0"/>
          <a:pathLst>
            <a:path>
              <a:moveTo>
                <a:pt x="0" y="461296"/>
              </a:moveTo>
              <a:lnTo>
                <a:pt x="530081" y="461296"/>
              </a:lnTo>
              <a:lnTo>
                <a:pt x="530081" y="0"/>
              </a:lnTo>
              <a:lnTo>
                <a:pt x="1060162" y="0"/>
              </a:lnTo>
            </a:path>
          </a:pathLst>
        </a:custGeom>
        <a:noFill/>
        <a:ln w="1905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7209594" y="573506"/>
        <a:ext cx="57808" cy="57808"/>
      </dsp:txXfrm>
    </dsp:sp>
    <dsp:sp modelId="{61D5676C-979A-FD48-B606-0424835EBE8A}">
      <dsp:nvSpPr>
        <dsp:cNvPr id="0" name=""/>
        <dsp:cNvSpPr/>
      </dsp:nvSpPr>
      <dsp:spPr>
        <a:xfrm>
          <a:off x="4635835" y="787339"/>
          <a:ext cx="198312" cy="91440"/>
        </a:xfrm>
        <a:custGeom>
          <a:avLst/>
          <a:gdLst/>
          <a:ahLst/>
          <a:cxnLst/>
          <a:rect l="0" t="0" r="0" b="0"/>
          <a:pathLst>
            <a:path>
              <a:moveTo>
                <a:pt x="0" y="48073"/>
              </a:moveTo>
              <a:lnTo>
                <a:pt x="99156" y="48073"/>
              </a:lnTo>
              <a:lnTo>
                <a:pt x="99156" y="45720"/>
              </a:lnTo>
              <a:lnTo>
                <a:pt x="198312" y="45720"/>
              </a:lnTo>
            </a:path>
          </a:pathLst>
        </a:custGeom>
        <a:noFill/>
        <a:ln w="1905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4730033" y="828100"/>
        <a:ext cx="9916" cy="9916"/>
      </dsp:txXfrm>
    </dsp:sp>
    <dsp:sp modelId="{065AC507-CAAC-8043-8A8A-1A8516B023AA}">
      <dsp:nvSpPr>
        <dsp:cNvPr id="0" name=""/>
        <dsp:cNvSpPr/>
      </dsp:nvSpPr>
      <dsp:spPr>
        <a:xfrm>
          <a:off x="1781501" y="835412"/>
          <a:ext cx="1140784" cy="2266506"/>
        </a:xfrm>
        <a:custGeom>
          <a:avLst/>
          <a:gdLst/>
          <a:ahLst/>
          <a:cxnLst/>
          <a:rect l="0" t="0" r="0" b="0"/>
          <a:pathLst>
            <a:path>
              <a:moveTo>
                <a:pt x="0" y="2266506"/>
              </a:moveTo>
              <a:lnTo>
                <a:pt x="570392" y="2266506"/>
              </a:lnTo>
              <a:lnTo>
                <a:pt x="570392" y="0"/>
              </a:lnTo>
              <a:lnTo>
                <a:pt x="1140784" y="0"/>
              </a:lnTo>
            </a:path>
          </a:pathLst>
        </a:cu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ES" sz="1600" kern="1200">
            <a:latin typeface="+mn-lt"/>
          </a:endParaRPr>
        </a:p>
      </dsp:txBody>
      <dsp:txXfrm>
        <a:off x="2288458" y="1905230"/>
        <a:ext cx="126870" cy="126870"/>
      </dsp:txXfrm>
    </dsp:sp>
    <dsp:sp modelId="{6957B1B2-8E9E-E142-BC05-CF105253380C}">
      <dsp:nvSpPr>
        <dsp:cNvPr id="0" name=""/>
        <dsp:cNvSpPr/>
      </dsp:nvSpPr>
      <dsp:spPr>
        <a:xfrm rot="16200000">
          <a:off x="379154" y="2827365"/>
          <a:ext cx="2255584" cy="549107"/>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n-lt"/>
            </a:rPr>
            <a:t>Design workflow</a:t>
          </a:r>
          <a:endParaRPr lang="es-ES" sz="1800" kern="1200" dirty="0">
            <a:latin typeface="+mn-lt"/>
          </a:endParaRPr>
        </a:p>
      </dsp:txBody>
      <dsp:txXfrm>
        <a:off x="379154" y="2827365"/>
        <a:ext cx="2255584" cy="549107"/>
      </dsp:txXfrm>
    </dsp:sp>
    <dsp:sp modelId="{43DA889C-63EB-7F4A-A964-476545346A41}">
      <dsp:nvSpPr>
        <dsp:cNvPr id="0" name=""/>
        <dsp:cNvSpPr/>
      </dsp:nvSpPr>
      <dsp:spPr>
        <a:xfrm>
          <a:off x="2922285" y="120771"/>
          <a:ext cx="1713550" cy="142928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1. First layout: shape, number of collimators, location, collimation depth, material </a:t>
          </a:r>
          <a:endParaRPr lang="es-ES" sz="1600" kern="1200" dirty="0">
            <a:latin typeface="+mn-lt"/>
          </a:endParaRPr>
        </a:p>
      </dsp:txBody>
      <dsp:txXfrm>
        <a:off x="2922285" y="120771"/>
        <a:ext cx="1713550" cy="1429282"/>
      </dsp:txXfrm>
    </dsp:sp>
    <dsp:sp modelId="{C4181F57-FC3F-404B-907A-06896160DD06}">
      <dsp:nvSpPr>
        <dsp:cNvPr id="0" name=""/>
        <dsp:cNvSpPr/>
      </dsp:nvSpPr>
      <dsp:spPr>
        <a:xfrm>
          <a:off x="4834148" y="235274"/>
          <a:ext cx="1874268" cy="1195569"/>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Initial understanding of the machine aperture and cleaning specifications </a:t>
          </a:r>
          <a:endParaRPr lang="es-ES" sz="1600" kern="1200" dirty="0">
            <a:latin typeface="+mn-lt"/>
          </a:endParaRPr>
        </a:p>
      </dsp:txBody>
      <dsp:txXfrm>
        <a:off x="4834148" y="235274"/>
        <a:ext cx="1874268" cy="1195569"/>
      </dsp:txXfrm>
    </dsp:sp>
    <dsp:sp modelId="{86C4BFFB-0B44-9142-8836-D7B76DBE6F65}">
      <dsp:nvSpPr>
        <dsp:cNvPr id="0" name=""/>
        <dsp:cNvSpPr/>
      </dsp:nvSpPr>
      <dsp:spPr>
        <a:xfrm>
          <a:off x="7768579" y="110347"/>
          <a:ext cx="2704096" cy="522829"/>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Aperture bottleneck location</a:t>
          </a:r>
          <a:endParaRPr lang="es-ES" sz="1600" kern="1200" dirty="0">
            <a:latin typeface="+mn-lt"/>
          </a:endParaRPr>
        </a:p>
      </dsp:txBody>
      <dsp:txXfrm>
        <a:off x="7768579" y="110347"/>
        <a:ext cx="2704096" cy="522829"/>
      </dsp:txXfrm>
    </dsp:sp>
    <dsp:sp modelId="{4D76E5F9-9093-2443-880E-23E567380984}">
      <dsp:nvSpPr>
        <dsp:cNvPr id="0" name=""/>
        <dsp:cNvSpPr/>
      </dsp:nvSpPr>
      <dsp:spPr>
        <a:xfrm>
          <a:off x="7773512" y="763316"/>
          <a:ext cx="2396165" cy="47917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Sensitive components to be protected</a:t>
          </a:r>
          <a:endParaRPr lang="es-ES" sz="1600" kern="1200" dirty="0">
            <a:latin typeface="+mn-lt"/>
          </a:endParaRPr>
        </a:p>
      </dsp:txBody>
      <dsp:txXfrm>
        <a:off x="7773512" y="763316"/>
        <a:ext cx="2396165" cy="479170"/>
      </dsp:txXfrm>
    </dsp:sp>
    <dsp:sp modelId="{579D54F0-3E47-5843-A259-0006C4848B14}">
      <dsp:nvSpPr>
        <dsp:cNvPr id="0" name=""/>
        <dsp:cNvSpPr/>
      </dsp:nvSpPr>
      <dsp:spPr>
        <a:xfrm>
          <a:off x="7768579" y="1323615"/>
          <a:ext cx="2301392" cy="101536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Cleaning efficiency required e.g. background levels, quench limits</a:t>
          </a:r>
          <a:endParaRPr lang="es-ES" sz="1600" kern="1200" dirty="0">
            <a:latin typeface="+mn-lt"/>
          </a:endParaRPr>
        </a:p>
      </dsp:txBody>
      <dsp:txXfrm>
        <a:off x="7768579" y="1323615"/>
        <a:ext cx="2301392" cy="1015368"/>
      </dsp:txXfrm>
    </dsp:sp>
    <dsp:sp modelId="{D0D9010C-261E-1247-B8C4-88A528AAE085}">
      <dsp:nvSpPr>
        <dsp:cNvPr id="0" name=""/>
        <dsp:cNvSpPr/>
      </dsp:nvSpPr>
      <dsp:spPr>
        <a:xfrm>
          <a:off x="7768579" y="2477344"/>
          <a:ext cx="1887528" cy="31695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Beam los </a:t>
          </a:r>
          <a:r>
            <a:rPr lang="es-ES" sz="1600" kern="1200" dirty="0" err="1"/>
            <a:t>model</a:t>
          </a:r>
          <a:endParaRPr lang="es-ES" sz="1600" kern="1200" dirty="0"/>
        </a:p>
      </dsp:txBody>
      <dsp:txXfrm>
        <a:off x="7768579" y="2477344"/>
        <a:ext cx="1887528" cy="316958"/>
      </dsp:txXfrm>
    </dsp:sp>
    <dsp:sp modelId="{2664FCC1-14AD-064F-841B-F508853C676B}">
      <dsp:nvSpPr>
        <dsp:cNvPr id="0" name=""/>
        <dsp:cNvSpPr/>
      </dsp:nvSpPr>
      <dsp:spPr>
        <a:xfrm>
          <a:off x="2916252" y="2527825"/>
          <a:ext cx="1189752" cy="53508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2. Detailed simulations</a:t>
          </a:r>
          <a:endParaRPr lang="es-ES" sz="1600" kern="1200" dirty="0">
            <a:latin typeface="+mn-lt"/>
          </a:endParaRPr>
        </a:p>
      </dsp:txBody>
      <dsp:txXfrm>
        <a:off x="2916252" y="2527825"/>
        <a:ext cx="1189752" cy="535081"/>
      </dsp:txXfrm>
    </dsp:sp>
    <dsp:sp modelId="{3640EA80-DD5C-9440-B5D1-F31FFA149290}">
      <dsp:nvSpPr>
        <dsp:cNvPr id="0" name=""/>
        <dsp:cNvSpPr/>
      </dsp:nvSpPr>
      <dsp:spPr>
        <a:xfrm>
          <a:off x="4297860" y="1677873"/>
          <a:ext cx="2347259" cy="100101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Tracking + Monte Carlo simulations to assess accurate cleaning performance</a:t>
          </a:r>
          <a:endParaRPr lang="es-ES" sz="1600" kern="1200" dirty="0">
            <a:latin typeface="+mn-lt"/>
          </a:endParaRPr>
        </a:p>
      </dsp:txBody>
      <dsp:txXfrm>
        <a:off x="4297860" y="1677873"/>
        <a:ext cx="2347259" cy="1001014"/>
      </dsp:txXfrm>
    </dsp:sp>
    <dsp:sp modelId="{BAE4B690-BF5C-D24A-86BA-08BE68122966}">
      <dsp:nvSpPr>
        <dsp:cNvPr id="0" name=""/>
        <dsp:cNvSpPr/>
      </dsp:nvSpPr>
      <dsp:spPr>
        <a:xfrm>
          <a:off x="4279274" y="2832963"/>
          <a:ext cx="2661285" cy="511307"/>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Collimator robustness (detailed material analysis)</a:t>
          </a:r>
          <a:endParaRPr lang="es-ES" sz="1600" kern="1200" dirty="0">
            <a:latin typeface="+mn-lt"/>
          </a:endParaRPr>
        </a:p>
      </dsp:txBody>
      <dsp:txXfrm>
        <a:off x="4279274" y="2832963"/>
        <a:ext cx="2661285" cy="511307"/>
      </dsp:txXfrm>
    </dsp:sp>
    <dsp:sp modelId="{A0C0E948-3A75-C346-86BA-C09EEA543610}">
      <dsp:nvSpPr>
        <dsp:cNvPr id="0" name=""/>
        <dsp:cNvSpPr/>
      </dsp:nvSpPr>
      <dsp:spPr>
        <a:xfrm>
          <a:off x="4259904" y="3473414"/>
          <a:ext cx="2714447" cy="73807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Beam dynamics studies for impedance contribution assessment</a:t>
          </a:r>
          <a:endParaRPr lang="es-ES" sz="1600" kern="1200" dirty="0">
            <a:latin typeface="+mn-lt"/>
          </a:endParaRPr>
        </a:p>
      </dsp:txBody>
      <dsp:txXfrm>
        <a:off x="4259904" y="3473414"/>
        <a:ext cx="2714447" cy="738074"/>
      </dsp:txXfrm>
    </dsp:sp>
    <dsp:sp modelId="{01DF1EC1-D44B-2346-A8CE-03E35FDF30D7}">
      <dsp:nvSpPr>
        <dsp:cNvPr id="0" name=""/>
        <dsp:cNvSpPr/>
      </dsp:nvSpPr>
      <dsp:spPr>
        <a:xfrm>
          <a:off x="2913027" y="4364538"/>
          <a:ext cx="4573979" cy="61522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3. If issues in 2 are found review of collimation system layout, optics…and repeat (1 and 2)</a:t>
          </a:r>
          <a:endParaRPr lang="es-ES" sz="1600" kern="1200" dirty="0">
            <a:latin typeface="+mn-lt"/>
          </a:endParaRPr>
        </a:p>
      </dsp:txBody>
      <dsp:txXfrm>
        <a:off x="2913027" y="4364538"/>
        <a:ext cx="4573979" cy="615228"/>
      </dsp:txXfrm>
    </dsp:sp>
    <dsp:sp modelId="{667EC834-35EE-B742-9105-120121BB5C77}">
      <dsp:nvSpPr>
        <dsp:cNvPr id="0" name=""/>
        <dsp:cNvSpPr/>
      </dsp:nvSpPr>
      <dsp:spPr>
        <a:xfrm>
          <a:off x="2916236" y="5131538"/>
          <a:ext cx="4647897" cy="52895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4. Mechanical design</a:t>
          </a:r>
        </a:p>
        <a:p>
          <a:pPr marL="0" lvl="0" indent="0" algn="ctr" defTabSz="711200">
            <a:lnSpc>
              <a:spcPct val="90000"/>
            </a:lnSpc>
            <a:spcBef>
              <a:spcPct val="0"/>
            </a:spcBef>
            <a:spcAft>
              <a:spcPct val="35000"/>
            </a:spcAft>
            <a:buNone/>
          </a:pPr>
          <a:r>
            <a:rPr lang="en-GB" sz="1600" kern="1200" dirty="0">
              <a:latin typeface="+mn-lt"/>
            </a:rPr>
            <a:t>(cooling, supports, movement, vacuum…)</a:t>
          </a:r>
          <a:endParaRPr lang="es-ES" sz="1600" kern="1200" dirty="0">
            <a:latin typeface="+mn-lt"/>
          </a:endParaRPr>
        </a:p>
      </dsp:txBody>
      <dsp:txXfrm>
        <a:off x="2916236" y="5131538"/>
        <a:ext cx="4647897" cy="5289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8E8887-6234-564F-AA46-8673B28160D9}">
      <dsp:nvSpPr>
        <dsp:cNvPr id="0" name=""/>
        <dsp:cNvSpPr/>
      </dsp:nvSpPr>
      <dsp:spPr>
        <a:xfrm>
          <a:off x="0" y="72780"/>
          <a:ext cx="6188049" cy="51597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b="1" kern="1200" dirty="0"/>
            <a:t>Simulation challenges :</a:t>
          </a:r>
          <a:endParaRPr lang="en-US" sz="2100" kern="1200" dirty="0"/>
        </a:p>
      </dsp:txBody>
      <dsp:txXfrm>
        <a:off x="25188" y="97968"/>
        <a:ext cx="6137673" cy="465594"/>
      </dsp:txXfrm>
    </dsp:sp>
    <dsp:sp modelId="{FBB2B0D8-E6B2-B649-83CC-C74FC08EBB5B}">
      <dsp:nvSpPr>
        <dsp:cNvPr id="0" name=""/>
        <dsp:cNvSpPr/>
      </dsp:nvSpPr>
      <dsp:spPr>
        <a:xfrm>
          <a:off x="0" y="588750"/>
          <a:ext cx="6188049" cy="2477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471" tIns="26670" rIns="149352" bIns="26670" numCol="1" spcCol="1270" anchor="t" anchorCtr="0">
          <a:noAutofit/>
        </a:bodyPr>
        <a:lstStyle/>
        <a:p>
          <a:pPr marL="171450" lvl="1" indent="-171450" algn="l" defTabSz="711200">
            <a:lnSpc>
              <a:spcPct val="90000"/>
            </a:lnSpc>
            <a:spcBef>
              <a:spcPct val="0"/>
            </a:spcBef>
            <a:spcAft>
              <a:spcPct val="20000"/>
            </a:spcAft>
            <a:buFont typeface="Wingdings" pitchFamily="2" charset="2"/>
            <a:buChar char="q"/>
          </a:pPr>
          <a:r>
            <a:rPr lang="en-GB" sz="1600" kern="1200"/>
            <a:t>Many collimators</a:t>
          </a:r>
          <a:endParaRPr lang="en-US" sz="1600" kern="1200"/>
        </a:p>
        <a:p>
          <a:pPr marL="171450" lvl="1" indent="-171450" algn="l" defTabSz="711200">
            <a:lnSpc>
              <a:spcPct val="90000"/>
            </a:lnSpc>
            <a:spcBef>
              <a:spcPct val="0"/>
            </a:spcBef>
            <a:spcAft>
              <a:spcPct val="20000"/>
            </a:spcAft>
            <a:buFont typeface="Wingdings" pitchFamily="2" charset="2"/>
            <a:buChar char="q"/>
          </a:pPr>
          <a:r>
            <a:rPr lang="en-GB" sz="1600" kern="1200" dirty="0"/>
            <a:t>Impact parameter in the sub-micron range</a:t>
          </a:r>
          <a:endParaRPr lang="en-US" sz="1600" kern="1200" dirty="0"/>
        </a:p>
        <a:p>
          <a:pPr marL="171450" lvl="1" indent="-171450" algn="l" defTabSz="711200">
            <a:lnSpc>
              <a:spcPct val="90000"/>
            </a:lnSpc>
            <a:spcBef>
              <a:spcPct val="0"/>
            </a:spcBef>
            <a:spcAft>
              <a:spcPct val="20000"/>
            </a:spcAft>
            <a:buFont typeface="Wingdings" pitchFamily="2" charset="2"/>
            <a:buChar char="q"/>
          </a:pPr>
          <a:r>
            <a:rPr lang="en-GB" sz="1600" kern="1200" dirty="0"/>
            <a:t>Beam scattering with different collimator materials</a:t>
          </a:r>
          <a:endParaRPr lang="en-US" sz="1600" kern="1200" dirty="0"/>
        </a:p>
        <a:p>
          <a:pPr marL="171450" lvl="1" indent="-171450" algn="l" defTabSz="711200">
            <a:lnSpc>
              <a:spcPct val="90000"/>
            </a:lnSpc>
            <a:spcBef>
              <a:spcPct val="0"/>
            </a:spcBef>
            <a:spcAft>
              <a:spcPct val="20000"/>
            </a:spcAft>
            <a:buFont typeface="Wingdings" pitchFamily="2" charset="2"/>
            <a:buChar char="q"/>
          </a:pPr>
          <a:r>
            <a:rPr lang="en-GB" sz="1600" kern="1200" dirty="0"/>
            <a:t>Need good statistics accuracy</a:t>
          </a:r>
          <a:endParaRPr lang="en-US" sz="1600" kern="1200" dirty="0"/>
        </a:p>
        <a:p>
          <a:pPr marL="171450" lvl="1" indent="-171450" algn="l" defTabSz="711200">
            <a:lnSpc>
              <a:spcPct val="90000"/>
            </a:lnSpc>
            <a:spcBef>
              <a:spcPct val="0"/>
            </a:spcBef>
            <a:spcAft>
              <a:spcPct val="20000"/>
            </a:spcAft>
            <a:buFont typeface="Wingdings" pitchFamily="2" charset="2"/>
            <a:buChar char="q"/>
          </a:pPr>
          <a:r>
            <a:rPr lang="en-GB" sz="1600" kern="1200" dirty="0"/>
            <a:t>Detailed description of the aperture </a:t>
          </a:r>
          <a:endParaRPr lang="en-US" sz="1600" kern="1200" dirty="0"/>
        </a:p>
        <a:p>
          <a:pPr marL="342900" lvl="2" indent="-171450" algn="l" defTabSz="711200">
            <a:lnSpc>
              <a:spcPct val="90000"/>
            </a:lnSpc>
            <a:spcBef>
              <a:spcPct val="0"/>
            </a:spcBef>
            <a:spcAft>
              <a:spcPct val="20000"/>
            </a:spcAft>
            <a:buFont typeface="Courier New" panose="02070309020205020404" pitchFamily="49" charset="0"/>
            <a:buChar char="o"/>
          </a:pPr>
          <a:r>
            <a:rPr lang="en-GB" sz="1600" kern="1200" dirty="0"/>
            <a:t>For LHC a 10 cm bin implies 270000 check points</a:t>
          </a:r>
          <a:endParaRPr lang="en-US" sz="1600" kern="1200" dirty="0"/>
        </a:p>
        <a:p>
          <a:pPr marL="171450" lvl="1" indent="-171450" algn="l" defTabSz="711200">
            <a:lnSpc>
              <a:spcPct val="90000"/>
            </a:lnSpc>
            <a:spcBef>
              <a:spcPct val="0"/>
            </a:spcBef>
            <a:spcAft>
              <a:spcPct val="20000"/>
            </a:spcAft>
            <a:buFont typeface="Wingdings" pitchFamily="2" charset="2"/>
            <a:buChar char="q"/>
          </a:pPr>
          <a:r>
            <a:rPr lang="en-GB" sz="1600" kern="1200" dirty="0"/>
            <a:t>Accuracy of tracking of halo particles</a:t>
          </a:r>
          <a:endParaRPr lang="en-US" sz="1600" kern="1200" dirty="0"/>
        </a:p>
        <a:p>
          <a:pPr marL="171450" lvl="1" indent="-171450" algn="l" defTabSz="711200">
            <a:lnSpc>
              <a:spcPct val="90000"/>
            </a:lnSpc>
            <a:spcBef>
              <a:spcPct val="0"/>
            </a:spcBef>
            <a:spcAft>
              <a:spcPct val="20000"/>
            </a:spcAft>
            <a:buFont typeface="Wingdings" pitchFamily="2" charset="2"/>
            <a:buChar char="q"/>
          </a:pPr>
          <a:r>
            <a:rPr lang="en-GB" sz="1600" kern="1200" dirty="0"/>
            <a:t>Need to model the relevant imperfections: </a:t>
          </a:r>
          <a:endParaRPr lang="en-US" sz="1600" kern="1200" dirty="0"/>
        </a:p>
        <a:p>
          <a:pPr marL="342900" lvl="2" indent="-171450" algn="l" defTabSz="711200">
            <a:lnSpc>
              <a:spcPct val="90000"/>
            </a:lnSpc>
            <a:spcBef>
              <a:spcPct val="0"/>
            </a:spcBef>
            <a:spcAft>
              <a:spcPct val="20000"/>
            </a:spcAft>
            <a:buFont typeface="Courier New" panose="02070309020205020404" pitchFamily="49" charset="0"/>
            <a:buChar char="o"/>
          </a:pPr>
          <a:r>
            <a:rPr lang="en-GB" sz="1600" kern="1200" dirty="0"/>
            <a:t>Surface roughness, tilts…</a:t>
          </a:r>
          <a:endParaRPr lang="en-US" sz="1600" kern="1200" dirty="0"/>
        </a:p>
      </dsp:txBody>
      <dsp:txXfrm>
        <a:off x="0" y="588750"/>
        <a:ext cx="6188049" cy="2477790"/>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66A9F7-4B8E-064D-8AE7-AB263A6BF25F}" type="datetimeFigureOut">
              <a:rPr lang="es-ES_tradnl" smtClean="0"/>
              <a:t>24/6/25</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F742F-CDD3-7B41-83E3-EA3BE04641DE}" type="slidenum">
              <a:rPr lang="es-ES_tradnl" smtClean="0"/>
              <a:t>‹Nº›</a:t>
            </a:fld>
            <a:endParaRPr lang="es-ES_tradnl"/>
          </a:p>
        </p:txBody>
      </p:sp>
    </p:spTree>
    <p:extLst>
      <p:ext uri="{BB962C8B-B14F-4D97-AF65-F5344CB8AC3E}">
        <p14:creationId xmlns:p14="http://schemas.microsoft.com/office/powerpoint/2010/main" val="501636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72469006-ABBE-094D-8C70-27FC6B92E10A}" type="slidenum">
              <a:rPr lang="en-GB" smtClean="0"/>
              <a:t>3</a:t>
            </a:fld>
            <a:endParaRPr lang="en-GB"/>
          </a:p>
        </p:txBody>
      </p:sp>
    </p:spTree>
    <p:extLst>
      <p:ext uri="{BB962C8B-B14F-4D97-AF65-F5344CB8AC3E}">
        <p14:creationId xmlns:p14="http://schemas.microsoft.com/office/powerpoint/2010/main" val="284264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E1BF742F-CDD3-7B41-83E3-EA3BE04641DE}" type="slidenum">
              <a:rPr lang="es-ES_tradnl" smtClean="0"/>
              <a:t>11</a:t>
            </a:fld>
            <a:endParaRPr lang="es-ES_tradnl"/>
          </a:p>
        </p:txBody>
      </p:sp>
    </p:spTree>
    <p:extLst>
      <p:ext uri="{BB962C8B-B14F-4D97-AF65-F5344CB8AC3E}">
        <p14:creationId xmlns:p14="http://schemas.microsoft.com/office/powerpoint/2010/main" val="1197677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72469006-ABBE-094D-8C70-27FC6B92E10A}" type="slidenum">
              <a:rPr lang="en-GB" smtClean="0"/>
              <a:t>14</a:t>
            </a:fld>
            <a:endParaRPr lang="en-GB"/>
          </a:p>
        </p:txBody>
      </p:sp>
    </p:spTree>
    <p:extLst>
      <p:ext uri="{BB962C8B-B14F-4D97-AF65-F5344CB8AC3E}">
        <p14:creationId xmlns:p14="http://schemas.microsoft.com/office/powerpoint/2010/main" val="315145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E1BF742F-CDD3-7B41-83E3-EA3BE04641DE}" type="slidenum">
              <a:rPr lang="es-ES_tradnl" smtClean="0"/>
              <a:t>15</a:t>
            </a:fld>
            <a:endParaRPr lang="es-ES_tradnl"/>
          </a:p>
        </p:txBody>
      </p:sp>
    </p:spTree>
    <p:extLst>
      <p:ext uri="{BB962C8B-B14F-4D97-AF65-F5344CB8AC3E}">
        <p14:creationId xmlns:p14="http://schemas.microsoft.com/office/powerpoint/2010/main" val="3542998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E1BF742F-CDD3-7B41-83E3-EA3BE04641DE}" type="slidenum">
              <a:rPr lang="es-ES_tradnl" smtClean="0"/>
              <a:t>24</a:t>
            </a:fld>
            <a:endParaRPr lang="es-ES_tradnl"/>
          </a:p>
        </p:txBody>
      </p:sp>
    </p:spTree>
    <p:extLst>
      <p:ext uri="{BB962C8B-B14F-4D97-AF65-F5344CB8AC3E}">
        <p14:creationId xmlns:p14="http://schemas.microsoft.com/office/powerpoint/2010/main" val="2229158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a:t>Añadir apertura </a:t>
            </a:r>
            <a:r>
              <a:rPr lang="es-ES_tradnl" dirty="0" err="1"/>
              <a:t>model</a:t>
            </a:r>
            <a:endParaRPr lang="es-ES_tradnl" dirty="0"/>
          </a:p>
        </p:txBody>
      </p:sp>
      <p:sp>
        <p:nvSpPr>
          <p:cNvPr id="4" name="Marcador de número de diapositiva 3"/>
          <p:cNvSpPr>
            <a:spLocks noGrp="1"/>
          </p:cNvSpPr>
          <p:nvPr>
            <p:ph type="sldNum" sz="quarter" idx="5"/>
          </p:nvPr>
        </p:nvSpPr>
        <p:spPr/>
        <p:txBody>
          <a:bodyPr/>
          <a:lstStyle/>
          <a:p>
            <a:fld id="{E1BF742F-CDD3-7B41-83E3-EA3BE04641DE}" type="slidenum">
              <a:rPr lang="es-ES_tradnl" smtClean="0"/>
              <a:t>26</a:t>
            </a:fld>
            <a:endParaRPr lang="es-ES_tradnl"/>
          </a:p>
        </p:txBody>
      </p:sp>
    </p:spTree>
    <p:extLst>
      <p:ext uri="{BB962C8B-B14F-4D97-AF65-F5344CB8AC3E}">
        <p14:creationId xmlns:p14="http://schemas.microsoft.com/office/powerpoint/2010/main" val="1368394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E1BF742F-CDD3-7B41-83E3-EA3BE04641DE}" type="slidenum">
              <a:rPr lang="es-ES_tradnl" smtClean="0"/>
              <a:t>38</a:t>
            </a:fld>
            <a:endParaRPr lang="es-ES_tradnl"/>
          </a:p>
        </p:txBody>
      </p:sp>
    </p:spTree>
    <p:extLst>
      <p:ext uri="{BB962C8B-B14F-4D97-AF65-F5344CB8AC3E}">
        <p14:creationId xmlns:p14="http://schemas.microsoft.com/office/powerpoint/2010/main" val="3609913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A838E4-349A-72A2-7639-45168DD662F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S_tradnl"/>
          </a:p>
        </p:txBody>
      </p:sp>
      <p:sp>
        <p:nvSpPr>
          <p:cNvPr id="3" name="Subtítulo 2">
            <a:extLst>
              <a:ext uri="{FF2B5EF4-FFF2-40B4-BE49-F238E27FC236}">
                <a16:creationId xmlns:a16="http://schemas.microsoft.com/office/drawing/2014/main" id="{16166A91-D9AD-D92F-8261-7EA6C8FCC8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S_tradnl"/>
          </a:p>
        </p:txBody>
      </p:sp>
      <p:sp>
        <p:nvSpPr>
          <p:cNvPr id="4" name="Marcador de fecha 3">
            <a:extLst>
              <a:ext uri="{FF2B5EF4-FFF2-40B4-BE49-F238E27FC236}">
                <a16:creationId xmlns:a16="http://schemas.microsoft.com/office/drawing/2014/main" id="{BB6255F4-2884-244A-911C-6F2BECDB1BFE}"/>
              </a:ext>
            </a:extLst>
          </p:cNvPr>
          <p:cNvSpPr>
            <a:spLocks noGrp="1"/>
          </p:cNvSpPr>
          <p:nvPr>
            <p:ph type="dt" sz="half" idx="10"/>
          </p:nvPr>
        </p:nvSpPr>
        <p:spPr/>
        <p:txBody>
          <a:bodyPr/>
          <a:lstStyle/>
          <a:p>
            <a:fld id="{14804C57-1D5A-7446-911E-5501FB440E5F}" type="datetime1">
              <a:rPr lang="es-ES" smtClean="0"/>
              <a:t>24/6/25</a:t>
            </a:fld>
            <a:endParaRPr lang="es-ES_tradnl"/>
          </a:p>
        </p:txBody>
      </p:sp>
      <p:sp>
        <p:nvSpPr>
          <p:cNvPr id="5" name="Marcador de pie de página 4">
            <a:extLst>
              <a:ext uri="{FF2B5EF4-FFF2-40B4-BE49-F238E27FC236}">
                <a16:creationId xmlns:a16="http://schemas.microsoft.com/office/drawing/2014/main" id="{75857571-BBA7-8444-18E4-BB1530E10D2E}"/>
              </a:ext>
            </a:extLst>
          </p:cNvPr>
          <p:cNvSpPr>
            <a:spLocks noGrp="1"/>
          </p:cNvSpPr>
          <p:nvPr>
            <p:ph type="ftr" sz="quarter" idx="11"/>
          </p:nvPr>
        </p:nvSpPr>
        <p:spPr/>
        <p:txBody>
          <a:bodyPr/>
          <a:lstStyle/>
          <a:p>
            <a:r>
              <a:rPr lang="es-ES_tradnl"/>
              <a:t>N. Fuster-Martínez</a:t>
            </a:r>
          </a:p>
        </p:txBody>
      </p:sp>
      <p:sp>
        <p:nvSpPr>
          <p:cNvPr id="6" name="Marcador de número de diapositiva 5">
            <a:extLst>
              <a:ext uri="{FF2B5EF4-FFF2-40B4-BE49-F238E27FC236}">
                <a16:creationId xmlns:a16="http://schemas.microsoft.com/office/drawing/2014/main" id="{C1BA5BF4-02C4-9795-6D04-0CC09413E35E}"/>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3905701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D79EA9-CA59-EFF5-1205-0F9EE25F4E60}"/>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texto vertical 2">
            <a:extLst>
              <a:ext uri="{FF2B5EF4-FFF2-40B4-BE49-F238E27FC236}">
                <a16:creationId xmlns:a16="http://schemas.microsoft.com/office/drawing/2014/main" id="{AAA02E33-C9AB-F6F7-0FB0-91329C10FB8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a:extLst>
              <a:ext uri="{FF2B5EF4-FFF2-40B4-BE49-F238E27FC236}">
                <a16:creationId xmlns:a16="http://schemas.microsoft.com/office/drawing/2014/main" id="{DC6FB954-EFD8-7045-7263-06C7455B8B8D}"/>
              </a:ext>
            </a:extLst>
          </p:cNvPr>
          <p:cNvSpPr>
            <a:spLocks noGrp="1"/>
          </p:cNvSpPr>
          <p:nvPr>
            <p:ph type="dt" sz="half" idx="10"/>
          </p:nvPr>
        </p:nvSpPr>
        <p:spPr/>
        <p:txBody>
          <a:bodyPr/>
          <a:lstStyle/>
          <a:p>
            <a:fld id="{0EA05425-D72A-5D44-8E9C-0ACB9E49C929}" type="datetime1">
              <a:rPr lang="es-ES" smtClean="0"/>
              <a:t>24/6/25</a:t>
            </a:fld>
            <a:endParaRPr lang="es-ES_tradnl"/>
          </a:p>
        </p:txBody>
      </p:sp>
      <p:sp>
        <p:nvSpPr>
          <p:cNvPr id="5" name="Marcador de pie de página 4">
            <a:extLst>
              <a:ext uri="{FF2B5EF4-FFF2-40B4-BE49-F238E27FC236}">
                <a16:creationId xmlns:a16="http://schemas.microsoft.com/office/drawing/2014/main" id="{0938AB41-B4F1-6089-C781-DD52346F8A57}"/>
              </a:ext>
            </a:extLst>
          </p:cNvPr>
          <p:cNvSpPr>
            <a:spLocks noGrp="1"/>
          </p:cNvSpPr>
          <p:nvPr>
            <p:ph type="ftr" sz="quarter" idx="11"/>
          </p:nvPr>
        </p:nvSpPr>
        <p:spPr/>
        <p:txBody>
          <a:bodyPr/>
          <a:lstStyle/>
          <a:p>
            <a:r>
              <a:rPr lang="es-ES_tradnl"/>
              <a:t>N. Fuster-Martínez</a:t>
            </a:r>
          </a:p>
        </p:txBody>
      </p:sp>
      <p:sp>
        <p:nvSpPr>
          <p:cNvPr id="6" name="Marcador de número de diapositiva 5">
            <a:extLst>
              <a:ext uri="{FF2B5EF4-FFF2-40B4-BE49-F238E27FC236}">
                <a16:creationId xmlns:a16="http://schemas.microsoft.com/office/drawing/2014/main" id="{4DF2F7A9-4F5E-B5B4-A096-8527908E06EF}"/>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606018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566021-CF67-E07C-C3BF-54465EE07CF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S_tradnl"/>
          </a:p>
        </p:txBody>
      </p:sp>
      <p:sp>
        <p:nvSpPr>
          <p:cNvPr id="3" name="Marcador de texto vertical 2">
            <a:extLst>
              <a:ext uri="{FF2B5EF4-FFF2-40B4-BE49-F238E27FC236}">
                <a16:creationId xmlns:a16="http://schemas.microsoft.com/office/drawing/2014/main" id="{36355708-EE97-ECEA-CC20-26D6A8AB17C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a:extLst>
              <a:ext uri="{FF2B5EF4-FFF2-40B4-BE49-F238E27FC236}">
                <a16:creationId xmlns:a16="http://schemas.microsoft.com/office/drawing/2014/main" id="{BE4C839D-638B-4B74-06A8-A2CA80DD3817}"/>
              </a:ext>
            </a:extLst>
          </p:cNvPr>
          <p:cNvSpPr>
            <a:spLocks noGrp="1"/>
          </p:cNvSpPr>
          <p:nvPr>
            <p:ph type="dt" sz="half" idx="10"/>
          </p:nvPr>
        </p:nvSpPr>
        <p:spPr/>
        <p:txBody>
          <a:bodyPr/>
          <a:lstStyle/>
          <a:p>
            <a:fld id="{40389757-CA77-5442-841D-0DA7B7C36103}" type="datetime1">
              <a:rPr lang="es-ES" smtClean="0"/>
              <a:t>24/6/25</a:t>
            </a:fld>
            <a:endParaRPr lang="es-ES_tradnl"/>
          </a:p>
        </p:txBody>
      </p:sp>
      <p:sp>
        <p:nvSpPr>
          <p:cNvPr id="5" name="Marcador de pie de página 4">
            <a:extLst>
              <a:ext uri="{FF2B5EF4-FFF2-40B4-BE49-F238E27FC236}">
                <a16:creationId xmlns:a16="http://schemas.microsoft.com/office/drawing/2014/main" id="{98B4C935-135B-FC27-0F70-F0506F5AAA0B}"/>
              </a:ext>
            </a:extLst>
          </p:cNvPr>
          <p:cNvSpPr>
            <a:spLocks noGrp="1"/>
          </p:cNvSpPr>
          <p:nvPr>
            <p:ph type="ftr" sz="quarter" idx="11"/>
          </p:nvPr>
        </p:nvSpPr>
        <p:spPr/>
        <p:txBody>
          <a:bodyPr/>
          <a:lstStyle/>
          <a:p>
            <a:r>
              <a:rPr lang="es-ES_tradnl"/>
              <a:t>N. Fuster-Martínez</a:t>
            </a:r>
          </a:p>
        </p:txBody>
      </p:sp>
      <p:sp>
        <p:nvSpPr>
          <p:cNvPr id="6" name="Marcador de número de diapositiva 5">
            <a:extLst>
              <a:ext uri="{FF2B5EF4-FFF2-40B4-BE49-F238E27FC236}">
                <a16:creationId xmlns:a16="http://schemas.microsoft.com/office/drawing/2014/main" id="{72200EFE-6B64-6B80-CA7B-35722D744E3C}"/>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3146595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A3FA0B-4ABD-5303-36A1-3231938522A8}"/>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72A12930-5D8A-3DA6-87A0-B55C01D1CF6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a:extLst>
              <a:ext uri="{FF2B5EF4-FFF2-40B4-BE49-F238E27FC236}">
                <a16:creationId xmlns:a16="http://schemas.microsoft.com/office/drawing/2014/main" id="{D00838EA-4CD4-8B8C-E4E5-924DCBC0BE66}"/>
              </a:ext>
            </a:extLst>
          </p:cNvPr>
          <p:cNvSpPr>
            <a:spLocks noGrp="1"/>
          </p:cNvSpPr>
          <p:nvPr>
            <p:ph type="dt" sz="half" idx="10"/>
          </p:nvPr>
        </p:nvSpPr>
        <p:spPr/>
        <p:txBody>
          <a:bodyPr/>
          <a:lstStyle/>
          <a:p>
            <a:fld id="{F03E852C-34F8-BB49-9D90-BBA8274646DA}" type="datetime1">
              <a:rPr lang="es-ES" smtClean="0"/>
              <a:t>24/6/25</a:t>
            </a:fld>
            <a:endParaRPr lang="es-ES_tradnl"/>
          </a:p>
        </p:txBody>
      </p:sp>
      <p:sp>
        <p:nvSpPr>
          <p:cNvPr id="5" name="Marcador de pie de página 4">
            <a:extLst>
              <a:ext uri="{FF2B5EF4-FFF2-40B4-BE49-F238E27FC236}">
                <a16:creationId xmlns:a16="http://schemas.microsoft.com/office/drawing/2014/main" id="{29A13821-8E70-D443-5131-52EF9AA48CF5}"/>
              </a:ext>
            </a:extLst>
          </p:cNvPr>
          <p:cNvSpPr>
            <a:spLocks noGrp="1"/>
          </p:cNvSpPr>
          <p:nvPr>
            <p:ph type="ftr" sz="quarter" idx="11"/>
          </p:nvPr>
        </p:nvSpPr>
        <p:spPr/>
        <p:txBody>
          <a:bodyPr/>
          <a:lstStyle/>
          <a:p>
            <a:r>
              <a:rPr lang="es-ES_tradnl"/>
              <a:t>N. Fuster-Martínez</a:t>
            </a:r>
          </a:p>
        </p:txBody>
      </p:sp>
      <p:sp>
        <p:nvSpPr>
          <p:cNvPr id="6" name="Marcador de número de diapositiva 5">
            <a:extLst>
              <a:ext uri="{FF2B5EF4-FFF2-40B4-BE49-F238E27FC236}">
                <a16:creationId xmlns:a16="http://schemas.microsoft.com/office/drawing/2014/main" id="{49E2EC48-825C-D9D6-BAF2-CBE5171F3F99}"/>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228323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3EA4D5-2B08-3F42-8350-5BF141BBE83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9BA9508D-E24D-7F31-76F8-1E3B404F2AF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2A06014-470E-3323-77B1-89919C5B06AE}"/>
              </a:ext>
            </a:extLst>
          </p:cNvPr>
          <p:cNvSpPr>
            <a:spLocks noGrp="1"/>
          </p:cNvSpPr>
          <p:nvPr>
            <p:ph type="dt" sz="half" idx="10"/>
          </p:nvPr>
        </p:nvSpPr>
        <p:spPr/>
        <p:txBody>
          <a:bodyPr/>
          <a:lstStyle/>
          <a:p>
            <a:fld id="{30C1CA18-2E1B-B94B-9DBA-E4F7DE9D39AB}" type="datetime1">
              <a:rPr lang="es-ES" smtClean="0"/>
              <a:t>24/6/25</a:t>
            </a:fld>
            <a:endParaRPr lang="es-ES_tradnl"/>
          </a:p>
        </p:txBody>
      </p:sp>
      <p:sp>
        <p:nvSpPr>
          <p:cNvPr id="5" name="Marcador de pie de página 4">
            <a:extLst>
              <a:ext uri="{FF2B5EF4-FFF2-40B4-BE49-F238E27FC236}">
                <a16:creationId xmlns:a16="http://schemas.microsoft.com/office/drawing/2014/main" id="{1D8898B0-54B6-6479-A731-6EE11D040025}"/>
              </a:ext>
            </a:extLst>
          </p:cNvPr>
          <p:cNvSpPr>
            <a:spLocks noGrp="1"/>
          </p:cNvSpPr>
          <p:nvPr>
            <p:ph type="ftr" sz="quarter" idx="11"/>
          </p:nvPr>
        </p:nvSpPr>
        <p:spPr/>
        <p:txBody>
          <a:bodyPr/>
          <a:lstStyle/>
          <a:p>
            <a:r>
              <a:rPr lang="es-ES_tradnl"/>
              <a:t>N. Fuster-Martínez</a:t>
            </a:r>
          </a:p>
        </p:txBody>
      </p:sp>
      <p:sp>
        <p:nvSpPr>
          <p:cNvPr id="6" name="Marcador de número de diapositiva 5">
            <a:extLst>
              <a:ext uri="{FF2B5EF4-FFF2-40B4-BE49-F238E27FC236}">
                <a16:creationId xmlns:a16="http://schemas.microsoft.com/office/drawing/2014/main" id="{1EE45673-5270-1A2C-DBD9-95987FEB2221}"/>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1217254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C619C8-6F58-1D8A-C866-8CA0D1F451E1}"/>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129CD724-A7B4-22AB-9108-33F64EFC30B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contenido 3">
            <a:extLst>
              <a:ext uri="{FF2B5EF4-FFF2-40B4-BE49-F238E27FC236}">
                <a16:creationId xmlns:a16="http://schemas.microsoft.com/office/drawing/2014/main" id="{CC513A9D-EA34-4AEF-D5D6-49C6AC982AF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Marcador de fecha 4">
            <a:extLst>
              <a:ext uri="{FF2B5EF4-FFF2-40B4-BE49-F238E27FC236}">
                <a16:creationId xmlns:a16="http://schemas.microsoft.com/office/drawing/2014/main" id="{92AB5749-F1AF-1CCA-A343-24FE32BF1955}"/>
              </a:ext>
            </a:extLst>
          </p:cNvPr>
          <p:cNvSpPr>
            <a:spLocks noGrp="1"/>
          </p:cNvSpPr>
          <p:nvPr>
            <p:ph type="dt" sz="half" idx="10"/>
          </p:nvPr>
        </p:nvSpPr>
        <p:spPr/>
        <p:txBody>
          <a:bodyPr/>
          <a:lstStyle/>
          <a:p>
            <a:fld id="{3BBB1F20-2710-4C42-8379-A44B1E36395C}" type="datetime1">
              <a:rPr lang="es-ES" smtClean="0"/>
              <a:t>24/6/25</a:t>
            </a:fld>
            <a:endParaRPr lang="es-ES_tradnl"/>
          </a:p>
        </p:txBody>
      </p:sp>
      <p:sp>
        <p:nvSpPr>
          <p:cNvPr id="6" name="Marcador de pie de página 5">
            <a:extLst>
              <a:ext uri="{FF2B5EF4-FFF2-40B4-BE49-F238E27FC236}">
                <a16:creationId xmlns:a16="http://schemas.microsoft.com/office/drawing/2014/main" id="{AB2BE045-9C18-1FE1-6570-7CCC9D93FFFA}"/>
              </a:ext>
            </a:extLst>
          </p:cNvPr>
          <p:cNvSpPr>
            <a:spLocks noGrp="1"/>
          </p:cNvSpPr>
          <p:nvPr>
            <p:ph type="ftr" sz="quarter" idx="11"/>
          </p:nvPr>
        </p:nvSpPr>
        <p:spPr/>
        <p:txBody>
          <a:bodyPr/>
          <a:lstStyle/>
          <a:p>
            <a:r>
              <a:rPr lang="es-ES_tradnl"/>
              <a:t>N. Fuster-Martínez</a:t>
            </a:r>
          </a:p>
        </p:txBody>
      </p:sp>
      <p:sp>
        <p:nvSpPr>
          <p:cNvPr id="7" name="Marcador de número de diapositiva 6">
            <a:extLst>
              <a:ext uri="{FF2B5EF4-FFF2-40B4-BE49-F238E27FC236}">
                <a16:creationId xmlns:a16="http://schemas.microsoft.com/office/drawing/2014/main" id="{BFA805A9-FCF9-C0FE-02D3-0AB460D932E4}"/>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621093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39E162-DE3C-CDA3-88C4-D2F6CD14B09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C8BBD58A-DEAC-BA91-27AF-1D9E466B68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FAFB5AD-A738-4BC8-BD7B-5CC58AD2047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Marcador de texto 4">
            <a:extLst>
              <a:ext uri="{FF2B5EF4-FFF2-40B4-BE49-F238E27FC236}">
                <a16:creationId xmlns:a16="http://schemas.microsoft.com/office/drawing/2014/main" id="{9727F1CA-1F27-9153-C620-3EDCF32E1D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970641E-183F-8AAC-F6DD-339CE195812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7" name="Marcador de fecha 6">
            <a:extLst>
              <a:ext uri="{FF2B5EF4-FFF2-40B4-BE49-F238E27FC236}">
                <a16:creationId xmlns:a16="http://schemas.microsoft.com/office/drawing/2014/main" id="{7E4C3C8F-BF5B-21F3-8F1A-ECEBC26049FF}"/>
              </a:ext>
            </a:extLst>
          </p:cNvPr>
          <p:cNvSpPr>
            <a:spLocks noGrp="1"/>
          </p:cNvSpPr>
          <p:nvPr>
            <p:ph type="dt" sz="half" idx="10"/>
          </p:nvPr>
        </p:nvSpPr>
        <p:spPr/>
        <p:txBody>
          <a:bodyPr/>
          <a:lstStyle/>
          <a:p>
            <a:fld id="{4C113807-D277-644F-B573-667E699CC35A}" type="datetime1">
              <a:rPr lang="es-ES" smtClean="0"/>
              <a:t>24/6/25</a:t>
            </a:fld>
            <a:endParaRPr lang="es-ES_tradnl"/>
          </a:p>
        </p:txBody>
      </p:sp>
      <p:sp>
        <p:nvSpPr>
          <p:cNvPr id="8" name="Marcador de pie de página 7">
            <a:extLst>
              <a:ext uri="{FF2B5EF4-FFF2-40B4-BE49-F238E27FC236}">
                <a16:creationId xmlns:a16="http://schemas.microsoft.com/office/drawing/2014/main" id="{94AF2ECF-4672-713B-75A6-AEA5C9552E76}"/>
              </a:ext>
            </a:extLst>
          </p:cNvPr>
          <p:cNvSpPr>
            <a:spLocks noGrp="1"/>
          </p:cNvSpPr>
          <p:nvPr>
            <p:ph type="ftr" sz="quarter" idx="11"/>
          </p:nvPr>
        </p:nvSpPr>
        <p:spPr/>
        <p:txBody>
          <a:bodyPr/>
          <a:lstStyle/>
          <a:p>
            <a:r>
              <a:rPr lang="es-ES_tradnl"/>
              <a:t>N. Fuster-Martínez</a:t>
            </a:r>
          </a:p>
        </p:txBody>
      </p:sp>
      <p:sp>
        <p:nvSpPr>
          <p:cNvPr id="9" name="Marcador de número de diapositiva 8">
            <a:extLst>
              <a:ext uri="{FF2B5EF4-FFF2-40B4-BE49-F238E27FC236}">
                <a16:creationId xmlns:a16="http://schemas.microsoft.com/office/drawing/2014/main" id="{6176C072-3533-3267-1CD0-286AB731431E}"/>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27588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190BFA-3FAE-2F5E-D6CA-324CE73973AB}"/>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fecha 2">
            <a:extLst>
              <a:ext uri="{FF2B5EF4-FFF2-40B4-BE49-F238E27FC236}">
                <a16:creationId xmlns:a16="http://schemas.microsoft.com/office/drawing/2014/main" id="{A4DBF903-79CB-7CC6-CBE3-ACB9BCDDC74A}"/>
              </a:ext>
            </a:extLst>
          </p:cNvPr>
          <p:cNvSpPr>
            <a:spLocks noGrp="1"/>
          </p:cNvSpPr>
          <p:nvPr>
            <p:ph type="dt" sz="half" idx="10"/>
          </p:nvPr>
        </p:nvSpPr>
        <p:spPr/>
        <p:txBody>
          <a:bodyPr/>
          <a:lstStyle/>
          <a:p>
            <a:fld id="{83C20314-9D6F-9847-BEEE-EB920CD78A63}" type="datetime1">
              <a:rPr lang="es-ES" smtClean="0"/>
              <a:t>24/6/25</a:t>
            </a:fld>
            <a:endParaRPr lang="es-ES_tradnl"/>
          </a:p>
        </p:txBody>
      </p:sp>
      <p:sp>
        <p:nvSpPr>
          <p:cNvPr id="4" name="Marcador de pie de página 3">
            <a:extLst>
              <a:ext uri="{FF2B5EF4-FFF2-40B4-BE49-F238E27FC236}">
                <a16:creationId xmlns:a16="http://schemas.microsoft.com/office/drawing/2014/main" id="{B7A0C855-6BD5-E77C-B887-2203EF18E392}"/>
              </a:ext>
            </a:extLst>
          </p:cNvPr>
          <p:cNvSpPr>
            <a:spLocks noGrp="1"/>
          </p:cNvSpPr>
          <p:nvPr>
            <p:ph type="ftr" sz="quarter" idx="11"/>
          </p:nvPr>
        </p:nvSpPr>
        <p:spPr/>
        <p:txBody>
          <a:bodyPr/>
          <a:lstStyle/>
          <a:p>
            <a:r>
              <a:rPr lang="es-ES_tradnl"/>
              <a:t>N. Fuster-Martínez</a:t>
            </a:r>
          </a:p>
        </p:txBody>
      </p:sp>
      <p:sp>
        <p:nvSpPr>
          <p:cNvPr id="5" name="Marcador de número de diapositiva 4">
            <a:extLst>
              <a:ext uri="{FF2B5EF4-FFF2-40B4-BE49-F238E27FC236}">
                <a16:creationId xmlns:a16="http://schemas.microsoft.com/office/drawing/2014/main" id="{80A0F914-E75E-B687-6F8C-D76B0925EBE5}"/>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1405446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0FF1DB5-D551-5474-50A2-3804D2BDCC2A}"/>
              </a:ext>
            </a:extLst>
          </p:cNvPr>
          <p:cNvSpPr>
            <a:spLocks noGrp="1"/>
          </p:cNvSpPr>
          <p:nvPr>
            <p:ph type="dt" sz="half" idx="10"/>
          </p:nvPr>
        </p:nvSpPr>
        <p:spPr/>
        <p:txBody>
          <a:bodyPr/>
          <a:lstStyle/>
          <a:p>
            <a:fld id="{F1F6FCCB-5F9E-3E4C-8A5F-FCBF95A36B44}" type="datetime1">
              <a:rPr lang="es-ES" smtClean="0"/>
              <a:t>24/6/25</a:t>
            </a:fld>
            <a:endParaRPr lang="es-ES_tradnl"/>
          </a:p>
        </p:txBody>
      </p:sp>
      <p:sp>
        <p:nvSpPr>
          <p:cNvPr id="3" name="Marcador de pie de página 2">
            <a:extLst>
              <a:ext uri="{FF2B5EF4-FFF2-40B4-BE49-F238E27FC236}">
                <a16:creationId xmlns:a16="http://schemas.microsoft.com/office/drawing/2014/main" id="{D2F574CC-A65C-8C34-C0AB-511BBC371A66}"/>
              </a:ext>
            </a:extLst>
          </p:cNvPr>
          <p:cNvSpPr>
            <a:spLocks noGrp="1"/>
          </p:cNvSpPr>
          <p:nvPr>
            <p:ph type="ftr" sz="quarter" idx="11"/>
          </p:nvPr>
        </p:nvSpPr>
        <p:spPr/>
        <p:txBody>
          <a:bodyPr/>
          <a:lstStyle/>
          <a:p>
            <a:r>
              <a:rPr lang="es-ES_tradnl"/>
              <a:t>N. Fuster-Martínez</a:t>
            </a:r>
          </a:p>
        </p:txBody>
      </p:sp>
      <p:sp>
        <p:nvSpPr>
          <p:cNvPr id="4" name="Marcador de número de diapositiva 3">
            <a:extLst>
              <a:ext uri="{FF2B5EF4-FFF2-40B4-BE49-F238E27FC236}">
                <a16:creationId xmlns:a16="http://schemas.microsoft.com/office/drawing/2014/main" id="{F5023772-1210-97C6-A265-EBCCB905D804}"/>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1026849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9344C5-07E0-5403-4BC6-FCFF7083DFF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AEFBE7F2-8ADE-6AD1-4102-B9F8EFBD4C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texto 3">
            <a:extLst>
              <a:ext uri="{FF2B5EF4-FFF2-40B4-BE49-F238E27FC236}">
                <a16:creationId xmlns:a16="http://schemas.microsoft.com/office/drawing/2014/main" id="{36A74A42-22CE-E7BA-3E04-360E897F3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37A1326-77D5-330C-FB66-EC7C2CA9421D}"/>
              </a:ext>
            </a:extLst>
          </p:cNvPr>
          <p:cNvSpPr>
            <a:spLocks noGrp="1"/>
          </p:cNvSpPr>
          <p:nvPr>
            <p:ph type="dt" sz="half" idx="10"/>
          </p:nvPr>
        </p:nvSpPr>
        <p:spPr/>
        <p:txBody>
          <a:bodyPr/>
          <a:lstStyle/>
          <a:p>
            <a:fld id="{E42004FD-3631-0D47-94FE-A47A9F3EE8E6}" type="datetime1">
              <a:rPr lang="es-ES" smtClean="0"/>
              <a:t>24/6/25</a:t>
            </a:fld>
            <a:endParaRPr lang="es-ES_tradnl"/>
          </a:p>
        </p:txBody>
      </p:sp>
      <p:sp>
        <p:nvSpPr>
          <p:cNvPr id="6" name="Marcador de pie de página 5">
            <a:extLst>
              <a:ext uri="{FF2B5EF4-FFF2-40B4-BE49-F238E27FC236}">
                <a16:creationId xmlns:a16="http://schemas.microsoft.com/office/drawing/2014/main" id="{27FD4C50-D11F-2D2C-D8E6-FA2A7CE320F3}"/>
              </a:ext>
            </a:extLst>
          </p:cNvPr>
          <p:cNvSpPr>
            <a:spLocks noGrp="1"/>
          </p:cNvSpPr>
          <p:nvPr>
            <p:ph type="ftr" sz="quarter" idx="11"/>
          </p:nvPr>
        </p:nvSpPr>
        <p:spPr/>
        <p:txBody>
          <a:bodyPr/>
          <a:lstStyle/>
          <a:p>
            <a:r>
              <a:rPr lang="es-ES_tradnl"/>
              <a:t>N. Fuster-Martínez</a:t>
            </a:r>
          </a:p>
        </p:txBody>
      </p:sp>
      <p:sp>
        <p:nvSpPr>
          <p:cNvPr id="7" name="Marcador de número de diapositiva 6">
            <a:extLst>
              <a:ext uri="{FF2B5EF4-FFF2-40B4-BE49-F238E27FC236}">
                <a16:creationId xmlns:a16="http://schemas.microsoft.com/office/drawing/2014/main" id="{AA5C77CC-59D1-C951-26EF-46BE6EBEBE8D}"/>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4161807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6A1224-FA37-D3D3-DC51-18551B728D3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99A0A78B-D5CB-7BF5-9F09-32B617FE61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a:extLst>
              <a:ext uri="{FF2B5EF4-FFF2-40B4-BE49-F238E27FC236}">
                <a16:creationId xmlns:a16="http://schemas.microsoft.com/office/drawing/2014/main" id="{B126A0E7-0B44-AACD-CD84-76549BE020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3284750-806B-1E4E-8D71-80FF8A901F32}"/>
              </a:ext>
            </a:extLst>
          </p:cNvPr>
          <p:cNvSpPr>
            <a:spLocks noGrp="1"/>
          </p:cNvSpPr>
          <p:nvPr>
            <p:ph type="dt" sz="half" idx="10"/>
          </p:nvPr>
        </p:nvSpPr>
        <p:spPr/>
        <p:txBody>
          <a:bodyPr/>
          <a:lstStyle/>
          <a:p>
            <a:fld id="{35D1FC97-E825-9D47-84F0-08981003230B}" type="datetime1">
              <a:rPr lang="es-ES" smtClean="0"/>
              <a:t>24/6/25</a:t>
            </a:fld>
            <a:endParaRPr lang="es-ES_tradnl"/>
          </a:p>
        </p:txBody>
      </p:sp>
      <p:sp>
        <p:nvSpPr>
          <p:cNvPr id="6" name="Marcador de pie de página 5">
            <a:extLst>
              <a:ext uri="{FF2B5EF4-FFF2-40B4-BE49-F238E27FC236}">
                <a16:creationId xmlns:a16="http://schemas.microsoft.com/office/drawing/2014/main" id="{F307B545-4338-E4EC-9E6E-67A06C66818D}"/>
              </a:ext>
            </a:extLst>
          </p:cNvPr>
          <p:cNvSpPr>
            <a:spLocks noGrp="1"/>
          </p:cNvSpPr>
          <p:nvPr>
            <p:ph type="ftr" sz="quarter" idx="11"/>
          </p:nvPr>
        </p:nvSpPr>
        <p:spPr/>
        <p:txBody>
          <a:bodyPr/>
          <a:lstStyle/>
          <a:p>
            <a:r>
              <a:rPr lang="es-ES_tradnl"/>
              <a:t>N. Fuster-Martínez</a:t>
            </a:r>
          </a:p>
        </p:txBody>
      </p:sp>
      <p:sp>
        <p:nvSpPr>
          <p:cNvPr id="7" name="Marcador de número de diapositiva 6">
            <a:extLst>
              <a:ext uri="{FF2B5EF4-FFF2-40B4-BE49-F238E27FC236}">
                <a16:creationId xmlns:a16="http://schemas.microsoft.com/office/drawing/2014/main" id="{291A317C-F4F1-4EE1-2373-FEF21FB96AF5}"/>
              </a:ext>
            </a:extLst>
          </p:cNvPr>
          <p:cNvSpPr>
            <a:spLocks noGrp="1"/>
          </p:cNvSpPr>
          <p:nvPr>
            <p:ph type="sldNum" sz="quarter" idx="12"/>
          </p:nvPr>
        </p:nvSpPr>
        <p:spPr/>
        <p:txBody>
          <a:body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3895653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5E5FB3-6B2E-5B5B-BD4A-E6AEB5C9AC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20D9A6D6-65EA-9109-39FF-44FED817DC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Marcador de fecha 3">
            <a:extLst>
              <a:ext uri="{FF2B5EF4-FFF2-40B4-BE49-F238E27FC236}">
                <a16:creationId xmlns:a16="http://schemas.microsoft.com/office/drawing/2014/main" id="{09D044BE-41EC-0D4E-2900-DE367DEBBC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66B23F5-EBD4-634F-9E17-71CE9E1D7AB9}" type="datetime1">
              <a:rPr lang="es-ES" smtClean="0"/>
              <a:t>24/6/25</a:t>
            </a:fld>
            <a:endParaRPr lang="es-ES_tradnl"/>
          </a:p>
        </p:txBody>
      </p:sp>
      <p:sp>
        <p:nvSpPr>
          <p:cNvPr id="5" name="Marcador de pie de página 4">
            <a:extLst>
              <a:ext uri="{FF2B5EF4-FFF2-40B4-BE49-F238E27FC236}">
                <a16:creationId xmlns:a16="http://schemas.microsoft.com/office/drawing/2014/main" id="{60016B42-7BFD-7C49-C2BC-994C9DD07E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_tradnl"/>
              <a:t>N. Fuster-Martínez</a:t>
            </a:r>
          </a:p>
        </p:txBody>
      </p:sp>
      <p:sp>
        <p:nvSpPr>
          <p:cNvPr id="6" name="Marcador de número de diapositiva 5">
            <a:extLst>
              <a:ext uri="{FF2B5EF4-FFF2-40B4-BE49-F238E27FC236}">
                <a16:creationId xmlns:a16="http://schemas.microsoft.com/office/drawing/2014/main" id="{E125EFEE-BD75-264A-B9C4-CFF76608E4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AE0D7E8-5DF2-E840-A2C8-1CC4E4B5A26A}" type="slidenum">
              <a:rPr lang="es-ES_tradnl" smtClean="0"/>
              <a:t>‹Nº›</a:t>
            </a:fld>
            <a:endParaRPr lang="es-ES_tradnl"/>
          </a:p>
        </p:txBody>
      </p:sp>
    </p:spTree>
    <p:extLst>
      <p:ext uri="{BB962C8B-B14F-4D97-AF65-F5344CB8AC3E}">
        <p14:creationId xmlns:p14="http://schemas.microsoft.com/office/powerpoint/2010/main" val="3017140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3.gif"/></Relationships>
</file>

<file path=ppt/slides/_rels/slide1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20.png"/><Relationship Id="rId4" Type="http://schemas.openxmlformats.org/officeDocument/2006/relationships/image" Target="../media/image5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580.png"/></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6.gif"/><Relationship Id="rId5" Type="http://schemas.openxmlformats.org/officeDocument/2006/relationships/image" Target="../media/image11.jpe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5.jpeg"/></Relationships>
</file>

<file path=ppt/slides/_rels/slide3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6.png"/><Relationship Id="rId7" Type="http://schemas.openxmlformats.org/officeDocument/2006/relationships/diagramQuickStyle" Target="../diagrams/quickStyle2.xml"/><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67.png"/><Relationship Id="rId9" Type="http://schemas.microsoft.com/office/2007/relationships/diagramDrawing" Target="../diagrams/drawing2.xml"/></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4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cds.cern.ch/search?f=490__a&amp;p=CAS%20Advanced%20Accelerator%20Physics%2C%2010-22%20November%202024%2C%20Spa%2C%20Belgiu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dx.doi.org/10.1103/PhysRevAccelBeams.24.034001" TargetMode="External"/><Relationship Id="rId2" Type="http://schemas.openxmlformats.org/officeDocument/2006/relationships/hyperlink" Target="https://www.researchgate.net/journal/Physical-Review-Accelerators-and-Beams-2469-9888?_tp=eyJjb250ZXh0Ijp7ImZpcnN0UGFnZSI6Il9kaXJlY3QiLCJwYWdlIjoicHVibGljYXRpb24iLCJwcmV2aW91c1BhZ2UiOiJfZGlyZWN0In19" TargetMode="External"/><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5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emf"/></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mags">
            <a:extLst>
              <a:ext uri="{FF2B5EF4-FFF2-40B4-BE49-F238E27FC236}">
                <a16:creationId xmlns:a16="http://schemas.microsoft.com/office/drawing/2014/main" id="{EF35227F-4647-5D40-A7C6-FE47F54768FC}"/>
              </a:ext>
            </a:extLst>
          </p:cNvPr>
          <p:cNvPicPr>
            <a:picLocks noChangeAspect="1" noChangeArrowheads="1"/>
          </p:cNvPicPr>
          <p:nvPr/>
        </p:nvPicPr>
        <p:blipFill rotWithShape="1">
          <a:blip r:embed="rId2">
            <a:alphaModFix amt="29000"/>
            <a:extLst>
              <a:ext uri="{28A0092B-C50C-407E-A947-70E740481C1C}">
                <a14:useLocalDpi xmlns:a14="http://schemas.microsoft.com/office/drawing/2010/main" val="0"/>
              </a:ext>
            </a:extLst>
          </a:blip>
          <a:srcRect t="7865" b="7865"/>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ítulo 7">
            <a:extLst>
              <a:ext uri="{FF2B5EF4-FFF2-40B4-BE49-F238E27FC236}">
                <a16:creationId xmlns:a16="http://schemas.microsoft.com/office/drawing/2014/main" id="{AB30819D-43D3-414F-8C13-53ACF4FBF7A5}"/>
              </a:ext>
            </a:extLst>
          </p:cNvPr>
          <p:cNvSpPr>
            <a:spLocks noGrp="1"/>
          </p:cNvSpPr>
          <p:nvPr>
            <p:ph type="ctrTitle"/>
          </p:nvPr>
        </p:nvSpPr>
        <p:spPr>
          <a:xfrm>
            <a:off x="0" y="1037942"/>
            <a:ext cx="12192000" cy="4280467"/>
          </a:xfrm>
        </p:spPr>
        <p:txBody>
          <a:bodyPr vert="horz" lIns="91440" tIns="45720" rIns="91440" bIns="45720" rtlCol="0" anchor="t">
            <a:normAutofit/>
          </a:bodyPr>
          <a:lstStyle/>
          <a:p>
            <a:r>
              <a:rPr lang="en-GB" sz="4800" b="1" noProof="0" dirty="0">
                <a:solidFill>
                  <a:srgbClr val="1D23D2"/>
                </a:solidFill>
              </a:rPr>
              <a:t>Collimation</a:t>
            </a:r>
            <a:br>
              <a:rPr lang="es-ES_tradnl" sz="4000" dirty="0">
                <a:solidFill>
                  <a:srgbClr val="1D23D2"/>
                </a:solidFill>
              </a:rPr>
            </a:br>
            <a:br>
              <a:rPr lang="es-ES_tradnl" sz="4000" dirty="0">
                <a:solidFill>
                  <a:srgbClr val="1D23D2"/>
                </a:solidFill>
              </a:rPr>
            </a:br>
            <a:r>
              <a:rPr lang="en-US" sz="3200" b="1" dirty="0">
                <a:solidFill>
                  <a:srgbClr val="1D23D2"/>
                </a:solidFill>
              </a:rPr>
              <a:t>N. Fuster Martínez, IFIC-UV CSIC</a:t>
            </a:r>
            <a:br>
              <a:rPr lang="en-US" sz="3200" b="1" dirty="0">
                <a:solidFill>
                  <a:srgbClr val="1D23D2"/>
                </a:solidFill>
              </a:rPr>
            </a:br>
            <a:br>
              <a:rPr lang="en-US" sz="3200" b="1" dirty="0">
                <a:solidFill>
                  <a:srgbClr val="1D23D2"/>
                </a:solidFill>
              </a:rPr>
            </a:br>
            <a:br>
              <a:rPr lang="en-US" sz="3200" b="1" dirty="0">
                <a:solidFill>
                  <a:srgbClr val="1D23D2"/>
                </a:solidFill>
              </a:rPr>
            </a:br>
            <a:r>
              <a:rPr lang="en-US" sz="2400" dirty="0">
                <a:solidFill>
                  <a:srgbClr val="1D23D2"/>
                </a:solidFill>
              </a:rPr>
              <a:t>Material based on S. Redaelli CAS Collimation lecture 2024</a:t>
            </a:r>
            <a:br>
              <a:rPr lang="en-US" sz="3200" b="1" dirty="0">
                <a:solidFill>
                  <a:srgbClr val="1D23D2"/>
                </a:solidFill>
              </a:rPr>
            </a:br>
            <a:br>
              <a:rPr lang="es-ES" sz="2400" dirty="0">
                <a:solidFill>
                  <a:srgbClr val="1D23D2"/>
                </a:solidFill>
              </a:rPr>
            </a:br>
            <a:r>
              <a:rPr lang="en-GB" sz="2400" noProof="0" dirty="0">
                <a:solidFill>
                  <a:srgbClr val="1D23D2"/>
                </a:solidFill>
              </a:rPr>
              <a:t>Intensity Limitations in hadron beams</a:t>
            </a:r>
            <a:br>
              <a:rPr lang="en-GB" sz="2400" noProof="0" dirty="0">
                <a:solidFill>
                  <a:srgbClr val="1D23D2"/>
                </a:solidFill>
              </a:rPr>
            </a:br>
            <a:r>
              <a:rPr lang="en-GB" sz="2400" noProof="0" dirty="0">
                <a:solidFill>
                  <a:srgbClr val="1D23D2"/>
                </a:solidFill>
              </a:rPr>
              <a:t>Borovets, Bulgaria</a:t>
            </a:r>
            <a:br>
              <a:rPr lang="en-GB" sz="2400" noProof="0" dirty="0">
                <a:solidFill>
                  <a:srgbClr val="1D23D2"/>
                </a:solidFill>
              </a:rPr>
            </a:br>
            <a:r>
              <a:rPr lang="en-GB" sz="2400" noProof="0" dirty="0">
                <a:solidFill>
                  <a:srgbClr val="1D23D2"/>
                </a:solidFill>
              </a:rPr>
              <a:t>24</a:t>
            </a:r>
            <a:r>
              <a:rPr lang="en-GB" sz="2400" baseline="30000" noProof="0" dirty="0">
                <a:solidFill>
                  <a:srgbClr val="1D23D2"/>
                </a:solidFill>
              </a:rPr>
              <a:t>th</a:t>
            </a:r>
            <a:r>
              <a:rPr lang="en-GB" sz="2400" noProof="0" dirty="0">
                <a:solidFill>
                  <a:srgbClr val="1D23D2"/>
                </a:solidFill>
              </a:rPr>
              <a:t> June 2025</a:t>
            </a:r>
            <a:endParaRPr lang="es-ES_tradnl" sz="2400" dirty="0">
              <a:solidFill>
                <a:srgbClr val="1D23D2"/>
              </a:solidFill>
            </a:endParaRPr>
          </a:p>
        </p:txBody>
      </p:sp>
      <p:sp>
        <p:nvSpPr>
          <p:cNvPr id="3" name="Marcador de número de diapositiva 2">
            <a:extLst>
              <a:ext uri="{FF2B5EF4-FFF2-40B4-BE49-F238E27FC236}">
                <a16:creationId xmlns:a16="http://schemas.microsoft.com/office/drawing/2014/main" id="{44C78807-E702-9849-9AF0-B36380490460}"/>
              </a:ext>
            </a:extLst>
          </p:cNvPr>
          <p:cNvSpPr>
            <a:spLocks noGrp="1"/>
          </p:cNvSpPr>
          <p:nvPr>
            <p:ph type="sldNum" sz="quarter" idx="12"/>
          </p:nvPr>
        </p:nvSpPr>
        <p:spPr>
          <a:xfrm>
            <a:off x="8610600" y="6356350"/>
            <a:ext cx="2743200" cy="365125"/>
          </a:xfrm>
        </p:spPr>
        <p:txBody>
          <a:bodyPr>
            <a:normAutofit/>
          </a:bodyPr>
          <a:lstStyle/>
          <a:p>
            <a:pPr>
              <a:spcAft>
                <a:spcPts val="600"/>
              </a:spcAft>
            </a:pPr>
            <a:fld id="{EA21E1D9-0A0A-3542-8DB3-5262E90B6C91}" type="slidenum">
              <a:rPr lang="en-GB">
                <a:solidFill>
                  <a:srgbClr val="FFFFFF"/>
                </a:solidFill>
              </a:rPr>
              <a:pPr>
                <a:spcAft>
                  <a:spcPts val="600"/>
                </a:spcAft>
              </a:pPr>
              <a:t>1</a:t>
            </a:fld>
            <a:endParaRPr lang="en-GB">
              <a:solidFill>
                <a:srgbClr val="FFFFFF"/>
              </a:solidFill>
            </a:endParaRPr>
          </a:p>
        </p:txBody>
      </p:sp>
      <p:pic>
        <p:nvPicPr>
          <p:cNvPr id="7" name="Imagen 6" descr="Imagen que contiene Logotipo&#10;&#10;El contenido generado por IA puede ser incorrecto.">
            <a:extLst>
              <a:ext uri="{FF2B5EF4-FFF2-40B4-BE49-F238E27FC236}">
                <a16:creationId xmlns:a16="http://schemas.microsoft.com/office/drawing/2014/main" id="{BB14836C-15A0-ADDC-CDB5-97EA8C8C29CD}"/>
              </a:ext>
            </a:extLst>
          </p:cNvPr>
          <p:cNvPicPr>
            <a:picLocks noChangeAspect="1"/>
          </p:cNvPicPr>
          <p:nvPr/>
        </p:nvPicPr>
        <p:blipFill>
          <a:blip r:embed="rId3"/>
          <a:stretch>
            <a:fillRect/>
          </a:stretch>
        </p:blipFill>
        <p:spPr>
          <a:xfrm>
            <a:off x="9802499" y="5668886"/>
            <a:ext cx="2007628" cy="662517"/>
          </a:xfrm>
          <a:prstGeom prst="rect">
            <a:avLst/>
          </a:prstGeom>
        </p:spPr>
      </p:pic>
      <p:pic>
        <p:nvPicPr>
          <p:cNvPr id="14" name="Imagen 13" descr="Logotipo, nombre de la empresa&#10;&#10;Descripción generada automáticamente">
            <a:extLst>
              <a:ext uri="{FF2B5EF4-FFF2-40B4-BE49-F238E27FC236}">
                <a16:creationId xmlns:a16="http://schemas.microsoft.com/office/drawing/2014/main" id="{61C5B3F4-6047-E8D1-E1F0-0B82B23D658E}"/>
              </a:ext>
            </a:extLst>
          </p:cNvPr>
          <p:cNvPicPr>
            <a:picLocks noChangeAspect="1"/>
          </p:cNvPicPr>
          <p:nvPr/>
        </p:nvPicPr>
        <p:blipFill>
          <a:blip r:embed="rId4"/>
          <a:stretch>
            <a:fillRect/>
          </a:stretch>
        </p:blipFill>
        <p:spPr>
          <a:xfrm>
            <a:off x="7089834" y="5668886"/>
            <a:ext cx="2559410" cy="664228"/>
          </a:xfrm>
          <a:prstGeom prst="rect">
            <a:avLst/>
          </a:prstGeom>
        </p:spPr>
      </p:pic>
      <p:pic>
        <p:nvPicPr>
          <p:cNvPr id="15" name="Imagen 8" descr="Un dibujo de una caricatura&#10;&#10;Descripción generada automáticamente con confianza baja">
            <a:extLst>
              <a:ext uri="{FF2B5EF4-FFF2-40B4-BE49-F238E27FC236}">
                <a16:creationId xmlns:a16="http://schemas.microsoft.com/office/drawing/2014/main" id="{E36B090C-990E-39B4-C27C-02E76795F1CF}"/>
              </a:ext>
            </a:extLst>
          </p:cNvPr>
          <p:cNvPicPr>
            <a:picLocks noChangeAspect="1"/>
          </p:cNvPicPr>
          <p:nvPr/>
        </p:nvPicPr>
        <p:blipFill>
          <a:blip r:embed="rId5"/>
          <a:stretch>
            <a:fillRect/>
          </a:stretch>
        </p:blipFill>
        <p:spPr>
          <a:xfrm>
            <a:off x="4598281" y="5668886"/>
            <a:ext cx="2263795" cy="664228"/>
          </a:xfrm>
          <a:prstGeom prst="rect">
            <a:avLst/>
          </a:prstGeom>
        </p:spPr>
      </p:pic>
      <p:pic>
        <p:nvPicPr>
          <p:cNvPr id="16" name="Picture 2" descr="Instituto de Física Corpuscular |">
            <a:extLst>
              <a:ext uri="{FF2B5EF4-FFF2-40B4-BE49-F238E27FC236}">
                <a16:creationId xmlns:a16="http://schemas.microsoft.com/office/drawing/2014/main" id="{143186BA-8FE4-AD30-D9E1-D19594DEFA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873" y="5668886"/>
            <a:ext cx="1022858" cy="66900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uv-logo - Polibienestar">
            <a:extLst>
              <a:ext uri="{FF2B5EF4-FFF2-40B4-BE49-F238E27FC236}">
                <a16:creationId xmlns:a16="http://schemas.microsoft.com/office/drawing/2014/main" id="{8BC029C8-F977-EECE-D1C3-5ED643FEF9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511" y="5673662"/>
            <a:ext cx="829460" cy="66422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logo CSIC » URBIOFIN Project">
            <a:extLst>
              <a:ext uri="{FF2B5EF4-FFF2-40B4-BE49-F238E27FC236}">
                <a16:creationId xmlns:a16="http://schemas.microsoft.com/office/drawing/2014/main" id="{0F917D17-A547-A53C-5190-B987A5EC201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1850" y="5668886"/>
            <a:ext cx="1892798" cy="664228"/>
          </a:xfrm>
          <a:prstGeom prst="rect">
            <a:avLst/>
          </a:prstGeom>
          <a:noFill/>
          <a:extLst>
            <a:ext uri="{909E8E84-426E-40DD-AFC4-6F175D3DCCD1}">
              <a14:hiddenFill xmlns:a14="http://schemas.microsoft.com/office/drawing/2010/main">
                <a:solidFill>
                  <a:srgbClr val="FFFFFF"/>
                </a:solidFill>
              </a14:hiddenFill>
            </a:ext>
          </a:extLst>
        </p:spPr>
      </p:pic>
      <p:sp>
        <p:nvSpPr>
          <p:cNvPr id="19" name="Marcador de pie de página 18">
            <a:extLst>
              <a:ext uri="{FF2B5EF4-FFF2-40B4-BE49-F238E27FC236}">
                <a16:creationId xmlns:a16="http://schemas.microsoft.com/office/drawing/2014/main" id="{E58A791D-270A-B108-F4EB-07EDBF8D5E43}"/>
              </a:ext>
            </a:extLst>
          </p:cNvPr>
          <p:cNvSpPr>
            <a:spLocks noGrp="1"/>
          </p:cNvSpPr>
          <p:nvPr>
            <p:ph type="ftr" sz="quarter" idx="11"/>
          </p:nvPr>
        </p:nvSpPr>
        <p:spPr/>
        <p:txBody>
          <a:bodyPr/>
          <a:lstStyle/>
          <a:p>
            <a:r>
              <a:rPr lang="es-ES_tradnl"/>
              <a:t>N. Fuster-Martínez</a:t>
            </a:r>
          </a:p>
        </p:txBody>
      </p:sp>
      <p:pic>
        <p:nvPicPr>
          <p:cNvPr id="6" name="Imagen 5" descr="Imagen que contiene Aplicación&#10;&#10;El contenido generado por IA puede ser incorrecto.">
            <a:extLst>
              <a:ext uri="{FF2B5EF4-FFF2-40B4-BE49-F238E27FC236}">
                <a16:creationId xmlns:a16="http://schemas.microsoft.com/office/drawing/2014/main" id="{7F0657DC-6F8B-FD45-A776-676BA8137D32}"/>
              </a:ext>
            </a:extLst>
          </p:cNvPr>
          <p:cNvPicPr>
            <a:picLocks noChangeAspect="1"/>
          </p:cNvPicPr>
          <p:nvPr/>
        </p:nvPicPr>
        <p:blipFill>
          <a:blip r:embed="rId9"/>
          <a:srcRect l="84333"/>
          <a:stretch/>
        </p:blipFill>
        <p:spPr>
          <a:xfrm>
            <a:off x="9802499" y="3419414"/>
            <a:ext cx="875334" cy="856026"/>
          </a:xfrm>
          <a:prstGeom prst="rect">
            <a:avLst/>
          </a:prstGeom>
        </p:spPr>
      </p:pic>
      <p:pic>
        <p:nvPicPr>
          <p:cNvPr id="9" name="Imagen 8" descr="Imagen que contiene Aplicación&#10;&#10;El contenido generado por IA puede ser incorrecto.">
            <a:extLst>
              <a:ext uri="{FF2B5EF4-FFF2-40B4-BE49-F238E27FC236}">
                <a16:creationId xmlns:a16="http://schemas.microsoft.com/office/drawing/2014/main" id="{AFCA486B-3DB6-17AB-7EC0-D6CB8C50F84E}"/>
              </a:ext>
            </a:extLst>
          </p:cNvPr>
          <p:cNvPicPr>
            <a:picLocks noChangeAspect="1"/>
          </p:cNvPicPr>
          <p:nvPr/>
        </p:nvPicPr>
        <p:blipFill>
          <a:blip r:embed="rId9"/>
          <a:srcRect r="84333"/>
          <a:stretch/>
        </p:blipFill>
        <p:spPr>
          <a:xfrm>
            <a:off x="10806313" y="3420461"/>
            <a:ext cx="875334" cy="856026"/>
          </a:xfrm>
          <a:prstGeom prst="rect">
            <a:avLst/>
          </a:prstGeom>
        </p:spPr>
      </p:pic>
    </p:spTree>
    <p:extLst>
      <p:ext uri="{BB962C8B-B14F-4D97-AF65-F5344CB8AC3E}">
        <p14:creationId xmlns:p14="http://schemas.microsoft.com/office/powerpoint/2010/main" val="4028546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5E4C4BE7-0559-4421-E423-3A554C579BA3}"/>
              </a:ext>
            </a:extLst>
          </p:cNvPr>
          <p:cNvGrpSpPr/>
          <p:nvPr/>
        </p:nvGrpSpPr>
        <p:grpSpPr>
          <a:xfrm>
            <a:off x="613509" y="795672"/>
            <a:ext cx="9027886" cy="5560678"/>
            <a:chOff x="1107042" y="1135976"/>
            <a:chExt cx="8089900" cy="4649175"/>
          </a:xfrm>
        </p:grpSpPr>
        <p:pic>
          <p:nvPicPr>
            <p:cNvPr id="20" name="Imagen 19" descr="Gráfico, Escala de tiempo&#10;&#10;El contenido generado por IA puede ser incorrecto.">
              <a:extLst>
                <a:ext uri="{FF2B5EF4-FFF2-40B4-BE49-F238E27FC236}">
                  <a16:creationId xmlns:a16="http://schemas.microsoft.com/office/drawing/2014/main" id="{6EC70B19-040A-D49D-D7F8-6E4230348A77}"/>
                </a:ext>
              </a:extLst>
            </p:cNvPr>
            <p:cNvPicPr>
              <a:picLocks noChangeAspect="1"/>
            </p:cNvPicPr>
            <p:nvPr/>
          </p:nvPicPr>
          <p:blipFill>
            <a:blip r:embed="rId2"/>
            <a:stretch>
              <a:fillRect/>
            </a:stretch>
          </p:blipFill>
          <p:spPr>
            <a:xfrm>
              <a:off x="1107042" y="1135976"/>
              <a:ext cx="8089900" cy="4649175"/>
            </a:xfrm>
            <a:prstGeom prst="rect">
              <a:avLst/>
            </a:prstGeom>
          </p:spPr>
        </p:pic>
        <p:sp>
          <p:nvSpPr>
            <p:cNvPr id="10" name="CuadroTexto 9">
              <a:extLst>
                <a:ext uri="{FF2B5EF4-FFF2-40B4-BE49-F238E27FC236}">
                  <a16:creationId xmlns:a16="http://schemas.microsoft.com/office/drawing/2014/main" id="{2D38B9B0-AFD2-6FC1-6F27-DE58159675C4}"/>
                </a:ext>
              </a:extLst>
            </p:cNvPr>
            <p:cNvSpPr txBox="1"/>
            <p:nvPr/>
          </p:nvSpPr>
          <p:spPr>
            <a:xfrm>
              <a:off x="2668458" y="2029284"/>
              <a:ext cx="1530417" cy="369332"/>
            </a:xfrm>
            <a:prstGeom prst="rect">
              <a:avLst/>
            </a:prstGeom>
            <a:noFill/>
          </p:spPr>
          <p:txBody>
            <a:bodyPr wrap="square" rtlCol="0">
              <a:spAutoFit/>
            </a:bodyPr>
            <a:lstStyle/>
            <a:p>
              <a:r>
                <a:rPr lang="es-ES_tradnl" i="1" dirty="0"/>
                <a:t>S. </a:t>
              </a:r>
              <a:r>
                <a:rPr lang="es-ES_tradnl" i="1" dirty="0" err="1"/>
                <a:t>Redaelli</a:t>
              </a:r>
              <a:endParaRPr lang="es-ES_tradnl" i="1" dirty="0"/>
            </a:p>
          </p:txBody>
        </p:sp>
      </p:grpSp>
      <p:sp>
        <p:nvSpPr>
          <p:cNvPr id="6" name="Título 1">
            <a:extLst>
              <a:ext uri="{FF2B5EF4-FFF2-40B4-BE49-F238E27FC236}">
                <a16:creationId xmlns:a16="http://schemas.microsoft.com/office/drawing/2014/main" id="{0A22F370-25F4-D6B7-BEFF-43E5ED499A84}"/>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200" noProof="0" dirty="0">
                <a:solidFill>
                  <a:schemeClr val="bg1"/>
                </a:solidFill>
              </a:rPr>
              <a:t>The stored energy challenge</a:t>
            </a:r>
          </a:p>
        </p:txBody>
      </p:sp>
      <p:sp>
        <p:nvSpPr>
          <p:cNvPr id="9" name="Marcador de contenido 2">
            <a:extLst>
              <a:ext uri="{FF2B5EF4-FFF2-40B4-BE49-F238E27FC236}">
                <a16:creationId xmlns:a16="http://schemas.microsoft.com/office/drawing/2014/main" id="{34923607-BC46-B05F-BB3A-3BFB204B9C63}"/>
              </a:ext>
            </a:extLst>
          </p:cNvPr>
          <p:cNvSpPr>
            <a:spLocks noGrp="1"/>
          </p:cNvSpPr>
          <p:nvPr>
            <p:ph idx="1"/>
          </p:nvPr>
        </p:nvSpPr>
        <p:spPr>
          <a:xfrm>
            <a:off x="9715044" y="4009504"/>
            <a:ext cx="1978484" cy="2163143"/>
          </a:xfrm>
        </p:spPr>
        <p:txBody>
          <a:bodyPr>
            <a:noAutofit/>
          </a:bodyPr>
          <a:lstStyle/>
          <a:p>
            <a:pPr marL="0" indent="0" algn="ctr">
              <a:buNone/>
            </a:pPr>
            <a:r>
              <a:rPr lang="en-GB" sz="1800" b="1" dirty="0">
                <a:cs typeface="Calibri" panose="020F0502020204030204" pitchFamily="34" charset="0"/>
              </a:rPr>
              <a:t>The stored energy has been pushed, being the LHC requirements higher by orders of magnitude than in previous machines!</a:t>
            </a:r>
          </a:p>
        </p:txBody>
      </p:sp>
      <p:sp>
        <p:nvSpPr>
          <p:cNvPr id="11" name="Marcador de contenido 2">
            <a:extLst>
              <a:ext uri="{FF2B5EF4-FFF2-40B4-BE49-F238E27FC236}">
                <a16:creationId xmlns:a16="http://schemas.microsoft.com/office/drawing/2014/main" id="{65226FC3-512A-15B7-8BA0-24C2B5D8324A}"/>
              </a:ext>
            </a:extLst>
          </p:cNvPr>
          <p:cNvSpPr txBox="1">
            <a:spLocks/>
          </p:cNvSpPr>
          <p:nvPr/>
        </p:nvSpPr>
        <p:spPr>
          <a:xfrm>
            <a:off x="8834315" y="832651"/>
            <a:ext cx="2095094" cy="5782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000" dirty="0">
                <a:solidFill>
                  <a:srgbClr val="1B2BF0"/>
                </a:solidFill>
                <a:cs typeface="Calibri" panose="020F0502020204030204" pitchFamily="34" charset="0"/>
              </a:rPr>
              <a:t>80 Kg TNT</a:t>
            </a:r>
          </a:p>
        </p:txBody>
      </p:sp>
      <p:cxnSp>
        <p:nvCxnSpPr>
          <p:cNvPr id="13" name="Conector recto de flecha 12">
            <a:extLst>
              <a:ext uri="{FF2B5EF4-FFF2-40B4-BE49-F238E27FC236}">
                <a16:creationId xmlns:a16="http://schemas.microsoft.com/office/drawing/2014/main" id="{ED29C881-84D9-697A-7EF5-A79687E951F6}"/>
              </a:ext>
            </a:extLst>
          </p:cNvPr>
          <p:cNvCxnSpPr>
            <a:cxnSpLocks/>
          </p:cNvCxnSpPr>
          <p:nvPr/>
        </p:nvCxnSpPr>
        <p:spPr>
          <a:xfrm flipH="1">
            <a:off x="8420184" y="1206115"/>
            <a:ext cx="1461678" cy="1201196"/>
          </a:xfrm>
          <a:prstGeom prst="straightConnector1">
            <a:avLst/>
          </a:prstGeom>
          <a:ln>
            <a:solidFill>
              <a:srgbClr val="1B2BF0"/>
            </a:solidFill>
            <a:tailEnd type="triangle"/>
          </a:ln>
        </p:spPr>
        <p:style>
          <a:lnRef idx="2">
            <a:schemeClr val="accent1"/>
          </a:lnRef>
          <a:fillRef idx="0">
            <a:schemeClr val="accent1"/>
          </a:fillRef>
          <a:effectRef idx="1">
            <a:schemeClr val="accent1"/>
          </a:effectRef>
          <a:fontRef idx="minor">
            <a:schemeClr val="tx1"/>
          </a:fontRef>
        </p:style>
      </p:cxnSp>
      <p:pic>
        <p:nvPicPr>
          <p:cNvPr id="5122" name="Picture 2" descr="4+ Thousand Tnt Cartoon Royalty-Free Images, Stock Photos &amp; Pictures |  Shutterstock">
            <a:extLst>
              <a:ext uri="{FF2B5EF4-FFF2-40B4-BE49-F238E27FC236}">
                <a16:creationId xmlns:a16="http://schemas.microsoft.com/office/drawing/2014/main" id="{61A71016-7038-5FB7-E04D-69A6246069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05" t="7436" r="59241" b="40451"/>
          <a:stretch/>
        </p:blipFill>
        <p:spPr bwMode="auto">
          <a:xfrm>
            <a:off x="10793175" y="860416"/>
            <a:ext cx="560625" cy="817702"/>
          </a:xfrm>
          <a:prstGeom prst="rect">
            <a:avLst/>
          </a:prstGeom>
          <a:noFill/>
          <a:extLst>
            <a:ext uri="{909E8E84-426E-40DD-AFC4-6F175D3DCCD1}">
              <a14:hiddenFill xmlns:a14="http://schemas.microsoft.com/office/drawing/2010/main">
                <a:solidFill>
                  <a:srgbClr val="FFFFFF"/>
                </a:solidFill>
              </a14:hiddenFill>
            </a:ext>
          </a:extLst>
        </p:spPr>
      </p:pic>
      <p:sp>
        <p:nvSpPr>
          <p:cNvPr id="15" name="Flecha abajo 14">
            <a:extLst>
              <a:ext uri="{FF2B5EF4-FFF2-40B4-BE49-F238E27FC236}">
                <a16:creationId xmlns:a16="http://schemas.microsoft.com/office/drawing/2014/main" id="{E79895E8-7FE0-95AB-73A6-CB78BD2F3E8D}"/>
              </a:ext>
            </a:extLst>
          </p:cNvPr>
          <p:cNvSpPr/>
          <p:nvPr/>
        </p:nvSpPr>
        <p:spPr>
          <a:xfrm rot="10800000">
            <a:off x="9331692" y="3787766"/>
            <a:ext cx="202131" cy="1709881"/>
          </a:xfrm>
          <a:prstGeom prst="downArrow">
            <a:avLst/>
          </a:prstGeom>
          <a:solidFill>
            <a:srgbClr val="1B2B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6" name="CuadroTexto 15">
            <a:extLst>
              <a:ext uri="{FF2B5EF4-FFF2-40B4-BE49-F238E27FC236}">
                <a16:creationId xmlns:a16="http://schemas.microsoft.com/office/drawing/2014/main" id="{7E22E55E-3442-DC88-0D2E-BF8B48BC95FE}"/>
              </a:ext>
            </a:extLst>
          </p:cNvPr>
          <p:cNvSpPr txBox="1"/>
          <p:nvPr/>
        </p:nvSpPr>
        <p:spPr>
          <a:xfrm>
            <a:off x="9331691" y="1631356"/>
            <a:ext cx="2538809" cy="2031325"/>
          </a:xfrm>
          <a:prstGeom prst="rect">
            <a:avLst/>
          </a:prstGeom>
          <a:noFill/>
        </p:spPr>
        <p:txBody>
          <a:bodyPr wrap="square" rtlCol="0">
            <a:spAutoFit/>
          </a:bodyPr>
          <a:lstStyle/>
          <a:p>
            <a:r>
              <a:rPr lang="es-ES_tradnl" b="1" dirty="0">
                <a:solidFill>
                  <a:srgbClr val="1B2BF0"/>
                </a:solidFill>
                <a:cs typeface="Calibri" panose="020F0502020204030204" pitchFamily="34" charset="0"/>
              </a:rPr>
              <a:t>LHC: </a:t>
            </a:r>
          </a:p>
          <a:p>
            <a:r>
              <a:rPr lang="es-ES_tradnl" dirty="0" err="1">
                <a:solidFill>
                  <a:srgbClr val="1B2BF0"/>
                </a:solidFill>
                <a:cs typeface="Calibri" panose="020F0502020204030204" pitchFamily="34" charset="0"/>
              </a:rPr>
              <a:t>Design</a:t>
            </a:r>
            <a:r>
              <a:rPr lang="es-ES_tradnl" dirty="0">
                <a:solidFill>
                  <a:srgbClr val="1B2BF0"/>
                </a:solidFill>
                <a:cs typeface="Calibri" panose="020F0502020204030204" pitchFamily="34" charset="0"/>
              </a:rPr>
              <a:t> </a:t>
            </a:r>
            <a:r>
              <a:rPr lang="es-ES_tradnl" dirty="0" err="1">
                <a:solidFill>
                  <a:srgbClr val="1B2BF0"/>
                </a:solidFill>
                <a:cs typeface="Calibri" panose="020F0502020204030204" pitchFamily="34" charset="0"/>
              </a:rPr>
              <a:t>E</a:t>
            </a:r>
            <a:r>
              <a:rPr lang="es-ES_tradnl" baseline="-25000" dirty="0" err="1">
                <a:solidFill>
                  <a:srgbClr val="1B2BF0"/>
                </a:solidFill>
                <a:cs typeface="Calibri" panose="020F0502020204030204" pitchFamily="34" charset="0"/>
              </a:rPr>
              <a:t>stored</a:t>
            </a:r>
            <a:r>
              <a:rPr lang="es-ES_tradnl" dirty="0">
                <a:solidFill>
                  <a:srgbClr val="1B2BF0"/>
                </a:solidFill>
                <a:cs typeface="Calibri" panose="020F0502020204030204" pitchFamily="34" charset="0"/>
              </a:rPr>
              <a:t> = 360 MJ</a:t>
            </a:r>
          </a:p>
          <a:p>
            <a:r>
              <a:rPr lang="es-ES_tradnl" dirty="0" err="1">
                <a:solidFill>
                  <a:srgbClr val="1B2BF0"/>
                </a:solidFill>
                <a:cs typeface="Calibri" panose="020F0502020204030204" pitchFamily="34" charset="0"/>
              </a:rPr>
              <a:t>Reached</a:t>
            </a:r>
            <a:r>
              <a:rPr lang="es-ES_tradnl" dirty="0">
                <a:solidFill>
                  <a:srgbClr val="1B2BF0"/>
                </a:solidFill>
                <a:cs typeface="Calibri" panose="020F0502020204030204" pitchFamily="34" charset="0"/>
              </a:rPr>
              <a:t> </a:t>
            </a:r>
            <a:r>
              <a:rPr lang="es-ES_tradnl" dirty="0" err="1">
                <a:solidFill>
                  <a:srgbClr val="1B2BF0"/>
                </a:solidFill>
                <a:cs typeface="Calibri" panose="020F0502020204030204" pitchFamily="34" charset="0"/>
              </a:rPr>
              <a:t>E</a:t>
            </a:r>
            <a:r>
              <a:rPr lang="es-ES_tradnl" baseline="-25000" dirty="0" err="1">
                <a:solidFill>
                  <a:srgbClr val="1B2BF0"/>
                </a:solidFill>
                <a:cs typeface="Calibri" panose="020F0502020204030204" pitchFamily="34" charset="0"/>
              </a:rPr>
              <a:t>stored</a:t>
            </a:r>
            <a:r>
              <a:rPr lang="es-ES_tradnl" dirty="0">
                <a:solidFill>
                  <a:srgbClr val="1B2BF0"/>
                </a:solidFill>
                <a:cs typeface="Calibri" panose="020F0502020204030204" pitchFamily="34" charset="0"/>
              </a:rPr>
              <a:t> = 430 MJ</a:t>
            </a:r>
          </a:p>
          <a:p>
            <a:endParaRPr lang="es-ES_tradnl" dirty="0">
              <a:solidFill>
                <a:srgbClr val="1B2BF0"/>
              </a:solidFill>
              <a:cs typeface="Calibri" panose="020F0502020204030204" pitchFamily="34" charset="0"/>
            </a:endParaRPr>
          </a:p>
          <a:p>
            <a:r>
              <a:rPr lang="es-ES_tradnl" b="1" dirty="0">
                <a:solidFill>
                  <a:srgbClr val="1B2BF0"/>
                </a:solidFill>
                <a:cs typeface="Calibri" panose="020F0502020204030204" pitchFamily="34" charset="0"/>
              </a:rPr>
              <a:t>HL-LHC</a:t>
            </a:r>
          </a:p>
          <a:p>
            <a:r>
              <a:rPr lang="es-ES_tradnl" dirty="0" err="1">
                <a:solidFill>
                  <a:srgbClr val="1B2BF0"/>
                </a:solidFill>
                <a:cs typeface="Calibri" panose="020F0502020204030204" pitchFamily="34" charset="0"/>
              </a:rPr>
              <a:t>Design</a:t>
            </a:r>
            <a:r>
              <a:rPr lang="es-ES_tradnl" dirty="0">
                <a:solidFill>
                  <a:srgbClr val="1B2BF0"/>
                </a:solidFill>
                <a:cs typeface="Calibri" panose="020F0502020204030204" pitchFamily="34" charset="0"/>
              </a:rPr>
              <a:t> </a:t>
            </a:r>
            <a:r>
              <a:rPr lang="es-ES_tradnl" dirty="0" err="1">
                <a:solidFill>
                  <a:srgbClr val="1B2BF0"/>
                </a:solidFill>
                <a:cs typeface="Calibri" panose="020F0502020204030204" pitchFamily="34" charset="0"/>
              </a:rPr>
              <a:t>E</a:t>
            </a:r>
            <a:r>
              <a:rPr lang="es-ES_tradnl" baseline="-25000" dirty="0" err="1">
                <a:solidFill>
                  <a:srgbClr val="1B2BF0"/>
                </a:solidFill>
                <a:cs typeface="Calibri" panose="020F0502020204030204" pitchFamily="34" charset="0"/>
              </a:rPr>
              <a:t>stored</a:t>
            </a:r>
            <a:r>
              <a:rPr lang="es-ES_tradnl" dirty="0">
                <a:solidFill>
                  <a:srgbClr val="1B2BF0"/>
                </a:solidFill>
                <a:cs typeface="Calibri" panose="020F0502020204030204" pitchFamily="34" charset="0"/>
              </a:rPr>
              <a:t> = 700 MJ</a:t>
            </a:r>
          </a:p>
          <a:p>
            <a:endParaRPr lang="es-ES_tradnl" dirty="0">
              <a:cs typeface="Calibri" panose="020F0502020204030204" pitchFamily="34" charset="0"/>
            </a:endParaRPr>
          </a:p>
        </p:txBody>
      </p:sp>
      <p:sp>
        <p:nvSpPr>
          <p:cNvPr id="17" name="Marcador de pie de página 16">
            <a:extLst>
              <a:ext uri="{FF2B5EF4-FFF2-40B4-BE49-F238E27FC236}">
                <a16:creationId xmlns:a16="http://schemas.microsoft.com/office/drawing/2014/main" id="{4E04F6C4-4205-F89B-FBAC-FF5049BC263C}"/>
              </a:ext>
            </a:extLst>
          </p:cNvPr>
          <p:cNvSpPr>
            <a:spLocks noGrp="1"/>
          </p:cNvSpPr>
          <p:nvPr>
            <p:ph type="ftr" sz="quarter" idx="11"/>
          </p:nvPr>
        </p:nvSpPr>
        <p:spPr/>
        <p:txBody>
          <a:bodyPr/>
          <a:lstStyle/>
          <a:p>
            <a:r>
              <a:rPr lang="es-ES_tradnl"/>
              <a:t>N. Fuster-Martínez</a:t>
            </a:r>
          </a:p>
        </p:txBody>
      </p:sp>
      <p:sp>
        <p:nvSpPr>
          <p:cNvPr id="18" name="Marcador de número de diapositiva 17">
            <a:extLst>
              <a:ext uri="{FF2B5EF4-FFF2-40B4-BE49-F238E27FC236}">
                <a16:creationId xmlns:a16="http://schemas.microsoft.com/office/drawing/2014/main" id="{4CCFB78E-FE7A-9AF2-DFA2-74D13DDA8C5F}"/>
              </a:ext>
            </a:extLst>
          </p:cNvPr>
          <p:cNvSpPr>
            <a:spLocks noGrp="1"/>
          </p:cNvSpPr>
          <p:nvPr>
            <p:ph type="sldNum" sz="quarter" idx="12"/>
          </p:nvPr>
        </p:nvSpPr>
        <p:spPr/>
        <p:txBody>
          <a:bodyPr/>
          <a:lstStyle/>
          <a:p>
            <a:fld id="{DAE0D7E8-5DF2-E840-A2C8-1CC4E4B5A26A}" type="slidenum">
              <a:rPr lang="es-ES_tradnl" smtClean="0"/>
              <a:t>10</a:t>
            </a:fld>
            <a:endParaRPr lang="es-ES_tradnl"/>
          </a:p>
        </p:txBody>
      </p:sp>
      <p:sp>
        <p:nvSpPr>
          <p:cNvPr id="5" name="Triángulo 4">
            <a:extLst>
              <a:ext uri="{FF2B5EF4-FFF2-40B4-BE49-F238E27FC236}">
                <a16:creationId xmlns:a16="http://schemas.microsoft.com/office/drawing/2014/main" id="{79E76A2B-E633-7216-8744-34D7982ECA22}"/>
              </a:ext>
            </a:extLst>
          </p:cNvPr>
          <p:cNvSpPr/>
          <p:nvPr/>
        </p:nvSpPr>
        <p:spPr>
          <a:xfrm>
            <a:off x="2432695" y="4940779"/>
            <a:ext cx="171564" cy="152400"/>
          </a:xfrm>
          <a:prstGeom prst="triangl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CuadroTexto 6">
            <a:extLst>
              <a:ext uri="{FF2B5EF4-FFF2-40B4-BE49-F238E27FC236}">
                <a16:creationId xmlns:a16="http://schemas.microsoft.com/office/drawing/2014/main" id="{1732F54D-9E8D-C743-5B0A-66F1F111EDB4}"/>
              </a:ext>
            </a:extLst>
          </p:cNvPr>
          <p:cNvSpPr txBox="1"/>
          <p:nvPr/>
        </p:nvSpPr>
        <p:spPr>
          <a:xfrm>
            <a:off x="2579882" y="4721744"/>
            <a:ext cx="615836" cy="369332"/>
          </a:xfrm>
          <a:prstGeom prst="rect">
            <a:avLst/>
          </a:prstGeom>
          <a:noFill/>
        </p:spPr>
        <p:txBody>
          <a:bodyPr wrap="square" rtlCol="0">
            <a:spAutoFit/>
          </a:bodyPr>
          <a:lstStyle/>
          <a:p>
            <a:r>
              <a:rPr lang="es-ES_tradnl" dirty="0"/>
              <a:t>ESS</a:t>
            </a:r>
          </a:p>
        </p:txBody>
      </p:sp>
      <p:cxnSp>
        <p:nvCxnSpPr>
          <p:cNvPr id="12" name="Conector recto 11">
            <a:extLst>
              <a:ext uri="{FF2B5EF4-FFF2-40B4-BE49-F238E27FC236}">
                <a16:creationId xmlns:a16="http://schemas.microsoft.com/office/drawing/2014/main" id="{2449B7A0-A377-06B3-7C00-9731916F3FAD}"/>
              </a:ext>
            </a:extLst>
          </p:cNvPr>
          <p:cNvCxnSpPr>
            <a:cxnSpLocks/>
          </p:cNvCxnSpPr>
          <p:nvPr/>
        </p:nvCxnSpPr>
        <p:spPr>
          <a:xfrm>
            <a:off x="1676400" y="3416300"/>
            <a:ext cx="7474623" cy="0"/>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CuadroTexto 20">
            <a:extLst>
              <a:ext uri="{FF2B5EF4-FFF2-40B4-BE49-F238E27FC236}">
                <a16:creationId xmlns:a16="http://schemas.microsoft.com/office/drawing/2014/main" id="{EB8097E3-41B0-6EFD-CD70-A7CDCF7490E2}"/>
              </a:ext>
            </a:extLst>
          </p:cNvPr>
          <p:cNvSpPr txBox="1"/>
          <p:nvPr/>
        </p:nvSpPr>
        <p:spPr>
          <a:xfrm>
            <a:off x="373042" y="699941"/>
            <a:ext cx="3531185" cy="369332"/>
          </a:xfrm>
          <a:prstGeom prst="rect">
            <a:avLst/>
          </a:prstGeom>
          <a:noFill/>
        </p:spPr>
        <p:txBody>
          <a:bodyPr wrap="square" rtlCol="0">
            <a:spAutoFit/>
          </a:bodyPr>
          <a:lstStyle/>
          <a:p>
            <a:r>
              <a:rPr lang="en-GB" b="1" noProof="1">
                <a:solidFill>
                  <a:srgbClr val="1B2BF0"/>
                </a:solidFill>
              </a:rPr>
              <a:t>High-power accelerators</a:t>
            </a:r>
          </a:p>
        </p:txBody>
      </p:sp>
      <p:sp>
        <p:nvSpPr>
          <p:cNvPr id="22" name="CuadroTexto 21">
            <a:extLst>
              <a:ext uri="{FF2B5EF4-FFF2-40B4-BE49-F238E27FC236}">
                <a16:creationId xmlns:a16="http://schemas.microsoft.com/office/drawing/2014/main" id="{6A3EABD1-524F-F7C6-B7CD-3502376C4426}"/>
              </a:ext>
            </a:extLst>
          </p:cNvPr>
          <p:cNvSpPr txBox="1"/>
          <p:nvPr/>
        </p:nvSpPr>
        <p:spPr>
          <a:xfrm>
            <a:off x="2355964" y="2265474"/>
            <a:ext cx="3491741" cy="646331"/>
          </a:xfrm>
          <a:prstGeom prst="rect">
            <a:avLst/>
          </a:prstGeom>
          <a:noFill/>
        </p:spPr>
        <p:txBody>
          <a:bodyPr wrap="square" rtlCol="0">
            <a:spAutoFit/>
          </a:bodyPr>
          <a:lstStyle/>
          <a:p>
            <a:r>
              <a:rPr lang="en-GB" noProof="1"/>
              <a:t>Future machines</a:t>
            </a:r>
          </a:p>
          <a:p>
            <a:r>
              <a:rPr lang="en-GB" noProof="1"/>
              <a:t>Past and current accelerators</a:t>
            </a:r>
          </a:p>
        </p:txBody>
      </p:sp>
      <p:sp>
        <p:nvSpPr>
          <p:cNvPr id="23" name="Rectángulo 22">
            <a:extLst>
              <a:ext uri="{FF2B5EF4-FFF2-40B4-BE49-F238E27FC236}">
                <a16:creationId xmlns:a16="http://schemas.microsoft.com/office/drawing/2014/main" id="{076A4560-085C-EE51-B3B9-9ECC4AD23A4B}"/>
              </a:ext>
            </a:extLst>
          </p:cNvPr>
          <p:cNvSpPr/>
          <p:nvPr/>
        </p:nvSpPr>
        <p:spPr>
          <a:xfrm>
            <a:off x="2165684" y="2365153"/>
            <a:ext cx="190280" cy="17160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Rectángulo 24">
            <a:extLst>
              <a:ext uri="{FF2B5EF4-FFF2-40B4-BE49-F238E27FC236}">
                <a16:creationId xmlns:a16="http://schemas.microsoft.com/office/drawing/2014/main" id="{36305F99-3D7F-82F1-3ED4-2137D7C3B96F}"/>
              </a:ext>
            </a:extLst>
          </p:cNvPr>
          <p:cNvSpPr/>
          <p:nvPr/>
        </p:nvSpPr>
        <p:spPr>
          <a:xfrm>
            <a:off x="2173705" y="2613804"/>
            <a:ext cx="190280" cy="17160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CuadroTexto 25">
            <a:extLst>
              <a:ext uri="{FF2B5EF4-FFF2-40B4-BE49-F238E27FC236}">
                <a16:creationId xmlns:a16="http://schemas.microsoft.com/office/drawing/2014/main" id="{1CD7F879-D472-5E44-E9DC-D16D235F93B3}"/>
              </a:ext>
            </a:extLst>
          </p:cNvPr>
          <p:cNvSpPr txBox="1"/>
          <p:nvPr/>
        </p:nvSpPr>
        <p:spPr>
          <a:xfrm>
            <a:off x="741145" y="5996539"/>
            <a:ext cx="2926080" cy="369332"/>
          </a:xfrm>
          <a:prstGeom prst="rect">
            <a:avLst/>
          </a:prstGeom>
          <a:noFill/>
        </p:spPr>
        <p:txBody>
          <a:bodyPr wrap="square" rtlCol="0">
            <a:spAutoFit/>
          </a:bodyPr>
          <a:lstStyle/>
          <a:p>
            <a:r>
              <a:rPr lang="en-GB" i="1" noProof="1"/>
              <a:t>Spallation neutron sources</a:t>
            </a:r>
          </a:p>
        </p:txBody>
      </p:sp>
      <p:cxnSp>
        <p:nvCxnSpPr>
          <p:cNvPr id="28" name="Conector recto de flecha 27">
            <a:extLst>
              <a:ext uri="{FF2B5EF4-FFF2-40B4-BE49-F238E27FC236}">
                <a16:creationId xmlns:a16="http://schemas.microsoft.com/office/drawing/2014/main" id="{5B474BF3-D3A7-1787-60A1-23712FBC306C}"/>
              </a:ext>
            </a:extLst>
          </p:cNvPr>
          <p:cNvCxnSpPr/>
          <p:nvPr/>
        </p:nvCxnSpPr>
        <p:spPr>
          <a:xfrm flipV="1">
            <a:off x="1676400" y="5274644"/>
            <a:ext cx="402657" cy="664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57871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82949-0D94-1306-2F8E-46BB0D734364}"/>
            </a:ext>
          </a:extLst>
        </p:cNvPr>
        <p:cNvGrpSpPr/>
        <p:nvPr/>
      </p:nvGrpSpPr>
      <p:grpSpPr>
        <a:xfrm>
          <a:off x="0" y="0"/>
          <a:ext cx="0" cy="0"/>
          <a:chOff x="0" y="0"/>
          <a:chExt cx="0" cy="0"/>
        </a:xfrm>
      </p:grpSpPr>
      <p:pic>
        <p:nvPicPr>
          <p:cNvPr id="5" name="Imagen 4" descr="Interfaz de usuario gráfica, Diagrama&#10;&#10;El contenido generado por IA puede ser incorrecto.">
            <a:extLst>
              <a:ext uri="{FF2B5EF4-FFF2-40B4-BE49-F238E27FC236}">
                <a16:creationId xmlns:a16="http://schemas.microsoft.com/office/drawing/2014/main" id="{75A2B8F0-4D56-D7C0-90CB-C54549107E01}"/>
              </a:ext>
            </a:extLst>
          </p:cNvPr>
          <p:cNvPicPr>
            <a:picLocks noChangeAspect="1"/>
          </p:cNvPicPr>
          <p:nvPr/>
        </p:nvPicPr>
        <p:blipFill>
          <a:blip r:embed="rId3"/>
          <a:srcRect l="4043" t="55442" r="50333" b="12114"/>
          <a:stretch/>
        </p:blipFill>
        <p:spPr>
          <a:xfrm>
            <a:off x="9020800" y="3949356"/>
            <a:ext cx="3007637" cy="1600471"/>
          </a:xfrm>
          <a:prstGeom prst="rect">
            <a:avLst/>
          </a:prstGeom>
        </p:spPr>
      </p:pic>
      <p:pic>
        <p:nvPicPr>
          <p:cNvPr id="7" name="Imagen 6" descr="Interfaz de usuario gráfica, Diagrama&#10;&#10;El contenido generado por IA puede ser incorrecto.">
            <a:extLst>
              <a:ext uri="{FF2B5EF4-FFF2-40B4-BE49-F238E27FC236}">
                <a16:creationId xmlns:a16="http://schemas.microsoft.com/office/drawing/2014/main" id="{E864E580-A91E-0012-BA33-888AF7770619}"/>
              </a:ext>
            </a:extLst>
          </p:cNvPr>
          <p:cNvPicPr>
            <a:picLocks noChangeAspect="1"/>
          </p:cNvPicPr>
          <p:nvPr/>
        </p:nvPicPr>
        <p:blipFill>
          <a:blip r:embed="rId4"/>
          <a:srcRect l="11629" t="71441" r="11487" b="4270"/>
          <a:stretch/>
        </p:blipFill>
        <p:spPr>
          <a:xfrm>
            <a:off x="2896283" y="636293"/>
            <a:ext cx="3736043" cy="883225"/>
          </a:xfrm>
          <a:prstGeom prst="rect">
            <a:avLst/>
          </a:prstGeom>
        </p:spPr>
      </p:pic>
      <p:sp>
        <p:nvSpPr>
          <p:cNvPr id="10" name="Título 1">
            <a:extLst>
              <a:ext uri="{FF2B5EF4-FFF2-40B4-BE49-F238E27FC236}">
                <a16:creationId xmlns:a16="http://schemas.microsoft.com/office/drawing/2014/main" id="{5BBD154F-7660-9568-D03B-0B98FED62B81}"/>
              </a:ext>
            </a:extLst>
          </p:cNvPr>
          <p:cNvSpPr txBox="1">
            <a:spLocks/>
          </p:cNvSpPr>
          <p:nvPr/>
        </p:nvSpPr>
        <p:spPr>
          <a:xfrm>
            <a:off x="-20171" y="-21209"/>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Examples I: SNS, RHIC, and Tevatron</a:t>
            </a:r>
            <a:endParaRPr lang="en-GB" sz="3200" noProof="0" dirty="0">
              <a:solidFill>
                <a:schemeClr val="bg1"/>
              </a:solidFill>
            </a:endParaRPr>
          </a:p>
        </p:txBody>
      </p:sp>
      <p:sp>
        <p:nvSpPr>
          <p:cNvPr id="11" name="CuadroTexto 10">
            <a:extLst>
              <a:ext uri="{FF2B5EF4-FFF2-40B4-BE49-F238E27FC236}">
                <a16:creationId xmlns:a16="http://schemas.microsoft.com/office/drawing/2014/main" id="{67D982A1-4217-C2E1-027A-38EF1A91C321}"/>
              </a:ext>
            </a:extLst>
          </p:cNvPr>
          <p:cNvSpPr txBox="1"/>
          <p:nvPr/>
        </p:nvSpPr>
        <p:spPr>
          <a:xfrm>
            <a:off x="7469184" y="864925"/>
            <a:ext cx="4512631" cy="369332"/>
          </a:xfrm>
          <a:prstGeom prst="rect">
            <a:avLst/>
          </a:prstGeom>
          <a:noFill/>
        </p:spPr>
        <p:txBody>
          <a:bodyPr wrap="square" rtlCol="0">
            <a:spAutoFit/>
          </a:bodyPr>
          <a:lstStyle/>
          <a:p>
            <a:pPr algn="ctr"/>
            <a:r>
              <a:rPr lang="en-GB" b="1" noProof="1"/>
              <a:t>Tevatron (operational period1985–2011)</a:t>
            </a:r>
          </a:p>
        </p:txBody>
      </p:sp>
      <p:sp>
        <p:nvSpPr>
          <p:cNvPr id="12" name="CuadroTexto 11">
            <a:extLst>
              <a:ext uri="{FF2B5EF4-FFF2-40B4-BE49-F238E27FC236}">
                <a16:creationId xmlns:a16="http://schemas.microsoft.com/office/drawing/2014/main" id="{33E693AB-DE53-5B00-D323-A17D82E9802D}"/>
              </a:ext>
            </a:extLst>
          </p:cNvPr>
          <p:cNvSpPr txBox="1"/>
          <p:nvPr/>
        </p:nvSpPr>
        <p:spPr>
          <a:xfrm>
            <a:off x="425905" y="1187889"/>
            <a:ext cx="3564570" cy="369332"/>
          </a:xfrm>
          <a:prstGeom prst="rect">
            <a:avLst/>
          </a:prstGeom>
          <a:noFill/>
        </p:spPr>
        <p:txBody>
          <a:bodyPr wrap="square" rtlCol="0">
            <a:spAutoFit/>
          </a:bodyPr>
          <a:lstStyle/>
          <a:p>
            <a:r>
              <a:rPr lang="en-GB" b="1" noProof="1"/>
              <a:t>RHIC (in operation)</a:t>
            </a:r>
          </a:p>
        </p:txBody>
      </p:sp>
      <p:pic>
        <p:nvPicPr>
          <p:cNvPr id="13" name="Imagen 12" descr="Interfaz de usuario gráfica, Diagrama&#10;&#10;El contenido generado por IA puede ser incorrecto.">
            <a:extLst>
              <a:ext uri="{FF2B5EF4-FFF2-40B4-BE49-F238E27FC236}">
                <a16:creationId xmlns:a16="http://schemas.microsoft.com/office/drawing/2014/main" id="{445DFAD2-1EB4-76E8-CC34-52A23A6615A2}"/>
              </a:ext>
            </a:extLst>
          </p:cNvPr>
          <p:cNvPicPr>
            <a:picLocks noChangeAspect="1"/>
          </p:cNvPicPr>
          <p:nvPr/>
        </p:nvPicPr>
        <p:blipFill>
          <a:blip r:embed="rId4"/>
          <a:srcRect t="9383" b="29040"/>
          <a:stretch/>
        </p:blipFill>
        <p:spPr>
          <a:xfrm>
            <a:off x="490493" y="1614163"/>
            <a:ext cx="5788054" cy="2667092"/>
          </a:xfrm>
          <a:prstGeom prst="rect">
            <a:avLst/>
          </a:prstGeom>
        </p:spPr>
      </p:pic>
      <p:pic>
        <p:nvPicPr>
          <p:cNvPr id="14" name="Imagen 13" descr="Interfaz de usuario gráfica, Diagrama&#10;&#10;El contenido generado por IA puede ser incorrecto.">
            <a:extLst>
              <a:ext uri="{FF2B5EF4-FFF2-40B4-BE49-F238E27FC236}">
                <a16:creationId xmlns:a16="http://schemas.microsoft.com/office/drawing/2014/main" id="{89C8AE50-6DAC-7329-318D-90D31052FB6D}"/>
              </a:ext>
            </a:extLst>
          </p:cNvPr>
          <p:cNvPicPr>
            <a:picLocks noChangeAspect="1"/>
          </p:cNvPicPr>
          <p:nvPr/>
        </p:nvPicPr>
        <p:blipFill>
          <a:blip r:embed="rId3"/>
          <a:srcRect l="1768" t="11727" r="42737" b="49597"/>
          <a:stretch/>
        </p:blipFill>
        <p:spPr>
          <a:xfrm>
            <a:off x="6813332" y="1293923"/>
            <a:ext cx="4964770" cy="2589338"/>
          </a:xfrm>
          <a:prstGeom prst="rect">
            <a:avLst/>
          </a:prstGeom>
        </p:spPr>
      </p:pic>
      <p:sp>
        <p:nvSpPr>
          <p:cNvPr id="16" name="Marcador de pie de página 15">
            <a:extLst>
              <a:ext uri="{FF2B5EF4-FFF2-40B4-BE49-F238E27FC236}">
                <a16:creationId xmlns:a16="http://schemas.microsoft.com/office/drawing/2014/main" id="{964C4815-7F49-E406-23F6-ED93ED70B2B8}"/>
              </a:ext>
            </a:extLst>
          </p:cNvPr>
          <p:cNvSpPr>
            <a:spLocks noGrp="1"/>
          </p:cNvSpPr>
          <p:nvPr>
            <p:ph type="ftr" sz="quarter" idx="11"/>
          </p:nvPr>
        </p:nvSpPr>
        <p:spPr/>
        <p:txBody>
          <a:bodyPr/>
          <a:lstStyle/>
          <a:p>
            <a:r>
              <a:rPr lang="es-ES_tradnl"/>
              <a:t>N. Fuster-Martínez</a:t>
            </a:r>
          </a:p>
        </p:txBody>
      </p:sp>
      <p:sp>
        <p:nvSpPr>
          <p:cNvPr id="17" name="Marcador de número de diapositiva 16">
            <a:extLst>
              <a:ext uri="{FF2B5EF4-FFF2-40B4-BE49-F238E27FC236}">
                <a16:creationId xmlns:a16="http://schemas.microsoft.com/office/drawing/2014/main" id="{E2D1D94D-F6BF-4544-D311-1F4A1362F10F}"/>
              </a:ext>
            </a:extLst>
          </p:cNvPr>
          <p:cNvSpPr>
            <a:spLocks noGrp="1"/>
          </p:cNvSpPr>
          <p:nvPr>
            <p:ph type="sldNum" sz="quarter" idx="12"/>
          </p:nvPr>
        </p:nvSpPr>
        <p:spPr/>
        <p:txBody>
          <a:bodyPr/>
          <a:lstStyle/>
          <a:p>
            <a:fld id="{DAE0D7E8-5DF2-E840-A2C8-1CC4E4B5A26A}" type="slidenum">
              <a:rPr lang="es-ES_tradnl" smtClean="0"/>
              <a:t>11</a:t>
            </a:fld>
            <a:endParaRPr lang="es-ES_tradnl"/>
          </a:p>
        </p:txBody>
      </p:sp>
      <p:grpSp>
        <p:nvGrpSpPr>
          <p:cNvPr id="2" name="Grupo 1">
            <a:extLst>
              <a:ext uri="{FF2B5EF4-FFF2-40B4-BE49-F238E27FC236}">
                <a16:creationId xmlns:a16="http://schemas.microsoft.com/office/drawing/2014/main" id="{D15111F0-397C-7A2C-2841-007EF3DB8022}"/>
              </a:ext>
            </a:extLst>
          </p:cNvPr>
          <p:cNvGrpSpPr/>
          <p:nvPr/>
        </p:nvGrpSpPr>
        <p:grpSpPr>
          <a:xfrm>
            <a:off x="675721" y="4341561"/>
            <a:ext cx="6379597" cy="2156683"/>
            <a:chOff x="675721" y="3645561"/>
            <a:chExt cx="7506498" cy="2724091"/>
          </a:xfrm>
        </p:grpSpPr>
        <p:pic>
          <p:nvPicPr>
            <p:cNvPr id="8200" name="Picture 8" descr="Layout of the SNS accelerator complex. | Download Scientific Diagram">
              <a:extLst>
                <a:ext uri="{FF2B5EF4-FFF2-40B4-BE49-F238E27FC236}">
                  <a16:creationId xmlns:a16="http://schemas.microsoft.com/office/drawing/2014/main" id="{B99C1865-D8E0-0DC3-E20A-36C61D7DFF9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7024" r="29538"/>
            <a:stretch/>
          </p:blipFill>
          <p:spPr bwMode="auto">
            <a:xfrm>
              <a:off x="675721" y="5220358"/>
              <a:ext cx="4615826" cy="114929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Layout of the SNS accumulator ring, the high- energy beam transport... |  Download Scientific Diagram">
              <a:extLst>
                <a:ext uri="{FF2B5EF4-FFF2-40B4-BE49-F238E27FC236}">
                  <a16:creationId xmlns:a16="http://schemas.microsoft.com/office/drawing/2014/main" id="{0E38B1D3-E71C-2CDA-7D93-97898331CFF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135" b="14885"/>
            <a:stretch/>
          </p:blipFill>
          <p:spPr bwMode="auto">
            <a:xfrm>
              <a:off x="4754880" y="3645561"/>
              <a:ext cx="3427339" cy="2468693"/>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CuadroTexto 2">
            <a:extLst>
              <a:ext uri="{FF2B5EF4-FFF2-40B4-BE49-F238E27FC236}">
                <a16:creationId xmlns:a16="http://schemas.microsoft.com/office/drawing/2014/main" id="{F812BF00-8FBA-C9F8-7071-3BF8EE8235BE}"/>
              </a:ext>
            </a:extLst>
          </p:cNvPr>
          <p:cNvSpPr txBox="1"/>
          <p:nvPr/>
        </p:nvSpPr>
        <p:spPr>
          <a:xfrm>
            <a:off x="577933" y="4775272"/>
            <a:ext cx="3564570" cy="646331"/>
          </a:xfrm>
          <a:prstGeom prst="rect">
            <a:avLst/>
          </a:prstGeom>
          <a:noFill/>
        </p:spPr>
        <p:txBody>
          <a:bodyPr wrap="square" rtlCol="0">
            <a:spAutoFit/>
          </a:bodyPr>
          <a:lstStyle/>
          <a:p>
            <a:r>
              <a:rPr lang="en-GB" b="1" noProof="1"/>
              <a:t>SNS Spallation source (in operation)</a:t>
            </a:r>
          </a:p>
        </p:txBody>
      </p:sp>
      <p:sp>
        <p:nvSpPr>
          <p:cNvPr id="19" name="CuadroTexto 18">
            <a:extLst>
              <a:ext uri="{FF2B5EF4-FFF2-40B4-BE49-F238E27FC236}">
                <a16:creationId xmlns:a16="http://schemas.microsoft.com/office/drawing/2014/main" id="{10F3A5CA-4059-920C-1A85-ED4E1132C6C3}"/>
              </a:ext>
            </a:extLst>
          </p:cNvPr>
          <p:cNvSpPr txBox="1"/>
          <p:nvPr/>
        </p:nvSpPr>
        <p:spPr>
          <a:xfrm>
            <a:off x="6632326" y="4174542"/>
            <a:ext cx="3573318" cy="1323439"/>
          </a:xfrm>
          <a:prstGeom prst="rect">
            <a:avLst/>
          </a:prstGeom>
          <a:noFill/>
        </p:spPr>
        <p:txBody>
          <a:bodyPr wrap="square" rtlCol="0">
            <a:spAutoFit/>
          </a:bodyPr>
          <a:lstStyle/>
          <a:p>
            <a:r>
              <a:rPr lang="en-GB" sz="1600" b="1" noProof="1">
                <a:solidFill>
                  <a:srgbClr val="1B2BF0"/>
                </a:solidFill>
              </a:rPr>
              <a:t>SNS</a:t>
            </a:r>
          </a:p>
          <a:p>
            <a:r>
              <a:rPr lang="en-GB" sz="1600" b="1" noProof="1"/>
              <a:t>E</a:t>
            </a:r>
            <a:r>
              <a:rPr lang="en-GB" sz="1600" b="1" baseline="-25000" noProof="1"/>
              <a:t>b</a:t>
            </a:r>
            <a:r>
              <a:rPr lang="en-GB" sz="1600" b="1" noProof="1"/>
              <a:t> = 1.3 GeV</a:t>
            </a:r>
          </a:p>
          <a:p>
            <a:r>
              <a:rPr lang="en-GB" sz="1600" b="1" noProof="1"/>
              <a:t>E</a:t>
            </a:r>
            <a:r>
              <a:rPr lang="en-GB" sz="1600" b="1" baseline="-25000" noProof="1"/>
              <a:t>stored </a:t>
            </a:r>
            <a:r>
              <a:rPr lang="en-GB" sz="1600" b="1" noProof="1"/>
              <a:t>~ 30 KJ</a:t>
            </a:r>
          </a:p>
          <a:p>
            <a:r>
              <a:rPr lang="en-GB" sz="1600" b="1" noProof="1">
                <a:solidFill>
                  <a:srgbClr val="1B2BF0"/>
                </a:solidFill>
              </a:rPr>
              <a:t>Collimation system</a:t>
            </a:r>
          </a:p>
          <a:p>
            <a:r>
              <a:rPr lang="en-GB" sz="1600" noProof="1"/>
              <a:t>MEBT(2) HEBT (10) RING (7)</a:t>
            </a:r>
          </a:p>
        </p:txBody>
      </p:sp>
      <p:sp>
        <p:nvSpPr>
          <p:cNvPr id="22" name="CuadroTexto 21">
            <a:extLst>
              <a:ext uri="{FF2B5EF4-FFF2-40B4-BE49-F238E27FC236}">
                <a16:creationId xmlns:a16="http://schemas.microsoft.com/office/drawing/2014/main" id="{B8820056-86E5-E446-881F-3A6FFF4DA317}"/>
              </a:ext>
            </a:extLst>
          </p:cNvPr>
          <p:cNvSpPr txBox="1"/>
          <p:nvPr/>
        </p:nvSpPr>
        <p:spPr>
          <a:xfrm>
            <a:off x="7283440" y="5679108"/>
            <a:ext cx="3474720" cy="923330"/>
          </a:xfrm>
          <a:prstGeom prst="rect">
            <a:avLst/>
          </a:prstGeom>
          <a:noFill/>
        </p:spPr>
        <p:txBody>
          <a:bodyPr wrap="square" rtlCol="0">
            <a:spAutoFit/>
          </a:bodyPr>
          <a:lstStyle/>
          <a:p>
            <a:pPr algn="ctr"/>
            <a:r>
              <a:rPr lang="en-GB" b="1" i="1" noProof="1"/>
              <a:t>As we increase the stored energy, the number of collimators required increases!</a:t>
            </a:r>
          </a:p>
        </p:txBody>
      </p:sp>
    </p:spTree>
    <p:extLst>
      <p:ext uri="{BB962C8B-B14F-4D97-AF65-F5344CB8AC3E}">
        <p14:creationId xmlns:p14="http://schemas.microsoft.com/office/powerpoint/2010/main" val="2451059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D5C4F-3ACE-06EE-2753-F41A6E357F9A}"/>
            </a:ext>
          </a:extLst>
        </p:cNvPr>
        <p:cNvGrpSpPr/>
        <p:nvPr/>
      </p:nvGrpSpPr>
      <p:grpSpPr>
        <a:xfrm>
          <a:off x="0" y="0"/>
          <a:ext cx="0" cy="0"/>
          <a:chOff x="0" y="0"/>
          <a:chExt cx="0" cy="0"/>
        </a:xfrm>
      </p:grpSpPr>
      <p:grpSp>
        <p:nvGrpSpPr>
          <p:cNvPr id="21" name="Grupo 20">
            <a:extLst>
              <a:ext uri="{FF2B5EF4-FFF2-40B4-BE49-F238E27FC236}">
                <a16:creationId xmlns:a16="http://schemas.microsoft.com/office/drawing/2014/main" id="{E26AB7EA-AF0B-D949-FCE4-8FDC3CA80B8E}"/>
              </a:ext>
            </a:extLst>
          </p:cNvPr>
          <p:cNvGrpSpPr/>
          <p:nvPr/>
        </p:nvGrpSpPr>
        <p:grpSpPr>
          <a:xfrm>
            <a:off x="3250321" y="732320"/>
            <a:ext cx="8574181" cy="5518155"/>
            <a:chOff x="2832109" y="834201"/>
            <a:chExt cx="8976160" cy="5704711"/>
          </a:xfrm>
        </p:grpSpPr>
        <p:pic>
          <p:nvPicPr>
            <p:cNvPr id="5" name="Imagen 4" descr="Diagrama&#10;&#10;El contenido generado por IA puede ser incorrecto.">
              <a:extLst>
                <a:ext uri="{FF2B5EF4-FFF2-40B4-BE49-F238E27FC236}">
                  <a16:creationId xmlns:a16="http://schemas.microsoft.com/office/drawing/2014/main" id="{E4AB36A3-6D0C-D9F6-6677-48E622B4B7A3}"/>
                </a:ext>
              </a:extLst>
            </p:cNvPr>
            <p:cNvPicPr>
              <a:picLocks noChangeAspect="1"/>
            </p:cNvPicPr>
            <p:nvPr/>
          </p:nvPicPr>
          <p:blipFill>
            <a:blip r:embed="rId2"/>
            <a:srcRect l="1453" t="16305"/>
            <a:stretch/>
          </p:blipFill>
          <p:spPr>
            <a:xfrm>
              <a:off x="2832109" y="834201"/>
              <a:ext cx="8976160" cy="5704711"/>
            </a:xfrm>
            <a:prstGeom prst="rect">
              <a:avLst/>
            </a:prstGeom>
          </p:spPr>
        </p:pic>
        <p:sp>
          <p:nvSpPr>
            <p:cNvPr id="18" name="Rectángulo 17">
              <a:extLst>
                <a:ext uri="{FF2B5EF4-FFF2-40B4-BE49-F238E27FC236}">
                  <a16:creationId xmlns:a16="http://schemas.microsoft.com/office/drawing/2014/main" id="{8D40C215-3AF5-3BF1-A871-5D98AFF378ED}"/>
                </a:ext>
              </a:extLst>
            </p:cNvPr>
            <p:cNvSpPr/>
            <p:nvPr/>
          </p:nvSpPr>
          <p:spPr>
            <a:xfrm>
              <a:off x="2832109" y="834201"/>
              <a:ext cx="2740918" cy="14662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0" name="Rectángulo 19">
              <a:extLst>
                <a:ext uri="{FF2B5EF4-FFF2-40B4-BE49-F238E27FC236}">
                  <a16:creationId xmlns:a16="http://schemas.microsoft.com/office/drawing/2014/main" id="{30DA0D32-3EB9-FA60-BED6-C780E261A0B4}"/>
                </a:ext>
              </a:extLst>
            </p:cNvPr>
            <p:cNvSpPr/>
            <p:nvPr/>
          </p:nvSpPr>
          <p:spPr>
            <a:xfrm>
              <a:off x="3206758" y="4557564"/>
              <a:ext cx="1990884" cy="18024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sp>
        <p:nvSpPr>
          <p:cNvPr id="2" name="Rectángulo redondeado 1">
            <a:extLst>
              <a:ext uri="{FF2B5EF4-FFF2-40B4-BE49-F238E27FC236}">
                <a16:creationId xmlns:a16="http://schemas.microsoft.com/office/drawing/2014/main" id="{991A2768-00F0-13DA-AFEC-E6ACF351FD0B}"/>
              </a:ext>
            </a:extLst>
          </p:cNvPr>
          <p:cNvSpPr/>
          <p:nvPr/>
        </p:nvSpPr>
        <p:spPr>
          <a:xfrm>
            <a:off x="201612" y="5681115"/>
            <a:ext cx="6348295" cy="66301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8" name="Título 1">
            <a:extLst>
              <a:ext uri="{FF2B5EF4-FFF2-40B4-BE49-F238E27FC236}">
                <a16:creationId xmlns:a16="http://schemas.microsoft.com/office/drawing/2014/main" id="{EBC43D04-2456-CC9F-4E14-BA8291142489}"/>
              </a:ext>
            </a:extLst>
          </p:cNvPr>
          <p:cNvSpPr txBox="1">
            <a:spLocks/>
          </p:cNvSpPr>
          <p:nvPr/>
        </p:nvSpPr>
        <p:spPr>
          <a:xfrm>
            <a:off x="-26053"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Examples II: the LHC</a:t>
            </a:r>
            <a:endParaRPr lang="en-GB" sz="3200" noProof="0" dirty="0">
              <a:solidFill>
                <a:schemeClr val="bg1"/>
              </a:solidFill>
            </a:endParaRPr>
          </a:p>
        </p:txBody>
      </p:sp>
      <p:sp>
        <p:nvSpPr>
          <p:cNvPr id="13" name="Marcador de pie de página 12">
            <a:extLst>
              <a:ext uri="{FF2B5EF4-FFF2-40B4-BE49-F238E27FC236}">
                <a16:creationId xmlns:a16="http://schemas.microsoft.com/office/drawing/2014/main" id="{4CE8FF65-BC62-13A4-3282-9EB018360050}"/>
              </a:ext>
            </a:extLst>
          </p:cNvPr>
          <p:cNvSpPr>
            <a:spLocks noGrp="1"/>
          </p:cNvSpPr>
          <p:nvPr>
            <p:ph type="ftr" sz="quarter" idx="11"/>
          </p:nvPr>
        </p:nvSpPr>
        <p:spPr/>
        <p:txBody>
          <a:bodyPr/>
          <a:lstStyle/>
          <a:p>
            <a:r>
              <a:rPr lang="es-ES_tradnl"/>
              <a:t>N. Fuster-Martínez</a:t>
            </a:r>
          </a:p>
        </p:txBody>
      </p:sp>
      <p:sp>
        <p:nvSpPr>
          <p:cNvPr id="14" name="Marcador de número de diapositiva 13">
            <a:extLst>
              <a:ext uri="{FF2B5EF4-FFF2-40B4-BE49-F238E27FC236}">
                <a16:creationId xmlns:a16="http://schemas.microsoft.com/office/drawing/2014/main" id="{409EB9F5-7E12-05C2-0896-085D522B2FE2}"/>
              </a:ext>
            </a:extLst>
          </p:cNvPr>
          <p:cNvSpPr>
            <a:spLocks noGrp="1"/>
          </p:cNvSpPr>
          <p:nvPr>
            <p:ph type="sldNum" sz="quarter" idx="12"/>
          </p:nvPr>
        </p:nvSpPr>
        <p:spPr/>
        <p:txBody>
          <a:bodyPr/>
          <a:lstStyle/>
          <a:p>
            <a:fld id="{DAE0D7E8-5DF2-E840-A2C8-1CC4E4B5A26A}" type="slidenum">
              <a:rPr lang="es-ES_tradnl" smtClean="0"/>
              <a:t>12</a:t>
            </a:fld>
            <a:endParaRPr lang="es-ES_tradnl"/>
          </a:p>
        </p:txBody>
      </p:sp>
      <p:sp>
        <p:nvSpPr>
          <p:cNvPr id="16" name="CuadroTexto 15">
            <a:extLst>
              <a:ext uri="{FF2B5EF4-FFF2-40B4-BE49-F238E27FC236}">
                <a16:creationId xmlns:a16="http://schemas.microsoft.com/office/drawing/2014/main" id="{425A27F8-25AE-8FA6-B2FC-0F6AB07EBEBB}"/>
              </a:ext>
            </a:extLst>
          </p:cNvPr>
          <p:cNvSpPr txBox="1"/>
          <p:nvPr/>
        </p:nvSpPr>
        <p:spPr>
          <a:xfrm>
            <a:off x="7537411" y="2192723"/>
            <a:ext cx="2272909" cy="923330"/>
          </a:xfrm>
          <a:prstGeom prst="rect">
            <a:avLst/>
          </a:prstGeom>
          <a:noFill/>
        </p:spPr>
        <p:txBody>
          <a:bodyPr wrap="square" rtlCol="0">
            <a:spAutoFit/>
          </a:bodyPr>
          <a:lstStyle/>
          <a:p>
            <a:pPr algn="ctr"/>
            <a:r>
              <a:rPr lang="en-GB" b="1" i="1" noProof="0" dirty="0">
                <a:solidFill>
                  <a:srgbClr val="1B2BF0"/>
                </a:solidFill>
                <a:cs typeface="Calibri" panose="020F0502020204030204" pitchFamily="34" charset="0"/>
              </a:rPr>
              <a:t>Total of 118 two-sided collimators (108 are movable)</a:t>
            </a:r>
          </a:p>
        </p:txBody>
      </p:sp>
      <p:sp>
        <p:nvSpPr>
          <p:cNvPr id="17" name="CuadroTexto 16">
            <a:extLst>
              <a:ext uri="{FF2B5EF4-FFF2-40B4-BE49-F238E27FC236}">
                <a16:creationId xmlns:a16="http://schemas.microsoft.com/office/drawing/2014/main" id="{4B3B49A0-C617-0E6C-83B6-D28A478D4768}"/>
              </a:ext>
            </a:extLst>
          </p:cNvPr>
          <p:cNvSpPr txBox="1"/>
          <p:nvPr/>
        </p:nvSpPr>
        <p:spPr>
          <a:xfrm>
            <a:off x="343728" y="5710019"/>
            <a:ext cx="6206179" cy="646331"/>
          </a:xfrm>
          <a:prstGeom prst="rect">
            <a:avLst/>
          </a:prstGeom>
          <a:noFill/>
        </p:spPr>
        <p:txBody>
          <a:bodyPr wrap="square" rtlCol="0">
            <a:spAutoFit/>
          </a:bodyPr>
          <a:lstStyle/>
          <a:p>
            <a:pPr algn="ctr"/>
            <a:r>
              <a:rPr lang="en-GB" b="1" i="1" noProof="0" dirty="0">
                <a:cs typeface="Calibri" panose="020F0502020204030204" pitchFamily="34" charset="0"/>
              </a:rPr>
              <a:t>The LHC is the state-of-the-art for high-energy colliders!</a:t>
            </a:r>
          </a:p>
          <a:p>
            <a:pPr algn="ctr"/>
            <a:r>
              <a:rPr lang="en-GB" b="1" i="1" noProof="0" dirty="0">
                <a:cs typeface="Calibri" panose="020F0502020204030204" pitchFamily="34" charset="0"/>
              </a:rPr>
              <a:t>Collimators are distributed along 27 Km in the LHC ring</a:t>
            </a:r>
          </a:p>
        </p:txBody>
      </p:sp>
      <p:pic>
        <p:nvPicPr>
          <p:cNvPr id="22" name="Imagen 21" descr="Diagrama&#10;&#10;Descripción generada automáticamente">
            <a:extLst>
              <a:ext uri="{FF2B5EF4-FFF2-40B4-BE49-F238E27FC236}">
                <a16:creationId xmlns:a16="http://schemas.microsoft.com/office/drawing/2014/main" id="{C81C88B1-B939-43C0-2F74-D282CC7C4F84}"/>
              </a:ext>
            </a:extLst>
          </p:cNvPr>
          <p:cNvPicPr>
            <a:picLocks noChangeAspect="1"/>
          </p:cNvPicPr>
          <p:nvPr/>
        </p:nvPicPr>
        <p:blipFill rotWithShape="1">
          <a:blip r:embed="rId3"/>
          <a:srcRect t="17881" b="93"/>
          <a:stretch/>
        </p:blipFill>
        <p:spPr>
          <a:xfrm>
            <a:off x="343728" y="686963"/>
            <a:ext cx="4552293" cy="2653552"/>
          </a:xfrm>
          <a:prstGeom prst="rect">
            <a:avLst/>
          </a:prstGeom>
        </p:spPr>
      </p:pic>
      <p:sp>
        <p:nvSpPr>
          <p:cNvPr id="23" name="Rectángulo 22">
            <a:extLst>
              <a:ext uri="{FF2B5EF4-FFF2-40B4-BE49-F238E27FC236}">
                <a16:creationId xmlns:a16="http://schemas.microsoft.com/office/drawing/2014/main" id="{30DACB47-43EE-737D-84DC-14E04AB7541E}"/>
              </a:ext>
            </a:extLst>
          </p:cNvPr>
          <p:cNvSpPr/>
          <p:nvPr/>
        </p:nvSpPr>
        <p:spPr>
          <a:xfrm>
            <a:off x="1448460" y="3657193"/>
            <a:ext cx="3110595" cy="2031325"/>
          </a:xfrm>
          <a:prstGeom prst="rect">
            <a:avLst/>
          </a:prstGeom>
        </p:spPr>
        <p:txBody>
          <a:bodyPr wrap="square">
            <a:spAutoFit/>
          </a:bodyPr>
          <a:lstStyle/>
          <a:p>
            <a:pPr algn="ctr"/>
            <a:r>
              <a:rPr lang="es-ES_tradnl" dirty="0">
                <a:cs typeface="Calibri" panose="020F0502020204030204" pitchFamily="34" charset="0"/>
              </a:rPr>
              <a:t>Acelerador lineal (50 </a:t>
            </a:r>
            <a:r>
              <a:rPr lang="es-ES_tradnl" dirty="0" err="1">
                <a:cs typeface="Calibri" panose="020F0502020204030204" pitchFamily="34" charset="0"/>
              </a:rPr>
              <a:t>MeV</a:t>
            </a:r>
            <a:r>
              <a:rPr lang="es-ES_tradnl" dirty="0">
                <a:cs typeface="Calibri" panose="020F0502020204030204" pitchFamily="34" charset="0"/>
              </a:rPr>
              <a:t>)</a:t>
            </a:r>
          </a:p>
          <a:p>
            <a:pPr algn="ctr"/>
            <a:r>
              <a:rPr lang="es-ES_tradnl" dirty="0" err="1">
                <a:cs typeface="Calibri" panose="020F0502020204030204" pitchFamily="34" charset="0"/>
              </a:rPr>
              <a:t>Booster</a:t>
            </a:r>
            <a:r>
              <a:rPr lang="es-ES_tradnl" dirty="0">
                <a:cs typeface="Calibri" panose="020F0502020204030204" pitchFamily="34" charset="0"/>
              </a:rPr>
              <a:t> 1.4 </a:t>
            </a:r>
            <a:r>
              <a:rPr lang="es-ES_tradnl" dirty="0" err="1">
                <a:cs typeface="Calibri" panose="020F0502020204030204" pitchFamily="34" charset="0"/>
              </a:rPr>
              <a:t>GeV</a:t>
            </a:r>
            <a:r>
              <a:rPr lang="es-ES_tradnl" dirty="0">
                <a:cs typeface="Calibri" panose="020F0502020204030204" pitchFamily="34" charset="0"/>
              </a:rPr>
              <a:t> </a:t>
            </a:r>
          </a:p>
          <a:p>
            <a:pPr algn="ctr"/>
            <a:r>
              <a:rPr lang="es-ES_tradnl" dirty="0">
                <a:cs typeface="Calibri" panose="020F0502020204030204" pitchFamily="34" charset="0"/>
              </a:rPr>
              <a:t>PS 25 </a:t>
            </a:r>
            <a:r>
              <a:rPr lang="es-ES_tradnl" dirty="0" err="1">
                <a:cs typeface="Calibri" panose="020F0502020204030204" pitchFamily="34" charset="0"/>
              </a:rPr>
              <a:t>GeV</a:t>
            </a:r>
            <a:endParaRPr lang="es-ES_tradnl" dirty="0">
              <a:cs typeface="Calibri" panose="020F0502020204030204" pitchFamily="34" charset="0"/>
            </a:endParaRPr>
          </a:p>
          <a:p>
            <a:pPr algn="ctr"/>
            <a:r>
              <a:rPr lang="es-ES_tradnl" dirty="0">
                <a:cs typeface="Calibri" panose="020F0502020204030204" pitchFamily="34" charset="0"/>
              </a:rPr>
              <a:t>SPS 450 </a:t>
            </a:r>
            <a:r>
              <a:rPr lang="es-ES_tradnl" dirty="0" err="1">
                <a:cs typeface="Calibri" panose="020F0502020204030204" pitchFamily="34" charset="0"/>
              </a:rPr>
              <a:t>GeV</a:t>
            </a:r>
            <a:endParaRPr lang="es-ES_tradnl" dirty="0">
              <a:cs typeface="Calibri" panose="020F0502020204030204" pitchFamily="34" charset="0"/>
            </a:endParaRPr>
          </a:p>
          <a:p>
            <a:pPr algn="ctr"/>
            <a:r>
              <a:rPr lang="es-ES_tradnl" dirty="0">
                <a:cs typeface="Calibri" panose="020F0502020204030204" pitchFamily="34" charset="0"/>
              </a:rPr>
              <a:t>LHC 7 </a:t>
            </a:r>
            <a:r>
              <a:rPr lang="es-ES_tradnl" dirty="0" err="1">
                <a:cs typeface="Calibri" panose="020F0502020204030204" pitchFamily="34" charset="0"/>
              </a:rPr>
              <a:t>TeV</a:t>
            </a:r>
            <a:r>
              <a:rPr lang="es-ES_tradnl" dirty="0">
                <a:cs typeface="Calibri" panose="020F0502020204030204" pitchFamily="34" charset="0"/>
              </a:rPr>
              <a:t>  </a:t>
            </a:r>
          </a:p>
          <a:p>
            <a:pPr algn="ctr"/>
            <a:r>
              <a:rPr lang="es-ES_tradnl" dirty="0">
                <a:cs typeface="Calibri" panose="020F0502020204030204" pitchFamily="34" charset="0"/>
              </a:rPr>
              <a:t>(</a:t>
            </a:r>
            <a:r>
              <a:rPr lang="es-ES_tradnl" b="1" dirty="0" err="1">
                <a:cs typeface="Calibri" panose="020F0502020204030204" pitchFamily="34" charset="0"/>
              </a:rPr>
              <a:t>E</a:t>
            </a:r>
            <a:r>
              <a:rPr lang="es-ES_tradnl" b="1" baseline="-25000" dirty="0" err="1">
                <a:cs typeface="Calibri" panose="020F0502020204030204" pitchFamily="34" charset="0"/>
              </a:rPr>
              <a:t>stored</a:t>
            </a:r>
            <a:r>
              <a:rPr lang="es-ES_tradnl" b="1" dirty="0">
                <a:cs typeface="Calibri" panose="020F0502020204030204" pitchFamily="34" charset="0"/>
              </a:rPr>
              <a:t> = 360 MJ)</a:t>
            </a:r>
          </a:p>
          <a:p>
            <a:pPr algn="ctr"/>
            <a:endParaRPr lang="es-ES_tradnl" dirty="0">
              <a:cs typeface="Calibri" panose="020F0502020204030204" pitchFamily="34" charset="0"/>
            </a:endParaRPr>
          </a:p>
        </p:txBody>
      </p:sp>
      <p:sp>
        <p:nvSpPr>
          <p:cNvPr id="6" name="Flecha derecha 5">
            <a:extLst>
              <a:ext uri="{FF2B5EF4-FFF2-40B4-BE49-F238E27FC236}">
                <a16:creationId xmlns:a16="http://schemas.microsoft.com/office/drawing/2014/main" id="{F2611562-0B95-17FA-CDC1-E73F6109DC07}"/>
              </a:ext>
            </a:extLst>
          </p:cNvPr>
          <p:cNvSpPr/>
          <p:nvPr/>
        </p:nvSpPr>
        <p:spPr>
          <a:xfrm>
            <a:off x="4559055" y="997527"/>
            <a:ext cx="594836" cy="221673"/>
          </a:xfrm>
          <a:prstGeom prst="rightArrow">
            <a:avLst/>
          </a:prstGeom>
          <a:solidFill>
            <a:srgbClr val="1B2B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lecha derecha 6">
            <a:extLst>
              <a:ext uri="{FF2B5EF4-FFF2-40B4-BE49-F238E27FC236}">
                <a16:creationId xmlns:a16="http://schemas.microsoft.com/office/drawing/2014/main" id="{D856AF27-670A-788E-BEC8-627110A3D1B1}"/>
              </a:ext>
            </a:extLst>
          </p:cNvPr>
          <p:cNvSpPr/>
          <p:nvPr/>
        </p:nvSpPr>
        <p:spPr>
          <a:xfrm rot="10800000">
            <a:off x="5352171" y="997527"/>
            <a:ext cx="594836" cy="221673"/>
          </a:xfrm>
          <a:prstGeom prst="rightArrow">
            <a:avLst/>
          </a:prstGeom>
          <a:solidFill>
            <a:srgbClr val="1B2B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CuadroTexto 8">
            <a:extLst>
              <a:ext uri="{FF2B5EF4-FFF2-40B4-BE49-F238E27FC236}">
                <a16:creationId xmlns:a16="http://schemas.microsoft.com/office/drawing/2014/main" id="{AF1DAF01-87CE-E7E7-49B2-F72ACF4E5ABD}"/>
              </a:ext>
            </a:extLst>
          </p:cNvPr>
          <p:cNvSpPr txBox="1"/>
          <p:nvPr/>
        </p:nvSpPr>
        <p:spPr>
          <a:xfrm>
            <a:off x="4675893" y="680849"/>
            <a:ext cx="297418" cy="369332"/>
          </a:xfrm>
          <a:prstGeom prst="rect">
            <a:avLst/>
          </a:prstGeom>
          <a:noFill/>
        </p:spPr>
        <p:txBody>
          <a:bodyPr wrap="square" rtlCol="0">
            <a:spAutoFit/>
          </a:bodyPr>
          <a:lstStyle/>
          <a:p>
            <a:r>
              <a:rPr lang="es-ES_tradnl" dirty="0"/>
              <a:t>p</a:t>
            </a:r>
          </a:p>
        </p:txBody>
      </p:sp>
      <p:pic>
        <p:nvPicPr>
          <p:cNvPr id="12" name="Imagen 11">
            <a:extLst>
              <a:ext uri="{FF2B5EF4-FFF2-40B4-BE49-F238E27FC236}">
                <a16:creationId xmlns:a16="http://schemas.microsoft.com/office/drawing/2014/main" id="{5B336A67-88DC-8A55-B447-4290FE2B15CA}"/>
              </a:ext>
            </a:extLst>
          </p:cNvPr>
          <p:cNvPicPr>
            <a:picLocks noChangeAspect="1"/>
          </p:cNvPicPr>
          <p:nvPr/>
        </p:nvPicPr>
        <p:blipFill>
          <a:blip r:embed="rId4"/>
          <a:stretch>
            <a:fillRect/>
          </a:stretch>
        </p:blipFill>
        <p:spPr>
          <a:xfrm>
            <a:off x="5480509" y="626445"/>
            <a:ext cx="419100" cy="508000"/>
          </a:xfrm>
          <a:prstGeom prst="rect">
            <a:avLst/>
          </a:prstGeom>
        </p:spPr>
      </p:pic>
    </p:spTree>
    <p:extLst>
      <p:ext uri="{BB962C8B-B14F-4D97-AF65-F5344CB8AC3E}">
        <p14:creationId xmlns:p14="http://schemas.microsoft.com/office/powerpoint/2010/main" val="2677634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A62E054-3992-7464-6837-E6DB44D45BCA}"/>
            </a:ext>
          </a:extLst>
        </p:cNvPr>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5977C99C-476A-2E7D-9B70-0B3F493686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6" name="Freeform: Shape 45">
            <a:extLst>
              <a:ext uri="{FF2B5EF4-FFF2-40B4-BE49-F238E27FC236}">
                <a16:creationId xmlns:a16="http://schemas.microsoft.com/office/drawing/2014/main" id="{3FEDEAD1-4B2E-2FED-43FB-5C804216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ítulo 1">
            <a:extLst>
              <a:ext uri="{FF2B5EF4-FFF2-40B4-BE49-F238E27FC236}">
                <a16:creationId xmlns:a16="http://schemas.microsoft.com/office/drawing/2014/main" id="{07EB73E9-16C1-03EA-5C28-B3C21E0895F9}"/>
              </a:ext>
            </a:extLst>
          </p:cNvPr>
          <p:cNvSpPr txBox="1">
            <a:spLocks/>
          </p:cNvSpPr>
          <p:nvPr/>
        </p:nvSpPr>
        <p:spPr>
          <a:xfrm>
            <a:off x="686834" y="1153572"/>
            <a:ext cx="3200400" cy="4461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Aptos Display" panose="02110004020202020204"/>
                <a:ea typeface="+mj-ea"/>
                <a:cs typeface="+mj-cs"/>
              </a:rPr>
              <a:t>Content</a:t>
            </a:r>
          </a:p>
        </p:txBody>
      </p:sp>
      <p:sp>
        <p:nvSpPr>
          <p:cNvPr id="48" name="Arc 47">
            <a:extLst>
              <a:ext uri="{FF2B5EF4-FFF2-40B4-BE49-F238E27FC236}">
                <a16:creationId xmlns:a16="http://schemas.microsoft.com/office/drawing/2014/main" id="{66DDAA4B-2E36-E29E-5FF2-2F4A99110D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4" name="Marcador de contenido 2">
            <a:extLst>
              <a:ext uri="{FF2B5EF4-FFF2-40B4-BE49-F238E27FC236}">
                <a16:creationId xmlns:a16="http://schemas.microsoft.com/office/drawing/2014/main" id="{D43BE3D9-C2D5-E8DB-1959-1C1A5B03C1A3}"/>
              </a:ext>
            </a:extLst>
          </p:cNvPr>
          <p:cNvSpPr>
            <a:spLocks noGrp="1"/>
          </p:cNvSpPr>
          <p:nvPr>
            <p:ph idx="1"/>
          </p:nvPr>
        </p:nvSpPr>
        <p:spPr>
          <a:xfrm>
            <a:off x="4447308" y="588168"/>
            <a:ext cx="6906491" cy="5585619"/>
          </a:xfrm>
        </p:spPr>
        <p:txBody>
          <a:bodyPr vert="horz" lIns="91440" tIns="45720" rIns="91440" bIns="45720" rtlCol="0" anchor="ctr">
            <a:noAutofit/>
          </a:bodyPr>
          <a:lstStyle/>
          <a:p>
            <a:pPr>
              <a:buFont typeface="Wingdings" pitchFamily="2" charset="2"/>
              <a:buChar char="q"/>
            </a:pPr>
            <a:r>
              <a:rPr lang="en-US" sz="1800" b="1" dirty="0"/>
              <a:t>Introduction</a:t>
            </a:r>
          </a:p>
          <a:p>
            <a:pPr>
              <a:buFont typeface="Wingdings" pitchFamily="2" charset="2"/>
              <a:buChar char="q"/>
            </a:pPr>
            <a:endParaRPr lang="en-US" sz="1800" dirty="0"/>
          </a:p>
          <a:p>
            <a:pPr>
              <a:buFont typeface="Wingdings" pitchFamily="2" charset="2"/>
              <a:buChar char="q"/>
            </a:pPr>
            <a:r>
              <a:rPr lang="en-US" sz="1800" b="1" dirty="0">
                <a:solidFill>
                  <a:srgbClr val="1B2BF0"/>
                </a:solidFill>
              </a:rPr>
              <a:t>Basic beam dynamics and definitions for collimation design </a:t>
            </a:r>
          </a:p>
          <a:p>
            <a:pPr lvl="1">
              <a:buFont typeface="Courier New" panose="02070309020205020404" pitchFamily="49" charset="0"/>
              <a:buChar char="o"/>
            </a:pPr>
            <a:r>
              <a:rPr lang="en-US" sz="1800" dirty="0">
                <a:solidFill>
                  <a:srgbClr val="1B2BF0"/>
                </a:solidFill>
              </a:rPr>
              <a:t>Recap on </a:t>
            </a:r>
            <a:r>
              <a:rPr lang="en-US" sz="1800" dirty="0" err="1">
                <a:solidFill>
                  <a:srgbClr val="1B2BF0"/>
                </a:solidFill>
              </a:rPr>
              <a:t>twiss</a:t>
            </a:r>
            <a:r>
              <a:rPr lang="en-US" sz="1800" dirty="0">
                <a:solidFill>
                  <a:srgbClr val="1B2BF0"/>
                </a:solidFill>
              </a:rPr>
              <a:t> functions, dispersion and beam size</a:t>
            </a:r>
          </a:p>
          <a:p>
            <a:pPr lvl="1">
              <a:buFont typeface="Courier New" panose="02070309020205020404" pitchFamily="49" charset="0"/>
              <a:buChar char="o"/>
            </a:pPr>
            <a:r>
              <a:rPr lang="en-US" sz="1800" dirty="0">
                <a:solidFill>
                  <a:srgbClr val="1B2BF0"/>
                </a:solidFill>
              </a:rPr>
              <a:t>Aperture model</a:t>
            </a:r>
          </a:p>
          <a:p>
            <a:pPr lvl="1">
              <a:buFont typeface="Courier New" panose="02070309020205020404" pitchFamily="49" charset="0"/>
              <a:buChar char="o"/>
            </a:pPr>
            <a:r>
              <a:rPr lang="en-US" sz="1800" dirty="0">
                <a:solidFill>
                  <a:srgbClr val="1B2BF0"/>
                </a:solidFill>
              </a:rPr>
              <a:t>Beam loss model</a:t>
            </a:r>
          </a:p>
          <a:p>
            <a:pPr lvl="1">
              <a:buFont typeface="Courier New" panose="02070309020205020404" pitchFamily="49" charset="0"/>
              <a:buChar char="o"/>
            </a:pPr>
            <a:r>
              <a:rPr lang="en-US" sz="1800" dirty="0">
                <a:solidFill>
                  <a:srgbClr val="1B2BF0"/>
                </a:solidFill>
              </a:rPr>
              <a:t>Collimation cleaning efficiency</a:t>
            </a:r>
          </a:p>
          <a:p>
            <a:pPr lvl="1">
              <a:buFont typeface="Wingdings" pitchFamily="2" charset="2"/>
              <a:buChar char="q"/>
            </a:pPr>
            <a:endParaRPr lang="en-US" sz="1800" dirty="0"/>
          </a:p>
          <a:p>
            <a:pPr>
              <a:buFont typeface="Wingdings" pitchFamily="2" charset="2"/>
              <a:buChar char="q"/>
            </a:pPr>
            <a:r>
              <a:rPr lang="en-US" sz="1800" b="1" dirty="0"/>
              <a:t>Collimation design aspects for high power machines</a:t>
            </a:r>
          </a:p>
          <a:p>
            <a:pPr lvl="1">
              <a:buFont typeface="Courier New" panose="02070309020205020404" pitchFamily="49" charset="0"/>
              <a:buChar char="o"/>
            </a:pPr>
            <a:r>
              <a:rPr lang="en-US" sz="1800" dirty="0"/>
              <a:t>Collimators shape</a:t>
            </a:r>
          </a:p>
          <a:p>
            <a:pPr lvl="1">
              <a:buFont typeface="Courier New" panose="02070309020205020404" pitchFamily="49" charset="0"/>
              <a:buChar char="o"/>
            </a:pPr>
            <a:r>
              <a:rPr lang="en-US" sz="1800" dirty="0"/>
              <a:t>Single vs multi-stage collimation system</a:t>
            </a:r>
          </a:p>
          <a:p>
            <a:pPr lvl="1">
              <a:buFont typeface="Courier New" panose="02070309020205020404" pitchFamily="49" charset="0"/>
              <a:buChar char="o"/>
            </a:pPr>
            <a:r>
              <a:rPr lang="en-US" sz="1800" dirty="0"/>
              <a:t>Collimation simulation tools</a:t>
            </a:r>
          </a:p>
          <a:p>
            <a:pPr lvl="1">
              <a:buFont typeface="Courier New" panose="02070309020205020404" pitchFamily="49" charset="0"/>
              <a:buChar char="o"/>
            </a:pPr>
            <a:r>
              <a:rPr lang="en-US" sz="1800" dirty="0"/>
              <a:t>Material considerations</a:t>
            </a:r>
          </a:p>
          <a:p>
            <a:pPr lvl="1">
              <a:buFont typeface="Courier New" panose="02070309020205020404" pitchFamily="49" charset="0"/>
              <a:buChar char="o"/>
            </a:pPr>
            <a:r>
              <a:rPr lang="en-US" sz="1800" dirty="0"/>
              <a:t>Mechanical design</a:t>
            </a:r>
          </a:p>
          <a:p>
            <a:pPr lvl="1">
              <a:buFont typeface="Wingdings" pitchFamily="2" charset="2"/>
              <a:buChar char="q"/>
            </a:pPr>
            <a:endParaRPr lang="en-US" sz="1800" dirty="0"/>
          </a:p>
          <a:p>
            <a:pPr>
              <a:buFont typeface="Wingdings" pitchFamily="2" charset="2"/>
              <a:buChar char="q"/>
            </a:pPr>
            <a:r>
              <a:rPr lang="en-US" sz="1800" b="1" dirty="0"/>
              <a:t>The LHC collimation system: operational challenges</a:t>
            </a:r>
          </a:p>
          <a:p>
            <a:pPr>
              <a:buFont typeface="Wingdings" pitchFamily="2" charset="2"/>
              <a:buChar char="q"/>
            </a:pPr>
            <a:endParaRPr lang="en-US" sz="1800" dirty="0"/>
          </a:p>
          <a:p>
            <a:pPr>
              <a:buFont typeface="Wingdings" pitchFamily="2" charset="2"/>
              <a:buChar char="q"/>
            </a:pPr>
            <a:r>
              <a:rPr lang="en-US" sz="1800" b="1" dirty="0"/>
              <a:t>R&amp;D on advance collimation techniques</a:t>
            </a:r>
          </a:p>
        </p:txBody>
      </p:sp>
      <p:sp>
        <p:nvSpPr>
          <p:cNvPr id="7" name="Marcador de pie de página 6">
            <a:extLst>
              <a:ext uri="{FF2B5EF4-FFF2-40B4-BE49-F238E27FC236}">
                <a16:creationId xmlns:a16="http://schemas.microsoft.com/office/drawing/2014/main" id="{EA80C540-110C-0CA9-E63F-6AABC33E9175}"/>
              </a:ext>
            </a:extLst>
          </p:cNvPr>
          <p:cNvSpPr>
            <a:spLocks noGrp="1"/>
          </p:cNvSpPr>
          <p:nvPr>
            <p:ph type="ftr" sz="quarter" idx="11"/>
          </p:nvPr>
        </p:nvSpPr>
        <p:spPr>
          <a:xfrm>
            <a:off x="4038600" y="6356350"/>
            <a:ext cx="5251174" cy="365125"/>
          </a:xfrm>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t>N. Fuster-Martínez</a:t>
            </a:r>
          </a:p>
        </p:txBody>
      </p:sp>
      <p:sp>
        <p:nvSpPr>
          <p:cNvPr id="8" name="Marcador de número de diapositiva 7">
            <a:extLst>
              <a:ext uri="{FF2B5EF4-FFF2-40B4-BE49-F238E27FC236}">
                <a16:creationId xmlns:a16="http://schemas.microsoft.com/office/drawing/2014/main" id="{64BDD3CC-B941-A2DF-8D17-B78EDDEE15E9}"/>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DAE0D7E8-5DF2-E840-A2C8-1CC4E4B5A26A}" type="slidenum">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782238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a:extLst>
              <a:ext uri="{FF2B5EF4-FFF2-40B4-BE49-F238E27FC236}">
                <a16:creationId xmlns:a16="http://schemas.microsoft.com/office/drawing/2014/main" id="{33AC4407-AE47-544D-65D5-C14EC255271D}"/>
              </a:ext>
            </a:extLst>
          </p:cNvPr>
          <p:cNvSpPr/>
          <p:nvPr/>
        </p:nvSpPr>
        <p:spPr>
          <a:xfrm>
            <a:off x="336366" y="791627"/>
            <a:ext cx="11507501" cy="66301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2" name="CuadroTexto 1">
            <a:extLst>
              <a:ext uri="{FF2B5EF4-FFF2-40B4-BE49-F238E27FC236}">
                <a16:creationId xmlns:a16="http://schemas.microsoft.com/office/drawing/2014/main" id="{BB341BA8-A1A6-2842-9021-746C31FB12A8}"/>
              </a:ext>
            </a:extLst>
          </p:cNvPr>
          <p:cNvSpPr txBox="1"/>
          <p:nvPr/>
        </p:nvSpPr>
        <p:spPr>
          <a:xfrm>
            <a:off x="348133" y="921203"/>
            <a:ext cx="11495734" cy="400110"/>
          </a:xfrm>
          <a:prstGeom prst="rect">
            <a:avLst/>
          </a:prstGeom>
          <a:noFill/>
        </p:spPr>
        <p:txBody>
          <a:bodyPr wrap="square" rtlCol="0">
            <a:spAutoFit/>
          </a:bodyPr>
          <a:lstStyle/>
          <a:p>
            <a:pPr algn="ctr"/>
            <a:r>
              <a:rPr lang="en-GB" sz="2000" b="1" noProof="0" dirty="0"/>
              <a:t>Magnets are used in accelerators to guide, focus and correct the particles motion</a:t>
            </a:r>
          </a:p>
        </p:txBody>
      </p:sp>
      <p:sp>
        <p:nvSpPr>
          <p:cNvPr id="7" name="Marcador de número de diapositiva 6">
            <a:extLst>
              <a:ext uri="{FF2B5EF4-FFF2-40B4-BE49-F238E27FC236}">
                <a16:creationId xmlns:a16="http://schemas.microsoft.com/office/drawing/2014/main" id="{7E44022A-EFBC-CD48-9FD3-9167667CA17B}"/>
              </a:ext>
            </a:extLst>
          </p:cNvPr>
          <p:cNvSpPr>
            <a:spLocks noGrp="1"/>
          </p:cNvSpPr>
          <p:nvPr>
            <p:ph type="sldNum" sz="quarter" idx="12"/>
          </p:nvPr>
        </p:nvSpPr>
        <p:spPr/>
        <p:txBody>
          <a:bodyPr/>
          <a:lstStyle/>
          <a:p>
            <a:fld id="{EA21E1D9-0A0A-3542-8DB3-5262E90B6C91}" type="slidenum">
              <a:rPr lang="en-GB" smtClean="0"/>
              <a:t>14</a:t>
            </a:fld>
            <a:endParaRPr lang="en-GB"/>
          </a:p>
        </p:txBody>
      </p:sp>
      <p:grpSp>
        <p:nvGrpSpPr>
          <p:cNvPr id="16" name="Grupo 15">
            <a:extLst>
              <a:ext uri="{FF2B5EF4-FFF2-40B4-BE49-F238E27FC236}">
                <a16:creationId xmlns:a16="http://schemas.microsoft.com/office/drawing/2014/main" id="{74B49267-1DC5-6748-AE8B-3F2C70B22EBD}"/>
              </a:ext>
            </a:extLst>
          </p:cNvPr>
          <p:cNvGrpSpPr/>
          <p:nvPr/>
        </p:nvGrpSpPr>
        <p:grpSpPr>
          <a:xfrm>
            <a:off x="1591499" y="1912501"/>
            <a:ext cx="9251291" cy="4153872"/>
            <a:chOff x="1609459" y="1364817"/>
            <a:chExt cx="8511368" cy="3672694"/>
          </a:xfrm>
        </p:grpSpPr>
        <p:grpSp>
          <p:nvGrpSpPr>
            <p:cNvPr id="11" name="Grupo 10">
              <a:extLst>
                <a:ext uri="{FF2B5EF4-FFF2-40B4-BE49-F238E27FC236}">
                  <a16:creationId xmlns:a16="http://schemas.microsoft.com/office/drawing/2014/main" id="{3B48CD2C-4B76-9044-B9A3-C5197CC5797B}"/>
                </a:ext>
              </a:extLst>
            </p:cNvPr>
            <p:cNvGrpSpPr/>
            <p:nvPr/>
          </p:nvGrpSpPr>
          <p:grpSpPr>
            <a:xfrm>
              <a:off x="1898080" y="1364817"/>
              <a:ext cx="7850545" cy="2982984"/>
              <a:chOff x="1006034" y="1928999"/>
              <a:chExt cx="7850545" cy="2982984"/>
            </a:xfrm>
          </p:grpSpPr>
          <p:pic>
            <p:nvPicPr>
              <p:cNvPr id="6" name="Imagen 5" descr="Diagrama&#10;&#10;Descripción generada automáticamente">
                <a:extLst>
                  <a:ext uri="{FF2B5EF4-FFF2-40B4-BE49-F238E27FC236}">
                    <a16:creationId xmlns:a16="http://schemas.microsoft.com/office/drawing/2014/main" id="{7FDD86F4-9005-0C4D-A47B-B095FEABD146}"/>
                  </a:ext>
                </a:extLst>
              </p:cNvPr>
              <p:cNvPicPr>
                <a:picLocks noChangeAspect="1"/>
              </p:cNvPicPr>
              <p:nvPr/>
            </p:nvPicPr>
            <p:blipFill rotWithShape="1">
              <a:blip r:embed="rId3"/>
              <a:srcRect t="8662" r="26738"/>
              <a:stretch/>
            </p:blipFill>
            <p:spPr>
              <a:xfrm>
                <a:off x="1006034" y="1928999"/>
                <a:ext cx="6362315" cy="2982984"/>
              </a:xfrm>
              <a:prstGeom prst="rect">
                <a:avLst/>
              </a:prstGeom>
            </p:spPr>
          </p:pic>
          <p:grpSp>
            <p:nvGrpSpPr>
              <p:cNvPr id="4" name="Grupo 3">
                <a:extLst>
                  <a:ext uri="{FF2B5EF4-FFF2-40B4-BE49-F238E27FC236}">
                    <a16:creationId xmlns:a16="http://schemas.microsoft.com/office/drawing/2014/main" id="{5AE15154-D68B-3A45-9BFA-29C1A6DD340C}"/>
                  </a:ext>
                </a:extLst>
              </p:cNvPr>
              <p:cNvGrpSpPr/>
              <p:nvPr/>
            </p:nvGrpSpPr>
            <p:grpSpPr>
              <a:xfrm>
                <a:off x="7882021" y="2107405"/>
                <a:ext cx="974558" cy="2298034"/>
                <a:chOff x="7882021" y="2107405"/>
                <a:chExt cx="974558" cy="2298034"/>
              </a:xfrm>
            </p:grpSpPr>
            <p:sp>
              <p:nvSpPr>
                <p:cNvPr id="3" name="CuadroTexto 2">
                  <a:extLst>
                    <a:ext uri="{FF2B5EF4-FFF2-40B4-BE49-F238E27FC236}">
                      <a16:creationId xmlns:a16="http://schemas.microsoft.com/office/drawing/2014/main" id="{8D4F058D-6388-8842-AEC0-29513D0AA71E}"/>
                    </a:ext>
                  </a:extLst>
                </p:cNvPr>
                <p:cNvSpPr txBox="1"/>
                <p:nvPr/>
              </p:nvSpPr>
              <p:spPr>
                <a:xfrm>
                  <a:off x="7882021" y="4036107"/>
                  <a:ext cx="974558" cy="369332"/>
                </a:xfrm>
                <a:prstGeom prst="rect">
                  <a:avLst/>
                </a:prstGeom>
                <a:ln>
                  <a:solidFill>
                    <a:srgbClr val="9F6AC4"/>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b="1" dirty="0"/>
                    <a:t>n &gt; 3</a:t>
                  </a:r>
                </a:p>
              </p:txBody>
            </p:sp>
            <p:sp>
              <p:nvSpPr>
                <p:cNvPr id="10" name="CuadroTexto 9">
                  <a:extLst>
                    <a:ext uri="{FF2B5EF4-FFF2-40B4-BE49-F238E27FC236}">
                      <a16:creationId xmlns:a16="http://schemas.microsoft.com/office/drawing/2014/main" id="{F8FA834A-4565-6A44-AB6C-A9320711A0EB}"/>
                    </a:ext>
                  </a:extLst>
                </p:cNvPr>
                <p:cNvSpPr txBox="1"/>
                <p:nvPr/>
              </p:nvSpPr>
              <p:spPr>
                <a:xfrm>
                  <a:off x="7882021" y="2107405"/>
                  <a:ext cx="974558" cy="369332"/>
                </a:xfrm>
                <a:prstGeom prst="rect">
                  <a:avLst/>
                </a:prstGeom>
                <a:ln>
                  <a:solidFill>
                    <a:srgbClr val="9F6AC4"/>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b="1" dirty="0"/>
                    <a:t>…</a:t>
                  </a:r>
                </a:p>
              </p:txBody>
            </p:sp>
          </p:grpSp>
        </p:grpSp>
        <p:sp>
          <p:nvSpPr>
            <p:cNvPr id="12" name="Rectángulo 11">
              <a:extLst>
                <a:ext uri="{FF2B5EF4-FFF2-40B4-BE49-F238E27FC236}">
                  <a16:creationId xmlns:a16="http://schemas.microsoft.com/office/drawing/2014/main" id="{ADAA9762-B724-BF40-BDB7-CE23BD27ADE2}"/>
                </a:ext>
              </a:extLst>
            </p:cNvPr>
            <p:cNvSpPr/>
            <p:nvPr/>
          </p:nvSpPr>
          <p:spPr>
            <a:xfrm>
              <a:off x="1609459" y="4096979"/>
              <a:ext cx="2155180" cy="646331"/>
            </a:xfrm>
            <a:prstGeom prst="rect">
              <a:avLst/>
            </a:prstGeom>
          </p:spPr>
          <p:txBody>
            <a:bodyPr wrap="square">
              <a:spAutoFit/>
            </a:bodyPr>
            <a:lstStyle/>
            <a:p>
              <a:pPr algn="ctr"/>
              <a:r>
                <a:rPr lang="en-GB" noProof="0" dirty="0"/>
                <a:t>To curve the particle’s trajectory</a:t>
              </a:r>
            </a:p>
          </p:txBody>
        </p:sp>
        <p:sp>
          <p:nvSpPr>
            <p:cNvPr id="13" name="Rectángulo 12">
              <a:extLst>
                <a:ext uri="{FF2B5EF4-FFF2-40B4-BE49-F238E27FC236}">
                  <a16:creationId xmlns:a16="http://schemas.microsoft.com/office/drawing/2014/main" id="{089EC6A4-3747-4049-BEBC-237B7FBFF0A2}"/>
                </a:ext>
              </a:extLst>
            </p:cNvPr>
            <p:cNvSpPr/>
            <p:nvPr/>
          </p:nvSpPr>
          <p:spPr>
            <a:xfrm>
              <a:off x="3987292" y="4114181"/>
              <a:ext cx="1836061" cy="923330"/>
            </a:xfrm>
            <a:prstGeom prst="rect">
              <a:avLst/>
            </a:prstGeom>
          </p:spPr>
          <p:txBody>
            <a:bodyPr wrap="square">
              <a:spAutoFit/>
            </a:bodyPr>
            <a:lstStyle/>
            <a:p>
              <a:pPr algn="ctr"/>
              <a:r>
                <a:rPr lang="en-GB" noProof="0" dirty="0"/>
                <a:t>To focus an keep the particles confined</a:t>
              </a:r>
            </a:p>
          </p:txBody>
        </p:sp>
        <p:sp>
          <p:nvSpPr>
            <p:cNvPr id="14" name="Rectángulo 13">
              <a:extLst>
                <a:ext uri="{FF2B5EF4-FFF2-40B4-BE49-F238E27FC236}">
                  <a16:creationId xmlns:a16="http://schemas.microsoft.com/office/drawing/2014/main" id="{53C0AB47-020F-F34A-BEFB-085BD977F35E}"/>
                </a:ext>
              </a:extLst>
            </p:cNvPr>
            <p:cNvSpPr/>
            <p:nvPr/>
          </p:nvSpPr>
          <p:spPr>
            <a:xfrm>
              <a:off x="6073427" y="4114181"/>
              <a:ext cx="2210477" cy="646331"/>
            </a:xfrm>
            <a:prstGeom prst="rect">
              <a:avLst/>
            </a:prstGeom>
          </p:spPr>
          <p:txBody>
            <a:bodyPr wrap="square">
              <a:spAutoFit/>
            </a:bodyPr>
            <a:lstStyle/>
            <a:p>
              <a:pPr algn="ctr"/>
              <a:r>
                <a:rPr lang="en-GB" noProof="0" dirty="0"/>
                <a:t>For chromaticity correction</a:t>
              </a:r>
              <a:endParaRPr lang="en-GB" noProof="0" dirty="0">
                <a:effectLst/>
              </a:endParaRPr>
            </a:p>
          </p:txBody>
        </p:sp>
        <p:sp>
          <p:nvSpPr>
            <p:cNvPr id="15" name="Rectángulo 14">
              <a:extLst>
                <a:ext uri="{FF2B5EF4-FFF2-40B4-BE49-F238E27FC236}">
                  <a16:creationId xmlns:a16="http://schemas.microsoft.com/office/drawing/2014/main" id="{6259F7FD-E931-8D42-8726-DE6ED414339D}"/>
                </a:ext>
              </a:extLst>
            </p:cNvPr>
            <p:cNvSpPr/>
            <p:nvPr/>
          </p:nvSpPr>
          <p:spPr>
            <a:xfrm>
              <a:off x="8613646" y="4096979"/>
              <a:ext cx="1507181" cy="923330"/>
            </a:xfrm>
            <a:prstGeom prst="rect">
              <a:avLst/>
            </a:prstGeom>
          </p:spPr>
          <p:txBody>
            <a:bodyPr wrap="square">
              <a:spAutoFit/>
            </a:bodyPr>
            <a:lstStyle/>
            <a:p>
              <a:pPr algn="ctr"/>
              <a:r>
                <a:rPr lang="en-GB" noProof="0" dirty="0"/>
                <a:t>For higher order corrections</a:t>
              </a:r>
            </a:p>
          </p:txBody>
        </p:sp>
      </p:grpSp>
      <p:sp>
        <p:nvSpPr>
          <p:cNvPr id="5" name="Título 1">
            <a:extLst>
              <a:ext uri="{FF2B5EF4-FFF2-40B4-BE49-F238E27FC236}">
                <a16:creationId xmlns:a16="http://schemas.microsoft.com/office/drawing/2014/main" id="{CB17E372-937F-CD8A-D571-E97535BD9D2F}"/>
              </a:ext>
            </a:extLst>
          </p:cNvPr>
          <p:cNvSpPr txBox="1">
            <a:spLocks/>
          </p:cNvSpPr>
          <p:nvPr/>
        </p:nvSpPr>
        <p:spPr>
          <a:xfrm>
            <a:off x="-26053" y="0"/>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Basic beam dynamics and definitions for collimation design </a:t>
            </a:r>
          </a:p>
        </p:txBody>
      </p:sp>
      <p:sp>
        <p:nvSpPr>
          <p:cNvPr id="26" name="Marcador de pie de página 25">
            <a:extLst>
              <a:ext uri="{FF2B5EF4-FFF2-40B4-BE49-F238E27FC236}">
                <a16:creationId xmlns:a16="http://schemas.microsoft.com/office/drawing/2014/main" id="{9FEF0917-FF35-F0E2-A745-79D41AC86626}"/>
              </a:ext>
            </a:extLst>
          </p:cNvPr>
          <p:cNvSpPr>
            <a:spLocks noGrp="1"/>
          </p:cNvSpPr>
          <p:nvPr>
            <p:ph type="ftr" sz="quarter" idx="11"/>
          </p:nvPr>
        </p:nvSpPr>
        <p:spPr/>
        <p:txBody>
          <a:bodyPr/>
          <a:lstStyle/>
          <a:p>
            <a:r>
              <a:rPr lang="es-ES_tradnl"/>
              <a:t>N. Fuster-Martínez</a:t>
            </a:r>
          </a:p>
        </p:txBody>
      </p:sp>
    </p:spTree>
    <p:extLst>
      <p:ext uri="{BB962C8B-B14F-4D97-AF65-F5344CB8AC3E}">
        <p14:creationId xmlns:p14="http://schemas.microsoft.com/office/powerpoint/2010/main" val="168659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a:extLst>
              <a:ext uri="{FF2B5EF4-FFF2-40B4-BE49-F238E27FC236}">
                <a16:creationId xmlns:a16="http://schemas.microsoft.com/office/drawing/2014/main" id="{ACA7C145-0B12-BD63-A11F-7085977DA37D}"/>
              </a:ext>
            </a:extLst>
          </p:cNvPr>
          <p:cNvSpPr/>
          <p:nvPr/>
        </p:nvSpPr>
        <p:spPr>
          <a:xfrm>
            <a:off x="324602" y="823585"/>
            <a:ext cx="11507501" cy="66301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solidFill>
                <a:schemeClr val="tx1"/>
              </a:solidFill>
            </a:endParaRPr>
          </a:p>
        </p:txBody>
      </p:sp>
      <p:pic>
        <p:nvPicPr>
          <p:cNvPr id="5" name="Imagen 4" descr="Gráfico&#10;&#10;El contenido generado por IA puede ser incorrecto.">
            <a:extLst>
              <a:ext uri="{FF2B5EF4-FFF2-40B4-BE49-F238E27FC236}">
                <a16:creationId xmlns:a16="http://schemas.microsoft.com/office/drawing/2014/main" id="{F032E25F-3ABD-DA6E-AC29-E14CEBC3C82F}"/>
              </a:ext>
            </a:extLst>
          </p:cNvPr>
          <p:cNvPicPr>
            <a:picLocks noChangeAspect="1"/>
          </p:cNvPicPr>
          <p:nvPr/>
        </p:nvPicPr>
        <p:blipFill>
          <a:blip r:embed="rId3"/>
          <a:srcRect b="1858"/>
          <a:stretch/>
        </p:blipFill>
        <p:spPr>
          <a:xfrm>
            <a:off x="4059003" y="1741910"/>
            <a:ext cx="7863037" cy="4797002"/>
          </a:xfrm>
          <a:prstGeom prst="rect">
            <a:avLst/>
          </a:prstGeom>
        </p:spPr>
      </p:pic>
      <p:pic>
        <p:nvPicPr>
          <p:cNvPr id="6" name="Picture 8" descr="agfocus">
            <a:extLst>
              <a:ext uri="{FF2B5EF4-FFF2-40B4-BE49-F238E27FC236}">
                <a16:creationId xmlns:a16="http://schemas.microsoft.com/office/drawing/2014/main" id="{0091C54E-88D1-91F0-98D2-36AE108E5304}"/>
              </a:ext>
            </a:extLst>
          </p:cNvPr>
          <p:cNvPicPr>
            <a:picLocks noChangeAspect="1" noChangeArrowheads="1" noCrop="1"/>
          </p:cNvPicPr>
          <p:nvPr/>
        </p:nvPicPr>
        <p:blipFill>
          <a:blip r:embed="rId4" cstate="print"/>
          <a:srcRect/>
          <a:stretch>
            <a:fillRect/>
          </a:stretch>
        </p:blipFill>
        <p:spPr bwMode="auto">
          <a:xfrm>
            <a:off x="1225387" y="4140411"/>
            <a:ext cx="2017113" cy="2026025"/>
          </a:xfrm>
          <a:prstGeom prst="rect">
            <a:avLst/>
          </a:prstGeom>
          <a:noFill/>
          <a:ln w="9525">
            <a:noFill/>
            <a:miter lim="800000"/>
            <a:headEnd/>
            <a:tailEnd/>
          </a:ln>
        </p:spPr>
      </p:pic>
      <p:sp>
        <p:nvSpPr>
          <p:cNvPr id="7" name="Título 1">
            <a:extLst>
              <a:ext uri="{FF2B5EF4-FFF2-40B4-BE49-F238E27FC236}">
                <a16:creationId xmlns:a16="http://schemas.microsoft.com/office/drawing/2014/main" id="{1EFCBBCE-14FC-8CC6-356B-5A433B2A8C39}"/>
              </a:ext>
            </a:extLst>
          </p:cNvPr>
          <p:cNvSpPr txBox="1">
            <a:spLocks/>
          </p:cNvSpPr>
          <p:nvPr/>
        </p:nvSpPr>
        <p:spPr>
          <a:xfrm>
            <a:off x="-16428"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Recap on </a:t>
            </a:r>
            <a:r>
              <a:rPr lang="en-GB" sz="3200" dirty="0" err="1">
                <a:solidFill>
                  <a:schemeClr val="bg1"/>
                </a:solidFill>
              </a:rPr>
              <a:t>betatron</a:t>
            </a:r>
            <a:r>
              <a:rPr lang="en-GB" sz="3200" dirty="0">
                <a:solidFill>
                  <a:schemeClr val="bg1"/>
                </a:solidFill>
              </a:rPr>
              <a:t> motion, dispersion and beam size</a:t>
            </a:r>
            <a:endParaRPr lang="en-GB" sz="3200" noProof="0" dirty="0">
              <a:solidFill>
                <a:schemeClr val="bg1"/>
              </a:solidFill>
            </a:endParaRPr>
          </a:p>
        </p:txBody>
      </p:sp>
      <p:sp>
        <p:nvSpPr>
          <p:cNvPr id="11" name="CuadroTexto 10">
            <a:extLst>
              <a:ext uri="{FF2B5EF4-FFF2-40B4-BE49-F238E27FC236}">
                <a16:creationId xmlns:a16="http://schemas.microsoft.com/office/drawing/2014/main" id="{FFE448C6-B8F7-8FF3-3D0C-7836996D5B08}"/>
              </a:ext>
            </a:extLst>
          </p:cNvPr>
          <p:cNvSpPr txBox="1"/>
          <p:nvPr/>
        </p:nvSpPr>
        <p:spPr>
          <a:xfrm>
            <a:off x="269960" y="1759234"/>
            <a:ext cx="3650876" cy="2031325"/>
          </a:xfrm>
          <a:prstGeom prst="rect">
            <a:avLst/>
          </a:prstGeom>
          <a:noFill/>
        </p:spPr>
        <p:txBody>
          <a:bodyPr wrap="square">
            <a:spAutoFit/>
          </a:bodyPr>
          <a:lstStyle/>
          <a:p>
            <a:pPr marL="285750" indent="-285750">
              <a:buFont typeface="Wingdings" pitchFamily="2" charset="2"/>
              <a:buChar char="q"/>
            </a:pPr>
            <a:r>
              <a:rPr lang="en-GB" noProof="0" dirty="0" err="1">
                <a:cs typeface="Calibri" panose="020F0502020204030204" pitchFamily="34" charset="0"/>
              </a:rPr>
              <a:t>Betatron</a:t>
            </a:r>
            <a:r>
              <a:rPr lang="en-GB" noProof="0" dirty="0">
                <a:cs typeface="Calibri" panose="020F0502020204030204" pitchFamily="34" charset="0"/>
              </a:rPr>
              <a:t> motion provides the foundation for understanding how particles move transversely through the accelerator lattice  and where collimators could be placed for optimum performance</a:t>
            </a:r>
          </a:p>
        </p:txBody>
      </p:sp>
      <p:sp>
        <p:nvSpPr>
          <p:cNvPr id="12" name="Marcador de pie de página 11">
            <a:extLst>
              <a:ext uri="{FF2B5EF4-FFF2-40B4-BE49-F238E27FC236}">
                <a16:creationId xmlns:a16="http://schemas.microsoft.com/office/drawing/2014/main" id="{7E3D95AC-17B3-56A5-153B-7E7BDC73D09A}"/>
              </a:ext>
            </a:extLst>
          </p:cNvPr>
          <p:cNvSpPr>
            <a:spLocks noGrp="1"/>
          </p:cNvSpPr>
          <p:nvPr>
            <p:ph type="ftr" sz="quarter" idx="11"/>
          </p:nvPr>
        </p:nvSpPr>
        <p:spPr/>
        <p:txBody>
          <a:bodyPr/>
          <a:lstStyle/>
          <a:p>
            <a:r>
              <a:rPr lang="es-ES_tradnl"/>
              <a:t>N. Fuster-Martínez</a:t>
            </a:r>
          </a:p>
        </p:txBody>
      </p:sp>
      <p:sp>
        <p:nvSpPr>
          <p:cNvPr id="13" name="Marcador de número de diapositiva 12">
            <a:extLst>
              <a:ext uri="{FF2B5EF4-FFF2-40B4-BE49-F238E27FC236}">
                <a16:creationId xmlns:a16="http://schemas.microsoft.com/office/drawing/2014/main" id="{CB4EF3A3-A741-88B1-1EB8-86C2A2B3A75D}"/>
              </a:ext>
            </a:extLst>
          </p:cNvPr>
          <p:cNvSpPr>
            <a:spLocks noGrp="1"/>
          </p:cNvSpPr>
          <p:nvPr>
            <p:ph type="sldNum" sz="quarter" idx="12"/>
          </p:nvPr>
        </p:nvSpPr>
        <p:spPr/>
        <p:txBody>
          <a:bodyPr/>
          <a:lstStyle/>
          <a:p>
            <a:fld id="{DAE0D7E8-5DF2-E840-A2C8-1CC4E4B5A26A}" type="slidenum">
              <a:rPr lang="es-ES_tradnl" smtClean="0"/>
              <a:t>15</a:t>
            </a:fld>
            <a:endParaRPr lang="es-ES_tradnl"/>
          </a:p>
        </p:txBody>
      </p:sp>
      <p:sp>
        <p:nvSpPr>
          <p:cNvPr id="14" name="CuadroTexto 13">
            <a:extLst>
              <a:ext uri="{FF2B5EF4-FFF2-40B4-BE49-F238E27FC236}">
                <a16:creationId xmlns:a16="http://schemas.microsoft.com/office/drawing/2014/main" id="{9230ACE2-E54A-63C6-74AF-CD48BD5DA6EB}"/>
              </a:ext>
            </a:extLst>
          </p:cNvPr>
          <p:cNvSpPr txBox="1"/>
          <p:nvPr/>
        </p:nvSpPr>
        <p:spPr>
          <a:xfrm>
            <a:off x="557713" y="958494"/>
            <a:ext cx="11309685" cy="369332"/>
          </a:xfrm>
          <a:prstGeom prst="rect">
            <a:avLst/>
          </a:prstGeom>
          <a:noFill/>
        </p:spPr>
        <p:txBody>
          <a:bodyPr wrap="square" rtlCol="0">
            <a:spAutoFit/>
          </a:bodyPr>
          <a:lstStyle/>
          <a:p>
            <a:r>
              <a:rPr lang="en-GB" b="1" dirty="0">
                <a:latin typeface="Calibri" panose="020F0502020204030204" pitchFamily="34" charset="0"/>
                <a:cs typeface="Calibri" panose="020F0502020204030204" pitchFamily="34" charset="0"/>
              </a:rPr>
              <a:t>Hill’s equation of motion described the </a:t>
            </a:r>
            <a:r>
              <a:rPr lang="en-GB" b="1" noProof="0" dirty="0">
                <a:latin typeface="Calibri" panose="020F0502020204030204" pitchFamily="34" charset="0"/>
                <a:cs typeface="Calibri" panose="020F0502020204030204" pitchFamily="34" charset="0"/>
              </a:rPr>
              <a:t>motion of a charged particle under the effect of dipoles and quadrupoles</a:t>
            </a:r>
          </a:p>
        </p:txBody>
      </p:sp>
    </p:spTree>
    <p:extLst>
      <p:ext uri="{BB962C8B-B14F-4D97-AF65-F5344CB8AC3E}">
        <p14:creationId xmlns:p14="http://schemas.microsoft.com/office/powerpoint/2010/main" val="1557450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351A5-1D9C-8391-B412-91D8DC44738C}"/>
            </a:ext>
          </a:extLst>
        </p:cNvPr>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B5528737-D21F-18F1-9FC7-5D59B7BF7CDF}"/>
              </a:ext>
            </a:extLst>
          </p:cNvPr>
          <p:cNvSpPr/>
          <p:nvPr/>
        </p:nvSpPr>
        <p:spPr>
          <a:xfrm>
            <a:off x="360928" y="746634"/>
            <a:ext cx="4143695" cy="66301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pic>
        <p:nvPicPr>
          <p:cNvPr id="4" name="Imagen 3" descr="Diagrama&#10;&#10;El contenido generado por IA puede ser incorrecto.">
            <a:extLst>
              <a:ext uri="{FF2B5EF4-FFF2-40B4-BE49-F238E27FC236}">
                <a16:creationId xmlns:a16="http://schemas.microsoft.com/office/drawing/2014/main" id="{50771AE9-40B3-5BB4-273A-6CCFB0301479}"/>
              </a:ext>
            </a:extLst>
          </p:cNvPr>
          <p:cNvPicPr>
            <a:picLocks noChangeAspect="1"/>
          </p:cNvPicPr>
          <p:nvPr/>
        </p:nvPicPr>
        <p:blipFill>
          <a:blip r:embed="rId2"/>
          <a:srcRect t="1991" b="40498"/>
          <a:stretch/>
        </p:blipFill>
        <p:spPr>
          <a:xfrm>
            <a:off x="1426029" y="1587685"/>
            <a:ext cx="8556171" cy="3058822"/>
          </a:xfrm>
          <a:prstGeom prst="rect">
            <a:avLst/>
          </a:prstGeom>
        </p:spPr>
      </p:pic>
      <p:sp>
        <p:nvSpPr>
          <p:cNvPr id="9" name="Título 1">
            <a:extLst>
              <a:ext uri="{FF2B5EF4-FFF2-40B4-BE49-F238E27FC236}">
                <a16:creationId xmlns:a16="http://schemas.microsoft.com/office/drawing/2014/main" id="{83D7253C-1610-E394-A8D4-5DB1A3F24389}"/>
              </a:ext>
            </a:extLst>
          </p:cNvPr>
          <p:cNvSpPr txBox="1">
            <a:spLocks/>
          </p:cNvSpPr>
          <p:nvPr/>
        </p:nvSpPr>
        <p:spPr>
          <a:xfrm>
            <a:off x="-16428"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Recap on </a:t>
            </a:r>
            <a:r>
              <a:rPr lang="en-GB" sz="3200" dirty="0" err="1">
                <a:solidFill>
                  <a:schemeClr val="bg1"/>
                </a:solidFill>
              </a:rPr>
              <a:t>betatron</a:t>
            </a:r>
            <a:r>
              <a:rPr lang="en-GB" sz="3200" dirty="0">
                <a:solidFill>
                  <a:schemeClr val="bg1"/>
                </a:solidFill>
              </a:rPr>
              <a:t> motion, dispersion and beam size</a:t>
            </a:r>
            <a:endParaRPr lang="en-GB" sz="3200" noProof="0" dirty="0">
              <a:solidFill>
                <a:schemeClr val="bg1"/>
              </a:solidFill>
            </a:endParaRPr>
          </a:p>
        </p:txBody>
      </p:sp>
      <p:sp>
        <p:nvSpPr>
          <p:cNvPr id="10" name="CuadroTexto 9">
            <a:extLst>
              <a:ext uri="{FF2B5EF4-FFF2-40B4-BE49-F238E27FC236}">
                <a16:creationId xmlns:a16="http://schemas.microsoft.com/office/drawing/2014/main" id="{137FF610-CA76-B185-7D9A-F3A0905C5583}"/>
              </a:ext>
            </a:extLst>
          </p:cNvPr>
          <p:cNvSpPr txBox="1"/>
          <p:nvPr/>
        </p:nvSpPr>
        <p:spPr>
          <a:xfrm>
            <a:off x="428306" y="878087"/>
            <a:ext cx="4691646" cy="400110"/>
          </a:xfrm>
          <a:prstGeom prst="rect">
            <a:avLst/>
          </a:prstGeom>
          <a:noFill/>
        </p:spPr>
        <p:txBody>
          <a:bodyPr wrap="square">
            <a:spAutoFit/>
          </a:bodyPr>
          <a:lstStyle/>
          <a:p>
            <a:r>
              <a:rPr lang="en-GB" sz="2000" b="1" noProof="0" dirty="0"/>
              <a:t>For off-momentum particles…</a:t>
            </a:r>
          </a:p>
        </p:txBody>
      </p:sp>
      <p:pic>
        <p:nvPicPr>
          <p:cNvPr id="11" name="Imagen 10" descr="Diagrama&#10;&#10;El contenido generado por IA puede ser incorrecto.">
            <a:extLst>
              <a:ext uri="{FF2B5EF4-FFF2-40B4-BE49-F238E27FC236}">
                <a16:creationId xmlns:a16="http://schemas.microsoft.com/office/drawing/2014/main" id="{738ED011-794D-EED5-51C6-B585A0CC2F51}"/>
              </a:ext>
            </a:extLst>
          </p:cNvPr>
          <p:cNvPicPr>
            <a:picLocks noChangeAspect="1"/>
          </p:cNvPicPr>
          <p:nvPr/>
        </p:nvPicPr>
        <p:blipFill>
          <a:blip r:embed="rId2"/>
          <a:srcRect t="67601"/>
          <a:stretch/>
        </p:blipFill>
        <p:spPr>
          <a:xfrm>
            <a:off x="3064328" y="4646507"/>
            <a:ext cx="8556171" cy="1723201"/>
          </a:xfrm>
          <a:prstGeom prst="rect">
            <a:avLst/>
          </a:prstGeom>
        </p:spPr>
      </p:pic>
      <p:sp>
        <p:nvSpPr>
          <p:cNvPr id="12" name="Marcador de pie de página 11">
            <a:extLst>
              <a:ext uri="{FF2B5EF4-FFF2-40B4-BE49-F238E27FC236}">
                <a16:creationId xmlns:a16="http://schemas.microsoft.com/office/drawing/2014/main" id="{283412B0-D21B-4CF4-7F35-3FA1ADA5C428}"/>
              </a:ext>
            </a:extLst>
          </p:cNvPr>
          <p:cNvSpPr>
            <a:spLocks noGrp="1"/>
          </p:cNvSpPr>
          <p:nvPr>
            <p:ph type="ftr" sz="quarter" idx="11"/>
          </p:nvPr>
        </p:nvSpPr>
        <p:spPr/>
        <p:txBody>
          <a:bodyPr/>
          <a:lstStyle/>
          <a:p>
            <a:r>
              <a:rPr lang="es-ES_tradnl"/>
              <a:t>N. Fuster-Martínez</a:t>
            </a:r>
          </a:p>
        </p:txBody>
      </p:sp>
      <p:sp>
        <p:nvSpPr>
          <p:cNvPr id="13" name="Marcador de número de diapositiva 12">
            <a:extLst>
              <a:ext uri="{FF2B5EF4-FFF2-40B4-BE49-F238E27FC236}">
                <a16:creationId xmlns:a16="http://schemas.microsoft.com/office/drawing/2014/main" id="{6F8C0C36-C51D-204F-0E84-C4F0E3F95C63}"/>
              </a:ext>
            </a:extLst>
          </p:cNvPr>
          <p:cNvSpPr>
            <a:spLocks noGrp="1"/>
          </p:cNvSpPr>
          <p:nvPr>
            <p:ph type="sldNum" sz="quarter" idx="12"/>
          </p:nvPr>
        </p:nvSpPr>
        <p:spPr/>
        <p:txBody>
          <a:bodyPr/>
          <a:lstStyle/>
          <a:p>
            <a:fld id="{DAE0D7E8-5DF2-E840-A2C8-1CC4E4B5A26A}" type="slidenum">
              <a:rPr lang="es-ES_tradnl" smtClean="0"/>
              <a:t>16</a:t>
            </a:fld>
            <a:endParaRPr lang="es-ES_tradnl"/>
          </a:p>
        </p:txBody>
      </p:sp>
    </p:spTree>
    <p:extLst>
      <p:ext uri="{BB962C8B-B14F-4D97-AF65-F5344CB8AC3E}">
        <p14:creationId xmlns:p14="http://schemas.microsoft.com/office/powerpoint/2010/main" val="2165323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2025F-0C9E-213F-95D7-114A62C58D05}"/>
            </a:ext>
          </a:extLst>
        </p:cNvPr>
        <p:cNvGrpSpPr/>
        <p:nvPr/>
      </p:nvGrpSpPr>
      <p:grpSpPr>
        <a:xfrm>
          <a:off x="0" y="0"/>
          <a:ext cx="0" cy="0"/>
          <a:chOff x="0" y="0"/>
          <a:chExt cx="0" cy="0"/>
        </a:xfrm>
      </p:grpSpPr>
      <p:pic>
        <p:nvPicPr>
          <p:cNvPr id="5" name="Imagen 4" descr="Diagrama&#10;&#10;El contenido generado por IA puede ser incorrecto.">
            <a:extLst>
              <a:ext uri="{FF2B5EF4-FFF2-40B4-BE49-F238E27FC236}">
                <a16:creationId xmlns:a16="http://schemas.microsoft.com/office/drawing/2014/main" id="{BEBA19D2-C925-1BBA-983B-339263703B74}"/>
              </a:ext>
            </a:extLst>
          </p:cNvPr>
          <p:cNvPicPr>
            <a:picLocks noChangeAspect="1"/>
          </p:cNvPicPr>
          <p:nvPr/>
        </p:nvPicPr>
        <p:blipFill>
          <a:blip r:embed="rId2"/>
          <a:srcRect r="58252" b="25879"/>
          <a:stretch/>
        </p:blipFill>
        <p:spPr>
          <a:xfrm>
            <a:off x="8938440" y="2221761"/>
            <a:ext cx="3016507" cy="3395470"/>
          </a:xfrm>
          <a:prstGeom prst="rect">
            <a:avLst/>
          </a:prstGeom>
        </p:spPr>
      </p:pic>
      <p:sp>
        <p:nvSpPr>
          <p:cNvPr id="4" name="Rectángulo redondeado 3">
            <a:extLst>
              <a:ext uri="{FF2B5EF4-FFF2-40B4-BE49-F238E27FC236}">
                <a16:creationId xmlns:a16="http://schemas.microsoft.com/office/drawing/2014/main" id="{4C6B0A1F-E4FC-5366-E476-E388AC17517B}"/>
              </a:ext>
            </a:extLst>
          </p:cNvPr>
          <p:cNvSpPr/>
          <p:nvPr/>
        </p:nvSpPr>
        <p:spPr>
          <a:xfrm>
            <a:off x="6090112" y="4885049"/>
            <a:ext cx="3185213" cy="1226747"/>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3" name="Rectángulo redondeado 2">
            <a:extLst>
              <a:ext uri="{FF2B5EF4-FFF2-40B4-BE49-F238E27FC236}">
                <a16:creationId xmlns:a16="http://schemas.microsoft.com/office/drawing/2014/main" id="{E8529000-1147-E64C-D3FC-16A00080A30A}"/>
              </a:ext>
            </a:extLst>
          </p:cNvPr>
          <p:cNvSpPr/>
          <p:nvPr/>
        </p:nvSpPr>
        <p:spPr>
          <a:xfrm>
            <a:off x="2031680" y="5260680"/>
            <a:ext cx="3185213" cy="1226747"/>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9" name="Título 1">
            <a:extLst>
              <a:ext uri="{FF2B5EF4-FFF2-40B4-BE49-F238E27FC236}">
                <a16:creationId xmlns:a16="http://schemas.microsoft.com/office/drawing/2014/main" id="{505F5E15-7A98-C64E-4DC7-4C64546EA2B8}"/>
              </a:ext>
            </a:extLst>
          </p:cNvPr>
          <p:cNvSpPr txBox="1">
            <a:spLocks/>
          </p:cNvSpPr>
          <p:nvPr/>
        </p:nvSpPr>
        <p:spPr>
          <a:xfrm>
            <a:off x="-20171" y="-38931"/>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Recap on </a:t>
            </a:r>
            <a:r>
              <a:rPr lang="en-GB" sz="3200" dirty="0" err="1">
                <a:solidFill>
                  <a:schemeClr val="bg1"/>
                </a:solidFill>
              </a:rPr>
              <a:t>betatron</a:t>
            </a:r>
            <a:r>
              <a:rPr lang="en-GB" sz="3200" dirty="0">
                <a:solidFill>
                  <a:schemeClr val="bg1"/>
                </a:solidFill>
              </a:rPr>
              <a:t> motion, dispersion and beam size</a:t>
            </a:r>
            <a:endParaRPr lang="en-GB" sz="3200" noProof="0" dirty="0">
              <a:solidFill>
                <a:schemeClr val="bg1"/>
              </a:solidFill>
            </a:endParaRPr>
          </a:p>
        </p:txBody>
      </p:sp>
      <p:pic>
        <p:nvPicPr>
          <p:cNvPr id="10" name="Imagen 9" descr="Diagrama&#10;&#10;El contenido generado por IA puede ser incorrecto.">
            <a:extLst>
              <a:ext uri="{FF2B5EF4-FFF2-40B4-BE49-F238E27FC236}">
                <a16:creationId xmlns:a16="http://schemas.microsoft.com/office/drawing/2014/main" id="{A592798C-0AC2-8354-ECCB-1957A9695D7A}"/>
              </a:ext>
            </a:extLst>
          </p:cNvPr>
          <p:cNvPicPr>
            <a:picLocks noChangeAspect="1"/>
          </p:cNvPicPr>
          <p:nvPr/>
        </p:nvPicPr>
        <p:blipFill>
          <a:blip r:embed="rId2"/>
          <a:srcRect l="13549" t="71493"/>
          <a:stretch/>
        </p:blipFill>
        <p:spPr>
          <a:xfrm>
            <a:off x="725118" y="3186029"/>
            <a:ext cx="7536598" cy="1575584"/>
          </a:xfrm>
          <a:prstGeom prst="rect">
            <a:avLst/>
          </a:prstGeom>
        </p:spPr>
      </p:pic>
      <p:pic>
        <p:nvPicPr>
          <p:cNvPr id="11" name="Imagen 10" descr="Diagrama&#10;&#10;El contenido generado por IA puede ser incorrecto.">
            <a:extLst>
              <a:ext uri="{FF2B5EF4-FFF2-40B4-BE49-F238E27FC236}">
                <a16:creationId xmlns:a16="http://schemas.microsoft.com/office/drawing/2014/main" id="{9B53A566-6C4A-A0BE-C28D-2EA0AF844728}"/>
              </a:ext>
            </a:extLst>
          </p:cNvPr>
          <p:cNvPicPr>
            <a:picLocks noChangeAspect="1"/>
          </p:cNvPicPr>
          <p:nvPr/>
        </p:nvPicPr>
        <p:blipFill>
          <a:blip r:embed="rId2"/>
          <a:srcRect l="42311" b="83873"/>
          <a:stretch/>
        </p:blipFill>
        <p:spPr>
          <a:xfrm>
            <a:off x="648116" y="867060"/>
            <a:ext cx="5029200" cy="891348"/>
          </a:xfrm>
          <a:prstGeom prst="rect">
            <a:avLst/>
          </a:prstGeom>
        </p:spPr>
      </p:pic>
      <p:sp>
        <p:nvSpPr>
          <p:cNvPr id="12" name="Marcador de pie de página 11">
            <a:extLst>
              <a:ext uri="{FF2B5EF4-FFF2-40B4-BE49-F238E27FC236}">
                <a16:creationId xmlns:a16="http://schemas.microsoft.com/office/drawing/2014/main" id="{CC19F12E-9308-87FA-90C8-60CB59A7D24E}"/>
              </a:ext>
            </a:extLst>
          </p:cNvPr>
          <p:cNvSpPr>
            <a:spLocks noGrp="1"/>
          </p:cNvSpPr>
          <p:nvPr>
            <p:ph type="ftr" sz="quarter" idx="11"/>
          </p:nvPr>
        </p:nvSpPr>
        <p:spPr/>
        <p:txBody>
          <a:bodyPr/>
          <a:lstStyle/>
          <a:p>
            <a:r>
              <a:rPr lang="es-ES_tradnl"/>
              <a:t>N. Fuster-Martínez</a:t>
            </a:r>
          </a:p>
        </p:txBody>
      </p:sp>
      <p:sp>
        <p:nvSpPr>
          <p:cNvPr id="13" name="Marcador de número de diapositiva 12">
            <a:extLst>
              <a:ext uri="{FF2B5EF4-FFF2-40B4-BE49-F238E27FC236}">
                <a16:creationId xmlns:a16="http://schemas.microsoft.com/office/drawing/2014/main" id="{B46C53C2-904F-1F9A-9214-D1B49F3462E8}"/>
              </a:ext>
            </a:extLst>
          </p:cNvPr>
          <p:cNvSpPr>
            <a:spLocks noGrp="1"/>
          </p:cNvSpPr>
          <p:nvPr>
            <p:ph type="sldNum" sz="quarter" idx="12"/>
          </p:nvPr>
        </p:nvSpPr>
        <p:spPr/>
        <p:txBody>
          <a:bodyPr/>
          <a:lstStyle/>
          <a:p>
            <a:fld id="{DAE0D7E8-5DF2-E840-A2C8-1CC4E4B5A26A}" type="slidenum">
              <a:rPr lang="es-ES_tradnl" smtClean="0"/>
              <a:t>17</a:t>
            </a:fld>
            <a:endParaRPr lang="es-ES_tradnl"/>
          </a:p>
        </p:txBody>
      </p:sp>
      <p:pic>
        <p:nvPicPr>
          <p:cNvPr id="14" name="Imagen 13" descr="Diagrama&#10;&#10;El contenido generado por IA puede ser incorrecto.">
            <a:extLst>
              <a:ext uri="{FF2B5EF4-FFF2-40B4-BE49-F238E27FC236}">
                <a16:creationId xmlns:a16="http://schemas.microsoft.com/office/drawing/2014/main" id="{8878DC74-2399-77BF-228F-ACC9AB0426FC}"/>
              </a:ext>
            </a:extLst>
          </p:cNvPr>
          <p:cNvPicPr>
            <a:picLocks noChangeAspect="1"/>
          </p:cNvPicPr>
          <p:nvPr/>
        </p:nvPicPr>
        <p:blipFill>
          <a:blip r:embed="rId2"/>
          <a:srcRect l="42312" t="30757" r="11132" b="38916"/>
          <a:stretch/>
        </p:blipFill>
        <p:spPr>
          <a:xfrm>
            <a:off x="6096000" y="766514"/>
            <a:ext cx="4058653" cy="1676130"/>
          </a:xfrm>
          <a:prstGeom prst="rect">
            <a:avLst/>
          </a:prstGeom>
        </p:spPr>
      </p:pic>
      <p:sp>
        <p:nvSpPr>
          <p:cNvPr id="15" name="CuadroTexto 14">
            <a:extLst>
              <a:ext uri="{FF2B5EF4-FFF2-40B4-BE49-F238E27FC236}">
                <a16:creationId xmlns:a16="http://schemas.microsoft.com/office/drawing/2014/main" id="{2130884F-77B1-5A8A-CBCD-448637A17D83}"/>
              </a:ext>
            </a:extLst>
          </p:cNvPr>
          <p:cNvSpPr txBox="1"/>
          <p:nvPr/>
        </p:nvSpPr>
        <p:spPr>
          <a:xfrm>
            <a:off x="1785470" y="5312973"/>
            <a:ext cx="3708325" cy="1077218"/>
          </a:xfrm>
          <a:prstGeom prst="rect">
            <a:avLst/>
          </a:prstGeom>
          <a:noFill/>
        </p:spPr>
        <p:txBody>
          <a:bodyPr wrap="square" rtlCol="0">
            <a:spAutoFit/>
          </a:bodyPr>
          <a:lstStyle/>
          <a:p>
            <a:pPr algn="ctr"/>
            <a:r>
              <a:rPr lang="en-GB" sz="1600" b="1" noProof="1">
                <a:solidFill>
                  <a:srgbClr val="1B2BF0"/>
                </a:solidFill>
                <a:cs typeface="Calibri" panose="020F0502020204030204" pitchFamily="34" charset="0"/>
              </a:rPr>
              <a:t>Transverse halo collimation</a:t>
            </a:r>
          </a:p>
          <a:p>
            <a:pPr algn="ctr"/>
            <a:r>
              <a:rPr lang="en-GB" sz="1600" noProof="1">
                <a:cs typeface="Calibri" panose="020F0502020204030204" pitchFamily="34" charset="0"/>
              </a:rPr>
              <a:t>D</a:t>
            </a:r>
            <a:r>
              <a:rPr lang="en-GB" sz="1600" baseline="-25000" noProof="1">
                <a:cs typeface="Calibri" panose="020F0502020204030204" pitchFamily="34" charset="0"/>
              </a:rPr>
              <a:t>x </a:t>
            </a:r>
            <a:r>
              <a:rPr lang="en-GB" sz="1600" noProof="1">
                <a:cs typeface="Calibri" panose="020F0502020204030204" pitchFamily="34" charset="0"/>
              </a:rPr>
              <a:t>= 0</a:t>
            </a:r>
          </a:p>
          <a:p>
            <a:pPr algn="ctr"/>
            <a:r>
              <a:rPr lang="en-GB" sz="1600" noProof="1">
                <a:cs typeface="Calibri" panose="020F0502020204030204" pitchFamily="34" charset="0"/>
              </a:rPr>
              <a:t>β</a:t>
            </a:r>
            <a:r>
              <a:rPr lang="en-GB" sz="1600" baseline="-25000" noProof="1">
                <a:cs typeface="Calibri" panose="020F0502020204030204" pitchFamily="34" charset="0"/>
              </a:rPr>
              <a:t>x</a:t>
            </a:r>
            <a:r>
              <a:rPr lang="en-GB" sz="1600" noProof="1">
                <a:cs typeface="Calibri" panose="020F0502020204030204" pitchFamily="34" charset="0"/>
              </a:rPr>
              <a:t> high (smaller gap and lower transverse density of particles)</a:t>
            </a:r>
          </a:p>
        </p:txBody>
      </p:sp>
      <p:sp>
        <p:nvSpPr>
          <p:cNvPr id="16" name="CuadroTexto 15">
            <a:extLst>
              <a:ext uri="{FF2B5EF4-FFF2-40B4-BE49-F238E27FC236}">
                <a16:creationId xmlns:a16="http://schemas.microsoft.com/office/drawing/2014/main" id="{0A7DC443-BBA5-2B74-3394-DE500737752C}"/>
              </a:ext>
            </a:extLst>
          </p:cNvPr>
          <p:cNvSpPr txBox="1"/>
          <p:nvPr/>
        </p:nvSpPr>
        <p:spPr>
          <a:xfrm>
            <a:off x="6095999" y="5003664"/>
            <a:ext cx="3185213" cy="830997"/>
          </a:xfrm>
          <a:prstGeom prst="rect">
            <a:avLst/>
          </a:prstGeom>
          <a:noFill/>
        </p:spPr>
        <p:txBody>
          <a:bodyPr wrap="square" rtlCol="0">
            <a:spAutoFit/>
          </a:bodyPr>
          <a:lstStyle/>
          <a:p>
            <a:pPr algn="ctr"/>
            <a:r>
              <a:rPr lang="en-GB" sz="1600" b="1" dirty="0">
                <a:solidFill>
                  <a:srgbClr val="1B2BF0"/>
                </a:solidFill>
                <a:cs typeface="Calibri" panose="020F0502020204030204" pitchFamily="34" charset="0"/>
              </a:rPr>
              <a:t>Off-momentum halo collimation</a:t>
            </a:r>
          </a:p>
          <a:p>
            <a:pPr algn="ctr"/>
            <a:r>
              <a:rPr lang="en-GB" sz="1600" dirty="0">
                <a:cs typeface="Calibri" panose="020F0502020204030204" pitchFamily="34" charset="0"/>
              </a:rPr>
              <a:t>D</a:t>
            </a:r>
            <a:r>
              <a:rPr lang="en-GB" sz="1600" baseline="-25000" dirty="0">
                <a:cs typeface="Calibri" panose="020F0502020204030204" pitchFamily="34" charset="0"/>
              </a:rPr>
              <a:t>x</a:t>
            </a:r>
            <a:r>
              <a:rPr lang="en-GB" sz="1600" dirty="0">
                <a:cs typeface="Calibri" panose="020F0502020204030204" pitchFamily="34" charset="0"/>
              </a:rPr>
              <a:t> high compared to </a:t>
            </a:r>
            <a:r>
              <a:rPr lang="en-GB" sz="1600" noProof="1">
                <a:cs typeface="Calibri" panose="020F0502020204030204" pitchFamily="34" charset="0"/>
              </a:rPr>
              <a:t>β</a:t>
            </a:r>
            <a:r>
              <a:rPr lang="en-GB" sz="1600" baseline="-25000" noProof="1">
                <a:cs typeface="Calibri" panose="020F0502020204030204" pitchFamily="34" charset="0"/>
              </a:rPr>
              <a:t>x</a:t>
            </a:r>
            <a:r>
              <a:rPr lang="en-GB" sz="1600" noProof="1">
                <a:cs typeface="Calibri" panose="020F0502020204030204" pitchFamily="34" charset="0"/>
              </a:rPr>
              <a:t>  contribution</a:t>
            </a:r>
            <a:endParaRPr lang="en-GB" sz="1600" dirty="0">
              <a:cs typeface="Calibri" panose="020F0502020204030204" pitchFamily="34" charset="0"/>
            </a:endParaRPr>
          </a:p>
        </p:txBody>
      </p:sp>
      <p:pic>
        <p:nvPicPr>
          <p:cNvPr id="2" name="Imagen 1" descr="Diagrama&#10;&#10;El contenido generado por IA puede ser incorrecto.">
            <a:extLst>
              <a:ext uri="{FF2B5EF4-FFF2-40B4-BE49-F238E27FC236}">
                <a16:creationId xmlns:a16="http://schemas.microsoft.com/office/drawing/2014/main" id="{BD44816D-0CDA-9CB0-4ADE-D703F3A9271B}"/>
              </a:ext>
            </a:extLst>
          </p:cNvPr>
          <p:cNvPicPr>
            <a:picLocks noChangeAspect="1"/>
          </p:cNvPicPr>
          <p:nvPr/>
        </p:nvPicPr>
        <p:blipFill>
          <a:blip r:embed="rId2"/>
          <a:srcRect l="42311" t="15485" r="10029" b="71493"/>
          <a:stretch/>
        </p:blipFill>
        <p:spPr>
          <a:xfrm>
            <a:off x="725118" y="2221761"/>
            <a:ext cx="4154890" cy="719714"/>
          </a:xfrm>
          <a:prstGeom prst="rect">
            <a:avLst/>
          </a:prstGeom>
        </p:spPr>
      </p:pic>
      <p:cxnSp>
        <p:nvCxnSpPr>
          <p:cNvPr id="17" name="Conector recto de flecha 16">
            <a:extLst>
              <a:ext uri="{FF2B5EF4-FFF2-40B4-BE49-F238E27FC236}">
                <a16:creationId xmlns:a16="http://schemas.microsoft.com/office/drawing/2014/main" id="{6BCC4D9A-1872-E280-AC24-FF6A384DD7A9}"/>
              </a:ext>
            </a:extLst>
          </p:cNvPr>
          <p:cNvCxnSpPr/>
          <p:nvPr/>
        </p:nvCxnSpPr>
        <p:spPr>
          <a:xfrm flipH="1">
            <a:off x="5014762" y="4761613"/>
            <a:ext cx="587141" cy="38790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ector recto de flecha 17">
            <a:extLst>
              <a:ext uri="{FF2B5EF4-FFF2-40B4-BE49-F238E27FC236}">
                <a16:creationId xmlns:a16="http://schemas.microsoft.com/office/drawing/2014/main" id="{9CEDC187-E148-3D92-5E4B-DC61D889B04E}"/>
              </a:ext>
            </a:extLst>
          </p:cNvPr>
          <p:cNvCxnSpPr>
            <a:cxnSpLocks/>
          </p:cNvCxnSpPr>
          <p:nvPr/>
        </p:nvCxnSpPr>
        <p:spPr>
          <a:xfrm>
            <a:off x="8125326" y="4492325"/>
            <a:ext cx="402657" cy="35101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53239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8E700-92EB-4EEE-0D4A-35F8FD0DC6AB}"/>
            </a:ext>
          </a:extLst>
        </p:cNvPr>
        <p:cNvGrpSpPr/>
        <p:nvPr/>
      </p:nvGrpSpPr>
      <p:grpSpPr>
        <a:xfrm>
          <a:off x="0" y="0"/>
          <a:ext cx="0" cy="0"/>
          <a:chOff x="0" y="0"/>
          <a:chExt cx="0" cy="0"/>
        </a:xfrm>
      </p:grpSpPr>
      <p:pic>
        <p:nvPicPr>
          <p:cNvPr id="7" name="Imagen 6" descr="Diagrama&#10;&#10;El contenido generado por IA puede ser incorrecto.">
            <a:extLst>
              <a:ext uri="{FF2B5EF4-FFF2-40B4-BE49-F238E27FC236}">
                <a16:creationId xmlns:a16="http://schemas.microsoft.com/office/drawing/2014/main" id="{69DC0AB5-2906-734E-3638-8BB249F6C369}"/>
              </a:ext>
            </a:extLst>
          </p:cNvPr>
          <p:cNvPicPr>
            <a:picLocks noChangeAspect="1"/>
          </p:cNvPicPr>
          <p:nvPr/>
        </p:nvPicPr>
        <p:blipFill>
          <a:blip r:embed="rId2"/>
          <a:srcRect t="11453" r="53852" b="27042"/>
          <a:stretch/>
        </p:blipFill>
        <p:spPr>
          <a:xfrm>
            <a:off x="7061008" y="1408686"/>
            <a:ext cx="4414325" cy="4360736"/>
          </a:xfrm>
          <a:prstGeom prst="rect">
            <a:avLst/>
          </a:prstGeom>
        </p:spPr>
      </p:pic>
      <p:sp>
        <p:nvSpPr>
          <p:cNvPr id="10" name="Título 1">
            <a:extLst>
              <a:ext uri="{FF2B5EF4-FFF2-40B4-BE49-F238E27FC236}">
                <a16:creationId xmlns:a16="http://schemas.microsoft.com/office/drawing/2014/main" id="{908C49F8-9897-43FA-0E10-E88C63B14D69}"/>
              </a:ext>
            </a:extLst>
          </p:cNvPr>
          <p:cNvSpPr txBox="1">
            <a:spLocks/>
          </p:cNvSpPr>
          <p:nvPr/>
        </p:nvSpPr>
        <p:spPr>
          <a:xfrm>
            <a:off x="-9625" y="-9625"/>
            <a:ext cx="12206288"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Aperture model</a:t>
            </a:r>
            <a:endParaRPr lang="en-GB" sz="3200" noProof="0" dirty="0">
              <a:solidFill>
                <a:schemeClr val="bg1"/>
              </a:solidFill>
            </a:endParaRPr>
          </a:p>
        </p:txBody>
      </p:sp>
      <p:sp>
        <p:nvSpPr>
          <p:cNvPr id="14" name="CuadroTexto 13">
            <a:extLst>
              <a:ext uri="{FF2B5EF4-FFF2-40B4-BE49-F238E27FC236}">
                <a16:creationId xmlns:a16="http://schemas.microsoft.com/office/drawing/2014/main" id="{5A57519B-8C95-1A4C-0B78-25CDA7FB01AB}"/>
              </a:ext>
            </a:extLst>
          </p:cNvPr>
          <p:cNvSpPr txBox="1"/>
          <p:nvPr/>
        </p:nvSpPr>
        <p:spPr>
          <a:xfrm>
            <a:off x="466757" y="3127389"/>
            <a:ext cx="5629243" cy="923330"/>
          </a:xfrm>
          <a:prstGeom prst="rect">
            <a:avLst/>
          </a:prstGeom>
          <a:noFill/>
        </p:spPr>
        <p:txBody>
          <a:bodyPr wrap="square">
            <a:spAutoFit/>
          </a:bodyPr>
          <a:lstStyle/>
          <a:p>
            <a:pPr algn="just"/>
            <a:r>
              <a:rPr lang="en-GB" b="1" noProof="0" dirty="0">
                <a:cs typeface="Calibri" panose="020F0502020204030204" pitchFamily="34" charset="0"/>
              </a:rPr>
              <a:t>Machine apertures </a:t>
            </a:r>
            <a:r>
              <a:rPr lang="en-GB" noProof="0" dirty="0">
                <a:cs typeface="Calibri" panose="020F0502020204030204" pitchFamily="34" charset="0"/>
              </a:rPr>
              <a:t>and </a:t>
            </a:r>
            <a:r>
              <a:rPr lang="en-GB" b="1" noProof="0" dirty="0">
                <a:cs typeface="Calibri" panose="020F0502020204030204" pitchFamily="34" charset="0"/>
              </a:rPr>
              <a:t>collimator settings</a:t>
            </a:r>
            <a:r>
              <a:rPr lang="en-GB" noProof="0" dirty="0">
                <a:cs typeface="Calibri" panose="020F0502020204030204" pitchFamily="34" charset="0"/>
              </a:rPr>
              <a:t> are usually expressed (unless specified) in units of </a:t>
            </a:r>
            <a:r>
              <a:rPr lang="en-GB" noProof="0" dirty="0" err="1">
                <a:cs typeface="Calibri" panose="020F0502020204030204" pitchFamily="34" charset="0"/>
              </a:rPr>
              <a:t>betatron</a:t>
            </a:r>
            <a:r>
              <a:rPr lang="en-GB" noProof="0" dirty="0">
                <a:cs typeface="Calibri" panose="020F0502020204030204" pitchFamily="34" charset="0"/>
              </a:rPr>
              <a:t> beam size</a:t>
            </a:r>
          </a:p>
        </p:txBody>
      </p:sp>
      <p:pic>
        <p:nvPicPr>
          <p:cNvPr id="15" name="Imagen 14" descr="Diagrama&#10;&#10;El contenido generado por IA puede ser incorrecto.">
            <a:extLst>
              <a:ext uri="{FF2B5EF4-FFF2-40B4-BE49-F238E27FC236}">
                <a16:creationId xmlns:a16="http://schemas.microsoft.com/office/drawing/2014/main" id="{BD09E030-3FB3-72DD-878D-1D22C2866F72}"/>
              </a:ext>
            </a:extLst>
          </p:cNvPr>
          <p:cNvPicPr>
            <a:picLocks noChangeAspect="1"/>
          </p:cNvPicPr>
          <p:nvPr/>
        </p:nvPicPr>
        <p:blipFill>
          <a:blip r:embed="rId2"/>
          <a:srcRect l="57190" t="71367" r="13042" b="12967"/>
          <a:stretch/>
        </p:blipFill>
        <p:spPr>
          <a:xfrm>
            <a:off x="2124553" y="1933489"/>
            <a:ext cx="2313649" cy="902525"/>
          </a:xfrm>
          <a:prstGeom prst="rect">
            <a:avLst/>
          </a:prstGeom>
        </p:spPr>
      </p:pic>
      <p:sp>
        <p:nvSpPr>
          <p:cNvPr id="18" name="Marcador de pie de página 17">
            <a:extLst>
              <a:ext uri="{FF2B5EF4-FFF2-40B4-BE49-F238E27FC236}">
                <a16:creationId xmlns:a16="http://schemas.microsoft.com/office/drawing/2014/main" id="{91C7E914-4EBE-F896-08A7-7430AF76C97D}"/>
              </a:ext>
            </a:extLst>
          </p:cNvPr>
          <p:cNvSpPr>
            <a:spLocks noGrp="1"/>
          </p:cNvSpPr>
          <p:nvPr>
            <p:ph type="ftr" sz="quarter" idx="11"/>
          </p:nvPr>
        </p:nvSpPr>
        <p:spPr/>
        <p:txBody>
          <a:bodyPr/>
          <a:lstStyle/>
          <a:p>
            <a:r>
              <a:rPr lang="es-ES_tradnl"/>
              <a:t>N. Fuster-Martínez</a:t>
            </a:r>
          </a:p>
        </p:txBody>
      </p:sp>
      <p:sp>
        <p:nvSpPr>
          <p:cNvPr id="19" name="Marcador de número de diapositiva 18">
            <a:extLst>
              <a:ext uri="{FF2B5EF4-FFF2-40B4-BE49-F238E27FC236}">
                <a16:creationId xmlns:a16="http://schemas.microsoft.com/office/drawing/2014/main" id="{A77F6AF0-57ED-B2A4-F6A0-0D7A96726426}"/>
              </a:ext>
            </a:extLst>
          </p:cNvPr>
          <p:cNvSpPr>
            <a:spLocks noGrp="1"/>
          </p:cNvSpPr>
          <p:nvPr>
            <p:ph type="sldNum" sz="quarter" idx="12"/>
          </p:nvPr>
        </p:nvSpPr>
        <p:spPr/>
        <p:txBody>
          <a:bodyPr/>
          <a:lstStyle/>
          <a:p>
            <a:fld id="{DAE0D7E8-5DF2-E840-A2C8-1CC4E4B5A26A}" type="slidenum">
              <a:rPr lang="es-ES_tradnl" smtClean="0"/>
              <a:t>18</a:t>
            </a:fld>
            <a:endParaRPr lang="es-ES_tradnl"/>
          </a:p>
        </p:txBody>
      </p:sp>
      <p:sp>
        <p:nvSpPr>
          <p:cNvPr id="21" name="CuadroTexto 20">
            <a:extLst>
              <a:ext uri="{FF2B5EF4-FFF2-40B4-BE49-F238E27FC236}">
                <a16:creationId xmlns:a16="http://schemas.microsoft.com/office/drawing/2014/main" id="{E6EB7B5F-DC1D-ED70-B33E-0F7B199EE4D0}"/>
              </a:ext>
            </a:extLst>
          </p:cNvPr>
          <p:cNvSpPr txBox="1"/>
          <p:nvPr/>
        </p:nvSpPr>
        <p:spPr>
          <a:xfrm>
            <a:off x="356214" y="806325"/>
            <a:ext cx="5739786" cy="646331"/>
          </a:xfrm>
          <a:prstGeom prst="rect">
            <a:avLst/>
          </a:prstGeom>
          <a:noFill/>
        </p:spPr>
        <p:txBody>
          <a:bodyPr wrap="square">
            <a:spAutoFit/>
          </a:bodyPr>
          <a:lstStyle/>
          <a:p>
            <a:pPr algn="just"/>
            <a:r>
              <a:rPr lang="en-GB" noProof="0" dirty="0">
                <a:cs typeface="Calibri" panose="020F0502020204030204" pitchFamily="34" charset="0"/>
              </a:rPr>
              <a:t>The </a:t>
            </a:r>
            <a:r>
              <a:rPr lang="en-GB" b="1" noProof="0" dirty="0">
                <a:cs typeface="Calibri" panose="020F0502020204030204" pitchFamily="34" charset="0"/>
              </a:rPr>
              <a:t>normalized aperture</a:t>
            </a:r>
            <a:r>
              <a:rPr lang="en-GB" noProof="0" dirty="0">
                <a:cs typeface="Calibri" panose="020F0502020204030204" pitchFamily="34" charset="0"/>
              </a:rPr>
              <a:t> — defined as the </a:t>
            </a:r>
            <a:r>
              <a:rPr lang="en-GB" b="1" noProof="0" dirty="0">
                <a:cs typeface="Calibri" panose="020F0502020204030204" pitchFamily="34" charset="0"/>
              </a:rPr>
              <a:t>geometrical aperture divided by the beam size (</a:t>
            </a:r>
            <a:r>
              <a:rPr lang="en-GB" b="1" noProof="0" dirty="0" err="1">
                <a:cs typeface="Calibri" panose="020F0502020204030204" pitchFamily="34" charset="0"/>
              </a:rPr>
              <a:t>σ</a:t>
            </a:r>
            <a:r>
              <a:rPr lang="en-GB" b="1" noProof="0" dirty="0">
                <a:cs typeface="Calibri" panose="020F0502020204030204" pitchFamily="34" charset="0"/>
              </a:rPr>
              <a:t>)</a:t>
            </a:r>
            <a:r>
              <a:rPr lang="en-GB" noProof="0" dirty="0">
                <a:cs typeface="Calibri" panose="020F0502020204030204" pitchFamily="34" charset="0"/>
              </a:rPr>
              <a:t> </a:t>
            </a:r>
          </a:p>
        </p:txBody>
      </p:sp>
      <p:sp>
        <p:nvSpPr>
          <p:cNvPr id="4" name="CuadroTexto 3">
            <a:extLst>
              <a:ext uri="{FF2B5EF4-FFF2-40B4-BE49-F238E27FC236}">
                <a16:creationId xmlns:a16="http://schemas.microsoft.com/office/drawing/2014/main" id="{E89E4077-3522-3823-D4E3-75E8D06DB77C}"/>
              </a:ext>
            </a:extLst>
          </p:cNvPr>
          <p:cNvSpPr txBox="1"/>
          <p:nvPr/>
        </p:nvSpPr>
        <p:spPr>
          <a:xfrm>
            <a:off x="466757" y="5182494"/>
            <a:ext cx="5629243" cy="1477328"/>
          </a:xfrm>
          <a:prstGeom prst="rect">
            <a:avLst/>
          </a:prstGeom>
          <a:noFill/>
        </p:spPr>
        <p:txBody>
          <a:bodyPr wrap="square">
            <a:spAutoFit/>
          </a:bodyPr>
          <a:lstStyle/>
          <a:p>
            <a:pPr algn="just"/>
            <a:r>
              <a:rPr lang="en-GB" dirty="0">
                <a:cs typeface="Calibri" panose="020F0502020204030204" pitchFamily="34" charset="0"/>
              </a:rPr>
              <a:t>U</a:t>
            </a:r>
            <a:r>
              <a:rPr lang="en-GB" noProof="0" dirty="0" err="1">
                <a:cs typeface="Calibri" panose="020F0502020204030204" pitchFamily="34" charset="0"/>
              </a:rPr>
              <a:t>sed</a:t>
            </a:r>
            <a:r>
              <a:rPr lang="en-GB" noProof="0" dirty="0">
                <a:cs typeface="Calibri" panose="020F0502020204030204" pitchFamily="34" charset="0"/>
              </a:rPr>
              <a:t> in </a:t>
            </a:r>
            <a:r>
              <a:rPr lang="en-GB" b="1" noProof="0" dirty="0">
                <a:cs typeface="Calibri" panose="020F0502020204030204" pitchFamily="34" charset="0"/>
              </a:rPr>
              <a:t>collimation system design</a:t>
            </a:r>
            <a:r>
              <a:rPr lang="en-GB" noProof="0" dirty="0">
                <a:cs typeface="Calibri" panose="020F0502020204030204" pitchFamily="34" charset="0"/>
              </a:rPr>
              <a:t> because it provides a </a:t>
            </a:r>
            <a:r>
              <a:rPr lang="en-GB" b="1" noProof="0" dirty="0">
                <a:cs typeface="Calibri" panose="020F0502020204030204" pitchFamily="34" charset="0"/>
              </a:rPr>
              <a:t>dimensionless, location-independent measure</a:t>
            </a:r>
            <a:r>
              <a:rPr lang="en-GB" noProof="0" dirty="0">
                <a:cs typeface="Calibri" panose="020F0502020204030204" pitchFamily="34" charset="0"/>
              </a:rPr>
              <a:t> of how close a physical aperture is to the beam core</a:t>
            </a:r>
          </a:p>
          <a:p>
            <a:endParaRPr lang="en-GB" dirty="0">
              <a:cs typeface="Calibri" panose="020F0502020204030204" pitchFamily="34" charset="0"/>
            </a:endParaRP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B0D6A653-50DE-AC80-1EB3-803F0970AC14}"/>
                  </a:ext>
                </a:extLst>
              </p:cNvPr>
              <p:cNvSpPr txBox="1"/>
              <p:nvPr/>
            </p:nvSpPr>
            <p:spPr>
              <a:xfrm>
                <a:off x="2124553" y="4245362"/>
                <a:ext cx="2313649" cy="46506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_tradnl" sz="2000" i="1" smtClean="0">
                              <a:latin typeface="Cambria Math" panose="02040503050406030204" pitchFamily="18" charset="0"/>
                              <a:ea typeface="Cambria Math" panose="02040503050406030204" pitchFamily="18" charset="0"/>
                            </a:rPr>
                          </m:ctrlPr>
                        </m:sSubPr>
                        <m:e>
                          <m:r>
                            <a:rPr lang="es-ES_tradnl" sz="2000" i="1" smtClean="0">
                              <a:latin typeface="Cambria Math" panose="02040503050406030204" pitchFamily="18" charset="0"/>
                              <a:ea typeface="Cambria Math" panose="02040503050406030204" pitchFamily="18" charset="0"/>
                            </a:rPr>
                            <m:t>𝜎</m:t>
                          </m:r>
                        </m:e>
                        <m:sub>
                          <m:r>
                            <a:rPr lang="es-ES" sz="2000" b="0" i="1" smtClean="0">
                              <a:latin typeface="Cambria Math" panose="02040503050406030204" pitchFamily="18" charset="0"/>
                              <a:ea typeface="Cambria Math" panose="02040503050406030204" pitchFamily="18" charset="0"/>
                            </a:rPr>
                            <m:t>𝑥</m:t>
                          </m:r>
                          <m:r>
                            <a:rPr lang="es-ES" sz="2000" b="0" i="1" smtClean="0">
                              <a:latin typeface="Cambria Math" panose="02040503050406030204" pitchFamily="18" charset="0"/>
                              <a:ea typeface="Cambria Math" panose="02040503050406030204" pitchFamily="18" charset="0"/>
                            </a:rPr>
                            <m:t> </m:t>
                          </m:r>
                        </m:sub>
                      </m:sSub>
                      <m:d>
                        <m:dPr>
                          <m:ctrlPr>
                            <a:rPr lang="es-ES" sz="2000" b="0" i="1" smtClean="0">
                              <a:latin typeface="Cambria Math" panose="02040503050406030204" pitchFamily="18" charset="0"/>
                              <a:ea typeface="Cambria Math" panose="02040503050406030204" pitchFamily="18" charset="0"/>
                            </a:rPr>
                          </m:ctrlPr>
                        </m:dPr>
                        <m:e>
                          <m:r>
                            <a:rPr lang="es-ES" sz="2000" b="0" i="1" smtClean="0">
                              <a:latin typeface="Cambria Math" panose="02040503050406030204" pitchFamily="18" charset="0"/>
                              <a:ea typeface="Cambria Math" panose="02040503050406030204" pitchFamily="18" charset="0"/>
                            </a:rPr>
                            <m:t>𝑠</m:t>
                          </m:r>
                        </m:e>
                      </m:d>
                      <m:r>
                        <a:rPr lang="es-ES" sz="2000" b="0" i="1" smtClean="0">
                          <a:latin typeface="Cambria Math" panose="02040503050406030204" pitchFamily="18" charset="0"/>
                          <a:ea typeface="Cambria Math" panose="02040503050406030204" pitchFamily="18" charset="0"/>
                        </a:rPr>
                        <m:t>=</m:t>
                      </m:r>
                      <m:rad>
                        <m:radPr>
                          <m:degHide m:val="on"/>
                          <m:ctrlPr>
                            <a:rPr lang="es-ES" sz="2000" b="0" i="1" smtClean="0">
                              <a:latin typeface="Cambria Math" panose="02040503050406030204" pitchFamily="18" charset="0"/>
                              <a:ea typeface="Cambria Math" panose="02040503050406030204" pitchFamily="18" charset="0"/>
                            </a:rPr>
                          </m:ctrlPr>
                        </m:radPr>
                        <m:deg/>
                        <m:e>
                          <m:r>
                            <a:rPr lang="es-ES" sz="2000" b="0" i="1" smtClean="0">
                              <a:latin typeface="Cambria Math" panose="02040503050406030204" pitchFamily="18" charset="0"/>
                              <a:ea typeface="Cambria Math" panose="02040503050406030204" pitchFamily="18" charset="0"/>
                            </a:rPr>
                            <m:t>𝜖</m:t>
                          </m:r>
                          <m:sSub>
                            <m:sSubPr>
                              <m:ctrlPr>
                                <a:rPr lang="es-ES" sz="2000" b="0" i="1" smtClean="0">
                                  <a:latin typeface="Cambria Math" panose="02040503050406030204" pitchFamily="18" charset="0"/>
                                  <a:ea typeface="Cambria Math" panose="02040503050406030204" pitchFamily="18" charset="0"/>
                                </a:rPr>
                              </m:ctrlPr>
                            </m:sSubPr>
                            <m:e>
                              <m:r>
                                <a:rPr lang="es-ES" sz="2000" b="0" i="1" smtClean="0">
                                  <a:latin typeface="Cambria Math" panose="02040503050406030204" pitchFamily="18" charset="0"/>
                                  <a:ea typeface="Cambria Math" panose="02040503050406030204" pitchFamily="18" charset="0"/>
                                </a:rPr>
                                <m:t>𝛽</m:t>
                              </m:r>
                            </m:e>
                            <m:sub>
                              <m:r>
                                <a:rPr lang="es-ES" sz="2000" b="0" i="1" smtClean="0">
                                  <a:latin typeface="Cambria Math" panose="02040503050406030204" pitchFamily="18" charset="0"/>
                                  <a:ea typeface="Cambria Math" panose="02040503050406030204" pitchFamily="18" charset="0"/>
                                </a:rPr>
                                <m:t>𝑥</m:t>
                              </m:r>
                              <m:r>
                                <a:rPr lang="es-ES" sz="2000" b="0" i="1" smtClean="0">
                                  <a:latin typeface="Cambria Math" panose="02040503050406030204" pitchFamily="18" charset="0"/>
                                  <a:ea typeface="Cambria Math" panose="02040503050406030204" pitchFamily="18" charset="0"/>
                                </a:rPr>
                                <m:t> </m:t>
                              </m:r>
                            </m:sub>
                          </m:sSub>
                          <m:r>
                            <a:rPr lang="es-ES" sz="2000" b="0" i="1" smtClean="0">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𝑠</m:t>
                          </m:r>
                          <m:r>
                            <a:rPr lang="es-ES" sz="2000" b="0" i="1" smtClean="0">
                              <a:latin typeface="Cambria Math" panose="02040503050406030204" pitchFamily="18" charset="0"/>
                              <a:ea typeface="Cambria Math" panose="02040503050406030204" pitchFamily="18" charset="0"/>
                            </a:rPr>
                            <m:t>)</m:t>
                          </m:r>
                        </m:e>
                      </m:rad>
                    </m:oMath>
                  </m:oMathPara>
                </a14:m>
                <a:endParaRPr lang="es-ES_tradnl" sz="2000" dirty="0"/>
              </a:p>
            </p:txBody>
          </p:sp>
        </mc:Choice>
        <mc:Fallback xmlns="">
          <p:sp>
            <p:nvSpPr>
              <p:cNvPr id="3" name="CuadroTexto 2">
                <a:extLst>
                  <a:ext uri="{FF2B5EF4-FFF2-40B4-BE49-F238E27FC236}">
                    <a16:creationId xmlns:a16="http://schemas.microsoft.com/office/drawing/2014/main" id="{B0D6A653-50DE-AC80-1EB3-803F0970AC14}"/>
                  </a:ext>
                </a:extLst>
              </p:cNvPr>
              <p:cNvSpPr txBox="1">
                <a:spLocks noRot="1" noChangeAspect="1" noMove="1" noResize="1" noEditPoints="1" noAdjustHandles="1" noChangeArrowheads="1" noChangeShapeType="1" noTextEdit="1"/>
              </p:cNvSpPr>
              <p:nvPr/>
            </p:nvSpPr>
            <p:spPr>
              <a:xfrm>
                <a:off x="2124553" y="4245362"/>
                <a:ext cx="2313649" cy="465064"/>
              </a:xfrm>
              <a:prstGeom prst="rect">
                <a:avLst/>
              </a:prstGeom>
              <a:blipFill>
                <a:blip r:embed="rId3"/>
                <a:stretch>
                  <a:fillRect b="-10526"/>
                </a:stretch>
              </a:blipFill>
            </p:spPr>
            <p:txBody>
              <a:bodyPr/>
              <a:lstStyle/>
              <a:p>
                <a:r>
                  <a:rPr lang="es-ES_tradnl">
                    <a:noFill/>
                  </a:rPr>
                  <a:t> </a:t>
                </a:r>
              </a:p>
            </p:txBody>
          </p:sp>
        </mc:Fallback>
      </mc:AlternateContent>
    </p:spTree>
    <p:extLst>
      <p:ext uri="{BB962C8B-B14F-4D97-AF65-F5344CB8AC3E}">
        <p14:creationId xmlns:p14="http://schemas.microsoft.com/office/powerpoint/2010/main" val="3875056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D35EC-83F8-84AB-0E99-7CB99827E870}"/>
            </a:ext>
          </a:extLst>
        </p:cNvPr>
        <p:cNvGrpSpPr/>
        <p:nvPr/>
      </p:nvGrpSpPr>
      <p:grpSpPr>
        <a:xfrm>
          <a:off x="0" y="0"/>
          <a:ext cx="0" cy="0"/>
          <a:chOff x="0" y="0"/>
          <a:chExt cx="0" cy="0"/>
        </a:xfrm>
      </p:grpSpPr>
      <p:sp>
        <p:nvSpPr>
          <p:cNvPr id="7" name="Rectángulo redondeado 6">
            <a:extLst>
              <a:ext uri="{FF2B5EF4-FFF2-40B4-BE49-F238E27FC236}">
                <a16:creationId xmlns:a16="http://schemas.microsoft.com/office/drawing/2014/main" id="{E40E8137-4015-95DD-12C9-CC78F7522EF4}"/>
              </a:ext>
            </a:extLst>
          </p:cNvPr>
          <p:cNvSpPr/>
          <p:nvPr/>
        </p:nvSpPr>
        <p:spPr>
          <a:xfrm>
            <a:off x="331091" y="757238"/>
            <a:ext cx="7472853" cy="1314450"/>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just"/>
            <a:endParaRPr lang="es-ES_tradnl" dirty="0"/>
          </a:p>
        </p:txBody>
      </p:sp>
      <p:sp>
        <p:nvSpPr>
          <p:cNvPr id="6" name="Título 1">
            <a:extLst>
              <a:ext uri="{FF2B5EF4-FFF2-40B4-BE49-F238E27FC236}">
                <a16:creationId xmlns:a16="http://schemas.microsoft.com/office/drawing/2014/main" id="{C09D6C08-B1AC-218A-2D81-86DF2B8B5DF2}"/>
              </a:ext>
            </a:extLst>
          </p:cNvPr>
          <p:cNvSpPr txBox="1">
            <a:spLocks/>
          </p:cNvSpPr>
          <p:nvPr/>
        </p:nvSpPr>
        <p:spPr>
          <a:xfrm>
            <a:off x="-26053" y="-12700"/>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Aperture model</a:t>
            </a:r>
            <a:endParaRPr lang="en-GB" sz="3200" noProof="0" dirty="0">
              <a:solidFill>
                <a:schemeClr val="bg1"/>
              </a:solidFill>
            </a:endParaRPr>
          </a:p>
        </p:txBody>
      </p:sp>
      <p:sp>
        <p:nvSpPr>
          <p:cNvPr id="8" name="CuadroTexto 7">
            <a:extLst>
              <a:ext uri="{FF2B5EF4-FFF2-40B4-BE49-F238E27FC236}">
                <a16:creationId xmlns:a16="http://schemas.microsoft.com/office/drawing/2014/main" id="{8542012B-5229-C10B-BF4E-967CC4D67163}"/>
              </a:ext>
            </a:extLst>
          </p:cNvPr>
          <p:cNvSpPr txBox="1"/>
          <p:nvPr/>
        </p:nvSpPr>
        <p:spPr>
          <a:xfrm>
            <a:off x="410382" y="2263402"/>
            <a:ext cx="7472854" cy="4247317"/>
          </a:xfrm>
          <a:prstGeom prst="rect">
            <a:avLst/>
          </a:prstGeom>
          <a:noFill/>
        </p:spPr>
        <p:txBody>
          <a:bodyPr wrap="square">
            <a:spAutoFit/>
          </a:bodyPr>
          <a:lstStyle/>
          <a:p>
            <a:pPr algn="just"/>
            <a:r>
              <a:rPr lang="en-GB" dirty="0">
                <a:cs typeface="Calibri" panose="020F0502020204030204" pitchFamily="34" charset="0"/>
              </a:rPr>
              <a:t>A</a:t>
            </a:r>
            <a:r>
              <a:rPr lang="en-GB" noProof="0" dirty="0">
                <a:cs typeface="Calibri" panose="020F0502020204030204" pitchFamily="34" charset="0"/>
              </a:rPr>
              <a:t>n </a:t>
            </a:r>
            <a:r>
              <a:rPr lang="en-GB" b="1" noProof="0" dirty="0">
                <a:cs typeface="Calibri" panose="020F0502020204030204" pitchFamily="34" charset="0"/>
              </a:rPr>
              <a:t>“Aperture model” </a:t>
            </a:r>
            <a:r>
              <a:rPr lang="en-GB" noProof="0" dirty="0">
                <a:cs typeface="Calibri" panose="020F0502020204030204" pitchFamily="34" charset="0"/>
              </a:rPr>
              <a:t>is usually built  and used to estimate the aperture bottleneck in an accelerator both </a:t>
            </a:r>
            <a:r>
              <a:rPr lang="en-GB" b="1" noProof="0" dirty="0" err="1">
                <a:cs typeface="Calibri" panose="020F0502020204030204" pitchFamily="34" charset="0"/>
              </a:rPr>
              <a:t>betatron</a:t>
            </a:r>
            <a:r>
              <a:rPr lang="en-GB" b="1" noProof="0" dirty="0">
                <a:cs typeface="Calibri" panose="020F0502020204030204" pitchFamily="34" charset="0"/>
              </a:rPr>
              <a:t> and off-momentum</a:t>
            </a:r>
            <a:r>
              <a:rPr lang="en-GB" noProof="0" dirty="0">
                <a:cs typeface="Calibri" panose="020F0502020204030204" pitchFamily="34" charset="0"/>
              </a:rPr>
              <a:t> which must be protected by the collimation system</a:t>
            </a:r>
          </a:p>
          <a:p>
            <a:pPr algn="just"/>
            <a:endParaRPr lang="en-GB" dirty="0">
              <a:cs typeface="Calibri" panose="020F0502020204030204" pitchFamily="34" charset="0"/>
            </a:endParaRPr>
          </a:p>
          <a:p>
            <a:pPr algn="just"/>
            <a:r>
              <a:rPr lang="en-GB" noProof="0" dirty="0">
                <a:cs typeface="Calibri" panose="020F0502020204030204" pitchFamily="34" charset="0"/>
              </a:rPr>
              <a:t>Quantifying the aperture bottleneck is not a simple problem. Many tools </a:t>
            </a:r>
            <a:r>
              <a:rPr lang="en-GB" dirty="0">
                <a:cs typeface="Calibri" panose="020F0502020204030204" pitchFamily="34" charset="0"/>
              </a:rPr>
              <a:t>have been</a:t>
            </a:r>
            <a:r>
              <a:rPr lang="en-GB" noProof="0" dirty="0">
                <a:cs typeface="Calibri" panose="020F0502020204030204" pitchFamily="34" charset="0"/>
              </a:rPr>
              <a:t> developed (</a:t>
            </a:r>
            <a:r>
              <a:rPr lang="en-GB" b="1" noProof="0" dirty="0">
                <a:cs typeface="Calibri" panose="020F0502020204030204" pitchFamily="34" charset="0"/>
              </a:rPr>
              <a:t>MAD-X accelerator design aperture module</a:t>
            </a:r>
            <a:r>
              <a:rPr lang="en-GB" noProof="0" dirty="0">
                <a:cs typeface="Calibri" panose="020F0502020204030204" pitchFamily="34" charset="0"/>
              </a:rPr>
              <a:t>)</a:t>
            </a:r>
          </a:p>
          <a:p>
            <a:pPr algn="just"/>
            <a:endParaRPr lang="en-GB" noProof="0" dirty="0">
              <a:cs typeface="Calibri" panose="020F0502020204030204" pitchFamily="34" charset="0"/>
            </a:endParaRPr>
          </a:p>
          <a:p>
            <a:pPr algn="just"/>
            <a:r>
              <a:rPr lang="en-GB" dirty="0">
                <a:cs typeface="Calibri" panose="020F0502020204030204" pitchFamily="34" charset="0"/>
              </a:rPr>
              <a:t>Input parameters to build the aperture model:</a:t>
            </a:r>
            <a:endParaRPr lang="en-GB" noProof="0" dirty="0">
              <a:cs typeface="Calibri" panose="020F0502020204030204" pitchFamily="34" charset="0"/>
            </a:endParaRPr>
          </a:p>
          <a:p>
            <a:pPr marL="285750" indent="-285750" algn="just">
              <a:buFont typeface="Courier New" panose="02070309020205020404" pitchFamily="49" charset="0"/>
              <a:buChar char="o"/>
            </a:pPr>
            <a:r>
              <a:rPr lang="en-GB" dirty="0">
                <a:cs typeface="Calibri" panose="020F0502020204030204" pitchFamily="34" charset="0"/>
              </a:rPr>
              <a:t>geometry of the aperture (shape, dimension, location, orientation) of all elements in the machine</a:t>
            </a:r>
            <a:endParaRPr lang="en-GB" noProof="0" dirty="0">
              <a:cs typeface="Calibri" panose="020F0502020204030204" pitchFamily="34" charset="0"/>
            </a:endParaRPr>
          </a:p>
          <a:p>
            <a:pPr marL="285750" indent="-285750" algn="just">
              <a:buFont typeface="Courier New" panose="02070309020205020404" pitchFamily="49" charset="0"/>
              <a:buChar char="o"/>
            </a:pPr>
            <a:r>
              <a:rPr lang="en-GB" noProof="0" dirty="0">
                <a:cs typeface="Calibri" panose="020F0502020204030204" pitchFamily="34" charset="0"/>
              </a:rPr>
              <a:t>beam orbit, </a:t>
            </a:r>
          </a:p>
          <a:p>
            <a:pPr marL="285750" indent="-285750" algn="just">
              <a:buFont typeface="Courier New" panose="02070309020205020404" pitchFamily="49" charset="0"/>
              <a:buChar char="o"/>
            </a:pPr>
            <a:r>
              <a:rPr lang="en-GB" noProof="0" dirty="0">
                <a:cs typeface="Calibri" panose="020F0502020204030204" pitchFamily="34" charset="0"/>
              </a:rPr>
              <a:t>optics (</a:t>
            </a:r>
            <a:r>
              <a:rPr lang="en-GB" noProof="0" dirty="0" err="1">
                <a:cs typeface="Calibri" panose="020F0502020204030204" pitchFamily="34" charset="0"/>
              </a:rPr>
              <a:t>betatron</a:t>
            </a:r>
            <a:r>
              <a:rPr lang="en-GB" noProof="0" dirty="0">
                <a:cs typeface="Calibri" panose="020F0502020204030204" pitchFamily="34" charset="0"/>
              </a:rPr>
              <a:t> and dispersion), </a:t>
            </a:r>
          </a:p>
          <a:p>
            <a:pPr marL="285750" indent="-285750" algn="just">
              <a:buFont typeface="Courier New" panose="02070309020205020404" pitchFamily="49" charset="0"/>
              <a:buChar char="o"/>
            </a:pPr>
            <a:r>
              <a:rPr lang="en-GB" noProof="0" dirty="0">
                <a:cs typeface="Calibri" panose="020F0502020204030204" pitchFamily="34" charset="0"/>
              </a:rPr>
              <a:t>manufacturing tolerances, </a:t>
            </a:r>
          </a:p>
          <a:p>
            <a:pPr marL="285750" indent="-285750" algn="just">
              <a:buFont typeface="Courier New" panose="02070309020205020404" pitchFamily="49" charset="0"/>
              <a:buChar char="o"/>
            </a:pPr>
            <a:r>
              <a:rPr lang="en-GB" noProof="0" dirty="0">
                <a:cs typeface="Calibri" panose="020F0502020204030204" pitchFamily="34" charset="0"/>
              </a:rPr>
              <a:t>alignment errors… </a:t>
            </a:r>
          </a:p>
          <a:p>
            <a:pPr algn="just"/>
            <a:endParaRPr lang="en-GB" dirty="0">
              <a:cs typeface="Calibri" panose="020F0502020204030204" pitchFamily="34" charset="0"/>
            </a:endParaRPr>
          </a:p>
        </p:txBody>
      </p:sp>
      <p:pic>
        <p:nvPicPr>
          <p:cNvPr id="9" name="Imagen 8" descr="Gráfico&#10;&#10;El contenido generado por IA puede ser incorrecto.">
            <a:extLst>
              <a:ext uri="{FF2B5EF4-FFF2-40B4-BE49-F238E27FC236}">
                <a16:creationId xmlns:a16="http://schemas.microsoft.com/office/drawing/2014/main" id="{1C0B67C4-2F6A-85F1-C727-7A52CB629F45}"/>
              </a:ext>
            </a:extLst>
          </p:cNvPr>
          <p:cNvPicPr>
            <a:picLocks noChangeAspect="1"/>
          </p:cNvPicPr>
          <p:nvPr/>
        </p:nvPicPr>
        <p:blipFill>
          <a:blip r:embed="rId2"/>
          <a:srcRect l="1607" t="9899" r="54170" b="42992"/>
          <a:stretch/>
        </p:blipFill>
        <p:spPr>
          <a:xfrm>
            <a:off x="8354291" y="2681933"/>
            <a:ext cx="3534018" cy="2832119"/>
          </a:xfrm>
          <a:prstGeom prst="rect">
            <a:avLst/>
          </a:prstGeom>
        </p:spPr>
      </p:pic>
      <p:sp>
        <p:nvSpPr>
          <p:cNvPr id="11" name="Marcador de pie de página 10">
            <a:extLst>
              <a:ext uri="{FF2B5EF4-FFF2-40B4-BE49-F238E27FC236}">
                <a16:creationId xmlns:a16="http://schemas.microsoft.com/office/drawing/2014/main" id="{64A34005-428B-63BE-136E-7E037109745F}"/>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B1A4842F-9D70-5908-01B4-E2C726B6C779}"/>
              </a:ext>
            </a:extLst>
          </p:cNvPr>
          <p:cNvSpPr>
            <a:spLocks noGrp="1"/>
          </p:cNvSpPr>
          <p:nvPr>
            <p:ph type="sldNum" sz="quarter" idx="12"/>
          </p:nvPr>
        </p:nvSpPr>
        <p:spPr/>
        <p:txBody>
          <a:bodyPr/>
          <a:lstStyle/>
          <a:p>
            <a:fld id="{DAE0D7E8-5DF2-E840-A2C8-1CC4E4B5A26A}" type="slidenum">
              <a:rPr lang="es-ES_tradnl" smtClean="0"/>
              <a:t>19</a:t>
            </a:fld>
            <a:endParaRPr lang="es-ES_tradnl"/>
          </a:p>
        </p:txBody>
      </p:sp>
      <p:pic>
        <p:nvPicPr>
          <p:cNvPr id="4" name="Imagen 3" descr="Gráfico&#10;&#10;El contenido generado por IA puede ser incorrecto.">
            <a:extLst>
              <a:ext uri="{FF2B5EF4-FFF2-40B4-BE49-F238E27FC236}">
                <a16:creationId xmlns:a16="http://schemas.microsoft.com/office/drawing/2014/main" id="{2B73C8E2-8B3C-1CE9-88A9-62566EB6EB48}"/>
              </a:ext>
            </a:extLst>
          </p:cNvPr>
          <p:cNvPicPr>
            <a:picLocks noChangeAspect="1"/>
          </p:cNvPicPr>
          <p:nvPr/>
        </p:nvPicPr>
        <p:blipFill>
          <a:blip r:embed="rId2"/>
          <a:srcRect l="56159" t="69455" r="2188" b="17701"/>
          <a:stretch/>
        </p:blipFill>
        <p:spPr>
          <a:xfrm>
            <a:off x="8153400" y="1094565"/>
            <a:ext cx="3011762" cy="698636"/>
          </a:xfrm>
          <a:prstGeom prst="rect">
            <a:avLst/>
          </a:prstGeom>
        </p:spPr>
      </p:pic>
      <p:sp>
        <p:nvSpPr>
          <p:cNvPr id="5" name="CuadroTexto 4">
            <a:extLst>
              <a:ext uri="{FF2B5EF4-FFF2-40B4-BE49-F238E27FC236}">
                <a16:creationId xmlns:a16="http://schemas.microsoft.com/office/drawing/2014/main" id="{903B3A4B-D150-96C8-BF2F-735EC77EA243}"/>
              </a:ext>
            </a:extLst>
          </p:cNvPr>
          <p:cNvSpPr txBox="1"/>
          <p:nvPr/>
        </p:nvSpPr>
        <p:spPr>
          <a:xfrm>
            <a:off x="331091" y="966405"/>
            <a:ext cx="7472853" cy="923330"/>
          </a:xfrm>
          <a:prstGeom prst="rect">
            <a:avLst/>
          </a:prstGeom>
          <a:noFill/>
        </p:spPr>
        <p:txBody>
          <a:bodyPr wrap="square">
            <a:spAutoFit/>
          </a:bodyPr>
          <a:lstStyle/>
          <a:p>
            <a:pPr algn="ctr"/>
            <a:r>
              <a:rPr lang="en-GB" noProof="0" dirty="0">
                <a:cs typeface="Calibri" panose="020F0502020204030204" pitchFamily="34" charset="0"/>
              </a:rPr>
              <a:t>In </a:t>
            </a:r>
            <a:r>
              <a:rPr lang="en-GB" b="1" noProof="0" dirty="0">
                <a:solidFill>
                  <a:srgbClr val="1B2BF0"/>
                </a:solidFill>
                <a:cs typeface="Calibri" panose="020F0502020204030204" pitchFamily="34" charset="0"/>
              </a:rPr>
              <a:t>circular high-intensity and high-energy super collider </a:t>
            </a:r>
            <a:r>
              <a:rPr lang="en-GB" noProof="0" dirty="0">
                <a:cs typeface="Calibri" panose="020F0502020204030204" pitchFamily="34" charset="0"/>
              </a:rPr>
              <a:t>beams must never touch directly the beam pipe: the minimum aperture in the machine must be protected by the collimation system</a:t>
            </a:r>
          </a:p>
        </p:txBody>
      </p:sp>
    </p:spTree>
    <p:extLst>
      <p:ext uri="{BB962C8B-B14F-4D97-AF65-F5344CB8AC3E}">
        <p14:creationId xmlns:p14="http://schemas.microsoft.com/office/powerpoint/2010/main" val="1262865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1">
            <a:extLst>
              <a:ext uri="{FF2B5EF4-FFF2-40B4-BE49-F238E27FC236}">
                <a16:creationId xmlns:a16="http://schemas.microsoft.com/office/drawing/2014/main" id="{6182F8B7-8B22-30B0-9130-1333939ABBC5}"/>
              </a:ext>
            </a:extLst>
          </p:cNvPr>
          <p:cNvSpPr txBox="1">
            <a:spLocks/>
          </p:cNvSpPr>
          <p:nvPr/>
        </p:nvSpPr>
        <p:spPr>
          <a:xfrm>
            <a:off x="686834" y="1153572"/>
            <a:ext cx="3200400" cy="4461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kern="1200" noProof="0">
                <a:solidFill>
                  <a:srgbClr val="FFFFFF"/>
                </a:solidFill>
                <a:latin typeface="+mj-lt"/>
                <a:ea typeface="+mj-ea"/>
                <a:cs typeface="+mj-cs"/>
              </a:rPr>
              <a:t>Content</a:t>
            </a:r>
          </a:p>
        </p:txBody>
      </p:sp>
      <p:sp>
        <p:nvSpPr>
          <p:cNvPr id="48" name="Arc 47">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 name="Marcador de contenido 2">
            <a:extLst>
              <a:ext uri="{FF2B5EF4-FFF2-40B4-BE49-F238E27FC236}">
                <a16:creationId xmlns:a16="http://schemas.microsoft.com/office/drawing/2014/main" id="{6A6AA19F-BC71-188E-2281-04192C9F87E5}"/>
              </a:ext>
            </a:extLst>
          </p:cNvPr>
          <p:cNvSpPr>
            <a:spLocks noGrp="1"/>
          </p:cNvSpPr>
          <p:nvPr>
            <p:ph idx="1"/>
          </p:nvPr>
        </p:nvSpPr>
        <p:spPr>
          <a:xfrm>
            <a:off x="4447308" y="588168"/>
            <a:ext cx="6906491" cy="5585619"/>
          </a:xfrm>
        </p:spPr>
        <p:txBody>
          <a:bodyPr vert="horz" lIns="91440" tIns="45720" rIns="91440" bIns="45720" rtlCol="0" anchor="ctr">
            <a:noAutofit/>
          </a:bodyPr>
          <a:lstStyle/>
          <a:p>
            <a:pPr>
              <a:buFont typeface="Wingdings" pitchFamily="2" charset="2"/>
              <a:buChar char="q"/>
            </a:pPr>
            <a:r>
              <a:rPr lang="en-US" sz="1800" b="1" dirty="0"/>
              <a:t>Introduction</a:t>
            </a:r>
          </a:p>
          <a:p>
            <a:pPr>
              <a:buFont typeface="Wingdings" pitchFamily="2" charset="2"/>
              <a:buChar char="q"/>
            </a:pPr>
            <a:endParaRPr lang="en-US" sz="1800" dirty="0"/>
          </a:p>
          <a:p>
            <a:pPr>
              <a:buFont typeface="Wingdings" pitchFamily="2" charset="2"/>
              <a:buChar char="q"/>
            </a:pPr>
            <a:r>
              <a:rPr lang="en-US" sz="1800" b="1" dirty="0"/>
              <a:t>Basic beam dynamics and definitions for collimation design </a:t>
            </a:r>
          </a:p>
          <a:p>
            <a:pPr lvl="1">
              <a:buFont typeface="Courier New" panose="02070309020205020404" pitchFamily="49" charset="0"/>
              <a:buChar char="o"/>
            </a:pPr>
            <a:r>
              <a:rPr lang="en-US" sz="1800" dirty="0"/>
              <a:t>Recap on </a:t>
            </a:r>
            <a:r>
              <a:rPr lang="en-US" sz="1800" dirty="0" err="1"/>
              <a:t>twiss</a:t>
            </a:r>
            <a:r>
              <a:rPr lang="en-US" sz="1800" dirty="0"/>
              <a:t> functions, dispersion and beam size</a:t>
            </a:r>
          </a:p>
          <a:p>
            <a:pPr lvl="1">
              <a:buFont typeface="Courier New" panose="02070309020205020404" pitchFamily="49" charset="0"/>
              <a:buChar char="o"/>
            </a:pPr>
            <a:r>
              <a:rPr lang="en-US" sz="1800" dirty="0"/>
              <a:t>Aperture model</a:t>
            </a:r>
          </a:p>
          <a:p>
            <a:pPr lvl="1">
              <a:buFont typeface="Courier New" panose="02070309020205020404" pitchFamily="49" charset="0"/>
              <a:buChar char="o"/>
            </a:pPr>
            <a:r>
              <a:rPr lang="en-US" sz="1800" dirty="0"/>
              <a:t>Beam loss model</a:t>
            </a:r>
          </a:p>
          <a:p>
            <a:pPr lvl="1">
              <a:buFont typeface="Courier New" panose="02070309020205020404" pitchFamily="49" charset="0"/>
              <a:buChar char="o"/>
            </a:pPr>
            <a:r>
              <a:rPr lang="en-US" sz="1800" dirty="0"/>
              <a:t>Collimation cleaning efficiency</a:t>
            </a:r>
          </a:p>
          <a:p>
            <a:pPr lvl="1">
              <a:buFont typeface="Wingdings" pitchFamily="2" charset="2"/>
              <a:buChar char="q"/>
            </a:pPr>
            <a:endParaRPr lang="en-US" sz="1800" dirty="0"/>
          </a:p>
          <a:p>
            <a:pPr>
              <a:buFont typeface="Wingdings" pitchFamily="2" charset="2"/>
              <a:buChar char="q"/>
            </a:pPr>
            <a:r>
              <a:rPr lang="en-US" sz="1800" b="1" dirty="0"/>
              <a:t>Collimation design aspects for high power machines</a:t>
            </a:r>
          </a:p>
          <a:p>
            <a:pPr lvl="1">
              <a:buFont typeface="Courier New" panose="02070309020205020404" pitchFamily="49" charset="0"/>
              <a:buChar char="o"/>
            </a:pPr>
            <a:r>
              <a:rPr lang="en-US" sz="1800" dirty="0"/>
              <a:t>Collimators shape</a:t>
            </a:r>
          </a:p>
          <a:p>
            <a:pPr lvl="1">
              <a:buFont typeface="Courier New" panose="02070309020205020404" pitchFamily="49" charset="0"/>
              <a:buChar char="o"/>
            </a:pPr>
            <a:r>
              <a:rPr lang="en-US" sz="1800" dirty="0"/>
              <a:t>Single vs multi-stage collimation system</a:t>
            </a:r>
          </a:p>
          <a:p>
            <a:pPr lvl="1">
              <a:buFont typeface="Courier New" panose="02070309020205020404" pitchFamily="49" charset="0"/>
              <a:buChar char="o"/>
            </a:pPr>
            <a:r>
              <a:rPr lang="en-US" sz="1800" dirty="0"/>
              <a:t>Collimation simulation tools</a:t>
            </a:r>
          </a:p>
          <a:p>
            <a:pPr lvl="1">
              <a:buFont typeface="Courier New" panose="02070309020205020404" pitchFamily="49" charset="0"/>
              <a:buChar char="o"/>
            </a:pPr>
            <a:r>
              <a:rPr lang="en-US" sz="1800" dirty="0"/>
              <a:t>Material considerations</a:t>
            </a:r>
          </a:p>
          <a:p>
            <a:pPr lvl="1">
              <a:buFont typeface="Courier New" panose="02070309020205020404" pitchFamily="49" charset="0"/>
              <a:buChar char="o"/>
            </a:pPr>
            <a:r>
              <a:rPr lang="en-US" sz="1800" dirty="0"/>
              <a:t>Mechanical design</a:t>
            </a:r>
          </a:p>
          <a:p>
            <a:pPr lvl="1">
              <a:buFont typeface="Wingdings" pitchFamily="2" charset="2"/>
              <a:buChar char="q"/>
            </a:pPr>
            <a:endParaRPr lang="en-US" sz="1800" dirty="0"/>
          </a:p>
          <a:p>
            <a:pPr>
              <a:buFont typeface="Wingdings" pitchFamily="2" charset="2"/>
              <a:buChar char="q"/>
            </a:pPr>
            <a:r>
              <a:rPr lang="en-US" sz="1800" b="1" dirty="0"/>
              <a:t>The LHC collimation system: operational challenges</a:t>
            </a:r>
          </a:p>
          <a:p>
            <a:pPr>
              <a:buFont typeface="Wingdings" pitchFamily="2" charset="2"/>
              <a:buChar char="q"/>
            </a:pPr>
            <a:endParaRPr lang="en-US" sz="1800" dirty="0"/>
          </a:p>
          <a:p>
            <a:pPr>
              <a:buFont typeface="Wingdings" pitchFamily="2" charset="2"/>
              <a:buChar char="q"/>
            </a:pPr>
            <a:r>
              <a:rPr lang="en-US" sz="1800" b="1" dirty="0"/>
              <a:t>R&amp;D on advance collimation techniques</a:t>
            </a:r>
          </a:p>
        </p:txBody>
      </p:sp>
      <p:sp>
        <p:nvSpPr>
          <p:cNvPr id="7" name="Marcador de pie de página 6">
            <a:extLst>
              <a:ext uri="{FF2B5EF4-FFF2-40B4-BE49-F238E27FC236}">
                <a16:creationId xmlns:a16="http://schemas.microsoft.com/office/drawing/2014/main" id="{53CD4605-AD86-4F32-A5BB-DE45455077F8}"/>
              </a:ext>
            </a:extLst>
          </p:cNvPr>
          <p:cNvSpPr>
            <a:spLocks noGrp="1"/>
          </p:cNvSpPr>
          <p:nvPr>
            <p:ph type="ftr" sz="quarter" idx="11"/>
          </p:nvPr>
        </p:nvSpPr>
        <p:spPr>
          <a:xfrm>
            <a:off x="4038600" y="6356350"/>
            <a:ext cx="5251174"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N. Fuster-Martínez</a:t>
            </a:r>
          </a:p>
        </p:txBody>
      </p:sp>
      <p:sp>
        <p:nvSpPr>
          <p:cNvPr id="8" name="Marcador de número de diapositiva 7">
            <a:extLst>
              <a:ext uri="{FF2B5EF4-FFF2-40B4-BE49-F238E27FC236}">
                <a16:creationId xmlns:a16="http://schemas.microsoft.com/office/drawing/2014/main" id="{8AB143DA-9D78-60FC-C075-597D28C97C25}"/>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a:spcAft>
                <a:spcPts val="600"/>
              </a:spcAft>
            </a:pPr>
            <a:fld id="{DAE0D7E8-5DF2-E840-A2C8-1CC4E4B5A26A}" type="slidenum">
              <a:rPr lang="en-US">
                <a:solidFill>
                  <a:schemeClr val="tx1">
                    <a:tint val="75000"/>
                  </a:schemeClr>
                </a:solidFill>
              </a:rPr>
              <a:pPr>
                <a:spcAft>
                  <a:spcPts val="600"/>
                </a:spcAft>
              </a:pPr>
              <a:t>2</a:t>
            </a:fld>
            <a:endParaRPr lang="en-US">
              <a:solidFill>
                <a:schemeClr val="tx1">
                  <a:tint val="75000"/>
                </a:schemeClr>
              </a:solidFill>
            </a:endParaRPr>
          </a:p>
        </p:txBody>
      </p:sp>
    </p:spTree>
    <p:extLst>
      <p:ext uri="{BB962C8B-B14F-4D97-AF65-F5344CB8AC3E}">
        <p14:creationId xmlns:p14="http://schemas.microsoft.com/office/powerpoint/2010/main" val="866198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E35C46-B643-8B11-DD6E-912B61FA3635}"/>
            </a:ext>
          </a:extLst>
        </p:cNvPr>
        <p:cNvGrpSpPr/>
        <p:nvPr/>
      </p:nvGrpSpPr>
      <p:grpSpPr>
        <a:xfrm>
          <a:off x="0" y="0"/>
          <a:ext cx="0" cy="0"/>
          <a:chOff x="0" y="0"/>
          <a:chExt cx="0" cy="0"/>
        </a:xfrm>
      </p:grpSpPr>
      <p:sp>
        <p:nvSpPr>
          <p:cNvPr id="6" name="Título 1">
            <a:extLst>
              <a:ext uri="{FF2B5EF4-FFF2-40B4-BE49-F238E27FC236}">
                <a16:creationId xmlns:a16="http://schemas.microsoft.com/office/drawing/2014/main" id="{6128E36A-624D-FCB3-BD61-9F292997D405}"/>
              </a:ext>
            </a:extLst>
          </p:cNvPr>
          <p:cNvSpPr txBox="1">
            <a:spLocks/>
          </p:cNvSpPr>
          <p:nvPr/>
        </p:nvSpPr>
        <p:spPr>
          <a:xfrm>
            <a:off x="-26054" y="-1787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Aperture model</a:t>
            </a:r>
            <a:endParaRPr lang="en-GB" sz="3200" noProof="0" dirty="0">
              <a:solidFill>
                <a:schemeClr val="bg1"/>
              </a:solidFill>
            </a:endParaRPr>
          </a:p>
        </p:txBody>
      </p:sp>
      <p:sp>
        <p:nvSpPr>
          <p:cNvPr id="11" name="Marcador de pie de página 10">
            <a:extLst>
              <a:ext uri="{FF2B5EF4-FFF2-40B4-BE49-F238E27FC236}">
                <a16:creationId xmlns:a16="http://schemas.microsoft.com/office/drawing/2014/main" id="{EB9B47E8-176F-3450-B324-04C87468A2A3}"/>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56088EF7-2C82-2290-0490-773CCBC2B90C}"/>
              </a:ext>
            </a:extLst>
          </p:cNvPr>
          <p:cNvSpPr>
            <a:spLocks noGrp="1"/>
          </p:cNvSpPr>
          <p:nvPr>
            <p:ph type="sldNum" sz="quarter" idx="12"/>
          </p:nvPr>
        </p:nvSpPr>
        <p:spPr/>
        <p:txBody>
          <a:bodyPr/>
          <a:lstStyle/>
          <a:p>
            <a:fld id="{DAE0D7E8-5DF2-E840-A2C8-1CC4E4B5A26A}" type="slidenum">
              <a:rPr lang="es-ES_tradnl" smtClean="0"/>
              <a:t>20</a:t>
            </a:fld>
            <a:endParaRPr lang="es-ES_tradnl"/>
          </a:p>
        </p:txBody>
      </p:sp>
      <p:pic>
        <p:nvPicPr>
          <p:cNvPr id="19" name="Imagen 18" descr="Captura de pantalla de un celular con texto e imágenes de colores&#10;&#10;El contenido generado por IA puede ser incorrecto.">
            <a:extLst>
              <a:ext uri="{FF2B5EF4-FFF2-40B4-BE49-F238E27FC236}">
                <a16:creationId xmlns:a16="http://schemas.microsoft.com/office/drawing/2014/main" id="{A76A3317-3B9C-4FBA-D198-0A538883BC2A}"/>
              </a:ext>
            </a:extLst>
          </p:cNvPr>
          <p:cNvPicPr>
            <a:picLocks noChangeAspect="1"/>
          </p:cNvPicPr>
          <p:nvPr/>
        </p:nvPicPr>
        <p:blipFill>
          <a:blip r:embed="rId2"/>
          <a:srcRect r="2477"/>
          <a:stretch/>
        </p:blipFill>
        <p:spPr>
          <a:xfrm>
            <a:off x="418473" y="1905351"/>
            <a:ext cx="6043176" cy="4112469"/>
          </a:xfrm>
          <a:prstGeom prst="rect">
            <a:avLst/>
          </a:prstGeom>
        </p:spPr>
      </p:pic>
      <p:pic>
        <p:nvPicPr>
          <p:cNvPr id="21" name="Imagen 20" descr="Gráfico&#10;&#10;El contenido generado por IA puede ser incorrecto.">
            <a:extLst>
              <a:ext uri="{FF2B5EF4-FFF2-40B4-BE49-F238E27FC236}">
                <a16:creationId xmlns:a16="http://schemas.microsoft.com/office/drawing/2014/main" id="{8061CD17-55CC-B1BA-7C8D-713847B623B2}"/>
              </a:ext>
            </a:extLst>
          </p:cNvPr>
          <p:cNvPicPr>
            <a:picLocks noChangeAspect="1"/>
          </p:cNvPicPr>
          <p:nvPr/>
        </p:nvPicPr>
        <p:blipFill>
          <a:blip r:embed="rId3"/>
          <a:stretch>
            <a:fillRect/>
          </a:stretch>
        </p:blipFill>
        <p:spPr>
          <a:xfrm>
            <a:off x="6927851" y="660587"/>
            <a:ext cx="4341823" cy="2881510"/>
          </a:xfrm>
          <a:prstGeom prst="rect">
            <a:avLst/>
          </a:prstGeom>
        </p:spPr>
      </p:pic>
      <p:pic>
        <p:nvPicPr>
          <p:cNvPr id="23" name="Imagen 22" descr="Gráfico&#10;&#10;El contenido generado por IA puede ser incorrecto.">
            <a:extLst>
              <a:ext uri="{FF2B5EF4-FFF2-40B4-BE49-F238E27FC236}">
                <a16:creationId xmlns:a16="http://schemas.microsoft.com/office/drawing/2014/main" id="{B9CF93E0-6B28-EEBB-DF2C-FEC571453B97}"/>
              </a:ext>
            </a:extLst>
          </p:cNvPr>
          <p:cNvPicPr>
            <a:picLocks noChangeAspect="1"/>
          </p:cNvPicPr>
          <p:nvPr/>
        </p:nvPicPr>
        <p:blipFill>
          <a:blip r:embed="rId4"/>
          <a:srcRect t="2502"/>
          <a:stretch/>
        </p:blipFill>
        <p:spPr>
          <a:xfrm>
            <a:off x="6927852" y="3542097"/>
            <a:ext cx="4341822" cy="2809394"/>
          </a:xfrm>
          <a:prstGeom prst="rect">
            <a:avLst/>
          </a:prstGeom>
        </p:spPr>
      </p:pic>
      <p:sp>
        <p:nvSpPr>
          <p:cNvPr id="4" name="CuadroTexto 3">
            <a:extLst>
              <a:ext uri="{FF2B5EF4-FFF2-40B4-BE49-F238E27FC236}">
                <a16:creationId xmlns:a16="http://schemas.microsoft.com/office/drawing/2014/main" id="{EA10F994-20D1-D216-D286-92A2523CEB86}"/>
              </a:ext>
            </a:extLst>
          </p:cNvPr>
          <p:cNvSpPr txBox="1"/>
          <p:nvPr/>
        </p:nvSpPr>
        <p:spPr>
          <a:xfrm>
            <a:off x="267793" y="1266168"/>
            <a:ext cx="6193856" cy="369332"/>
          </a:xfrm>
          <a:prstGeom prst="rect">
            <a:avLst/>
          </a:prstGeom>
          <a:noFill/>
        </p:spPr>
        <p:txBody>
          <a:bodyPr wrap="square">
            <a:spAutoFit/>
          </a:bodyPr>
          <a:lstStyle/>
          <a:p>
            <a:r>
              <a:rPr lang="en-GB" b="1" i="1" noProof="0" dirty="0">
                <a:cs typeface="Calibri" panose="020F0502020204030204" pitchFamily="34" charset="0"/>
              </a:rPr>
              <a:t>MAD-X accelerator design aperture module</a:t>
            </a:r>
            <a:endParaRPr lang="es-ES_tradnl" i="1" dirty="0"/>
          </a:p>
        </p:txBody>
      </p:sp>
      <p:sp>
        <p:nvSpPr>
          <p:cNvPr id="5" name="CuadroTexto 4">
            <a:extLst>
              <a:ext uri="{FF2B5EF4-FFF2-40B4-BE49-F238E27FC236}">
                <a16:creationId xmlns:a16="http://schemas.microsoft.com/office/drawing/2014/main" id="{B11E7A3C-C401-A162-84D1-DCFBA9617D41}"/>
              </a:ext>
            </a:extLst>
          </p:cNvPr>
          <p:cNvSpPr txBox="1"/>
          <p:nvPr/>
        </p:nvSpPr>
        <p:spPr>
          <a:xfrm>
            <a:off x="267793" y="840180"/>
            <a:ext cx="6437807" cy="369332"/>
          </a:xfrm>
          <a:prstGeom prst="rect">
            <a:avLst/>
          </a:prstGeom>
          <a:noFill/>
        </p:spPr>
        <p:txBody>
          <a:bodyPr wrap="square">
            <a:spAutoFit/>
          </a:bodyPr>
          <a:lstStyle/>
          <a:p>
            <a:r>
              <a:rPr lang="en-GB" b="1" i="1" noProof="0" dirty="0">
                <a:cs typeface="Calibri" panose="020F0502020204030204" pitchFamily="34" charset="0"/>
              </a:rPr>
              <a:t>LHC </a:t>
            </a:r>
            <a:r>
              <a:rPr lang="en-GB" b="1" i="1" noProof="0" dirty="0" err="1">
                <a:cs typeface="Calibri" panose="020F0502020204030204" pitchFamily="34" charset="0"/>
              </a:rPr>
              <a:t>Betatron</a:t>
            </a:r>
            <a:r>
              <a:rPr lang="en-GB" b="1" i="1" noProof="0" dirty="0">
                <a:cs typeface="Calibri" panose="020F0502020204030204" pitchFamily="34" charset="0"/>
              </a:rPr>
              <a:t> bottleneck studies for β*= 25 and 40 cm in IR5</a:t>
            </a:r>
            <a:endParaRPr lang="es-ES_tradnl" i="1" dirty="0"/>
          </a:p>
        </p:txBody>
      </p:sp>
    </p:spTree>
    <p:extLst>
      <p:ext uri="{BB962C8B-B14F-4D97-AF65-F5344CB8AC3E}">
        <p14:creationId xmlns:p14="http://schemas.microsoft.com/office/powerpoint/2010/main" val="3062497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A540A-5AF7-CEFD-F4E4-A55D57B44E12}"/>
            </a:ext>
          </a:extLst>
        </p:cNvPr>
        <p:cNvGrpSpPr/>
        <p:nvPr/>
      </p:nvGrpSpPr>
      <p:grpSpPr>
        <a:xfrm>
          <a:off x="0" y="0"/>
          <a:ext cx="0" cy="0"/>
          <a:chOff x="0" y="0"/>
          <a:chExt cx="0" cy="0"/>
        </a:xfrm>
      </p:grpSpPr>
      <p:sp>
        <p:nvSpPr>
          <p:cNvPr id="3" name="Rectángulo redondeado 2">
            <a:extLst>
              <a:ext uri="{FF2B5EF4-FFF2-40B4-BE49-F238E27FC236}">
                <a16:creationId xmlns:a16="http://schemas.microsoft.com/office/drawing/2014/main" id="{D73FE261-233D-7E56-705A-27D96D4763B3}"/>
              </a:ext>
            </a:extLst>
          </p:cNvPr>
          <p:cNvSpPr/>
          <p:nvPr/>
        </p:nvSpPr>
        <p:spPr>
          <a:xfrm>
            <a:off x="415140" y="807899"/>
            <a:ext cx="11361718" cy="978069"/>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14" name="Título 1">
            <a:extLst>
              <a:ext uri="{FF2B5EF4-FFF2-40B4-BE49-F238E27FC236}">
                <a16:creationId xmlns:a16="http://schemas.microsoft.com/office/drawing/2014/main" id="{27B60269-6F0C-8A22-DBFF-69C94DE87F3D}"/>
              </a:ext>
            </a:extLst>
          </p:cNvPr>
          <p:cNvSpPr txBox="1">
            <a:spLocks/>
          </p:cNvSpPr>
          <p:nvPr/>
        </p:nvSpPr>
        <p:spPr>
          <a:xfrm>
            <a:off x="-20171"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Beam loss model</a:t>
            </a:r>
            <a:endParaRPr lang="en-GB" sz="3200" noProof="0" dirty="0">
              <a:solidFill>
                <a:schemeClr val="bg1"/>
              </a:solidFill>
            </a:endParaRPr>
          </a:p>
        </p:txBody>
      </p:sp>
      <p:sp>
        <p:nvSpPr>
          <p:cNvPr id="18" name="CuadroTexto 17">
            <a:extLst>
              <a:ext uri="{FF2B5EF4-FFF2-40B4-BE49-F238E27FC236}">
                <a16:creationId xmlns:a16="http://schemas.microsoft.com/office/drawing/2014/main" id="{94CD5E72-A9E8-E83A-BF13-C5E121BC3432}"/>
              </a:ext>
            </a:extLst>
          </p:cNvPr>
          <p:cNvSpPr txBox="1"/>
          <p:nvPr/>
        </p:nvSpPr>
        <p:spPr>
          <a:xfrm>
            <a:off x="559519" y="862638"/>
            <a:ext cx="11361718" cy="923330"/>
          </a:xfrm>
          <a:prstGeom prst="rect">
            <a:avLst/>
          </a:prstGeom>
          <a:noFill/>
        </p:spPr>
        <p:txBody>
          <a:bodyPr wrap="square">
            <a:spAutoFit/>
          </a:bodyPr>
          <a:lstStyle/>
          <a:p>
            <a:pPr algn="ctr"/>
            <a:r>
              <a:rPr lang="en-GB" b="1" noProof="0" dirty="0">
                <a:cs typeface="Calibri" panose="020F0502020204030204" pitchFamily="34" charset="0"/>
              </a:rPr>
              <a:t>In an Ideal world (perfect machine): no beam losses throughout the operational cycle</a:t>
            </a:r>
          </a:p>
          <a:p>
            <a:pPr algn="ctr"/>
            <a:r>
              <a:rPr lang="en-GB" noProof="0" dirty="0">
                <a:cs typeface="Calibri" panose="020F0502020204030204" pitchFamily="34" charset="0"/>
              </a:rPr>
              <a:t>	</a:t>
            </a:r>
          </a:p>
          <a:p>
            <a:pPr algn="ctr"/>
            <a:r>
              <a:rPr lang="en-GB" b="1" noProof="0" dirty="0">
                <a:solidFill>
                  <a:srgbClr val="1B2BF0"/>
                </a:solidFill>
                <a:cs typeface="Calibri" panose="020F0502020204030204" pitchFamily="34" charset="0"/>
              </a:rPr>
              <a:t>No need of collimation system!</a:t>
            </a:r>
          </a:p>
        </p:txBody>
      </p:sp>
      <p:sp>
        <p:nvSpPr>
          <p:cNvPr id="19" name="Marcador de pie de página 18">
            <a:extLst>
              <a:ext uri="{FF2B5EF4-FFF2-40B4-BE49-F238E27FC236}">
                <a16:creationId xmlns:a16="http://schemas.microsoft.com/office/drawing/2014/main" id="{B0CAFD0B-68BF-2891-493F-B69B5A65FF87}"/>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A494EF05-AC15-58E0-89E8-1CBDDB6AC0B5}"/>
              </a:ext>
            </a:extLst>
          </p:cNvPr>
          <p:cNvSpPr>
            <a:spLocks noGrp="1"/>
          </p:cNvSpPr>
          <p:nvPr>
            <p:ph type="sldNum" sz="quarter" idx="12"/>
          </p:nvPr>
        </p:nvSpPr>
        <p:spPr/>
        <p:txBody>
          <a:bodyPr/>
          <a:lstStyle/>
          <a:p>
            <a:fld id="{DAE0D7E8-5DF2-E840-A2C8-1CC4E4B5A26A}" type="slidenum">
              <a:rPr lang="es-ES_tradnl" smtClean="0"/>
              <a:t>21</a:t>
            </a:fld>
            <a:endParaRPr lang="es-ES_tradnl" dirty="0"/>
          </a:p>
        </p:txBody>
      </p:sp>
      <p:sp>
        <p:nvSpPr>
          <p:cNvPr id="5" name="CuadroTexto 4">
            <a:extLst>
              <a:ext uri="{FF2B5EF4-FFF2-40B4-BE49-F238E27FC236}">
                <a16:creationId xmlns:a16="http://schemas.microsoft.com/office/drawing/2014/main" id="{6AF6524F-0AD3-FD31-EE16-9C0CA12A873C}"/>
              </a:ext>
            </a:extLst>
          </p:cNvPr>
          <p:cNvSpPr txBox="1"/>
          <p:nvPr/>
        </p:nvSpPr>
        <p:spPr>
          <a:xfrm>
            <a:off x="415140" y="1975970"/>
            <a:ext cx="11361718" cy="4247317"/>
          </a:xfrm>
          <a:prstGeom prst="rect">
            <a:avLst/>
          </a:prstGeom>
          <a:noFill/>
        </p:spPr>
        <p:txBody>
          <a:bodyPr wrap="square">
            <a:spAutoFit/>
          </a:bodyPr>
          <a:lstStyle/>
          <a:p>
            <a:r>
              <a:rPr lang="en-GB" noProof="0" dirty="0">
                <a:cs typeface="Calibri" panose="020F0502020204030204" pitchFamily="34" charset="0"/>
              </a:rPr>
              <a:t>In real machines, several effects cause beam losses</a:t>
            </a:r>
          </a:p>
          <a:p>
            <a:endParaRPr lang="en-GB" dirty="0">
              <a:cs typeface="Calibri" panose="020F0502020204030204" pitchFamily="34" charset="0"/>
            </a:endParaRPr>
          </a:p>
          <a:p>
            <a:r>
              <a:rPr lang="en-GB" b="1" noProof="0" dirty="0">
                <a:cs typeface="Calibri" panose="020F0502020204030204" pitchFamily="34" charset="0"/>
              </a:rPr>
              <a:t>Regular losses: </a:t>
            </a:r>
            <a:r>
              <a:rPr lang="en-GB" noProof="0" dirty="0">
                <a:cs typeface="Calibri" panose="020F0502020204030204" pitchFamily="34" charset="0"/>
              </a:rPr>
              <a:t>unavoidable losses that occur in standard operation</a:t>
            </a:r>
          </a:p>
          <a:p>
            <a:pPr marL="742950" lvl="1" indent="-285750">
              <a:buFont typeface="Courier New" panose="02070309020205020404" pitchFamily="49" charset="0"/>
              <a:buChar char="o"/>
            </a:pPr>
            <a:r>
              <a:rPr lang="en-GB" dirty="0">
                <a:cs typeface="Calibri" panose="020F0502020204030204" pitchFamily="34" charset="0"/>
              </a:rPr>
              <a:t>Interaction with residual gas and intra-beam scattering</a:t>
            </a:r>
          </a:p>
          <a:p>
            <a:pPr marL="742950" lvl="1" indent="-285750">
              <a:buFont typeface="Courier New" panose="02070309020205020404" pitchFamily="49" charset="0"/>
              <a:buChar char="o"/>
            </a:pPr>
            <a:r>
              <a:rPr lang="en-GB" noProof="0" dirty="0">
                <a:cs typeface="Calibri" panose="020F0502020204030204" pitchFamily="34" charset="0"/>
              </a:rPr>
              <a:t>Beam instabilities (single-bunch, collective, beam-beam)</a:t>
            </a:r>
          </a:p>
          <a:p>
            <a:pPr marL="742950" lvl="1" indent="-285750">
              <a:buFont typeface="Courier New" panose="02070309020205020404" pitchFamily="49" charset="0"/>
              <a:buChar char="o"/>
            </a:pPr>
            <a:r>
              <a:rPr lang="en-GB" dirty="0">
                <a:cs typeface="Calibri" panose="020F0502020204030204" pitchFamily="34" charset="0"/>
              </a:rPr>
              <a:t>Dynamic changes during operational cycle (orbit drifts, optics changes, energy ramp…): operational losses</a:t>
            </a:r>
          </a:p>
          <a:p>
            <a:pPr marL="742950" lvl="1" indent="-285750">
              <a:buFont typeface="Courier New" panose="02070309020205020404" pitchFamily="49" charset="0"/>
              <a:buChar char="o"/>
            </a:pPr>
            <a:r>
              <a:rPr lang="en-GB" noProof="0" dirty="0">
                <a:cs typeface="Calibri" panose="020F0502020204030204" pitchFamily="34" charset="0"/>
              </a:rPr>
              <a:t>Transverse resonances</a:t>
            </a:r>
          </a:p>
          <a:p>
            <a:pPr marL="742950" lvl="1" indent="-285750">
              <a:buFont typeface="Courier New" panose="02070309020205020404" pitchFamily="49" charset="0"/>
              <a:buChar char="o"/>
            </a:pPr>
            <a:r>
              <a:rPr lang="en-GB" noProof="0" dirty="0">
                <a:cs typeface="Calibri" panose="020F0502020204030204" pitchFamily="34" charset="0"/>
              </a:rPr>
              <a:t>RF noise </a:t>
            </a:r>
            <a:endParaRPr lang="en-GB" dirty="0">
              <a:cs typeface="Calibri" panose="020F0502020204030204" pitchFamily="34" charset="0"/>
            </a:endParaRPr>
          </a:p>
          <a:p>
            <a:pPr marL="742950" lvl="1" indent="-285750">
              <a:buFont typeface="Courier New" panose="02070309020205020404" pitchFamily="49" charset="0"/>
              <a:buChar char="o"/>
            </a:pPr>
            <a:r>
              <a:rPr lang="en-GB" noProof="0" dirty="0">
                <a:cs typeface="Calibri" panose="020F0502020204030204" pitchFamily="34" charset="0"/>
              </a:rPr>
              <a:t>Injection and dump process</a:t>
            </a:r>
          </a:p>
          <a:p>
            <a:pPr marL="742950" lvl="1" indent="-285750">
              <a:buFont typeface="Courier New" panose="02070309020205020404" pitchFamily="49" charset="0"/>
              <a:buChar char="o"/>
            </a:pPr>
            <a:r>
              <a:rPr lang="en-GB" noProof="0" dirty="0">
                <a:cs typeface="Calibri" panose="020F0502020204030204" pitchFamily="34" charset="0"/>
              </a:rPr>
              <a:t>Collisions in the interaction point (beam burn up)</a:t>
            </a:r>
          </a:p>
          <a:p>
            <a:pPr marL="742950" lvl="1" indent="-285750">
              <a:buFont typeface="Arial" panose="020B0604020202020204" pitchFamily="34" charset="0"/>
              <a:buChar char="•"/>
            </a:pPr>
            <a:endParaRPr lang="en-GB" noProof="0" dirty="0">
              <a:cs typeface="Calibri" panose="020F0502020204030204" pitchFamily="34" charset="0"/>
            </a:endParaRPr>
          </a:p>
          <a:p>
            <a:endParaRPr lang="en-GB" dirty="0">
              <a:cs typeface="Calibri" panose="020F0502020204030204" pitchFamily="34" charset="0"/>
            </a:endParaRPr>
          </a:p>
          <a:p>
            <a:r>
              <a:rPr lang="en-GB" b="1" noProof="0" dirty="0">
                <a:cs typeface="Calibri" panose="020F0502020204030204" pitchFamily="34" charset="0"/>
              </a:rPr>
              <a:t>Abnormal losses: </a:t>
            </a:r>
            <a:r>
              <a:rPr lang="en-GB" noProof="0" dirty="0">
                <a:cs typeface="Calibri" panose="020F0502020204030204" pitchFamily="34" charset="0"/>
              </a:rPr>
              <a:t>caused by failure of accelerator systems or by wrong beam manipulation (human errors)</a:t>
            </a:r>
          </a:p>
          <a:p>
            <a:pPr marL="742950" lvl="1" indent="-285750">
              <a:buFont typeface="Courier New" panose="02070309020205020404" pitchFamily="49" charset="0"/>
              <a:buChar char="o"/>
            </a:pPr>
            <a:r>
              <a:rPr lang="en-GB" dirty="0">
                <a:cs typeface="Calibri" panose="020F0502020204030204" pitchFamily="34" charset="0"/>
              </a:rPr>
              <a:t>Example LHC worst scenario: Asynchronous firing of the dump kickers that can spray to large amplitude several bunches for a full turn around the machine before being dumped</a:t>
            </a:r>
          </a:p>
        </p:txBody>
      </p:sp>
    </p:spTree>
    <p:extLst>
      <p:ext uri="{BB962C8B-B14F-4D97-AF65-F5344CB8AC3E}">
        <p14:creationId xmlns:p14="http://schemas.microsoft.com/office/powerpoint/2010/main" val="35944131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0F8DF-1BD4-3715-808C-C709BA256C3D}"/>
            </a:ext>
          </a:extLst>
        </p:cNvPr>
        <p:cNvGrpSpPr/>
        <p:nvPr/>
      </p:nvGrpSpPr>
      <p:grpSpPr>
        <a:xfrm>
          <a:off x="0" y="0"/>
          <a:ext cx="0" cy="0"/>
          <a:chOff x="0" y="0"/>
          <a:chExt cx="0" cy="0"/>
        </a:xfrm>
      </p:grpSpPr>
      <p:sp>
        <p:nvSpPr>
          <p:cNvPr id="8" name="Título 1">
            <a:extLst>
              <a:ext uri="{FF2B5EF4-FFF2-40B4-BE49-F238E27FC236}">
                <a16:creationId xmlns:a16="http://schemas.microsoft.com/office/drawing/2014/main" id="{BCDBD859-D8DB-0748-7163-4E2B31908ACB}"/>
              </a:ext>
            </a:extLst>
          </p:cNvPr>
          <p:cNvSpPr txBox="1">
            <a:spLocks/>
          </p:cNvSpPr>
          <p:nvPr/>
        </p:nvSpPr>
        <p:spPr>
          <a:xfrm>
            <a:off x="-10546"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Beam loss model</a:t>
            </a:r>
            <a:endParaRPr lang="en-GB" sz="3200" noProof="0" dirty="0">
              <a:solidFill>
                <a:schemeClr val="bg1"/>
              </a:solidFill>
            </a:endParaRPr>
          </a:p>
        </p:txBody>
      </p:sp>
      <p:pic>
        <p:nvPicPr>
          <p:cNvPr id="13" name="Imagen 12" descr="Interfaz de usuario gráfica&#10;&#10;El contenido generado por IA puede ser incorrecto.">
            <a:extLst>
              <a:ext uri="{FF2B5EF4-FFF2-40B4-BE49-F238E27FC236}">
                <a16:creationId xmlns:a16="http://schemas.microsoft.com/office/drawing/2014/main" id="{4C16CF4B-82C5-3FF8-FA7A-6CED9D6F71B7}"/>
              </a:ext>
            </a:extLst>
          </p:cNvPr>
          <p:cNvPicPr>
            <a:picLocks noChangeAspect="1"/>
          </p:cNvPicPr>
          <p:nvPr/>
        </p:nvPicPr>
        <p:blipFill>
          <a:blip r:embed="rId2"/>
          <a:srcRect t="27333" r="54468" b="43433"/>
          <a:stretch/>
        </p:blipFill>
        <p:spPr>
          <a:xfrm>
            <a:off x="1442928" y="2627924"/>
            <a:ext cx="4068043" cy="1964934"/>
          </a:xfrm>
          <a:prstGeom prst="rect">
            <a:avLst/>
          </a:prstGeom>
        </p:spPr>
      </p:pic>
      <p:sp>
        <p:nvSpPr>
          <p:cNvPr id="15" name="Marcador de pie de página 14">
            <a:extLst>
              <a:ext uri="{FF2B5EF4-FFF2-40B4-BE49-F238E27FC236}">
                <a16:creationId xmlns:a16="http://schemas.microsoft.com/office/drawing/2014/main" id="{06FB111C-3961-7D33-D335-2C9F3BEE56AD}"/>
              </a:ext>
            </a:extLst>
          </p:cNvPr>
          <p:cNvSpPr>
            <a:spLocks noGrp="1"/>
          </p:cNvSpPr>
          <p:nvPr>
            <p:ph type="ftr" sz="quarter" idx="11"/>
          </p:nvPr>
        </p:nvSpPr>
        <p:spPr/>
        <p:txBody>
          <a:bodyPr/>
          <a:lstStyle/>
          <a:p>
            <a:r>
              <a:rPr lang="es-ES_tradnl"/>
              <a:t>N. Fuster-Martínez</a:t>
            </a:r>
          </a:p>
        </p:txBody>
      </p:sp>
      <p:sp>
        <p:nvSpPr>
          <p:cNvPr id="16" name="Marcador de número de diapositiva 15">
            <a:extLst>
              <a:ext uri="{FF2B5EF4-FFF2-40B4-BE49-F238E27FC236}">
                <a16:creationId xmlns:a16="http://schemas.microsoft.com/office/drawing/2014/main" id="{EEC19BD7-33CB-219C-1DA2-CF094A26E9C5}"/>
              </a:ext>
            </a:extLst>
          </p:cNvPr>
          <p:cNvSpPr>
            <a:spLocks noGrp="1"/>
          </p:cNvSpPr>
          <p:nvPr>
            <p:ph type="sldNum" sz="quarter" idx="12"/>
          </p:nvPr>
        </p:nvSpPr>
        <p:spPr/>
        <p:txBody>
          <a:bodyPr/>
          <a:lstStyle/>
          <a:p>
            <a:fld id="{DAE0D7E8-5DF2-E840-A2C8-1CC4E4B5A26A}" type="slidenum">
              <a:rPr lang="es-ES_tradnl" smtClean="0"/>
              <a:t>22</a:t>
            </a:fld>
            <a:endParaRPr lang="es-ES_tradnl"/>
          </a:p>
        </p:txBody>
      </p:sp>
      <p:sp>
        <p:nvSpPr>
          <p:cNvPr id="17" name="CuadroTexto 16">
            <a:extLst>
              <a:ext uri="{FF2B5EF4-FFF2-40B4-BE49-F238E27FC236}">
                <a16:creationId xmlns:a16="http://schemas.microsoft.com/office/drawing/2014/main" id="{DACA120A-E6CA-8254-9CB9-79AA585A51C2}"/>
              </a:ext>
            </a:extLst>
          </p:cNvPr>
          <p:cNvSpPr txBox="1"/>
          <p:nvPr/>
        </p:nvSpPr>
        <p:spPr>
          <a:xfrm>
            <a:off x="781050" y="4820264"/>
            <a:ext cx="5157158" cy="1477328"/>
          </a:xfrm>
          <a:prstGeom prst="rect">
            <a:avLst/>
          </a:prstGeom>
          <a:noFill/>
        </p:spPr>
        <p:txBody>
          <a:bodyPr wrap="square" rtlCol="0">
            <a:spAutoFit/>
          </a:bodyPr>
          <a:lstStyle/>
          <a:p>
            <a:r>
              <a:rPr lang="en-GB" dirty="0"/>
              <a:t>I</a:t>
            </a:r>
            <a:r>
              <a:rPr lang="en-GB" baseline="-25000" dirty="0"/>
              <a:t>0</a:t>
            </a:r>
            <a:r>
              <a:rPr lang="en-GB" dirty="0"/>
              <a:t> : initial beam intensity</a:t>
            </a:r>
          </a:p>
          <a:p>
            <a:endParaRPr lang="en-GB" dirty="0"/>
          </a:p>
          <a:p>
            <a:r>
              <a:rPr lang="en-GB" noProof="0" dirty="0">
                <a:cs typeface="Calibri" panose="020F0502020204030204" pitchFamily="34" charset="0"/>
              </a:rPr>
              <a:t>𝛕</a:t>
            </a:r>
            <a:r>
              <a:rPr lang="en-GB" baseline="-25000" noProof="0" dirty="0">
                <a:cs typeface="Calibri" panose="020F0502020204030204" pitchFamily="34" charset="0"/>
              </a:rPr>
              <a:t>b </a:t>
            </a:r>
            <a:r>
              <a:rPr lang="en-GB" noProof="0" dirty="0">
                <a:cs typeface="Calibri" panose="020F0502020204030204" pitchFamily="34" charset="0"/>
              </a:rPr>
              <a:t>: beam lifetime (after a time 𝛕</a:t>
            </a:r>
            <a:r>
              <a:rPr lang="en-GB" baseline="-25000" noProof="0" dirty="0">
                <a:cs typeface="Calibri" panose="020F0502020204030204" pitchFamily="34" charset="0"/>
              </a:rPr>
              <a:t>b</a:t>
            </a:r>
            <a:r>
              <a:rPr lang="en-GB" noProof="0" dirty="0">
                <a:cs typeface="Calibri" panose="020F0502020204030204" pitchFamily="34" charset="0"/>
              </a:rPr>
              <a:t>  the beam current is reduced 37%)</a:t>
            </a:r>
            <a:endParaRPr lang="en-GB" dirty="0"/>
          </a:p>
          <a:p>
            <a:endParaRPr lang="es-ES_tradnl" dirty="0"/>
          </a:p>
        </p:txBody>
      </p:sp>
      <p:sp>
        <p:nvSpPr>
          <p:cNvPr id="3" name="CuadroTexto 2">
            <a:extLst>
              <a:ext uri="{FF2B5EF4-FFF2-40B4-BE49-F238E27FC236}">
                <a16:creationId xmlns:a16="http://schemas.microsoft.com/office/drawing/2014/main" id="{FA4D5D56-A208-7E62-A0F7-510C49B5D4B9}"/>
              </a:ext>
            </a:extLst>
          </p:cNvPr>
          <p:cNvSpPr txBox="1"/>
          <p:nvPr/>
        </p:nvSpPr>
        <p:spPr>
          <a:xfrm>
            <a:off x="472117" y="873598"/>
            <a:ext cx="5038854" cy="1754326"/>
          </a:xfrm>
          <a:prstGeom prst="rect">
            <a:avLst/>
          </a:prstGeom>
          <a:noFill/>
        </p:spPr>
        <p:txBody>
          <a:bodyPr wrap="square">
            <a:spAutoFit/>
          </a:bodyPr>
          <a:lstStyle/>
          <a:p>
            <a:pPr marL="285750" indent="-285750">
              <a:buFont typeface="Wingdings" pitchFamily="2" charset="2"/>
              <a:buChar char="q"/>
            </a:pPr>
            <a:r>
              <a:rPr lang="en-GB" dirty="0">
                <a:cs typeface="Calibri" panose="020F0502020204030204" pitchFamily="34" charset="0"/>
              </a:rPr>
              <a:t>For </a:t>
            </a:r>
            <a:r>
              <a:rPr lang="en-GB" b="1" dirty="0">
                <a:cs typeface="Calibri" panose="020F0502020204030204" pitchFamily="34" charset="0"/>
              </a:rPr>
              <a:t>circular machines </a:t>
            </a:r>
            <a:r>
              <a:rPr lang="en-US" dirty="0">
                <a:cs typeface="Calibri" panose="020F0502020204030204" pitchFamily="34" charset="0"/>
              </a:rPr>
              <a:t>and c</a:t>
            </a:r>
            <a:r>
              <a:rPr lang="en-US" noProof="0" dirty="0" err="1">
                <a:cs typeface="Calibri" panose="020F0502020204030204" pitchFamily="34" charset="0"/>
              </a:rPr>
              <a:t>onsidering</a:t>
            </a:r>
            <a:r>
              <a:rPr lang="en-US" noProof="0" dirty="0">
                <a:cs typeface="Calibri" panose="020F0502020204030204" pitchFamily="34" charset="0"/>
              </a:rPr>
              <a:t> only </a:t>
            </a:r>
            <a:r>
              <a:rPr lang="en-US" b="1" noProof="0" dirty="0">
                <a:cs typeface="Calibri" panose="020F0502020204030204" pitchFamily="34" charset="0"/>
              </a:rPr>
              <a:t>diffusive </a:t>
            </a:r>
            <a:r>
              <a:rPr lang="en-GB" b="1" noProof="0" dirty="0">
                <a:cs typeface="Calibri" panose="020F0502020204030204" pitchFamily="34" charset="0"/>
              </a:rPr>
              <a:t>losses </a:t>
            </a:r>
            <a:r>
              <a:rPr lang="en-GB" noProof="0" dirty="0">
                <a:cs typeface="Calibri" panose="020F0502020204030204" pitchFamily="34" charset="0"/>
              </a:rPr>
              <a:t>(transverse amplitude increase of particles per turn small) </a:t>
            </a:r>
            <a:r>
              <a:rPr lang="en-GB" b="1" noProof="0" dirty="0">
                <a:cs typeface="Calibri" panose="020F0502020204030204" pitchFamily="34" charset="0"/>
              </a:rPr>
              <a:t>beam loss mechanisms </a:t>
            </a:r>
            <a:r>
              <a:rPr lang="en-GB" noProof="0" dirty="0">
                <a:cs typeface="Calibri" panose="020F0502020204030204" pitchFamily="34" charset="0"/>
              </a:rPr>
              <a:t>can be </a:t>
            </a:r>
            <a:r>
              <a:rPr lang="en-GB" b="1" noProof="0" dirty="0">
                <a:cs typeface="Calibri" panose="020F0502020204030204" pitchFamily="34" charset="0"/>
              </a:rPr>
              <a:t>modelled</a:t>
            </a:r>
            <a:r>
              <a:rPr lang="en-GB" noProof="0" dirty="0">
                <a:cs typeface="Calibri" panose="020F0502020204030204" pitchFamily="34" charset="0"/>
              </a:rPr>
              <a:t> by  an exponential decay function</a:t>
            </a:r>
            <a:endParaRPr lang="en-GB" dirty="0">
              <a:cs typeface="Calibri" panose="020F0502020204030204" pitchFamily="34" charset="0"/>
            </a:endParaRPr>
          </a:p>
          <a:p>
            <a:endParaRPr lang="en-GB" dirty="0">
              <a:cs typeface="Calibri" panose="020F0502020204030204" pitchFamily="34" charset="0"/>
            </a:endParaRPr>
          </a:p>
        </p:txBody>
      </p:sp>
      <p:grpSp>
        <p:nvGrpSpPr>
          <p:cNvPr id="5" name="Grupo 4">
            <a:extLst>
              <a:ext uri="{FF2B5EF4-FFF2-40B4-BE49-F238E27FC236}">
                <a16:creationId xmlns:a16="http://schemas.microsoft.com/office/drawing/2014/main" id="{1140918A-9CA8-815D-7E25-9885BAC444B4}"/>
              </a:ext>
            </a:extLst>
          </p:cNvPr>
          <p:cNvGrpSpPr/>
          <p:nvPr/>
        </p:nvGrpSpPr>
        <p:grpSpPr>
          <a:xfrm>
            <a:off x="5706088" y="873598"/>
            <a:ext cx="6013795" cy="4469071"/>
            <a:chOff x="5706088" y="873598"/>
            <a:chExt cx="6013795" cy="4469071"/>
          </a:xfrm>
        </p:grpSpPr>
        <p:pic>
          <p:nvPicPr>
            <p:cNvPr id="9" name="Imagen 8" descr="Interfaz de usuario gráfica&#10;&#10;El contenido generado por IA puede ser incorrecto.">
              <a:extLst>
                <a:ext uri="{FF2B5EF4-FFF2-40B4-BE49-F238E27FC236}">
                  <a16:creationId xmlns:a16="http://schemas.microsoft.com/office/drawing/2014/main" id="{1A21DBB1-32AB-EC64-5AB2-EAA76F650EBF}"/>
                </a:ext>
              </a:extLst>
            </p:cNvPr>
            <p:cNvPicPr>
              <a:picLocks noChangeAspect="1"/>
            </p:cNvPicPr>
            <p:nvPr/>
          </p:nvPicPr>
          <p:blipFill>
            <a:blip r:embed="rId2"/>
            <a:srcRect l="48158" t="13228" b="35560"/>
            <a:stretch/>
          </p:blipFill>
          <p:spPr>
            <a:xfrm>
              <a:off x="5706088" y="873598"/>
              <a:ext cx="6013795" cy="4469071"/>
            </a:xfrm>
            <a:prstGeom prst="rect">
              <a:avLst/>
            </a:prstGeom>
          </p:spPr>
        </p:pic>
        <p:sp>
          <p:nvSpPr>
            <p:cNvPr id="2" name="CuadroTexto 1">
              <a:extLst>
                <a:ext uri="{FF2B5EF4-FFF2-40B4-BE49-F238E27FC236}">
                  <a16:creationId xmlns:a16="http://schemas.microsoft.com/office/drawing/2014/main" id="{92E763CA-642A-D0C0-BC1A-BD09ED20D9E0}"/>
                </a:ext>
              </a:extLst>
            </p:cNvPr>
            <p:cNvSpPr txBox="1"/>
            <p:nvPr/>
          </p:nvSpPr>
          <p:spPr>
            <a:xfrm>
              <a:off x="8106848" y="4973337"/>
              <a:ext cx="1896134" cy="369332"/>
            </a:xfrm>
            <a:prstGeom prst="rect">
              <a:avLst/>
            </a:prstGeom>
            <a:solidFill>
              <a:schemeClr val="bg1"/>
            </a:solidFill>
          </p:spPr>
          <p:txBody>
            <a:bodyPr wrap="square" rtlCol="0">
              <a:spAutoFit/>
            </a:bodyPr>
            <a:lstStyle/>
            <a:p>
              <a:r>
                <a:rPr lang="es-ES_tradnl" dirty="0"/>
                <a:t>Time (h)</a:t>
              </a:r>
            </a:p>
          </p:txBody>
        </p:sp>
      </p:grpSp>
    </p:spTree>
    <p:extLst>
      <p:ext uri="{BB962C8B-B14F-4D97-AF65-F5344CB8AC3E}">
        <p14:creationId xmlns:p14="http://schemas.microsoft.com/office/powerpoint/2010/main" val="3237888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redondeado 9">
            <a:extLst>
              <a:ext uri="{FF2B5EF4-FFF2-40B4-BE49-F238E27FC236}">
                <a16:creationId xmlns:a16="http://schemas.microsoft.com/office/drawing/2014/main" id="{E7F78099-F21A-D844-2C20-C3C2C1FA72D0}"/>
              </a:ext>
            </a:extLst>
          </p:cNvPr>
          <p:cNvSpPr/>
          <p:nvPr/>
        </p:nvSpPr>
        <p:spPr>
          <a:xfrm>
            <a:off x="4320989" y="900745"/>
            <a:ext cx="7324429" cy="978069"/>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4" name="Marcador de pie de página 3">
            <a:extLst>
              <a:ext uri="{FF2B5EF4-FFF2-40B4-BE49-F238E27FC236}">
                <a16:creationId xmlns:a16="http://schemas.microsoft.com/office/drawing/2014/main" id="{519B2199-9458-C63F-DB84-11E96CA9D9FC}"/>
              </a:ext>
            </a:extLst>
          </p:cNvPr>
          <p:cNvSpPr>
            <a:spLocks noGrp="1"/>
          </p:cNvSpPr>
          <p:nvPr>
            <p:ph type="ftr" sz="quarter" idx="11"/>
          </p:nvPr>
        </p:nvSpPr>
        <p:spPr/>
        <p:txBody>
          <a:bodyPr/>
          <a:lstStyle/>
          <a:p>
            <a:r>
              <a:rPr lang="es-ES_tradnl"/>
              <a:t>N. Fuster-Martínez</a:t>
            </a:r>
          </a:p>
        </p:txBody>
      </p:sp>
      <p:sp>
        <p:nvSpPr>
          <p:cNvPr id="5" name="Marcador de número de diapositiva 4">
            <a:extLst>
              <a:ext uri="{FF2B5EF4-FFF2-40B4-BE49-F238E27FC236}">
                <a16:creationId xmlns:a16="http://schemas.microsoft.com/office/drawing/2014/main" id="{D376B634-8267-4059-7070-02C6EA455264}"/>
              </a:ext>
            </a:extLst>
          </p:cNvPr>
          <p:cNvSpPr>
            <a:spLocks noGrp="1"/>
          </p:cNvSpPr>
          <p:nvPr>
            <p:ph type="sldNum" sz="quarter" idx="12"/>
          </p:nvPr>
        </p:nvSpPr>
        <p:spPr/>
        <p:txBody>
          <a:bodyPr/>
          <a:lstStyle/>
          <a:p>
            <a:fld id="{DAE0D7E8-5DF2-E840-A2C8-1CC4E4B5A26A}" type="slidenum">
              <a:rPr lang="es-ES_tradnl" smtClean="0"/>
              <a:t>23</a:t>
            </a:fld>
            <a:endParaRPr lang="es-ES_tradnl"/>
          </a:p>
        </p:txBody>
      </p:sp>
      <p:sp>
        <p:nvSpPr>
          <p:cNvPr id="6" name="Título 1">
            <a:extLst>
              <a:ext uri="{FF2B5EF4-FFF2-40B4-BE49-F238E27FC236}">
                <a16:creationId xmlns:a16="http://schemas.microsoft.com/office/drawing/2014/main" id="{1BEB0D8E-96E8-2012-F6F7-7AC5C03D31DF}"/>
              </a:ext>
            </a:extLst>
          </p:cNvPr>
          <p:cNvSpPr txBox="1">
            <a:spLocks/>
          </p:cNvSpPr>
          <p:nvPr/>
        </p:nvSpPr>
        <p:spPr>
          <a:xfrm>
            <a:off x="-20171" y="0"/>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Beam loss model</a:t>
            </a:r>
            <a:endParaRPr lang="en-GB" sz="3200" noProof="0" dirty="0">
              <a:solidFill>
                <a:schemeClr val="bg1"/>
              </a:solidFill>
            </a:endParaRPr>
          </a:p>
        </p:txBody>
      </p:sp>
      <p:pic>
        <p:nvPicPr>
          <p:cNvPr id="8" name="Imagen 7" descr="Gráfico, Gráfico de líneas&#10;&#10;El contenido generado por IA puede ser incorrecto.">
            <a:extLst>
              <a:ext uri="{FF2B5EF4-FFF2-40B4-BE49-F238E27FC236}">
                <a16:creationId xmlns:a16="http://schemas.microsoft.com/office/drawing/2014/main" id="{39CB321B-4B4D-037C-EE4A-07332A078BBF}"/>
              </a:ext>
            </a:extLst>
          </p:cNvPr>
          <p:cNvPicPr>
            <a:picLocks noChangeAspect="1"/>
          </p:cNvPicPr>
          <p:nvPr/>
        </p:nvPicPr>
        <p:blipFill>
          <a:blip r:embed="rId2"/>
          <a:stretch>
            <a:fillRect/>
          </a:stretch>
        </p:blipFill>
        <p:spPr>
          <a:xfrm>
            <a:off x="3686144" y="3384981"/>
            <a:ext cx="8306867" cy="3084915"/>
          </a:xfrm>
          <a:prstGeom prst="rect">
            <a:avLst/>
          </a:prstGeom>
        </p:spPr>
      </p:pic>
      <p:sp>
        <p:nvSpPr>
          <p:cNvPr id="11" name="CuadroTexto 10">
            <a:extLst>
              <a:ext uri="{FF2B5EF4-FFF2-40B4-BE49-F238E27FC236}">
                <a16:creationId xmlns:a16="http://schemas.microsoft.com/office/drawing/2014/main" id="{77061CD5-19E5-1719-50CB-CAD4DBBA3E70}"/>
              </a:ext>
            </a:extLst>
          </p:cNvPr>
          <p:cNvSpPr txBox="1"/>
          <p:nvPr/>
        </p:nvSpPr>
        <p:spPr>
          <a:xfrm>
            <a:off x="4269352" y="1066613"/>
            <a:ext cx="7494622" cy="646331"/>
          </a:xfrm>
          <a:prstGeom prst="rect">
            <a:avLst/>
          </a:prstGeom>
          <a:noFill/>
        </p:spPr>
        <p:txBody>
          <a:bodyPr wrap="square">
            <a:spAutoFit/>
          </a:bodyPr>
          <a:lstStyle/>
          <a:p>
            <a:pPr algn="ctr"/>
            <a:r>
              <a:rPr lang="en-GB" noProof="0" dirty="0">
                <a:cs typeface="Calibri" panose="020F0502020204030204" pitchFamily="34" charset="0"/>
              </a:rPr>
              <a:t>𝛕</a:t>
            </a:r>
            <a:r>
              <a:rPr lang="en-GB" baseline="-25000" noProof="0" dirty="0">
                <a:cs typeface="Calibri" panose="020F0502020204030204" pitchFamily="34" charset="0"/>
              </a:rPr>
              <a:t>b</a:t>
            </a:r>
            <a:r>
              <a:rPr lang="en-GB" noProof="0" dirty="0">
                <a:cs typeface="Calibri" panose="020F0502020204030204" pitchFamily="34" charset="0"/>
              </a:rPr>
              <a:t> (t) is a function of time and it is not constant through the operational cycle. The sources of beam losses can occur at different times</a:t>
            </a:r>
          </a:p>
        </p:txBody>
      </p:sp>
      <p:pic>
        <p:nvPicPr>
          <p:cNvPr id="14" name="Imagen 13" descr="Interfaz de usuario gráfica, Texto, Aplicación&#10;&#10;El contenido generado por IA puede ser incorrecto.">
            <a:extLst>
              <a:ext uri="{FF2B5EF4-FFF2-40B4-BE49-F238E27FC236}">
                <a16:creationId xmlns:a16="http://schemas.microsoft.com/office/drawing/2014/main" id="{6EB2F4B3-AAFA-C7D2-7B49-1280E26999B7}"/>
              </a:ext>
            </a:extLst>
          </p:cNvPr>
          <p:cNvPicPr>
            <a:picLocks noChangeAspect="1"/>
          </p:cNvPicPr>
          <p:nvPr/>
        </p:nvPicPr>
        <p:blipFill>
          <a:blip r:embed="rId3"/>
          <a:stretch>
            <a:fillRect/>
          </a:stretch>
        </p:blipFill>
        <p:spPr>
          <a:xfrm>
            <a:off x="4269352" y="1934864"/>
            <a:ext cx="7494622" cy="1439364"/>
          </a:xfrm>
          <a:prstGeom prst="rect">
            <a:avLst/>
          </a:prstGeom>
        </p:spPr>
      </p:pic>
      <p:sp>
        <p:nvSpPr>
          <p:cNvPr id="17" name="CuadroTexto 16">
            <a:extLst>
              <a:ext uri="{FF2B5EF4-FFF2-40B4-BE49-F238E27FC236}">
                <a16:creationId xmlns:a16="http://schemas.microsoft.com/office/drawing/2014/main" id="{58930087-D17C-A4A6-0B8C-E027540CB81C}"/>
              </a:ext>
            </a:extLst>
          </p:cNvPr>
          <p:cNvSpPr txBox="1"/>
          <p:nvPr/>
        </p:nvSpPr>
        <p:spPr>
          <a:xfrm>
            <a:off x="8276734" y="4119513"/>
            <a:ext cx="1291472" cy="369332"/>
          </a:xfrm>
          <a:prstGeom prst="rect">
            <a:avLst/>
          </a:prstGeom>
          <a:noFill/>
        </p:spPr>
        <p:txBody>
          <a:bodyPr wrap="square" rtlCol="0">
            <a:spAutoFit/>
          </a:bodyPr>
          <a:lstStyle/>
          <a:p>
            <a:r>
              <a:rPr lang="es-ES_tradnl" dirty="0" err="1">
                <a:latin typeface="Calibri" panose="020F0502020204030204" pitchFamily="34" charset="0"/>
                <a:cs typeface="Calibri" panose="020F0502020204030204" pitchFamily="34" charset="0"/>
              </a:rPr>
              <a:t>Collisions</a:t>
            </a:r>
            <a:endParaRPr lang="es-ES_tradnl" dirty="0">
              <a:latin typeface="Calibri" panose="020F0502020204030204" pitchFamily="34" charset="0"/>
              <a:cs typeface="Calibri" panose="020F0502020204030204" pitchFamily="34" charset="0"/>
            </a:endParaRPr>
          </a:p>
        </p:txBody>
      </p:sp>
      <p:cxnSp>
        <p:nvCxnSpPr>
          <p:cNvPr id="19" name="Conector recto de flecha 18">
            <a:extLst>
              <a:ext uri="{FF2B5EF4-FFF2-40B4-BE49-F238E27FC236}">
                <a16:creationId xmlns:a16="http://schemas.microsoft.com/office/drawing/2014/main" id="{45E8A5F8-2ECE-5A46-1A58-BA8BE205DF8E}"/>
              </a:ext>
            </a:extLst>
          </p:cNvPr>
          <p:cNvCxnSpPr/>
          <p:nvPr/>
        </p:nvCxnSpPr>
        <p:spPr>
          <a:xfrm flipH="1">
            <a:off x="7887737" y="4543720"/>
            <a:ext cx="841484" cy="5467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CuadroTexto 1">
            <a:extLst>
              <a:ext uri="{FF2B5EF4-FFF2-40B4-BE49-F238E27FC236}">
                <a16:creationId xmlns:a16="http://schemas.microsoft.com/office/drawing/2014/main" id="{D1757B6D-F83A-8532-9819-A8BA16B21511}"/>
              </a:ext>
            </a:extLst>
          </p:cNvPr>
          <p:cNvSpPr txBox="1"/>
          <p:nvPr/>
        </p:nvSpPr>
        <p:spPr>
          <a:xfrm>
            <a:off x="377566" y="871770"/>
            <a:ext cx="3308578" cy="1754326"/>
          </a:xfrm>
          <a:prstGeom prst="rect">
            <a:avLst/>
          </a:prstGeom>
          <a:noFill/>
        </p:spPr>
        <p:txBody>
          <a:bodyPr wrap="square">
            <a:spAutoFit/>
          </a:bodyPr>
          <a:lstStyle/>
          <a:p>
            <a:r>
              <a:rPr lang="en-GB" dirty="0">
                <a:cs typeface="Calibri" panose="020F0502020204030204" pitchFamily="34" charset="0"/>
              </a:rPr>
              <a:t>For a given beam lifetime, we can compute the loss rate which can be used to evaluate the beam losses that a collimation system must handle in early design phases</a:t>
            </a:r>
          </a:p>
        </p:txBody>
      </p:sp>
      <p:sp>
        <p:nvSpPr>
          <p:cNvPr id="3" name="CuadroTexto 2">
            <a:extLst>
              <a:ext uri="{FF2B5EF4-FFF2-40B4-BE49-F238E27FC236}">
                <a16:creationId xmlns:a16="http://schemas.microsoft.com/office/drawing/2014/main" id="{52A95285-83E4-CA01-A9BA-A47A645AC342}"/>
              </a:ext>
            </a:extLst>
          </p:cNvPr>
          <p:cNvSpPr txBox="1"/>
          <p:nvPr/>
        </p:nvSpPr>
        <p:spPr>
          <a:xfrm>
            <a:off x="377567" y="3196183"/>
            <a:ext cx="3231907" cy="2862322"/>
          </a:xfrm>
          <a:prstGeom prst="rect">
            <a:avLst/>
          </a:prstGeom>
          <a:noFill/>
        </p:spPr>
        <p:txBody>
          <a:bodyPr wrap="square" rtlCol="0">
            <a:spAutoFit/>
          </a:bodyPr>
          <a:lstStyle/>
          <a:p>
            <a:r>
              <a:rPr lang="en-GB" b="1" noProof="0" dirty="0">
                <a:solidFill>
                  <a:srgbClr val="1B2BF0"/>
                </a:solidFill>
                <a:cs typeface="Calibri" panose="020F0502020204030204" pitchFamily="34" charset="0"/>
              </a:rPr>
              <a:t>LHC example: </a:t>
            </a:r>
          </a:p>
          <a:p>
            <a:r>
              <a:rPr lang="en-GB" noProof="0" dirty="0">
                <a:cs typeface="Calibri" panose="020F0502020204030204" pitchFamily="34" charset="0"/>
              </a:rPr>
              <a:t>I</a:t>
            </a:r>
            <a:r>
              <a:rPr lang="en-GB" baseline="-25000" noProof="0" dirty="0">
                <a:cs typeface="Calibri" panose="020F0502020204030204" pitchFamily="34" charset="0"/>
              </a:rPr>
              <a:t>0 </a:t>
            </a:r>
            <a:r>
              <a:rPr lang="en-GB" noProof="0" dirty="0">
                <a:cs typeface="Calibri" panose="020F0502020204030204" pitchFamily="34" charset="0"/>
              </a:rPr>
              <a:t>= 320 x 10</a:t>
            </a:r>
            <a:r>
              <a:rPr lang="en-GB" baseline="30000" noProof="0" dirty="0">
                <a:cs typeface="Calibri" panose="020F0502020204030204" pitchFamily="34" charset="0"/>
              </a:rPr>
              <a:t>12</a:t>
            </a:r>
            <a:r>
              <a:rPr lang="en-GB" noProof="0" dirty="0">
                <a:cs typeface="Calibri" panose="020F0502020204030204" pitchFamily="34" charset="0"/>
              </a:rPr>
              <a:t> p</a:t>
            </a:r>
          </a:p>
          <a:p>
            <a:endParaRPr lang="en-GB" noProof="0" dirty="0">
              <a:cs typeface="Calibri" panose="020F0502020204030204" pitchFamily="34" charset="0"/>
            </a:endParaRPr>
          </a:p>
          <a:p>
            <a:r>
              <a:rPr lang="en-GB" dirty="0">
                <a:cs typeface="Calibri" panose="020F0502020204030204" pitchFamily="34" charset="0"/>
              </a:rPr>
              <a:t>𝛕</a:t>
            </a:r>
            <a:r>
              <a:rPr lang="en-GB" baseline="-25000" dirty="0">
                <a:cs typeface="Calibri" panose="020F0502020204030204" pitchFamily="34" charset="0"/>
              </a:rPr>
              <a:t>B </a:t>
            </a:r>
            <a:r>
              <a:rPr lang="en-GB" dirty="0">
                <a:cs typeface="Calibri" panose="020F0502020204030204" pitchFamily="34" charset="0"/>
              </a:rPr>
              <a:t>=</a:t>
            </a:r>
            <a:r>
              <a:rPr lang="en-GB" baseline="-25000" dirty="0">
                <a:cs typeface="Calibri" panose="020F0502020204030204" pitchFamily="34" charset="0"/>
              </a:rPr>
              <a:t> </a:t>
            </a:r>
            <a:r>
              <a:rPr lang="en-GB" noProof="0" dirty="0">
                <a:cs typeface="Calibri" panose="020F0502020204030204" pitchFamily="34" charset="0"/>
              </a:rPr>
              <a:t>0.2 h lifetime at full intensity (minimum acceptable lifetime)</a:t>
            </a:r>
          </a:p>
          <a:p>
            <a:endParaRPr lang="en-GB" noProof="0" dirty="0">
              <a:cs typeface="Calibri" panose="020F0502020204030204" pitchFamily="34" charset="0"/>
            </a:endParaRPr>
          </a:p>
          <a:p>
            <a:r>
              <a:rPr lang="en-GB" noProof="0" dirty="0">
                <a:cs typeface="Calibri" panose="020F0502020204030204" pitchFamily="34" charset="0"/>
              </a:rPr>
              <a:t>Proton rate = 450 x 10</a:t>
            </a:r>
            <a:r>
              <a:rPr lang="en-GB" baseline="30000" noProof="0" dirty="0">
                <a:cs typeface="Calibri" panose="020F0502020204030204" pitchFamily="34" charset="0"/>
              </a:rPr>
              <a:t>9</a:t>
            </a:r>
            <a:r>
              <a:rPr lang="en-GB" noProof="0" dirty="0">
                <a:cs typeface="Calibri" panose="020F0502020204030204" pitchFamily="34" charset="0"/>
              </a:rPr>
              <a:t> p/s </a:t>
            </a:r>
          </a:p>
          <a:p>
            <a:endParaRPr lang="en-GB" dirty="0">
              <a:cs typeface="Calibri" panose="020F0502020204030204" pitchFamily="34" charset="0"/>
            </a:endParaRPr>
          </a:p>
          <a:p>
            <a:r>
              <a:rPr lang="en-GB" noProof="0" dirty="0">
                <a:cs typeface="Calibri" panose="020F0502020204030204" pitchFamily="34" charset="0"/>
              </a:rPr>
              <a:t>(7 TeV) 0.5 MJ/s = 500 kW</a:t>
            </a:r>
          </a:p>
        </p:txBody>
      </p:sp>
      <p:sp>
        <p:nvSpPr>
          <p:cNvPr id="7" name="CuadroTexto 6">
            <a:extLst>
              <a:ext uri="{FF2B5EF4-FFF2-40B4-BE49-F238E27FC236}">
                <a16:creationId xmlns:a16="http://schemas.microsoft.com/office/drawing/2014/main" id="{149F2159-BD1E-4858-1B25-C15ECC1C152F}"/>
              </a:ext>
            </a:extLst>
          </p:cNvPr>
          <p:cNvSpPr txBox="1"/>
          <p:nvPr/>
        </p:nvSpPr>
        <p:spPr>
          <a:xfrm>
            <a:off x="9820278" y="5555890"/>
            <a:ext cx="1851709" cy="369332"/>
          </a:xfrm>
          <a:prstGeom prst="rect">
            <a:avLst/>
          </a:prstGeom>
          <a:noFill/>
        </p:spPr>
        <p:txBody>
          <a:bodyPr wrap="square" rtlCol="0">
            <a:spAutoFit/>
          </a:bodyPr>
          <a:lstStyle/>
          <a:p>
            <a:r>
              <a:rPr lang="es-ES_tradnl" i="1" dirty="0"/>
              <a:t>S. </a:t>
            </a:r>
            <a:r>
              <a:rPr lang="es-ES_tradnl" i="1" dirty="0" err="1"/>
              <a:t>Redaelli</a:t>
            </a:r>
            <a:r>
              <a:rPr lang="es-ES_tradnl" i="1" dirty="0"/>
              <a:t> et al.</a:t>
            </a:r>
          </a:p>
        </p:txBody>
      </p:sp>
    </p:spTree>
    <p:extLst>
      <p:ext uri="{BB962C8B-B14F-4D97-AF65-F5344CB8AC3E}">
        <p14:creationId xmlns:p14="http://schemas.microsoft.com/office/powerpoint/2010/main" val="3363935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E0818-B9BB-B8F4-0D5F-B972905C2FFE}"/>
            </a:ext>
          </a:extLst>
        </p:cNvPr>
        <p:cNvGrpSpPr/>
        <p:nvPr/>
      </p:nvGrpSpPr>
      <p:grpSpPr>
        <a:xfrm>
          <a:off x="0" y="0"/>
          <a:ext cx="0" cy="0"/>
          <a:chOff x="0" y="0"/>
          <a:chExt cx="0" cy="0"/>
        </a:xfrm>
      </p:grpSpPr>
      <p:pic>
        <p:nvPicPr>
          <p:cNvPr id="5" name="Marcador de contenido 4" descr="Interfaz de usuario gráfica, Texto, Aplicación, Correo electrónico&#10;&#10;El contenido generado por IA puede ser incorrecto.">
            <a:extLst>
              <a:ext uri="{FF2B5EF4-FFF2-40B4-BE49-F238E27FC236}">
                <a16:creationId xmlns:a16="http://schemas.microsoft.com/office/drawing/2014/main" id="{FD92B945-1960-17FC-D46F-60B36C27EE4D}"/>
              </a:ext>
            </a:extLst>
          </p:cNvPr>
          <p:cNvPicPr>
            <a:picLocks noGrp="1" noChangeAspect="1"/>
          </p:cNvPicPr>
          <p:nvPr>
            <p:ph idx="1"/>
          </p:nvPr>
        </p:nvPicPr>
        <p:blipFill>
          <a:blip r:embed="rId3"/>
          <a:srcRect l="20485" t="85691" b="7902"/>
          <a:stretch/>
        </p:blipFill>
        <p:spPr>
          <a:xfrm>
            <a:off x="149489" y="5917492"/>
            <a:ext cx="7453977" cy="451877"/>
          </a:xfrm>
        </p:spPr>
      </p:pic>
      <p:sp>
        <p:nvSpPr>
          <p:cNvPr id="6" name="Título 1">
            <a:extLst>
              <a:ext uri="{FF2B5EF4-FFF2-40B4-BE49-F238E27FC236}">
                <a16:creationId xmlns:a16="http://schemas.microsoft.com/office/drawing/2014/main" id="{53E9C1D2-E5A2-AADD-4DF0-2E3955AEAFC1}"/>
              </a:ext>
            </a:extLst>
          </p:cNvPr>
          <p:cNvSpPr txBox="1">
            <a:spLocks/>
          </p:cNvSpPr>
          <p:nvPr/>
        </p:nvSpPr>
        <p:spPr>
          <a:xfrm>
            <a:off x="-20171" y="-9625"/>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Collimation cleaning inefficiency</a:t>
            </a:r>
            <a:endParaRPr lang="en-GB" sz="3200" noProof="0" dirty="0">
              <a:solidFill>
                <a:schemeClr val="bg1"/>
              </a:solidFill>
            </a:endParaRPr>
          </a:p>
        </p:txBody>
      </p:sp>
      <p:pic>
        <p:nvPicPr>
          <p:cNvPr id="7" name="Marcador de contenido 4" descr="Interfaz de usuario gráfica, Texto, Aplicación, Correo electrónico&#10;&#10;El contenido generado por IA puede ser incorrecto.">
            <a:extLst>
              <a:ext uri="{FF2B5EF4-FFF2-40B4-BE49-F238E27FC236}">
                <a16:creationId xmlns:a16="http://schemas.microsoft.com/office/drawing/2014/main" id="{5DDE8CC1-71A7-2218-6914-B1D967027902}"/>
              </a:ext>
            </a:extLst>
          </p:cNvPr>
          <p:cNvPicPr>
            <a:picLocks noChangeAspect="1"/>
          </p:cNvPicPr>
          <p:nvPr/>
        </p:nvPicPr>
        <p:blipFill>
          <a:blip r:embed="rId3"/>
          <a:srcRect t="13895" r="61157" b="52970"/>
          <a:stretch/>
        </p:blipFill>
        <p:spPr>
          <a:xfrm>
            <a:off x="379856" y="3640728"/>
            <a:ext cx="3222326" cy="2067947"/>
          </a:xfrm>
          <a:prstGeom prst="rect">
            <a:avLst/>
          </a:prstGeom>
        </p:spPr>
      </p:pic>
      <p:sp>
        <p:nvSpPr>
          <p:cNvPr id="10" name="Marcador de pie de página 9">
            <a:extLst>
              <a:ext uri="{FF2B5EF4-FFF2-40B4-BE49-F238E27FC236}">
                <a16:creationId xmlns:a16="http://schemas.microsoft.com/office/drawing/2014/main" id="{D476E4EF-6592-05DE-2CBA-CFD87E619154}"/>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65C9DF71-769A-2122-43B1-08226E68B7D1}"/>
              </a:ext>
            </a:extLst>
          </p:cNvPr>
          <p:cNvSpPr>
            <a:spLocks noGrp="1"/>
          </p:cNvSpPr>
          <p:nvPr>
            <p:ph type="sldNum" sz="quarter" idx="12"/>
          </p:nvPr>
        </p:nvSpPr>
        <p:spPr/>
        <p:txBody>
          <a:bodyPr/>
          <a:lstStyle/>
          <a:p>
            <a:fld id="{DAE0D7E8-5DF2-E840-A2C8-1CC4E4B5A26A}" type="slidenum">
              <a:rPr lang="es-ES_tradnl" smtClean="0"/>
              <a:t>24</a:t>
            </a:fld>
            <a:endParaRPr lang="es-ES_tradnl"/>
          </a:p>
        </p:txBody>
      </p:sp>
      <p:sp>
        <p:nvSpPr>
          <p:cNvPr id="14" name="CuadroTexto 13">
            <a:extLst>
              <a:ext uri="{FF2B5EF4-FFF2-40B4-BE49-F238E27FC236}">
                <a16:creationId xmlns:a16="http://schemas.microsoft.com/office/drawing/2014/main" id="{E11FB828-248C-1151-B0D5-6104FCA60225}"/>
              </a:ext>
            </a:extLst>
          </p:cNvPr>
          <p:cNvSpPr txBox="1"/>
          <p:nvPr/>
        </p:nvSpPr>
        <p:spPr>
          <a:xfrm>
            <a:off x="379856" y="735487"/>
            <a:ext cx="11432286" cy="646331"/>
          </a:xfrm>
          <a:prstGeom prst="rect">
            <a:avLst/>
          </a:prstGeom>
          <a:noFill/>
        </p:spPr>
        <p:txBody>
          <a:bodyPr wrap="square">
            <a:spAutoFit/>
          </a:bodyPr>
          <a:lstStyle/>
          <a:p>
            <a:r>
              <a:rPr lang="en-GB" b="1" noProof="0" dirty="0">
                <a:cs typeface="Calibri" panose="020F0502020204030204" pitchFamily="34" charset="0"/>
              </a:rPr>
              <a:t>Cleaning inefficiency</a:t>
            </a:r>
            <a:r>
              <a:rPr lang="en-GB" noProof="0" dirty="0">
                <a:cs typeface="Calibri" panose="020F0502020204030204" pitchFamily="34" charset="0"/>
              </a:rPr>
              <a:t> reflects how well the collimation system prevents unwanted beam losses in sensitive regions. It is defined by comparing the fraction of beam lost outside the collimators to that absorbed by them</a:t>
            </a: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296B398A-594C-B03B-F44F-FB1E48B5E98D}"/>
                  </a:ext>
                </a:extLst>
              </p:cNvPr>
              <p:cNvSpPr txBox="1"/>
              <p:nvPr/>
            </p:nvSpPr>
            <p:spPr>
              <a:xfrm>
                <a:off x="886879" y="1901262"/>
                <a:ext cx="1409046" cy="6595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_tradnl" i="1" smtClean="0">
                              <a:latin typeface="Cambria Math" panose="02040503050406030204" pitchFamily="18" charset="0"/>
                            </a:rPr>
                          </m:ctrlPr>
                        </m:sSubPr>
                        <m:e>
                          <m:r>
                            <a:rPr lang="es-ES_tradnl" i="1" smtClean="0">
                              <a:latin typeface="Cambria Math" panose="02040503050406030204" pitchFamily="18" charset="0"/>
                              <a:ea typeface="Cambria Math" panose="02040503050406030204" pitchFamily="18" charset="0"/>
                            </a:rPr>
                            <m:t>𝜂</m:t>
                          </m:r>
                        </m:e>
                        <m:sub>
                          <m:r>
                            <a:rPr lang="es-ES" b="0" i="1" smtClean="0">
                              <a:latin typeface="Cambria Math" panose="02040503050406030204" pitchFamily="18" charset="0"/>
                            </a:rPr>
                            <m:t>𝐶</m:t>
                          </m:r>
                        </m:sub>
                      </m:sSub>
                      <m:r>
                        <a:rPr lang="es-ES" b="0" i="1" smtClean="0">
                          <a:latin typeface="Cambria Math" panose="02040503050406030204" pitchFamily="18" charset="0"/>
                        </a:rPr>
                        <m:t>=</m:t>
                      </m:r>
                      <m:f>
                        <m:fPr>
                          <m:ctrlPr>
                            <a:rPr lang="es-ES_tradnl" i="1" smtClean="0">
                              <a:latin typeface="Cambria Math" panose="02040503050406030204" pitchFamily="18" charset="0"/>
                            </a:rPr>
                          </m:ctrlPr>
                        </m:fPr>
                        <m:num>
                          <m:sSub>
                            <m:sSubPr>
                              <m:ctrlPr>
                                <a:rPr lang="es-ES_tradnl" i="1" smtClean="0">
                                  <a:latin typeface="Cambria Math" panose="02040503050406030204" pitchFamily="18" charset="0"/>
                                </a:rPr>
                              </m:ctrlPr>
                            </m:sSubPr>
                            <m:e>
                              <m:r>
                                <a:rPr lang="es-ES" b="0" i="1" smtClean="0">
                                  <a:latin typeface="Cambria Math" panose="02040503050406030204" pitchFamily="18" charset="0"/>
                                </a:rPr>
                                <m:t>𝐴</m:t>
                              </m:r>
                            </m:e>
                            <m:sub>
                              <m:r>
                                <a:rPr lang="es-ES" b="0" i="1" smtClean="0">
                                  <a:latin typeface="Cambria Math" panose="02040503050406030204" pitchFamily="18" charset="0"/>
                                </a:rPr>
                                <m:t>𝑙𝑜𝑠𝑡</m:t>
                              </m:r>
                            </m:sub>
                          </m:sSub>
                        </m:num>
                        <m:den>
                          <m:sSub>
                            <m:sSubPr>
                              <m:ctrlPr>
                                <a:rPr lang="es-ES_tradnl" i="1" smtClean="0">
                                  <a:latin typeface="Cambria Math" panose="02040503050406030204" pitchFamily="18" charset="0"/>
                                </a:rPr>
                              </m:ctrlPr>
                            </m:sSubPr>
                            <m:e>
                              <m:r>
                                <a:rPr lang="es-ES" b="0" i="1" smtClean="0">
                                  <a:latin typeface="Cambria Math" panose="02040503050406030204" pitchFamily="18" charset="0"/>
                                </a:rPr>
                                <m:t>𝐴</m:t>
                              </m:r>
                            </m:e>
                            <m:sub>
                              <m:r>
                                <a:rPr lang="es-ES" b="0" i="1" smtClean="0">
                                  <a:latin typeface="Cambria Math" panose="02040503050406030204" pitchFamily="18" charset="0"/>
                                </a:rPr>
                                <m:t>𝑐𝑜𝑙𝑙</m:t>
                              </m:r>
                            </m:sub>
                          </m:sSub>
                        </m:den>
                      </m:f>
                    </m:oMath>
                  </m:oMathPara>
                </a14:m>
                <a:endParaRPr lang="es-ES_tradnl" dirty="0"/>
              </a:p>
            </p:txBody>
          </p:sp>
        </mc:Choice>
        <mc:Fallback xmlns="">
          <p:sp>
            <p:nvSpPr>
              <p:cNvPr id="15" name="CuadroTexto 14">
                <a:extLst>
                  <a:ext uri="{FF2B5EF4-FFF2-40B4-BE49-F238E27FC236}">
                    <a16:creationId xmlns:a16="http://schemas.microsoft.com/office/drawing/2014/main" id="{296B398A-594C-B03B-F44F-FB1E48B5E98D}"/>
                  </a:ext>
                </a:extLst>
              </p:cNvPr>
              <p:cNvSpPr txBox="1">
                <a:spLocks noRot="1" noChangeAspect="1" noMove="1" noResize="1" noEditPoints="1" noAdjustHandles="1" noChangeArrowheads="1" noChangeShapeType="1" noTextEdit="1"/>
              </p:cNvSpPr>
              <p:nvPr/>
            </p:nvSpPr>
            <p:spPr>
              <a:xfrm>
                <a:off x="886879" y="1901262"/>
                <a:ext cx="1409046" cy="659540"/>
              </a:xfrm>
              <a:prstGeom prst="rect">
                <a:avLst/>
              </a:prstGeom>
              <a:blipFill>
                <a:blip r:embed="rId4"/>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CE03A5C-A227-2009-9F21-872B76F4BB64}"/>
                  </a:ext>
                </a:extLst>
              </p:cNvPr>
              <p:cNvSpPr txBox="1"/>
              <p:nvPr/>
            </p:nvSpPr>
            <p:spPr>
              <a:xfrm>
                <a:off x="5742128" y="2936633"/>
                <a:ext cx="4023664" cy="666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_tradnl" i="1" smtClean="0">
                              <a:latin typeface="Cambria Math" panose="02040503050406030204" pitchFamily="18" charset="0"/>
                            </a:rPr>
                          </m:ctrlPr>
                        </m:sSubPr>
                        <m:e>
                          <m:acc>
                            <m:accPr>
                              <m:chr m:val="̃"/>
                              <m:ctrlPr>
                                <a:rPr lang="es-ES_tradnl" i="1">
                                  <a:latin typeface="Cambria Math" panose="02040503050406030204" pitchFamily="18" charset="0"/>
                                </a:rPr>
                              </m:ctrlPr>
                            </m:accPr>
                            <m:e>
                              <m:r>
                                <a:rPr lang="es-ES_tradnl" i="1">
                                  <a:latin typeface="Cambria Math" panose="02040503050406030204" pitchFamily="18" charset="0"/>
                                  <a:ea typeface="Cambria Math" panose="02040503050406030204" pitchFamily="18" charset="0"/>
                                </a:rPr>
                                <m:t>𝜂</m:t>
                              </m:r>
                            </m:e>
                          </m:acc>
                        </m:e>
                        <m:sub>
                          <m:r>
                            <a:rPr lang="es-ES" b="0" i="1" smtClean="0">
                              <a:latin typeface="Cambria Math" panose="02040503050406030204" pitchFamily="18" charset="0"/>
                            </a:rPr>
                            <m:t>𝐶</m:t>
                          </m:r>
                        </m:sub>
                      </m:sSub>
                      <m:r>
                        <a:rPr lang="es-ES" b="0" i="1" smtClean="0">
                          <a:latin typeface="Cambria Math" panose="02040503050406030204" pitchFamily="18" charset="0"/>
                        </a:rPr>
                        <m:t>(</m:t>
                      </m:r>
                      <m:r>
                        <a:rPr lang="es-ES" b="0" i="1" smtClean="0">
                          <a:latin typeface="Cambria Math" panose="02040503050406030204" pitchFamily="18" charset="0"/>
                        </a:rPr>
                        <m:t>𝑠</m:t>
                      </m:r>
                      <m:r>
                        <a:rPr lang="es-ES" b="0" i="1" smtClean="0">
                          <a:latin typeface="Cambria Math" panose="02040503050406030204" pitchFamily="18" charset="0"/>
                        </a:rPr>
                        <m:t>)=</m:t>
                      </m:r>
                      <m:f>
                        <m:fPr>
                          <m:ctrlPr>
                            <a:rPr lang="es-ES_tradnl" i="1" smtClean="0">
                              <a:latin typeface="Cambria Math" panose="02040503050406030204" pitchFamily="18" charset="0"/>
                            </a:rPr>
                          </m:ctrlPr>
                        </m:fPr>
                        <m:num>
                          <m:r>
                            <a:rPr lang="es-ES" i="1" smtClean="0">
                              <a:latin typeface="Cambria Math" panose="02040503050406030204" pitchFamily="18" charset="0"/>
                            </a:rPr>
                            <m:t>𝑁</m:t>
                          </m:r>
                          <m:r>
                            <a:rPr lang="es-ES" b="0" i="1" smtClean="0">
                              <a:latin typeface="Cambria Math" panose="02040503050406030204" pitchFamily="18" charset="0"/>
                            </a:rPr>
                            <m:t>(</m:t>
                          </m:r>
                          <m:r>
                            <a:rPr lang="es-ES" b="0" i="1" smtClean="0">
                              <a:latin typeface="Cambria Math" panose="02040503050406030204" pitchFamily="18" charset="0"/>
                            </a:rPr>
                            <m:t>𝑠</m:t>
                          </m:r>
                          <m:r>
                            <a:rPr lang="es-ES" b="0" i="1" smtClean="0">
                              <a:latin typeface="Cambria Math" panose="02040503050406030204" pitchFamily="18" charset="0"/>
                            </a:rPr>
                            <m:t> →</m:t>
                          </m:r>
                          <m:r>
                            <a:rPr lang="es-ES" b="0" i="1" smtClean="0">
                              <a:latin typeface="Cambria Math" panose="02040503050406030204" pitchFamily="18" charset="0"/>
                            </a:rPr>
                            <m:t>𝑠</m:t>
                          </m:r>
                          <m:r>
                            <a:rPr lang="es-ES" b="0" i="1" smtClean="0">
                              <a:latin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𝑠</m:t>
                          </m:r>
                          <m:r>
                            <a:rPr lang="es-ES" b="0" i="1" smtClean="0">
                              <a:latin typeface="Cambria Math" panose="02040503050406030204" pitchFamily="18" charset="0"/>
                            </a:rPr>
                            <m:t>)</m:t>
                          </m:r>
                        </m:num>
                        <m:den>
                          <m:sSub>
                            <m:sSubPr>
                              <m:ctrlPr>
                                <a:rPr lang="es-ES_tradnl" i="1" smtClean="0">
                                  <a:latin typeface="Cambria Math" panose="02040503050406030204" pitchFamily="18" charset="0"/>
                                </a:rPr>
                              </m:ctrlPr>
                            </m:sSubPr>
                            <m:e>
                              <m:r>
                                <a:rPr lang="es-ES" b="0" i="1" smtClean="0">
                                  <a:latin typeface="Cambria Math" panose="02040503050406030204" pitchFamily="18" charset="0"/>
                                </a:rPr>
                                <m:t>𝑁</m:t>
                              </m:r>
                            </m:e>
                            <m:sub>
                              <m:r>
                                <a:rPr lang="es-ES" b="0" i="1" smtClean="0">
                                  <a:latin typeface="Cambria Math" panose="02040503050406030204" pitchFamily="18" charset="0"/>
                                </a:rPr>
                                <m:t>𝑎𝑏𝑠</m:t>
                              </m:r>
                            </m:sub>
                          </m:sSub>
                        </m:den>
                      </m:f>
                      <m:f>
                        <m:fPr>
                          <m:ctrlPr>
                            <a:rPr lang="es-ES_tradnl" i="1" smtClean="0">
                              <a:latin typeface="Cambria Math" panose="02040503050406030204" pitchFamily="18" charset="0"/>
                            </a:rPr>
                          </m:ctrlPr>
                        </m:fPr>
                        <m:num>
                          <m:r>
                            <a:rPr lang="es-ES" b="0" i="1" smtClean="0">
                              <a:latin typeface="Cambria Math" panose="02040503050406030204" pitchFamily="18" charset="0"/>
                            </a:rPr>
                            <m:t>1</m:t>
                          </m:r>
                        </m:num>
                        <m:den>
                          <m:r>
                            <a:rPr lang="es-ES_tradnl"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ea typeface="Cambria Math" panose="02040503050406030204" pitchFamily="18" charset="0"/>
                            </a:rPr>
                            <m:t>𝑠</m:t>
                          </m:r>
                        </m:den>
                      </m:f>
                      <m:r>
                        <a:rPr lang="es-ES" b="0" i="1" smtClean="0">
                          <a:latin typeface="Cambria Math" panose="02040503050406030204" pitchFamily="18" charset="0"/>
                        </a:rPr>
                        <m:t> </m:t>
                      </m:r>
                      <m:d>
                        <m:dPr>
                          <m:begChr m:val="["/>
                          <m:endChr m:val="]"/>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𝑚</m:t>
                              </m:r>
                            </m:den>
                          </m:f>
                        </m:e>
                      </m:d>
                    </m:oMath>
                  </m:oMathPara>
                </a14:m>
                <a:endParaRPr lang="es-ES_tradnl" dirty="0"/>
              </a:p>
            </p:txBody>
          </p:sp>
        </mc:Choice>
        <mc:Fallback xmlns="">
          <p:sp>
            <p:nvSpPr>
              <p:cNvPr id="16" name="CuadroTexto 15">
                <a:extLst>
                  <a:ext uri="{FF2B5EF4-FFF2-40B4-BE49-F238E27FC236}">
                    <a16:creationId xmlns:a16="http://schemas.microsoft.com/office/drawing/2014/main" id="{CCE03A5C-A227-2009-9F21-872B76F4BB64}"/>
                  </a:ext>
                </a:extLst>
              </p:cNvPr>
              <p:cNvSpPr txBox="1">
                <a:spLocks noRot="1" noChangeAspect="1" noMove="1" noResize="1" noEditPoints="1" noAdjustHandles="1" noChangeArrowheads="1" noChangeShapeType="1" noTextEdit="1"/>
              </p:cNvSpPr>
              <p:nvPr/>
            </p:nvSpPr>
            <p:spPr>
              <a:xfrm>
                <a:off x="5742128" y="2936633"/>
                <a:ext cx="4023664" cy="666721"/>
              </a:xfrm>
              <a:prstGeom prst="rect">
                <a:avLst/>
              </a:prstGeom>
              <a:blipFill>
                <a:blip r:embed="rId5"/>
                <a:stretch>
                  <a:fillRect/>
                </a:stretch>
              </a:blipFill>
            </p:spPr>
            <p:txBody>
              <a:bodyPr/>
              <a:lstStyle/>
              <a:p>
                <a:r>
                  <a:rPr lang="es-ES_tradnl">
                    <a:noFill/>
                  </a:rPr>
                  <a:t> </a:t>
                </a:r>
              </a:p>
            </p:txBody>
          </p:sp>
        </mc:Fallback>
      </mc:AlternateContent>
      <p:sp>
        <p:nvSpPr>
          <p:cNvPr id="17" name="CuadroTexto 16">
            <a:extLst>
              <a:ext uri="{FF2B5EF4-FFF2-40B4-BE49-F238E27FC236}">
                <a16:creationId xmlns:a16="http://schemas.microsoft.com/office/drawing/2014/main" id="{5E899362-2565-C813-8DEC-C6E8C8800A91}"/>
              </a:ext>
            </a:extLst>
          </p:cNvPr>
          <p:cNvSpPr txBox="1"/>
          <p:nvPr/>
        </p:nvSpPr>
        <p:spPr>
          <a:xfrm>
            <a:off x="2701020" y="1923853"/>
            <a:ext cx="8719835" cy="646331"/>
          </a:xfrm>
          <a:prstGeom prst="rect">
            <a:avLst/>
          </a:prstGeom>
          <a:noFill/>
        </p:spPr>
        <p:txBody>
          <a:bodyPr wrap="square" rtlCol="0">
            <a:spAutoFit/>
          </a:bodyPr>
          <a:lstStyle/>
          <a:p>
            <a:pPr algn="ctr"/>
            <a:r>
              <a:rPr lang="en-AU" b="1" noProof="0" dirty="0"/>
              <a:t>Criterion for the collimation system:</a:t>
            </a:r>
            <a:r>
              <a:rPr lang="en-AU" noProof="0" dirty="0"/>
              <a:t> losses must stay below a target (e.g., quench limit of superconducting magnets, experimental background, activation…)</a:t>
            </a:r>
          </a:p>
        </p:txBody>
      </p:sp>
      <p:sp>
        <p:nvSpPr>
          <p:cNvPr id="19" name="CuadroTexto 18">
            <a:extLst>
              <a:ext uri="{FF2B5EF4-FFF2-40B4-BE49-F238E27FC236}">
                <a16:creationId xmlns:a16="http://schemas.microsoft.com/office/drawing/2014/main" id="{D4D4B1A6-F1EA-DB38-E075-004243061B09}"/>
              </a:ext>
            </a:extLst>
          </p:cNvPr>
          <p:cNvSpPr txBox="1"/>
          <p:nvPr/>
        </p:nvSpPr>
        <p:spPr>
          <a:xfrm>
            <a:off x="379856" y="3085328"/>
            <a:ext cx="5271136" cy="369332"/>
          </a:xfrm>
          <a:prstGeom prst="rect">
            <a:avLst/>
          </a:prstGeom>
          <a:noFill/>
        </p:spPr>
        <p:txBody>
          <a:bodyPr wrap="square">
            <a:spAutoFit/>
          </a:bodyPr>
          <a:lstStyle/>
          <a:p>
            <a:r>
              <a:rPr lang="en-AU" b="1" noProof="0" dirty="0"/>
              <a:t>Early design phases: local cleaning inefficiency</a:t>
            </a:r>
            <a:r>
              <a:rPr lang="en-AU" noProof="0" dirty="0"/>
              <a:t> </a:t>
            </a:r>
            <a:endParaRPr lang="es-ES_tradnl" dirty="0"/>
          </a:p>
        </p:txBody>
      </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8663078B-72E5-98CC-1B1E-DE02527503FA}"/>
                  </a:ext>
                </a:extLst>
              </p:cNvPr>
              <p:cNvSpPr txBox="1"/>
              <p:nvPr/>
            </p:nvSpPr>
            <p:spPr>
              <a:xfrm>
                <a:off x="3441483" y="4314443"/>
                <a:ext cx="3080976" cy="7205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ES_tradnl" sz="2000" i="1" smtClean="0">
                              <a:latin typeface="Cambria Math" panose="02040503050406030204" pitchFamily="18" charset="0"/>
                            </a:rPr>
                          </m:ctrlPr>
                        </m:fPr>
                        <m:num>
                          <m:sSub>
                            <m:sSubPr>
                              <m:ctrlPr>
                                <a:rPr lang="es-ES_tradnl" sz="2000" i="1" smtClean="0">
                                  <a:latin typeface="Cambria Math" panose="02040503050406030204" pitchFamily="18" charset="0"/>
                                </a:rPr>
                              </m:ctrlPr>
                            </m:sSubPr>
                            <m:e>
                              <m:r>
                                <a:rPr lang="es-ES" sz="2000" b="0" i="1" smtClean="0">
                                  <a:latin typeface="Cambria Math" panose="02040503050406030204" pitchFamily="18" charset="0"/>
                                </a:rPr>
                                <m:t>𝑁</m:t>
                              </m:r>
                            </m:e>
                            <m:sub>
                              <m:r>
                                <a:rPr lang="es-ES" sz="2000" b="0" i="1" smtClean="0">
                                  <a:latin typeface="Cambria Math" panose="02040503050406030204" pitchFamily="18" charset="0"/>
                                </a:rPr>
                                <m:t>𝑡𝑜𝑡</m:t>
                              </m:r>
                            </m:sub>
                          </m:sSub>
                        </m:num>
                        <m:den>
                          <m:sSub>
                            <m:sSubPr>
                              <m:ctrlPr>
                                <a:rPr lang="es-ES_tradnl" sz="2000" i="1" smtClean="0">
                                  <a:latin typeface="Cambria Math" panose="02040503050406030204" pitchFamily="18" charset="0"/>
                                </a:rPr>
                              </m:ctrlPr>
                            </m:sSubPr>
                            <m:e>
                              <m:r>
                                <a:rPr lang="es-ES_tradnl" sz="2000" i="1" smtClean="0">
                                  <a:latin typeface="Cambria Math" panose="02040503050406030204" pitchFamily="18" charset="0"/>
                                  <a:ea typeface="Cambria Math" panose="02040503050406030204" pitchFamily="18" charset="0"/>
                                </a:rPr>
                                <m:t>𝜏</m:t>
                              </m:r>
                            </m:e>
                            <m:sub>
                              <m:r>
                                <a:rPr lang="es-ES" sz="2000" b="0" i="1" smtClean="0">
                                  <a:latin typeface="Cambria Math" panose="02040503050406030204" pitchFamily="18" charset="0"/>
                                </a:rPr>
                                <m:t>𝑏</m:t>
                              </m:r>
                            </m:sub>
                          </m:sSub>
                        </m:den>
                      </m:f>
                      <m:r>
                        <a:rPr lang="es-ES_tradnl" sz="2000" i="1" smtClean="0">
                          <a:latin typeface="Cambria Math" panose="02040503050406030204" pitchFamily="18" charset="0"/>
                          <a:ea typeface="Cambria Math" panose="02040503050406030204" pitchFamily="18" charset="0"/>
                        </a:rPr>
                        <m:t>×</m:t>
                      </m:r>
                      <m:r>
                        <a:rPr lang="es-ES" sz="2000" b="0" i="1" smtClean="0">
                          <a:latin typeface="Cambria Math" panose="02040503050406030204" pitchFamily="18" charset="0"/>
                          <a:ea typeface="Cambria Math" panose="02040503050406030204" pitchFamily="18" charset="0"/>
                        </a:rPr>
                        <m:t> </m:t>
                      </m:r>
                      <m:sSub>
                        <m:sSubPr>
                          <m:ctrlPr>
                            <a:rPr lang="es-ES_tradnl" sz="2000" i="1">
                              <a:latin typeface="Cambria Math" panose="02040503050406030204" pitchFamily="18" charset="0"/>
                            </a:rPr>
                          </m:ctrlPr>
                        </m:sSubPr>
                        <m:e>
                          <m:acc>
                            <m:accPr>
                              <m:chr m:val="̃"/>
                              <m:ctrlPr>
                                <a:rPr lang="es-ES_tradnl" sz="2000" i="1">
                                  <a:latin typeface="Cambria Math" panose="02040503050406030204" pitchFamily="18" charset="0"/>
                                </a:rPr>
                              </m:ctrlPr>
                            </m:accPr>
                            <m:e>
                              <m:r>
                                <a:rPr lang="es-ES_tradnl" sz="2000" i="1">
                                  <a:latin typeface="Cambria Math" panose="02040503050406030204" pitchFamily="18" charset="0"/>
                                  <a:ea typeface="Cambria Math" panose="02040503050406030204" pitchFamily="18" charset="0"/>
                                </a:rPr>
                                <m:t>𝜂</m:t>
                              </m:r>
                            </m:e>
                          </m:acc>
                        </m:e>
                        <m:sub>
                          <m:r>
                            <a:rPr lang="es-ES" sz="2000" i="1">
                              <a:latin typeface="Cambria Math" panose="02040503050406030204" pitchFamily="18" charset="0"/>
                            </a:rPr>
                            <m:t>𝐶</m:t>
                          </m:r>
                        </m:sub>
                      </m:sSub>
                      <m:r>
                        <a:rPr lang="es-ES" sz="2000" i="1" smtClean="0">
                          <a:latin typeface="Cambria Math" panose="02040503050406030204" pitchFamily="18" charset="0"/>
                          <a:ea typeface="Cambria Math" panose="02040503050406030204" pitchFamily="18" charset="0"/>
                        </a:rPr>
                        <m:t>&lt;</m:t>
                      </m:r>
                      <m:r>
                        <a:rPr lang="es-ES" sz="2000" b="0" i="1" smtClean="0">
                          <a:latin typeface="Cambria Math" panose="02040503050406030204" pitchFamily="18" charset="0"/>
                          <a:ea typeface="Cambria Math" panose="02040503050406030204" pitchFamily="18" charset="0"/>
                        </a:rPr>
                        <m:t> </m:t>
                      </m:r>
                      <m:sSub>
                        <m:sSubPr>
                          <m:ctrlPr>
                            <a:rPr lang="es-ES" sz="2000" b="0" i="1" smtClean="0">
                              <a:latin typeface="Cambria Math" panose="02040503050406030204" pitchFamily="18" charset="0"/>
                              <a:ea typeface="Cambria Math" panose="02040503050406030204" pitchFamily="18" charset="0"/>
                            </a:rPr>
                          </m:ctrlPr>
                        </m:sSubPr>
                        <m:e>
                          <m:r>
                            <a:rPr lang="es-ES" sz="2000" b="0" i="1" smtClean="0">
                              <a:latin typeface="Cambria Math" panose="02040503050406030204" pitchFamily="18" charset="0"/>
                              <a:ea typeface="Cambria Math" panose="02040503050406030204" pitchFamily="18" charset="0"/>
                            </a:rPr>
                            <m:t>𝑅</m:t>
                          </m:r>
                        </m:e>
                        <m:sub>
                          <m:r>
                            <a:rPr lang="es-ES" sz="2000" b="0" i="1" smtClean="0">
                              <a:latin typeface="Cambria Math" panose="02040503050406030204" pitchFamily="18" charset="0"/>
                              <a:ea typeface="Cambria Math" panose="02040503050406030204" pitchFamily="18" charset="0"/>
                            </a:rPr>
                            <m:t>𝑞</m:t>
                          </m:r>
                        </m:sub>
                      </m:sSub>
                    </m:oMath>
                  </m:oMathPara>
                </a14:m>
                <a:endParaRPr lang="es-ES_tradnl" sz="2000" dirty="0"/>
              </a:p>
            </p:txBody>
          </p:sp>
        </mc:Choice>
        <mc:Fallback xmlns="">
          <p:sp>
            <p:nvSpPr>
              <p:cNvPr id="20" name="CuadroTexto 19">
                <a:extLst>
                  <a:ext uri="{FF2B5EF4-FFF2-40B4-BE49-F238E27FC236}">
                    <a16:creationId xmlns:a16="http://schemas.microsoft.com/office/drawing/2014/main" id="{8663078B-72E5-98CC-1B1E-DE02527503FA}"/>
                  </a:ext>
                </a:extLst>
              </p:cNvPr>
              <p:cNvSpPr txBox="1">
                <a:spLocks noRot="1" noChangeAspect="1" noMove="1" noResize="1" noEditPoints="1" noAdjustHandles="1" noChangeArrowheads="1" noChangeShapeType="1" noTextEdit="1"/>
              </p:cNvSpPr>
              <p:nvPr/>
            </p:nvSpPr>
            <p:spPr>
              <a:xfrm>
                <a:off x="3441483" y="4314443"/>
                <a:ext cx="3080976" cy="720518"/>
              </a:xfrm>
              <a:prstGeom prst="rect">
                <a:avLst/>
              </a:prstGeom>
              <a:blipFill>
                <a:blip r:embed="rId6"/>
                <a:stretch>
                  <a:fillRect/>
                </a:stretch>
              </a:blipFill>
            </p:spPr>
            <p:txBody>
              <a:bodyPr/>
              <a:lstStyle/>
              <a:p>
                <a:r>
                  <a:rPr lang="es-ES_tradnl">
                    <a:noFill/>
                  </a:rPr>
                  <a:t> </a:t>
                </a:r>
              </a:p>
            </p:txBody>
          </p:sp>
        </mc:Fallback>
      </mc:AlternateContent>
      <p:pic>
        <p:nvPicPr>
          <p:cNvPr id="7170" name="Picture 2" descr="6: LHC Dipole Magnet Installed in the Machine [24] | Download Scientific  Diagram">
            <a:extLst>
              <a:ext uri="{FF2B5EF4-FFF2-40B4-BE49-F238E27FC236}">
                <a16:creationId xmlns:a16="http://schemas.microsoft.com/office/drawing/2014/main" id="{A6EB3B3F-E26D-2C9A-63CA-C1012512B1C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915" t="32946" r="18436" b="7314"/>
          <a:stretch/>
        </p:blipFill>
        <p:spPr bwMode="auto">
          <a:xfrm>
            <a:off x="7239000" y="3831631"/>
            <a:ext cx="4276922" cy="2569253"/>
          </a:xfrm>
          <a:prstGeom prst="rect">
            <a:avLst/>
          </a:prstGeom>
          <a:noFill/>
          <a:extLst>
            <a:ext uri="{909E8E84-426E-40DD-AFC4-6F175D3DCCD1}">
              <a14:hiddenFill xmlns:a14="http://schemas.microsoft.com/office/drawing/2010/main">
                <a:solidFill>
                  <a:srgbClr val="FFFFFF"/>
                </a:solidFill>
              </a14:hiddenFill>
            </a:ext>
          </a:extLst>
        </p:spPr>
      </p:pic>
      <p:sp>
        <p:nvSpPr>
          <p:cNvPr id="2" name="Elipse 1">
            <a:extLst>
              <a:ext uri="{FF2B5EF4-FFF2-40B4-BE49-F238E27FC236}">
                <a16:creationId xmlns:a16="http://schemas.microsoft.com/office/drawing/2014/main" id="{589A0DBD-353F-8B05-2BAB-E61531B52BF7}"/>
              </a:ext>
            </a:extLst>
          </p:cNvPr>
          <p:cNvSpPr/>
          <p:nvPr/>
        </p:nvSpPr>
        <p:spPr>
          <a:xfrm>
            <a:off x="3744227" y="4111737"/>
            <a:ext cx="2223436" cy="1222409"/>
          </a:xfrm>
          <a:prstGeom prst="ellipse">
            <a:avLst/>
          </a:prstGeom>
          <a:noFill/>
          <a:ln>
            <a:solidFill>
              <a:srgbClr val="1B2B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 name="Rectángulo 2">
            <a:extLst>
              <a:ext uri="{FF2B5EF4-FFF2-40B4-BE49-F238E27FC236}">
                <a16:creationId xmlns:a16="http://schemas.microsoft.com/office/drawing/2014/main" id="{FAF080BA-3EB9-B803-F6AB-675361C3C7FD}"/>
              </a:ext>
            </a:extLst>
          </p:cNvPr>
          <p:cNvSpPr/>
          <p:nvPr/>
        </p:nvSpPr>
        <p:spPr>
          <a:xfrm>
            <a:off x="665018" y="1773382"/>
            <a:ext cx="1898073" cy="1052945"/>
          </a:xfrm>
          <a:prstGeom prst="rect">
            <a:avLst/>
          </a:prstGeom>
          <a:noFill/>
          <a:ln w="38100">
            <a:solidFill>
              <a:srgbClr val="1B2B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298336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35F55D-6C7B-10A3-8DCB-662C88A08827}"/>
            </a:ext>
          </a:extLst>
        </p:cNvPr>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9C7D7E47-A97F-95CD-C59E-AACFBC5D43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6" name="Freeform: Shape 45">
            <a:extLst>
              <a:ext uri="{FF2B5EF4-FFF2-40B4-BE49-F238E27FC236}">
                <a16:creationId xmlns:a16="http://schemas.microsoft.com/office/drawing/2014/main" id="{97921B29-8E9B-A819-926E-5BC9EBA25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ítulo 1">
            <a:extLst>
              <a:ext uri="{FF2B5EF4-FFF2-40B4-BE49-F238E27FC236}">
                <a16:creationId xmlns:a16="http://schemas.microsoft.com/office/drawing/2014/main" id="{8C4D4BDB-61AC-F311-0D02-C885EF76C3F4}"/>
              </a:ext>
            </a:extLst>
          </p:cNvPr>
          <p:cNvSpPr txBox="1">
            <a:spLocks/>
          </p:cNvSpPr>
          <p:nvPr/>
        </p:nvSpPr>
        <p:spPr>
          <a:xfrm>
            <a:off x="686834" y="1153572"/>
            <a:ext cx="3200400" cy="4461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Aptos Display" panose="02110004020202020204"/>
                <a:ea typeface="+mj-ea"/>
                <a:cs typeface="+mj-cs"/>
              </a:rPr>
              <a:t>Content</a:t>
            </a:r>
          </a:p>
        </p:txBody>
      </p:sp>
      <p:sp>
        <p:nvSpPr>
          <p:cNvPr id="48" name="Arc 47">
            <a:extLst>
              <a:ext uri="{FF2B5EF4-FFF2-40B4-BE49-F238E27FC236}">
                <a16:creationId xmlns:a16="http://schemas.microsoft.com/office/drawing/2014/main" id="{FCE97CB3-B8F3-6982-A00F-EEC4C39C0B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4" name="Marcador de contenido 2">
            <a:extLst>
              <a:ext uri="{FF2B5EF4-FFF2-40B4-BE49-F238E27FC236}">
                <a16:creationId xmlns:a16="http://schemas.microsoft.com/office/drawing/2014/main" id="{CA7F487E-AB81-BC96-1DB1-CDDCA4E609B6}"/>
              </a:ext>
            </a:extLst>
          </p:cNvPr>
          <p:cNvSpPr>
            <a:spLocks noGrp="1"/>
          </p:cNvSpPr>
          <p:nvPr>
            <p:ph idx="1"/>
          </p:nvPr>
        </p:nvSpPr>
        <p:spPr>
          <a:xfrm>
            <a:off x="4447308" y="588168"/>
            <a:ext cx="6906491" cy="5585619"/>
          </a:xfrm>
        </p:spPr>
        <p:txBody>
          <a:bodyPr vert="horz" lIns="91440" tIns="45720" rIns="91440" bIns="45720" rtlCol="0" anchor="ctr">
            <a:noAutofit/>
          </a:bodyPr>
          <a:lstStyle/>
          <a:p>
            <a:pPr>
              <a:buFont typeface="Wingdings" pitchFamily="2" charset="2"/>
              <a:buChar char="q"/>
            </a:pPr>
            <a:r>
              <a:rPr lang="en-US" sz="1800" b="1" dirty="0"/>
              <a:t>Introduction</a:t>
            </a:r>
          </a:p>
          <a:p>
            <a:pPr>
              <a:buFont typeface="Wingdings" pitchFamily="2" charset="2"/>
              <a:buChar char="q"/>
            </a:pPr>
            <a:endParaRPr lang="en-US" sz="1800" dirty="0"/>
          </a:p>
          <a:p>
            <a:pPr>
              <a:buFont typeface="Wingdings" pitchFamily="2" charset="2"/>
              <a:buChar char="q"/>
            </a:pPr>
            <a:r>
              <a:rPr lang="en-US" sz="1800" b="1" dirty="0"/>
              <a:t>Basic beam dynamics and definitions for collimation design </a:t>
            </a:r>
          </a:p>
          <a:p>
            <a:pPr lvl="1">
              <a:buFont typeface="Courier New" panose="02070309020205020404" pitchFamily="49" charset="0"/>
              <a:buChar char="o"/>
            </a:pPr>
            <a:r>
              <a:rPr lang="en-US" sz="1800" dirty="0"/>
              <a:t>Recap on </a:t>
            </a:r>
            <a:r>
              <a:rPr lang="en-US" sz="1800" dirty="0" err="1"/>
              <a:t>twiss</a:t>
            </a:r>
            <a:r>
              <a:rPr lang="en-US" sz="1800" dirty="0"/>
              <a:t> functions, dispersion and beam size</a:t>
            </a:r>
          </a:p>
          <a:p>
            <a:pPr lvl="1">
              <a:buFont typeface="Courier New" panose="02070309020205020404" pitchFamily="49" charset="0"/>
              <a:buChar char="o"/>
            </a:pPr>
            <a:r>
              <a:rPr lang="en-US" sz="1800" dirty="0"/>
              <a:t>Aperture model</a:t>
            </a:r>
          </a:p>
          <a:p>
            <a:pPr lvl="1">
              <a:buFont typeface="Courier New" panose="02070309020205020404" pitchFamily="49" charset="0"/>
              <a:buChar char="o"/>
            </a:pPr>
            <a:r>
              <a:rPr lang="en-US" sz="1800" dirty="0"/>
              <a:t>Beam loss model</a:t>
            </a:r>
          </a:p>
          <a:p>
            <a:pPr lvl="1">
              <a:buFont typeface="Courier New" panose="02070309020205020404" pitchFamily="49" charset="0"/>
              <a:buChar char="o"/>
            </a:pPr>
            <a:r>
              <a:rPr lang="en-US" sz="1800" dirty="0"/>
              <a:t>Collimation cleaning efficiency</a:t>
            </a:r>
          </a:p>
          <a:p>
            <a:pPr lvl="1">
              <a:buFont typeface="Wingdings" pitchFamily="2" charset="2"/>
              <a:buChar char="q"/>
            </a:pPr>
            <a:endParaRPr lang="en-US" sz="1800" dirty="0"/>
          </a:p>
          <a:p>
            <a:pPr>
              <a:buFont typeface="Wingdings" pitchFamily="2" charset="2"/>
              <a:buChar char="q"/>
            </a:pPr>
            <a:r>
              <a:rPr lang="en-US" sz="1800" b="1" dirty="0">
                <a:solidFill>
                  <a:srgbClr val="1B2BF0"/>
                </a:solidFill>
              </a:rPr>
              <a:t>Collimation design aspects for high power machines</a:t>
            </a:r>
          </a:p>
          <a:p>
            <a:pPr lvl="1">
              <a:buFont typeface="Courier New" panose="02070309020205020404" pitchFamily="49" charset="0"/>
              <a:buChar char="o"/>
            </a:pPr>
            <a:r>
              <a:rPr lang="en-US" sz="1800" dirty="0">
                <a:solidFill>
                  <a:srgbClr val="1B2BF0"/>
                </a:solidFill>
              </a:rPr>
              <a:t>Collimators shape</a:t>
            </a:r>
          </a:p>
          <a:p>
            <a:pPr lvl="1">
              <a:buFont typeface="Courier New" panose="02070309020205020404" pitchFamily="49" charset="0"/>
              <a:buChar char="o"/>
            </a:pPr>
            <a:r>
              <a:rPr lang="en-US" sz="1800" dirty="0">
                <a:solidFill>
                  <a:srgbClr val="1B2BF0"/>
                </a:solidFill>
              </a:rPr>
              <a:t>Single vs multi-stage collimation system</a:t>
            </a:r>
          </a:p>
          <a:p>
            <a:pPr lvl="1">
              <a:buFont typeface="Courier New" panose="02070309020205020404" pitchFamily="49" charset="0"/>
              <a:buChar char="o"/>
            </a:pPr>
            <a:r>
              <a:rPr lang="en-US" sz="1800" dirty="0">
                <a:solidFill>
                  <a:srgbClr val="1B2BF0"/>
                </a:solidFill>
              </a:rPr>
              <a:t>Collimation simulation tools</a:t>
            </a:r>
          </a:p>
          <a:p>
            <a:pPr lvl="1">
              <a:buFont typeface="Courier New" panose="02070309020205020404" pitchFamily="49" charset="0"/>
              <a:buChar char="o"/>
            </a:pPr>
            <a:r>
              <a:rPr lang="en-US" sz="1800" dirty="0">
                <a:solidFill>
                  <a:srgbClr val="1B2BF0"/>
                </a:solidFill>
              </a:rPr>
              <a:t>Material considerations</a:t>
            </a:r>
          </a:p>
          <a:p>
            <a:pPr lvl="1">
              <a:buFont typeface="Courier New" panose="02070309020205020404" pitchFamily="49" charset="0"/>
              <a:buChar char="o"/>
            </a:pPr>
            <a:r>
              <a:rPr lang="en-US" sz="1800" dirty="0">
                <a:solidFill>
                  <a:srgbClr val="1B2BF0"/>
                </a:solidFill>
              </a:rPr>
              <a:t>Mechanical design</a:t>
            </a:r>
          </a:p>
          <a:p>
            <a:pPr lvl="1">
              <a:buFont typeface="Wingdings" pitchFamily="2" charset="2"/>
              <a:buChar char="q"/>
            </a:pPr>
            <a:endParaRPr lang="en-US" sz="1800" dirty="0"/>
          </a:p>
          <a:p>
            <a:pPr>
              <a:buFont typeface="Wingdings" pitchFamily="2" charset="2"/>
              <a:buChar char="q"/>
            </a:pPr>
            <a:r>
              <a:rPr lang="en-US" sz="1800" b="1" dirty="0"/>
              <a:t>The LHC collimation system: operational challenges</a:t>
            </a:r>
          </a:p>
          <a:p>
            <a:pPr>
              <a:buFont typeface="Wingdings" pitchFamily="2" charset="2"/>
              <a:buChar char="q"/>
            </a:pPr>
            <a:endParaRPr lang="en-US" sz="1800" dirty="0"/>
          </a:p>
          <a:p>
            <a:pPr>
              <a:buFont typeface="Wingdings" pitchFamily="2" charset="2"/>
              <a:buChar char="q"/>
            </a:pPr>
            <a:r>
              <a:rPr lang="en-US" sz="1800" b="1" dirty="0"/>
              <a:t>R&amp;D on advance collimation techniques</a:t>
            </a:r>
          </a:p>
        </p:txBody>
      </p:sp>
      <p:sp>
        <p:nvSpPr>
          <p:cNvPr id="7" name="Marcador de pie de página 6">
            <a:extLst>
              <a:ext uri="{FF2B5EF4-FFF2-40B4-BE49-F238E27FC236}">
                <a16:creationId xmlns:a16="http://schemas.microsoft.com/office/drawing/2014/main" id="{7FD7B2F7-143B-8FD0-9FF4-6DCE741DEE16}"/>
              </a:ext>
            </a:extLst>
          </p:cNvPr>
          <p:cNvSpPr>
            <a:spLocks noGrp="1"/>
          </p:cNvSpPr>
          <p:nvPr>
            <p:ph type="ftr" sz="quarter" idx="11"/>
          </p:nvPr>
        </p:nvSpPr>
        <p:spPr>
          <a:xfrm>
            <a:off x="4038600" y="6356350"/>
            <a:ext cx="5251174" cy="365125"/>
          </a:xfrm>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t>N. Fuster-Martínez</a:t>
            </a:r>
          </a:p>
        </p:txBody>
      </p:sp>
      <p:sp>
        <p:nvSpPr>
          <p:cNvPr id="8" name="Marcador de número de diapositiva 7">
            <a:extLst>
              <a:ext uri="{FF2B5EF4-FFF2-40B4-BE49-F238E27FC236}">
                <a16:creationId xmlns:a16="http://schemas.microsoft.com/office/drawing/2014/main" id="{A03B215B-A31C-E8B1-0065-74EE44B5DD55}"/>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DAE0D7E8-5DF2-E840-A2C8-1CC4E4B5A26A}" type="slidenum">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25</a:t>
            </a:fld>
            <a:endPar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38009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BEC350B1-3A8D-FC4D-F6C0-77CFF13E925B}"/>
              </a:ext>
            </a:extLst>
          </p:cNvPr>
          <p:cNvSpPr>
            <a:spLocks noGrp="1"/>
          </p:cNvSpPr>
          <p:nvPr>
            <p:ph type="ftr" sz="quarter" idx="11"/>
          </p:nvPr>
        </p:nvSpPr>
        <p:spPr/>
        <p:txBody>
          <a:bodyPr/>
          <a:lstStyle/>
          <a:p>
            <a:r>
              <a:rPr lang="es-ES_tradnl"/>
              <a:t>N. Fuster-Martínez</a:t>
            </a:r>
          </a:p>
        </p:txBody>
      </p:sp>
      <p:sp>
        <p:nvSpPr>
          <p:cNvPr id="5" name="Marcador de número de diapositiva 4">
            <a:extLst>
              <a:ext uri="{FF2B5EF4-FFF2-40B4-BE49-F238E27FC236}">
                <a16:creationId xmlns:a16="http://schemas.microsoft.com/office/drawing/2014/main" id="{402B60B1-3559-A35F-7047-FCC9F6C4FC69}"/>
              </a:ext>
            </a:extLst>
          </p:cNvPr>
          <p:cNvSpPr>
            <a:spLocks noGrp="1"/>
          </p:cNvSpPr>
          <p:nvPr>
            <p:ph type="sldNum" sz="quarter" idx="12"/>
          </p:nvPr>
        </p:nvSpPr>
        <p:spPr/>
        <p:txBody>
          <a:bodyPr/>
          <a:lstStyle/>
          <a:p>
            <a:fld id="{DAE0D7E8-5DF2-E840-A2C8-1CC4E4B5A26A}" type="slidenum">
              <a:rPr lang="es-ES_tradnl" smtClean="0"/>
              <a:t>26</a:t>
            </a:fld>
            <a:endParaRPr lang="es-ES_tradnl"/>
          </a:p>
        </p:txBody>
      </p:sp>
      <p:sp>
        <p:nvSpPr>
          <p:cNvPr id="6" name="Título 1">
            <a:extLst>
              <a:ext uri="{FF2B5EF4-FFF2-40B4-BE49-F238E27FC236}">
                <a16:creationId xmlns:a16="http://schemas.microsoft.com/office/drawing/2014/main" id="{E6A3F4B6-24D2-102B-A9BA-54CDA272281B}"/>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design aspects for high power machines</a:t>
            </a:r>
          </a:p>
        </p:txBody>
      </p:sp>
      <p:graphicFrame>
        <p:nvGraphicFramePr>
          <p:cNvPr id="2" name="Marcador de contenido 1">
            <a:extLst>
              <a:ext uri="{FF2B5EF4-FFF2-40B4-BE49-F238E27FC236}">
                <a16:creationId xmlns:a16="http://schemas.microsoft.com/office/drawing/2014/main" id="{C4CBA50E-DBDE-C587-B5AD-A4E8D69049B1}"/>
              </a:ext>
            </a:extLst>
          </p:cNvPr>
          <p:cNvGraphicFramePr>
            <a:graphicFrameLocks noGrp="1"/>
          </p:cNvGraphicFramePr>
          <p:nvPr>
            <p:ph idx="1"/>
            <p:extLst>
              <p:ext uri="{D42A27DB-BD31-4B8C-83A1-F6EECF244321}">
                <p14:modId xmlns:p14="http://schemas.microsoft.com/office/powerpoint/2010/main" val="1620535026"/>
              </p:ext>
            </p:extLst>
          </p:nvPr>
        </p:nvGraphicFramePr>
        <p:xfrm>
          <a:off x="-13448" y="693019"/>
          <a:ext cx="11729197" cy="5663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8" name="Picture 4" descr="Icono de flujo de trabajo en estilo cómic Ilustración de vector de dibujos  animados efectivo de">
            <a:extLst>
              <a:ext uri="{FF2B5EF4-FFF2-40B4-BE49-F238E27FC236}">
                <a16:creationId xmlns:a16="http://schemas.microsoft.com/office/drawing/2014/main" id="{56C1A959-F02B-CA2B-E00D-6D6BF752312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18727" y="4355754"/>
            <a:ext cx="2128837" cy="2128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18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AA9C1-B170-C2B5-9B68-35EEE5FA8EAA}"/>
            </a:ext>
          </a:extLst>
        </p:cNvPr>
        <p:cNvGrpSpPr/>
        <p:nvPr/>
      </p:nvGrpSpPr>
      <p:grpSpPr>
        <a:xfrm>
          <a:off x="0" y="0"/>
          <a:ext cx="0" cy="0"/>
          <a:chOff x="0" y="0"/>
          <a:chExt cx="0" cy="0"/>
        </a:xfrm>
      </p:grpSpPr>
      <p:pic>
        <p:nvPicPr>
          <p:cNvPr id="5" name="Imagen 4" descr="Diagrama&#10;&#10;El contenido generado por IA puede ser incorrecto.">
            <a:extLst>
              <a:ext uri="{FF2B5EF4-FFF2-40B4-BE49-F238E27FC236}">
                <a16:creationId xmlns:a16="http://schemas.microsoft.com/office/drawing/2014/main" id="{3A154EC5-CD6F-E033-382D-7279ED4CA3B8}"/>
              </a:ext>
            </a:extLst>
          </p:cNvPr>
          <p:cNvPicPr>
            <a:picLocks noChangeAspect="1"/>
          </p:cNvPicPr>
          <p:nvPr/>
        </p:nvPicPr>
        <p:blipFill>
          <a:blip r:embed="rId2"/>
          <a:srcRect l="5351" t="12083" r="2350" b="3362"/>
          <a:stretch/>
        </p:blipFill>
        <p:spPr>
          <a:xfrm>
            <a:off x="1549400" y="834356"/>
            <a:ext cx="7661824" cy="5252416"/>
          </a:xfrm>
          <a:prstGeom prst="rect">
            <a:avLst/>
          </a:prstGeom>
        </p:spPr>
      </p:pic>
      <p:sp>
        <p:nvSpPr>
          <p:cNvPr id="8" name="Título 1">
            <a:extLst>
              <a:ext uri="{FF2B5EF4-FFF2-40B4-BE49-F238E27FC236}">
                <a16:creationId xmlns:a16="http://schemas.microsoft.com/office/drawing/2014/main" id="{D49F05E6-4DC4-27E7-0023-D3C081CF772D}"/>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Collimators shape</a:t>
            </a:r>
          </a:p>
        </p:txBody>
      </p:sp>
      <p:sp>
        <p:nvSpPr>
          <p:cNvPr id="11" name="Marcador de pie de página 10">
            <a:extLst>
              <a:ext uri="{FF2B5EF4-FFF2-40B4-BE49-F238E27FC236}">
                <a16:creationId xmlns:a16="http://schemas.microsoft.com/office/drawing/2014/main" id="{8523C62B-6FF9-18B1-B941-42E7529093CF}"/>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CEFDFCA7-C81B-5B90-FB75-3012E0BB1AAC}"/>
              </a:ext>
            </a:extLst>
          </p:cNvPr>
          <p:cNvSpPr>
            <a:spLocks noGrp="1"/>
          </p:cNvSpPr>
          <p:nvPr>
            <p:ph type="sldNum" sz="quarter" idx="12"/>
          </p:nvPr>
        </p:nvSpPr>
        <p:spPr/>
        <p:txBody>
          <a:bodyPr/>
          <a:lstStyle/>
          <a:p>
            <a:fld id="{DAE0D7E8-5DF2-E840-A2C8-1CC4E4B5A26A}" type="slidenum">
              <a:rPr lang="es-ES_tradnl" smtClean="0"/>
              <a:t>27</a:t>
            </a:fld>
            <a:endParaRPr lang="es-ES_tradnl"/>
          </a:p>
        </p:txBody>
      </p:sp>
      <p:sp>
        <p:nvSpPr>
          <p:cNvPr id="2" name="CuadroTexto 1">
            <a:extLst>
              <a:ext uri="{FF2B5EF4-FFF2-40B4-BE49-F238E27FC236}">
                <a16:creationId xmlns:a16="http://schemas.microsoft.com/office/drawing/2014/main" id="{1001C718-7A70-7EE6-2483-8813F1E5C2A8}"/>
              </a:ext>
            </a:extLst>
          </p:cNvPr>
          <p:cNvSpPr txBox="1"/>
          <p:nvPr/>
        </p:nvSpPr>
        <p:spPr>
          <a:xfrm>
            <a:off x="9211224" y="4438954"/>
            <a:ext cx="2204212" cy="923330"/>
          </a:xfrm>
          <a:prstGeom prst="rect">
            <a:avLst/>
          </a:prstGeom>
          <a:noFill/>
        </p:spPr>
        <p:txBody>
          <a:bodyPr wrap="square" rtlCol="0">
            <a:spAutoFit/>
          </a:bodyPr>
          <a:lstStyle/>
          <a:p>
            <a:pPr algn="ctr"/>
            <a:r>
              <a:rPr lang="en-IE" b="1" noProof="0" dirty="0">
                <a:cs typeface="Calibri" panose="020F0502020204030204" pitchFamily="34" charset="0"/>
              </a:rPr>
              <a:t>For precise and redundancy alignment!</a:t>
            </a:r>
          </a:p>
        </p:txBody>
      </p:sp>
    </p:spTree>
    <p:extLst>
      <p:ext uri="{BB962C8B-B14F-4D97-AF65-F5344CB8AC3E}">
        <p14:creationId xmlns:p14="http://schemas.microsoft.com/office/powerpoint/2010/main" val="2792702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BFB6B-47D5-04F6-56AF-2322F8A00513}"/>
            </a:ext>
          </a:extLst>
        </p:cNvPr>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6D10EA81-699A-38DB-7D08-37E54D14E2E8}"/>
              </a:ext>
            </a:extLst>
          </p:cNvPr>
          <p:cNvSpPr/>
          <p:nvPr/>
        </p:nvSpPr>
        <p:spPr>
          <a:xfrm>
            <a:off x="221378" y="665823"/>
            <a:ext cx="7324429" cy="53209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pic>
        <p:nvPicPr>
          <p:cNvPr id="7" name="Imagen 6" descr="Escala de tiempo&#10;&#10;El contenido generado por IA puede ser incorrecto.">
            <a:extLst>
              <a:ext uri="{FF2B5EF4-FFF2-40B4-BE49-F238E27FC236}">
                <a16:creationId xmlns:a16="http://schemas.microsoft.com/office/drawing/2014/main" id="{B0040E0A-B2DF-51CD-EB48-E452E6C85089}"/>
              </a:ext>
            </a:extLst>
          </p:cNvPr>
          <p:cNvPicPr>
            <a:picLocks noChangeAspect="1"/>
          </p:cNvPicPr>
          <p:nvPr/>
        </p:nvPicPr>
        <p:blipFill>
          <a:blip r:embed="rId2"/>
          <a:srcRect t="11854" b="21984"/>
          <a:stretch/>
        </p:blipFill>
        <p:spPr>
          <a:xfrm>
            <a:off x="1634236" y="1252494"/>
            <a:ext cx="8513064" cy="4139295"/>
          </a:xfrm>
          <a:prstGeom prst="rect">
            <a:avLst/>
          </a:prstGeom>
        </p:spPr>
      </p:pic>
      <p:sp>
        <p:nvSpPr>
          <p:cNvPr id="16" name="Título 1">
            <a:extLst>
              <a:ext uri="{FF2B5EF4-FFF2-40B4-BE49-F238E27FC236}">
                <a16:creationId xmlns:a16="http://schemas.microsoft.com/office/drawing/2014/main" id="{F36601CC-22C0-AE82-6695-78007AF1463B}"/>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Single vs multi-stage collimation</a:t>
            </a:r>
          </a:p>
        </p:txBody>
      </p:sp>
      <p:sp>
        <p:nvSpPr>
          <p:cNvPr id="18" name="CuadroTexto 17">
            <a:extLst>
              <a:ext uri="{FF2B5EF4-FFF2-40B4-BE49-F238E27FC236}">
                <a16:creationId xmlns:a16="http://schemas.microsoft.com/office/drawing/2014/main" id="{75E1073F-8C27-6DE1-95B1-4A8889572B8D}"/>
              </a:ext>
            </a:extLst>
          </p:cNvPr>
          <p:cNvSpPr txBox="1"/>
          <p:nvPr/>
        </p:nvSpPr>
        <p:spPr>
          <a:xfrm>
            <a:off x="404750" y="723970"/>
            <a:ext cx="7267699" cy="369332"/>
          </a:xfrm>
          <a:prstGeom prst="rect">
            <a:avLst/>
          </a:prstGeom>
          <a:noFill/>
        </p:spPr>
        <p:txBody>
          <a:bodyPr wrap="square" rtlCol="0">
            <a:spAutoFit/>
          </a:bodyPr>
          <a:lstStyle/>
          <a:p>
            <a:r>
              <a:rPr lang="en-GB" b="1" noProof="0" dirty="0"/>
              <a:t>Can we protect the machine b</a:t>
            </a:r>
            <a:r>
              <a:rPr lang="en-GB" b="1" dirty="0" err="1"/>
              <a:t>ottleneck</a:t>
            </a:r>
            <a:r>
              <a:rPr lang="en-GB" b="1" dirty="0"/>
              <a:t> with only one collimator?</a:t>
            </a:r>
            <a:endParaRPr lang="en-GB" b="1" noProof="0" dirty="0"/>
          </a:p>
        </p:txBody>
      </p:sp>
      <p:sp>
        <p:nvSpPr>
          <p:cNvPr id="19" name="Marcador de pie de página 18">
            <a:extLst>
              <a:ext uri="{FF2B5EF4-FFF2-40B4-BE49-F238E27FC236}">
                <a16:creationId xmlns:a16="http://schemas.microsoft.com/office/drawing/2014/main" id="{C4486D0C-5400-BF4C-C927-9A41D4157396}"/>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0EB0E2C8-6EF5-7B24-C84B-9EE99AB44A5C}"/>
              </a:ext>
            </a:extLst>
          </p:cNvPr>
          <p:cNvSpPr>
            <a:spLocks noGrp="1"/>
          </p:cNvSpPr>
          <p:nvPr>
            <p:ph type="sldNum" sz="quarter" idx="12"/>
          </p:nvPr>
        </p:nvSpPr>
        <p:spPr/>
        <p:txBody>
          <a:bodyPr/>
          <a:lstStyle/>
          <a:p>
            <a:fld id="{DAE0D7E8-5DF2-E840-A2C8-1CC4E4B5A26A}" type="slidenum">
              <a:rPr lang="es-ES_tradnl" smtClean="0"/>
              <a:t>28</a:t>
            </a:fld>
            <a:endParaRPr lang="es-ES_tradnl"/>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D6FDA6B6-6398-8CAB-C7AE-86902BA2B332}"/>
                  </a:ext>
                </a:extLst>
              </p:cNvPr>
              <p:cNvSpPr txBox="1"/>
              <p:nvPr/>
            </p:nvSpPr>
            <p:spPr>
              <a:xfrm>
                <a:off x="5707888" y="4162499"/>
                <a:ext cx="20665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_tradnl" i="1" smtClean="0">
                              <a:latin typeface="Cambria Math" panose="02040503050406030204" pitchFamily="18" charset="0"/>
                            </a:rPr>
                          </m:ctrlPr>
                        </m:sSubPr>
                        <m:e>
                          <m:r>
                            <a:rPr lang="es-ES" b="0" i="1" smtClean="0">
                              <a:latin typeface="Cambria Math" panose="02040503050406030204" pitchFamily="18" charset="0"/>
                            </a:rPr>
                            <m:t>𝑛</m:t>
                          </m:r>
                        </m:e>
                        <m:sub>
                          <m:r>
                            <a:rPr lang="es-ES" b="0" i="1" smtClean="0">
                              <a:latin typeface="Cambria Math" panose="02040503050406030204" pitchFamily="18" charset="0"/>
                            </a:rPr>
                            <m:t>𝑇𝐶𝑃</m:t>
                          </m:r>
                        </m:sub>
                      </m:sSub>
                      <m:r>
                        <a:rPr lang="es-ES_tradnl" i="1" smtClean="0">
                          <a:latin typeface="Cambria Math" panose="02040503050406030204" pitchFamily="18" charset="0"/>
                          <a:ea typeface="Cambria Math" panose="02040503050406030204" pitchFamily="18" charset="0"/>
                        </a:rPr>
                        <m:t>&lt;</m:t>
                      </m:r>
                      <m:sSub>
                        <m:sSubPr>
                          <m:ctrlPr>
                            <a:rPr lang="es-ES_tradnl" i="1" smtClean="0">
                              <a:latin typeface="Cambria Math" panose="02040503050406030204" pitchFamily="18" charset="0"/>
                              <a:ea typeface="Cambria Math" panose="02040503050406030204" pitchFamily="18" charset="0"/>
                            </a:rPr>
                          </m:ctrlPr>
                        </m:sSubPr>
                        <m:e>
                          <m:r>
                            <a:rPr lang="es-ES" b="0" i="1" smtClean="0">
                              <a:latin typeface="Cambria Math" panose="02040503050406030204" pitchFamily="18" charset="0"/>
                              <a:ea typeface="Cambria Math" panose="02040503050406030204" pitchFamily="18" charset="0"/>
                            </a:rPr>
                            <m:t>𝑛</m:t>
                          </m:r>
                        </m:e>
                        <m:sub>
                          <m:r>
                            <a:rPr lang="es-ES" b="0" i="1" smtClean="0">
                              <a:latin typeface="Cambria Math" panose="02040503050406030204" pitchFamily="18" charset="0"/>
                              <a:ea typeface="Cambria Math" panose="02040503050406030204" pitchFamily="18" charset="0"/>
                            </a:rPr>
                            <m:t>𝑏𝑜𝑡𝑡𝑙𝑒𝑛𝑒𝑐𝑘</m:t>
                          </m:r>
                        </m:sub>
                      </m:sSub>
                    </m:oMath>
                  </m:oMathPara>
                </a14:m>
                <a:endParaRPr lang="es-ES_tradnl" dirty="0"/>
              </a:p>
            </p:txBody>
          </p:sp>
        </mc:Choice>
        <mc:Fallback xmlns="">
          <p:sp>
            <p:nvSpPr>
              <p:cNvPr id="21" name="CuadroTexto 20">
                <a:extLst>
                  <a:ext uri="{FF2B5EF4-FFF2-40B4-BE49-F238E27FC236}">
                    <a16:creationId xmlns:a16="http://schemas.microsoft.com/office/drawing/2014/main" id="{D6FDA6B6-6398-8CAB-C7AE-86902BA2B332}"/>
                  </a:ext>
                </a:extLst>
              </p:cNvPr>
              <p:cNvSpPr txBox="1">
                <a:spLocks noRot="1" noChangeAspect="1" noMove="1" noResize="1" noEditPoints="1" noAdjustHandles="1" noChangeArrowheads="1" noChangeShapeType="1" noTextEdit="1"/>
              </p:cNvSpPr>
              <p:nvPr/>
            </p:nvSpPr>
            <p:spPr>
              <a:xfrm>
                <a:off x="5707888" y="4162499"/>
                <a:ext cx="2066544" cy="369332"/>
              </a:xfrm>
              <a:prstGeom prst="rect">
                <a:avLst/>
              </a:prstGeom>
              <a:blipFill>
                <a:blip r:embed="rId3"/>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A9FE1432-7253-CBE6-1104-B4A3872E3C85}"/>
                  </a:ext>
                </a:extLst>
              </p:cNvPr>
              <p:cNvSpPr txBox="1"/>
              <p:nvPr/>
            </p:nvSpPr>
            <p:spPr>
              <a:xfrm>
                <a:off x="4590288" y="3520440"/>
                <a:ext cx="786384" cy="3749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_tradnl" i="1" dirty="0" smtClean="0">
                              <a:latin typeface="Cambria Math" panose="02040503050406030204" pitchFamily="18" charset="0"/>
                            </a:rPr>
                          </m:ctrlPr>
                        </m:sSubPr>
                        <m:e>
                          <m:r>
                            <a:rPr lang="es-ES" b="0" i="1" dirty="0" smtClean="0">
                              <a:latin typeface="Cambria Math" panose="02040503050406030204" pitchFamily="18" charset="0"/>
                            </a:rPr>
                            <m:t>𝑁</m:t>
                          </m:r>
                        </m:e>
                        <m:sub>
                          <m:r>
                            <a:rPr lang="es-ES_tradnl" i="1" dirty="0" smtClean="0">
                              <a:latin typeface="Cambria Math" panose="02040503050406030204" pitchFamily="18" charset="0"/>
                              <a:ea typeface="Cambria Math" panose="02040503050406030204" pitchFamily="18" charset="0"/>
                            </a:rPr>
                            <m:t>𝜎</m:t>
                          </m:r>
                        </m:sub>
                      </m:sSub>
                      <m:sSub>
                        <m:sSubPr>
                          <m:ctrlPr>
                            <a:rPr lang="es-ES_tradnl" i="1" dirty="0" smtClean="0">
                              <a:latin typeface="Cambria Math" panose="02040503050406030204" pitchFamily="18" charset="0"/>
                            </a:rPr>
                          </m:ctrlPr>
                        </m:sSubPr>
                        <m:e>
                          <m:r>
                            <a:rPr lang="es-ES_tradnl" i="1" dirty="0" smtClean="0">
                              <a:latin typeface="Cambria Math" panose="02040503050406030204" pitchFamily="18" charset="0"/>
                              <a:ea typeface="Cambria Math" panose="02040503050406030204" pitchFamily="18" charset="0"/>
                            </a:rPr>
                            <m:t>𝜎</m:t>
                          </m:r>
                        </m:e>
                        <m:sub>
                          <m:r>
                            <a:rPr lang="es-ES" b="0" i="1" dirty="0" smtClean="0">
                              <a:latin typeface="Cambria Math" panose="02040503050406030204" pitchFamily="18" charset="0"/>
                            </a:rPr>
                            <m:t>𝑧</m:t>
                          </m:r>
                        </m:sub>
                      </m:sSub>
                    </m:oMath>
                  </m:oMathPara>
                </a14:m>
                <a:endParaRPr lang="es-ES_tradnl" dirty="0"/>
              </a:p>
            </p:txBody>
          </p:sp>
        </mc:Choice>
        <mc:Fallback xmlns="">
          <p:sp>
            <p:nvSpPr>
              <p:cNvPr id="22" name="CuadroTexto 21">
                <a:extLst>
                  <a:ext uri="{FF2B5EF4-FFF2-40B4-BE49-F238E27FC236}">
                    <a16:creationId xmlns:a16="http://schemas.microsoft.com/office/drawing/2014/main" id="{A9FE1432-7253-CBE6-1104-B4A3872E3C85}"/>
                  </a:ext>
                </a:extLst>
              </p:cNvPr>
              <p:cNvSpPr txBox="1">
                <a:spLocks noRot="1" noChangeAspect="1" noMove="1" noResize="1" noEditPoints="1" noAdjustHandles="1" noChangeArrowheads="1" noChangeShapeType="1" noTextEdit="1"/>
              </p:cNvSpPr>
              <p:nvPr/>
            </p:nvSpPr>
            <p:spPr>
              <a:xfrm>
                <a:off x="4590288" y="3520440"/>
                <a:ext cx="786384" cy="374904"/>
              </a:xfrm>
              <a:prstGeom prst="rect">
                <a:avLst/>
              </a:prstGeom>
              <a:blipFill>
                <a:blip r:embed="rId4"/>
                <a:stretch>
                  <a:fillRect/>
                </a:stretch>
              </a:blipFill>
            </p:spPr>
            <p:txBody>
              <a:bodyPr/>
              <a:lstStyle/>
              <a:p>
                <a:r>
                  <a:rPr lang="es-ES_tradnl">
                    <a:noFill/>
                  </a:rPr>
                  <a:t> </a:t>
                </a:r>
              </a:p>
            </p:txBody>
          </p:sp>
        </mc:Fallback>
      </mc:AlternateContent>
      <p:cxnSp>
        <p:nvCxnSpPr>
          <p:cNvPr id="24" name="Conector recto de flecha 23">
            <a:extLst>
              <a:ext uri="{FF2B5EF4-FFF2-40B4-BE49-F238E27FC236}">
                <a16:creationId xmlns:a16="http://schemas.microsoft.com/office/drawing/2014/main" id="{041A32F9-1564-7B13-7E9C-79D6B551ED09}"/>
              </a:ext>
            </a:extLst>
          </p:cNvPr>
          <p:cNvCxnSpPr/>
          <p:nvPr/>
        </p:nvCxnSpPr>
        <p:spPr>
          <a:xfrm flipV="1">
            <a:off x="5276088" y="3319272"/>
            <a:ext cx="0" cy="5760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CuadroTexto 24">
            <a:extLst>
              <a:ext uri="{FF2B5EF4-FFF2-40B4-BE49-F238E27FC236}">
                <a16:creationId xmlns:a16="http://schemas.microsoft.com/office/drawing/2014/main" id="{7F349B04-0CDB-2FA3-28E2-8BFBBD8DF0D5}"/>
              </a:ext>
            </a:extLst>
          </p:cNvPr>
          <p:cNvSpPr txBox="1"/>
          <p:nvPr/>
        </p:nvSpPr>
        <p:spPr>
          <a:xfrm>
            <a:off x="404750" y="5660082"/>
            <a:ext cx="11378137" cy="646331"/>
          </a:xfrm>
          <a:prstGeom prst="rect">
            <a:avLst/>
          </a:prstGeom>
          <a:noFill/>
        </p:spPr>
        <p:txBody>
          <a:bodyPr wrap="square" rtlCol="0">
            <a:spAutoFit/>
          </a:bodyPr>
          <a:lstStyle/>
          <a:p>
            <a:pPr algn="ctr"/>
            <a:r>
              <a:rPr lang="en-GB" noProof="0" dirty="0">
                <a:latin typeface="Calibri" panose="020F0502020204030204" pitchFamily="34" charset="0"/>
                <a:cs typeface="Calibri" panose="020F0502020204030204" pitchFamily="34" charset="0"/>
              </a:rPr>
              <a:t>Primary collimators are not black absorbers! </a:t>
            </a:r>
          </a:p>
          <a:p>
            <a:pPr algn="ctr"/>
            <a:r>
              <a:rPr lang="en-GB" noProof="0" dirty="0">
                <a:latin typeface="Calibri" panose="020F0502020204030204" pitchFamily="34" charset="0"/>
                <a:cs typeface="Calibri" panose="020F0502020204030204" pitchFamily="34" charset="0"/>
              </a:rPr>
              <a:t>Part of the beam energy and a fraction of the incident particles escape from the collimator!</a:t>
            </a:r>
          </a:p>
        </p:txBody>
      </p:sp>
    </p:spTree>
    <p:extLst>
      <p:ext uri="{BB962C8B-B14F-4D97-AF65-F5344CB8AC3E}">
        <p14:creationId xmlns:p14="http://schemas.microsoft.com/office/powerpoint/2010/main" val="172467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CBEE06-C9A2-9FF9-CFE8-4F929273CC99}"/>
            </a:ext>
          </a:extLst>
        </p:cNvPr>
        <p:cNvGrpSpPr/>
        <p:nvPr/>
      </p:nvGrpSpPr>
      <p:grpSpPr>
        <a:xfrm>
          <a:off x="0" y="0"/>
          <a:ext cx="0" cy="0"/>
          <a:chOff x="0" y="0"/>
          <a:chExt cx="0" cy="0"/>
        </a:xfrm>
      </p:grpSpPr>
      <p:pic>
        <p:nvPicPr>
          <p:cNvPr id="11" name="Imagen 10" descr="Diagrama&#10;&#10;El contenido generado por IA puede ser incorrecto.">
            <a:extLst>
              <a:ext uri="{FF2B5EF4-FFF2-40B4-BE49-F238E27FC236}">
                <a16:creationId xmlns:a16="http://schemas.microsoft.com/office/drawing/2014/main" id="{F952C283-7BF3-9BCB-3E7D-03060EBF6CE6}"/>
              </a:ext>
            </a:extLst>
          </p:cNvPr>
          <p:cNvPicPr>
            <a:picLocks noChangeAspect="1"/>
          </p:cNvPicPr>
          <p:nvPr/>
        </p:nvPicPr>
        <p:blipFill>
          <a:blip r:embed="rId2"/>
          <a:srcRect l="2833" t="12100" r="58977" b="60011"/>
          <a:stretch/>
        </p:blipFill>
        <p:spPr>
          <a:xfrm>
            <a:off x="5665839" y="1597971"/>
            <a:ext cx="3485364" cy="1904634"/>
          </a:xfrm>
          <a:prstGeom prst="rect">
            <a:avLst/>
          </a:prstGeom>
        </p:spPr>
      </p:pic>
      <p:sp>
        <p:nvSpPr>
          <p:cNvPr id="5" name="Título 1">
            <a:extLst>
              <a:ext uri="{FF2B5EF4-FFF2-40B4-BE49-F238E27FC236}">
                <a16:creationId xmlns:a16="http://schemas.microsoft.com/office/drawing/2014/main" id="{988A7775-AFC4-44E8-833F-CB4D7A721204}"/>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Single vs multi-stage collimation</a:t>
            </a:r>
          </a:p>
        </p:txBody>
      </p:sp>
      <p:pic>
        <p:nvPicPr>
          <p:cNvPr id="6" name="Imagen 5" descr="Diagrama&#10;&#10;El contenido generado por IA puede ser incorrecto.">
            <a:extLst>
              <a:ext uri="{FF2B5EF4-FFF2-40B4-BE49-F238E27FC236}">
                <a16:creationId xmlns:a16="http://schemas.microsoft.com/office/drawing/2014/main" id="{84D7EDA5-AC35-12A4-3A49-39D7CFC7E22C}"/>
              </a:ext>
            </a:extLst>
          </p:cNvPr>
          <p:cNvPicPr>
            <a:picLocks noChangeAspect="1"/>
          </p:cNvPicPr>
          <p:nvPr/>
        </p:nvPicPr>
        <p:blipFill>
          <a:blip r:embed="rId2"/>
          <a:srcRect l="29404" t="40958" r="24675" b="38604"/>
          <a:stretch/>
        </p:blipFill>
        <p:spPr>
          <a:xfrm>
            <a:off x="1876055" y="4859158"/>
            <a:ext cx="4706620" cy="1567542"/>
          </a:xfrm>
          <a:prstGeom prst="rect">
            <a:avLst/>
          </a:prstGeom>
        </p:spPr>
      </p:pic>
      <p:pic>
        <p:nvPicPr>
          <p:cNvPr id="8" name="Imagen 7" descr="Diagrama&#10;&#10;El contenido generado por IA puede ser incorrecto.">
            <a:extLst>
              <a:ext uri="{FF2B5EF4-FFF2-40B4-BE49-F238E27FC236}">
                <a16:creationId xmlns:a16="http://schemas.microsoft.com/office/drawing/2014/main" id="{3F59C05F-9836-DE78-5BCD-4122ADB90857}"/>
              </a:ext>
            </a:extLst>
          </p:cNvPr>
          <p:cNvPicPr>
            <a:picLocks noChangeAspect="1"/>
          </p:cNvPicPr>
          <p:nvPr/>
        </p:nvPicPr>
        <p:blipFill>
          <a:blip r:embed="rId2"/>
          <a:srcRect t="68066" r="57499" b="2555"/>
          <a:stretch/>
        </p:blipFill>
        <p:spPr>
          <a:xfrm>
            <a:off x="7966046" y="4546677"/>
            <a:ext cx="3358835" cy="1737429"/>
          </a:xfrm>
          <a:prstGeom prst="rect">
            <a:avLst/>
          </a:prstGeom>
        </p:spPr>
      </p:pic>
      <p:sp>
        <p:nvSpPr>
          <p:cNvPr id="2" name="Rectángulo redondeado 1">
            <a:extLst>
              <a:ext uri="{FF2B5EF4-FFF2-40B4-BE49-F238E27FC236}">
                <a16:creationId xmlns:a16="http://schemas.microsoft.com/office/drawing/2014/main" id="{F9393C3A-E8C6-E609-4B40-B040203AD9C3}"/>
              </a:ext>
            </a:extLst>
          </p:cNvPr>
          <p:cNvSpPr/>
          <p:nvPr/>
        </p:nvSpPr>
        <p:spPr>
          <a:xfrm>
            <a:off x="460572" y="676602"/>
            <a:ext cx="10990838" cy="78989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12" name="CuadroTexto 11">
            <a:extLst>
              <a:ext uri="{FF2B5EF4-FFF2-40B4-BE49-F238E27FC236}">
                <a16:creationId xmlns:a16="http://schemas.microsoft.com/office/drawing/2014/main" id="{2C3F9ED3-2F7C-C473-A7DB-F97F564CED2E}"/>
              </a:ext>
            </a:extLst>
          </p:cNvPr>
          <p:cNvSpPr txBox="1"/>
          <p:nvPr/>
        </p:nvSpPr>
        <p:spPr>
          <a:xfrm>
            <a:off x="460572" y="886884"/>
            <a:ext cx="10990838" cy="369332"/>
          </a:xfrm>
          <a:prstGeom prst="rect">
            <a:avLst/>
          </a:prstGeom>
          <a:noFill/>
        </p:spPr>
        <p:txBody>
          <a:bodyPr wrap="square" rtlCol="0">
            <a:spAutoFit/>
          </a:bodyPr>
          <a:lstStyle/>
          <a:p>
            <a:pPr algn="ctr"/>
            <a:r>
              <a:rPr lang="en-GB" noProof="0" dirty="0">
                <a:latin typeface="Calibri" panose="020F0502020204030204" pitchFamily="34" charset="0"/>
                <a:cs typeface="Calibri" panose="020F0502020204030204" pitchFamily="34" charset="0"/>
              </a:rPr>
              <a:t>The interaction with collimators is itself a </a:t>
            </a:r>
            <a:r>
              <a:rPr lang="en-GB" b="1" noProof="0" dirty="0">
                <a:latin typeface="Calibri" panose="020F0502020204030204" pitchFamily="34" charset="0"/>
                <a:cs typeface="Calibri" panose="020F0502020204030204" pitchFamily="34" charset="0"/>
              </a:rPr>
              <a:t>source of </a:t>
            </a:r>
            <a:r>
              <a:rPr lang="en-GB" b="1" noProof="0" dirty="0" err="1">
                <a:latin typeface="Calibri" panose="020F0502020204030204" pitchFamily="34" charset="0"/>
                <a:cs typeface="Calibri" panose="020F0502020204030204" pitchFamily="34" charset="0"/>
              </a:rPr>
              <a:t>betatron</a:t>
            </a:r>
            <a:r>
              <a:rPr lang="en-GB" b="1" noProof="0" dirty="0">
                <a:latin typeface="Calibri" panose="020F0502020204030204" pitchFamily="34" charset="0"/>
                <a:cs typeface="Calibri" panose="020F0502020204030204" pitchFamily="34" charset="0"/>
              </a:rPr>
              <a:t> and off-momentum halo </a:t>
            </a:r>
            <a:r>
              <a:rPr lang="en-GB" noProof="0" dirty="0">
                <a:latin typeface="Calibri" panose="020F0502020204030204" pitchFamily="34" charset="0"/>
                <a:cs typeface="Calibri" panose="020F0502020204030204" pitchFamily="34" charset="0"/>
              </a:rPr>
              <a:t>(secondary halo)</a:t>
            </a:r>
          </a:p>
        </p:txBody>
      </p:sp>
      <p:sp>
        <p:nvSpPr>
          <p:cNvPr id="14" name="CuadroTexto 13">
            <a:extLst>
              <a:ext uri="{FF2B5EF4-FFF2-40B4-BE49-F238E27FC236}">
                <a16:creationId xmlns:a16="http://schemas.microsoft.com/office/drawing/2014/main" id="{505A423E-14EB-885C-01D9-471901AA35C7}"/>
              </a:ext>
            </a:extLst>
          </p:cNvPr>
          <p:cNvSpPr txBox="1"/>
          <p:nvPr/>
        </p:nvSpPr>
        <p:spPr>
          <a:xfrm>
            <a:off x="605712" y="1466497"/>
            <a:ext cx="3358835" cy="3970318"/>
          </a:xfrm>
          <a:prstGeom prst="rect">
            <a:avLst/>
          </a:prstGeom>
          <a:noFill/>
        </p:spPr>
        <p:txBody>
          <a:bodyPr wrap="square" rtlCol="0">
            <a:spAutoFit/>
          </a:bodyPr>
          <a:lstStyle/>
          <a:p>
            <a:pPr marL="285750" indent="-285750">
              <a:buFont typeface="Wingdings" pitchFamily="2" charset="2"/>
              <a:buChar char="q"/>
            </a:pPr>
            <a:endParaRPr lang="en-GB" noProof="0" dirty="0">
              <a:latin typeface="Calibri" panose="020F0502020204030204" pitchFamily="34" charset="0"/>
              <a:cs typeface="Calibri" panose="020F0502020204030204" pitchFamily="34" charset="0"/>
            </a:endParaRPr>
          </a:p>
          <a:p>
            <a:pPr marL="285750" indent="-285750">
              <a:buFont typeface="Wingdings" pitchFamily="2" charset="2"/>
              <a:buChar char="q"/>
            </a:pPr>
            <a:r>
              <a:rPr lang="en-GB" noProof="0" dirty="0">
                <a:latin typeface="Calibri" panose="020F0502020204030204" pitchFamily="34" charset="0"/>
                <a:cs typeface="Calibri" panose="020F0502020204030204" pitchFamily="34" charset="0"/>
              </a:rPr>
              <a:t>EM and hadronic showers develops in the interaction carry and important faction of the impacting beam energy that escapes from the collimators</a:t>
            </a:r>
          </a:p>
          <a:p>
            <a:pPr marL="285750" indent="-285750">
              <a:buFont typeface="Wingdings" pitchFamily="2" charset="2"/>
              <a:buChar char="q"/>
            </a:pPr>
            <a:endParaRPr lang="en-GB" noProof="0" dirty="0">
              <a:latin typeface="Calibri" panose="020F0502020204030204" pitchFamily="34" charset="0"/>
              <a:cs typeface="Calibri" panose="020F0502020204030204" pitchFamily="34" charset="0"/>
            </a:endParaRPr>
          </a:p>
          <a:p>
            <a:pPr marL="285750" indent="-285750">
              <a:buFont typeface="Wingdings" pitchFamily="2" charset="2"/>
              <a:buChar char="q"/>
            </a:pPr>
            <a:endParaRPr lang="en-GB" dirty="0">
              <a:latin typeface="Calibri" panose="020F0502020204030204" pitchFamily="34" charset="0"/>
              <a:cs typeface="Calibri" panose="020F0502020204030204" pitchFamily="34" charset="0"/>
            </a:endParaRPr>
          </a:p>
          <a:p>
            <a:pPr marL="285750" indent="-285750">
              <a:buFont typeface="Wingdings" pitchFamily="2" charset="2"/>
              <a:buChar char="q"/>
            </a:pPr>
            <a:r>
              <a:rPr lang="en-GB" noProof="0" dirty="0">
                <a:latin typeface="Calibri" panose="020F0502020204030204" pitchFamily="34" charset="0"/>
                <a:cs typeface="Calibri" panose="020F0502020204030204" pitchFamily="34" charset="0"/>
              </a:rPr>
              <a:t>Moliere’s multiple-scattering theory: scatters particles gain a transverse RMS kick</a:t>
            </a:r>
          </a:p>
          <a:p>
            <a:pPr marL="285750" indent="-285750">
              <a:buFont typeface="Wingdings" pitchFamily="2" charset="2"/>
              <a:buChar char="q"/>
            </a:pPr>
            <a:endParaRPr lang="en-GB" noProof="0" dirty="0">
              <a:latin typeface="Calibri" panose="020F0502020204030204" pitchFamily="34" charset="0"/>
              <a:cs typeface="Calibri" panose="020F0502020204030204" pitchFamily="34" charset="0"/>
            </a:endParaRPr>
          </a:p>
          <a:p>
            <a:pPr marL="285750" indent="-285750">
              <a:buFont typeface="Wingdings" pitchFamily="2" charset="2"/>
              <a:buChar char="q"/>
            </a:pPr>
            <a:endParaRPr lang="en-GB" noProof="0" dirty="0"/>
          </a:p>
        </p:txBody>
      </p:sp>
      <p:sp>
        <p:nvSpPr>
          <p:cNvPr id="17" name="Marcador de pie de página 16">
            <a:extLst>
              <a:ext uri="{FF2B5EF4-FFF2-40B4-BE49-F238E27FC236}">
                <a16:creationId xmlns:a16="http://schemas.microsoft.com/office/drawing/2014/main" id="{1FD8AE4F-A1B5-3FAF-1554-5755F202842E}"/>
              </a:ext>
            </a:extLst>
          </p:cNvPr>
          <p:cNvSpPr>
            <a:spLocks noGrp="1"/>
          </p:cNvSpPr>
          <p:nvPr>
            <p:ph type="ftr" sz="quarter" idx="11"/>
          </p:nvPr>
        </p:nvSpPr>
        <p:spPr/>
        <p:txBody>
          <a:bodyPr/>
          <a:lstStyle/>
          <a:p>
            <a:r>
              <a:rPr lang="es-ES_tradnl"/>
              <a:t>N. Fuster-Martínez</a:t>
            </a:r>
          </a:p>
        </p:txBody>
      </p:sp>
      <p:sp>
        <p:nvSpPr>
          <p:cNvPr id="18" name="Marcador de número de diapositiva 17">
            <a:extLst>
              <a:ext uri="{FF2B5EF4-FFF2-40B4-BE49-F238E27FC236}">
                <a16:creationId xmlns:a16="http://schemas.microsoft.com/office/drawing/2014/main" id="{71A9BB86-6AC3-C461-1CA3-4E9D52763C9B}"/>
              </a:ext>
            </a:extLst>
          </p:cNvPr>
          <p:cNvSpPr>
            <a:spLocks noGrp="1"/>
          </p:cNvSpPr>
          <p:nvPr>
            <p:ph type="sldNum" sz="quarter" idx="12"/>
          </p:nvPr>
        </p:nvSpPr>
        <p:spPr/>
        <p:txBody>
          <a:bodyPr/>
          <a:lstStyle/>
          <a:p>
            <a:fld id="{DAE0D7E8-5DF2-E840-A2C8-1CC4E4B5A26A}" type="slidenum">
              <a:rPr lang="es-ES_tradnl" smtClean="0"/>
              <a:t>29</a:t>
            </a:fld>
            <a:endParaRPr lang="es-ES_tradnl"/>
          </a:p>
        </p:txBody>
      </p:sp>
      <p:pic>
        <p:nvPicPr>
          <p:cNvPr id="21" name="Imagen 20" descr="Diagrama&#10;&#10;El contenido generado por IA puede ser incorrecto.">
            <a:extLst>
              <a:ext uri="{FF2B5EF4-FFF2-40B4-BE49-F238E27FC236}">
                <a16:creationId xmlns:a16="http://schemas.microsoft.com/office/drawing/2014/main" id="{BB2697F5-5A05-A337-897E-A58D1A1E38F1}"/>
              </a:ext>
            </a:extLst>
          </p:cNvPr>
          <p:cNvPicPr>
            <a:picLocks noChangeAspect="1"/>
          </p:cNvPicPr>
          <p:nvPr/>
        </p:nvPicPr>
        <p:blipFill>
          <a:blip r:embed="rId2"/>
          <a:srcRect l="-1" t="40958" r="71134" b="38604"/>
          <a:stretch/>
        </p:blipFill>
        <p:spPr>
          <a:xfrm>
            <a:off x="4313055" y="3613392"/>
            <a:ext cx="2958673" cy="1567542"/>
          </a:xfrm>
          <a:prstGeom prst="rect">
            <a:avLst/>
          </a:prstGeom>
        </p:spPr>
      </p:pic>
      <p:sp>
        <p:nvSpPr>
          <p:cNvPr id="23" name="CuadroTexto 22">
            <a:extLst>
              <a:ext uri="{FF2B5EF4-FFF2-40B4-BE49-F238E27FC236}">
                <a16:creationId xmlns:a16="http://schemas.microsoft.com/office/drawing/2014/main" id="{B23D03FA-361A-F7E5-C26A-84588A533A87}"/>
              </a:ext>
            </a:extLst>
          </p:cNvPr>
          <p:cNvSpPr txBox="1"/>
          <p:nvPr/>
        </p:nvSpPr>
        <p:spPr>
          <a:xfrm>
            <a:off x="7966046" y="3797232"/>
            <a:ext cx="3485364" cy="646331"/>
          </a:xfrm>
          <a:prstGeom prst="rect">
            <a:avLst/>
          </a:prstGeom>
          <a:noFill/>
        </p:spPr>
        <p:txBody>
          <a:bodyPr wrap="square">
            <a:spAutoFit/>
          </a:bodyPr>
          <a:lstStyle/>
          <a:p>
            <a:pPr marL="285750" indent="-285750">
              <a:buFont typeface="Wingdings" pitchFamily="2" charset="2"/>
              <a:buChar char="q"/>
            </a:pPr>
            <a:r>
              <a:rPr lang="en-GB" noProof="0" dirty="0">
                <a:latin typeface="Calibri" panose="020F0502020204030204" pitchFamily="34" charset="0"/>
                <a:cs typeface="Calibri" panose="020F0502020204030204" pitchFamily="34" charset="0"/>
              </a:rPr>
              <a:t>Single-diffractive interactions change the energy!</a:t>
            </a:r>
          </a:p>
        </p:txBody>
      </p:sp>
    </p:spTree>
    <p:extLst>
      <p:ext uri="{BB962C8B-B14F-4D97-AF65-F5344CB8AC3E}">
        <p14:creationId xmlns:p14="http://schemas.microsoft.com/office/powerpoint/2010/main" val="490266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3F286FD-ACB0-CD4D-B32F-2FF0E7C2E85D}"/>
              </a:ext>
            </a:extLst>
          </p:cNvPr>
          <p:cNvSpPr>
            <a:spLocks noGrp="1"/>
          </p:cNvSpPr>
          <p:nvPr>
            <p:ph type="sldNum" sz="quarter" idx="12"/>
          </p:nvPr>
        </p:nvSpPr>
        <p:spPr/>
        <p:txBody>
          <a:bodyPr/>
          <a:lstStyle/>
          <a:p>
            <a:fld id="{EA21E1D9-0A0A-3542-8DB3-5262E90B6C91}" type="slidenum">
              <a:rPr lang="en-GB" smtClean="0"/>
              <a:t>3</a:t>
            </a:fld>
            <a:endParaRPr lang="en-GB"/>
          </a:p>
        </p:txBody>
      </p:sp>
      <p:sp>
        <p:nvSpPr>
          <p:cNvPr id="41" name="Título 1">
            <a:extLst>
              <a:ext uri="{FF2B5EF4-FFF2-40B4-BE49-F238E27FC236}">
                <a16:creationId xmlns:a16="http://schemas.microsoft.com/office/drawing/2014/main" id="{49A1C777-CA12-6D48-B8F7-56E65907AB88}"/>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Broadly speaking, an accelerator is composed of...</a:t>
            </a:r>
          </a:p>
        </p:txBody>
      </p:sp>
      <p:grpSp>
        <p:nvGrpSpPr>
          <p:cNvPr id="9" name="Grupo 8">
            <a:extLst>
              <a:ext uri="{FF2B5EF4-FFF2-40B4-BE49-F238E27FC236}">
                <a16:creationId xmlns:a16="http://schemas.microsoft.com/office/drawing/2014/main" id="{FAF86664-1FCB-CD40-81AB-34160D3C564B}"/>
              </a:ext>
            </a:extLst>
          </p:cNvPr>
          <p:cNvGrpSpPr/>
          <p:nvPr/>
        </p:nvGrpSpPr>
        <p:grpSpPr>
          <a:xfrm>
            <a:off x="302222" y="2522320"/>
            <a:ext cx="11679033" cy="1918151"/>
            <a:chOff x="146840" y="2169239"/>
            <a:chExt cx="11679033" cy="1918151"/>
          </a:xfrm>
        </p:grpSpPr>
        <p:sp>
          <p:nvSpPr>
            <p:cNvPr id="29" name="CuadroTexto 28">
              <a:extLst>
                <a:ext uri="{FF2B5EF4-FFF2-40B4-BE49-F238E27FC236}">
                  <a16:creationId xmlns:a16="http://schemas.microsoft.com/office/drawing/2014/main" id="{5861A444-CB5C-F34C-9BB6-86294EDA8A9E}"/>
                </a:ext>
              </a:extLst>
            </p:cNvPr>
            <p:cNvSpPr txBox="1"/>
            <p:nvPr/>
          </p:nvSpPr>
          <p:spPr>
            <a:xfrm>
              <a:off x="9085308" y="2311325"/>
              <a:ext cx="2740565" cy="369332"/>
            </a:xfrm>
            <a:prstGeom prst="rect">
              <a:avLst/>
            </a:prstGeom>
            <a:solidFill>
              <a:srgbClr val="2566DB"/>
            </a:solidFill>
          </p:spPr>
          <p:txBody>
            <a:bodyPr wrap="square" rtlCol="0">
              <a:spAutoFit/>
            </a:bodyPr>
            <a:lstStyle/>
            <a:p>
              <a:pPr algn="ctr"/>
              <a:r>
                <a:rPr lang="en-GB" b="1" noProof="0" dirty="0">
                  <a:solidFill>
                    <a:schemeClr val="bg1"/>
                  </a:solidFill>
                </a:rPr>
                <a:t>Interaction point</a:t>
              </a:r>
            </a:p>
          </p:txBody>
        </p:sp>
        <p:sp>
          <p:nvSpPr>
            <p:cNvPr id="10" name="CuadroTexto 9">
              <a:extLst>
                <a:ext uri="{FF2B5EF4-FFF2-40B4-BE49-F238E27FC236}">
                  <a16:creationId xmlns:a16="http://schemas.microsoft.com/office/drawing/2014/main" id="{04CB380A-4BE5-014E-996A-EC16346DBE98}"/>
                </a:ext>
              </a:extLst>
            </p:cNvPr>
            <p:cNvSpPr txBox="1"/>
            <p:nvPr/>
          </p:nvSpPr>
          <p:spPr>
            <a:xfrm>
              <a:off x="146840" y="2307739"/>
              <a:ext cx="2294412" cy="369332"/>
            </a:xfrm>
            <a:prstGeom prst="rect">
              <a:avLst/>
            </a:prstGeom>
            <a:solidFill>
              <a:srgbClr val="2566DB"/>
            </a:solidFill>
          </p:spPr>
          <p:txBody>
            <a:bodyPr wrap="square" rtlCol="0">
              <a:spAutoFit/>
            </a:bodyPr>
            <a:lstStyle/>
            <a:p>
              <a:pPr algn="ctr"/>
              <a:r>
                <a:rPr lang="en-GB" b="1" noProof="0" dirty="0">
                  <a:solidFill>
                    <a:schemeClr val="bg1"/>
                  </a:solidFill>
                </a:rPr>
                <a:t>Particle sources</a:t>
              </a:r>
            </a:p>
          </p:txBody>
        </p:sp>
        <p:sp>
          <p:nvSpPr>
            <p:cNvPr id="11" name="CuadroTexto 10">
              <a:extLst>
                <a:ext uri="{FF2B5EF4-FFF2-40B4-BE49-F238E27FC236}">
                  <a16:creationId xmlns:a16="http://schemas.microsoft.com/office/drawing/2014/main" id="{BBCAABE0-89D3-C84D-9C5B-29B6310089AB}"/>
                </a:ext>
              </a:extLst>
            </p:cNvPr>
            <p:cNvSpPr txBox="1"/>
            <p:nvPr/>
          </p:nvSpPr>
          <p:spPr>
            <a:xfrm>
              <a:off x="3037174" y="2169239"/>
              <a:ext cx="1839482" cy="646331"/>
            </a:xfrm>
            <a:prstGeom prst="rect">
              <a:avLst/>
            </a:prstGeom>
            <a:solidFill>
              <a:srgbClr val="2566DB"/>
            </a:solidFill>
          </p:spPr>
          <p:txBody>
            <a:bodyPr wrap="square" rtlCol="0">
              <a:spAutoFit/>
            </a:bodyPr>
            <a:lstStyle/>
            <a:p>
              <a:pPr algn="ctr"/>
              <a:r>
                <a:rPr lang="en-GB" b="1" noProof="0" dirty="0">
                  <a:solidFill>
                    <a:schemeClr val="bg1"/>
                  </a:solidFill>
                </a:rPr>
                <a:t>Electric field sources</a:t>
              </a:r>
              <a:endParaRPr lang="en-GB" b="1" noProof="0" dirty="0">
                <a:solidFill>
                  <a:srgbClr val="FFFF00"/>
                </a:solidFill>
              </a:endParaRPr>
            </a:p>
          </p:txBody>
        </p:sp>
        <p:sp>
          <p:nvSpPr>
            <p:cNvPr id="12" name="CuadroTexto 11">
              <a:extLst>
                <a:ext uri="{FF2B5EF4-FFF2-40B4-BE49-F238E27FC236}">
                  <a16:creationId xmlns:a16="http://schemas.microsoft.com/office/drawing/2014/main" id="{AD637A0F-AB41-3E46-A534-C08A982B7618}"/>
                </a:ext>
              </a:extLst>
            </p:cNvPr>
            <p:cNvSpPr txBox="1"/>
            <p:nvPr/>
          </p:nvSpPr>
          <p:spPr>
            <a:xfrm>
              <a:off x="5538699" y="2312836"/>
              <a:ext cx="2955990" cy="369332"/>
            </a:xfrm>
            <a:prstGeom prst="rect">
              <a:avLst/>
            </a:prstGeom>
            <a:solidFill>
              <a:srgbClr val="2566DB"/>
            </a:solidFill>
          </p:spPr>
          <p:txBody>
            <a:bodyPr wrap="square" rtlCol="0">
              <a:spAutoFit/>
            </a:bodyPr>
            <a:lstStyle/>
            <a:p>
              <a:pPr algn="ctr"/>
              <a:r>
                <a:rPr lang="en-GB" b="1" noProof="0" dirty="0">
                  <a:solidFill>
                    <a:schemeClr val="bg1"/>
                  </a:solidFill>
                </a:rPr>
                <a:t>Magnetic field sources</a:t>
              </a:r>
              <a:endParaRPr lang="en-GB" b="1" noProof="0" dirty="0">
                <a:solidFill>
                  <a:srgbClr val="FFFF00"/>
                </a:solidFill>
              </a:endParaRPr>
            </a:p>
          </p:txBody>
        </p:sp>
        <p:sp>
          <p:nvSpPr>
            <p:cNvPr id="14" name="Rectángulo 13">
              <a:extLst>
                <a:ext uri="{FF2B5EF4-FFF2-40B4-BE49-F238E27FC236}">
                  <a16:creationId xmlns:a16="http://schemas.microsoft.com/office/drawing/2014/main" id="{A3E639A8-A440-8446-ABB0-A1A77D6E043F}"/>
                </a:ext>
              </a:extLst>
            </p:cNvPr>
            <p:cNvSpPr/>
            <p:nvPr/>
          </p:nvSpPr>
          <p:spPr>
            <a:xfrm>
              <a:off x="2440925" y="2384766"/>
              <a:ext cx="596576" cy="22547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5" name="Rectángulo 14">
              <a:extLst>
                <a:ext uri="{FF2B5EF4-FFF2-40B4-BE49-F238E27FC236}">
                  <a16:creationId xmlns:a16="http://schemas.microsoft.com/office/drawing/2014/main" id="{47541CA7-4DB6-EB41-B19F-F155D9280B17}"/>
                </a:ext>
              </a:extLst>
            </p:cNvPr>
            <p:cNvSpPr/>
            <p:nvPr/>
          </p:nvSpPr>
          <p:spPr>
            <a:xfrm>
              <a:off x="4884030" y="2384766"/>
              <a:ext cx="654669" cy="22547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5122" name="Picture 2" descr="Qué es el Átomo? - Información y Características">
              <a:extLst>
                <a:ext uri="{FF2B5EF4-FFF2-40B4-BE49-F238E27FC236}">
                  <a16:creationId xmlns:a16="http://schemas.microsoft.com/office/drawing/2014/main" id="{0165E411-74D4-894F-AF7F-164B58F4DE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38" y="2885921"/>
              <a:ext cx="1191564" cy="893673"/>
            </a:xfrm>
            <a:prstGeom prst="rect">
              <a:avLst/>
            </a:prstGeom>
            <a:noFill/>
            <a:extLst>
              <a:ext uri="{909E8E84-426E-40DD-AFC4-6F175D3DCCD1}">
                <a14:hiddenFill xmlns:a14="http://schemas.microsoft.com/office/drawing/2010/main">
                  <a:solidFill>
                    <a:srgbClr val="FFFFFF"/>
                  </a:solidFill>
                </a14:hiddenFill>
              </a:ext>
            </a:extLst>
          </p:spPr>
        </p:pic>
        <p:pic>
          <p:nvPicPr>
            <p:cNvPr id="23" name="Imagen 22" descr="Pantalla de video juego en la noche&#10;&#10;Descripción generada automáticamente con confianza baja">
              <a:extLst>
                <a:ext uri="{FF2B5EF4-FFF2-40B4-BE49-F238E27FC236}">
                  <a16:creationId xmlns:a16="http://schemas.microsoft.com/office/drawing/2014/main" id="{72115AEF-05E4-F948-AE8E-37E313A372EF}"/>
                </a:ext>
              </a:extLst>
            </p:cNvPr>
            <p:cNvPicPr>
              <a:picLocks noChangeAspect="1"/>
            </p:cNvPicPr>
            <p:nvPr/>
          </p:nvPicPr>
          <p:blipFill>
            <a:blip r:embed="rId4"/>
            <a:stretch>
              <a:fillRect/>
            </a:stretch>
          </p:blipFill>
          <p:spPr>
            <a:xfrm>
              <a:off x="10580490" y="3266160"/>
              <a:ext cx="1245383" cy="821230"/>
            </a:xfrm>
            <a:prstGeom prst="rect">
              <a:avLst/>
            </a:prstGeom>
          </p:spPr>
        </p:pic>
        <p:pic>
          <p:nvPicPr>
            <p:cNvPr id="5124" name="Picture 4" descr="Strahlentherapie - Illustrationen und Vektorgrafiken">
              <a:extLst>
                <a:ext uri="{FF2B5EF4-FFF2-40B4-BE49-F238E27FC236}">
                  <a16:creationId xmlns:a16="http://schemas.microsoft.com/office/drawing/2014/main" id="{21CA8C9C-6700-FB42-BC3E-BDD2D1C1DE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8162" y="3018723"/>
              <a:ext cx="1268809" cy="760871"/>
            </a:xfrm>
            <a:prstGeom prst="rect">
              <a:avLst/>
            </a:prstGeom>
            <a:noFill/>
            <a:extLst>
              <a:ext uri="{909E8E84-426E-40DD-AFC4-6F175D3DCCD1}">
                <a14:hiddenFill xmlns:a14="http://schemas.microsoft.com/office/drawing/2010/main">
                  <a:solidFill>
                    <a:srgbClr val="FFFFFF"/>
                  </a:solidFill>
                </a14:hiddenFill>
              </a:ext>
            </a:extLst>
          </p:spPr>
        </p:pic>
        <p:sp>
          <p:nvSpPr>
            <p:cNvPr id="2" name="Flecha abajo 1">
              <a:extLst>
                <a:ext uri="{FF2B5EF4-FFF2-40B4-BE49-F238E27FC236}">
                  <a16:creationId xmlns:a16="http://schemas.microsoft.com/office/drawing/2014/main" id="{0A6BE75E-E994-244F-A5A6-9A08BF064E1F}"/>
                </a:ext>
              </a:extLst>
            </p:cNvPr>
            <p:cNvSpPr/>
            <p:nvPr/>
          </p:nvSpPr>
          <p:spPr>
            <a:xfrm rot="16200000">
              <a:off x="8557881" y="2217624"/>
              <a:ext cx="440365" cy="56674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19" name="Grupo 18">
            <a:extLst>
              <a:ext uri="{FF2B5EF4-FFF2-40B4-BE49-F238E27FC236}">
                <a16:creationId xmlns:a16="http://schemas.microsoft.com/office/drawing/2014/main" id="{E0A8F19E-19AB-B348-BA2A-00D2B961DB05}"/>
              </a:ext>
            </a:extLst>
          </p:cNvPr>
          <p:cNvGrpSpPr/>
          <p:nvPr/>
        </p:nvGrpSpPr>
        <p:grpSpPr>
          <a:xfrm>
            <a:off x="611489" y="718777"/>
            <a:ext cx="10065787" cy="5557956"/>
            <a:chOff x="611489" y="718777"/>
            <a:chExt cx="10065787" cy="5557956"/>
          </a:xfrm>
        </p:grpSpPr>
        <p:sp>
          <p:nvSpPr>
            <p:cNvPr id="13" name="CuadroTexto 12">
              <a:extLst>
                <a:ext uri="{FF2B5EF4-FFF2-40B4-BE49-F238E27FC236}">
                  <a16:creationId xmlns:a16="http://schemas.microsoft.com/office/drawing/2014/main" id="{5C32FD9B-181F-D94A-965E-90746397E19A}"/>
                </a:ext>
              </a:extLst>
            </p:cNvPr>
            <p:cNvSpPr txBox="1"/>
            <p:nvPr/>
          </p:nvSpPr>
          <p:spPr>
            <a:xfrm>
              <a:off x="827520" y="1204288"/>
              <a:ext cx="3435780" cy="369332"/>
            </a:xfrm>
            <a:prstGeom prst="rect">
              <a:avLst/>
            </a:prstGeom>
            <a:solidFill>
              <a:srgbClr val="00B050"/>
            </a:solidFill>
          </p:spPr>
          <p:txBody>
            <a:bodyPr wrap="square" rtlCol="0">
              <a:spAutoFit/>
            </a:bodyPr>
            <a:lstStyle/>
            <a:p>
              <a:pPr algn="ctr"/>
              <a:r>
                <a:rPr lang="en-GB" b="1" noProof="0" dirty="0">
                  <a:solidFill>
                    <a:schemeClr val="bg1"/>
                  </a:solidFill>
                </a:rPr>
                <a:t>Vacuum beam pipes</a:t>
              </a:r>
            </a:p>
          </p:txBody>
        </p:sp>
        <p:pic>
          <p:nvPicPr>
            <p:cNvPr id="4" name="Picture 2" descr="Beam screens for the LHC beam pipes - CERN Document Server">
              <a:extLst>
                <a:ext uri="{FF2B5EF4-FFF2-40B4-BE49-F238E27FC236}">
                  <a16:creationId xmlns:a16="http://schemas.microsoft.com/office/drawing/2014/main" id="{8F9BF851-02D6-E141-B06B-C6C92CB26C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1304" y="1011380"/>
              <a:ext cx="1441358" cy="985634"/>
            </a:xfrm>
            <a:prstGeom prst="rect">
              <a:avLst/>
            </a:prstGeom>
            <a:noFill/>
            <a:extLst>
              <a:ext uri="{909E8E84-426E-40DD-AFC4-6F175D3DCCD1}">
                <a14:hiddenFill xmlns:a14="http://schemas.microsoft.com/office/drawing/2010/main">
                  <a:solidFill>
                    <a:srgbClr val="FFFFFF"/>
                  </a:solidFill>
                </a14:hiddenFill>
              </a:ext>
            </a:extLst>
          </p:spPr>
        </p:pic>
        <p:sp>
          <p:nvSpPr>
            <p:cNvPr id="8" name="Flecha abajo 7">
              <a:extLst>
                <a:ext uri="{FF2B5EF4-FFF2-40B4-BE49-F238E27FC236}">
                  <a16:creationId xmlns:a16="http://schemas.microsoft.com/office/drawing/2014/main" id="{00493E22-AD54-A040-B374-86D43D0BC1AB}"/>
                </a:ext>
              </a:extLst>
            </p:cNvPr>
            <p:cNvSpPr/>
            <p:nvPr/>
          </p:nvSpPr>
          <p:spPr>
            <a:xfrm>
              <a:off x="2710041" y="1735621"/>
              <a:ext cx="175738" cy="933274"/>
            </a:xfrm>
            <a:prstGeom prst="downArrow">
              <a:avLst/>
            </a:prstGeom>
            <a:solidFill>
              <a:srgbClr val="1D23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upo 17">
              <a:extLst>
                <a:ext uri="{FF2B5EF4-FFF2-40B4-BE49-F238E27FC236}">
                  <a16:creationId xmlns:a16="http://schemas.microsoft.com/office/drawing/2014/main" id="{7B23D2F1-7784-9C47-B1EB-3840B7D442C6}"/>
                </a:ext>
              </a:extLst>
            </p:cNvPr>
            <p:cNvGrpSpPr/>
            <p:nvPr/>
          </p:nvGrpSpPr>
          <p:grpSpPr>
            <a:xfrm>
              <a:off x="611489" y="718777"/>
              <a:ext cx="10065787" cy="5557956"/>
              <a:chOff x="611489" y="718777"/>
              <a:chExt cx="10065787" cy="5557956"/>
            </a:xfrm>
          </p:grpSpPr>
          <p:sp>
            <p:nvSpPr>
              <p:cNvPr id="17" name="CuadroTexto 16">
                <a:extLst>
                  <a:ext uri="{FF2B5EF4-FFF2-40B4-BE49-F238E27FC236}">
                    <a16:creationId xmlns:a16="http://schemas.microsoft.com/office/drawing/2014/main" id="{140820CA-C040-5745-8E2A-59143D09A432}"/>
                  </a:ext>
                </a:extLst>
              </p:cNvPr>
              <p:cNvSpPr txBox="1"/>
              <p:nvPr/>
            </p:nvSpPr>
            <p:spPr>
              <a:xfrm>
                <a:off x="611489" y="4658807"/>
                <a:ext cx="2493299" cy="369332"/>
              </a:xfrm>
              <a:prstGeom prst="rect">
                <a:avLst/>
              </a:prstGeom>
              <a:solidFill>
                <a:srgbClr val="00B050"/>
              </a:solidFill>
            </p:spPr>
            <p:txBody>
              <a:bodyPr wrap="square" rtlCol="0">
                <a:spAutoFit/>
              </a:bodyPr>
              <a:lstStyle/>
              <a:p>
                <a:pPr algn="ctr"/>
                <a:r>
                  <a:rPr lang="en-GB" b="1" noProof="0">
                    <a:solidFill>
                      <a:schemeClr val="bg1"/>
                    </a:solidFill>
                  </a:rPr>
                  <a:t>Diagnostics</a:t>
                </a:r>
                <a:endParaRPr lang="en-GB" b="1" noProof="0">
                  <a:solidFill>
                    <a:srgbClr val="FFFF00"/>
                  </a:solidFill>
                </a:endParaRPr>
              </a:p>
            </p:txBody>
          </p:sp>
          <p:sp>
            <p:nvSpPr>
              <p:cNvPr id="21" name="CuadroTexto 20">
                <a:extLst>
                  <a:ext uri="{FF2B5EF4-FFF2-40B4-BE49-F238E27FC236}">
                    <a16:creationId xmlns:a16="http://schemas.microsoft.com/office/drawing/2014/main" id="{73A30705-A051-BF4C-954F-9AD1E7A81855}"/>
                  </a:ext>
                </a:extLst>
              </p:cNvPr>
              <p:cNvSpPr txBox="1"/>
              <p:nvPr/>
            </p:nvSpPr>
            <p:spPr>
              <a:xfrm>
                <a:off x="6447104" y="968358"/>
                <a:ext cx="2718273" cy="369332"/>
              </a:xfrm>
              <a:prstGeom prst="rect">
                <a:avLst/>
              </a:prstGeom>
              <a:solidFill>
                <a:srgbClr val="00B050"/>
              </a:solidFill>
            </p:spPr>
            <p:txBody>
              <a:bodyPr wrap="square" rtlCol="0">
                <a:spAutoFit/>
              </a:bodyPr>
              <a:lstStyle/>
              <a:p>
                <a:pPr algn="ctr"/>
                <a:r>
                  <a:rPr lang="en-GB" b="1" noProof="0">
                    <a:solidFill>
                      <a:schemeClr val="bg1"/>
                    </a:solidFill>
                  </a:rPr>
                  <a:t>Collimation systems</a:t>
                </a:r>
                <a:endParaRPr lang="en-GB" b="1" noProof="0">
                  <a:solidFill>
                    <a:srgbClr val="FFFF00"/>
                  </a:solidFill>
                </a:endParaRPr>
              </a:p>
            </p:txBody>
          </p:sp>
          <p:sp>
            <p:nvSpPr>
              <p:cNvPr id="22" name="CuadroTexto 21">
                <a:extLst>
                  <a:ext uri="{FF2B5EF4-FFF2-40B4-BE49-F238E27FC236}">
                    <a16:creationId xmlns:a16="http://schemas.microsoft.com/office/drawing/2014/main" id="{0419607B-D9AE-A949-991D-6B2A2B89E95F}"/>
                  </a:ext>
                </a:extLst>
              </p:cNvPr>
              <p:cNvSpPr txBox="1"/>
              <p:nvPr/>
            </p:nvSpPr>
            <p:spPr>
              <a:xfrm>
                <a:off x="8579525" y="4605461"/>
                <a:ext cx="1957916" cy="646331"/>
              </a:xfrm>
              <a:prstGeom prst="rect">
                <a:avLst/>
              </a:prstGeom>
              <a:solidFill>
                <a:srgbClr val="00B050"/>
              </a:solidFill>
            </p:spPr>
            <p:txBody>
              <a:bodyPr wrap="square" rtlCol="0">
                <a:spAutoFit/>
              </a:bodyPr>
              <a:lstStyle/>
              <a:p>
                <a:pPr algn="ctr"/>
                <a:r>
                  <a:rPr lang="en-GB" b="1" noProof="0" dirty="0">
                    <a:solidFill>
                      <a:schemeClr val="bg1"/>
                    </a:solidFill>
                  </a:rPr>
                  <a:t>Cooling, computing…</a:t>
                </a:r>
              </a:p>
            </p:txBody>
          </p:sp>
          <p:pic>
            <p:nvPicPr>
              <p:cNvPr id="2050" name="Picture 2" descr="Científicos crean nueva tecnología de refrigeración | ACR Latinoamérica">
                <a:extLst>
                  <a:ext uri="{FF2B5EF4-FFF2-40B4-BE49-F238E27FC236}">
                    <a16:creationId xmlns:a16="http://schemas.microsoft.com/office/drawing/2014/main" id="{4AE0C857-1E81-C147-8B77-A9801AEE0D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65377" y="5454179"/>
                <a:ext cx="1177069" cy="5885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reliminary ChDR beam size measurements: OTR beam profile (top), ChDR... |  Download Scientific Diagram">
                <a:extLst>
                  <a:ext uri="{FF2B5EF4-FFF2-40B4-BE49-F238E27FC236}">
                    <a16:creationId xmlns:a16="http://schemas.microsoft.com/office/drawing/2014/main" id="{EAFD4950-4B2F-5441-B62A-D18622CF67C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442" b="51318"/>
              <a:stretch/>
            </p:blipFill>
            <p:spPr bwMode="auto">
              <a:xfrm>
                <a:off x="1154247" y="5126194"/>
                <a:ext cx="1491737" cy="115053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LHC Collimation Project">
                <a:extLst>
                  <a:ext uri="{FF2B5EF4-FFF2-40B4-BE49-F238E27FC236}">
                    <a16:creationId xmlns:a16="http://schemas.microsoft.com/office/drawing/2014/main" id="{03775759-67EB-3846-9529-994D2B2C6B3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38257" y="718777"/>
                <a:ext cx="1339019" cy="1369978"/>
              </a:xfrm>
              <a:prstGeom prst="rect">
                <a:avLst/>
              </a:prstGeom>
              <a:noFill/>
              <a:extLst>
                <a:ext uri="{909E8E84-426E-40DD-AFC4-6F175D3DCCD1}">
                  <a14:hiddenFill xmlns:a14="http://schemas.microsoft.com/office/drawing/2010/main">
                    <a:solidFill>
                      <a:srgbClr val="FFFFFF"/>
                    </a:solidFill>
                  </a14:hiddenFill>
                </a:ext>
              </a:extLst>
            </p:spPr>
          </p:pic>
          <p:sp>
            <p:nvSpPr>
              <p:cNvPr id="32" name="Flecha abajo 31">
                <a:extLst>
                  <a:ext uri="{FF2B5EF4-FFF2-40B4-BE49-F238E27FC236}">
                    <a16:creationId xmlns:a16="http://schemas.microsoft.com/office/drawing/2014/main" id="{9AA0FF08-216C-BE46-B853-2946040A4F03}"/>
                  </a:ext>
                </a:extLst>
              </p:cNvPr>
              <p:cNvSpPr/>
              <p:nvPr/>
            </p:nvSpPr>
            <p:spPr>
              <a:xfrm rot="10800000">
                <a:off x="2555689" y="3095951"/>
                <a:ext cx="180591" cy="1477326"/>
              </a:xfrm>
              <a:prstGeom prst="downArrow">
                <a:avLst/>
              </a:prstGeom>
              <a:solidFill>
                <a:srgbClr val="1D23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lecha abajo 33">
                <a:extLst>
                  <a:ext uri="{FF2B5EF4-FFF2-40B4-BE49-F238E27FC236}">
                    <a16:creationId xmlns:a16="http://schemas.microsoft.com/office/drawing/2014/main" id="{6BAA8738-3D8B-F74A-830D-FE7ABA4B7CE7}"/>
                  </a:ext>
                </a:extLst>
              </p:cNvPr>
              <p:cNvSpPr/>
              <p:nvPr/>
            </p:nvSpPr>
            <p:spPr>
              <a:xfrm rot="10800000">
                <a:off x="8650071" y="1462248"/>
                <a:ext cx="210383" cy="1079110"/>
              </a:xfrm>
              <a:prstGeom prst="downArrow">
                <a:avLst/>
              </a:prstGeom>
              <a:solidFill>
                <a:srgbClr val="1D23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lecha abajo 34">
                <a:extLst>
                  <a:ext uri="{FF2B5EF4-FFF2-40B4-BE49-F238E27FC236}">
                    <a16:creationId xmlns:a16="http://schemas.microsoft.com/office/drawing/2014/main" id="{03AFC924-D55C-B742-A342-6C0BE08BAB67}"/>
                  </a:ext>
                </a:extLst>
              </p:cNvPr>
              <p:cNvSpPr/>
              <p:nvPr/>
            </p:nvSpPr>
            <p:spPr>
              <a:xfrm>
                <a:off x="8772482" y="3187898"/>
                <a:ext cx="175738" cy="1209071"/>
              </a:xfrm>
              <a:prstGeom prst="downArrow">
                <a:avLst/>
              </a:prstGeom>
              <a:solidFill>
                <a:srgbClr val="1D23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mc:AlternateContent xmlns:mc="http://schemas.openxmlformats.org/markup-compatibility/2006" xmlns:a14="http://schemas.microsoft.com/office/drawing/2010/main">
        <mc:Choice Requires="a14">
          <p:sp>
            <p:nvSpPr>
              <p:cNvPr id="7" name="Marcador de contenido 2">
                <a:extLst>
                  <a:ext uri="{FF2B5EF4-FFF2-40B4-BE49-F238E27FC236}">
                    <a16:creationId xmlns:a16="http://schemas.microsoft.com/office/drawing/2014/main" id="{7F3FDD08-C273-FBE9-D540-C025D75FEC8E}"/>
                  </a:ext>
                </a:extLst>
              </p:cNvPr>
              <p:cNvSpPr txBox="1">
                <a:spLocks/>
              </p:cNvSpPr>
              <p:nvPr/>
            </p:nvSpPr>
            <p:spPr>
              <a:xfrm>
                <a:off x="3979822" y="3492654"/>
                <a:ext cx="3683841" cy="536345"/>
              </a:xfrm>
              <a:prstGeom prst="rect">
                <a:avLst/>
              </a:prstGeom>
              <a:ln w="38100">
                <a:solidFill>
                  <a:srgbClr val="1D23D2"/>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acc>
                      <m:accPr>
                        <m:chr m:val="⃗"/>
                        <m:ctrlPr>
                          <a:rPr lang="en-GB" sz="2400" i="1" smtClean="0">
                            <a:latin typeface="Cambria Math" panose="02040503050406030204" pitchFamily="18" charset="0"/>
                          </a:rPr>
                        </m:ctrlPr>
                      </m:accPr>
                      <m:e>
                        <m:r>
                          <a:rPr lang="es-ES" sz="2400" b="0" i="1" smtClean="0">
                            <a:latin typeface="Cambria Math" panose="02040503050406030204" pitchFamily="18" charset="0"/>
                          </a:rPr>
                          <m:t>𝐹</m:t>
                        </m:r>
                      </m:e>
                    </m:acc>
                    <m:r>
                      <a:rPr lang="es-ES" sz="2400" b="0" i="0" smtClean="0">
                        <a:latin typeface="Cambria Math" panose="02040503050406030204" pitchFamily="18" charset="0"/>
                      </a:rPr>
                      <m:t>=</m:t>
                    </m:r>
                    <m:r>
                      <a:rPr lang="es-ES" sz="2400" i="1">
                        <a:latin typeface="Cambria Math" panose="02040503050406030204" pitchFamily="18" charset="0"/>
                      </a:rPr>
                      <m:t>𝑞</m:t>
                    </m:r>
                    <m:d>
                      <m:dPr>
                        <m:ctrlPr>
                          <a:rPr lang="es-ES" sz="2400" i="1">
                            <a:latin typeface="Cambria Math" panose="02040503050406030204" pitchFamily="18" charset="0"/>
                          </a:rPr>
                        </m:ctrlPr>
                      </m:dPr>
                      <m:e>
                        <m:acc>
                          <m:accPr>
                            <m:chr m:val="⃗"/>
                            <m:ctrlPr>
                              <a:rPr lang="es-ES" sz="2400" i="1">
                                <a:latin typeface="Cambria Math" panose="02040503050406030204" pitchFamily="18" charset="0"/>
                              </a:rPr>
                            </m:ctrlPr>
                          </m:accPr>
                          <m:e>
                            <m:r>
                              <a:rPr lang="es-ES" sz="2400" i="1">
                                <a:latin typeface="Cambria Math" panose="02040503050406030204" pitchFamily="18" charset="0"/>
                              </a:rPr>
                              <m:t>𝐸</m:t>
                            </m:r>
                          </m:e>
                        </m:acc>
                        <m:r>
                          <a:rPr lang="es-ES" sz="2400" i="1">
                            <a:latin typeface="Cambria Math" panose="02040503050406030204" pitchFamily="18" charset="0"/>
                          </a:rPr>
                          <m:t>+</m:t>
                        </m:r>
                        <m:acc>
                          <m:accPr>
                            <m:chr m:val="⃗"/>
                            <m:ctrlPr>
                              <a:rPr lang="es-ES" sz="2400" i="1">
                                <a:latin typeface="Cambria Math" panose="02040503050406030204" pitchFamily="18" charset="0"/>
                              </a:rPr>
                            </m:ctrlPr>
                          </m:accPr>
                          <m:e>
                            <m:r>
                              <a:rPr lang="es-ES" sz="2400" i="1">
                                <a:latin typeface="Cambria Math" panose="02040503050406030204" pitchFamily="18" charset="0"/>
                              </a:rPr>
                              <m:t>𝑣</m:t>
                            </m:r>
                          </m:e>
                        </m:acc>
                        <m:r>
                          <a:rPr lang="en-GB" sz="2400" i="1">
                            <a:latin typeface="Cambria Math" panose="02040503050406030204" pitchFamily="18" charset="0"/>
                            <a:ea typeface="Cambria Math" panose="02040503050406030204" pitchFamily="18" charset="0"/>
                          </a:rPr>
                          <m:t>×</m:t>
                        </m:r>
                        <m:acc>
                          <m:accPr>
                            <m:chr m:val="⃗"/>
                            <m:ctrlPr>
                              <a:rPr lang="en-GB" sz="2400" i="1">
                                <a:latin typeface="Cambria Math" panose="02040503050406030204" pitchFamily="18" charset="0"/>
                                <a:ea typeface="Cambria Math" panose="02040503050406030204" pitchFamily="18" charset="0"/>
                              </a:rPr>
                            </m:ctrlPr>
                          </m:accPr>
                          <m:e>
                            <m:r>
                              <a:rPr lang="es-ES" sz="2400" i="1">
                                <a:latin typeface="Cambria Math" panose="02040503050406030204" pitchFamily="18" charset="0"/>
                                <a:ea typeface="Cambria Math" panose="02040503050406030204" pitchFamily="18" charset="0"/>
                              </a:rPr>
                              <m:t>𝐵</m:t>
                            </m:r>
                          </m:e>
                        </m:acc>
                      </m:e>
                    </m:d>
                  </m:oMath>
                </a14:m>
                <a:r>
                  <a:rPr lang="en-GB" sz="2400" dirty="0"/>
                  <a:t> = </a:t>
                </a:r>
                <a14:m>
                  <m:oMath xmlns:m="http://schemas.openxmlformats.org/officeDocument/2006/math">
                    <m:sSub>
                      <m:sSubPr>
                        <m:ctrlPr>
                          <a:rPr lang="en-GB" sz="2400" i="1">
                            <a:latin typeface="Cambria Math" panose="02040503050406030204" pitchFamily="18" charset="0"/>
                          </a:rPr>
                        </m:ctrlPr>
                      </m:sSubPr>
                      <m:e>
                        <m:acc>
                          <m:accPr>
                            <m:chr m:val="⃗"/>
                            <m:ctrlPr>
                              <a:rPr lang="es-ES" sz="2400" i="1">
                                <a:latin typeface="Cambria Math" panose="02040503050406030204" pitchFamily="18" charset="0"/>
                              </a:rPr>
                            </m:ctrlPr>
                          </m:accPr>
                          <m:e>
                            <m:r>
                              <a:rPr lang="es-ES" sz="2400" i="1">
                                <a:latin typeface="Cambria Math" panose="02040503050406030204" pitchFamily="18" charset="0"/>
                              </a:rPr>
                              <m:t>𝐹</m:t>
                            </m:r>
                          </m:e>
                        </m:acc>
                      </m:e>
                      <m:sub>
                        <m:r>
                          <a:rPr lang="es-ES" sz="2400" i="1">
                            <a:latin typeface="Cambria Math" panose="02040503050406030204" pitchFamily="18" charset="0"/>
                          </a:rPr>
                          <m:t>𝑒</m:t>
                        </m:r>
                      </m:sub>
                    </m:sSub>
                  </m:oMath>
                </a14:m>
                <a:r>
                  <a:rPr lang="en-GB" sz="2400" dirty="0"/>
                  <a:t> + </a:t>
                </a:r>
                <a14:m>
                  <m:oMath xmlns:m="http://schemas.openxmlformats.org/officeDocument/2006/math">
                    <m:sSub>
                      <m:sSubPr>
                        <m:ctrlPr>
                          <a:rPr lang="en-GB" sz="2400" i="1">
                            <a:latin typeface="Cambria Math" panose="02040503050406030204" pitchFamily="18" charset="0"/>
                          </a:rPr>
                        </m:ctrlPr>
                      </m:sSubPr>
                      <m:e>
                        <m:acc>
                          <m:accPr>
                            <m:chr m:val="⃗"/>
                            <m:ctrlPr>
                              <a:rPr lang="es-ES" sz="2400" i="1">
                                <a:latin typeface="Cambria Math" panose="02040503050406030204" pitchFamily="18" charset="0"/>
                              </a:rPr>
                            </m:ctrlPr>
                          </m:accPr>
                          <m:e>
                            <m:r>
                              <a:rPr lang="es-ES" sz="2400" i="1">
                                <a:latin typeface="Cambria Math" panose="02040503050406030204" pitchFamily="18" charset="0"/>
                              </a:rPr>
                              <m:t>𝐹</m:t>
                            </m:r>
                          </m:e>
                        </m:acc>
                      </m:e>
                      <m:sub>
                        <m:r>
                          <a:rPr lang="es-ES" sz="2400" i="1">
                            <a:latin typeface="Cambria Math" panose="02040503050406030204" pitchFamily="18" charset="0"/>
                          </a:rPr>
                          <m:t>𝑚</m:t>
                        </m:r>
                      </m:sub>
                    </m:sSub>
                  </m:oMath>
                </a14:m>
                <a:r>
                  <a:rPr lang="en-GB" sz="2400" dirty="0"/>
                  <a:t>  </a:t>
                </a:r>
              </a:p>
            </p:txBody>
          </p:sp>
        </mc:Choice>
        <mc:Fallback xmlns="">
          <p:sp>
            <p:nvSpPr>
              <p:cNvPr id="7" name="Marcador de contenido 2">
                <a:extLst>
                  <a:ext uri="{FF2B5EF4-FFF2-40B4-BE49-F238E27FC236}">
                    <a16:creationId xmlns:a16="http://schemas.microsoft.com/office/drawing/2014/main" id="{7F3FDD08-C273-FBE9-D540-C025D75FEC8E}"/>
                  </a:ext>
                </a:extLst>
              </p:cNvPr>
              <p:cNvSpPr txBox="1">
                <a:spLocks noRot="1" noChangeAspect="1" noMove="1" noResize="1" noEditPoints="1" noAdjustHandles="1" noChangeArrowheads="1" noChangeShapeType="1" noTextEdit="1"/>
              </p:cNvSpPr>
              <p:nvPr/>
            </p:nvSpPr>
            <p:spPr>
              <a:xfrm>
                <a:off x="3979822" y="3492654"/>
                <a:ext cx="3683841" cy="536345"/>
              </a:xfrm>
              <a:prstGeom prst="rect">
                <a:avLst/>
              </a:prstGeom>
              <a:blipFill>
                <a:blip r:embed="rId10"/>
                <a:stretch>
                  <a:fillRect t="-19565" b="-13043"/>
                </a:stretch>
              </a:blipFill>
              <a:ln w="38100">
                <a:solidFill>
                  <a:srgbClr val="1D23D2"/>
                </a:solidFill>
              </a:ln>
            </p:spPr>
            <p:txBody>
              <a:bodyPr/>
              <a:lstStyle/>
              <a:p>
                <a:r>
                  <a:rPr lang="es-ES_tradnl">
                    <a:noFill/>
                  </a:rPr>
                  <a:t> </a:t>
                </a:r>
              </a:p>
            </p:txBody>
          </p:sp>
        </mc:Fallback>
      </mc:AlternateContent>
      <p:pic>
        <p:nvPicPr>
          <p:cNvPr id="16" name="Picture 2" descr="real">
            <a:extLst>
              <a:ext uri="{FF2B5EF4-FFF2-40B4-BE49-F238E27FC236}">
                <a16:creationId xmlns:a16="http://schemas.microsoft.com/office/drawing/2014/main" id="{2A31AE9A-C27D-C2E1-42E9-C553C647B06B}"/>
              </a:ext>
            </a:extLst>
          </p:cNvPr>
          <p:cNvPicPr>
            <a:picLocks noChangeAspect="1" noChangeArrowheads="1"/>
          </p:cNvPicPr>
          <p:nvPr/>
        </p:nvPicPr>
        <p:blipFill>
          <a:blip r:embed="rId11" cstate="print"/>
          <a:srcRect/>
          <a:stretch>
            <a:fillRect/>
          </a:stretch>
        </p:blipFill>
        <p:spPr bwMode="auto">
          <a:xfrm>
            <a:off x="3570456" y="4288778"/>
            <a:ext cx="1641696" cy="1926028"/>
          </a:xfrm>
          <a:prstGeom prst="rect">
            <a:avLst/>
          </a:prstGeom>
          <a:noFill/>
        </p:spPr>
      </p:pic>
      <p:pic>
        <p:nvPicPr>
          <p:cNvPr id="25" name="Picture 4">
            <a:extLst>
              <a:ext uri="{FF2B5EF4-FFF2-40B4-BE49-F238E27FC236}">
                <a16:creationId xmlns:a16="http://schemas.microsoft.com/office/drawing/2014/main" id="{7630754D-261F-162D-8635-8B639D2DC8DC}"/>
              </a:ext>
            </a:extLst>
          </p:cNvPr>
          <p:cNvPicPr>
            <a:picLocks noChangeAspect="1" noChangeArrowheads="1"/>
          </p:cNvPicPr>
          <p:nvPr/>
        </p:nvPicPr>
        <p:blipFill>
          <a:blip r:embed="rId12" cstate="print"/>
          <a:srcRect/>
          <a:stretch>
            <a:fillRect/>
          </a:stretch>
        </p:blipFill>
        <p:spPr bwMode="auto">
          <a:xfrm>
            <a:off x="5556545" y="4624516"/>
            <a:ext cx="2107118" cy="1120926"/>
          </a:xfrm>
          <a:prstGeom prst="rect">
            <a:avLst/>
          </a:prstGeom>
          <a:noFill/>
          <a:ln w="9525">
            <a:noFill/>
            <a:miter lim="800000"/>
            <a:headEnd/>
            <a:tailEnd/>
          </a:ln>
          <a:effectLst/>
        </p:spPr>
      </p:pic>
      <p:sp>
        <p:nvSpPr>
          <p:cNvPr id="26" name="Marcador de pie de página 25">
            <a:extLst>
              <a:ext uri="{FF2B5EF4-FFF2-40B4-BE49-F238E27FC236}">
                <a16:creationId xmlns:a16="http://schemas.microsoft.com/office/drawing/2014/main" id="{F1D464E6-1D0C-6CE7-8E08-E86F67CE0DE3}"/>
              </a:ext>
            </a:extLst>
          </p:cNvPr>
          <p:cNvSpPr>
            <a:spLocks noGrp="1"/>
          </p:cNvSpPr>
          <p:nvPr>
            <p:ph type="ftr" sz="quarter" idx="11"/>
          </p:nvPr>
        </p:nvSpPr>
        <p:spPr/>
        <p:txBody>
          <a:bodyPr/>
          <a:lstStyle/>
          <a:p>
            <a:r>
              <a:rPr lang="es-ES_tradnl"/>
              <a:t>N. Fuster-Martínez</a:t>
            </a:r>
          </a:p>
        </p:txBody>
      </p:sp>
    </p:spTree>
    <p:extLst>
      <p:ext uri="{BB962C8B-B14F-4D97-AF65-F5344CB8AC3E}">
        <p14:creationId xmlns:p14="http://schemas.microsoft.com/office/powerpoint/2010/main" val="139635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AECB1-3ADE-8A55-4BA9-A300F78A5930}"/>
            </a:ext>
          </a:extLst>
        </p:cNvPr>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857E0317-9BC0-0B74-D330-F20C92E52C63}"/>
              </a:ext>
            </a:extLst>
          </p:cNvPr>
          <p:cNvSpPr/>
          <p:nvPr/>
        </p:nvSpPr>
        <p:spPr>
          <a:xfrm>
            <a:off x="5597236" y="732659"/>
            <a:ext cx="6068292" cy="923330"/>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pic>
        <p:nvPicPr>
          <p:cNvPr id="9" name="Imagen 8" descr="Escala de tiempo&#10;&#10;El contenido generado por IA puede ser incorrecto.">
            <a:extLst>
              <a:ext uri="{FF2B5EF4-FFF2-40B4-BE49-F238E27FC236}">
                <a16:creationId xmlns:a16="http://schemas.microsoft.com/office/drawing/2014/main" id="{25074BAC-29A9-1BE5-A998-3EE1655C67AE}"/>
              </a:ext>
            </a:extLst>
          </p:cNvPr>
          <p:cNvPicPr>
            <a:picLocks noChangeAspect="1"/>
          </p:cNvPicPr>
          <p:nvPr/>
        </p:nvPicPr>
        <p:blipFill>
          <a:blip r:embed="rId2"/>
          <a:srcRect t="12690" b="16838"/>
          <a:stretch/>
        </p:blipFill>
        <p:spPr>
          <a:xfrm>
            <a:off x="1426666" y="1769534"/>
            <a:ext cx="8548607" cy="4508162"/>
          </a:xfrm>
          <a:prstGeom prst="rect">
            <a:avLst/>
          </a:prstGeom>
        </p:spPr>
      </p:pic>
      <p:sp>
        <p:nvSpPr>
          <p:cNvPr id="5" name="Título 1">
            <a:extLst>
              <a:ext uri="{FF2B5EF4-FFF2-40B4-BE49-F238E27FC236}">
                <a16:creationId xmlns:a16="http://schemas.microsoft.com/office/drawing/2014/main" id="{8C00FE2D-2AC3-8E42-C00E-6AF4E9F2074D}"/>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Single vs multi-stage collimation</a:t>
            </a:r>
          </a:p>
        </p:txBody>
      </p:sp>
      <p:sp>
        <p:nvSpPr>
          <p:cNvPr id="8" name="CuadroTexto 7">
            <a:extLst>
              <a:ext uri="{FF2B5EF4-FFF2-40B4-BE49-F238E27FC236}">
                <a16:creationId xmlns:a16="http://schemas.microsoft.com/office/drawing/2014/main" id="{B53F7427-435A-0D60-212B-A157C7B93228}"/>
              </a:ext>
            </a:extLst>
          </p:cNvPr>
          <p:cNvSpPr txBox="1"/>
          <p:nvPr/>
        </p:nvSpPr>
        <p:spPr>
          <a:xfrm>
            <a:off x="5369249" y="787733"/>
            <a:ext cx="6524266" cy="923330"/>
          </a:xfrm>
          <a:prstGeom prst="rect">
            <a:avLst/>
          </a:prstGeom>
          <a:noFill/>
        </p:spPr>
        <p:txBody>
          <a:bodyPr wrap="square" rtlCol="0">
            <a:spAutoFit/>
          </a:bodyPr>
          <a:lstStyle/>
          <a:p>
            <a:pPr algn="ctr"/>
            <a:r>
              <a:rPr lang="en-GB" noProof="0" dirty="0"/>
              <a:t>“Secondary collimators” can be added to intercept the secondary halo and the shower that leak out of the primary collimator</a:t>
            </a:r>
          </a:p>
        </p:txBody>
      </p:sp>
      <p:sp>
        <p:nvSpPr>
          <p:cNvPr id="10" name="Marcador de pie de página 9">
            <a:extLst>
              <a:ext uri="{FF2B5EF4-FFF2-40B4-BE49-F238E27FC236}">
                <a16:creationId xmlns:a16="http://schemas.microsoft.com/office/drawing/2014/main" id="{C14EFF79-CC19-F704-F812-6C099D869DDD}"/>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A95A73B0-A196-66E3-793C-370A0B068745}"/>
              </a:ext>
            </a:extLst>
          </p:cNvPr>
          <p:cNvSpPr>
            <a:spLocks noGrp="1"/>
          </p:cNvSpPr>
          <p:nvPr>
            <p:ph type="sldNum" sz="quarter" idx="12"/>
          </p:nvPr>
        </p:nvSpPr>
        <p:spPr/>
        <p:txBody>
          <a:bodyPr/>
          <a:lstStyle/>
          <a:p>
            <a:fld id="{DAE0D7E8-5DF2-E840-A2C8-1CC4E4B5A26A}" type="slidenum">
              <a:rPr lang="es-ES_tradnl" smtClean="0"/>
              <a:t>30</a:t>
            </a:fld>
            <a:endParaRPr lang="es-ES_tradnl"/>
          </a:p>
        </p:txBody>
      </p:sp>
      <p:sp>
        <p:nvSpPr>
          <p:cNvPr id="14" name="CuadroTexto 13">
            <a:extLst>
              <a:ext uri="{FF2B5EF4-FFF2-40B4-BE49-F238E27FC236}">
                <a16:creationId xmlns:a16="http://schemas.microsoft.com/office/drawing/2014/main" id="{DF4B5218-9635-47B9-8A21-3ABBE7170012}"/>
              </a:ext>
            </a:extLst>
          </p:cNvPr>
          <p:cNvSpPr txBox="1"/>
          <p:nvPr/>
        </p:nvSpPr>
        <p:spPr>
          <a:xfrm>
            <a:off x="526472" y="787733"/>
            <a:ext cx="4485905" cy="707886"/>
          </a:xfrm>
          <a:prstGeom prst="rect">
            <a:avLst/>
          </a:prstGeom>
          <a:noFill/>
        </p:spPr>
        <p:txBody>
          <a:bodyPr wrap="square" rtlCol="0">
            <a:spAutoFit/>
          </a:bodyPr>
          <a:lstStyle/>
          <a:p>
            <a:pPr algn="ctr"/>
            <a:r>
              <a:rPr lang="en-GB" sz="2000" b="1" noProof="0" dirty="0"/>
              <a:t>How can we reduce the collimation inefficiency?</a:t>
            </a:r>
          </a:p>
        </p:txBody>
      </p:sp>
    </p:spTree>
    <p:extLst>
      <p:ext uri="{BB962C8B-B14F-4D97-AF65-F5344CB8AC3E}">
        <p14:creationId xmlns:p14="http://schemas.microsoft.com/office/powerpoint/2010/main" val="372164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BF388-B114-DD2B-E211-4CB7FAD0B7BA}"/>
            </a:ext>
          </a:extLst>
        </p:cNvPr>
        <p:cNvGrpSpPr/>
        <p:nvPr/>
      </p:nvGrpSpPr>
      <p:grpSpPr>
        <a:xfrm>
          <a:off x="0" y="0"/>
          <a:ext cx="0" cy="0"/>
          <a:chOff x="0" y="0"/>
          <a:chExt cx="0" cy="0"/>
        </a:xfrm>
      </p:grpSpPr>
      <p:pic>
        <p:nvPicPr>
          <p:cNvPr id="6" name="Imagen 5" descr="Diagrama&#10;&#10;El contenido generado por IA puede ser incorrecto.">
            <a:extLst>
              <a:ext uri="{FF2B5EF4-FFF2-40B4-BE49-F238E27FC236}">
                <a16:creationId xmlns:a16="http://schemas.microsoft.com/office/drawing/2014/main" id="{700B104E-E2C2-AD32-170D-EEDAB58BF762}"/>
              </a:ext>
            </a:extLst>
          </p:cNvPr>
          <p:cNvPicPr>
            <a:picLocks noChangeAspect="1"/>
          </p:cNvPicPr>
          <p:nvPr/>
        </p:nvPicPr>
        <p:blipFill>
          <a:blip r:embed="rId2"/>
          <a:srcRect t="12242" r="55404" b="68685"/>
          <a:stretch/>
        </p:blipFill>
        <p:spPr>
          <a:xfrm>
            <a:off x="915037" y="1771768"/>
            <a:ext cx="4024608" cy="1255995"/>
          </a:xfrm>
          <a:prstGeom prst="rect">
            <a:avLst/>
          </a:prstGeom>
        </p:spPr>
      </p:pic>
      <p:sp>
        <p:nvSpPr>
          <p:cNvPr id="5" name="Título 1">
            <a:extLst>
              <a:ext uri="{FF2B5EF4-FFF2-40B4-BE49-F238E27FC236}">
                <a16:creationId xmlns:a16="http://schemas.microsoft.com/office/drawing/2014/main" id="{402827A6-3A5C-2671-BCA9-DB15163A63DF}"/>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Single vs multi-stage collimation</a:t>
            </a:r>
          </a:p>
        </p:txBody>
      </p:sp>
      <p:sp>
        <p:nvSpPr>
          <p:cNvPr id="7" name="Marcador de pie de página 6">
            <a:extLst>
              <a:ext uri="{FF2B5EF4-FFF2-40B4-BE49-F238E27FC236}">
                <a16:creationId xmlns:a16="http://schemas.microsoft.com/office/drawing/2014/main" id="{5AC2F17C-B52D-1D96-1A01-AC6584B87516}"/>
              </a:ext>
            </a:extLst>
          </p:cNvPr>
          <p:cNvSpPr>
            <a:spLocks noGrp="1"/>
          </p:cNvSpPr>
          <p:nvPr>
            <p:ph type="ftr" sz="quarter" idx="11"/>
          </p:nvPr>
        </p:nvSpPr>
        <p:spPr/>
        <p:txBody>
          <a:bodyPr/>
          <a:lstStyle/>
          <a:p>
            <a:r>
              <a:rPr lang="es-ES_tradnl" dirty="0"/>
              <a:t>N. Fuster-Martínez</a:t>
            </a:r>
          </a:p>
        </p:txBody>
      </p:sp>
      <p:sp>
        <p:nvSpPr>
          <p:cNvPr id="10" name="Marcador de número de diapositiva 9">
            <a:extLst>
              <a:ext uri="{FF2B5EF4-FFF2-40B4-BE49-F238E27FC236}">
                <a16:creationId xmlns:a16="http://schemas.microsoft.com/office/drawing/2014/main" id="{2AE7CCEB-0663-4778-F8D7-4986DDD7948B}"/>
              </a:ext>
            </a:extLst>
          </p:cNvPr>
          <p:cNvSpPr>
            <a:spLocks noGrp="1"/>
          </p:cNvSpPr>
          <p:nvPr>
            <p:ph type="sldNum" sz="quarter" idx="12"/>
          </p:nvPr>
        </p:nvSpPr>
        <p:spPr/>
        <p:txBody>
          <a:bodyPr/>
          <a:lstStyle/>
          <a:p>
            <a:fld id="{DAE0D7E8-5DF2-E840-A2C8-1CC4E4B5A26A}" type="slidenum">
              <a:rPr lang="es-ES_tradnl" smtClean="0"/>
              <a:t>31</a:t>
            </a:fld>
            <a:endParaRPr lang="es-ES_tradnl"/>
          </a:p>
        </p:txBody>
      </p:sp>
      <p:grpSp>
        <p:nvGrpSpPr>
          <p:cNvPr id="12" name="Grupo 11">
            <a:extLst>
              <a:ext uri="{FF2B5EF4-FFF2-40B4-BE49-F238E27FC236}">
                <a16:creationId xmlns:a16="http://schemas.microsoft.com/office/drawing/2014/main" id="{1FF83D1A-FC85-B6E3-0DFA-4223CF9BA5CE}"/>
              </a:ext>
            </a:extLst>
          </p:cNvPr>
          <p:cNvGrpSpPr/>
          <p:nvPr/>
        </p:nvGrpSpPr>
        <p:grpSpPr>
          <a:xfrm>
            <a:off x="6096000" y="2300438"/>
            <a:ext cx="5425599" cy="4055912"/>
            <a:chOff x="6241046" y="708765"/>
            <a:chExt cx="5486993" cy="4329578"/>
          </a:xfrm>
        </p:grpSpPr>
        <p:pic>
          <p:nvPicPr>
            <p:cNvPr id="4" name="Imagen 3" descr="Diagrama&#10;&#10;El contenido generado por IA puede ser incorrecto.">
              <a:extLst>
                <a:ext uri="{FF2B5EF4-FFF2-40B4-BE49-F238E27FC236}">
                  <a16:creationId xmlns:a16="http://schemas.microsoft.com/office/drawing/2014/main" id="{BD737B23-F7F8-4A1C-59D9-5F30AD6AA1D2}"/>
                </a:ext>
              </a:extLst>
            </p:cNvPr>
            <p:cNvPicPr>
              <a:picLocks noChangeAspect="1"/>
            </p:cNvPicPr>
            <p:nvPr/>
          </p:nvPicPr>
          <p:blipFill>
            <a:blip r:embed="rId2"/>
            <a:srcRect l="44048" t="9408" b="33695"/>
            <a:stretch/>
          </p:blipFill>
          <p:spPr>
            <a:xfrm>
              <a:off x="6241046" y="708765"/>
              <a:ext cx="5331974" cy="4329578"/>
            </a:xfrm>
            <a:prstGeom prst="rect">
              <a:avLst/>
            </a:prstGeom>
          </p:spPr>
        </p:pic>
        <p:sp>
          <p:nvSpPr>
            <p:cNvPr id="11" name="Rectángulo 10">
              <a:extLst>
                <a:ext uri="{FF2B5EF4-FFF2-40B4-BE49-F238E27FC236}">
                  <a16:creationId xmlns:a16="http://schemas.microsoft.com/office/drawing/2014/main" id="{D284498F-9E45-DC5C-2216-282B6D7FDEC2}"/>
                </a:ext>
              </a:extLst>
            </p:cNvPr>
            <p:cNvSpPr/>
            <p:nvPr/>
          </p:nvSpPr>
          <p:spPr>
            <a:xfrm>
              <a:off x="10694924" y="721465"/>
              <a:ext cx="1033115" cy="6400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pic>
        <p:nvPicPr>
          <p:cNvPr id="13" name="Imagen 12" descr="Diagrama&#10;&#10;El contenido generado por IA puede ser incorrecto.">
            <a:extLst>
              <a:ext uri="{FF2B5EF4-FFF2-40B4-BE49-F238E27FC236}">
                <a16:creationId xmlns:a16="http://schemas.microsoft.com/office/drawing/2014/main" id="{FEB0072B-C76A-0D00-55FC-7FF9CBEE388A}"/>
              </a:ext>
            </a:extLst>
          </p:cNvPr>
          <p:cNvPicPr>
            <a:picLocks noChangeAspect="1"/>
          </p:cNvPicPr>
          <p:nvPr/>
        </p:nvPicPr>
        <p:blipFill>
          <a:blip r:embed="rId2"/>
          <a:srcRect t="66802" r="48219" b="14851"/>
          <a:stretch/>
        </p:blipFill>
        <p:spPr>
          <a:xfrm>
            <a:off x="6867417" y="918269"/>
            <a:ext cx="4024608" cy="1040575"/>
          </a:xfrm>
          <a:prstGeom prst="rect">
            <a:avLst/>
          </a:prstGeom>
        </p:spPr>
      </p:pic>
      <p:sp>
        <p:nvSpPr>
          <p:cNvPr id="15" name="CuadroTexto 14">
            <a:extLst>
              <a:ext uri="{FF2B5EF4-FFF2-40B4-BE49-F238E27FC236}">
                <a16:creationId xmlns:a16="http://schemas.microsoft.com/office/drawing/2014/main" id="{D22448E0-6EA0-8B9D-CB3A-7F8704DE72A4}"/>
              </a:ext>
            </a:extLst>
          </p:cNvPr>
          <p:cNvSpPr txBox="1"/>
          <p:nvPr/>
        </p:nvSpPr>
        <p:spPr>
          <a:xfrm>
            <a:off x="301434" y="4680098"/>
            <a:ext cx="5518644" cy="923330"/>
          </a:xfrm>
          <a:prstGeom prst="rect">
            <a:avLst/>
          </a:prstGeom>
          <a:noFill/>
        </p:spPr>
        <p:txBody>
          <a:bodyPr wrap="square" rtlCol="0">
            <a:spAutoFit/>
          </a:bodyPr>
          <a:lstStyle/>
          <a:p>
            <a:r>
              <a:rPr lang="en-GB" noProof="0" dirty="0">
                <a:cs typeface="Calibri" panose="020F0502020204030204" pitchFamily="34" charset="0"/>
              </a:rPr>
              <a:t>Scattering occurs in all directions and a </a:t>
            </a:r>
            <a:r>
              <a:rPr lang="en-GB" b="1" noProof="0" dirty="0">
                <a:cs typeface="Calibri" panose="020F0502020204030204" pitchFamily="34" charset="0"/>
              </a:rPr>
              <a:t>1D model </a:t>
            </a:r>
            <a:r>
              <a:rPr lang="en-GB" noProof="0" dirty="0">
                <a:cs typeface="Calibri" panose="020F0502020204030204" pitchFamily="34" charset="0"/>
              </a:rPr>
              <a:t>is thus not sufficient. </a:t>
            </a:r>
            <a:r>
              <a:rPr lang="en-GB" dirty="0">
                <a:cs typeface="Calibri" panose="020F0502020204030204" pitchFamily="34" charset="0"/>
              </a:rPr>
              <a:t>11</a:t>
            </a:r>
            <a:r>
              <a:rPr lang="en-GB" noProof="0" dirty="0">
                <a:cs typeface="Calibri" panose="020F0502020204030204" pitchFamily="34" charset="0"/>
              </a:rPr>
              <a:t> secondary collimators in the LHC </a:t>
            </a:r>
            <a:r>
              <a:rPr lang="en-GB" noProof="0" dirty="0" err="1">
                <a:cs typeface="Calibri" panose="020F0502020204030204" pitchFamily="34" charset="0"/>
              </a:rPr>
              <a:t>betatron</a:t>
            </a:r>
            <a:r>
              <a:rPr lang="en-GB" noProof="0" dirty="0">
                <a:cs typeface="Calibri" panose="020F0502020204030204" pitchFamily="34" charset="0"/>
              </a:rPr>
              <a:t> cleaning insertion per beam</a:t>
            </a:r>
          </a:p>
        </p:txBody>
      </p:sp>
      <p:sp>
        <p:nvSpPr>
          <p:cNvPr id="16" name="CuadroTexto 15">
            <a:extLst>
              <a:ext uri="{FF2B5EF4-FFF2-40B4-BE49-F238E27FC236}">
                <a16:creationId xmlns:a16="http://schemas.microsoft.com/office/drawing/2014/main" id="{C853D449-B9FE-6598-2D2B-771DB3460ACE}"/>
              </a:ext>
            </a:extLst>
          </p:cNvPr>
          <p:cNvSpPr txBox="1"/>
          <p:nvPr/>
        </p:nvSpPr>
        <p:spPr>
          <a:xfrm>
            <a:off x="301433" y="3253766"/>
            <a:ext cx="5425599" cy="1200329"/>
          </a:xfrm>
          <a:prstGeom prst="rect">
            <a:avLst/>
          </a:prstGeom>
          <a:noFill/>
        </p:spPr>
        <p:txBody>
          <a:bodyPr wrap="square" rtlCol="0">
            <a:spAutoFit/>
          </a:bodyPr>
          <a:lstStyle/>
          <a:p>
            <a:r>
              <a:rPr lang="en-GB" b="1" noProof="0" dirty="0">
                <a:cs typeface="Calibri" panose="020F0502020204030204" pitchFamily="34" charset="0"/>
              </a:rPr>
              <a:t>1D model: there are two optimum phase locations</a:t>
            </a:r>
          </a:p>
          <a:p>
            <a:pPr marL="285750" indent="-285750">
              <a:buFont typeface="Courier New" panose="02070309020205020404" pitchFamily="49" charset="0"/>
              <a:buChar char="o"/>
            </a:pPr>
            <a:r>
              <a:rPr lang="en-GB" dirty="0">
                <a:cs typeface="Calibri" panose="020F0502020204030204" pitchFamily="34" charset="0"/>
              </a:rPr>
              <a:t>Minimum set of 2 collimators for +</a:t>
            </a:r>
            <a:r>
              <a:rPr lang="en-GB" dirty="0" err="1">
                <a:cs typeface="Calibri" panose="020F0502020204030204" pitchFamily="34" charset="0"/>
              </a:rPr>
              <a:t>θ</a:t>
            </a:r>
            <a:r>
              <a:rPr lang="en-GB" baseline="-25000" dirty="0" err="1">
                <a:cs typeface="Calibri" panose="020F0502020204030204" pitchFamily="34" charset="0"/>
              </a:rPr>
              <a:t>MCS</a:t>
            </a:r>
            <a:r>
              <a:rPr lang="en-GB" dirty="0">
                <a:cs typeface="Calibri" panose="020F0502020204030204" pitchFamily="34" charset="0"/>
              </a:rPr>
              <a:t> and -</a:t>
            </a:r>
            <a:r>
              <a:rPr lang="en-GB" dirty="0" err="1">
                <a:cs typeface="Calibri" panose="020F0502020204030204" pitchFamily="34" charset="0"/>
              </a:rPr>
              <a:t>θ</a:t>
            </a:r>
            <a:r>
              <a:rPr lang="en-GB" baseline="-25000" dirty="0" err="1">
                <a:cs typeface="Calibri" panose="020F0502020204030204" pitchFamily="34" charset="0"/>
              </a:rPr>
              <a:t>MCS</a:t>
            </a:r>
            <a:r>
              <a:rPr lang="en-GB" dirty="0">
                <a:cs typeface="Calibri" panose="020F0502020204030204" pitchFamily="34" charset="0"/>
              </a:rPr>
              <a:t> </a:t>
            </a:r>
          </a:p>
          <a:p>
            <a:pPr marL="285750" indent="-285750">
              <a:buFont typeface="Courier New" panose="02070309020205020404" pitchFamily="49" charset="0"/>
              <a:buChar char="o"/>
            </a:pPr>
            <a:r>
              <a:rPr lang="en-GB" noProof="0" dirty="0">
                <a:cs typeface="Calibri" panose="020F0502020204030204" pitchFamily="34" charset="0"/>
              </a:rPr>
              <a:t>Optimum 4 TCTs (per plane) providing redundant coverage</a:t>
            </a:r>
          </a:p>
        </p:txBody>
      </p:sp>
      <p:sp>
        <p:nvSpPr>
          <p:cNvPr id="18" name="CuadroTexto 17">
            <a:extLst>
              <a:ext uri="{FF2B5EF4-FFF2-40B4-BE49-F238E27FC236}">
                <a16:creationId xmlns:a16="http://schemas.microsoft.com/office/drawing/2014/main" id="{39128472-8305-1DED-62FF-FD2180C08531}"/>
              </a:ext>
            </a:extLst>
          </p:cNvPr>
          <p:cNvSpPr txBox="1"/>
          <p:nvPr/>
        </p:nvSpPr>
        <p:spPr>
          <a:xfrm>
            <a:off x="301433" y="5715481"/>
            <a:ext cx="5272314" cy="461665"/>
          </a:xfrm>
          <a:prstGeom prst="rect">
            <a:avLst/>
          </a:prstGeom>
          <a:noFill/>
        </p:spPr>
        <p:txBody>
          <a:bodyPr wrap="square" rtlCol="0">
            <a:spAutoFit/>
          </a:bodyPr>
          <a:lstStyle/>
          <a:p>
            <a:r>
              <a:rPr lang="es-ES_tradnl" sz="1200" dirty="0" err="1">
                <a:latin typeface="Calibri" panose="020F0502020204030204" pitchFamily="34" charset="0"/>
                <a:cs typeface="Calibri" panose="020F0502020204030204" pitchFamily="34" charset="0"/>
              </a:rPr>
              <a:t>Optics</a:t>
            </a:r>
            <a:r>
              <a:rPr lang="es-ES_tradnl" sz="1200" dirty="0">
                <a:latin typeface="Calibri" panose="020F0502020204030204" pitchFamily="34" charset="0"/>
                <a:cs typeface="Calibri" panose="020F0502020204030204" pitchFamily="34" charset="0"/>
              </a:rPr>
              <a:t> </a:t>
            </a:r>
            <a:r>
              <a:rPr lang="es-ES_tradnl" sz="1200" dirty="0" err="1">
                <a:latin typeface="Calibri" panose="020F0502020204030204" pitchFamily="34" charset="0"/>
                <a:cs typeface="Calibri" panose="020F0502020204030204" pitchFamily="34" charset="0"/>
              </a:rPr>
              <a:t>of</a:t>
            </a:r>
            <a:r>
              <a:rPr lang="es-ES_tradnl" sz="1200" dirty="0">
                <a:latin typeface="Calibri" panose="020F0502020204030204" pitchFamily="34" charset="0"/>
                <a:cs typeface="Calibri" panose="020F0502020204030204" pitchFamily="34" charset="0"/>
              </a:rPr>
              <a:t> a </a:t>
            </a:r>
            <a:r>
              <a:rPr lang="es-ES_tradnl" sz="1200" dirty="0" err="1">
                <a:latin typeface="Calibri" panose="020F0502020204030204" pitchFamily="34" charset="0"/>
                <a:cs typeface="Calibri" panose="020F0502020204030204" pitchFamily="34" charset="0"/>
              </a:rPr>
              <a:t>two-stage</a:t>
            </a:r>
            <a:r>
              <a:rPr lang="es-ES_tradnl" sz="1200" dirty="0">
                <a:latin typeface="Calibri" panose="020F0502020204030204" pitchFamily="34" charset="0"/>
                <a:cs typeface="Calibri" panose="020F0502020204030204" pitchFamily="34" charset="0"/>
              </a:rPr>
              <a:t> </a:t>
            </a:r>
            <a:r>
              <a:rPr lang="es-ES_tradnl" sz="1200" dirty="0" err="1">
                <a:latin typeface="Calibri" panose="020F0502020204030204" pitchFamily="34" charset="0"/>
                <a:cs typeface="Calibri" panose="020F0502020204030204" pitchFamily="34" charset="0"/>
              </a:rPr>
              <a:t>collimation</a:t>
            </a:r>
            <a:r>
              <a:rPr lang="es-ES_tradnl" sz="1200" dirty="0">
                <a:latin typeface="Calibri" panose="020F0502020204030204" pitchFamily="34" charset="0"/>
                <a:cs typeface="Calibri" panose="020F0502020204030204" pitchFamily="34" charset="0"/>
              </a:rPr>
              <a:t> </a:t>
            </a:r>
            <a:r>
              <a:rPr lang="es-ES_tradnl" sz="1200" dirty="0" err="1">
                <a:latin typeface="Calibri" panose="020F0502020204030204" pitchFamily="34" charset="0"/>
                <a:cs typeface="Calibri" panose="020F0502020204030204" pitchFamily="34" charset="0"/>
              </a:rPr>
              <a:t>system</a:t>
            </a:r>
            <a:r>
              <a:rPr lang="es-ES_tradnl" sz="1200" dirty="0">
                <a:latin typeface="Calibri" panose="020F0502020204030204" pitchFamily="34" charset="0"/>
                <a:cs typeface="Calibri" panose="020F0502020204030204" pitchFamily="34" charset="0"/>
              </a:rPr>
              <a:t>. J. B. </a:t>
            </a:r>
            <a:r>
              <a:rPr lang="es-ES_tradnl" sz="1200" dirty="0" err="1">
                <a:latin typeface="Calibri" panose="020F0502020204030204" pitchFamily="34" charset="0"/>
                <a:cs typeface="Calibri" panose="020F0502020204030204" pitchFamily="34" charset="0"/>
              </a:rPr>
              <a:t>Jeanneret</a:t>
            </a:r>
            <a:r>
              <a:rPr lang="es-ES_tradnl" sz="1200" dirty="0">
                <a:latin typeface="Calibri" panose="020F0502020204030204" pitchFamily="34" charset="0"/>
                <a:cs typeface="Calibri" panose="020F0502020204030204" pitchFamily="34" charset="0"/>
              </a:rPr>
              <a:t>. CERN CH-1211 Geneva </a:t>
            </a:r>
            <a:r>
              <a:rPr lang="es-ES_tradnl" sz="1200" dirty="0" err="1">
                <a:latin typeface="Calibri" panose="020F0502020204030204" pitchFamily="34" charset="0"/>
                <a:cs typeface="Calibri" panose="020F0502020204030204" pitchFamily="34" charset="0"/>
              </a:rPr>
              <a:t>Switzerland</a:t>
            </a:r>
            <a:r>
              <a:rPr lang="es-ES_tradnl" sz="1200" dirty="0">
                <a:latin typeface="Calibri" panose="020F0502020204030204" pitchFamily="34" charset="0"/>
                <a:cs typeface="Calibri" panose="020F0502020204030204" pitchFamily="34" charset="0"/>
              </a:rPr>
              <a:t> 1998</a:t>
            </a:r>
          </a:p>
        </p:txBody>
      </p:sp>
      <p:sp>
        <p:nvSpPr>
          <p:cNvPr id="2" name="CuadroTexto 1">
            <a:extLst>
              <a:ext uri="{FF2B5EF4-FFF2-40B4-BE49-F238E27FC236}">
                <a16:creationId xmlns:a16="http://schemas.microsoft.com/office/drawing/2014/main" id="{5FEA3438-6164-6AAC-BBA6-17F4605D9359}"/>
              </a:ext>
            </a:extLst>
          </p:cNvPr>
          <p:cNvSpPr txBox="1"/>
          <p:nvPr/>
        </p:nvSpPr>
        <p:spPr>
          <a:xfrm>
            <a:off x="301433" y="877777"/>
            <a:ext cx="5116040" cy="923330"/>
          </a:xfrm>
          <a:prstGeom prst="rect">
            <a:avLst/>
          </a:prstGeom>
          <a:noFill/>
        </p:spPr>
        <p:txBody>
          <a:bodyPr wrap="square" rtlCol="0">
            <a:spAutoFit/>
          </a:bodyPr>
          <a:lstStyle/>
          <a:p>
            <a:pPr marL="285750" indent="-285750">
              <a:buFont typeface="Wingdings" pitchFamily="2" charset="2"/>
              <a:buChar char="q"/>
            </a:pPr>
            <a:r>
              <a:rPr lang="en-GB" noProof="1"/>
              <a:t>Secondary collimators must be placed at optimum pase locations where kicks from TCP scattering translates into largest offsets</a:t>
            </a:r>
          </a:p>
        </p:txBody>
      </p:sp>
    </p:spTree>
    <p:extLst>
      <p:ext uri="{BB962C8B-B14F-4D97-AF65-F5344CB8AC3E}">
        <p14:creationId xmlns:p14="http://schemas.microsoft.com/office/powerpoint/2010/main" val="1056541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7A059-391D-B3A7-8A2E-999410365133}"/>
            </a:ext>
          </a:extLst>
        </p:cNvPr>
        <p:cNvGrpSpPr/>
        <p:nvPr/>
      </p:nvGrpSpPr>
      <p:grpSpPr>
        <a:xfrm>
          <a:off x="0" y="0"/>
          <a:ext cx="0" cy="0"/>
          <a:chOff x="0" y="0"/>
          <a:chExt cx="0" cy="0"/>
        </a:xfrm>
      </p:grpSpPr>
      <p:sp>
        <p:nvSpPr>
          <p:cNvPr id="5" name="Rectángulo redondeado 4">
            <a:extLst>
              <a:ext uri="{FF2B5EF4-FFF2-40B4-BE49-F238E27FC236}">
                <a16:creationId xmlns:a16="http://schemas.microsoft.com/office/drawing/2014/main" id="{8C875918-9C5F-C7A6-FFBA-F4C4C181E934}"/>
              </a:ext>
            </a:extLst>
          </p:cNvPr>
          <p:cNvSpPr/>
          <p:nvPr/>
        </p:nvSpPr>
        <p:spPr>
          <a:xfrm>
            <a:off x="512619" y="5536884"/>
            <a:ext cx="10788206" cy="681416"/>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pic>
        <p:nvPicPr>
          <p:cNvPr id="4" name="Imagen 3" descr="Escala de tiempo&#10;&#10;El contenido generado por IA puede ser incorrecto.">
            <a:extLst>
              <a:ext uri="{FF2B5EF4-FFF2-40B4-BE49-F238E27FC236}">
                <a16:creationId xmlns:a16="http://schemas.microsoft.com/office/drawing/2014/main" id="{99E46287-5D23-6E46-590E-06F8D5104E3B}"/>
              </a:ext>
            </a:extLst>
          </p:cNvPr>
          <p:cNvPicPr>
            <a:picLocks noChangeAspect="1"/>
          </p:cNvPicPr>
          <p:nvPr/>
        </p:nvPicPr>
        <p:blipFill>
          <a:blip r:embed="rId2"/>
          <a:srcRect l="871" t="9049" b="20773"/>
          <a:stretch/>
        </p:blipFill>
        <p:spPr>
          <a:xfrm>
            <a:off x="3201202" y="933908"/>
            <a:ext cx="8099622" cy="4290892"/>
          </a:xfrm>
          <a:prstGeom prst="rect">
            <a:avLst/>
          </a:prstGeom>
        </p:spPr>
      </p:pic>
      <p:sp>
        <p:nvSpPr>
          <p:cNvPr id="8" name="Título 1">
            <a:extLst>
              <a:ext uri="{FF2B5EF4-FFF2-40B4-BE49-F238E27FC236}">
                <a16:creationId xmlns:a16="http://schemas.microsoft.com/office/drawing/2014/main" id="{809EA6F2-C48A-C401-E53C-6150CCF99BF6}"/>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Single vs multi-stage collimation</a:t>
            </a:r>
          </a:p>
        </p:txBody>
      </p:sp>
      <p:sp>
        <p:nvSpPr>
          <p:cNvPr id="10" name="CuadroTexto 9">
            <a:extLst>
              <a:ext uri="{FF2B5EF4-FFF2-40B4-BE49-F238E27FC236}">
                <a16:creationId xmlns:a16="http://schemas.microsoft.com/office/drawing/2014/main" id="{09385504-E72A-932B-C1AA-D397418A3F73}"/>
              </a:ext>
            </a:extLst>
          </p:cNvPr>
          <p:cNvSpPr txBox="1"/>
          <p:nvPr/>
        </p:nvSpPr>
        <p:spPr>
          <a:xfrm>
            <a:off x="291361" y="942108"/>
            <a:ext cx="2641163" cy="2862322"/>
          </a:xfrm>
          <a:prstGeom prst="rect">
            <a:avLst/>
          </a:prstGeom>
          <a:noFill/>
        </p:spPr>
        <p:txBody>
          <a:bodyPr wrap="square" rtlCol="0">
            <a:spAutoFit/>
          </a:bodyPr>
          <a:lstStyle/>
          <a:p>
            <a:pPr algn="ctr"/>
            <a:r>
              <a:rPr lang="en-GB" dirty="0">
                <a:latin typeface="Calibri" panose="020F0502020204030204" pitchFamily="34" charset="0"/>
                <a:cs typeface="Calibri" panose="020F0502020204030204" pitchFamily="34" charset="0"/>
              </a:rPr>
              <a:t>Two–stage collimation in a single location is not sufficient for the LHC to absorb the EM showers and protect all the critical components. </a:t>
            </a:r>
          </a:p>
          <a:p>
            <a:pPr algn="ctr"/>
            <a:endParaRPr lang="en-GB" b="1" dirty="0">
              <a:latin typeface="Calibri" panose="020F0502020204030204" pitchFamily="34" charset="0"/>
              <a:cs typeface="Calibri" panose="020F0502020204030204" pitchFamily="34" charset="0"/>
            </a:endParaRPr>
          </a:p>
          <a:p>
            <a:pPr algn="ctr"/>
            <a:endParaRPr lang="en-GB" b="1" dirty="0">
              <a:latin typeface="Calibri" panose="020F0502020204030204" pitchFamily="34" charset="0"/>
              <a:cs typeface="Calibri" panose="020F0502020204030204" pitchFamily="34" charset="0"/>
            </a:endParaRPr>
          </a:p>
          <a:p>
            <a:pPr algn="ctr"/>
            <a:r>
              <a:rPr lang="en-GB" b="1" dirty="0">
                <a:latin typeface="Calibri" panose="020F0502020204030204" pitchFamily="34" charset="0"/>
                <a:cs typeface="Calibri" panose="020F0502020204030204" pitchFamily="34" charset="0"/>
              </a:rPr>
              <a:t>A </a:t>
            </a:r>
            <a:r>
              <a:rPr lang="en-GB" b="1" noProof="0" dirty="0">
                <a:latin typeface="Calibri" panose="020F0502020204030204" pitchFamily="34" charset="0"/>
                <a:cs typeface="Calibri" panose="020F0502020204030204" pitchFamily="34" charset="0"/>
              </a:rPr>
              <a:t>5-stage cleaning is required! </a:t>
            </a:r>
            <a:endParaRPr lang="en-GB" noProof="0" dirty="0">
              <a:latin typeface="Calibri" panose="020F0502020204030204" pitchFamily="34" charset="0"/>
              <a:cs typeface="Calibri" panose="020F0502020204030204" pitchFamily="34" charset="0"/>
            </a:endParaRPr>
          </a:p>
        </p:txBody>
      </p:sp>
      <p:sp>
        <p:nvSpPr>
          <p:cNvPr id="12" name="Marcador de pie de página 11">
            <a:extLst>
              <a:ext uri="{FF2B5EF4-FFF2-40B4-BE49-F238E27FC236}">
                <a16:creationId xmlns:a16="http://schemas.microsoft.com/office/drawing/2014/main" id="{A6E4A36B-BE4F-2C16-FB6B-7528028B55B4}"/>
              </a:ext>
            </a:extLst>
          </p:cNvPr>
          <p:cNvSpPr>
            <a:spLocks noGrp="1"/>
          </p:cNvSpPr>
          <p:nvPr>
            <p:ph type="ftr" sz="quarter" idx="11"/>
          </p:nvPr>
        </p:nvSpPr>
        <p:spPr/>
        <p:txBody>
          <a:bodyPr/>
          <a:lstStyle/>
          <a:p>
            <a:r>
              <a:rPr lang="es-ES_tradnl"/>
              <a:t>N. Fuster-Martínez</a:t>
            </a:r>
          </a:p>
        </p:txBody>
      </p:sp>
      <p:sp>
        <p:nvSpPr>
          <p:cNvPr id="14" name="Marcador de número de diapositiva 13">
            <a:extLst>
              <a:ext uri="{FF2B5EF4-FFF2-40B4-BE49-F238E27FC236}">
                <a16:creationId xmlns:a16="http://schemas.microsoft.com/office/drawing/2014/main" id="{3979F553-9CEC-D1BA-DFF9-2CDBD9C3EE7D}"/>
              </a:ext>
            </a:extLst>
          </p:cNvPr>
          <p:cNvSpPr>
            <a:spLocks noGrp="1"/>
          </p:cNvSpPr>
          <p:nvPr>
            <p:ph type="sldNum" sz="quarter" idx="12"/>
          </p:nvPr>
        </p:nvSpPr>
        <p:spPr/>
        <p:txBody>
          <a:bodyPr/>
          <a:lstStyle/>
          <a:p>
            <a:fld id="{DAE0D7E8-5DF2-E840-A2C8-1CC4E4B5A26A}" type="slidenum">
              <a:rPr lang="es-ES_tradnl" smtClean="0"/>
              <a:t>32</a:t>
            </a:fld>
            <a:endParaRPr lang="es-ES_tradnl"/>
          </a:p>
        </p:txBody>
      </p:sp>
      <p:sp>
        <p:nvSpPr>
          <p:cNvPr id="2" name="Rectángulo redondeado 1">
            <a:extLst>
              <a:ext uri="{FF2B5EF4-FFF2-40B4-BE49-F238E27FC236}">
                <a16:creationId xmlns:a16="http://schemas.microsoft.com/office/drawing/2014/main" id="{D886B9BE-46C8-1E56-CFED-6024FAD3A63C}"/>
              </a:ext>
            </a:extLst>
          </p:cNvPr>
          <p:cNvSpPr/>
          <p:nvPr/>
        </p:nvSpPr>
        <p:spPr>
          <a:xfrm>
            <a:off x="5941851" y="3079354"/>
            <a:ext cx="5627651" cy="923330"/>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16" name="CuadroTexto 15">
            <a:extLst>
              <a:ext uri="{FF2B5EF4-FFF2-40B4-BE49-F238E27FC236}">
                <a16:creationId xmlns:a16="http://schemas.microsoft.com/office/drawing/2014/main" id="{C592DC4E-DBD1-D316-795D-30587DAD3E0E}"/>
              </a:ext>
            </a:extLst>
          </p:cNvPr>
          <p:cNvSpPr txBox="1"/>
          <p:nvPr/>
        </p:nvSpPr>
        <p:spPr>
          <a:xfrm>
            <a:off x="5859234" y="3114439"/>
            <a:ext cx="5710268" cy="923330"/>
          </a:xfrm>
          <a:prstGeom prst="rect">
            <a:avLst/>
          </a:prstGeom>
          <a:noFill/>
        </p:spPr>
        <p:txBody>
          <a:bodyPr wrap="square">
            <a:spAutoFit/>
          </a:bodyPr>
          <a:lstStyle/>
          <a:p>
            <a:pPr algn="ctr"/>
            <a:r>
              <a:rPr lang="en-GB" b="1" noProof="0" dirty="0">
                <a:latin typeface="Calibri" panose="020F0502020204030204" pitchFamily="34" charset="0"/>
                <a:cs typeface="Calibri" panose="020F0502020204030204" pitchFamily="34" charset="0"/>
              </a:rPr>
              <a:t>The system performance relies on achieving the well-defined hierarchy between different collimator families and machine aperture</a:t>
            </a:r>
            <a:endParaRPr lang="es-ES_tradnl" b="1" dirty="0"/>
          </a:p>
        </p:txBody>
      </p:sp>
      <p:sp>
        <p:nvSpPr>
          <p:cNvPr id="3" name="CuadroTexto 2">
            <a:extLst>
              <a:ext uri="{FF2B5EF4-FFF2-40B4-BE49-F238E27FC236}">
                <a16:creationId xmlns:a16="http://schemas.microsoft.com/office/drawing/2014/main" id="{CD37DF7E-3936-F2DE-BB1B-F7310DEE9CC5}"/>
              </a:ext>
            </a:extLst>
          </p:cNvPr>
          <p:cNvSpPr txBox="1"/>
          <p:nvPr/>
        </p:nvSpPr>
        <p:spPr>
          <a:xfrm>
            <a:off x="512619" y="5593930"/>
            <a:ext cx="10788205" cy="646331"/>
          </a:xfrm>
          <a:prstGeom prst="rect">
            <a:avLst/>
          </a:prstGeom>
          <a:noFill/>
        </p:spPr>
        <p:txBody>
          <a:bodyPr wrap="square" rtlCol="0">
            <a:spAutoFit/>
          </a:bodyPr>
          <a:lstStyle/>
          <a:p>
            <a:pPr algn="ctr"/>
            <a:r>
              <a:rPr lang="en-GB" noProof="1"/>
              <a:t>Dedicated momentum cleaning might also be needed. Special optics soluctions need to be developed and the same multi-stage collimation system approach can be used</a:t>
            </a:r>
          </a:p>
        </p:txBody>
      </p:sp>
    </p:spTree>
    <p:extLst>
      <p:ext uri="{BB962C8B-B14F-4D97-AF65-F5344CB8AC3E}">
        <p14:creationId xmlns:p14="http://schemas.microsoft.com/office/powerpoint/2010/main" val="346449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B409EEBE-962F-2008-9D57-7DC31382AB6B}"/>
              </a:ext>
            </a:extLst>
          </p:cNvPr>
          <p:cNvSpPr/>
          <p:nvPr/>
        </p:nvSpPr>
        <p:spPr>
          <a:xfrm>
            <a:off x="394586" y="5162711"/>
            <a:ext cx="4253999" cy="936233"/>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pic>
        <p:nvPicPr>
          <p:cNvPr id="7" name="Imagen 6" descr="Diagrama&#10;&#10;El contenido generado por IA puede ser incorrecto.">
            <a:extLst>
              <a:ext uri="{FF2B5EF4-FFF2-40B4-BE49-F238E27FC236}">
                <a16:creationId xmlns:a16="http://schemas.microsoft.com/office/drawing/2014/main" id="{88BABE7A-B6F5-9D0E-140F-E95731EA7AAF}"/>
              </a:ext>
            </a:extLst>
          </p:cNvPr>
          <p:cNvPicPr>
            <a:picLocks noChangeAspect="1"/>
          </p:cNvPicPr>
          <p:nvPr/>
        </p:nvPicPr>
        <p:blipFill>
          <a:blip r:embed="rId2"/>
          <a:srcRect l="1115" t="11243" b="48718"/>
          <a:stretch/>
        </p:blipFill>
        <p:spPr>
          <a:xfrm>
            <a:off x="359288" y="1484676"/>
            <a:ext cx="5743434" cy="1740259"/>
          </a:xfrm>
          <a:prstGeom prst="rect">
            <a:avLst/>
          </a:prstGeom>
        </p:spPr>
      </p:pic>
      <p:sp>
        <p:nvSpPr>
          <p:cNvPr id="10" name="Título 1">
            <a:extLst>
              <a:ext uri="{FF2B5EF4-FFF2-40B4-BE49-F238E27FC236}">
                <a16:creationId xmlns:a16="http://schemas.microsoft.com/office/drawing/2014/main" id="{7D89D9DA-4C70-C50A-E428-ADB502A9D2BA}"/>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simulation tools</a:t>
            </a:r>
          </a:p>
        </p:txBody>
      </p:sp>
      <p:sp>
        <p:nvSpPr>
          <p:cNvPr id="11" name="Marcador de pie de página 10">
            <a:extLst>
              <a:ext uri="{FF2B5EF4-FFF2-40B4-BE49-F238E27FC236}">
                <a16:creationId xmlns:a16="http://schemas.microsoft.com/office/drawing/2014/main" id="{1753FC2E-79BB-1646-D256-20FDFB7F2AAE}"/>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539B0E85-ACCB-2088-7A97-E99B9C7983C0}"/>
              </a:ext>
            </a:extLst>
          </p:cNvPr>
          <p:cNvSpPr>
            <a:spLocks noGrp="1"/>
          </p:cNvSpPr>
          <p:nvPr>
            <p:ph type="sldNum" sz="quarter" idx="12"/>
          </p:nvPr>
        </p:nvSpPr>
        <p:spPr/>
        <p:txBody>
          <a:bodyPr/>
          <a:lstStyle/>
          <a:p>
            <a:fld id="{DAE0D7E8-5DF2-E840-A2C8-1CC4E4B5A26A}" type="slidenum">
              <a:rPr lang="es-ES_tradnl" smtClean="0"/>
              <a:t>33</a:t>
            </a:fld>
            <a:endParaRPr lang="es-ES_tradnl"/>
          </a:p>
        </p:txBody>
      </p:sp>
      <p:sp>
        <p:nvSpPr>
          <p:cNvPr id="3" name="CuadroTexto 2">
            <a:extLst>
              <a:ext uri="{FF2B5EF4-FFF2-40B4-BE49-F238E27FC236}">
                <a16:creationId xmlns:a16="http://schemas.microsoft.com/office/drawing/2014/main" id="{680D4744-E111-7025-73C6-518178346ED0}"/>
              </a:ext>
            </a:extLst>
          </p:cNvPr>
          <p:cNvSpPr txBox="1"/>
          <p:nvPr/>
        </p:nvSpPr>
        <p:spPr>
          <a:xfrm>
            <a:off x="344078" y="792113"/>
            <a:ext cx="5751922" cy="646331"/>
          </a:xfrm>
          <a:prstGeom prst="rect">
            <a:avLst/>
          </a:prstGeom>
          <a:noFill/>
        </p:spPr>
        <p:txBody>
          <a:bodyPr wrap="square">
            <a:spAutoFit/>
          </a:bodyPr>
          <a:lstStyle/>
          <a:p>
            <a:r>
              <a:rPr lang="en-GB" b="1" noProof="0" dirty="0">
                <a:cs typeface="Calibri" panose="020F0502020204030204" pitchFamily="34" charset="0"/>
              </a:rPr>
              <a:t>Simulation's goal: </a:t>
            </a:r>
            <a:r>
              <a:rPr lang="en-GB" noProof="0" dirty="0">
                <a:cs typeface="Calibri" panose="020F0502020204030204" pitchFamily="34" charset="0"/>
              </a:rPr>
              <a:t>determine the energy lost in the machine for a given beam intensity</a:t>
            </a:r>
          </a:p>
        </p:txBody>
      </p:sp>
      <p:sp>
        <p:nvSpPr>
          <p:cNvPr id="4" name="CuadroTexto 3">
            <a:extLst>
              <a:ext uri="{FF2B5EF4-FFF2-40B4-BE49-F238E27FC236}">
                <a16:creationId xmlns:a16="http://schemas.microsoft.com/office/drawing/2014/main" id="{4AB1512F-15B0-3073-084E-26C7E4535E1A}"/>
              </a:ext>
            </a:extLst>
          </p:cNvPr>
          <p:cNvSpPr txBox="1"/>
          <p:nvPr/>
        </p:nvSpPr>
        <p:spPr>
          <a:xfrm>
            <a:off x="386998" y="5142557"/>
            <a:ext cx="4253999" cy="923330"/>
          </a:xfrm>
          <a:prstGeom prst="rect">
            <a:avLst/>
          </a:prstGeom>
          <a:noFill/>
        </p:spPr>
        <p:txBody>
          <a:bodyPr wrap="square" rtlCol="0">
            <a:spAutoFit/>
          </a:bodyPr>
          <a:lstStyle/>
          <a:p>
            <a:pPr algn="ctr"/>
            <a:r>
              <a:rPr lang="en-GB" b="1" dirty="0">
                <a:cs typeface="Calibri" panose="020F0502020204030204" pitchFamily="34" charset="0"/>
              </a:rPr>
              <a:t>A</a:t>
            </a:r>
            <a:r>
              <a:rPr lang="en-GB" b="1" noProof="0" dirty="0" err="1">
                <a:cs typeface="Calibri" panose="020F0502020204030204" pitchFamily="34" charset="0"/>
              </a:rPr>
              <a:t>vailable</a:t>
            </a:r>
            <a:r>
              <a:rPr lang="en-GB" b="1" noProof="0" dirty="0">
                <a:cs typeface="Calibri" panose="020F0502020204030204" pitchFamily="34" charset="0"/>
              </a:rPr>
              <a:t> tools: </a:t>
            </a:r>
            <a:r>
              <a:rPr lang="en-GB" noProof="0" dirty="0" err="1">
                <a:cs typeface="Calibri" panose="020F0502020204030204" pitchFamily="34" charset="0"/>
              </a:rPr>
              <a:t>SixTrack</a:t>
            </a:r>
            <a:r>
              <a:rPr lang="en-GB" noProof="0" dirty="0">
                <a:cs typeface="Calibri" panose="020F0502020204030204" pitchFamily="34" charset="0"/>
              </a:rPr>
              <a:t>, Merlin, MAD-X, </a:t>
            </a:r>
            <a:r>
              <a:rPr lang="en-GB" noProof="0" dirty="0" err="1">
                <a:cs typeface="Calibri" panose="020F0502020204030204" pitchFamily="34" charset="0"/>
              </a:rPr>
              <a:t>Sixtrack</a:t>
            </a:r>
            <a:r>
              <a:rPr lang="en-GB" noProof="0" dirty="0">
                <a:cs typeface="Calibri" panose="020F0502020204030204" pitchFamily="34" charset="0"/>
              </a:rPr>
              <a:t> + FLUKA, BDSIM, Geant4, </a:t>
            </a:r>
            <a:r>
              <a:rPr lang="en-GB" noProof="0" dirty="0" err="1">
                <a:cs typeface="Calibri" panose="020F0502020204030204" pitchFamily="34" charset="0"/>
              </a:rPr>
              <a:t>PyOrbit</a:t>
            </a:r>
            <a:r>
              <a:rPr lang="en-GB" noProof="0" dirty="0">
                <a:cs typeface="Calibri" panose="020F0502020204030204" pitchFamily="34" charset="0"/>
              </a:rPr>
              <a:t>, TRACK, Elegant…</a:t>
            </a:r>
          </a:p>
        </p:txBody>
      </p:sp>
      <p:pic>
        <p:nvPicPr>
          <p:cNvPr id="8" name="Imagen 7" descr="Interfaz de usuario gráfica, Texto, Aplicación&#10;&#10;El contenido generado por IA puede ser incorrecto.">
            <a:extLst>
              <a:ext uri="{FF2B5EF4-FFF2-40B4-BE49-F238E27FC236}">
                <a16:creationId xmlns:a16="http://schemas.microsoft.com/office/drawing/2014/main" id="{9634410E-1547-D1C3-1EF6-1C9510CD7E26}"/>
              </a:ext>
            </a:extLst>
          </p:cNvPr>
          <p:cNvPicPr>
            <a:picLocks noChangeAspect="1"/>
          </p:cNvPicPr>
          <p:nvPr/>
        </p:nvPicPr>
        <p:blipFill>
          <a:blip r:embed="rId3"/>
          <a:srcRect l="45249" t="52466" r="-1" b="34240"/>
          <a:stretch/>
        </p:blipFill>
        <p:spPr>
          <a:xfrm>
            <a:off x="421695" y="3337996"/>
            <a:ext cx="3185309" cy="590139"/>
          </a:xfrm>
          <a:prstGeom prst="rect">
            <a:avLst/>
          </a:prstGeom>
        </p:spPr>
      </p:pic>
      <p:grpSp>
        <p:nvGrpSpPr>
          <p:cNvPr id="14" name="Grupo 13">
            <a:extLst>
              <a:ext uri="{FF2B5EF4-FFF2-40B4-BE49-F238E27FC236}">
                <a16:creationId xmlns:a16="http://schemas.microsoft.com/office/drawing/2014/main" id="{FAEC7C24-1850-40DE-8988-CBDFB09CA218}"/>
              </a:ext>
            </a:extLst>
          </p:cNvPr>
          <p:cNvGrpSpPr/>
          <p:nvPr/>
        </p:nvGrpSpPr>
        <p:grpSpPr>
          <a:xfrm>
            <a:off x="6547991" y="704601"/>
            <a:ext cx="5449454" cy="2520334"/>
            <a:chOff x="6537488" y="908666"/>
            <a:chExt cx="5449454" cy="2520334"/>
          </a:xfrm>
        </p:grpSpPr>
        <p:pic>
          <p:nvPicPr>
            <p:cNvPr id="5" name="Imagen 4" descr="Gráfico, Gráfico de líneas&#10;&#10;El contenido generado por IA puede ser incorrecto.">
              <a:extLst>
                <a:ext uri="{FF2B5EF4-FFF2-40B4-BE49-F238E27FC236}">
                  <a16:creationId xmlns:a16="http://schemas.microsoft.com/office/drawing/2014/main" id="{B0B3CAE6-BF4C-6804-795E-BDFDF68DE814}"/>
                </a:ext>
              </a:extLst>
            </p:cNvPr>
            <p:cNvPicPr>
              <a:picLocks noChangeAspect="1"/>
            </p:cNvPicPr>
            <p:nvPr/>
          </p:nvPicPr>
          <p:blipFill>
            <a:blip r:embed="rId4"/>
            <a:srcRect l="1155" t="10737" b="31543"/>
            <a:stretch/>
          </p:blipFill>
          <p:spPr>
            <a:xfrm>
              <a:off x="6537488" y="908666"/>
              <a:ext cx="5449454" cy="2381290"/>
            </a:xfrm>
            <a:prstGeom prst="rect">
              <a:avLst/>
            </a:prstGeom>
          </p:spPr>
        </p:pic>
        <p:sp>
          <p:nvSpPr>
            <p:cNvPr id="13" name="Rectángulo 12">
              <a:extLst>
                <a:ext uri="{FF2B5EF4-FFF2-40B4-BE49-F238E27FC236}">
                  <a16:creationId xmlns:a16="http://schemas.microsoft.com/office/drawing/2014/main" id="{117841D6-D185-6E91-6926-B198DB22F0F6}"/>
                </a:ext>
              </a:extLst>
            </p:cNvPr>
            <p:cNvSpPr/>
            <p:nvPr/>
          </p:nvSpPr>
          <p:spPr>
            <a:xfrm>
              <a:off x="9709608" y="3007151"/>
              <a:ext cx="1432874" cy="4218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sp>
        <p:nvSpPr>
          <p:cNvPr id="15" name="CuadroTexto 14">
            <a:extLst>
              <a:ext uri="{FF2B5EF4-FFF2-40B4-BE49-F238E27FC236}">
                <a16:creationId xmlns:a16="http://schemas.microsoft.com/office/drawing/2014/main" id="{4B1D0FE5-DF84-EE4C-886E-1972039E75E5}"/>
              </a:ext>
            </a:extLst>
          </p:cNvPr>
          <p:cNvSpPr txBox="1"/>
          <p:nvPr/>
        </p:nvSpPr>
        <p:spPr>
          <a:xfrm>
            <a:off x="440550" y="4190478"/>
            <a:ext cx="4689715" cy="646331"/>
          </a:xfrm>
          <a:prstGeom prst="rect">
            <a:avLst/>
          </a:prstGeom>
          <a:noFill/>
        </p:spPr>
        <p:txBody>
          <a:bodyPr wrap="square" rtlCol="0">
            <a:spAutoFit/>
          </a:bodyPr>
          <a:lstStyle/>
          <a:p>
            <a:r>
              <a:rPr lang="en-GB" noProof="0" dirty="0"/>
              <a:t>Large effort on developing sophisticated tools and currently ongoing effort on new tools</a:t>
            </a:r>
          </a:p>
        </p:txBody>
      </p:sp>
      <p:graphicFrame>
        <p:nvGraphicFramePr>
          <p:cNvPr id="18" name="CuadroTexto 15">
            <a:extLst>
              <a:ext uri="{FF2B5EF4-FFF2-40B4-BE49-F238E27FC236}">
                <a16:creationId xmlns:a16="http://schemas.microsoft.com/office/drawing/2014/main" id="{5609D3C4-055C-0CF6-CCA0-9D1EB21EFFF7}"/>
              </a:ext>
            </a:extLst>
          </p:cNvPr>
          <p:cNvGraphicFramePr/>
          <p:nvPr>
            <p:extLst>
              <p:ext uri="{D42A27DB-BD31-4B8C-83A1-F6EECF244321}">
                <p14:modId xmlns:p14="http://schemas.microsoft.com/office/powerpoint/2010/main" val="952347331"/>
              </p:ext>
            </p:extLst>
          </p:nvPr>
        </p:nvGraphicFramePr>
        <p:xfrm>
          <a:off x="5582256" y="3183971"/>
          <a:ext cx="6188049" cy="313932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891172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38BE2-F626-FFED-F26C-CBA7EBE356E1}"/>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77CA8B35-0DEB-A24C-163F-379B72B87D74}"/>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simulation tools: LHC </a:t>
            </a:r>
            <a:r>
              <a:rPr lang="en-GB" sz="3200" noProof="0" dirty="0" err="1">
                <a:solidFill>
                  <a:schemeClr val="bg1"/>
                </a:solidFill>
              </a:rPr>
              <a:t>SixTrack</a:t>
            </a:r>
            <a:r>
              <a:rPr lang="en-GB" sz="3200" noProof="0" dirty="0">
                <a:solidFill>
                  <a:schemeClr val="bg1"/>
                </a:solidFill>
              </a:rPr>
              <a:t> simulations</a:t>
            </a:r>
          </a:p>
        </p:txBody>
      </p:sp>
      <p:sp>
        <p:nvSpPr>
          <p:cNvPr id="10" name="Marcador de pie de página 9">
            <a:extLst>
              <a:ext uri="{FF2B5EF4-FFF2-40B4-BE49-F238E27FC236}">
                <a16:creationId xmlns:a16="http://schemas.microsoft.com/office/drawing/2014/main" id="{9B1AE1E1-9C6B-2016-0CBE-4A7675DBB0EA}"/>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2819D80F-F59F-AEE7-A0C0-F7E6FAF3472D}"/>
              </a:ext>
            </a:extLst>
          </p:cNvPr>
          <p:cNvSpPr>
            <a:spLocks noGrp="1"/>
          </p:cNvSpPr>
          <p:nvPr>
            <p:ph type="sldNum" sz="quarter" idx="12"/>
          </p:nvPr>
        </p:nvSpPr>
        <p:spPr/>
        <p:txBody>
          <a:bodyPr/>
          <a:lstStyle/>
          <a:p>
            <a:fld id="{DAE0D7E8-5DF2-E840-A2C8-1CC4E4B5A26A}" type="slidenum">
              <a:rPr lang="es-ES_tradnl" smtClean="0"/>
              <a:t>34</a:t>
            </a:fld>
            <a:endParaRPr lang="es-ES_tradnl"/>
          </a:p>
        </p:txBody>
      </p:sp>
      <p:grpSp>
        <p:nvGrpSpPr>
          <p:cNvPr id="16" name="Grupo 15">
            <a:extLst>
              <a:ext uri="{FF2B5EF4-FFF2-40B4-BE49-F238E27FC236}">
                <a16:creationId xmlns:a16="http://schemas.microsoft.com/office/drawing/2014/main" id="{818419AE-27BA-A6FE-2B9E-AF3C1EEDF5C8}"/>
              </a:ext>
            </a:extLst>
          </p:cNvPr>
          <p:cNvGrpSpPr/>
          <p:nvPr/>
        </p:nvGrpSpPr>
        <p:grpSpPr>
          <a:xfrm>
            <a:off x="355323" y="1055028"/>
            <a:ext cx="10150187" cy="5346769"/>
            <a:chOff x="245097" y="1009581"/>
            <a:chExt cx="9861345" cy="5061660"/>
          </a:xfrm>
        </p:grpSpPr>
        <p:pic>
          <p:nvPicPr>
            <p:cNvPr id="13" name="Imagen 12" descr="Interfaz de usuario gráfica&#10;&#10;El contenido generado por IA puede ser incorrecto.">
              <a:extLst>
                <a:ext uri="{FF2B5EF4-FFF2-40B4-BE49-F238E27FC236}">
                  <a16:creationId xmlns:a16="http://schemas.microsoft.com/office/drawing/2014/main" id="{E1B6227B-6285-EC09-1B69-A0140D631B53}"/>
                </a:ext>
              </a:extLst>
            </p:cNvPr>
            <p:cNvPicPr>
              <a:picLocks noChangeAspect="1"/>
            </p:cNvPicPr>
            <p:nvPr/>
          </p:nvPicPr>
          <p:blipFill>
            <a:blip r:embed="rId2"/>
            <a:srcRect l="6710" t="10972" r="640" b="24389"/>
            <a:stretch/>
          </p:blipFill>
          <p:spPr>
            <a:xfrm>
              <a:off x="411433" y="1009581"/>
              <a:ext cx="9695009" cy="5061660"/>
            </a:xfrm>
            <a:prstGeom prst="rect">
              <a:avLst/>
            </a:prstGeom>
          </p:spPr>
        </p:pic>
        <p:sp>
          <p:nvSpPr>
            <p:cNvPr id="15" name="Rectángulo 14">
              <a:extLst>
                <a:ext uri="{FF2B5EF4-FFF2-40B4-BE49-F238E27FC236}">
                  <a16:creationId xmlns:a16="http://schemas.microsoft.com/office/drawing/2014/main" id="{2F0A0D20-491E-9E6D-A290-4EB43484392D}"/>
                </a:ext>
              </a:extLst>
            </p:cNvPr>
            <p:cNvSpPr/>
            <p:nvPr/>
          </p:nvSpPr>
          <p:spPr>
            <a:xfrm>
              <a:off x="245097" y="3429000"/>
              <a:ext cx="480767" cy="168032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pic>
        <p:nvPicPr>
          <p:cNvPr id="14" name="Imagen 13" descr="Interfaz de usuario gráfica&#10;&#10;El contenido generado por IA puede ser incorrecto.">
            <a:extLst>
              <a:ext uri="{FF2B5EF4-FFF2-40B4-BE49-F238E27FC236}">
                <a16:creationId xmlns:a16="http://schemas.microsoft.com/office/drawing/2014/main" id="{B3D88ACC-D5F7-115D-0838-A14C01633BA9}"/>
              </a:ext>
            </a:extLst>
          </p:cNvPr>
          <p:cNvPicPr>
            <a:picLocks noChangeAspect="1"/>
          </p:cNvPicPr>
          <p:nvPr/>
        </p:nvPicPr>
        <p:blipFill>
          <a:blip r:embed="rId2"/>
          <a:srcRect l="2654" t="75611" r="63957" b="4269"/>
          <a:stretch/>
        </p:blipFill>
        <p:spPr>
          <a:xfrm>
            <a:off x="9210401" y="1607240"/>
            <a:ext cx="2590217" cy="1168011"/>
          </a:xfrm>
          <a:prstGeom prst="rect">
            <a:avLst/>
          </a:prstGeom>
        </p:spPr>
      </p:pic>
      <mc:AlternateContent xmlns:mc="http://schemas.openxmlformats.org/markup-compatibility/2006">
        <mc:Choice xmlns:a14="http://schemas.microsoft.com/office/drawing/2010/main" Requires="a14">
          <p:sp>
            <p:nvSpPr>
              <p:cNvPr id="2" name="CuadroTexto 1">
                <a:extLst>
                  <a:ext uri="{FF2B5EF4-FFF2-40B4-BE49-F238E27FC236}">
                    <a16:creationId xmlns:a16="http://schemas.microsoft.com/office/drawing/2014/main" id="{B76F2D5B-DC01-73E8-4476-8F463C886695}"/>
                  </a:ext>
                </a:extLst>
              </p:cNvPr>
              <p:cNvSpPr txBox="1"/>
              <p:nvPr/>
            </p:nvSpPr>
            <p:spPr>
              <a:xfrm>
                <a:off x="3334103" y="4161576"/>
                <a:ext cx="2030931" cy="369332"/>
              </a:xfrm>
              <a:prstGeom prst="rect">
                <a:avLst/>
              </a:prstGeom>
              <a:noFill/>
            </p:spPr>
            <p:txBody>
              <a:bodyPr wrap="square" rtlCol="0">
                <a:spAutoFit/>
              </a:bodyPr>
              <a:lstStyle/>
              <a:p>
                <a14:m>
                  <m:oMath xmlns:m="http://schemas.openxmlformats.org/officeDocument/2006/math">
                    <m:sSub>
                      <m:sSubPr>
                        <m:ctrlPr>
                          <a:rPr lang="es-ES_tradnl" i="1" smtClean="0">
                            <a:solidFill>
                              <a:srgbClr val="C00000"/>
                            </a:solidFill>
                            <a:latin typeface="Cambria Math" panose="02040503050406030204" pitchFamily="18" charset="0"/>
                          </a:rPr>
                        </m:ctrlPr>
                      </m:sSubPr>
                      <m:e>
                        <m:acc>
                          <m:accPr>
                            <m:chr m:val="̃"/>
                            <m:ctrlPr>
                              <a:rPr lang="es-ES_tradnl" i="1">
                                <a:solidFill>
                                  <a:srgbClr val="C00000"/>
                                </a:solidFill>
                                <a:latin typeface="Cambria Math" panose="02040503050406030204" pitchFamily="18" charset="0"/>
                              </a:rPr>
                            </m:ctrlPr>
                          </m:accPr>
                          <m:e>
                            <m:r>
                              <a:rPr lang="es-ES_tradnl" i="1">
                                <a:solidFill>
                                  <a:srgbClr val="C00000"/>
                                </a:solidFill>
                                <a:latin typeface="Cambria Math" panose="02040503050406030204" pitchFamily="18" charset="0"/>
                                <a:ea typeface="Cambria Math" panose="02040503050406030204" pitchFamily="18" charset="0"/>
                              </a:rPr>
                              <m:t>𝜂</m:t>
                            </m:r>
                          </m:e>
                        </m:acc>
                      </m:e>
                      <m:sub>
                        <m:r>
                          <a:rPr lang="es-ES" b="0" i="1" smtClean="0">
                            <a:solidFill>
                              <a:srgbClr val="C00000"/>
                            </a:solidFill>
                            <a:latin typeface="Cambria Math" panose="02040503050406030204" pitchFamily="18" charset="0"/>
                          </a:rPr>
                          <m:t>𝐶</m:t>
                        </m:r>
                      </m:sub>
                    </m:sSub>
                    <m:r>
                      <a:rPr lang="es-ES" b="0" i="1" smtClean="0">
                        <a:solidFill>
                          <a:srgbClr val="C00000"/>
                        </a:solidFill>
                        <a:latin typeface="Cambria Math" panose="02040503050406030204" pitchFamily="18" charset="0"/>
                      </a:rPr>
                      <m:t>(</m:t>
                    </m:r>
                    <m:r>
                      <a:rPr lang="es-ES" b="0" i="1" smtClean="0">
                        <a:solidFill>
                          <a:srgbClr val="C00000"/>
                        </a:solidFill>
                        <a:latin typeface="Cambria Math" panose="02040503050406030204" pitchFamily="18" charset="0"/>
                      </a:rPr>
                      <m:t>𝑠</m:t>
                    </m:r>
                    <m:r>
                      <a:rPr lang="es-ES" b="0" i="1" smtClean="0">
                        <a:solidFill>
                          <a:srgbClr val="C00000"/>
                        </a:solidFill>
                        <a:latin typeface="Cambria Math" panose="02040503050406030204" pitchFamily="18" charset="0"/>
                      </a:rPr>
                      <m:t>)= </m:t>
                    </m:r>
                  </m:oMath>
                </a14:m>
                <a:r>
                  <a:rPr lang="es-ES_tradnl" dirty="0">
                    <a:solidFill>
                      <a:srgbClr val="C00000"/>
                    </a:solidFill>
                  </a:rPr>
                  <a:t>0.0001</a:t>
                </a:r>
                <a:endParaRPr lang="es-ES_tradnl" dirty="0"/>
              </a:p>
            </p:txBody>
          </p:sp>
        </mc:Choice>
        <mc:Fallback>
          <p:sp>
            <p:nvSpPr>
              <p:cNvPr id="2" name="CuadroTexto 1">
                <a:extLst>
                  <a:ext uri="{FF2B5EF4-FFF2-40B4-BE49-F238E27FC236}">
                    <a16:creationId xmlns:a16="http://schemas.microsoft.com/office/drawing/2014/main" id="{B76F2D5B-DC01-73E8-4476-8F463C886695}"/>
                  </a:ext>
                </a:extLst>
              </p:cNvPr>
              <p:cNvSpPr txBox="1">
                <a:spLocks noRot="1" noChangeAspect="1" noMove="1" noResize="1" noEditPoints="1" noAdjustHandles="1" noChangeArrowheads="1" noChangeShapeType="1" noTextEdit="1"/>
              </p:cNvSpPr>
              <p:nvPr/>
            </p:nvSpPr>
            <p:spPr>
              <a:xfrm>
                <a:off x="3334103" y="4161576"/>
                <a:ext cx="2030931" cy="369332"/>
              </a:xfrm>
              <a:prstGeom prst="rect">
                <a:avLst/>
              </a:prstGeom>
              <a:blipFill>
                <a:blip r:embed="rId3"/>
                <a:stretch>
                  <a:fillRect t="-6667" b="-26667"/>
                </a:stretch>
              </a:blipFill>
            </p:spPr>
            <p:txBody>
              <a:bodyPr/>
              <a:lstStyle/>
              <a:p>
                <a:r>
                  <a:rPr lang="es-ES_tradnl">
                    <a:noFill/>
                  </a:rPr>
                  <a:t> </a:t>
                </a:r>
              </a:p>
            </p:txBody>
          </p:sp>
        </mc:Fallback>
      </mc:AlternateContent>
      <p:cxnSp>
        <p:nvCxnSpPr>
          <p:cNvPr id="4" name="Conector recto 3">
            <a:extLst>
              <a:ext uri="{FF2B5EF4-FFF2-40B4-BE49-F238E27FC236}">
                <a16:creationId xmlns:a16="http://schemas.microsoft.com/office/drawing/2014/main" id="{54B4A790-E20E-48DD-DB5A-AE406D3D24C9}"/>
              </a:ext>
            </a:extLst>
          </p:cNvPr>
          <p:cNvCxnSpPr/>
          <p:nvPr/>
        </p:nvCxnSpPr>
        <p:spPr>
          <a:xfrm>
            <a:off x="1399122" y="4175860"/>
            <a:ext cx="7469204"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6" name="CuadroTexto 5">
            <a:extLst>
              <a:ext uri="{FF2B5EF4-FFF2-40B4-BE49-F238E27FC236}">
                <a16:creationId xmlns:a16="http://schemas.microsoft.com/office/drawing/2014/main" id="{3413BD80-C251-0F12-FCB8-4F29CFE11D61}"/>
              </a:ext>
            </a:extLst>
          </p:cNvPr>
          <p:cNvSpPr txBox="1"/>
          <p:nvPr/>
        </p:nvSpPr>
        <p:spPr>
          <a:xfrm>
            <a:off x="70585" y="625237"/>
            <a:ext cx="2788118" cy="369332"/>
          </a:xfrm>
          <a:prstGeom prst="rect">
            <a:avLst/>
          </a:prstGeom>
          <a:noFill/>
        </p:spPr>
        <p:txBody>
          <a:bodyPr wrap="square" rtlCol="0">
            <a:spAutoFit/>
          </a:bodyPr>
          <a:lstStyle/>
          <a:p>
            <a:r>
              <a:rPr lang="en-AU" b="1" noProof="1">
                <a:solidFill>
                  <a:srgbClr val="1B2BF0"/>
                </a:solidFill>
              </a:rPr>
              <a:t>Single-stage cleaning</a:t>
            </a:r>
          </a:p>
        </p:txBody>
      </p:sp>
    </p:spTree>
    <p:extLst>
      <p:ext uri="{BB962C8B-B14F-4D97-AF65-F5344CB8AC3E}">
        <p14:creationId xmlns:p14="http://schemas.microsoft.com/office/powerpoint/2010/main" val="27487871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B7348-38B3-96E0-7525-F5ADE267EFC3}"/>
            </a:ext>
          </a:extLst>
        </p:cNvPr>
        <p:cNvGrpSpPr/>
        <p:nvPr/>
      </p:nvGrpSpPr>
      <p:grpSpPr>
        <a:xfrm>
          <a:off x="0" y="0"/>
          <a:ext cx="0" cy="0"/>
          <a:chOff x="0" y="0"/>
          <a:chExt cx="0" cy="0"/>
        </a:xfrm>
      </p:grpSpPr>
      <p:pic>
        <p:nvPicPr>
          <p:cNvPr id="8" name="Imagen 7" descr="Escala de tiempo&#10;&#10;El contenido generado por IA puede ser incorrecto.">
            <a:extLst>
              <a:ext uri="{FF2B5EF4-FFF2-40B4-BE49-F238E27FC236}">
                <a16:creationId xmlns:a16="http://schemas.microsoft.com/office/drawing/2014/main" id="{C4094C4F-4913-E624-F686-E8E60C0B87F8}"/>
              </a:ext>
            </a:extLst>
          </p:cNvPr>
          <p:cNvPicPr>
            <a:picLocks noChangeAspect="1"/>
          </p:cNvPicPr>
          <p:nvPr/>
        </p:nvPicPr>
        <p:blipFill>
          <a:blip r:embed="rId2"/>
          <a:srcRect t="11093" b="5431"/>
          <a:stretch/>
        </p:blipFill>
        <p:spPr>
          <a:xfrm>
            <a:off x="1464644" y="1034087"/>
            <a:ext cx="8642394" cy="5322263"/>
          </a:xfrm>
          <a:prstGeom prst="rect">
            <a:avLst/>
          </a:prstGeom>
        </p:spPr>
      </p:pic>
      <p:sp>
        <p:nvSpPr>
          <p:cNvPr id="2" name="Marcador de pie de página 1">
            <a:extLst>
              <a:ext uri="{FF2B5EF4-FFF2-40B4-BE49-F238E27FC236}">
                <a16:creationId xmlns:a16="http://schemas.microsoft.com/office/drawing/2014/main" id="{C75859FD-B919-CBC1-F660-1A234219F823}"/>
              </a:ext>
            </a:extLst>
          </p:cNvPr>
          <p:cNvSpPr>
            <a:spLocks noGrp="1"/>
          </p:cNvSpPr>
          <p:nvPr>
            <p:ph type="ftr" sz="quarter" idx="11"/>
          </p:nvPr>
        </p:nvSpPr>
        <p:spPr/>
        <p:txBody>
          <a:bodyPr/>
          <a:lstStyle/>
          <a:p>
            <a:r>
              <a:rPr lang="es-ES_tradnl"/>
              <a:t>N. Fuster-Martínez</a:t>
            </a:r>
          </a:p>
        </p:txBody>
      </p:sp>
      <p:sp>
        <p:nvSpPr>
          <p:cNvPr id="3" name="Marcador de número de diapositiva 2">
            <a:extLst>
              <a:ext uri="{FF2B5EF4-FFF2-40B4-BE49-F238E27FC236}">
                <a16:creationId xmlns:a16="http://schemas.microsoft.com/office/drawing/2014/main" id="{623F5E3E-BBFC-CE18-5A81-35188FF417A0}"/>
              </a:ext>
            </a:extLst>
          </p:cNvPr>
          <p:cNvSpPr>
            <a:spLocks noGrp="1"/>
          </p:cNvSpPr>
          <p:nvPr>
            <p:ph type="sldNum" sz="quarter" idx="12"/>
          </p:nvPr>
        </p:nvSpPr>
        <p:spPr/>
        <p:txBody>
          <a:bodyPr/>
          <a:lstStyle/>
          <a:p>
            <a:fld id="{DAE0D7E8-5DF2-E840-A2C8-1CC4E4B5A26A}" type="slidenum">
              <a:rPr lang="es-ES_tradnl" smtClean="0"/>
              <a:t>35</a:t>
            </a:fld>
            <a:endParaRPr lang="es-ES_tradnl"/>
          </a:p>
        </p:txBody>
      </p:sp>
      <p:sp>
        <p:nvSpPr>
          <p:cNvPr id="5" name="Título 1">
            <a:extLst>
              <a:ext uri="{FF2B5EF4-FFF2-40B4-BE49-F238E27FC236}">
                <a16:creationId xmlns:a16="http://schemas.microsoft.com/office/drawing/2014/main" id="{4808FE06-5995-6736-C359-6CFC60724B34}"/>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simulation tools: LHC </a:t>
            </a:r>
            <a:r>
              <a:rPr lang="en-GB" sz="3200" noProof="0" dirty="0" err="1">
                <a:solidFill>
                  <a:schemeClr val="bg1"/>
                </a:solidFill>
              </a:rPr>
              <a:t>SixTrack</a:t>
            </a:r>
            <a:r>
              <a:rPr lang="en-GB" sz="3200" noProof="0" dirty="0">
                <a:solidFill>
                  <a:schemeClr val="bg1"/>
                </a:solidFill>
              </a:rPr>
              <a:t> simulations</a:t>
            </a:r>
          </a:p>
        </p:txBody>
      </p:sp>
      <p:sp>
        <p:nvSpPr>
          <p:cNvPr id="6" name="CuadroTexto 5">
            <a:extLst>
              <a:ext uri="{FF2B5EF4-FFF2-40B4-BE49-F238E27FC236}">
                <a16:creationId xmlns:a16="http://schemas.microsoft.com/office/drawing/2014/main" id="{D04F0FBD-11E9-AF71-E1C7-BD526E64BEA1}"/>
              </a:ext>
            </a:extLst>
          </p:cNvPr>
          <p:cNvSpPr txBox="1"/>
          <p:nvPr/>
        </p:nvSpPr>
        <p:spPr>
          <a:xfrm>
            <a:off x="70585" y="625237"/>
            <a:ext cx="2788118" cy="369332"/>
          </a:xfrm>
          <a:prstGeom prst="rect">
            <a:avLst/>
          </a:prstGeom>
          <a:noFill/>
        </p:spPr>
        <p:txBody>
          <a:bodyPr wrap="square" rtlCol="0">
            <a:spAutoFit/>
          </a:bodyPr>
          <a:lstStyle/>
          <a:p>
            <a:r>
              <a:rPr lang="en-AU" b="1" noProof="1">
                <a:solidFill>
                  <a:srgbClr val="1B2BF0"/>
                </a:solidFill>
              </a:rPr>
              <a:t>Multi-stage cleaning</a:t>
            </a:r>
          </a:p>
        </p:txBody>
      </p:sp>
    </p:spTree>
    <p:extLst>
      <p:ext uri="{BB962C8B-B14F-4D97-AF65-F5344CB8AC3E}">
        <p14:creationId xmlns:p14="http://schemas.microsoft.com/office/powerpoint/2010/main" val="12261076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58892-1B2C-3E6C-10C5-5FD22DD9DD0A}"/>
            </a:ext>
          </a:extLst>
        </p:cNvPr>
        <p:cNvGrpSpPr/>
        <p:nvPr/>
      </p:nvGrpSpPr>
      <p:grpSpPr>
        <a:xfrm>
          <a:off x="0" y="0"/>
          <a:ext cx="0" cy="0"/>
          <a:chOff x="0" y="0"/>
          <a:chExt cx="0" cy="0"/>
        </a:xfrm>
      </p:grpSpPr>
      <p:pic>
        <p:nvPicPr>
          <p:cNvPr id="15" name="Imagen 14" descr="Escala de tiempo&#10;&#10;El contenido generado por IA puede ser incorrecto.">
            <a:extLst>
              <a:ext uri="{FF2B5EF4-FFF2-40B4-BE49-F238E27FC236}">
                <a16:creationId xmlns:a16="http://schemas.microsoft.com/office/drawing/2014/main" id="{8E810414-6ADE-EE89-F647-4591B0FBB1FC}"/>
              </a:ext>
            </a:extLst>
          </p:cNvPr>
          <p:cNvPicPr>
            <a:picLocks noChangeAspect="1"/>
          </p:cNvPicPr>
          <p:nvPr/>
        </p:nvPicPr>
        <p:blipFill>
          <a:blip r:embed="rId2"/>
          <a:srcRect b="3744"/>
          <a:stretch/>
        </p:blipFill>
        <p:spPr>
          <a:xfrm>
            <a:off x="185606" y="1761348"/>
            <a:ext cx="6066816" cy="4333154"/>
          </a:xfrm>
          <a:prstGeom prst="rect">
            <a:avLst/>
          </a:prstGeom>
        </p:spPr>
      </p:pic>
      <p:pic>
        <p:nvPicPr>
          <p:cNvPr id="4" name="Imagen 3" descr="Gráfico&#10;&#10;El contenido generado por IA puede ser incorrecto.">
            <a:extLst>
              <a:ext uri="{FF2B5EF4-FFF2-40B4-BE49-F238E27FC236}">
                <a16:creationId xmlns:a16="http://schemas.microsoft.com/office/drawing/2014/main" id="{669241D9-0116-2F41-CBDD-A8FFC677CE44}"/>
              </a:ext>
            </a:extLst>
          </p:cNvPr>
          <p:cNvPicPr>
            <a:picLocks noChangeAspect="1"/>
          </p:cNvPicPr>
          <p:nvPr/>
        </p:nvPicPr>
        <p:blipFill>
          <a:blip r:embed="rId3"/>
          <a:srcRect l="992" t="11933" r="11958" b="2485"/>
          <a:stretch/>
        </p:blipFill>
        <p:spPr>
          <a:xfrm>
            <a:off x="6562717" y="941463"/>
            <a:ext cx="5458105" cy="4047840"/>
          </a:xfrm>
          <a:prstGeom prst="rect">
            <a:avLst/>
          </a:prstGeom>
        </p:spPr>
      </p:pic>
      <p:sp>
        <p:nvSpPr>
          <p:cNvPr id="9" name="Título 1">
            <a:extLst>
              <a:ext uri="{FF2B5EF4-FFF2-40B4-BE49-F238E27FC236}">
                <a16:creationId xmlns:a16="http://schemas.microsoft.com/office/drawing/2014/main" id="{1F4E1BED-9024-CF8F-65E3-86C94189C937}"/>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simulation tools: comparison with measurements</a:t>
            </a:r>
          </a:p>
        </p:txBody>
      </p:sp>
      <p:sp>
        <p:nvSpPr>
          <p:cNvPr id="10" name="Marcador de pie de página 9">
            <a:extLst>
              <a:ext uri="{FF2B5EF4-FFF2-40B4-BE49-F238E27FC236}">
                <a16:creationId xmlns:a16="http://schemas.microsoft.com/office/drawing/2014/main" id="{05A86F26-CBA8-2609-FD0A-084C50E4EDA3}"/>
              </a:ext>
            </a:extLst>
          </p:cNvPr>
          <p:cNvSpPr>
            <a:spLocks noGrp="1"/>
          </p:cNvSpPr>
          <p:nvPr>
            <p:ph type="ftr" sz="quarter" idx="11"/>
          </p:nvPr>
        </p:nvSpPr>
        <p:spPr/>
        <p:txBody>
          <a:bodyPr/>
          <a:lstStyle/>
          <a:p>
            <a:r>
              <a:rPr lang="es-ES_tradnl"/>
              <a:t>N. Fuster-Martínez</a:t>
            </a:r>
          </a:p>
        </p:txBody>
      </p:sp>
      <p:sp>
        <p:nvSpPr>
          <p:cNvPr id="11" name="Marcador de número de diapositiva 10">
            <a:extLst>
              <a:ext uri="{FF2B5EF4-FFF2-40B4-BE49-F238E27FC236}">
                <a16:creationId xmlns:a16="http://schemas.microsoft.com/office/drawing/2014/main" id="{82C68E07-557D-46BD-F490-1E14C6C569D7}"/>
              </a:ext>
            </a:extLst>
          </p:cNvPr>
          <p:cNvSpPr>
            <a:spLocks noGrp="1"/>
          </p:cNvSpPr>
          <p:nvPr>
            <p:ph type="sldNum" sz="quarter" idx="12"/>
          </p:nvPr>
        </p:nvSpPr>
        <p:spPr/>
        <p:txBody>
          <a:bodyPr/>
          <a:lstStyle/>
          <a:p>
            <a:fld id="{DAE0D7E8-5DF2-E840-A2C8-1CC4E4B5A26A}" type="slidenum">
              <a:rPr lang="es-ES_tradnl" smtClean="0"/>
              <a:t>36</a:t>
            </a:fld>
            <a:endParaRPr lang="es-ES_tradnl"/>
          </a:p>
        </p:txBody>
      </p:sp>
      <p:sp>
        <p:nvSpPr>
          <p:cNvPr id="5" name="Rectángulo redondeado 4">
            <a:extLst>
              <a:ext uri="{FF2B5EF4-FFF2-40B4-BE49-F238E27FC236}">
                <a16:creationId xmlns:a16="http://schemas.microsoft.com/office/drawing/2014/main" id="{B7579AB4-7B80-6F4A-7C2C-3676F13BDCD2}"/>
              </a:ext>
            </a:extLst>
          </p:cNvPr>
          <p:cNvSpPr/>
          <p:nvPr/>
        </p:nvSpPr>
        <p:spPr>
          <a:xfrm>
            <a:off x="433829" y="709488"/>
            <a:ext cx="5195455" cy="936233"/>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12" name="CuadroTexto 11">
            <a:extLst>
              <a:ext uri="{FF2B5EF4-FFF2-40B4-BE49-F238E27FC236}">
                <a16:creationId xmlns:a16="http://schemas.microsoft.com/office/drawing/2014/main" id="{F49D5438-C1BF-0EA4-A305-6A3E8E5D6BEC}"/>
              </a:ext>
            </a:extLst>
          </p:cNvPr>
          <p:cNvSpPr txBox="1"/>
          <p:nvPr/>
        </p:nvSpPr>
        <p:spPr>
          <a:xfrm>
            <a:off x="2468244" y="2596051"/>
            <a:ext cx="1501541" cy="369332"/>
          </a:xfrm>
          <a:prstGeom prst="rect">
            <a:avLst/>
          </a:prstGeom>
          <a:noFill/>
        </p:spPr>
        <p:txBody>
          <a:bodyPr wrap="square" rtlCol="0">
            <a:spAutoFit/>
          </a:bodyPr>
          <a:lstStyle/>
          <a:p>
            <a:r>
              <a:rPr lang="es-ES_tradnl" i="1" dirty="0"/>
              <a:t>R. Bruce</a:t>
            </a:r>
          </a:p>
        </p:txBody>
      </p:sp>
      <p:sp>
        <p:nvSpPr>
          <p:cNvPr id="13" name="CuadroTexto 12">
            <a:extLst>
              <a:ext uri="{FF2B5EF4-FFF2-40B4-BE49-F238E27FC236}">
                <a16:creationId xmlns:a16="http://schemas.microsoft.com/office/drawing/2014/main" id="{ABC4548A-02C7-4067-CEA5-AEB9683429C4}"/>
              </a:ext>
            </a:extLst>
          </p:cNvPr>
          <p:cNvSpPr txBox="1"/>
          <p:nvPr/>
        </p:nvSpPr>
        <p:spPr>
          <a:xfrm>
            <a:off x="9659293" y="1519503"/>
            <a:ext cx="1501541" cy="369332"/>
          </a:xfrm>
          <a:prstGeom prst="rect">
            <a:avLst/>
          </a:prstGeom>
          <a:noFill/>
        </p:spPr>
        <p:txBody>
          <a:bodyPr wrap="square" rtlCol="0">
            <a:spAutoFit/>
          </a:bodyPr>
          <a:lstStyle/>
          <a:p>
            <a:r>
              <a:rPr lang="es-ES_tradnl" i="1" dirty="0"/>
              <a:t>D. </a:t>
            </a:r>
            <a:r>
              <a:rPr lang="es-ES_tradnl" i="1" dirty="0" err="1"/>
              <a:t>Mirarchi</a:t>
            </a:r>
            <a:endParaRPr lang="es-ES_tradnl" i="1" dirty="0"/>
          </a:p>
        </p:txBody>
      </p:sp>
      <p:sp>
        <p:nvSpPr>
          <p:cNvPr id="14" name="CuadroTexto 13">
            <a:extLst>
              <a:ext uri="{FF2B5EF4-FFF2-40B4-BE49-F238E27FC236}">
                <a16:creationId xmlns:a16="http://schemas.microsoft.com/office/drawing/2014/main" id="{84F4781C-0D68-7E77-5E22-B807F70F6493}"/>
              </a:ext>
            </a:extLst>
          </p:cNvPr>
          <p:cNvSpPr txBox="1"/>
          <p:nvPr/>
        </p:nvSpPr>
        <p:spPr>
          <a:xfrm>
            <a:off x="716680" y="871061"/>
            <a:ext cx="4629751" cy="646331"/>
          </a:xfrm>
          <a:prstGeom prst="rect">
            <a:avLst/>
          </a:prstGeom>
          <a:noFill/>
        </p:spPr>
        <p:txBody>
          <a:bodyPr wrap="square" rtlCol="0">
            <a:spAutoFit/>
          </a:bodyPr>
          <a:lstStyle/>
          <a:p>
            <a:pPr algn="ctr"/>
            <a:r>
              <a:rPr lang="en-GB" b="1" noProof="1"/>
              <a:t>BLM signal is compared to numbers of protons touching the aperture! </a:t>
            </a:r>
          </a:p>
        </p:txBody>
      </p:sp>
      <p:sp>
        <p:nvSpPr>
          <p:cNvPr id="6" name="Rectángulo redondeado 5">
            <a:extLst>
              <a:ext uri="{FF2B5EF4-FFF2-40B4-BE49-F238E27FC236}">
                <a16:creationId xmlns:a16="http://schemas.microsoft.com/office/drawing/2014/main" id="{036E557B-3414-2282-8B23-A28875FE302F}"/>
              </a:ext>
            </a:extLst>
          </p:cNvPr>
          <p:cNvSpPr/>
          <p:nvPr/>
        </p:nvSpPr>
        <p:spPr>
          <a:xfrm>
            <a:off x="7085311" y="5303221"/>
            <a:ext cx="4628706" cy="936233"/>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3" name="CuadroTexto 2">
            <a:extLst>
              <a:ext uri="{FF2B5EF4-FFF2-40B4-BE49-F238E27FC236}">
                <a16:creationId xmlns:a16="http://schemas.microsoft.com/office/drawing/2014/main" id="{39AD738E-254A-CB15-21FA-203EB3EC683A}"/>
              </a:ext>
            </a:extLst>
          </p:cNvPr>
          <p:cNvSpPr txBox="1"/>
          <p:nvPr/>
        </p:nvSpPr>
        <p:spPr>
          <a:xfrm>
            <a:off x="7085312" y="5448171"/>
            <a:ext cx="4628705" cy="646331"/>
          </a:xfrm>
          <a:prstGeom prst="rect">
            <a:avLst/>
          </a:prstGeom>
          <a:noFill/>
        </p:spPr>
        <p:txBody>
          <a:bodyPr wrap="square">
            <a:spAutoFit/>
          </a:bodyPr>
          <a:lstStyle/>
          <a:p>
            <a:pPr algn="ctr"/>
            <a:r>
              <a:rPr lang="en-GB" b="1" noProof="1"/>
              <a:t>Proton tracking alone is not sufficient to reproduce the deposited energy profile</a:t>
            </a:r>
          </a:p>
        </p:txBody>
      </p:sp>
      <p:sp>
        <p:nvSpPr>
          <p:cNvPr id="16" name="CuadroTexto 15">
            <a:extLst>
              <a:ext uri="{FF2B5EF4-FFF2-40B4-BE49-F238E27FC236}">
                <a16:creationId xmlns:a16="http://schemas.microsoft.com/office/drawing/2014/main" id="{2C720D4B-7F6C-ACDD-8AC5-9E6640DC92CC}"/>
              </a:ext>
            </a:extLst>
          </p:cNvPr>
          <p:cNvSpPr txBox="1"/>
          <p:nvPr/>
        </p:nvSpPr>
        <p:spPr>
          <a:xfrm>
            <a:off x="831273" y="6250422"/>
            <a:ext cx="3560619" cy="369332"/>
          </a:xfrm>
          <a:prstGeom prst="rect">
            <a:avLst/>
          </a:prstGeom>
          <a:noFill/>
        </p:spPr>
        <p:txBody>
          <a:bodyPr wrap="square" rtlCol="0">
            <a:spAutoFit/>
          </a:bodyPr>
          <a:lstStyle/>
          <a:p>
            <a:r>
              <a:rPr lang="en-GB" b="1" noProof="1"/>
              <a:t>Excellent qualitative agreement!</a:t>
            </a:r>
          </a:p>
        </p:txBody>
      </p:sp>
    </p:spTree>
    <p:extLst>
      <p:ext uri="{BB962C8B-B14F-4D97-AF65-F5344CB8AC3E}">
        <p14:creationId xmlns:p14="http://schemas.microsoft.com/office/powerpoint/2010/main" val="4871466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10F5C-785A-DA47-9A5F-973BA74C6611}"/>
            </a:ext>
          </a:extLst>
        </p:cNvPr>
        <p:cNvGrpSpPr/>
        <p:nvPr/>
      </p:nvGrpSpPr>
      <p:grpSpPr>
        <a:xfrm>
          <a:off x="0" y="0"/>
          <a:ext cx="0" cy="0"/>
          <a:chOff x="0" y="0"/>
          <a:chExt cx="0" cy="0"/>
        </a:xfrm>
      </p:grpSpPr>
      <p:sp>
        <p:nvSpPr>
          <p:cNvPr id="9" name="Rectángulo redondeado 8">
            <a:extLst>
              <a:ext uri="{FF2B5EF4-FFF2-40B4-BE49-F238E27FC236}">
                <a16:creationId xmlns:a16="http://schemas.microsoft.com/office/drawing/2014/main" id="{E3332C1E-B38C-0DBC-5D6B-AF5796663892}"/>
              </a:ext>
            </a:extLst>
          </p:cNvPr>
          <p:cNvSpPr/>
          <p:nvPr/>
        </p:nvSpPr>
        <p:spPr>
          <a:xfrm>
            <a:off x="323004" y="4685881"/>
            <a:ext cx="6113108" cy="1595814"/>
          </a:xfrm>
          <a:prstGeom prst="roundRect">
            <a:avLst/>
          </a:prstGeom>
          <a:solidFill>
            <a:schemeClr val="accent4">
              <a:lumMod val="20000"/>
              <a:lumOff val="8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latin typeface="Calibri" panose="020F0502020204030204" pitchFamily="34" charset="0"/>
              <a:cs typeface="Calibri" panose="020F0502020204030204" pitchFamily="34" charset="0"/>
            </a:endParaRPr>
          </a:p>
        </p:txBody>
      </p:sp>
      <p:pic>
        <p:nvPicPr>
          <p:cNvPr id="7" name="Imagen 6" descr="Diagrama&#10;&#10;El contenido generado por IA puede ser incorrecto.">
            <a:extLst>
              <a:ext uri="{FF2B5EF4-FFF2-40B4-BE49-F238E27FC236}">
                <a16:creationId xmlns:a16="http://schemas.microsoft.com/office/drawing/2014/main" id="{CE30AC45-D6AC-FFAF-FF63-5CC63BA561E3}"/>
              </a:ext>
            </a:extLst>
          </p:cNvPr>
          <p:cNvPicPr>
            <a:picLocks noChangeAspect="1"/>
          </p:cNvPicPr>
          <p:nvPr/>
        </p:nvPicPr>
        <p:blipFill>
          <a:blip r:embed="rId2"/>
          <a:srcRect l="341" t="10755" b="19270"/>
          <a:stretch/>
        </p:blipFill>
        <p:spPr>
          <a:xfrm>
            <a:off x="323004" y="823044"/>
            <a:ext cx="6113109" cy="3212046"/>
          </a:xfrm>
          <a:prstGeom prst="rect">
            <a:avLst/>
          </a:prstGeom>
        </p:spPr>
      </p:pic>
      <p:sp>
        <p:nvSpPr>
          <p:cNvPr id="10" name="Título 1">
            <a:extLst>
              <a:ext uri="{FF2B5EF4-FFF2-40B4-BE49-F238E27FC236}">
                <a16:creationId xmlns:a16="http://schemas.microsoft.com/office/drawing/2014/main" id="{43A317F0-3489-A8BF-89A1-58299969E0CD}"/>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simulation tools: </a:t>
            </a:r>
            <a:r>
              <a:rPr lang="en-GB" sz="3200" noProof="0" dirty="0" err="1">
                <a:solidFill>
                  <a:schemeClr val="bg1"/>
                </a:solidFill>
              </a:rPr>
              <a:t>SixTrack</a:t>
            </a:r>
            <a:r>
              <a:rPr lang="en-GB" sz="3200" noProof="0" dirty="0">
                <a:solidFill>
                  <a:schemeClr val="bg1"/>
                </a:solidFill>
              </a:rPr>
              <a:t> + FLUKA simulations</a:t>
            </a:r>
          </a:p>
        </p:txBody>
      </p:sp>
      <p:sp>
        <p:nvSpPr>
          <p:cNvPr id="11" name="Marcador de pie de página 10">
            <a:extLst>
              <a:ext uri="{FF2B5EF4-FFF2-40B4-BE49-F238E27FC236}">
                <a16:creationId xmlns:a16="http://schemas.microsoft.com/office/drawing/2014/main" id="{0105581E-D2B8-4A97-0AAB-16B47137A5D0}"/>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D58B00FC-1D5B-AB2A-2A12-DF80CDCB13A9}"/>
              </a:ext>
            </a:extLst>
          </p:cNvPr>
          <p:cNvSpPr>
            <a:spLocks noGrp="1"/>
          </p:cNvSpPr>
          <p:nvPr>
            <p:ph type="sldNum" sz="quarter" idx="12"/>
          </p:nvPr>
        </p:nvSpPr>
        <p:spPr/>
        <p:txBody>
          <a:bodyPr/>
          <a:lstStyle/>
          <a:p>
            <a:fld id="{DAE0D7E8-5DF2-E840-A2C8-1CC4E4B5A26A}" type="slidenum">
              <a:rPr lang="es-ES_tradnl" smtClean="0"/>
              <a:t>37</a:t>
            </a:fld>
            <a:endParaRPr lang="es-ES_tradnl"/>
          </a:p>
        </p:txBody>
      </p:sp>
      <p:sp>
        <p:nvSpPr>
          <p:cNvPr id="3" name="CuadroTexto 2">
            <a:extLst>
              <a:ext uri="{FF2B5EF4-FFF2-40B4-BE49-F238E27FC236}">
                <a16:creationId xmlns:a16="http://schemas.microsoft.com/office/drawing/2014/main" id="{7C9D05DB-FC79-495D-764B-0BB882C1EA50}"/>
              </a:ext>
            </a:extLst>
          </p:cNvPr>
          <p:cNvSpPr txBox="1"/>
          <p:nvPr/>
        </p:nvSpPr>
        <p:spPr>
          <a:xfrm>
            <a:off x="323004" y="5022122"/>
            <a:ext cx="6113108" cy="923330"/>
          </a:xfrm>
          <a:prstGeom prst="rect">
            <a:avLst/>
          </a:prstGeom>
          <a:noFill/>
        </p:spPr>
        <p:txBody>
          <a:bodyPr wrap="square" rtlCol="0">
            <a:spAutoFit/>
          </a:bodyPr>
          <a:lstStyle/>
          <a:p>
            <a:pPr algn="ctr"/>
            <a:r>
              <a:rPr lang="en-GB" b="1" noProof="0" dirty="0">
                <a:cs typeface="Calibri" panose="020F0502020204030204" pitchFamily="34" charset="0"/>
              </a:rPr>
              <a:t>Important immediate outcome</a:t>
            </a:r>
            <a:r>
              <a:rPr lang="en-GB" noProof="0" dirty="0">
                <a:cs typeface="Calibri" panose="020F0502020204030204" pitchFamily="34" charset="0"/>
              </a:rPr>
              <a:t>: cross-calibration of loss measurements and peak deposited energy in the magnet coils for update quench limit estimates</a:t>
            </a:r>
          </a:p>
        </p:txBody>
      </p:sp>
      <p:pic>
        <p:nvPicPr>
          <p:cNvPr id="4" name="Imagen 3" descr="Diagrama&#10;&#10;El contenido generado por IA puede ser incorrecto.">
            <a:extLst>
              <a:ext uri="{FF2B5EF4-FFF2-40B4-BE49-F238E27FC236}">
                <a16:creationId xmlns:a16="http://schemas.microsoft.com/office/drawing/2014/main" id="{13B155C4-DD8D-2ED5-34FE-0269477C5EF7}"/>
              </a:ext>
            </a:extLst>
          </p:cNvPr>
          <p:cNvPicPr>
            <a:picLocks noChangeAspect="1"/>
          </p:cNvPicPr>
          <p:nvPr/>
        </p:nvPicPr>
        <p:blipFill>
          <a:blip r:embed="rId2"/>
          <a:srcRect l="46211" t="89058"/>
          <a:stretch/>
        </p:blipFill>
        <p:spPr>
          <a:xfrm>
            <a:off x="2299302" y="3995317"/>
            <a:ext cx="3227912" cy="491338"/>
          </a:xfrm>
          <a:prstGeom prst="rect">
            <a:avLst/>
          </a:prstGeom>
        </p:spPr>
      </p:pic>
      <p:sp>
        <p:nvSpPr>
          <p:cNvPr id="8" name="CuadroTexto 7">
            <a:extLst>
              <a:ext uri="{FF2B5EF4-FFF2-40B4-BE49-F238E27FC236}">
                <a16:creationId xmlns:a16="http://schemas.microsoft.com/office/drawing/2014/main" id="{1FB97B5B-F466-E005-DE63-9E75760D861F}"/>
              </a:ext>
            </a:extLst>
          </p:cNvPr>
          <p:cNvSpPr txBox="1"/>
          <p:nvPr/>
        </p:nvSpPr>
        <p:spPr>
          <a:xfrm>
            <a:off x="6776079" y="1021943"/>
            <a:ext cx="4987315" cy="646331"/>
          </a:xfrm>
          <a:prstGeom prst="rect">
            <a:avLst/>
          </a:prstGeom>
          <a:noFill/>
        </p:spPr>
        <p:txBody>
          <a:bodyPr wrap="square">
            <a:spAutoFit/>
          </a:bodyPr>
          <a:lstStyle/>
          <a:p>
            <a:pPr algn="ctr"/>
            <a:r>
              <a:rPr lang="en-GB" noProof="0" dirty="0">
                <a:cs typeface="Calibri" panose="020F0502020204030204" pitchFamily="34" charset="0"/>
              </a:rPr>
              <a:t>Compared measured data from BLM’s in IR7 against doses from shower cascades</a:t>
            </a:r>
          </a:p>
        </p:txBody>
      </p:sp>
      <p:sp>
        <p:nvSpPr>
          <p:cNvPr id="15" name="Rectángulo redondeado 14">
            <a:extLst>
              <a:ext uri="{FF2B5EF4-FFF2-40B4-BE49-F238E27FC236}">
                <a16:creationId xmlns:a16="http://schemas.microsoft.com/office/drawing/2014/main" id="{728F2731-CAA8-73A3-42F7-82B6FE8213E8}"/>
              </a:ext>
            </a:extLst>
          </p:cNvPr>
          <p:cNvSpPr/>
          <p:nvPr/>
        </p:nvSpPr>
        <p:spPr>
          <a:xfrm>
            <a:off x="7065818" y="5367940"/>
            <a:ext cx="4565749" cy="936233"/>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grpSp>
        <p:nvGrpSpPr>
          <p:cNvPr id="6" name="Grupo 5">
            <a:extLst>
              <a:ext uri="{FF2B5EF4-FFF2-40B4-BE49-F238E27FC236}">
                <a16:creationId xmlns:a16="http://schemas.microsoft.com/office/drawing/2014/main" id="{E5C6489F-9DEB-3920-7FAF-86B16A12FE31}"/>
              </a:ext>
            </a:extLst>
          </p:cNvPr>
          <p:cNvGrpSpPr/>
          <p:nvPr/>
        </p:nvGrpSpPr>
        <p:grpSpPr>
          <a:xfrm>
            <a:off x="6880888" y="1957234"/>
            <a:ext cx="4882506" cy="3212046"/>
            <a:chOff x="323004" y="932192"/>
            <a:chExt cx="4882506" cy="3212046"/>
          </a:xfrm>
        </p:grpSpPr>
        <p:pic>
          <p:nvPicPr>
            <p:cNvPr id="2" name="Imagen 1" descr="Interfaz de usuario gráfica&#10;&#10;El contenido generado por IA puede ser incorrecto.">
              <a:extLst>
                <a:ext uri="{FF2B5EF4-FFF2-40B4-BE49-F238E27FC236}">
                  <a16:creationId xmlns:a16="http://schemas.microsoft.com/office/drawing/2014/main" id="{8D9C0BA2-F3FE-8817-5D6A-B84EE53935BB}"/>
                </a:ext>
              </a:extLst>
            </p:cNvPr>
            <p:cNvPicPr>
              <a:picLocks noChangeAspect="1"/>
            </p:cNvPicPr>
            <p:nvPr/>
          </p:nvPicPr>
          <p:blipFill>
            <a:blip r:embed="rId3"/>
            <a:srcRect l="2108" t="10624" r="33052" b="32374"/>
            <a:stretch/>
          </p:blipFill>
          <p:spPr>
            <a:xfrm>
              <a:off x="323004" y="932192"/>
              <a:ext cx="4882506" cy="3212046"/>
            </a:xfrm>
            <a:prstGeom prst="rect">
              <a:avLst/>
            </a:prstGeom>
          </p:spPr>
        </p:pic>
        <p:sp>
          <p:nvSpPr>
            <p:cNvPr id="5" name="CuadroTexto 4">
              <a:extLst>
                <a:ext uri="{FF2B5EF4-FFF2-40B4-BE49-F238E27FC236}">
                  <a16:creationId xmlns:a16="http://schemas.microsoft.com/office/drawing/2014/main" id="{941E3A67-B647-02E0-43C7-6654AEDB7BB0}"/>
                </a:ext>
              </a:extLst>
            </p:cNvPr>
            <p:cNvSpPr txBox="1"/>
            <p:nvPr/>
          </p:nvSpPr>
          <p:spPr>
            <a:xfrm>
              <a:off x="3191554" y="3025827"/>
              <a:ext cx="1501541" cy="369332"/>
            </a:xfrm>
            <a:prstGeom prst="rect">
              <a:avLst/>
            </a:prstGeom>
            <a:noFill/>
          </p:spPr>
          <p:txBody>
            <a:bodyPr wrap="square" rtlCol="0">
              <a:spAutoFit/>
            </a:bodyPr>
            <a:lstStyle/>
            <a:p>
              <a:r>
                <a:rPr lang="es-ES_tradnl" i="1" dirty="0"/>
                <a:t>E. </a:t>
              </a:r>
              <a:r>
                <a:rPr lang="es-ES_tradnl" i="1" dirty="0" err="1"/>
                <a:t>Skordis</a:t>
              </a:r>
              <a:endParaRPr lang="es-ES_tradnl" i="1" dirty="0"/>
            </a:p>
          </p:txBody>
        </p:sp>
      </p:grpSp>
      <p:sp>
        <p:nvSpPr>
          <p:cNvPr id="14" name="CuadroTexto 13">
            <a:extLst>
              <a:ext uri="{FF2B5EF4-FFF2-40B4-BE49-F238E27FC236}">
                <a16:creationId xmlns:a16="http://schemas.microsoft.com/office/drawing/2014/main" id="{B51FE0C4-3FC4-34E0-A74F-9D32FDAAA697}"/>
              </a:ext>
            </a:extLst>
          </p:cNvPr>
          <p:cNvSpPr txBox="1"/>
          <p:nvPr/>
        </p:nvSpPr>
        <p:spPr>
          <a:xfrm>
            <a:off x="7065818" y="5483787"/>
            <a:ext cx="4565749" cy="646331"/>
          </a:xfrm>
          <a:prstGeom prst="rect">
            <a:avLst/>
          </a:prstGeom>
          <a:noFill/>
        </p:spPr>
        <p:txBody>
          <a:bodyPr wrap="square">
            <a:spAutoFit/>
          </a:bodyPr>
          <a:lstStyle/>
          <a:p>
            <a:pPr algn="ctr"/>
            <a:r>
              <a:rPr lang="en-GB" b="1" dirty="0">
                <a:cs typeface="Calibri" panose="020F0502020204030204" pitchFamily="34" charset="0"/>
              </a:rPr>
              <a:t>Impressive agreement considering the complexity of the simulations behind!</a:t>
            </a:r>
          </a:p>
        </p:txBody>
      </p:sp>
    </p:spTree>
    <p:extLst>
      <p:ext uri="{BB962C8B-B14F-4D97-AF65-F5344CB8AC3E}">
        <p14:creationId xmlns:p14="http://schemas.microsoft.com/office/powerpoint/2010/main" val="11593446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D4853-AF78-A53D-9A45-66ABC971E005}"/>
            </a:ext>
          </a:extLst>
        </p:cNvPr>
        <p:cNvGrpSpPr/>
        <p:nvPr/>
      </p:nvGrpSpPr>
      <p:grpSpPr>
        <a:xfrm>
          <a:off x="0" y="0"/>
          <a:ext cx="0" cy="0"/>
          <a:chOff x="0" y="0"/>
          <a:chExt cx="0" cy="0"/>
        </a:xfrm>
      </p:grpSpPr>
      <p:sp>
        <p:nvSpPr>
          <p:cNvPr id="10" name="Título 1">
            <a:extLst>
              <a:ext uri="{FF2B5EF4-FFF2-40B4-BE49-F238E27FC236}">
                <a16:creationId xmlns:a16="http://schemas.microsoft.com/office/drawing/2014/main" id="{B387711B-F84E-7A5E-D86B-3B2E9320587C}"/>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M</a:t>
            </a:r>
            <a:r>
              <a:rPr lang="en-GB" sz="3200" noProof="0" dirty="0" err="1">
                <a:solidFill>
                  <a:schemeClr val="bg1"/>
                </a:solidFill>
              </a:rPr>
              <a:t>aterial</a:t>
            </a:r>
            <a:r>
              <a:rPr lang="en-GB" sz="3200" noProof="0" dirty="0">
                <a:solidFill>
                  <a:schemeClr val="bg1"/>
                </a:solidFill>
              </a:rPr>
              <a:t> considerations</a:t>
            </a:r>
          </a:p>
        </p:txBody>
      </p:sp>
      <p:sp>
        <p:nvSpPr>
          <p:cNvPr id="11" name="Marcador de pie de página 10">
            <a:extLst>
              <a:ext uri="{FF2B5EF4-FFF2-40B4-BE49-F238E27FC236}">
                <a16:creationId xmlns:a16="http://schemas.microsoft.com/office/drawing/2014/main" id="{BD1C09CA-E521-6B53-2ED0-6CCEF0C60E6C}"/>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F99DCF67-2A05-A658-3C68-CD89F83F05B5}"/>
              </a:ext>
            </a:extLst>
          </p:cNvPr>
          <p:cNvSpPr>
            <a:spLocks noGrp="1"/>
          </p:cNvSpPr>
          <p:nvPr>
            <p:ph type="sldNum" sz="quarter" idx="12"/>
          </p:nvPr>
        </p:nvSpPr>
        <p:spPr/>
        <p:txBody>
          <a:bodyPr/>
          <a:lstStyle/>
          <a:p>
            <a:fld id="{DAE0D7E8-5DF2-E840-A2C8-1CC4E4B5A26A}" type="slidenum">
              <a:rPr lang="es-ES_tradnl" smtClean="0"/>
              <a:t>38</a:t>
            </a:fld>
            <a:endParaRPr lang="es-ES_tradnl"/>
          </a:p>
        </p:txBody>
      </p:sp>
      <p:sp>
        <p:nvSpPr>
          <p:cNvPr id="14" name="CuadroTexto 13">
            <a:extLst>
              <a:ext uri="{FF2B5EF4-FFF2-40B4-BE49-F238E27FC236}">
                <a16:creationId xmlns:a16="http://schemas.microsoft.com/office/drawing/2014/main" id="{4715A043-549A-4BBC-E9BC-B7A1E8DF38C3}"/>
              </a:ext>
            </a:extLst>
          </p:cNvPr>
          <p:cNvSpPr txBox="1"/>
          <p:nvPr/>
        </p:nvSpPr>
        <p:spPr>
          <a:xfrm>
            <a:off x="284692" y="828878"/>
            <a:ext cx="6379490" cy="369332"/>
          </a:xfrm>
          <a:prstGeom prst="rect">
            <a:avLst/>
          </a:prstGeom>
          <a:noFill/>
        </p:spPr>
        <p:txBody>
          <a:bodyPr wrap="square">
            <a:spAutoFit/>
          </a:bodyPr>
          <a:lstStyle/>
          <a:p>
            <a:r>
              <a:rPr lang="en-CA" b="1" noProof="0" dirty="0">
                <a:solidFill>
                  <a:srgbClr val="1B2BF0"/>
                </a:solidFill>
                <a:cs typeface="Calibri" panose="020F0502020204030204" pitchFamily="34" charset="0"/>
              </a:rPr>
              <a:t>Material challenges for high intensity and power machines:</a:t>
            </a:r>
          </a:p>
        </p:txBody>
      </p:sp>
      <p:sp>
        <p:nvSpPr>
          <p:cNvPr id="3" name="CuadroTexto 2">
            <a:extLst>
              <a:ext uri="{FF2B5EF4-FFF2-40B4-BE49-F238E27FC236}">
                <a16:creationId xmlns:a16="http://schemas.microsoft.com/office/drawing/2014/main" id="{31338BB4-0451-774A-80C8-AC9DCFEB8E99}"/>
              </a:ext>
            </a:extLst>
          </p:cNvPr>
          <p:cNvSpPr txBox="1"/>
          <p:nvPr/>
        </p:nvSpPr>
        <p:spPr>
          <a:xfrm>
            <a:off x="502573" y="1013544"/>
            <a:ext cx="6158109" cy="5078313"/>
          </a:xfrm>
          <a:prstGeom prst="rect">
            <a:avLst/>
          </a:prstGeom>
          <a:noFill/>
        </p:spPr>
        <p:txBody>
          <a:bodyPr wrap="square">
            <a:spAutoFit/>
          </a:bodyPr>
          <a:lstStyle/>
          <a:p>
            <a:pPr lvl="1"/>
            <a:endParaRPr lang="en-GB" noProof="0" dirty="0">
              <a:cs typeface="Calibri" panose="020F0502020204030204" pitchFamily="34" charset="0"/>
            </a:endParaRPr>
          </a:p>
          <a:p>
            <a:pPr>
              <a:buNone/>
            </a:pPr>
            <a:r>
              <a:rPr lang="en-GB" b="1" noProof="0" dirty="0">
                <a:cs typeface="Calibri" panose="020F0502020204030204" pitchFamily="34" charset="0"/>
              </a:rPr>
              <a:t>1. Radiation Resistance</a:t>
            </a:r>
          </a:p>
          <a:p>
            <a:pPr marL="742950" lvl="1" indent="-285750">
              <a:buFont typeface="Wingdings" pitchFamily="2" charset="2"/>
              <a:buChar char="q"/>
            </a:pPr>
            <a:r>
              <a:rPr lang="en-GB" noProof="0" dirty="0">
                <a:cs typeface="Calibri" panose="020F0502020204030204" pitchFamily="34" charset="0"/>
              </a:rPr>
              <a:t>Materials must have </a:t>
            </a:r>
            <a:r>
              <a:rPr lang="en-GB" b="1" noProof="0" dirty="0">
                <a:cs typeface="Calibri" panose="020F0502020204030204" pitchFamily="34" charset="0"/>
              </a:rPr>
              <a:t>high radiation tolerance and </a:t>
            </a:r>
            <a:r>
              <a:rPr lang="en-GB" noProof="0" dirty="0">
                <a:cs typeface="Calibri" panose="020F0502020204030204" pitchFamily="34" charset="0"/>
              </a:rPr>
              <a:t>predictable </a:t>
            </a:r>
            <a:r>
              <a:rPr lang="en-GB" b="1" noProof="0" dirty="0">
                <a:cs typeface="Calibri" panose="020F0502020204030204" pitchFamily="34" charset="0"/>
              </a:rPr>
              <a:t>lifetime under irradiation</a:t>
            </a:r>
          </a:p>
          <a:p>
            <a:pPr marL="742950" lvl="1" indent="-285750">
              <a:buFont typeface="Wingdings" pitchFamily="2" charset="2"/>
              <a:buChar char="q"/>
            </a:pPr>
            <a:endParaRPr lang="en-GB" noProof="0" dirty="0">
              <a:cs typeface="Calibri" panose="020F0502020204030204" pitchFamily="34" charset="0"/>
            </a:endParaRPr>
          </a:p>
          <a:p>
            <a:pPr>
              <a:buNone/>
            </a:pPr>
            <a:r>
              <a:rPr lang="en-GB" b="1" noProof="0" dirty="0">
                <a:cs typeface="Calibri" panose="020F0502020204030204" pitchFamily="34" charset="0"/>
              </a:rPr>
              <a:t>2. Robustness to beam impacts</a:t>
            </a:r>
          </a:p>
          <a:p>
            <a:pPr marL="742950" lvl="1" indent="-285750">
              <a:buFont typeface="Wingdings" pitchFamily="2" charset="2"/>
              <a:buChar char="q"/>
            </a:pPr>
            <a:r>
              <a:rPr lang="en-GB" noProof="0" dirty="0">
                <a:cs typeface="Calibri" panose="020F0502020204030204" pitchFamily="34" charset="0"/>
              </a:rPr>
              <a:t>Materials need </a:t>
            </a:r>
            <a:r>
              <a:rPr lang="en-GB" b="1" noProof="0" dirty="0">
                <a:cs typeface="Calibri" panose="020F0502020204030204" pitchFamily="34" charset="0"/>
              </a:rPr>
              <a:t>survivability under full beam impact and </a:t>
            </a:r>
            <a:r>
              <a:rPr lang="en-GB" noProof="0" dirty="0">
                <a:cs typeface="Calibri" panose="020F0502020204030204" pitchFamily="34" charset="0"/>
              </a:rPr>
              <a:t>high </a:t>
            </a:r>
            <a:r>
              <a:rPr lang="en-GB" b="1" noProof="0" dirty="0">
                <a:cs typeface="Calibri" panose="020F0502020204030204" pitchFamily="34" charset="0"/>
              </a:rPr>
              <a:t>energy absorption capacity</a:t>
            </a:r>
          </a:p>
          <a:p>
            <a:pPr marL="742950" lvl="1" indent="-285750">
              <a:buFont typeface="Wingdings" pitchFamily="2" charset="2"/>
              <a:buChar char="q"/>
            </a:pPr>
            <a:r>
              <a:rPr lang="en-GB" dirty="0">
                <a:cs typeface="Calibri" panose="020F0502020204030204" pitchFamily="34" charset="0"/>
              </a:rPr>
              <a:t>H</a:t>
            </a:r>
            <a:r>
              <a:rPr lang="en-GB" noProof="0" dirty="0" err="1">
                <a:cs typeface="Calibri" panose="020F0502020204030204" pitchFamily="34" charset="0"/>
              </a:rPr>
              <a:t>igh</a:t>
            </a:r>
            <a:r>
              <a:rPr lang="en-GB" noProof="0" dirty="0">
                <a:cs typeface="Calibri" panose="020F0502020204030204" pitchFamily="34" charset="0"/>
              </a:rPr>
              <a:t> </a:t>
            </a:r>
            <a:r>
              <a:rPr lang="en-GB" b="1" noProof="0" dirty="0">
                <a:cs typeface="Calibri" panose="020F0502020204030204" pitchFamily="34" charset="0"/>
              </a:rPr>
              <a:t>thermal conductivity, </a:t>
            </a:r>
            <a:r>
              <a:rPr lang="en-GB" noProof="0" dirty="0">
                <a:cs typeface="Calibri" panose="020F0502020204030204" pitchFamily="34" charset="0"/>
              </a:rPr>
              <a:t>low </a:t>
            </a:r>
            <a:r>
              <a:rPr lang="en-GB" b="1" noProof="0" dirty="0">
                <a:cs typeface="Calibri" panose="020F0502020204030204" pitchFamily="34" charset="0"/>
              </a:rPr>
              <a:t>thermal expansion, </a:t>
            </a:r>
            <a:r>
              <a:rPr lang="en-GB" noProof="0" dirty="0">
                <a:cs typeface="Calibri" panose="020F0502020204030204" pitchFamily="34" charset="0"/>
              </a:rPr>
              <a:t>strong </a:t>
            </a:r>
            <a:r>
              <a:rPr lang="en-GB" b="1" noProof="0" dirty="0">
                <a:cs typeface="Calibri" panose="020F0502020204030204" pitchFamily="34" charset="0"/>
              </a:rPr>
              <a:t>mechanical resilience</a:t>
            </a:r>
          </a:p>
          <a:p>
            <a:pPr lvl="1"/>
            <a:endParaRPr lang="en-GB" noProof="0" dirty="0">
              <a:cs typeface="Calibri" panose="020F0502020204030204" pitchFamily="34" charset="0"/>
            </a:endParaRPr>
          </a:p>
          <a:p>
            <a:pPr>
              <a:buNone/>
            </a:pPr>
            <a:r>
              <a:rPr lang="en-GB" b="1" noProof="0" dirty="0">
                <a:cs typeface="Calibri" panose="020F0502020204030204" pitchFamily="34" charset="0"/>
              </a:rPr>
              <a:t>4. Beam dynamics: low beam impedance</a:t>
            </a:r>
          </a:p>
          <a:p>
            <a:pPr marL="742950" lvl="1" indent="-285750">
              <a:buFont typeface="Wingdings" pitchFamily="2" charset="2"/>
              <a:buChar char="q"/>
            </a:pPr>
            <a:r>
              <a:rPr lang="en-GB" noProof="0" dirty="0">
                <a:cs typeface="Calibri" panose="020F0502020204030204" pitchFamily="34" charset="0"/>
              </a:rPr>
              <a:t> Preferred </a:t>
            </a:r>
            <a:r>
              <a:rPr lang="en-GB" b="1" noProof="0" dirty="0">
                <a:cs typeface="Calibri" panose="020F0502020204030204" pitchFamily="34" charset="0"/>
              </a:rPr>
              <a:t>high electrical conductivity</a:t>
            </a:r>
            <a:r>
              <a:rPr lang="en-GB" noProof="0" dirty="0">
                <a:cs typeface="Calibri" panose="020F0502020204030204" pitchFamily="34" charset="0"/>
              </a:rPr>
              <a:t> materials on the jaw surfaces</a:t>
            </a:r>
          </a:p>
          <a:p>
            <a:pPr marL="742950" lvl="1" indent="-285750">
              <a:buFont typeface="Wingdings" pitchFamily="2" charset="2"/>
              <a:buChar char="q"/>
            </a:pPr>
            <a:endParaRPr lang="en-GB" noProof="0" dirty="0">
              <a:cs typeface="Calibri" panose="020F0502020204030204" pitchFamily="34" charset="0"/>
            </a:endParaRPr>
          </a:p>
          <a:p>
            <a:pPr>
              <a:buNone/>
            </a:pPr>
            <a:r>
              <a:rPr lang="en-GB" b="1" noProof="0" dirty="0">
                <a:cs typeface="Calibri" panose="020F0502020204030204" pitchFamily="34" charset="0"/>
              </a:rPr>
              <a:t>5. Machinability and geometrical precision</a:t>
            </a:r>
          </a:p>
          <a:p>
            <a:pPr marL="742950" lvl="1" indent="-285750">
              <a:buFont typeface="Wingdings" pitchFamily="2" charset="2"/>
              <a:buChar char="q"/>
            </a:pPr>
            <a:r>
              <a:rPr lang="en-GB" noProof="0" dirty="0">
                <a:cs typeface="Calibri" panose="020F0502020204030204" pitchFamily="34" charset="0"/>
              </a:rPr>
              <a:t>Materials should be easy to </a:t>
            </a:r>
            <a:r>
              <a:rPr lang="en-GB" b="1" noProof="0" dirty="0">
                <a:cs typeface="Calibri" panose="020F0502020204030204" pitchFamily="34" charset="0"/>
              </a:rPr>
              <a:t>machine and </a:t>
            </a:r>
            <a:r>
              <a:rPr lang="en-GB" noProof="0" dirty="0">
                <a:cs typeface="Calibri" panose="020F0502020204030204" pitchFamily="34" charset="0"/>
              </a:rPr>
              <a:t>compatible with </a:t>
            </a:r>
            <a:r>
              <a:rPr lang="en-GB" b="1" noProof="0" dirty="0">
                <a:cs typeface="Calibri" panose="020F0502020204030204" pitchFamily="34" charset="0"/>
              </a:rPr>
              <a:t>vacuum</a:t>
            </a:r>
            <a:endParaRPr lang="en-GB" noProof="0" dirty="0">
              <a:cs typeface="Calibri" panose="020F0502020204030204" pitchFamily="34" charset="0"/>
            </a:endParaRPr>
          </a:p>
        </p:txBody>
      </p:sp>
      <p:graphicFrame>
        <p:nvGraphicFramePr>
          <p:cNvPr id="5" name="Tabla 4">
            <a:extLst>
              <a:ext uri="{FF2B5EF4-FFF2-40B4-BE49-F238E27FC236}">
                <a16:creationId xmlns:a16="http://schemas.microsoft.com/office/drawing/2014/main" id="{C7AA79D6-BAD5-DFFD-F556-7B930BBEF5B1}"/>
              </a:ext>
            </a:extLst>
          </p:cNvPr>
          <p:cNvGraphicFramePr>
            <a:graphicFrameLocks noGrp="1"/>
          </p:cNvGraphicFramePr>
          <p:nvPr>
            <p:extLst>
              <p:ext uri="{D42A27DB-BD31-4B8C-83A1-F6EECF244321}">
                <p14:modId xmlns:p14="http://schemas.microsoft.com/office/powerpoint/2010/main" val="4056672933"/>
              </p:ext>
            </p:extLst>
          </p:nvPr>
        </p:nvGraphicFramePr>
        <p:xfrm>
          <a:off x="6747309" y="3907624"/>
          <a:ext cx="5068956" cy="2316480"/>
        </p:xfrm>
        <a:graphic>
          <a:graphicData uri="http://schemas.openxmlformats.org/drawingml/2006/table">
            <a:tbl>
              <a:tblPr>
                <a:tableStyleId>{775DCB02-9BB8-47FD-8907-85C794F793BA}</a:tableStyleId>
              </a:tblPr>
              <a:tblGrid>
                <a:gridCol w="1689652">
                  <a:extLst>
                    <a:ext uri="{9D8B030D-6E8A-4147-A177-3AD203B41FA5}">
                      <a16:colId xmlns:a16="http://schemas.microsoft.com/office/drawing/2014/main" val="1292835228"/>
                    </a:ext>
                  </a:extLst>
                </a:gridCol>
                <a:gridCol w="1689652">
                  <a:extLst>
                    <a:ext uri="{9D8B030D-6E8A-4147-A177-3AD203B41FA5}">
                      <a16:colId xmlns:a16="http://schemas.microsoft.com/office/drawing/2014/main" val="3334308968"/>
                    </a:ext>
                  </a:extLst>
                </a:gridCol>
                <a:gridCol w="1689652">
                  <a:extLst>
                    <a:ext uri="{9D8B030D-6E8A-4147-A177-3AD203B41FA5}">
                      <a16:colId xmlns:a16="http://schemas.microsoft.com/office/drawing/2014/main" val="93872628"/>
                    </a:ext>
                  </a:extLst>
                </a:gridCol>
              </a:tblGrid>
              <a:tr h="0">
                <a:tc>
                  <a:txBody>
                    <a:bodyPr/>
                    <a:lstStyle/>
                    <a:p>
                      <a:pPr algn="ctr"/>
                      <a:r>
                        <a:rPr lang="en-GB" sz="1600" b="1" noProof="1"/>
                        <a:t>Material</a:t>
                      </a:r>
                      <a:endParaRPr lang="en-GB" sz="1600" b="1" noProof="1">
                        <a:latin typeface="+mn-lt"/>
                        <a:cs typeface="Calibri" panose="020F0502020204030204" pitchFamily="34" charset="0"/>
                      </a:endParaRPr>
                    </a:p>
                  </a:txBody>
                  <a:tcPr anchor="ctr"/>
                </a:tc>
                <a:tc>
                  <a:txBody>
                    <a:bodyPr/>
                    <a:lstStyle/>
                    <a:p>
                      <a:pPr algn="ctr"/>
                      <a:r>
                        <a:rPr lang="en-GB" sz="1600" b="1" noProof="1"/>
                        <a:t>Pros</a:t>
                      </a:r>
                      <a:endParaRPr lang="en-GB" sz="1600" b="1" noProof="1">
                        <a:latin typeface="+mn-lt"/>
                        <a:cs typeface="Calibri" panose="020F0502020204030204" pitchFamily="34" charset="0"/>
                      </a:endParaRPr>
                    </a:p>
                  </a:txBody>
                  <a:tcPr anchor="ctr"/>
                </a:tc>
                <a:tc>
                  <a:txBody>
                    <a:bodyPr/>
                    <a:lstStyle/>
                    <a:p>
                      <a:pPr algn="ctr"/>
                      <a:r>
                        <a:rPr lang="en-GB" sz="1600" b="1" noProof="1"/>
                        <a:t>Cons</a:t>
                      </a:r>
                      <a:endParaRPr lang="en-GB" sz="1600" b="1" noProof="1">
                        <a:latin typeface="+mn-lt"/>
                        <a:cs typeface="Calibri" panose="020F0502020204030204" pitchFamily="34" charset="0"/>
                      </a:endParaRPr>
                    </a:p>
                  </a:txBody>
                  <a:tcPr anchor="ctr"/>
                </a:tc>
                <a:extLst>
                  <a:ext uri="{0D108BD9-81ED-4DB2-BD59-A6C34878D82A}">
                    <a16:rowId xmlns:a16="http://schemas.microsoft.com/office/drawing/2014/main" val="2121727851"/>
                  </a:ext>
                </a:extLst>
              </a:tr>
              <a:tr h="0">
                <a:tc>
                  <a:txBody>
                    <a:bodyPr/>
                    <a:lstStyle/>
                    <a:p>
                      <a:pPr algn="ctr"/>
                      <a:r>
                        <a:rPr lang="en-GB" sz="1600" b="1" noProof="1"/>
                        <a:t>Graphite / CFC</a:t>
                      </a:r>
                      <a:endParaRPr lang="en-GB" sz="1600" noProof="1">
                        <a:latin typeface="+mn-lt"/>
                        <a:cs typeface="Calibri" panose="020F0502020204030204" pitchFamily="34" charset="0"/>
                      </a:endParaRPr>
                    </a:p>
                  </a:txBody>
                  <a:tcPr anchor="ctr"/>
                </a:tc>
                <a:tc>
                  <a:txBody>
                    <a:bodyPr/>
                    <a:lstStyle/>
                    <a:p>
                      <a:pPr algn="ctr"/>
                      <a:r>
                        <a:rPr lang="en-GB" sz="1600" noProof="1"/>
                        <a:t>Radiation- and shock-resistant</a:t>
                      </a:r>
                      <a:endParaRPr lang="en-GB" sz="1600" noProof="1">
                        <a:latin typeface="+mn-lt"/>
                        <a:cs typeface="Calibri" panose="020F0502020204030204" pitchFamily="34" charset="0"/>
                      </a:endParaRPr>
                    </a:p>
                  </a:txBody>
                  <a:tcPr anchor="ctr"/>
                </a:tc>
                <a:tc>
                  <a:txBody>
                    <a:bodyPr/>
                    <a:lstStyle/>
                    <a:p>
                      <a:pPr algn="ctr"/>
                      <a:r>
                        <a:rPr lang="en-GB" sz="1600" noProof="1"/>
                        <a:t>Low density, lower absorption</a:t>
                      </a:r>
                      <a:endParaRPr lang="en-GB" sz="1600" noProof="1">
                        <a:latin typeface="+mn-lt"/>
                        <a:cs typeface="Calibri" panose="020F0502020204030204" pitchFamily="34" charset="0"/>
                      </a:endParaRPr>
                    </a:p>
                  </a:txBody>
                  <a:tcPr anchor="ctr"/>
                </a:tc>
                <a:extLst>
                  <a:ext uri="{0D108BD9-81ED-4DB2-BD59-A6C34878D82A}">
                    <a16:rowId xmlns:a16="http://schemas.microsoft.com/office/drawing/2014/main" val="1978992240"/>
                  </a:ext>
                </a:extLst>
              </a:tr>
              <a:tr h="0">
                <a:tc>
                  <a:txBody>
                    <a:bodyPr/>
                    <a:lstStyle/>
                    <a:p>
                      <a:pPr algn="ctr"/>
                      <a:r>
                        <a:rPr lang="en-GB" sz="1600" b="1" noProof="1"/>
                        <a:t>Tungsten </a:t>
                      </a:r>
                      <a:endParaRPr lang="en-GB" sz="1600" noProof="1">
                        <a:latin typeface="+mn-lt"/>
                        <a:cs typeface="Calibri" panose="020F0502020204030204" pitchFamily="34" charset="0"/>
                      </a:endParaRPr>
                    </a:p>
                  </a:txBody>
                  <a:tcPr anchor="ctr"/>
                </a:tc>
                <a:tc>
                  <a:txBody>
                    <a:bodyPr/>
                    <a:lstStyle/>
                    <a:p>
                      <a:pPr algn="ctr"/>
                      <a:r>
                        <a:rPr lang="en-GB" sz="1600" noProof="1"/>
                        <a:t>High-Z, compact, good absorption</a:t>
                      </a:r>
                      <a:endParaRPr lang="en-GB" sz="1600" noProof="1">
                        <a:latin typeface="+mn-lt"/>
                        <a:cs typeface="Calibri" panose="020F0502020204030204" pitchFamily="34" charset="0"/>
                      </a:endParaRPr>
                    </a:p>
                  </a:txBody>
                  <a:tcPr anchor="ctr"/>
                </a:tc>
                <a:tc>
                  <a:txBody>
                    <a:bodyPr/>
                    <a:lstStyle/>
                    <a:p>
                      <a:pPr algn="ctr"/>
                      <a:r>
                        <a:rPr lang="en-GB" sz="1600" noProof="1"/>
                        <a:t>thermally sensitive</a:t>
                      </a:r>
                      <a:endParaRPr lang="en-GB" sz="1600" noProof="1">
                        <a:latin typeface="+mn-lt"/>
                        <a:cs typeface="Calibri" panose="020F0502020204030204" pitchFamily="34" charset="0"/>
                      </a:endParaRPr>
                    </a:p>
                  </a:txBody>
                  <a:tcPr anchor="ctr"/>
                </a:tc>
                <a:extLst>
                  <a:ext uri="{0D108BD9-81ED-4DB2-BD59-A6C34878D82A}">
                    <a16:rowId xmlns:a16="http://schemas.microsoft.com/office/drawing/2014/main" val="3779261902"/>
                  </a:ext>
                </a:extLst>
              </a:tr>
              <a:tr h="0">
                <a:tc>
                  <a:txBody>
                    <a:bodyPr/>
                    <a:lstStyle/>
                    <a:p>
                      <a:pPr algn="ctr"/>
                      <a:r>
                        <a:rPr lang="en-GB" sz="1600" b="1" noProof="1"/>
                        <a:t>Copper </a:t>
                      </a:r>
                      <a:endParaRPr lang="en-GB" sz="1600" noProof="1">
                        <a:latin typeface="+mn-lt"/>
                        <a:cs typeface="Calibri" panose="020F0502020204030204" pitchFamily="34" charset="0"/>
                      </a:endParaRPr>
                    </a:p>
                  </a:txBody>
                  <a:tcPr anchor="ctr"/>
                </a:tc>
                <a:tc>
                  <a:txBody>
                    <a:bodyPr/>
                    <a:lstStyle/>
                    <a:p>
                      <a:pPr algn="ctr"/>
                      <a:r>
                        <a:rPr lang="en-GB" sz="1600" noProof="1"/>
                        <a:t>Low Wakefield impact</a:t>
                      </a:r>
                      <a:endParaRPr lang="en-GB" sz="1600" noProof="1">
                        <a:latin typeface="+mn-lt"/>
                        <a:cs typeface="Calibri" panose="020F0502020204030204" pitchFamily="34" charset="0"/>
                      </a:endParaRPr>
                    </a:p>
                  </a:txBody>
                  <a:tcPr anchor="ctr"/>
                </a:tc>
                <a:tc>
                  <a:txBody>
                    <a:bodyPr/>
                    <a:lstStyle/>
                    <a:p>
                      <a:pPr algn="ctr"/>
                      <a:r>
                        <a:rPr lang="en-GB" sz="1600" noProof="1"/>
                        <a:t>Radiation damage</a:t>
                      </a:r>
                      <a:endParaRPr lang="en-GB" sz="1600" noProof="1">
                        <a:latin typeface="+mn-lt"/>
                        <a:cs typeface="Calibri" panose="020F0502020204030204" pitchFamily="34" charset="0"/>
                      </a:endParaRPr>
                    </a:p>
                  </a:txBody>
                  <a:tcPr anchor="ctr"/>
                </a:tc>
                <a:extLst>
                  <a:ext uri="{0D108BD9-81ED-4DB2-BD59-A6C34878D82A}">
                    <a16:rowId xmlns:a16="http://schemas.microsoft.com/office/drawing/2014/main" val="2363580100"/>
                  </a:ext>
                </a:extLst>
              </a:tr>
            </a:tbl>
          </a:graphicData>
        </a:graphic>
      </p:graphicFrame>
      <p:pic>
        <p:nvPicPr>
          <p:cNvPr id="4" name="Imagen 3" descr="Imagen de la pantalla de un celular con letras&#10;&#10;El contenido generado por IA puede ser incorrecto.">
            <a:extLst>
              <a:ext uri="{FF2B5EF4-FFF2-40B4-BE49-F238E27FC236}">
                <a16:creationId xmlns:a16="http://schemas.microsoft.com/office/drawing/2014/main" id="{A55A8052-74CF-87CB-471F-7351357D67B5}"/>
              </a:ext>
            </a:extLst>
          </p:cNvPr>
          <p:cNvPicPr>
            <a:picLocks noChangeAspect="1"/>
          </p:cNvPicPr>
          <p:nvPr/>
        </p:nvPicPr>
        <p:blipFill>
          <a:blip r:embed="rId3"/>
          <a:stretch>
            <a:fillRect/>
          </a:stretch>
        </p:blipFill>
        <p:spPr>
          <a:xfrm>
            <a:off x="6981798" y="745031"/>
            <a:ext cx="4599977" cy="3030347"/>
          </a:xfrm>
          <a:prstGeom prst="rect">
            <a:avLst/>
          </a:prstGeom>
        </p:spPr>
      </p:pic>
    </p:spTree>
    <p:extLst>
      <p:ext uri="{BB962C8B-B14F-4D97-AF65-F5344CB8AC3E}">
        <p14:creationId xmlns:p14="http://schemas.microsoft.com/office/powerpoint/2010/main" val="25667175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77B97-98EC-A5A7-B044-E99D001A042A}"/>
            </a:ext>
          </a:extLst>
        </p:cNvPr>
        <p:cNvGrpSpPr/>
        <p:nvPr/>
      </p:nvGrpSpPr>
      <p:grpSpPr>
        <a:xfrm>
          <a:off x="0" y="0"/>
          <a:ext cx="0" cy="0"/>
          <a:chOff x="0" y="0"/>
          <a:chExt cx="0" cy="0"/>
        </a:xfrm>
      </p:grpSpPr>
      <p:sp>
        <p:nvSpPr>
          <p:cNvPr id="15" name="Rectángulo redondeado 14">
            <a:extLst>
              <a:ext uri="{FF2B5EF4-FFF2-40B4-BE49-F238E27FC236}">
                <a16:creationId xmlns:a16="http://schemas.microsoft.com/office/drawing/2014/main" id="{01923871-58F8-21B6-3A79-70BB29443985}"/>
              </a:ext>
            </a:extLst>
          </p:cNvPr>
          <p:cNvSpPr/>
          <p:nvPr/>
        </p:nvSpPr>
        <p:spPr>
          <a:xfrm>
            <a:off x="7646925" y="5208563"/>
            <a:ext cx="2178020" cy="1267171"/>
          </a:xfrm>
          <a:prstGeom prst="roundRect">
            <a:avLst/>
          </a:prstGeom>
          <a:solidFill>
            <a:schemeClr val="accent4">
              <a:lumMod val="20000"/>
              <a:lumOff val="8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latin typeface="Calibri" panose="020F0502020204030204" pitchFamily="34" charset="0"/>
              <a:cs typeface="Calibri" panose="020F0502020204030204" pitchFamily="34" charset="0"/>
            </a:endParaRPr>
          </a:p>
        </p:txBody>
      </p:sp>
      <p:pic>
        <p:nvPicPr>
          <p:cNvPr id="6" name="Imagen 5" descr="Diagrama&#10;&#10;El contenido generado por IA puede ser incorrecto.">
            <a:extLst>
              <a:ext uri="{FF2B5EF4-FFF2-40B4-BE49-F238E27FC236}">
                <a16:creationId xmlns:a16="http://schemas.microsoft.com/office/drawing/2014/main" id="{D0EDAC9D-2D96-FB75-59F0-ECD7B540C554}"/>
              </a:ext>
            </a:extLst>
          </p:cNvPr>
          <p:cNvPicPr>
            <a:picLocks noChangeAspect="1"/>
          </p:cNvPicPr>
          <p:nvPr/>
        </p:nvPicPr>
        <p:blipFill>
          <a:blip r:embed="rId2"/>
          <a:srcRect l="729" t="12030" r="-1025" b="5607"/>
          <a:stretch/>
        </p:blipFill>
        <p:spPr>
          <a:xfrm>
            <a:off x="5034252" y="844560"/>
            <a:ext cx="7101450" cy="4364003"/>
          </a:xfrm>
          <a:prstGeom prst="rect">
            <a:avLst/>
          </a:prstGeom>
        </p:spPr>
      </p:pic>
      <p:sp>
        <p:nvSpPr>
          <p:cNvPr id="10" name="Título 1">
            <a:extLst>
              <a:ext uri="{FF2B5EF4-FFF2-40B4-BE49-F238E27FC236}">
                <a16:creationId xmlns:a16="http://schemas.microsoft.com/office/drawing/2014/main" id="{8D2B803E-DAAB-541B-F0D4-47B4F705EE40}"/>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M</a:t>
            </a:r>
            <a:r>
              <a:rPr lang="en-GB" sz="3200" noProof="0" dirty="0" err="1">
                <a:solidFill>
                  <a:schemeClr val="bg1"/>
                </a:solidFill>
              </a:rPr>
              <a:t>echanical</a:t>
            </a:r>
            <a:r>
              <a:rPr lang="en-GB" sz="3200" noProof="0" dirty="0">
                <a:solidFill>
                  <a:schemeClr val="bg1"/>
                </a:solidFill>
              </a:rPr>
              <a:t> design</a:t>
            </a:r>
          </a:p>
        </p:txBody>
      </p:sp>
      <p:sp>
        <p:nvSpPr>
          <p:cNvPr id="11" name="Marcador de pie de página 10">
            <a:extLst>
              <a:ext uri="{FF2B5EF4-FFF2-40B4-BE49-F238E27FC236}">
                <a16:creationId xmlns:a16="http://schemas.microsoft.com/office/drawing/2014/main" id="{880C9A29-66D0-97D2-7A64-3E7019DD5BCB}"/>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D1F1ECD2-60E4-64A0-B254-1B3A3D90B1B7}"/>
              </a:ext>
            </a:extLst>
          </p:cNvPr>
          <p:cNvSpPr>
            <a:spLocks noGrp="1"/>
          </p:cNvSpPr>
          <p:nvPr>
            <p:ph type="sldNum" sz="quarter" idx="12"/>
          </p:nvPr>
        </p:nvSpPr>
        <p:spPr/>
        <p:txBody>
          <a:bodyPr/>
          <a:lstStyle/>
          <a:p>
            <a:fld id="{DAE0D7E8-5DF2-E840-A2C8-1CC4E4B5A26A}" type="slidenum">
              <a:rPr lang="es-ES_tradnl" smtClean="0"/>
              <a:t>39</a:t>
            </a:fld>
            <a:endParaRPr lang="es-ES_tradnl"/>
          </a:p>
        </p:txBody>
      </p:sp>
      <p:pic>
        <p:nvPicPr>
          <p:cNvPr id="17" name="Picture 2" descr="LHC collimators: Precision is in their nature | CERN">
            <a:extLst>
              <a:ext uri="{FF2B5EF4-FFF2-40B4-BE49-F238E27FC236}">
                <a16:creationId xmlns:a16="http://schemas.microsoft.com/office/drawing/2014/main" id="{CD14D94E-9E5C-A37E-9E8F-52789EF512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226" y="4085461"/>
            <a:ext cx="2998799" cy="2246205"/>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a:extLst>
              <a:ext uri="{FF2B5EF4-FFF2-40B4-BE49-F238E27FC236}">
                <a16:creationId xmlns:a16="http://schemas.microsoft.com/office/drawing/2014/main" id="{53D6F92B-C34C-64F0-023F-027F408F77CD}"/>
              </a:ext>
            </a:extLst>
          </p:cNvPr>
          <p:cNvSpPr txBox="1"/>
          <p:nvPr/>
        </p:nvSpPr>
        <p:spPr>
          <a:xfrm>
            <a:off x="421623" y="1301041"/>
            <a:ext cx="3119151" cy="2585323"/>
          </a:xfrm>
          <a:prstGeom prst="rect">
            <a:avLst/>
          </a:prstGeom>
          <a:noFill/>
        </p:spPr>
        <p:txBody>
          <a:bodyPr wrap="square" rtlCol="0">
            <a:spAutoFit/>
          </a:bodyPr>
          <a:lstStyle/>
          <a:p>
            <a:pPr marL="285750" indent="-285750">
              <a:buFont typeface="Arial" panose="020B0604020202020204" pitchFamily="34" charset="0"/>
              <a:buChar char="•"/>
            </a:pPr>
            <a:r>
              <a:rPr lang="en-GB" dirty="0">
                <a:cs typeface="Calibri" panose="020F0502020204030204" pitchFamily="34" charset="0"/>
              </a:rPr>
              <a:t>Flatness of 40 um</a:t>
            </a:r>
          </a:p>
          <a:p>
            <a:pPr marL="285750" indent="-285750">
              <a:buFont typeface="Arial" panose="020B0604020202020204" pitchFamily="34" charset="0"/>
              <a:buChar char="•"/>
            </a:pPr>
            <a:r>
              <a:rPr lang="en-GB" dirty="0">
                <a:cs typeface="Calibri" panose="020F0502020204030204" pitchFamily="34" charset="0"/>
              </a:rPr>
              <a:t>R</a:t>
            </a:r>
            <a:r>
              <a:rPr lang="en-GB" noProof="0" dirty="0" err="1">
                <a:cs typeface="Calibri" panose="020F0502020204030204" pitchFamily="34" charset="0"/>
              </a:rPr>
              <a:t>oughness</a:t>
            </a:r>
            <a:r>
              <a:rPr lang="en-GB" noProof="0" dirty="0">
                <a:cs typeface="Calibri" panose="020F0502020204030204" pitchFamily="34" charset="0"/>
              </a:rPr>
              <a:t> of 2 um</a:t>
            </a:r>
          </a:p>
          <a:p>
            <a:pPr marL="285750" indent="-285750">
              <a:buFont typeface="Arial" panose="020B0604020202020204" pitchFamily="34" charset="0"/>
              <a:buChar char="•"/>
            </a:pPr>
            <a:r>
              <a:rPr lang="en-GB" dirty="0">
                <a:cs typeface="Calibri" panose="020F0502020204030204" pitchFamily="34" charset="0"/>
              </a:rPr>
              <a:t>Position resolution of 5 um</a:t>
            </a:r>
          </a:p>
          <a:p>
            <a:pPr marL="285750" indent="-285750">
              <a:buFont typeface="Arial" panose="020B0604020202020204" pitchFamily="34" charset="0"/>
              <a:buChar char="•"/>
            </a:pPr>
            <a:r>
              <a:rPr lang="en-GB" dirty="0">
                <a:cs typeface="Calibri" panose="020F0502020204030204" pitchFamily="34" charset="0"/>
              </a:rPr>
              <a:t>R</a:t>
            </a:r>
            <a:r>
              <a:rPr lang="en-GB" noProof="0" dirty="0" err="1">
                <a:cs typeface="Calibri" panose="020F0502020204030204" pitchFamily="34" charset="0"/>
              </a:rPr>
              <a:t>eproducibility</a:t>
            </a:r>
            <a:r>
              <a:rPr lang="en-GB" noProof="0" dirty="0">
                <a:cs typeface="Calibri" panose="020F0502020204030204" pitchFamily="34" charset="0"/>
              </a:rPr>
              <a:t> &lt; 20 um</a:t>
            </a:r>
          </a:p>
          <a:p>
            <a:pPr marL="285750" indent="-285750">
              <a:buFont typeface="Arial" panose="020B0604020202020204" pitchFamily="34" charset="0"/>
              <a:buChar char="•"/>
            </a:pPr>
            <a:r>
              <a:rPr lang="en-GB" dirty="0">
                <a:cs typeface="Calibri" panose="020F0502020204030204" pitchFamily="34" charset="0"/>
              </a:rPr>
              <a:t>Minimum gap 0.5 mm</a:t>
            </a:r>
          </a:p>
          <a:p>
            <a:pPr marL="285750" indent="-285750">
              <a:buFont typeface="Arial" panose="020B0604020202020204" pitchFamily="34" charset="0"/>
              <a:buChar char="•"/>
            </a:pPr>
            <a:r>
              <a:rPr lang="en-GB" noProof="0" dirty="0">
                <a:cs typeface="Calibri" panose="020F0502020204030204" pitchFamily="34" charset="0"/>
              </a:rPr>
              <a:t>Evacuated heat loads of 7 and 30 kW for steady</a:t>
            </a:r>
            <a:r>
              <a:rPr lang="en-GB" dirty="0">
                <a:cs typeface="Calibri" panose="020F0502020204030204" pitchFamily="34" charset="0"/>
              </a:rPr>
              <a:t>-state scenario and transient regimes</a:t>
            </a:r>
            <a:endParaRPr lang="en-GB" noProof="0" dirty="0">
              <a:cs typeface="Calibri" panose="020F0502020204030204" pitchFamily="34" charset="0"/>
            </a:endParaRPr>
          </a:p>
        </p:txBody>
      </p:sp>
      <p:pic>
        <p:nvPicPr>
          <p:cNvPr id="3" name="Imagen 2" descr="Imagen de la pantalla de un video juego&#10;&#10;El contenido generado por IA puede ser incorrecto.">
            <a:extLst>
              <a:ext uri="{FF2B5EF4-FFF2-40B4-BE49-F238E27FC236}">
                <a16:creationId xmlns:a16="http://schemas.microsoft.com/office/drawing/2014/main" id="{37D389A1-46AE-E4A9-42EE-A2EE98266D79}"/>
              </a:ext>
            </a:extLst>
          </p:cNvPr>
          <p:cNvPicPr>
            <a:picLocks noChangeAspect="1"/>
          </p:cNvPicPr>
          <p:nvPr/>
        </p:nvPicPr>
        <p:blipFill>
          <a:blip r:embed="rId4"/>
          <a:srcRect b="46382"/>
          <a:stretch/>
        </p:blipFill>
        <p:spPr>
          <a:xfrm>
            <a:off x="4038600" y="1457355"/>
            <a:ext cx="2301773" cy="2435475"/>
          </a:xfrm>
          <a:prstGeom prst="rect">
            <a:avLst/>
          </a:prstGeom>
        </p:spPr>
      </p:pic>
      <p:sp>
        <p:nvSpPr>
          <p:cNvPr id="5" name="CuadroTexto 4">
            <a:extLst>
              <a:ext uri="{FF2B5EF4-FFF2-40B4-BE49-F238E27FC236}">
                <a16:creationId xmlns:a16="http://schemas.microsoft.com/office/drawing/2014/main" id="{E8D3718C-5360-6610-CFA3-66716EF33E15}"/>
              </a:ext>
            </a:extLst>
          </p:cNvPr>
          <p:cNvSpPr txBox="1"/>
          <p:nvPr/>
        </p:nvSpPr>
        <p:spPr>
          <a:xfrm>
            <a:off x="257454" y="781382"/>
            <a:ext cx="6193856" cy="369332"/>
          </a:xfrm>
          <a:prstGeom prst="rect">
            <a:avLst/>
          </a:prstGeom>
          <a:noFill/>
        </p:spPr>
        <p:txBody>
          <a:bodyPr wrap="square">
            <a:spAutoFit/>
          </a:bodyPr>
          <a:lstStyle/>
          <a:p>
            <a:r>
              <a:rPr lang="en-GB" b="1" u="sng" noProof="0" dirty="0">
                <a:latin typeface="Calibri" panose="020F0502020204030204" pitchFamily="34" charset="0"/>
                <a:cs typeface="Calibri" panose="020F0502020204030204" pitchFamily="34" charset="0"/>
              </a:rPr>
              <a:t>TCP is 1 m long jaw made of CFC s</a:t>
            </a:r>
            <a:r>
              <a:rPr lang="en-GB" b="1" u="sng" dirty="0" err="1">
                <a:latin typeface="Calibri" panose="020F0502020204030204" pitchFamily="34" charset="0"/>
                <a:cs typeface="Calibri" panose="020F0502020204030204" pitchFamily="34" charset="0"/>
              </a:rPr>
              <a:t>pecifications</a:t>
            </a:r>
            <a:r>
              <a:rPr lang="en-GB" b="1" u="sng" dirty="0">
                <a:latin typeface="Calibri" panose="020F0502020204030204" pitchFamily="34" charset="0"/>
                <a:cs typeface="Calibri" panose="020F0502020204030204" pitchFamily="34" charset="0"/>
              </a:rPr>
              <a:t>:</a:t>
            </a:r>
            <a:endParaRPr lang="en-GB" b="1" u="sng" noProof="0" dirty="0">
              <a:latin typeface="Calibri" panose="020F0502020204030204" pitchFamily="34" charset="0"/>
              <a:cs typeface="Calibri" panose="020F0502020204030204" pitchFamily="34" charset="0"/>
            </a:endParaRPr>
          </a:p>
        </p:txBody>
      </p:sp>
      <p:sp>
        <p:nvSpPr>
          <p:cNvPr id="19" name="CuadroTexto 18">
            <a:extLst>
              <a:ext uri="{FF2B5EF4-FFF2-40B4-BE49-F238E27FC236}">
                <a16:creationId xmlns:a16="http://schemas.microsoft.com/office/drawing/2014/main" id="{613F8CA9-0245-36F3-B759-E21DB3A71593}"/>
              </a:ext>
            </a:extLst>
          </p:cNvPr>
          <p:cNvSpPr txBox="1"/>
          <p:nvPr/>
        </p:nvSpPr>
        <p:spPr>
          <a:xfrm>
            <a:off x="7655250" y="5298679"/>
            <a:ext cx="2169695" cy="1077218"/>
          </a:xfrm>
          <a:prstGeom prst="rect">
            <a:avLst/>
          </a:prstGeom>
          <a:noFill/>
        </p:spPr>
        <p:txBody>
          <a:bodyPr wrap="square" rtlCol="0">
            <a:spAutoFit/>
          </a:bodyPr>
          <a:lstStyle/>
          <a:p>
            <a:pPr algn="ctr"/>
            <a:r>
              <a:rPr lang="en-GB" sz="1600" noProof="0" dirty="0">
                <a:cs typeface="Calibri" panose="020F0502020204030204" pitchFamily="34" charset="0"/>
              </a:rPr>
              <a:t>Including vacuum pumps, cooling channels, BLMs and new ones also BPMs</a:t>
            </a:r>
          </a:p>
        </p:txBody>
      </p:sp>
      <p:pic>
        <p:nvPicPr>
          <p:cNvPr id="13" name="Imagen 12" descr="Imagen que contiene interior, foto, vista, pequeño&#10;&#10;El contenido generado por IA puede ser incorrecto.">
            <a:extLst>
              <a:ext uri="{FF2B5EF4-FFF2-40B4-BE49-F238E27FC236}">
                <a16:creationId xmlns:a16="http://schemas.microsoft.com/office/drawing/2014/main" id="{7048EB77-C94F-40A3-7082-89F3F0F179AB}"/>
              </a:ext>
            </a:extLst>
          </p:cNvPr>
          <p:cNvPicPr>
            <a:picLocks noChangeAspect="1"/>
          </p:cNvPicPr>
          <p:nvPr/>
        </p:nvPicPr>
        <p:blipFill>
          <a:blip r:embed="rId5"/>
          <a:stretch>
            <a:fillRect/>
          </a:stretch>
        </p:blipFill>
        <p:spPr>
          <a:xfrm>
            <a:off x="3607025" y="4349056"/>
            <a:ext cx="2634309" cy="2026841"/>
          </a:xfrm>
          <a:prstGeom prst="rect">
            <a:avLst/>
          </a:prstGeom>
        </p:spPr>
      </p:pic>
      <p:sp>
        <p:nvSpPr>
          <p:cNvPr id="14" name="Rectángulo 13">
            <a:extLst>
              <a:ext uri="{FF2B5EF4-FFF2-40B4-BE49-F238E27FC236}">
                <a16:creationId xmlns:a16="http://schemas.microsoft.com/office/drawing/2014/main" id="{76743BDA-D9C8-FB5E-691E-7F3BDB864A0A}"/>
              </a:ext>
            </a:extLst>
          </p:cNvPr>
          <p:cNvSpPr/>
          <p:nvPr/>
        </p:nvSpPr>
        <p:spPr>
          <a:xfrm>
            <a:off x="4924179" y="966048"/>
            <a:ext cx="1188341" cy="4913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04285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15918-E9B9-4698-CCF7-664208DD666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7EA5C4E1-FCEF-9AFD-32F7-F30FF768EA98}"/>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What is collimation?</a:t>
            </a:r>
          </a:p>
        </p:txBody>
      </p:sp>
      <p:sp>
        <p:nvSpPr>
          <p:cNvPr id="12" name="Rectángulo redondeado 11">
            <a:extLst>
              <a:ext uri="{FF2B5EF4-FFF2-40B4-BE49-F238E27FC236}">
                <a16:creationId xmlns:a16="http://schemas.microsoft.com/office/drawing/2014/main" id="{BB9471A3-7273-A883-2019-0C8D0A090B65}"/>
              </a:ext>
            </a:extLst>
          </p:cNvPr>
          <p:cNvSpPr/>
          <p:nvPr/>
        </p:nvSpPr>
        <p:spPr>
          <a:xfrm>
            <a:off x="800558" y="745840"/>
            <a:ext cx="10590884" cy="3448679"/>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8" name="CuadroTexto 7">
            <a:extLst>
              <a:ext uri="{FF2B5EF4-FFF2-40B4-BE49-F238E27FC236}">
                <a16:creationId xmlns:a16="http://schemas.microsoft.com/office/drawing/2014/main" id="{ED7484A2-0CA5-DFEF-6ECD-F93A40F743AF}"/>
              </a:ext>
            </a:extLst>
          </p:cNvPr>
          <p:cNvSpPr txBox="1"/>
          <p:nvPr/>
        </p:nvSpPr>
        <p:spPr>
          <a:xfrm>
            <a:off x="1197024" y="938118"/>
            <a:ext cx="5356273" cy="2862322"/>
          </a:xfrm>
          <a:prstGeom prst="rect">
            <a:avLst/>
          </a:prstGeom>
          <a:noFill/>
        </p:spPr>
        <p:txBody>
          <a:bodyPr wrap="square">
            <a:spAutoFit/>
          </a:bodyPr>
          <a:lstStyle/>
          <a:p>
            <a:pPr algn="ctr"/>
            <a:r>
              <a:rPr lang="en-GB" b="1" noProof="0" dirty="0">
                <a:solidFill>
                  <a:schemeClr val="bg1"/>
                </a:solidFill>
                <a:cs typeface="Calibri" panose="020F0502020204030204" pitchFamily="34" charset="0"/>
              </a:rPr>
              <a:t>Collimation</a:t>
            </a:r>
            <a:r>
              <a:rPr lang="en-GB" noProof="0" dirty="0">
                <a:solidFill>
                  <a:schemeClr val="bg1"/>
                </a:solidFill>
                <a:cs typeface="Calibri" panose="020F0502020204030204" pitchFamily="34" charset="0"/>
              </a:rPr>
              <a:t> is the process of shaping and controlling particle beam losses by </a:t>
            </a:r>
            <a:r>
              <a:rPr lang="en-GB" b="1" noProof="0" dirty="0">
                <a:solidFill>
                  <a:schemeClr val="bg1"/>
                </a:solidFill>
                <a:cs typeface="Calibri" panose="020F0502020204030204" pitchFamily="34" charset="0"/>
              </a:rPr>
              <a:t>removing or intercepting particles</a:t>
            </a:r>
            <a:r>
              <a:rPr lang="en-GB" noProof="0" dirty="0">
                <a:solidFill>
                  <a:schemeClr val="bg1"/>
                </a:solidFill>
                <a:cs typeface="Calibri" panose="020F0502020204030204" pitchFamily="34" charset="0"/>
              </a:rPr>
              <a:t> that stray from the ideal trajectory —</a:t>
            </a:r>
            <a:r>
              <a:rPr lang="en-GB" b="1" noProof="0" dirty="0">
                <a:solidFill>
                  <a:schemeClr val="bg1"/>
                </a:solidFill>
                <a:cs typeface="Calibri" panose="020F0502020204030204" pitchFamily="34" charset="0"/>
              </a:rPr>
              <a:t>beam halo or errant beam</a:t>
            </a:r>
            <a:endParaRPr lang="en-GB" b="1" dirty="0">
              <a:solidFill>
                <a:schemeClr val="bg1"/>
              </a:solidFill>
              <a:cs typeface="Calibri" panose="020F0502020204030204" pitchFamily="34" charset="0"/>
            </a:endParaRPr>
          </a:p>
          <a:p>
            <a:pPr algn="ctr"/>
            <a:endParaRPr lang="en-GB" b="1" noProof="0" dirty="0">
              <a:solidFill>
                <a:schemeClr val="bg1"/>
              </a:solidFill>
              <a:cs typeface="Calibri" panose="020F0502020204030204" pitchFamily="34" charset="0"/>
            </a:endParaRPr>
          </a:p>
          <a:p>
            <a:pPr algn="ctr"/>
            <a:r>
              <a:rPr lang="en-GB" b="1" dirty="0">
                <a:solidFill>
                  <a:schemeClr val="bg1"/>
                </a:solidFill>
                <a:cs typeface="Calibri" panose="020F0502020204030204" pitchFamily="34" charset="0"/>
              </a:rPr>
              <a:t>Both transversally and off-momentum halo</a:t>
            </a:r>
            <a:endParaRPr lang="en-GB" noProof="0" dirty="0">
              <a:solidFill>
                <a:schemeClr val="bg1"/>
              </a:solidFill>
              <a:cs typeface="Calibri" panose="020F0502020204030204" pitchFamily="34" charset="0"/>
            </a:endParaRPr>
          </a:p>
          <a:p>
            <a:pPr algn="ctr"/>
            <a:endParaRPr lang="en-GB" noProof="0" dirty="0">
              <a:solidFill>
                <a:schemeClr val="bg1"/>
              </a:solidFill>
              <a:cs typeface="Calibri" panose="020F0502020204030204" pitchFamily="34" charset="0"/>
            </a:endParaRPr>
          </a:p>
          <a:p>
            <a:pPr algn="ctr"/>
            <a:r>
              <a:rPr lang="en-GB" noProof="0" dirty="0">
                <a:solidFill>
                  <a:schemeClr val="bg1"/>
                </a:solidFill>
                <a:cs typeface="Calibri" panose="020F0502020204030204" pitchFamily="34" charset="0"/>
              </a:rPr>
              <a:t>This is done using devices called </a:t>
            </a:r>
            <a:r>
              <a:rPr lang="en-GB" b="1" noProof="0" dirty="0">
                <a:solidFill>
                  <a:schemeClr val="bg1"/>
                </a:solidFill>
                <a:cs typeface="Calibri" panose="020F0502020204030204" pitchFamily="34" charset="0"/>
              </a:rPr>
              <a:t>collimators</a:t>
            </a:r>
            <a:r>
              <a:rPr lang="en-GB" noProof="0" dirty="0">
                <a:solidFill>
                  <a:schemeClr val="bg1"/>
                </a:solidFill>
                <a:cs typeface="Calibri" panose="020F0502020204030204" pitchFamily="34" charset="0"/>
              </a:rPr>
              <a:t>, which are specially designed absorbers or jaws placed near the beam</a:t>
            </a:r>
          </a:p>
        </p:txBody>
      </p:sp>
      <p:pic>
        <p:nvPicPr>
          <p:cNvPr id="16" name="Imagen 15" descr="Gráfico, Gráfico de líneas&#10;&#10;El contenido generado por IA puede ser incorrecto.">
            <a:extLst>
              <a:ext uri="{FF2B5EF4-FFF2-40B4-BE49-F238E27FC236}">
                <a16:creationId xmlns:a16="http://schemas.microsoft.com/office/drawing/2014/main" id="{21DD15AD-61BF-BA68-D7FA-FD3F73C42F2E}"/>
              </a:ext>
            </a:extLst>
          </p:cNvPr>
          <p:cNvPicPr>
            <a:picLocks noChangeAspect="1"/>
          </p:cNvPicPr>
          <p:nvPr/>
        </p:nvPicPr>
        <p:blipFill>
          <a:blip r:embed="rId2"/>
          <a:stretch>
            <a:fillRect/>
          </a:stretch>
        </p:blipFill>
        <p:spPr>
          <a:xfrm>
            <a:off x="7252253" y="957550"/>
            <a:ext cx="3440233" cy="2823458"/>
          </a:xfrm>
          <a:prstGeom prst="rect">
            <a:avLst/>
          </a:prstGeom>
        </p:spPr>
      </p:pic>
      <p:pic>
        <p:nvPicPr>
          <p:cNvPr id="18" name="Imagen 17" descr="Diagrama&#10;&#10;El contenido generado por IA puede ser incorrecto.">
            <a:extLst>
              <a:ext uri="{FF2B5EF4-FFF2-40B4-BE49-F238E27FC236}">
                <a16:creationId xmlns:a16="http://schemas.microsoft.com/office/drawing/2014/main" id="{B4E65525-3425-12FE-ED84-094DAF70BC0C}"/>
              </a:ext>
            </a:extLst>
          </p:cNvPr>
          <p:cNvPicPr>
            <a:picLocks noChangeAspect="1"/>
          </p:cNvPicPr>
          <p:nvPr/>
        </p:nvPicPr>
        <p:blipFill>
          <a:blip r:embed="rId3"/>
          <a:stretch>
            <a:fillRect/>
          </a:stretch>
        </p:blipFill>
        <p:spPr>
          <a:xfrm>
            <a:off x="9123639" y="4427702"/>
            <a:ext cx="2872459" cy="1998232"/>
          </a:xfrm>
          <a:prstGeom prst="rect">
            <a:avLst/>
          </a:prstGeom>
        </p:spPr>
      </p:pic>
      <p:pic>
        <p:nvPicPr>
          <p:cNvPr id="2050" name="Picture 2" descr="The collimation system: defence against beam loss – CERN Courier">
            <a:extLst>
              <a:ext uri="{FF2B5EF4-FFF2-40B4-BE49-F238E27FC236}">
                <a16:creationId xmlns:a16="http://schemas.microsoft.com/office/drawing/2014/main" id="{B2131C05-E614-6ACC-443E-88626E74A6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980" y="4532078"/>
            <a:ext cx="5911993" cy="1824272"/>
          </a:xfrm>
          <a:prstGeom prst="rect">
            <a:avLst/>
          </a:prstGeom>
          <a:noFill/>
          <a:extLst>
            <a:ext uri="{909E8E84-426E-40DD-AFC4-6F175D3DCCD1}">
              <a14:hiddenFill xmlns:a14="http://schemas.microsoft.com/office/drawing/2010/main">
                <a:solidFill>
                  <a:srgbClr val="FFFFFF"/>
                </a:solidFill>
              </a14:hiddenFill>
            </a:ext>
          </a:extLst>
        </p:spPr>
      </p:pic>
      <p:sp>
        <p:nvSpPr>
          <p:cNvPr id="20" name="Marcador de pie de página 19">
            <a:extLst>
              <a:ext uri="{FF2B5EF4-FFF2-40B4-BE49-F238E27FC236}">
                <a16:creationId xmlns:a16="http://schemas.microsoft.com/office/drawing/2014/main" id="{E69DC2E4-4F42-DDCD-A2D2-48592C77DEA3}"/>
              </a:ext>
            </a:extLst>
          </p:cNvPr>
          <p:cNvSpPr>
            <a:spLocks noGrp="1"/>
          </p:cNvSpPr>
          <p:nvPr>
            <p:ph type="ftr" sz="quarter" idx="11"/>
          </p:nvPr>
        </p:nvSpPr>
        <p:spPr/>
        <p:txBody>
          <a:bodyPr/>
          <a:lstStyle/>
          <a:p>
            <a:r>
              <a:rPr lang="es-ES_tradnl"/>
              <a:t>N. Fuster-Martínez</a:t>
            </a:r>
          </a:p>
        </p:txBody>
      </p:sp>
      <p:sp>
        <p:nvSpPr>
          <p:cNvPr id="21" name="Marcador de número de diapositiva 20">
            <a:extLst>
              <a:ext uri="{FF2B5EF4-FFF2-40B4-BE49-F238E27FC236}">
                <a16:creationId xmlns:a16="http://schemas.microsoft.com/office/drawing/2014/main" id="{082AB70F-2C2A-E45F-72AB-2E0543964C16}"/>
              </a:ext>
            </a:extLst>
          </p:cNvPr>
          <p:cNvSpPr>
            <a:spLocks noGrp="1"/>
          </p:cNvSpPr>
          <p:nvPr>
            <p:ph type="sldNum" sz="quarter" idx="12"/>
          </p:nvPr>
        </p:nvSpPr>
        <p:spPr/>
        <p:txBody>
          <a:bodyPr/>
          <a:lstStyle/>
          <a:p>
            <a:fld id="{DAE0D7E8-5DF2-E840-A2C8-1CC4E4B5A26A}" type="slidenum">
              <a:rPr lang="es-ES_tradnl" smtClean="0"/>
              <a:t>4</a:t>
            </a:fld>
            <a:endParaRPr lang="es-ES_tradnl"/>
          </a:p>
        </p:txBody>
      </p:sp>
      <p:pic>
        <p:nvPicPr>
          <p:cNvPr id="3" name="Imagen 2" descr="Imagen que contiene interior, foto, hombre, cuarto&#10;&#10;El contenido generado por IA puede ser incorrecto.">
            <a:extLst>
              <a:ext uri="{FF2B5EF4-FFF2-40B4-BE49-F238E27FC236}">
                <a16:creationId xmlns:a16="http://schemas.microsoft.com/office/drawing/2014/main" id="{59C5FC77-7129-1ABC-09F7-484A30FC5CA0}"/>
              </a:ext>
            </a:extLst>
          </p:cNvPr>
          <p:cNvPicPr>
            <a:picLocks noChangeAspect="1"/>
          </p:cNvPicPr>
          <p:nvPr/>
        </p:nvPicPr>
        <p:blipFill>
          <a:blip r:embed="rId5"/>
          <a:stretch>
            <a:fillRect/>
          </a:stretch>
        </p:blipFill>
        <p:spPr>
          <a:xfrm>
            <a:off x="6408295" y="4462494"/>
            <a:ext cx="2658395" cy="2014245"/>
          </a:xfrm>
          <a:prstGeom prst="rect">
            <a:avLst/>
          </a:prstGeom>
        </p:spPr>
      </p:pic>
    </p:spTree>
    <p:extLst>
      <p:ext uri="{BB962C8B-B14F-4D97-AF65-F5344CB8AC3E}">
        <p14:creationId xmlns:p14="http://schemas.microsoft.com/office/powerpoint/2010/main" val="27734110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5342B32-19E5-A42F-1C69-001A38622289}"/>
            </a:ext>
          </a:extLst>
        </p:cNvPr>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8500E79D-7A5B-8BB3-E687-8E78E70C9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6" name="Freeform: Shape 45">
            <a:extLst>
              <a:ext uri="{FF2B5EF4-FFF2-40B4-BE49-F238E27FC236}">
                <a16:creationId xmlns:a16="http://schemas.microsoft.com/office/drawing/2014/main" id="{7698F45B-A480-1EE4-7CE8-0A542F8AF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ítulo 1">
            <a:extLst>
              <a:ext uri="{FF2B5EF4-FFF2-40B4-BE49-F238E27FC236}">
                <a16:creationId xmlns:a16="http://schemas.microsoft.com/office/drawing/2014/main" id="{10DB05C2-5878-EF0F-5162-0A678231FEEA}"/>
              </a:ext>
            </a:extLst>
          </p:cNvPr>
          <p:cNvSpPr txBox="1">
            <a:spLocks/>
          </p:cNvSpPr>
          <p:nvPr/>
        </p:nvSpPr>
        <p:spPr>
          <a:xfrm>
            <a:off x="686834" y="1153572"/>
            <a:ext cx="3200400" cy="4461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Aptos Display" panose="02110004020202020204"/>
                <a:ea typeface="+mj-ea"/>
                <a:cs typeface="+mj-cs"/>
              </a:rPr>
              <a:t>Content</a:t>
            </a:r>
          </a:p>
        </p:txBody>
      </p:sp>
      <p:sp>
        <p:nvSpPr>
          <p:cNvPr id="48" name="Arc 47">
            <a:extLst>
              <a:ext uri="{FF2B5EF4-FFF2-40B4-BE49-F238E27FC236}">
                <a16:creationId xmlns:a16="http://schemas.microsoft.com/office/drawing/2014/main" id="{7AD5ECA4-37F4-EEE6-96E0-8C4495144D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4" name="Marcador de contenido 2">
            <a:extLst>
              <a:ext uri="{FF2B5EF4-FFF2-40B4-BE49-F238E27FC236}">
                <a16:creationId xmlns:a16="http://schemas.microsoft.com/office/drawing/2014/main" id="{DEC2A306-D820-855D-5EF6-5AF4DF0EA3D3}"/>
              </a:ext>
            </a:extLst>
          </p:cNvPr>
          <p:cNvSpPr>
            <a:spLocks noGrp="1"/>
          </p:cNvSpPr>
          <p:nvPr>
            <p:ph idx="1"/>
          </p:nvPr>
        </p:nvSpPr>
        <p:spPr>
          <a:xfrm>
            <a:off x="4447308" y="588168"/>
            <a:ext cx="6906491" cy="5585619"/>
          </a:xfrm>
        </p:spPr>
        <p:txBody>
          <a:bodyPr vert="horz" lIns="91440" tIns="45720" rIns="91440" bIns="45720" rtlCol="0" anchor="ctr">
            <a:noAutofit/>
          </a:bodyPr>
          <a:lstStyle/>
          <a:p>
            <a:pPr>
              <a:buFont typeface="Wingdings" pitchFamily="2" charset="2"/>
              <a:buChar char="q"/>
            </a:pPr>
            <a:r>
              <a:rPr lang="en-US" sz="1800" b="1" dirty="0"/>
              <a:t>Introduction</a:t>
            </a:r>
          </a:p>
          <a:p>
            <a:pPr>
              <a:buFont typeface="Wingdings" pitchFamily="2" charset="2"/>
              <a:buChar char="q"/>
            </a:pPr>
            <a:endParaRPr lang="en-US" sz="1800" dirty="0"/>
          </a:p>
          <a:p>
            <a:pPr>
              <a:buFont typeface="Wingdings" pitchFamily="2" charset="2"/>
              <a:buChar char="q"/>
            </a:pPr>
            <a:r>
              <a:rPr lang="en-US" sz="1800" b="1" dirty="0"/>
              <a:t>Basic beam dynamics and definitions for collimation design </a:t>
            </a:r>
          </a:p>
          <a:p>
            <a:pPr lvl="1">
              <a:buFont typeface="Courier New" panose="02070309020205020404" pitchFamily="49" charset="0"/>
              <a:buChar char="o"/>
            </a:pPr>
            <a:r>
              <a:rPr lang="en-US" sz="1800" dirty="0"/>
              <a:t>Recap on </a:t>
            </a:r>
            <a:r>
              <a:rPr lang="en-US" sz="1800" dirty="0" err="1"/>
              <a:t>twiss</a:t>
            </a:r>
            <a:r>
              <a:rPr lang="en-US" sz="1800" dirty="0"/>
              <a:t> functions, dispersion and beam size</a:t>
            </a:r>
          </a:p>
          <a:p>
            <a:pPr lvl="1">
              <a:buFont typeface="Courier New" panose="02070309020205020404" pitchFamily="49" charset="0"/>
              <a:buChar char="o"/>
            </a:pPr>
            <a:r>
              <a:rPr lang="en-US" sz="1800" dirty="0"/>
              <a:t>Aperture model</a:t>
            </a:r>
          </a:p>
          <a:p>
            <a:pPr lvl="1">
              <a:buFont typeface="Courier New" panose="02070309020205020404" pitchFamily="49" charset="0"/>
              <a:buChar char="o"/>
            </a:pPr>
            <a:r>
              <a:rPr lang="en-US" sz="1800" dirty="0"/>
              <a:t>Beam loss model</a:t>
            </a:r>
          </a:p>
          <a:p>
            <a:pPr lvl="1">
              <a:buFont typeface="Courier New" panose="02070309020205020404" pitchFamily="49" charset="0"/>
              <a:buChar char="o"/>
            </a:pPr>
            <a:r>
              <a:rPr lang="en-US" sz="1800" dirty="0"/>
              <a:t>Collimation cleaning efficiency</a:t>
            </a:r>
          </a:p>
          <a:p>
            <a:pPr lvl="1">
              <a:buFont typeface="Wingdings" pitchFamily="2" charset="2"/>
              <a:buChar char="q"/>
            </a:pPr>
            <a:endParaRPr lang="en-US" sz="1800" dirty="0"/>
          </a:p>
          <a:p>
            <a:pPr>
              <a:buFont typeface="Wingdings" pitchFamily="2" charset="2"/>
              <a:buChar char="q"/>
            </a:pPr>
            <a:r>
              <a:rPr lang="en-US" sz="1800" b="1" dirty="0"/>
              <a:t>Collimation design aspects for high power machines</a:t>
            </a:r>
          </a:p>
          <a:p>
            <a:pPr lvl="1">
              <a:buFont typeface="Courier New" panose="02070309020205020404" pitchFamily="49" charset="0"/>
              <a:buChar char="o"/>
            </a:pPr>
            <a:r>
              <a:rPr lang="en-US" sz="1800" dirty="0"/>
              <a:t>Collimators shape</a:t>
            </a:r>
          </a:p>
          <a:p>
            <a:pPr lvl="1">
              <a:buFont typeface="Courier New" panose="02070309020205020404" pitchFamily="49" charset="0"/>
              <a:buChar char="o"/>
            </a:pPr>
            <a:r>
              <a:rPr lang="en-US" sz="1800" dirty="0"/>
              <a:t>Single vs multi-stage collimation system</a:t>
            </a:r>
          </a:p>
          <a:p>
            <a:pPr lvl="1">
              <a:buFont typeface="Courier New" panose="02070309020205020404" pitchFamily="49" charset="0"/>
              <a:buChar char="o"/>
            </a:pPr>
            <a:r>
              <a:rPr lang="en-US" sz="1800" dirty="0"/>
              <a:t>Collimation simulation tools</a:t>
            </a:r>
          </a:p>
          <a:p>
            <a:pPr lvl="1">
              <a:buFont typeface="Courier New" panose="02070309020205020404" pitchFamily="49" charset="0"/>
              <a:buChar char="o"/>
            </a:pPr>
            <a:r>
              <a:rPr lang="en-US" sz="1800" dirty="0"/>
              <a:t>Material considerations</a:t>
            </a:r>
          </a:p>
          <a:p>
            <a:pPr lvl="1">
              <a:buFont typeface="Courier New" panose="02070309020205020404" pitchFamily="49" charset="0"/>
              <a:buChar char="o"/>
            </a:pPr>
            <a:r>
              <a:rPr lang="en-US" sz="1800" dirty="0"/>
              <a:t>Mechanical design</a:t>
            </a:r>
          </a:p>
          <a:p>
            <a:pPr lvl="1">
              <a:buFont typeface="Wingdings" pitchFamily="2" charset="2"/>
              <a:buChar char="q"/>
            </a:pPr>
            <a:endParaRPr lang="en-US" sz="1800" dirty="0"/>
          </a:p>
          <a:p>
            <a:pPr>
              <a:buFont typeface="Wingdings" pitchFamily="2" charset="2"/>
              <a:buChar char="q"/>
            </a:pPr>
            <a:r>
              <a:rPr lang="en-US" sz="1800" b="1" dirty="0">
                <a:solidFill>
                  <a:srgbClr val="1B2BF0"/>
                </a:solidFill>
              </a:rPr>
              <a:t>The LHC collimation system: operational challenges</a:t>
            </a:r>
          </a:p>
          <a:p>
            <a:pPr>
              <a:buFont typeface="Wingdings" pitchFamily="2" charset="2"/>
              <a:buChar char="q"/>
            </a:pPr>
            <a:endParaRPr lang="en-US" sz="1800" dirty="0"/>
          </a:p>
          <a:p>
            <a:pPr>
              <a:buFont typeface="Wingdings" pitchFamily="2" charset="2"/>
              <a:buChar char="q"/>
            </a:pPr>
            <a:r>
              <a:rPr lang="en-US" sz="1800" b="1" dirty="0"/>
              <a:t>R&amp;D on advance collimation techniques</a:t>
            </a:r>
          </a:p>
        </p:txBody>
      </p:sp>
      <p:sp>
        <p:nvSpPr>
          <p:cNvPr id="7" name="Marcador de pie de página 6">
            <a:extLst>
              <a:ext uri="{FF2B5EF4-FFF2-40B4-BE49-F238E27FC236}">
                <a16:creationId xmlns:a16="http://schemas.microsoft.com/office/drawing/2014/main" id="{9A9B5627-F83F-C307-DDF7-88739A28246A}"/>
              </a:ext>
            </a:extLst>
          </p:cNvPr>
          <p:cNvSpPr>
            <a:spLocks noGrp="1"/>
          </p:cNvSpPr>
          <p:nvPr>
            <p:ph type="ftr" sz="quarter" idx="11"/>
          </p:nvPr>
        </p:nvSpPr>
        <p:spPr>
          <a:xfrm>
            <a:off x="4038600" y="6356350"/>
            <a:ext cx="5251174" cy="365125"/>
          </a:xfrm>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t>N. Fuster-Martínez</a:t>
            </a:r>
          </a:p>
        </p:txBody>
      </p:sp>
      <p:sp>
        <p:nvSpPr>
          <p:cNvPr id="8" name="Marcador de número de diapositiva 7">
            <a:extLst>
              <a:ext uri="{FF2B5EF4-FFF2-40B4-BE49-F238E27FC236}">
                <a16:creationId xmlns:a16="http://schemas.microsoft.com/office/drawing/2014/main" id="{3C0F7EC7-86B1-1729-2EFC-8F110C25DB4A}"/>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DAE0D7E8-5DF2-E840-A2C8-1CC4E4B5A26A}" type="slidenum">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40</a:t>
            </a:fld>
            <a:endPar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786303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95482-420A-B930-1D78-350ED3534E7C}"/>
            </a:ext>
          </a:extLst>
        </p:cNvPr>
        <p:cNvGrpSpPr/>
        <p:nvPr/>
      </p:nvGrpSpPr>
      <p:grpSpPr>
        <a:xfrm>
          <a:off x="0" y="0"/>
          <a:ext cx="0" cy="0"/>
          <a:chOff x="0" y="0"/>
          <a:chExt cx="0" cy="0"/>
        </a:xfrm>
      </p:grpSpPr>
      <p:pic>
        <p:nvPicPr>
          <p:cNvPr id="13" name="Imagen 12" descr="Imagen que contiene Diagrama&#10;&#10;El contenido generado por IA puede ser incorrecto.">
            <a:extLst>
              <a:ext uri="{FF2B5EF4-FFF2-40B4-BE49-F238E27FC236}">
                <a16:creationId xmlns:a16="http://schemas.microsoft.com/office/drawing/2014/main" id="{1CB7BDF1-0B33-B40F-93DD-99CD40EBB0FE}"/>
              </a:ext>
            </a:extLst>
          </p:cNvPr>
          <p:cNvPicPr>
            <a:picLocks noChangeAspect="1"/>
          </p:cNvPicPr>
          <p:nvPr/>
        </p:nvPicPr>
        <p:blipFill>
          <a:blip r:embed="rId2"/>
          <a:srcRect l="54323" t="14907" b="3304"/>
          <a:stretch/>
        </p:blipFill>
        <p:spPr>
          <a:xfrm>
            <a:off x="6874814" y="1269803"/>
            <a:ext cx="3796116" cy="5086547"/>
          </a:xfrm>
          <a:prstGeom prst="rect">
            <a:avLst/>
          </a:prstGeom>
        </p:spPr>
      </p:pic>
      <p:sp>
        <p:nvSpPr>
          <p:cNvPr id="16" name="Título 1">
            <a:extLst>
              <a:ext uri="{FF2B5EF4-FFF2-40B4-BE49-F238E27FC236}">
                <a16:creationId xmlns:a16="http://schemas.microsoft.com/office/drawing/2014/main" id="{40322032-5831-F323-74F7-39177DFC26EC}"/>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The LHC collimation system: operational challenges</a:t>
            </a:r>
          </a:p>
        </p:txBody>
      </p:sp>
      <p:sp>
        <p:nvSpPr>
          <p:cNvPr id="19" name="Marcador de pie de página 18">
            <a:extLst>
              <a:ext uri="{FF2B5EF4-FFF2-40B4-BE49-F238E27FC236}">
                <a16:creationId xmlns:a16="http://schemas.microsoft.com/office/drawing/2014/main" id="{2DD88F22-A121-8D3E-13FA-2B9AA8F233C4}"/>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01204546-3635-EBED-8741-FF1B0644A990}"/>
              </a:ext>
            </a:extLst>
          </p:cNvPr>
          <p:cNvSpPr>
            <a:spLocks noGrp="1"/>
          </p:cNvSpPr>
          <p:nvPr>
            <p:ph type="sldNum" sz="quarter" idx="12"/>
          </p:nvPr>
        </p:nvSpPr>
        <p:spPr/>
        <p:txBody>
          <a:bodyPr/>
          <a:lstStyle/>
          <a:p>
            <a:fld id="{DAE0D7E8-5DF2-E840-A2C8-1CC4E4B5A26A}" type="slidenum">
              <a:rPr lang="es-ES_tradnl" smtClean="0"/>
              <a:t>41</a:t>
            </a:fld>
            <a:endParaRPr lang="es-ES_tradnl"/>
          </a:p>
        </p:txBody>
      </p:sp>
      <p:pic>
        <p:nvPicPr>
          <p:cNvPr id="2" name="Imagen 1" descr="Imagen que contiene Diagrama&#10;&#10;El contenido generado por IA puede ser incorrecto.">
            <a:extLst>
              <a:ext uri="{FF2B5EF4-FFF2-40B4-BE49-F238E27FC236}">
                <a16:creationId xmlns:a16="http://schemas.microsoft.com/office/drawing/2014/main" id="{573CC8D4-59A2-1216-5AAC-B5C886FD284C}"/>
              </a:ext>
            </a:extLst>
          </p:cNvPr>
          <p:cNvPicPr>
            <a:picLocks noChangeAspect="1"/>
          </p:cNvPicPr>
          <p:nvPr/>
        </p:nvPicPr>
        <p:blipFill>
          <a:blip r:embed="rId2"/>
          <a:srcRect l="776" t="12514" r="46513" b="10898"/>
          <a:stretch/>
        </p:blipFill>
        <p:spPr>
          <a:xfrm>
            <a:off x="1521070" y="1269803"/>
            <a:ext cx="4186989" cy="4552520"/>
          </a:xfrm>
          <a:prstGeom prst="rect">
            <a:avLst/>
          </a:prstGeom>
        </p:spPr>
      </p:pic>
    </p:spTree>
    <p:extLst>
      <p:ext uri="{BB962C8B-B14F-4D97-AF65-F5344CB8AC3E}">
        <p14:creationId xmlns:p14="http://schemas.microsoft.com/office/powerpoint/2010/main" val="712726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57CA0-F482-DE0F-EEA3-3B81277ED9A0}"/>
            </a:ext>
          </a:extLst>
        </p:cNvPr>
        <p:cNvGrpSpPr/>
        <p:nvPr/>
      </p:nvGrpSpPr>
      <p:grpSpPr>
        <a:xfrm>
          <a:off x="0" y="0"/>
          <a:ext cx="0" cy="0"/>
          <a:chOff x="0" y="0"/>
          <a:chExt cx="0" cy="0"/>
        </a:xfrm>
      </p:grpSpPr>
      <p:sp>
        <p:nvSpPr>
          <p:cNvPr id="16" name="Título 1">
            <a:extLst>
              <a:ext uri="{FF2B5EF4-FFF2-40B4-BE49-F238E27FC236}">
                <a16:creationId xmlns:a16="http://schemas.microsoft.com/office/drawing/2014/main" id="{5562C928-8AE4-9C25-259B-9009F4DE4065}"/>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Collimation system commissioning</a:t>
            </a:r>
          </a:p>
        </p:txBody>
      </p:sp>
      <p:sp>
        <p:nvSpPr>
          <p:cNvPr id="19" name="Marcador de pie de página 18">
            <a:extLst>
              <a:ext uri="{FF2B5EF4-FFF2-40B4-BE49-F238E27FC236}">
                <a16:creationId xmlns:a16="http://schemas.microsoft.com/office/drawing/2014/main" id="{1068456B-3698-1459-85B5-20353B7671D6}"/>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8AA5F182-B857-6EFF-BBC6-E1D40131DAF6}"/>
              </a:ext>
            </a:extLst>
          </p:cNvPr>
          <p:cNvSpPr>
            <a:spLocks noGrp="1"/>
          </p:cNvSpPr>
          <p:nvPr>
            <p:ph type="sldNum" sz="quarter" idx="12"/>
          </p:nvPr>
        </p:nvSpPr>
        <p:spPr/>
        <p:txBody>
          <a:bodyPr/>
          <a:lstStyle/>
          <a:p>
            <a:fld id="{DAE0D7E8-5DF2-E840-A2C8-1CC4E4B5A26A}" type="slidenum">
              <a:rPr lang="es-ES_tradnl" smtClean="0"/>
              <a:t>42</a:t>
            </a:fld>
            <a:endParaRPr lang="es-ES_tradnl"/>
          </a:p>
        </p:txBody>
      </p:sp>
      <p:sp>
        <p:nvSpPr>
          <p:cNvPr id="2" name="CuadroTexto 1">
            <a:extLst>
              <a:ext uri="{FF2B5EF4-FFF2-40B4-BE49-F238E27FC236}">
                <a16:creationId xmlns:a16="http://schemas.microsoft.com/office/drawing/2014/main" id="{BB4AFC41-4A90-0355-5437-22C01D4FC500}"/>
              </a:ext>
            </a:extLst>
          </p:cNvPr>
          <p:cNvSpPr txBox="1"/>
          <p:nvPr/>
        </p:nvSpPr>
        <p:spPr>
          <a:xfrm>
            <a:off x="524509" y="996363"/>
            <a:ext cx="4761866" cy="4708981"/>
          </a:xfrm>
          <a:prstGeom prst="rect">
            <a:avLst/>
          </a:prstGeom>
          <a:noFill/>
        </p:spPr>
        <p:txBody>
          <a:bodyPr wrap="square" rtlCol="0">
            <a:spAutoFit/>
          </a:bodyPr>
          <a:lstStyle/>
          <a:p>
            <a:r>
              <a:rPr lang="en-GB" sz="2000" b="1" noProof="0" dirty="0">
                <a:cs typeface="Calibri" panose="020F0502020204030204" pitchFamily="34" charset="0"/>
              </a:rPr>
              <a:t>Collimation system operational settings set-up and commissioning measurements to be performed before every run an several times along the year</a:t>
            </a:r>
          </a:p>
          <a:p>
            <a:endParaRPr lang="en-GB" sz="2000" dirty="0">
              <a:cs typeface="Calibri" panose="020F0502020204030204" pitchFamily="34" charset="0"/>
            </a:endParaRPr>
          </a:p>
          <a:p>
            <a:endParaRPr lang="en-GB" sz="2000" dirty="0">
              <a:cs typeface="Calibri" panose="020F0502020204030204" pitchFamily="34" charset="0"/>
            </a:endParaRPr>
          </a:p>
          <a:p>
            <a:r>
              <a:rPr lang="en-GB" sz="2000" noProof="0" dirty="0">
                <a:cs typeface="Calibri" panose="020F0502020204030204" pitchFamily="34" charset="0"/>
              </a:rPr>
              <a:t>1. Aperture bottleneck measurements</a:t>
            </a:r>
          </a:p>
          <a:p>
            <a:endParaRPr lang="es-ES_tradnl" sz="2000" dirty="0">
              <a:cs typeface="Calibri" panose="020F0502020204030204" pitchFamily="34" charset="0"/>
            </a:endParaRPr>
          </a:p>
          <a:p>
            <a:r>
              <a:rPr lang="en-GB" sz="2000" noProof="1">
                <a:cs typeface="Calibri" panose="020F0502020204030204" pitchFamily="34" charset="0"/>
              </a:rPr>
              <a:t>2. Beam-based alignements</a:t>
            </a:r>
          </a:p>
          <a:p>
            <a:endParaRPr lang="en-GB" sz="2000" noProof="1">
              <a:cs typeface="Calibri" panose="020F0502020204030204" pitchFamily="34" charset="0"/>
            </a:endParaRPr>
          </a:p>
          <a:p>
            <a:r>
              <a:rPr lang="en-GB" sz="2000" noProof="1">
                <a:cs typeface="Calibri" panose="020F0502020204030204" pitchFamily="34" charset="0"/>
              </a:rPr>
              <a:t>3. Collimator setting generation for operation</a:t>
            </a:r>
          </a:p>
          <a:p>
            <a:endParaRPr lang="en-GB" sz="2000" noProof="1">
              <a:cs typeface="Calibri" panose="020F0502020204030204" pitchFamily="34" charset="0"/>
            </a:endParaRPr>
          </a:p>
          <a:p>
            <a:r>
              <a:rPr lang="en-GB" sz="2000" noProof="1">
                <a:cs typeface="Calibri" panose="020F0502020204030204" pitchFamily="34" charset="0"/>
              </a:rPr>
              <a:t>4. Loss map validation</a:t>
            </a:r>
          </a:p>
        </p:txBody>
      </p:sp>
      <p:pic>
        <p:nvPicPr>
          <p:cNvPr id="9" name="Imagen 8" descr="Diagrama&#10;&#10;El contenido generado por IA puede ser incorrecto.">
            <a:extLst>
              <a:ext uri="{FF2B5EF4-FFF2-40B4-BE49-F238E27FC236}">
                <a16:creationId xmlns:a16="http://schemas.microsoft.com/office/drawing/2014/main" id="{3997FDCC-7D48-062D-50CA-0613E2F5A23A}"/>
              </a:ext>
            </a:extLst>
          </p:cNvPr>
          <p:cNvPicPr>
            <a:picLocks noChangeAspect="1"/>
          </p:cNvPicPr>
          <p:nvPr/>
        </p:nvPicPr>
        <p:blipFill>
          <a:blip r:embed="rId2"/>
          <a:srcRect l="29366" t="16305"/>
          <a:stretch/>
        </p:blipFill>
        <p:spPr>
          <a:xfrm>
            <a:off x="5772151" y="784383"/>
            <a:ext cx="6312234" cy="5667779"/>
          </a:xfrm>
          <a:prstGeom prst="rect">
            <a:avLst/>
          </a:prstGeom>
        </p:spPr>
      </p:pic>
      <p:sp>
        <p:nvSpPr>
          <p:cNvPr id="10" name="Rectángulo 9">
            <a:extLst>
              <a:ext uri="{FF2B5EF4-FFF2-40B4-BE49-F238E27FC236}">
                <a16:creationId xmlns:a16="http://schemas.microsoft.com/office/drawing/2014/main" id="{81608F82-88E0-8402-B269-747267D9680B}"/>
              </a:ext>
            </a:extLst>
          </p:cNvPr>
          <p:cNvSpPr/>
          <p:nvPr/>
        </p:nvSpPr>
        <p:spPr>
          <a:xfrm>
            <a:off x="5515275" y="1761422"/>
            <a:ext cx="737939" cy="4756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4479270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21C04-9D38-AF2B-7637-BB64FFC3E7AD}"/>
            </a:ext>
          </a:extLst>
        </p:cNvPr>
        <p:cNvGrpSpPr/>
        <p:nvPr/>
      </p:nvGrpSpPr>
      <p:grpSpPr>
        <a:xfrm>
          <a:off x="0" y="0"/>
          <a:ext cx="0" cy="0"/>
          <a:chOff x="0" y="0"/>
          <a:chExt cx="0" cy="0"/>
        </a:xfrm>
      </p:grpSpPr>
      <p:sp>
        <p:nvSpPr>
          <p:cNvPr id="12" name="Marcador de pie de página 11">
            <a:extLst>
              <a:ext uri="{FF2B5EF4-FFF2-40B4-BE49-F238E27FC236}">
                <a16:creationId xmlns:a16="http://schemas.microsoft.com/office/drawing/2014/main" id="{C4F680B2-F58E-A3C1-4597-15556F19E603}"/>
              </a:ext>
            </a:extLst>
          </p:cNvPr>
          <p:cNvSpPr>
            <a:spLocks noGrp="1"/>
          </p:cNvSpPr>
          <p:nvPr>
            <p:ph type="ftr" sz="quarter" idx="11"/>
          </p:nvPr>
        </p:nvSpPr>
        <p:spPr/>
        <p:txBody>
          <a:bodyPr/>
          <a:lstStyle/>
          <a:p>
            <a:r>
              <a:rPr lang="es-ES_tradnl"/>
              <a:t>N. Fuster-Martínez</a:t>
            </a:r>
          </a:p>
        </p:txBody>
      </p:sp>
      <p:sp>
        <p:nvSpPr>
          <p:cNvPr id="14" name="Marcador de número de diapositiva 13">
            <a:extLst>
              <a:ext uri="{FF2B5EF4-FFF2-40B4-BE49-F238E27FC236}">
                <a16:creationId xmlns:a16="http://schemas.microsoft.com/office/drawing/2014/main" id="{93FEFA2D-E8AA-ACB2-0661-C18A3397D806}"/>
              </a:ext>
            </a:extLst>
          </p:cNvPr>
          <p:cNvSpPr>
            <a:spLocks noGrp="1"/>
          </p:cNvSpPr>
          <p:nvPr>
            <p:ph type="sldNum" sz="quarter" idx="12"/>
          </p:nvPr>
        </p:nvSpPr>
        <p:spPr/>
        <p:txBody>
          <a:bodyPr/>
          <a:lstStyle/>
          <a:p>
            <a:fld id="{DAE0D7E8-5DF2-E840-A2C8-1CC4E4B5A26A}" type="slidenum">
              <a:rPr lang="es-ES_tradnl" smtClean="0"/>
              <a:t>43</a:t>
            </a:fld>
            <a:endParaRPr lang="es-ES_tradnl"/>
          </a:p>
        </p:txBody>
      </p:sp>
      <p:pic>
        <p:nvPicPr>
          <p:cNvPr id="6" name="Imagen 5" descr="Diagrama&#10;&#10;El contenido generado por IA puede ser incorrecto.">
            <a:extLst>
              <a:ext uri="{FF2B5EF4-FFF2-40B4-BE49-F238E27FC236}">
                <a16:creationId xmlns:a16="http://schemas.microsoft.com/office/drawing/2014/main" id="{E258F5B1-0449-DD49-9C59-616183EC8AB4}"/>
              </a:ext>
            </a:extLst>
          </p:cNvPr>
          <p:cNvPicPr>
            <a:picLocks noChangeAspect="1"/>
          </p:cNvPicPr>
          <p:nvPr/>
        </p:nvPicPr>
        <p:blipFill>
          <a:blip r:embed="rId2"/>
          <a:stretch>
            <a:fillRect/>
          </a:stretch>
        </p:blipFill>
        <p:spPr>
          <a:xfrm>
            <a:off x="4848491" y="1024052"/>
            <a:ext cx="2888115" cy="2073647"/>
          </a:xfrm>
          <a:prstGeom prst="rect">
            <a:avLst/>
          </a:prstGeom>
        </p:spPr>
      </p:pic>
      <p:pic>
        <p:nvPicPr>
          <p:cNvPr id="13" name="Imagen 12" descr="Gráfico, Gráfico de cajas y bigotes&#10;&#10;El contenido generado por IA puede ser incorrecto.">
            <a:extLst>
              <a:ext uri="{FF2B5EF4-FFF2-40B4-BE49-F238E27FC236}">
                <a16:creationId xmlns:a16="http://schemas.microsoft.com/office/drawing/2014/main" id="{02D4EBF8-EA86-B186-4E75-06F78CD6FA46}"/>
              </a:ext>
            </a:extLst>
          </p:cNvPr>
          <p:cNvPicPr>
            <a:picLocks noChangeAspect="1"/>
          </p:cNvPicPr>
          <p:nvPr/>
        </p:nvPicPr>
        <p:blipFill>
          <a:blip r:embed="rId3"/>
          <a:stretch>
            <a:fillRect/>
          </a:stretch>
        </p:blipFill>
        <p:spPr>
          <a:xfrm>
            <a:off x="5157788" y="3935746"/>
            <a:ext cx="6196012" cy="2307639"/>
          </a:xfrm>
          <a:prstGeom prst="rect">
            <a:avLst/>
          </a:prstGeom>
        </p:spPr>
      </p:pic>
      <p:sp>
        <p:nvSpPr>
          <p:cNvPr id="15" name="CuadroTexto 14">
            <a:extLst>
              <a:ext uri="{FF2B5EF4-FFF2-40B4-BE49-F238E27FC236}">
                <a16:creationId xmlns:a16="http://schemas.microsoft.com/office/drawing/2014/main" id="{C308C65B-E50A-1891-56A4-F225D321CDE5}"/>
              </a:ext>
            </a:extLst>
          </p:cNvPr>
          <p:cNvSpPr txBox="1"/>
          <p:nvPr/>
        </p:nvSpPr>
        <p:spPr>
          <a:xfrm>
            <a:off x="377774" y="1055831"/>
            <a:ext cx="4077621" cy="2862322"/>
          </a:xfrm>
          <a:prstGeom prst="rect">
            <a:avLst/>
          </a:prstGeom>
          <a:noFill/>
        </p:spPr>
        <p:txBody>
          <a:bodyPr wrap="square" rtlCol="0">
            <a:spAutoFit/>
          </a:bodyPr>
          <a:lstStyle/>
          <a:p>
            <a:pPr marL="285750" indent="-285750">
              <a:buFont typeface="Wingdings" pitchFamily="2" charset="2"/>
              <a:buChar char="q"/>
            </a:pPr>
            <a:r>
              <a:rPr lang="en-GB" noProof="1">
                <a:cs typeface="Calibri" panose="020F0502020204030204" pitchFamily="34" charset="0"/>
              </a:rPr>
              <a:t>Different technqiues used in the LHC</a:t>
            </a:r>
          </a:p>
          <a:p>
            <a:pPr marL="285750" indent="-285750">
              <a:buFont typeface="Wingdings" pitchFamily="2" charset="2"/>
              <a:buChar char="q"/>
            </a:pPr>
            <a:endParaRPr lang="en-GB" noProof="1">
              <a:cs typeface="Calibri" panose="020F0502020204030204" pitchFamily="34" charset="0"/>
            </a:endParaRPr>
          </a:p>
          <a:p>
            <a:pPr marL="742950" lvl="1" indent="-285750">
              <a:buFont typeface="Courier New" panose="02070309020205020404" pitchFamily="49" charset="0"/>
              <a:buChar char="o"/>
            </a:pPr>
            <a:r>
              <a:rPr lang="en-GB" noProof="1">
                <a:cs typeface="Calibri" panose="020F0502020204030204" pitchFamily="34" charset="0"/>
              </a:rPr>
              <a:t>Most used technique beam-blow-up technique using a transverse damper</a:t>
            </a:r>
          </a:p>
          <a:p>
            <a:pPr marL="742950" lvl="1" indent="-285750">
              <a:buFont typeface="Courier New" panose="02070309020205020404" pitchFamily="49" charset="0"/>
              <a:buChar char="o"/>
            </a:pPr>
            <a:r>
              <a:rPr lang="en-GB" noProof="1">
                <a:cs typeface="Calibri" panose="020F0502020204030204" pitchFamily="34" charset="0"/>
              </a:rPr>
              <a:t>Local orbit bumps</a:t>
            </a:r>
          </a:p>
          <a:p>
            <a:pPr marL="742950" lvl="1" indent="-285750">
              <a:buFont typeface="Courier New" panose="02070309020205020404" pitchFamily="49" charset="0"/>
              <a:buChar char="o"/>
            </a:pPr>
            <a:endParaRPr lang="en-GB" noProof="1">
              <a:cs typeface="Calibri" panose="020F0502020204030204" pitchFamily="34" charset="0"/>
            </a:endParaRPr>
          </a:p>
          <a:p>
            <a:pPr marL="285750" indent="-285750">
              <a:buFont typeface="Wingdings" pitchFamily="2" charset="2"/>
              <a:buChar char="q"/>
            </a:pPr>
            <a:r>
              <a:rPr lang="en-GB" noProof="1">
                <a:cs typeface="Calibri" panose="020F0502020204030204" pitchFamily="34" charset="0"/>
              </a:rPr>
              <a:t>Need to measure in both beams and planes with low intensity beam</a:t>
            </a:r>
          </a:p>
        </p:txBody>
      </p:sp>
      <p:sp>
        <p:nvSpPr>
          <p:cNvPr id="16" name="CuadroTexto 15">
            <a:extLst>
              <a:ext uri="{FF2B5EF4-FFF2-40B4-BE49-F238E27FC236}">
                <a16:creationId xmlns:a16="http://schemas.microsoft.com/office/drawing/2014/main" id="{7C351AFD-2B5F-C14A-B3AD-56594AA315CF}"/>
              </a:ext>
            </a:extLst>
          </p:cNvPr>
          <p:cNvSpPr txBox="1"/>
          <p:nvPr/>
        </p:nvSpPr>
        <p:spPr>
          <a:xfrm>
            <a:off x="377774" y="4537087"/>
            <a:ext cx="4232248" cy="1477328"/>
          </a:xfrm>
          <a:prstGeom prst="rect">
            <a:avLst/>
          </a:prstGeom>
          <a:noFill/>
        </p:spPr>
        <p:txBody>
          <a:bodyPr wrap="square" rtlCol="0">
            <a:spAutoFit/>
          </a:bodyPr>
          <a:lstStyle/>
          <a:p>
            <a:pPr marL="285750" indent="-285750">
              <a:buFont typeface="Wingdings" pitchFamily="2" charset="2"/>
              <a:buChar char="q"/>
            </a:pPr>
            <a:r>
              <a:rPr lang="en-GB" noProof="1">
                <a:cs typeface="Calibri" panose="020F0502020204030204" pitchFamily="34" charset="0"/>
              </a:rPr>
              <a:t>LHC measurments at injection enegy. Differences between years comes from changes on closed orbit, optics corrections nad re-alignement campaings</a:t>
            </a:r>
          </a:p>
        </p:txBody>
      </p:sp>
      <p:sp>
        <p:nvSpPr>
          <p:cNvPr id="17" name="Título 1">
            <a:extLst>
              <a:ext uri="{FF2B5EF4-FFF2-40B4-BE49-F238E27FC236}">
                <a16:creationId xmlns:a16="http://schemas.microsoft.com/office/drawing/2014/main" id="{5A10BEAD-86C8-655B-466A-334EDE1EFA9B}"/>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Aperture b</a:t>
            </a:r>
            <a:r>
              <a:rPr lang="en-GB" sz="3200" noProof="0" dirty="0" err="1">
                <a:solidFill>
                  <a:schemeClr val="bg1"/>
                </a:solidFill>
              </a:rPr>
              <a:t>ottleneck</a:t>
            </a:r>
            <a:r>
              <a:rPr lang="en-GB" sz="3200" noProof="0" dirty="0">
                <a:solidFill>
                  <a:schemeClr val="bg1"/>
                </a:solidFill>
              </a:rPr>
              <a:t> measurements</a:t>
            </a:r>
          </a:p>
        </p:txBody>
      </p:sp>
      <p:pic>
        <p:nvPicPr>
          <p:cNvPr id="19" name="Imagen 18" descr="Gráfico, Gráfico de líneas&#10;&#10;El contenido generado por IA puede ser incorrecto.">
            <a:extLst>
              <a:ext uri="{FF2B5EF4-FFF2-40B4-BE49-F238E27FC236}">
                <a16:creationId xmlns:a16="http://schemas.microsoft.com/office/drawing/2014/main" id="{2FCCD4CE-1E09-6580-A720-10751FD08167}"/>
              </a:ext>
            </a:extLst>
          </p:cNvPr>
          <p:cNvPicPr>
            <a:picLocks noChangeAspect="1"/>
          </p:cNvPicPr>
          <p:nvPr/>
        </p:nvPicPr>
        <p:blipFill>
          <a:blip r:embed="rId4"/>
          <a:stretch>
            <a:fillRect/>
          </a:stretch>
        </p:blipFill>
        <p:spPr>
          <a:xfrm>
            <a:off x="7921592" y="1094096"/>
            <a:ext cx="3795905" cy="2510771"/>
          </a:xfrm>
          <a:prstGeom prst="rect">
            <a:avLst/>
          </a:prstGeom>
        </p:spPr>
      </p:pic>
      <p:cxnSp>
        <p:nvCxnSpPr>
          <p:cNvPr id="21" name="Conector recto de flecha 20">
            <a:extLst>
              <a:ext uri="{FF2B5EF4-FFF2-40B4-BE49-F238E27FC236}">
                <a16:creationId xmlns:a16="http://schemas.microsoft.com/office/drawing/2014/main" id="{E0CB327E-82F6-7CAE-8312-1C393438249D}"/>
              </a:ext>
            </a:extLst>
          </p:cNvPr>
          <p:cNvCxnSpPr/>
          <p:nvPr/>
        </p:nvCxnSpPr>
        <p:spPr>
          <a:xfrm>
            <a:off x="8681987" y="3724977"/>
            <a:ext cx="11357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CuadroTexto 21">
            <a:extLst>
              <a:ext uri="{FF2B5EF4-FFF2-40B4-BE49-F238E27FC236}">
                <a16:creationId xmlns:a16="http://schemas.microsoft.com/office/drawing/2014/main" id="{FFD041A3-F96C-D0F9-3FCE-F70AAAFE484F}"/>
              </a:ext>
            </a:extLst>
          </p:cNvPr>
          <p:cNvSpPr txBox="1"/>
          <p:nvPr/>
        </p:nvSpPr>
        <p:spPr>
          <a:xfrm>
            <a:off x="7500938" y="3364155"/>
            <a:ext cx="2056948" cy="369332"/>
          </a:xfrm>
          <a:prstGeom prst="rect">
            <a:avLst/>
          </a:prstGeom>
          <a:noFill/>
        </p:spPr>
        <p:txBody>
          <a:bodyPr wrap="square" rtlCol="0">
            <a:spAutoFit/>
          </a:bodyPr>
          <a:lstStyle/>
          <a:p>
            <a:r>
              <a:rPr lang="en-GB" noProof="1"/>
              <a:t>Opening the TCP</a:t>
            </a:r>
          </a:p>
        </p:txBody>
      </p:sp>
    </p:spTree>
    <p:extLst>
      <p:ext uri="{BB962C8B-B14F-4D97-AF65-F5344CB8AC3E}">
        <p14:creationId xmlns:p14="http://schemas.microsoft.com/office/powerpoint/2010/main" val="2522827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DF1F8-09F1-9A0F-92DE-8CF459B6CF0F}"/>
            </a:ext>
          </a:extLst>
        </p:cNvPr>
        <p:cNvGrpSpPr/>
        <p:nvPr/>
      </p:nvGrpSpPr>
      <p:grpSpPr>
        <a:xfrm>
          <a:off x="0" y="0"/>
          <a:ext cx="0" cy="0"/>
          <a:chOff x="0" y="0"/>
          <a:chExt cx="0" cy="0"/>
        </a:xfrm>
      </p:grpSpPr>
      <p:pic>
        <p:nvPicPr>
          <p:cNvPr id="11" name="Imagen 10" descr="Imagen que contiene objeto, reloj&#10;&#10;El contenido generado por IA puede ser incorrecto.">
            <a:extLst>
              <a:ext uri="{FF2B5EF4-FFF2-40B4-BE49-F238E27FC236}">
                <a16:creationId xmlns:a16="http://schemas.microsoft.com/office/drawing/2014/main" id="{AA462297-D6DD-3BB4-8C61-B1A49EF63E44}"/>
              </a:ext>
            </a:extLst>
          </p:cNvPr>
          <p:cNvPicPr>
            <a:picLocks noChangeAspect="1"/>
          </p:cNvPicPr>
          <p:nvPr/>
        </p:nvPicPr>
        <p:blipFill>
          <a:blip r:embed="rId2"/>
          <a:srcRect l="2971" t="10843" b="21559"/>
          <a:stretch/>
        </p:blipFill>
        <p:spPr>
          <a:xfrm>
            <a:off x="6419693" y="708824"/>
            <a:ext cx="5062445" cy="2639257"/>
          </a:xfrm>
          <a:prstGeom prst="rect">
            <a:avLst/>
          </a:prstGeom>
        </p:spPr>
      </p:pic>
      <p:sp>
        <p:nvSpPr>
          <p:cNvPr id="16" name="Título 1">
            <a:extLst>
              <a:ext uri="{FF2B5EF4-FFF2-40B4-BE49-F238E27FC236}">
                <a16:creationId xmlns:a16="http://schemas.microsoft.com/office/drawing/2014/main" id="{9EC64AD4-F350-FF63-AB33-A256888F4EF7}"/>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Beam-based collimators alignment</a:t>
            </a:r>
            <a:endParaRPr lang="en-GB" sz="3200" noProof="0" dirty="0">
              <a:solidFill>
                <a:schemeClr val="bg1"/>
              </a:solidFill>
            </a:endParaRPr>
          </a:p>
        </p:txBody>
      </p:sp>
      <p:sp>
        <p:nvSpPr>
          <p:cNvPr id="19" name="Marcador de pie de página 18">
            <a:extLst>
              <a:ext uri="{FF2B5EF4-FFF2-40B4-BE49-F238E27FC236}">
                <a16:creationId xmlns:a16="http://schemas.microsoft.com/office/drawing/2014/main" id="{19A209B8-832D-35F7-9378-C509291640B7}"/>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5E40A924-CB22-75D2-37AC-FD543289D581}"/>
              </a:ext>
            </a:extLst>
          </p:cNvPr>
          <p:cNvSpPr>
            <a:spLocks noGrp="1"/>
          </p:cNvSpPr>
          <p:nvPr>
            <p:ph type="sldNum" sz="quarter" idx="12"/>
          </p:nvPr>
        </p:nvSpPr>
        <p:spPr/>
        <p:txBody>
          <a:bodyPr/>
          <a:lstStyle/>
          <a:p>
            <a:fld id="{DAE0D7E8-5DF2-E840-A2C8-1CC4E4B5A26A}" type="slidenum">
              <a:rPr lang="es-ES_tradnl" smtClean="0"/>
              <a:t>44</a:t>
            </a:fld>
            <a:endParaRPr lang="es-ES_tradnl"/>
          </a:p>
        </p:txBody>
      </p:sp>
      <p:pic>
        <p:nvPicPr>
          <p:cNvPr id="4" name="Imagen 3" descr="Escala de tiempo&#10;&#10;El contenido generado por IA puede ser incorrecto.">
            <a:extLst>
              <a:ext uri="{FF2B5EF4-FFF2-40B4-BE49-F238E27FC236}">
                <a16:creationId xmlns:a16="http://schemas.microsoft.com/office/drawing/2014/main" id="{4BF0B188-0D5F-B66F-0690-63B05EC1AA57}"/>
              </a:ext>
            </a:extLst>
          </p:cNvPr>
          <p:cNvPicPr>
            <a:picLocks noChangeAspect="1"/>
          </p:cNvPicPr>
          <p:nvPr/>
        </p:nvPicPr>
        <p:blipFill>
          <a:blip r:embed="rId3"/>
          <a:srcRect l="68492" t="68338" b="5941"/>
          <a:stretch/>
        </p:blipFill>
        <p:spPr>
          <a:xfrm>
            <a:off x="4292947" y="4994482"/>
            <a:ext cx="1964899" cy="1200328"/>
          </a:xfrm>
          <a:prstGeom prst="rect">
            <a:avLst/>
          </a:prstGeom>
        </p:spPr>
      </p:pic>
      <p:pic>
        <p:nvPicPr>
          <p:cNvPr id="6" name="Imagen 5" descr="Diagrama&#10;&#10;El contenido generado por IA puede ser incorrecto.">
            <a:extLst>
              <a:ext uri="{FF2B5EF4-FFF2-40B4-BE49-F238E27FC236}">
                <a16:creationId xmlns:a16="http://schemas.microsoft.com/office/drawing/2014/main" id="{51FEB121-4576-2051-8E42-CC9B524D4E4C}"/>
              </a:ext>
            </a:extLst>
          </p:cNvPr>
          <p:cNvPicPr>
            <a:picLocks noChangeAspect="1"/>
          </p:cNvPicPr>
          <p:nvPr/>
        </p:nvPicPr>
        <p:blipFill>
          <a:blip r:embed="rId4"/>
          <a:stretch>
            <a:fillRect/>
          </a:stretch>
        </p:blipFill>
        <p:spPr>
          <a:xfrm>
            <a:off x="808128" y="1770927"/>
            <a:ext cx="5001533" cy="2614020"/>
          </a:xfrm>
          <a:prstGeom prst="rect">
            <a:avLst/>
          </a:prstGeom>
        </p:spPr>
      </p:pic>
      <p:sp>
        <p:nvSpPr>
          <p:cNvPr id="7" name="CuadroTexto 6">
            <a:extLst>
              <a:ext uri="{FF2B5EF4-FFF2-40B4-BE49-F238E27FC236}">
                <a16:creationId xmlns:a16="http://schemas.microsoft.com/office/drawing/2014/main" id="{58EBA22B-F0D4-D185-8930-E5237DD06688}"/>
              </a:ext>
            </a:extLst>
          </p:cNvPr>
          <p:cNvSpPr txBox="1"/>
          <p:nvPr/>
        </p:nvSpPr>
        <p:spPr>
          <a:xfrm>
            <a:off x="449178" y="914271"/>
            <a:ext cx="4659579" cy="646331"/>
          </a:xfrm>
          <a:prstGeom prst="rect">
            <a:avLst/>
          </a:prstGeom>
          <a:noFill/>
        </p:spPr>
        <p:txBody>
          <a:bodyPr wrap="square" rtlCol="0">
            <a:spAutoFit/>
          </a:bodyPr>
          <a:lstStyle/>
          <a:p>
            <a:pPr marL="285750" indent="-285750">
              <a:buFont typeface="Wingdings" pitchFamily="2" charset="2"/>
              <a:buChar char="q"/>
            </a:pPr>
            <a:r>
              <a:rPr lang="en-GB" noProof="1">
                <a:cs typeface="Calibri" panose="020F0502020204030204" pitchFamily="34" charset="0"/>
              </a:rPr>
              <a:t>Could be integrated thanks to the BPM integrated design</a:t>
            </a:r>
          </a:p>
        </p:txBody>
      </p:sp>
      <p:sp>
        <p:nvSpPr>
          <p:cNvPr id="10" name="CuadroTexto 9">
            <a:extLst>
              <a:ext uri="{FF2B5EF4-FFF2-40B4-BE49-F238E27FC236}">
                <a16:creationId xmlns:a16="http://schemas.microsoft.com/office/drawing/2014/main" id="{AC420556-F9F0-14C8-7407-87F6E3804CFD}"/>
              </a:ext>
            </a:extLst>
          </p:cNvPr>
          <p:cNvSpPr txBox="1"/>
          <p:nvPr/>
        </p:nvSpPr>
        <p:spPr>
          <a:xfrm>
            <a:off x="449178" y="4717143"/>
            <a:ext cx="3775745" cy="1200329"/>
          </a:xfrm>
          <a:prstGeom prst="rect">
            <a:avLst/>
          </a:prstGeom>
          <a:noFill/>
        </p:spPr>
        <p:txBody>
          <a:bodyPr wrap="square" rtlCol="0">
            <a:spAutoFit/>
          </a:bodyPr>
          <a:lstStyle/>
          <a:p>
            <a:pPr marL="285750" indent="-285750">
              <a:buFont typeface="Wingdings" pitchFamily="2" charset="2"/>
              <a:buChar char="q"/>
            </a:pPr>
            <a:r>
              <a:rPr lang="en-GB" noProof="1">
                <a:cs typeface="Calibri" panose="020F0502020204030204" pitchFamily="34" charset="0"/>
              </a:rPr>
              <a:t>Initially done manually, since 2018 fully automatic using ML application to detect the loss spikes measured by BLMs</a:t>
            </a:r>
          </a:p>
        </p:txBody>
      </p:sp>
      <p:grpSp>
        <p:nvGrpSpPr>
          <p:cNvPr id="22" name="Grupo 21">
            <a:extLst>
              <a:ext uri="{FF2B5EF4-FFF2-40B4-BE49-F238E27FC236}">
                <a16:creationId xmlns:a16="http://schemas.microsoft.com/office/drawing/2014/main" id="{4204602B-4DC0-12DD-491D-A19792BB5C83}"/>
              </a:ext>
            </a:extLst>
          </p:cNvPr>
          <p:cNvGrpSpPr/>
          <p:nvPr/>
        </p:nvGrpSpPr>
        <p:grpSpPr>
          <a:xfrm>
            <a:off x="6419693" y="3469301"/>
            <a:ext cx="5409134" cy="2881986"/>
            <a:chOff x="6419693" y="3623514"/>
            <a:chExt cx="5409134" cy="2881986"/>
          </a:xfrm>
        </p:grpSpPr>
        <p:pic>
          <p:nvPicPr>
            <p:cNvPr id="14" name="Imagen 13" descr="Gráfico, Gráfico de barras&#10;&#10;El contenido generado por IA puede ser incorrecto.">
              <a:extLst>
                <a:ext uri="{FF2B5EF4-FFF2-40B4-BE49-F238E27FC236}">
                  <a16:creationId xmlns:a16="http://schemas.microsoft.com/office/drawing/2014/main" id="{419E9B45-5966-7DDF-29F7-1E55B7CAE745}"/>
                </a:ext>
              </a:extLst>
            </p:cNvPr>
            <p:cNvPicPr>
              <a:picLocks noChangeAspect="1"/>
            </p:cNvPicPr>
            <p:nvPr/>
          </p:nvPicPr>
          <p:blipFill>
            <a:blip r:embed="rId5"/>
            <a:stretch>
              <a:fillRect/>
            </a:stretch>
          </p:blipFill>
          <p:spPr>
            <a:xfrm>
              <a:off x="6419693" y="3623514"/>
              <a:ext cx="5409134" cy="2881986"/>
            </a:xfrm>
            <a:prstGeom prst="rect">
              <a:avLst/>
            </a:prstGeom>
          </p:spPr>
        </p:pic>
        <p:sp>
          <p:nvSpPr>
            <p:cNvPr id="15" name="Rectángulo 14">
              <a:extLst>
                <a:ext uri="{FF2B5EF4-FFF2-40B4-BE49-F238E27FC236}">
                  <a16:creationId xmlns:a16="http://schemas.microsoft.com/office/drawing/2014/main" id="{9B5BB80F-83B8-F3DA-D6A2-2C0683F9893A}"/>
                </a:ext>
              </a:extLst>
            </p:cNvPr>
            <p:cNvSpPr/>
            <p:nvPr/>
          </p:nvSpPr>
          <p:spPr>
            <a:xfrm>
              <a:off x="10490916" y="3715336"/>
              <a:ext cx="1337911" cy="14167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18" name="Conector recto 17">
              <a:extLst>
                <a:ext uri="{FF2B5EF4-FFF2-40B4-BE49-F238E27FC236}">
                  <a16:creationId xmlns:a16="http://schemas.microsoft.com/office/drawing/2014/main" id="{50F7F79C-08FA-F86F-3172-14FDC6E1BBF1}"/>
                </a:ext>
              </a:extLst>
            </p:cNvPr>
            <p:cNvCxnSpPr>
              <a:cxnSpLocks/>
            </p:cNvCxnSpPr>
            <p:nvPr/>
          </p:nvCxnSpPr>
          <p:spPr>
            <a:xfrm flipV="1">
              <a:off x="11742821" y="3705711"/>
              <a:ext cx="0" cy="2460223"/>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grpSp>
      <p:cxnSp>
        <p:nvCxnSpPr>
          <p:cNvPr id="3" name="Conector recto de flecha 2">
            <a:extLst>
              <a:ext uri="{FF2B5EF4-FFF2-40B4-BE49-F238E27FC236}">
                <a16:creationId xmlns:a16="http://schemas.microsoft.com/office/drawing/2014/main" id="{69AAD1F6-E97E-3F18-B4B3-805351376746}"/>
              </a:ext>
            </a:extLst>
          </p:cNvPr>
          <p:cNvCxnSpPr/>
          <p:nvPr/>
        </p:nvCxnSpPr>
        <p:spPr>
          <a:xfrm>
            <a:off x="7869382" y="3879273"/>
            <a:ext cx="3006436" cy="1371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80824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E1FBC-A96C-8987-177B-8885E5C9D009}"/>
            </a:ext>
          </a:extLst>
        </p:cNvPr>
        <p:cNvGrpSpPr/>
        <p:nvPr/>
      </p:nvGrpSpPr>
      <p:grpSpPr>
        <a:xfrm>
          <a:off x="0" y="0"/>
          <a:ext cx="0" cy="0"/>
          <a:chOff x="0" y="0"/>
          <a:chExt cx="0" cy="0"/>
        </a:xfrm>
      </p:grpSpPr>
      <p:sp>
        <p:nvSpPr>
          <p:cNvPr id="10" name="Título 1">
            <a:extLst>
              <a:ext uri="{FF2B5EF4-FFF2-40B4-BE49-F238E27FC236}">
                <a16:creationId xmlns:a16="http://schemas.microsoft.com/office/drawing/2014/main" id="{0F46BBCA-4EE0-A950-FE7F-4A706E8F95B3}"/>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Collimator settings generation for operation</a:t>
            </a:r>
          </a:p>
        </p:txBody>
      </p:sp>
      <p:sp>
        <p:nvSpPr>
          <p:cNvPr id="12" name="Marcador de pie de página 11">
            <a:extLst>
              <a:ext uri="{FF2B5EF4-FFF2-40B4-BE49-F238E27FC236}">
                <a16:creationId xmlns:a16="http://schemas.microsoft.com/office/drawing/2014/main" id="{C5B2122C-D36D-B6F1-8C9C-E3086CEC9A45}"/>
              </a:ext>
            </a:extLst>
          </p:cNvPr>
          <p:cNvSpPr>
            <a:spLocks noGrp="1"/>
          </p:cNvSpPr>
          <p:nvPr>
            <p:ph type="ftr" sz="quarter" idx="11"/>
          </p:nvPr>
        </p:nvSpPr>
        <p:spPr/>
        <p:txBody>
          <a:bodyPr/>
          <a:lstStyle/>
          <a:p>
            <a:r>
              <a:rPr lang="es-ES_tradnl"/>
              <a:t>N. Fuster-Martínez</a:t>
            </a:r>
          </a:p>
        </p:txBody>
      </p:sp>
      <p:sp>
        <p:nvSpPr>
          <p:cNvPr id="14" name="Marcador de número de diapositiva 13">
            <a:extLst>
              <a:ext uri="{FF2B5EF4-FFF2-40B4-BE49-F238E27FC236}">
                <a16:creationId xmlns:a16="http://schemas.microsoft.com/office/drawing/2014/main" id="{CE2AAB51-5262-07FB-FA6A-4857FDC64343}"/>
              </a:ext>
            </a:extLst>
          </p:cNvPr>
          <p:cNvSpPr>
            <a:spLocks noGrp="1"/>
          </p:cNvSpPr>
          <p:nvPr>
            <p:ph type="sldNum" sz="quarter" idx="12"/>
          </p:nvPr>
        </p:nvSpPr>
        <p:spPr/>
        <p:txBody>
          <a:bodyPr/>
          <a:lstStyle/>
          <a:p>
            <a:fld id="{DAE0D7E8-5DF2-E840-A2C8-1CC4E4B5A26A}" type="slidenum">
              <a:rPr lang="es-ES_tradnl" smtClean="0"/>
              <a:t>45</a:t>
            </a:fld>
            <a:endParaRPr lang="es-ES_tradnl"/>
          </a:p>
        </p:txBody>
      </p:sp>
      <p:sp>
        <p:nvSpPr>
          <p:cNvPr id="3" name="CuadroTexto 2">
            <a:extLst>
              <a:ext uri="{FF2B5EF4-FFF2-40B4-BE49-F238E27FC236}">
                <a16:creationId xmlns:a16="http://schemas.microsoft.com/office/drawing/2014/main" id="{1A77CA9A-2896-9228-D434-F436A55F8549}"/>
              </a:ext>
            </a:extLst>
          </p:cNvPr>
          <p:cNvSpPr txBox="1"/>
          <p:nvPr/>
        </p:nvSpPr>
        <p:spPr>
          <a:xfrm>
            <a:off x="-13448" y="841248"/>
            <a:ext cx="4965683" cy="923330"/>
          </a:xfrm>
          <a:prstGeom prst="rect">
            <a:avLst/>
          </a:prstGeom>
          <a:noFill/>
        </p:spPr>
        <p:txBody>
          <a:bodyPr wrap="square">
            <a:spAutoFit/>
          </a:bodyPr>
          <a:lstStyle/>
          <a:p>
            <a:pPr marL="742950" lvl="1" indent="-285750">
              <a:buFont typeface="Wingdings" pitchFamily="2" charset="2"/>
              <a:buChar char="q"/>
            </a:pPr>
            <a:r>
              <a:rPr lang="en-GB" dirty="0">
                <a:cs typeface="Calibri" panose="020F0502020204030204" pitchFamily="34" charset="0"/>
              </a:rPr>
              <a:t>Hierarchy must be kept between defined families to protect the smallest aperture</a:t>
            </a:r>
          </a:p>
          <a:p>
            <a:endParaRPr lang="es-ES_tradnl" dirty="0">
              <a:cs typeface="Calibri" panose="020F0502020204030204" pitchFamily="34" charset="0"/>
            </a:endParaRPr>
          </a:p>
        </p:txBody>
      </p:sp>
      <p:pic>
        <p:nvPicPr>
          <p:cNvPr id="4" name="Imagen 3" descr="Diagrama&#10;&#10;El contenido generado por IA puede ser incorrecto.">
            <a:extLst>
              <a:ext uri="{FF2B5EF4-FFF2-40B4-BE49-F238E27FC236}">
                <a16:creationId xmlns:a16="http://schemas.microsoft.com/office/drawing/2014/main" id="{6671F2A7-1BEC-CD46-73CA-DD0E58CD20D2}"/>
              </a:ext>
            </a:extLst>
          </p:cNvPr>
          <p:cNvPicPr>
            <a:picLocks noChangeAspect="1"/>
          </p:cNvPicPr>
          <p:nvPr/>
        </p:nvPicPr>
        <p:blipFill>
          <a:blip r:embed="rId2"/>
          <a:srcRect t="15900"/>
          <a:stretch/>
        </p:blipFill>
        <p:spPr>
          <a:xfrm>
            <a:off x="546943" y="1764578"/>
            <a:ext cx="2584681" cy="4428934"/>
          </a:xfrm>
          <a:prstGeom prst="rect">
            <a:avLst/>
          </a:prstGeom>
        </p:spPr>
      </p:pic>
      <p:pic>
        <p:nvPicPr>
          <p:cNvPr id="6" name="Imagen 5" descr="Gráfico, Gráfico de líneas&#10;&#10;El contenido generado por IA puede ser incorrecto.">
            <a:extLst>
              <a:ext uri="{FF2B5EF4-FFF2-40B4-BE49-F238E27FC236}">
                <a16:creationId xmlns:a16="http://schemas.microsoft.com/office/drawing/2014/main" id="{C812C467-4286-53EF-3312-A00A6F9DF324}"/>
              </a:ext>
            </a:extLst>
          </p:cNvPr>
          <p:cNvPicPr>
            <a:picLocks noChangeAspect="1"/>
          </p:cNvPicPr>
          <p:nvPr/>
        </p:nvPicPr>
        <p:blipFill>
          <a:blip r:embed="rId3"/>
          <a:srcRect r="6492"/>
          <a:stretch/>
        </p:blipFill>
        <p:spPr>
          <a:xfrm>
            <a:off x="6096000" y="710446"/>
            <a:ext cx="5591282" cy="3944297"/>
          </a:xfrm>
          <a:prstGeom prst="rect">
            <a:avLst/>
          </a:prstGeom>
        </p:spPr>
      </p:pic>
      <p:sp>
        <p:nvSpPr>
          <p:cNvPr id="8" name="CuadroTexto 7">
            <a:extLst>
              <a:ext uri="{FF2B5EF4-FFF2-40B4-BE49-F238E27FC236}">
                <a16:creationId xmlns:a16="http://schemas.microsoft.com/office/drawing/2014/main" id="{CE41DD4C-94A8-CC25-0830-5F5C74646D31}"/>
              </a:ext>
            </a:extLst>
          </p:cNvPr>
          <p:cNvSpPr txBox="1"/>
          <p:nvPr/>
        </p:nvSpPr>
        <p:spPr>
          <a:xfrm>
            <a:off x="2840482" y="4654743"/>
            <a:ext cx="8882060" cy="1754326"/>
          </a:xfrm>
          <a:prstGeom prst="rect">
            <a:avLst/>
          </a:prstGeom>
          <a:noFill/>
        </p:spPr>
        <p:txBody>
          <a:bodyPr wrap="square">
            <a:spAutoFit/>
          </a:bodyPr>
          <a:lstStyle/>
          <a:p>
            <a:pPr marL="742950" lvl="1" indent="-285750">
              <a:buFont typeface="Wingdings" pitchFamily="2" charset="2"/>
              <a:buChar char="q"/>
            </a:pPr>
            <a:r>
              <a:rPr lang="en-GB" b="1" dirty="0">
                <a:cs typeface="Calibri" panose="020F0502020204030204" pitchFamily="34" charset="0"/>
              </a:rPr>
              <a:t>Movable collimator </a:t>
            </a:r>
            <a:r>
              <a:rPr lang="en-GB" dirty="0">
                <a:cs typeface="Calibri" panose="020F0502020204030204" pitchFamily="34" charset="0"/>
              </a:rPr>
              <a:t>types are crucial for the LHC because even at injection energy of 450 GeV the beam can quench superconducting magnets and the damage that can cause is above the metal’s limit</a:t>
            </a:r>
          </a:p>
          <a:p>
            <a:pPr marL="742950" lvl="1" indent="-285750">
              <a:buFont typeface="Wingdings" pitchFamily="2" charset="2"/>
              <a:buChar char="q"/>
            </a:pPr>
            <a:endParaRPr lang="en-GB" dirty="0">
              <a:cs typeface="Calibri" panose="020F0502020204030204" pitchFamily="34" charset="0"/>
            </a:endParaRPr>
          </a:p>
          <a:p>
            <a:pPr marL="742950" lvl="1" indent="-285750">
              <a:buFont typeface="Wingdings" pitchFamily="2" charset="2"/>
              <a:buChar char="q"/>
            </a:pPr>
            <a:r>
              <a:rPr lang="en-GB" dirty="0">
                <a:cs typeface="Calibri" panose="020F0502020204030204" pitchFamily="34" charset="0"/>
              </a:rPr>
              <a:t>Particularly challenging in the dynamic phases of the LHC cycle where high level of </a:t>
            </a:r>
            <a:r>
              <a:rPr lang="en-GB" b="1" dirty="0">
                <a:cs typeface="Calibri" panose="020F0502020204030204" pitchFamily="34" charset="0"/>
              </a:rPr>
              <a:t>synchronization</a:t>
            </a:r>
            <a:r>
              <a:rPr lang="en-GB" dirty="0">
                <a:cs typeface="Calibri" panose="020F0502020204030204" pitchFamily="34" charset="0"/>
              </a:rPr>
              <a:t> is required among different subsystems</a:t>
            </a:r>
            <a:endParaRPr lang="en-GB" noProof="0" dirty="0">
              <a:cs typeface="Calibri" panose="020F0502020204030204" pitchFamily="34" charset="0"/>
            </a:endParaRPr>
          </a:p>
        </p:txBody>
      </p:sp>
      <p:pic>
        <p:nvPicPr>
          <p:cNvPr id="9" name="Imagen 8" descr="Diagrama&#10;&#10;El contenido generado por IA puede ser incorrecto.">
            <a:extLst>
              <a:ext uri="{FF2B5EF4-FFF2-40B4-BE49-F238E27FC236}">
                <a16:creationId xmlns:a16="http://schemas.microsoft.com/office/drawing/2014/main" id="{CE4456EC-B162-AE96-6FC4-91222D6504D2}"/>
              </a:ext>
            </a:extLst>
          </p:cNvPr>
          <p:cNvPicPr>
            <a:picLocks noChangeAspect="1"/>
          </p:cNvPicPr>
          <p:nvPr/>
        </p:nvPicPr>
        <p:blipFill>
          <a:blip r:embed="rId2"/>
          <a:srcRect b="84500"/>
          <a:stretch/>
        </p:blipFill>
        <p:spPr>
          <a:xfrm>
            <a:off x="3467042" y="3062704"/>
            <a:ext cx="2251314" cy="711002"/>
          </a:xfrm>
          <a:prstGeom prst="rect">
            <a:avLst/>
          </a:prstGeom>
        </p:spPr>
      </p:pic>
    </p:spTree>
    <p:extLst>
      <p:ext uri="{BB962C8B-B14F-4D97-AF65-F5344CB8AC3E}">
        <p14:creationId xmlns:p14="http://schemas.microsoft.com/office/powerpoint/2010/main" val="18723495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2560-7FF2-BB94-74E5-1ACBE0395A25}"/>
            </a:ext>
          </a:extLst>
        </p:cNvPr>
        <p:cNvGrpSpPr/>
        <p:nvPr/>
      </p:nvGrpSpPr>
      <p:grpSpPr>
        <a:xfrm>
          <a:off x="0" y="0"/>
          <a:ext cx="0" cy="0"/>
          <a:chOff x="0" y="0"/>
          <a:chExt cx="0" cy="0"/>
        </a:xfrm>
      </p:grpSpPr>
      <p:sp>
        <p:nvSpPr>
          <p:cNvPr id="6" name="Título 1">
            <a:extLst>
              <a:ext uri="{FF2B5EF4-FFF2-40B4-BE49-F238E27FC236}">
                <a16:creationId xmlns:a16="http://schemas.microsoft.com/office/drawing/2014/main" id="{8CE5ADAC-3417-2C39-8894-9B4629851DEC}"/>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Loss map validation</a:t>
            </a:r>
          </a:p>
        </p:txBody>
      </p:sp>
      <p:sp>
        <p:nvSpPr>
          <p:cNvPr id="8" name="Marcador de pie de página 7">
            <a:extLst>
              <a:ext uri="{FF2B5EF4-FFF2-40B4-BE49-F238E27FC236}">
                <a16:creationId xmlns:a16="http://schemas.microsoft.com/office/drawing/2014/main" id="{C716ECA8-16B0-6A70-81AC-68871A430F20}"/>
              </a:ext>
            </a:extLst>
          </p:cNvPr>
          <p:cNvSpPr>
            <a:spLocks noGrp="1"/>
          </p:cNvSpPr>
          <p:nvPr>
            <p:ph type="ftr" sz="quarter" idx="11"/>
          </p:nvPr>
        </p:nvSpPr>
        <p:spPr/>
        <p:txBody>
          <a:bodyPr/>
          <a:lstStyle/>
          <a:p>
            <a:r>
              <a:rPr lang="es-ES_tradnl"/>
              <a:t>N. Fuster-Martínez</a:t>
            </a:r>
          </a:p>
        </p:txBody>
      </p:sp>
      <p:sp>
        <p:nvSpPr>
          <p:cNvPr id="10" name="Marcador de número de diapositiva 9">
            <a:extLst>
              <a:ext uri="{FF2B5EF4-FFF2-40B4-BE49-F238E27FC236}">
                <a16:creationId xmlns:a16="http://schemas.microsoft.com/office/drawing/2014/main" id="{31315153-8E4B-486A-A57A-829A9CDB935F}"/>
              </a:ext>
            </a:extLst>
          </p:cNvPr>
          <p:cNvSpPr>
            <a:spLocks noGrp="1"/>
          </p:cNvSpPr>
          <p:nvPr>
            <p:ph type="sldNum" sz="quarter" idx="12"/>
          </p:nvPr>
        </p:nvSpPr>
        <p:spPr/>
        <p:txBody>
          <a:bodyPr/>
          <a:lstStyle/>
          <a:p>
            <a:fld id="{DAE0D7E8-5DF2-E840-A2C8-1CC4E4B5A26A}" type="slidenum">
              <a:rPr lang="es-ES_tradnl" smtClean="0"/>
              <a:t>46</a:t>
            </a:fld>
            <a:endParaRPr lang="es-ES_tradnl"/>
          </a:p>
        </p:txBody>
      </p:sp>
      <p:sp>
        <p:nvSpPr>
          <p:cNvPr id="4" name="CuadroTexto 3">
            <a:extLst>
              <a:ext uri="{FF2B5EF4-FFF2-40B4-BE49-F238E27FC236}">
                <a16:creationId xmlns:a16="http://schemas.microsoft.com/office/drawing/2014/main" id="{83A8D04F-B44B-D0E6-8EB2-35BADF332D39}"/>
              </a:ext>
            </a:extLst>
          </p:cNvPr>
          <p:cNvSpPr txBox="1"/>
          <p:nvPr/>
        </p:nvSpPr>
        <p:spPr>
          <a:xfrm>
            <a:off x="506598" y="917473"/>
            <a:ext cx="4351152" cy="5355312"/>
          </a:xfrm>
          <a:prstGeom prst="rect">
            <a:avLst/>
          </a:prstGeom>
          <a:noFill/>
        </p:spPr>
        <p:txBody>
          <a:bodyPr wrap="square" rtlCol="0">
            <a:spAutoFit/>
          </a:bodyPr>
          <a:lstStyle/>
          <a:p>
            <a:pPr marL="285750" indent="-285750">
              <a:buFont typeface="Wingdings" pitchFamily="2" charset="2"/>
              <a:buChar char="q"/>
            </a:pPr>
            <a:r>
              <a:rPr lang="en-GB" noProof="0" dirty="0">
                <a:cs typeface="Calibri" panose="020F0502020204030204" pitchFamily="34" charset="0"/>
              </a:rPr>
              <a:t>Internal system checks are crucial but not sufficient to validate the collimation cleaning performance.</a:t>
            </a:r>
          </a:p>
          <a:p>
            <a:pPr marL="285750" indent="-285750">
              <a:buFont typeface="Wingdings" pitchFamily="2" charset="2"/>
              <a:buChar char="q"/>
            </a:pPr>
            <a:endParaRPr lang="en-GB" dirty="0">
              <a:cs typeface="Calibri" panose="020F0502020204030204" pitchFamily="34" charset="0"/>
            </a:endParaRPr>
          </a:p>
          <a:p>
            <a:pPr marL="742950" lvl="1" indent="-285750">
              <a:buFont typeface="Courier New" panose="02070309020205020404" pitchFamily="49" charset="0"/>
              <a:buChar char="o"/>
            </a:pPr>
            <a:r>
              <a:rPr lang="en-GB" noProof="0" dirty="0">
                <a:cs typeface="Calibri" panose="020F0502020204030204" pitchFamily="34" charset="0"/>
              </a:rPr>
              <a:t>Need of measurements with beam</a:t>
            </a:r>
          </a:p>
          <a:p>
            <a:endParaRPr lang="en-GB" noProof="0" dirty="0">
              <a:cs typeface="Calibri" panose="020F0502020204030204" pitchFamily="34" charset="0"/>
            </a:endParaRPr>
          </a:p>
          <a:p>
            <a:endParaRPr lang="en-GB" dirty="0">
              <a:cs typeface="Calibri" panose="020F0502020204030204" pitchFamily="34" charset="0"/>
            </a:endParaRPr>
          </a:p>
          <a:p>
            <a:endParaRPr lang="en-GB" noProof="0" dirty="0">
              <a:cs typeface="Calibri" panose="020F0502020204030204" pitchFamily="34" charset="0"/>
            </a:endParaRPr>
          </a:p>
          <a:p>
            <a:pPr marL="285750" indent="-285750">
              <a:buFont typeface="Wingdings" pitchFamily="2" charset="2"/>
              <a:buChar char="q"/>
            </a:pPr>
            <a:r>
              <a:rPr lang="en-GB" noProof="0" dirty="0">
                <a:cs typeface="Calibri" panose="020F0502020204030204" pitchFamily="34" charset="0"/>
              </a:rPr>
              <a:t>A direct measurement is needed of what the beam will see and how the collimation system will behave in presence of high beam losses</a:t>
            </a:r>
          </a:p>
          <a:p>
            <a:endParaRPr lang="en-GB" noProof="0" dirty="0">
              <a:cs typeface="Calibri" panose="020F0502020204030204" pitchFamily="34" charset="0"/>
            </a:endParaRPr>
          </a:p>
          <a:p>
            <a:endParaRPr lang="en-GB" dirty="0">
              <a:cs typeface="Calibri" panose="020F0502020204030204" pitchFamily="34" charset="0"/>
            </a:endParaRPr>
          </a:p>
          <a:p>
            <a:endParaRPr lang="en-GB" noProof="0" dirty="0">
              <a:cs typeface="Calibri" panose="020F0502020204030204" pitchFamily="34" charset="0"/>
            </a:endParaRPr>
          </a:p>
          <a:p>
            <a:pPr marL="285750" indent="-285750">
              <a:buFont typeface="Wingdings" pitchFamily="2" charset="2"/>
              <a:buChar char="q"/>
            </a:pPr>
            <a:r>
              <a:rPr lang="en-GB" noProof="0" dirty="0">
                <a:cs typeface="Calibri" panose="020F0502020204030204" pitchFamily="34" charset="0"/>
              </a:rPr>
              <a:t>Beam loss rates are abnormally increase in a controlled way to simulate large beam losses that may occur during operation</a:t>
            </a:r>
          </a:p>
        </p:txBody>
      </p:sp>
      <p:pic>
        <p:nvPicPr>
          <p:cNvPr id="13" name="Imagen 12" descr="Escala de tiempo&#10;&#10;El contenido generado por IA puede ser incorrecto.">
            <a:extLst>
              <a:ext uri="{FF2B5EF4-FFF2-40B4-BE49-F238E27FC236}">
                <a16:creationId xmlns:a16="http://schemas.microsoft.com/office/drawing/2014/main" id="{241C8168-5A91-22FF-F917-2EF7B18D212A}"/>
              </a:ext>
            </a:extLst>
          </p:cNvPr>
          <p:cNvPicPr>
            <a:picLocks noChangeAspect="1"/>
          </p:cNvPicPr>
          <p:nvPr/>
        </p:nvPicPr>
        <p:blipFill>
          <a:blip r:embed="rId2"/>
          <a:stretch>
            <a:fillRect/>
          </a:stretch>
        </p:blipFill>
        <p:spPr>
          <a:xfrm>
            <a:off x="5446858" y="680484"/>
            <a:ext cx="6099680" cy="2874157"/>
          </a:xfrm>
          <a:prstGeom prst="rect">
            <a:avLst/>
          </a:prstGeom>
        </p:spPr>
      </p:pic>
      <p:pic>
        <p:nvPicPr>
          <p:cNvPr id="15" name="Imagen 14" descr="Gráfico, Gráfico de barras, Histograma&#10;&#10;El contenido generado por IA puede ser incorrecto.">
            <a:extLst>
              <a:ext uri="{FF2B5EF4-FFF2-40B4-BE49-F238E27FC236}">
                <a16:creationId xmlns:a16="http://schemas.microsoft.com/office/drawing/2014/main" id="{2489BD20-2F90-EE6E-B5E9-31614B075305}"/>
              </a:ext>
            </a:extLst>
          </p:cNvPr>
          <p:cNvPicPr>
            <a:picLocks noChangeAspect="1"/>
          </p:cNvPicPr>
          <p:nvPr/>
        </p:nvPicPr>
        <p:blipFill>
          <a:blip r:embed="rId3"/>
          <a:stretch>
            <a:fillRect/>
          </a:stretch>
        </p:blipFill>
        <p:spPr>
          <a:xfrm>
            <a:off x="5489390" y="3366487"/>
            <a:ext cx="6196012" cy="3042608"/>
          </a:xfrm>
          <a:prstGeom prst="rect">
            <a:avLst/>
          </a:prstGeom>
        </p:spPr>
      </p:pic>
    </p:spTree>
    <p:extLst>
      <p:ext uri="{BB962C8B-B14F-4D97-AF65-F5344CB8AC3E}">
        <p14:creationId xmlns:p14="http://schemas.microsoft.com/office/powerpoint/2010/main" val="2914918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971C188-C71A-3F70-A796-4D8B1F749FF5}"/>
            </a:ext>
          </a:extLst>
        </p:cNvPr>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1FD2D496-91A1-BB15-4168-A60FEC8C0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6" name="Freeform: Shape 45">
            <a:extLst>
              <a:ext uri="{FF2B5EF4-FFF2-40B4-BE49-F238E27FC236}">
                <a16:creationId xmlns:a16="http://schemas.microsoft.com/office/drawing/2014/main" id="{4B94AA78-7B80-E71A-1230-1012A4C7EF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ítulo 1">
            <a:extLst>
              <a:ext uri="{FF2B5EF4-FFF2-40B4-BE49-F238E27FC236}">
                <a16:creationId xmlns:a16="http://schemas.microsoft.com/office/drawing/2014/main" id="{3550AF91-56AB-BD4B-661B-69E376167C3E}"/>
              </a:ext>
            </a:extLst>
          </p:cNvPr>
          <p:cNvSpPr txBox="1">
            <a:spLocks/>
          </p:cNvSpPr>
          <p:nvPr/>
        </p:nvSpPr>
        <p:spPr>
          <a:xfrm>
            <a:off x="686834" y="1153572"/>
            <a:ext cx="3200400" cy="4461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Aptos Display" panose="02110004020202020204"/>
                <a:ea typeface="+mj-ea"/>
                <a:cs typeface="+mj-cs"/>
              </a:rPr>
              <a:t>Content</a:t>
            </a:r>
          </a:p>
        </p:txBody>
      </p:sp>
      <p:sp>
        <p:nvSpPr>
          <p:cNvPr id="48" name="Arc 47">
            <a:extLst>
              <a:ext uri="{FF2B5EF4-FFF2-40B4-BE49-F238E27FC236}">
                <a16:creationId xmlns:a16="http://schemas.microsoft.com/office/drawing/2014/main" id="{2F12D19F-49D0-22AD-2DF3-56B76AF99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4" name="Marcador de contenido 2">
            <a:extLst>
              <a:ext uri="{FF2B5EF4-FFF2-40B4-BE49-F238E27FC236}">
                <a16:creationId xmlns:a16="http://schemas.microsoft.com/office/drawing/2014/main" id="{180C3BD6-94EE-E2FC-95F8-70973DD2B2D5}"/>
              </a:ext>
            </a:extLst>
          </p:cNvPr>
          <p:cNvSpPr>
            <a:spLocks noGrp="1"/>
          </p:cNvSpPr>
          <p:nvPr>
            <p:ph idx="1"/>
          </p:nvPr>
        </p:nvSpPr>
        <p:spPr>
          <a:xfrm>
            <a:off x="4447308" y="588168"/>
            <a:ext cx="6906491" cy="5585619"/>
          </a:xfrm>
        </p:spPr>
        <p:txBody>
          <a:bodyPr vert="horz" lIns="91440" tIns="45720" rIns="91440" bIns="45720" rtlCol="0" anchor="ctr">
            <a:noAutofit/>
          </a:bodyPr>
          <a:lstStyle/>
          <a:p>
            <a:pPr>
              <a:buFont typeface="Wingdings" pitchFamily="2" charset="2"/>
              <a:buChar char="q"/>
            </a:pPr>
            <a:r>
              <a:rPr lang="en-US" sz="1800" b="1" dirty="0"/>
              <a:t>Introduction</a:t>
            </a:r>
          </a:p>
          <a:p>
            <a:pPr>
              <a:buFont typeface="Wingdings" pitchFamily="2" charset="2"/>
              <a:buChar char="q"/>
            </a:pPr>
            <a:endParaRPr lang="en-US" sz="1800" dirty="0"/>
          </a:p>
          <a:p>
            <a:pPr>
              <a:buFont typeface="Wingdings" pitchFamily="2" charset="2"/>
              <a:buChar char="q"/>
            </a:pPr>
            <a:r>
              <a:rPr lang="en-US" sz="1800" b="1" dirty="0"/>
              <a:t>Basic beam dynamics and definitions for collimation design </a:t>
            </a:r>
          </a:p>
          <a:p>
            <a:pPr lvl="1">
              <a:buFont typeface="Courier New" panose="02070309020205020404" pitchFamily="49" charset="0"/>
              <a:buChar char="o"/>
            </a:pPr>
            <a:r>
              <a:rPr lang="en-US" sz="1800" dirty="0"/>
              <a:t>Recap on </a:t>
            </a:r>
            <a:r>
              <a:rPr lang="en-US" sz="1800" dirty="0" err="1"/>
              <a:t>twiss</a:t>
            </a:r>
            <a:r>
              <a:rPr lang="en-US" sz="1800" dirty="0"/>
              <a:t> functions, dispersion and beam size</a:t>
            </a:r>
          </a:p>
          <a:p>
            <a:pPr lvl="1">
              <a:buFont typeface="Courier New" panose="02070309020205020404" pitchFamily="49" charset="0"/>
              <a:buChar char="o"/>
            </a:pPr>
            <a:r>
              <a:rPr lang="en-US" sz="1800" dirty="0"/>
              <a:t>Aperture model</a:t>
            </a:r>
          </a:p>
          <a:p>
            <a:pPr lvl="1">
              <a:buFont typeface="Courier New" panose="02070309020205020404" pitchFamily="49" charset="0"/>
              <a:buChar char="o"/>
            </a:pPr>
            <a:r>
              <a:rPr lang="en-US" sz="1800" dirty="0"/>
              <a:t>Beam loss model</a:t>
            </a:r>
          </a:p>
          <a:p>
            <a:pPr lvl="1">
              <a:buFont typeface="Courier New" panose="02070309020205020404" pitchFamily="49" charset="0"/>
              <a:buChar char="o"/>
            </a:pPr>
            <a:r>
              <a:rPr lang="en-US" sz="1800" dirty="0"/>
              <a:t>Collimation cleaning efficiency</a:t>
            </a:r>
          </a:p>
          <a:p>
            <a:pPr lvl="1">
              <a:buFont typeface="Wingdings" pitchFamily="2" charset="2"/>
              <a:buChar char="q"/>
            </a:pPr>
            <a:endParaRPr lang="en-US" sz="1800" dirty="0"/>
          </a:p>
          <a:p>
            <a:pPr>
              <a:buFont typeface="Wingdings" pitchFamily="2" charset="2"/>
              <a:buChar char="q"/>
            </a:pPr>
            <a:r>
              <a:rPr lang="en-US" sz="1800" b="1" dirty="0"/>
              <a:t>Collimation design aspects for high power machines</a:t>
            </a:r>
          </a:p>
          <a:p>
            <a:pPr lvl="1">
              <a:buFont typeface="Courier New" panose="02070309020205020404" pitchFamily="49" charset="0"/>
              <a:buChar char="o"/>
            </a:pPr>
            <a:r>
              <a:rPr lang="en-US" sz="1800" dirty="0"/>
              <a:t>Collimators shape</a:t>
            </a:r>
          </a:p>
          <a:p>
            <a:pPr lvl="1">
              <a:buFont typeface="Courier New" panose="02070309020205020404" pitchFamily="49" charset="0"/>
              <a:buChar char="o"/>
            </a:pPr>
            <a:r>
              <a:rPr lang="en-US" sz="1800" dirty="0"/>
              <a:t>Single vs multi-stage collimation system</a:t>
            </a:r>
          </a:p>
          <a:p>
            <a:pPr lvl="1">
              <a:buFont typeface="Courier New" panose="02070309020205020404" pitchFamily="49" charset="0"/>
              <a:buChar char="o"/>
            </a:pPr>
            <a:r>
              <a:rPr lang="en-US" sz="1800" dirty="0"/>
              <a:t>Collimation simulation tools</a:t>
            </a:r>
          </a:p>
          <a:p>
            <a:pPr lvl="1">
              <a:buFont typeface="Courier New" panose="02070309020205020404" pitchFamily="49" charset="0"/>
              <a:buChar char="o"/>
            </a:pPr>
            <a:r>
              <a:rPr lang="en-US" sz="1800" dirty="0"/>
              <a:t>Material considerations</a:t>
            </a:r>
          </a:p>
          <a:p>
            <a:pPr lvl="1">
              <a:buFont typeface="Courier New" panose="02070309020205020404" pitchFamily="49" charset="0"/>
              <a:buChar char="o"/>
            </a:pPr>
            <a:r>
              <a:rPr lang="en-US" sz="1800" dirty="0"/>
              <a:t>Mechanical design</a:t>
            </a:r>
          </a:p>
          <a:p>
            <a:pPr lvl="1">
              <a:buFont typeface="Wingdings" pitchFamily="2" charset="2"/>
              <a:buChar char="q"/>
            </a:pPr>
            <a:endParaRPr lang="en-US" sz="1800" dirty="0"/>
          </a:p>
          <a:p>
            <a:pPr>
              <a:buFont typeface="Wingdings" pitchFamily="2" charset="2"/>
              <a:buChar char="q"/>
            </a:pPr>
            <a:r>
              <a:rPr lang="en-US" sz="1800" b="1" dirty="0"/>
              <a:t>The LHC collimation system: operational challenges</a:t>
            </a:r>
          </a:p>
          <a:p>
            <a:pPr>
              <a:buFont typeface="Wingdings" pitchFamily="2" charset="2"/>
              <a:buChar char="q"/>
            </a:pPr>
            <a:endParaRPr lang="en-US" sz="1800" dirty="0"/>
          </a:p>
          <a:p>
            <a:pPr>
              <a:buFont typeface="Wingdings" pitchFamily="2" charset="2"/>
              <a:buChar char="q"/>
            </a:pPr>
            <a:r>
              <a:rPr lang="en-US" sz="1800" b="1" dirty="0">
                <a:solidFill>
                  <a:srgbClr val="1B2BF0"/>
                </a:solidFill>
              </a:rPr>
              <a:t>R&amp;D on advance collimation techniques</a:t>
            </a:r>
          </a:p>
        </p:txBody>
      </p:sp>
      <p:sp>
        <p:nvSpPr>
          <p:cNvPr id="7" name="Marcador de pie de página 6">
            <a:extLst>
              <a:ext uri="{FF2B5EF4-FFF2-40B4-BE49-F238E27FC236}">
                <a16:creationId xmlns:a16="http://schemas.microsoft.com/office/drawing/2014/main" id="{A6EA4E12-36D8-DBF7-DFD2-7C24CCF2FEC1}"/>
              </a:ext>
            </a:extLst>
          </p:cNvPr>
          <p:cNvSpPr>
            <a:spLocks noGrp="1"/>
          </p:cNvSpPr>
          <p:nvPr>
            <p:ph type="ftr" sz="quarter" idx="11"/>
          </p:nvPr>
        </p:nvSpPr>
        <p:spPr>
          <a:xfrm>
            <a:off x="4038600" y="6356350"/>
            <a:ext cx="5251174" cy="365125"/>
          </a:xfrm>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t>N. Fuster-Martínez</a:t>
            </a:r>
          </a:p>
        </p:txBody>
      </p:sp>
      <p:sp>
        <p:nvSpPr>
          <p:cNvPr id="8" name="Marcador de número de diapositiva 7">
            <a:extLst>
              <a:ext uri="{FF2B5EF4-FFF2-40B4-BE49-F238E27FC236}">
                <a16:creationId xmlns:a16="http://schemas.microsoft.com/office/drawing/2014/main" id="{D347BD7C-1B68-D53D-4465-0F02A66C2B03}"/>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DAE0D7E8-5DF2-E840-A2C8-1CC4E4B5A26A}" type="slidenum">
              <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47</a:t>
            </a:fld>
            <a:endParaRPr kumimoji="0" lang="en-US" sz="1200" b="0" i="0" u="none" strike="noStrike" kern="1200" cap="none" spc="0" normalizeH="0" baseline="0" noProof="0">
              <a:ln>
                <a:noFill/>
              </a:ln>
              <a:solidFill>
                <a:prstClr val="black">
                  <a:tint val="75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276547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8360C-A193-31C6-C3F3-B4E7868D80FC}"/>
            </a:ext>
          </a:extLst>
        </p:cNvPr>
        <p:cNvGrpSpPr/>
        <p:nvPr/>
      </p:nvGrpSpPr>
      <p:grpSpPr>
        <a:xfrm>
          <a:off x="0" y="0"/>
          <a:ext cx="0" cy="0"/>
          <a:chOff x="0" y="0"/>
          <a:chExt cx="0" cy="0"/>
        </a:xfrm>
      </p:grpSpPr>
      <p:pic>
        <p:nvPicPr>
          <p:cNvPr id="5" name="Marcador de contenido 4" descr="Texto, Carta&#10;&#10;El contenido generado por IA puede ser incorrecto.">
            <a:extLst>
              <a:ext uri="{FF2B5EF4-FFF2-40B4-BE49-F238E27FC236}">
                <a16:creationId xmlns:a16="http://schemas.microsoft.com/office/drawing/2014/main" id="{FEBA272A-3DCD-1573-6E74-5C7CEE23A8A2}"/>
              </a:ext>
            </a:extLst>
          </p:cNvPr>
          <p:cNvPicPr>
            <a:picLocks noGrp="1" noChangeAspect="1"/>
          </p:cNvPicPr>
          <p:nvPr>
            <p:ph idx="1"/>
          </p:nvPr>
        </p:nvPicPr>
        <p:blipFill>
          <a:blip r:embed="rId2"/>
          <a:srcRect l="45228" t="64256" r="33195" b="4397"/>
          <a:stretch/>
        </p:blipFill>
        <p:spPr>
          <a:xfrm>
            <a:off x="6307150" y="4578129"/>
            <a:ext cx="1126494" cy="1224740"/>
          </a:xfrm>
        </p:spPr>
      </p:pic>
      <p:pic>
        <p:nvPicPr>
          <p:cNvPr id="9" name="Imagen 8" descr="Diagrama&#10;&#10;El contenido generado por IA puede ser incorrecto.">
            <a:extLst>
              <a:ext uri="{FF2B5EF4-FFF2-40B4-BE49-F238E27FC236}">
                <a16:creationId xmlns:a16="http://schemas.microsoft.com/office/drawing/2014/main" id="{BC037470-A19B-B966-FA5D-C2C5B9E0CF7A}"/>
              </a:ext>
            </a:extLst>
          </p:cNvPr>
          <p:cNvPicPr>
            <a:picLocks noChangeAspect="1"/>
          </p:cNvPicPr>
          <p:nvPr/>
        </p:nvPicPr>
        <p:blipFill>
          <a:blip r:embed="rId3"/>
          <a:srcRect l="20534" t="15463" r="1616" b="41297"/>
          <a:stretch/>
        </p:blipFill>
        <p:spPr>
          <a:xfrm>
            <a:off x="8304728" y="692273"/>
            <a:ext cx="3482849" cy="1447600"/>
          </a:xfrm>
          <a:prstGeom prst="rect">
            <a:avLst/>
          </a:prstGeom>
        </p:spPr>
      </p:pic>
      <p:pic>
        <p:nvPicPr>
          <p:cNvPr id="15" name="Imagen 14" descr="Imagen que contiene Interfaz de usuario gráfica&#10;&#10;El contenido generado por IA puede ser incorrecto.">
            <a:extLst>
              <a:ext uri="{FF2B5EF4-FFF2-40B4-BE49-F238E27FC236}">
                <a16:creationId xmlns:a16="http://schemas.microsoft.com/office/drawing/2014/main" id="{CFCEBFC0-9F50-D2C3-0988-50843C314C00}"/>
              </a:ext>
            </a:extLst>
          </p:cNvPr>
          <p:cNvPicPr>
            <a:picLocks noChangeAspect="1"/>
          </p:cNvPicPr>
          <p:nvPr/>
        </p:nvPicPr>
        <p:blipFill>
          <a:blip r:embed="rId4"/>
          <a:srcRect l="20943" t="12568" r="18809" b="41253"/>
          <a:stretch/>
        </p:blipFill>
        <p:spPr>
          <a:xfrm>
            <a:off x="5475560" y="755832"/>
            <a:ext cx="2426782" cy="1391904"/>
          </a:xfrm>
          <a:prstGeom prst="rect">
            <a:avLst/>
          </a:prstGeom>
        </p:spPr>
      </p:pic>
      <p:sp>
        <p:nvSpPr>
          <p:cNvPr id="20" name="Título 1">
            <a:extLst>
              <a:ext uri="{FF2B5EF4-FFF2-40B4-BE49-F238E27FC236}">
                <a16:creationId xmlns:a16="http://schemas.microsoft.com/office/drawing/2014/main" id="{D7242065-E70E-C655-FFF5-19A5492EF2A4}"/>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R&amp;D on advanced collimation techniques</a:t>
            </a:r>
          </a:p>
        </p:txBody>
      </p:sp>
      <p:sp>
        <p:nvSpPr>
          <p:cNvPr id="21" name="Marcador de pie de página 20">
            <a:extLst>
              <a:ext uri="{FF2B5EF4-FFF2-40B4-BE49-F238E27FC236}">
                <a16:creationId xmlns:a16="http://schemas.microsoft.com/office/drawing/2014/main" id="{AD038E24-6AB6-FC17-50A1-BBCB6549CF8C}"/>
              </a:ext>
            </a:extLst>
          </p:cNvPr>
          <p:cNvSpPr>
            <a:spLocks noGrp="1"/>
          </p:cNvSpPr>
          <p:nvPr>
            <p:ph type="ftr" sz="quarter" idx="11"/>
          </p:nvPr>
        </p:nvSpPr>
        <p:spPr/>
        <p:txBody>
          <a:bodyPr/>
          <a:lstStyle/>
          <a:p>
            <a:r>
              <a:rPr lang="es-ES_tradnl" dirty="0"/>
              <a:t>N. Fuster-Martínez</a:t>
            </a:r>
          </a:p>
        </p:txBody>
      </p:sp>
      <p:sp>
        <p:nvSpPr>
          <p:cNvPr id="22" name="Marcador de número de diapositiva 21">
            <a:extLst>
              <a:ext uri="{FF2B5EF4-FFF2-40B4-BE49-F238E27FC236}">
                <a16:creationId xmlns:a16="http://schemas.microsoft.com/office/drawing/2014/main" id="{B081FC89-DA0D-F924-D8BE-D05BCB56FB38}"/>
              </a:ext>
            </a:extLst>
          </p:cNvPr>
          <p:cNvSpPr>
            <a:spLocks noGrp="1"/>
          </p:cNvSpPr>
          <p:nvPr>
            <p:ph type="sldNum" sz="quarter" idx="12"/>
          </p:nvPr>
        </p:nvSpPr>
        <p:spPr/>
        <p:txBody>
          <a:bodyPr/>
          <a:lstStyle/>
          <a:p>
            <a:fld id="{DAE0D7E8-5DF2-E840-A2C8-1CC4E4B5A26A}" type="slidenum">
              <a:rPr lang="es-ES_tradnl" smtClean="0"/>
              <a:t>48</a:t>
            </a:fld>
            <a:endParaRPr lang="es-ES_tradnl"/>
          </a:p>
        </p:txBody>
      </p:sp>
      <p:sp>
        <p:nvSpPr>
          <p:cNvPr id="2" name="CuadroTexto 1">
            <a:extLst>
              <a:ext uri="{FF2B5EF4-FFF2-40B4-BE49-F238E27FC236}">
                <a16:creationId xmlns:a16="http://schemas.microsoft.com/office/drawing/2014/main" id="{39A70B7F-11E3-3AEC-CBA9-C74FAE286D8F}"/>
              </a:ext>
            </a:extLst>
          </p:cNvPr>
          <p:cNvSpPr txBox="1"/>
          <p:nvPr/>
        </p:nvSpPr>
        <p:spPr>
          <a:xfrm>
            <a:off x="252069" y="782342"/>
            <a:ext cx="4955968" cy="5909310"/>
          </a:xfrm>
          <a:prstGeom prst="rect">
            <a:avLst/>
          </a:prstGeom>
          <a:noFill/>
        </p:spPr>
        <p:txBody>
          <a:bodyPr wrap="square" rtlCol="0">
            <a:spAutoFit/>
          </a:bodyPr>
          <a:lstStyle/>
          <a:p>
            <a:pPr marL="285750" indent="-285750">
              <a:buFont typeface="Wingdings" pitchFamily="2" charset="2"/>
              <a:buChar char="q"/>
            </a:pPr>
            <a:r>
              <a:rPr lang="en-GB" b="1" noProof="1">
                <a:cs typeface="Calibri" panose="020F0502020204030204" pitchFamily="34" charset="0"/>
              </a:rPr>
              <a:t>Cristal collimation: </a:t>
            </a:r>
            <a:r>
              <a:rPr lang="en-GB" noProof="1">
                <a:cs typeface="Calibri" panose="020F0502020204030204" pitchFamily="34" charset="0"/>
              </a:rPr>
              <a:t>coherent deflection via channeling and multiple volumen reflection of halo particles Deep into secondary collimators. </a:t>
            </a:r>
          </a:p>
          <a:p>
            <a:pPr marL="742950" lvl="1" indent="-285750">
              <a:buFont typeface="Courier New" panose="02070309020205020404" pitchFamily="49" charset="0"/>
              <a:buChar char="o"/>
            </a:pPr>
            <a:r>
              <a:rPr lang="en-GB" noProof="1">
                <a:cs typeface="Calibri" panose="020F0502020204030204" pitchFamily="34" charset="0"/>
              </a:rPr>
              <a:t>Used in the 2023 operational run at the LHC with heavy ion </a:t>
            </a:r>
          </a:p>
          <a:p>
            <a:endParaRPr lang="en-GB" noProof="1">
              <a:cs typeface="Calibri" panose="020F0502020204030204" pitchFamily="34" charset="0"/>
            </a:endParaRPr>
          </a:p>
          <a:p>
            <a:pPr marL="285750" indent="-285750">
              <a:buFont typeface="Wingdings" pitchFamily="2" charset="2"/>
              <a:buChar char="q"/>
            </a:pPr>
            <a:r>
              <a:rPr lang="en-GB" b="1" noProof="1">
                <a:cs typeface="Calibri" panose="020F0502020204030204" pitchFamily="34" charset="0"/>
              </a:rPr>
              <a:t>Tail folding technique. </a:t>
            </a:r>
            <a:r>
              <a:rPr lang="en-GB" noProof="1">
                <a:cs typeface="Calibri" panose="020F0502020204030204" pitchFamily="34" charset="0"/>
              </a:rPr>
              <a:t>Non-linear collimation. Single octupole focus one plane defocus on diagonals. A doublet can focus on all directions</a:t>
            </a:r>
          </a:p>
          <a:p>
            <a:pPr marL="742950" lvl="1" indent="-285750">
              <a:buFont typeface="Courier New" panose="02070309020205020404" pitchFamily="49" charset="0"/>
              <a:buChar char="o"/>
            </a:pPr>
            <a:r>
              <a:rPr lang="en-GB" noProof="1">
                <a:cs typeface="Calibri" panose="020F0502020204030204" pitchFamily="34" charset="0"/>
              </a:rPr>
              <a:t>Can be used to relax collimators apertures</a:t>
            </a:r>
          </a:p>
          <a:p>
            <a:pPr marL="742950" lvl="1" indent="-285750">
              <a:buFont typeface="Courier New" panose="02070309020205020404" pitchFamily="49" charset="0"/>
              <a:buChar char="o"/>
            </a:pPr>
            <a:r>
              <a:rPr lang="en-GB" noProof="1">
                <a:cs typeface="Calibri" panose="020F0502020204030204" pitchFamily="34" charset="0"/>
              </a:rPr>
              <a:t>Being investigated for SuperKEKB and Future Colliders</a:t>
            </a:r>
          </a:p>
          <a:p>
            <a:pPr marL="285750" indent="-285750">
              <a:buFont typeface="Wingdings" pitchFamily="2" charset="2"/>
              <a:buChar char="q"/>
            </a:pPr>
            <a:endParaRPr lang="en-GB" noProof="1">
              <a:cs typeface="Calibri" panose="020F0502020204030204" pitchFamily="34" charset="0"/>
            </a:endParaRPr>
          </a:p>
          <a:p>
            <a:endParaRPr lang="en-GB" noProof="1">
              <a:cs typeface="Calibri" panose="020F0502020204030204" pitchFamily="34" charset="0"/>
            </a:endParaRPr>
          </a:p>
          <a:p>
            <a:pPr marL="285750" indent="-285750">
              <a:buFont typeface="Wingdings" pitchFamily="2" charset="2"/>
              <a:buChar char="q"/>
            </a:pPr>
            <a:r>
              <a:rPr lang="en-GB" b="1" noProof="1">
                <a:cs typeface="Calibri" panose="020F0502020204030204" pitchFamily="34" charset="0"/>
              </a:rPr>
              <a:t>Hollow electron lenses. </a:t>
            </a:r>
            <a:r>
              <a:rPr lang="en-GB" noProof="1">
                <a:cs typeface="Calibri" panose="020F0502020204030204" pitchFamily="34" charset="0"/>
              </a:rPr>
              <a:t>Using a secondary electron beam as scraper</a:t>
            </a:r>
          </a:p>
          <a:p>
            <a:pPr marL="742950" lvl="1" indent="-285750">
              <a:buFont typeface="Courier New" panose="02070309020205020404" pitchFamily="49" charset="0"/>
              <a:buChar char="o"/>
            </a:pPr>
            <a:r>
              <a:rPr lang="en-GB" noProof="1">
                <a:cs typeface="Calibri" panose="020F0502020204030204" pitchFamily="34" charset="0"/>
              </a:rPr>
              <a:t>Tests with beam at RHIC</a:t>
            </a:r>
          </a:p>
          <a:p>
            <a:pPr marL="285750" indent="-285750">
              <a:buFont typeface="Wingdings" pitchFamily="2" charset="2"/>
              <a:buChar char="q"/>
            </a:pPr>
            <a:endParaRPr lang="en-GB" noProof="1">
              <a:cs typeface="Calibri" panose="020F0502020204030204" pitchFamily="34" charset="0"/>
            </a:endParaRPr>
          </a:p>
        </p:txBody>
      </p:sp>
      <p:pic>
        <p:nvPicPr>
          <p:cNvPr id="4" name="Imagen 3" descr="Diagrama&#10;&#10;El contenido generado por IA puede ser incorrecto.">
            <a:extLst>
              <a:ext uri="{FF2B5EF4-FFF2-40B4-BE49-F238E27FC236}">
                <a16:creationId xmlns:a16="http://schemas.microsoft.com/office/drawing/2014/main" id="{8C06ABF4-FB5E-A12D-EB31-14250A1A552A}"/>
              </a:ext>
            </a:extLst>
          </p:cNvPr>
          <p:cNvPicPr>
            <a:picLocks noChangeAspect="1"/>
          </p:cNvPicPr>
          <p:nvPr/>
        </p:nvPicPr>
        <p:blipFill>
          <a:blip r:embed="rId5"/>
          <a:srcRect l="32023" t="41195" r="33436" b="20459"/>
          <a:stretch/>
        </p:blipFill>
        <p:spPr>
          <a:xfrm>
            <a:off x="6164139" y="2549601"/>
            <a:ext cx="1738203" cy="1444012"/>
          </a:xfrm>
          <a:prstGeom prst="rect">
            <a:avLst/>
          </a:prstGeom>
        </p:spPr>
      </p:pic>
      <p:pic>
        <p:nvPicPr>
          <p:cNvPr id="6" name="Imagen 5" descr="Imagen que contiene Gráfico&#10;&#10;El contenido generado por IA puede ser incorrecto.">
            <a:extLst>
              <a:ext uri="{FF2B5EF4-FFF2-40B4-BE49-F238E27FC236}">
                <a16:creationId xmlns:a16="http://schemas.microsoft.com/office/drawing/2014/main" id="{B99BE0EE-4C66-D5E0-15F2-FAECD84871E0}"/>
              </a:ext>
            </a:extLst>
          </p:cNvPr>
          <p:cNvPicPr>
            <a:picLocks noChangeAspect="1"/>
          </p:cNvPicPr>
          <p:nvPr/>
        </p:nvPicPr>
        <p:blipFill>
          <a:blip r:embed="rId6"/>
          <a:srcRect l="47887" t="51013" r="5765" b="6388"/>
          <a:stretch/>
        </p:blipFill>
        <p:spPr>
          <a:xfrm>
            <a:off x="7971890" y="4578129"/>
            <a:ext cx="1932506" cy="1329141"/>
          </a:xfrm>
          <a:prstGeom prst="rect">
            <a:avLst/>
          </a:prstGeom>
        </p:spPr>
      </p:pic>
      <p:pic>
        <p:nvPicPr>
          <p:cNvPr id="8" name="Marcador de contenido 4" descr="Texto&#10;&#10;El contenido generado por IA puede ser incorrecto.">
            <a:extLst>
              <a:ext uri="{FF2B5EF4-FFF2-40B4-BE49-F238E27FC236}">
                <a16:creationId xmlns:a16="http://schemas.microsoft.com/office/drawing/2014/main" id="{76B3C7AC-E830-4D64-4AD1-34B35E4EB7E0}"/>
              </a:ext>
            </a:extLst>
          </p:cNvPr>
          <p:cNvPicPr>
            <a:picLocks noChangeAspect="1"/>
          </p:cNvPicPr>
          <p:nvPr/>
        </p:nvPicPr>
        <p:blipFill>
          <a:blip r:embed="rId7"/>
          <a:srcRect l="67105" t="19082" r="-1" b="45920"/>
          <a:stretch/>
        </p:blipFill>
        <p:spPr>
          <a:xfrm>
            <a:off x="9119190" y="2591324"/>
            <a:ext cx="1726019" cy="1374148"/>
          </a:xfrm>
          <a:prstGeom prst="rect">
            <a:avLst/>
          </a:prstGeom>
        </p:spPr>
      </p:pic>
      <p:sp>
        <p:nvSpPr>
          <p:cNvPr id="12" name="CuadroTexto 11">
            <a:extLst>
              <a:ext uri="{FF2B5EF4-FFF2-40B4-BE49-F238E27FC236}">
                <a16:creationId xmlns:a16="http://schemas.microsoft.com/office/drawing/2014/main" id="{AF5DDFE7-391E-B94D-4549-84F089E29711}"/>
              </a:ext>
            </a:extLst>
          </p:cNvPr>
          <p:cNvSpPr txBox="1"/>
          <p:nvPr/>
        </p:nvSpPr>
        <p:spPr>
          <a:xfrm>
            <a:off x="7120822" y="2139873"/>
            <a:ext cx="3482849" cy="307777"/>
          </a:xfrm>
          <a:prstGeom prst="rect">
            <a:avLst/>
          </a:prstGeom>
          <a:noFill/>
        </p:spPr>
        <p:txBody>
          <a:bodyPr wrap="square">
            <a:spAutoFit/>
          </a:bodyPr>
          <a:lstStyle/>
          <a:p>
            <a:r>
              <a:rPr lang="es-ES" sz="1400" i="1" dirty="0" err="1">
                <a:solidFill>
                  <a:srgbClr val="FF9200"/>
                </a:solidFill>
                <a:effectLst/>
              </a:rPr>
              <a:t>Phys</a:t>
            </a:r>
            <a:r>
              <a:rPr lang="es-ES" sz="1400" i="1" dirty="0">
                <a:solidFill>
                  <a:srgbClr val="FF9200"/>
                </a:solidFill>
                <a:effectLst/>
              </a:rPr>
              <a:t>. </a:t>
            </a:r>
            <a:r>
              <a:rPr lang="es-ES" sz="1400" i="1" dirty="0" err="1">
                <a:solidFill>
                  <a:srgbClr val="FF9200"/>
                </a:solidFill>
                <a:effectLst/>
              </a:rPr>
              <a:t>Rept</a:t>
            </a:r>
            <a:r>
              <a:rPr lang="es-ES" sz="1400" i="1" dirty="0">
                <a:solidFill>
                  <a:srgbClr val="FF9200"/>
                </a:solidFill>
                <a:effectLst/>
              </a:rPr>
              <a:t>. 815 (2019) 1-107 </a:t>
            </a:r>
            <a:endParaRPr lang="es-ES" sz="1400" dirty="0">
              <a:solidFill>
                <a:srgbClr val="FF9200"/>
              </a:solidFill>
              <a:effectLst/>
            </a:endParaRPr>
          </a:p>
        </p:txBody>
      </p:sp>
      <p:sp>
        <p:nvSpPr>
          <p:cNvPr id="14" name="CuadroTexto 13">
            <a:extLst>
              <a:ext uri="{FF2B5EF4-FFF2-40B4-BE49-F238E27FC236}">
                <a16:creationId xmlns:a16="http://schemas.microsoft.com/office/drawing/2014/main" id="{4439227A-85D5-6810-F701-28C6167BCA69}"/>
              </a:ext>
            </a:extLst>
          </p:cNvPr>
          <p:cNvSpPr txBox="1"/>
          <p:nvPr/>
        </p:nvSpPr>
        <p:spPr>
          <a:xfrm>
            <a:off x="6793001" y="4109146"/>
            <a:ext cx="3635198" cy="307777"/>
          </a:xfrm>
          <a:prstGeom prst="rect">
            <a:avLst/>
          </a:prstGeom>
          <a:noFill/>
        </p:spPr>
        <p:txBody>
          <a:bodyPr wrap="square">
            <a:spAutoFit/>
          </a:bodyPr>
          <a:lstStyle/>
          <a:p>
            <a:r>
              <a:rPr lang="es-ES" sz="1400" i="1" dirty="0" err="1">
                <a:solidFill>
                  <a:srgbClr val="FF9200"/>
                </a:solidFill>
                <a:effectLst/>
              </a:rPr>
              <a:t>Phys</a:t>
            </a:r>
            <a:r>
              <a:rPr lang="es-ES" sz="1400" i="1" dirty="0">
                <a:solidFill>
                  <a:srgbClr val="FF9200"/>
                </a:solidFill>
                <a:effectLst/>
              </a:rPr>
              <a:t>. </a:t>
            </a:r>
            <a:r>
              <a:rPr lang="es-ES" sz="1400" i="1" dirty="0" err="1">
                <a:solidFill>
                  <a:srgbClr val="FF9200"/>
                </a:solidFill>
                <a:effectLst/>
              </a:rPr>
              <a:t>Rept</a:t>
            </a:r>
            <a:r>
              <a:rPr lang="es-ES" sz="1400" i="1" dirty="0">
                <a:solidFill>
                  <a:srgbClr val="FF9200"/>
                </a:solidFill>
                <a:effectLst/>
              </a:rPr>
              <a:t>. </a:t>
            </a:r>
            <a:r>
              <a:rPr lang="es-ES" sz="1400" i="1" dirty="0">
                <a:solidFill>
                  <a:srgbClr val="FF9200"/>
                </a:solidFill>
              </a:rPr>
              <a:t>27, 081001</a:t>
            </a:r>
            <a:r>
              <a:rPr lang="es-ES" sz="1400" i="1" dirty="0">
                <a:solidFill>
                  <a:srgbClr val="FF9200"/>
                </a:solidFill>
                <a:effectLst/>
              </a:rPr>
              <a:t> (2024) S. </a:t>
            </a:r>
            <a:r>
              <a:rPr lang="es-ES" sz="1400" i="1" dirty="0" err="1">
                <a:solidFill>
                  <a:srgbClr val="FF9200"/>
                </a:solidFill>
                <a:effectLst/>
              </a:rPr>
              <a:t>Terui</a:t>
            </a:r>
            <a:r>
              <a:rPr lang="es-ES" sz="1400" i="1" dirty="0">
                <a:solidFill>
                  <a:srgbClr val="FF9200"/>
                </a:solidFill>
                <a:effectLst/>
              </a:rPr>
              <a:t> et al. </a:t>
            </a:r>
            <a:endParaRPr lang="es-ES" sz="1400" dirty="0">
              <a:solidFill>
                <a:srgbClr val="FF9200"/>
              </a:solidFill>
              <a:effectLst/>
            </a:endParaRPr>
          </a:p>
        </p:txBody>
      </p:sp>
      <p:sp>
        <p:nvSpPr>
          <p:cNvPr id="16" name="CuadroTexto 15">
            <a:extLst>
              <a:ext uri="{FF2B5EF4-FFF2-40B4-BE49-F238E27FC236}">
                <a16:creationId xmlns:a16="http://schemas.microsoft.com/office/drawing/2014/main" id="{48CFA326-8D41-3094-52FC-6DD240FD6137}"/>
              </a:ext>
            </a:extLst>
          </p:cNvPr>
          <p:cNvSpPr txBox="1"/>
          <p:nvPr/>
        </p:nvSpPr>
        <p:spPr>
          <a:xfrm>
            <a:off x="5746283" y="5913359"/>
            <a:ext cx="5357903" cy="307777"/>
          </a:xfrm>
          <a:prstGeom prst="rect">
            <a:avLst/>
          </a:prstGeom>
          <a:noFill/>
        </p:spPr>
        <p:txBody>
          <a:bodyPr wrap="square">
            <a:spAutoFit/>
          </a:bodyPr>
          <a:lstStyle/>
          <a:p>
            <a:r>
              <a:rPr lang="es-ES" sz="1400" i="1" dirty="0" err="1">
                <a:solidFill>
                  <a:srgbClr val="FF9200"/>
                </a:solidFill>
                <a:effectLst/>
              </a:rPr>
              <a:t>Jinst</a:t>
            </a:r>
            <a:r>
              <a:rPr lang="es-ES" sz="1400" i="1" dirty="0">
                <a:solidFill>
                  <a:srgbClr val="FF9200"/>
                </a:solidFill>
                <a:effectLst/>
              </a:rPr>
              <a:t> 16 P03042, ICFA Beam </a:t>
            </a:r>
            <a:r>
              <a:rPr lang="es-ES" sz="1400" i="1" dirty="0" err="1">
                <a:solidFill>
                  <a:srgbClr val="FF9200"/>
                </a:solidFill>
                <a:effectLst/>
              </a:rPr>
              <a:t>dynamics</a:t>
            </a:r>
            <a:r>
              <a:rPr lang="es-ES" sz="1400" i="1" dirty="0">
                <a:solidFill>
                  <a:srgbClr val="FF9200"/>
                </a:solidFill>
                <a:effectLst/>
              </a:rPr>
              <a:t> </a:t>
            </a:r>
            <a:r>
              <a:rPr lang="es-ES" sz="1400" i="1" dirty="0" err="1">
                <a:solidFill>
                  <a:srgbClr val="FF9200"/>
                </a:solidFill>
                <a:effectLst/>
              </a:rPr>
              <a:t>Newsletter</a:t>
            </a:r>
            <a:r>
              <a:rPr lang="es-ES" sz="1400" i="1" dirty="0">
                <a:solidFill>
                  <a:srgbClr val="FF9200"/>
                </a:solidFill>
                <a:effectLst/>
              </a:rPr>
              <a:t>. S. </a:t>
            </a:r>
            <a:r>
              <a:rPr lang="es-ES" sz="1400" i="1" dirty="0" err="1">
                <a:solidFill>
                  <a:srgbClr val="FF9200"/>
                </a:solidFill>
                <a:effectLst/>
              </a:rPr>
              <a:t>Redaelli</a:t>
            </a:r>
            <a:r>
              <a:rPr lang="es-ES" sz="1400" i="1" dirty="0">
                <a:solidFill>
                  <a:srgbClr val="FF9200"/>
                </a:solidFill>
                <a:effectLst/>
              </a:rPr>
              <a:t> et al.</a:t>
            </a:r>
            <a:endParaRPr lang="es-ES" sz="1400" dirty="0">
              <a:solidFill>
                <a:srgbClr val="FF9200"/>
              </a:solidFill>
              <a:effectLst/>
            </a:endParaRPr>
          </a:p>
        </p:txBody>
      </p:sp>
    </p:spTree>
    <p:extLst>
      <p:ext uri="{BB962C8B-B14F-4D97-AF65-F5344CB8AC3E}">
        <p14:creationId xmlns:p14="http://schemas.microsoft.com/office/powerpoint/2010/main" val="40691229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9622FB68-D032-64ED-A8D2-21F65585AB59}"/>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Concluding remarks</a:t>
            </a:r>
          </a:p>
        </p:txBody>
      </p:sp>
      <p:sp>
        <p:nvSpPr>
          <p:cNvPr id="11" name="Marcador de pie de página 10">
            <a:extLst>
              <a:ext uri="{FF2B5EF4-FFF2-40B4-BE49-F238E27FC236}">
                <a16:creationId xmlns:a16="http://schemas.microsoft.com/office/drawing/2014/main" id="{A922037C-8CEC-4646-BDCE-F7C25A551213}"/>
              </a:ext>
            </a:extLst>
          </p:cNvPr>
          <p:cNvSpPr>
            <a:spLocks noGrp="1"/>
          </p:cNvSpPr>
          <p:nvPr>
            <p:ph type="ftr" sz="quarter" idx="11"/>
          </p:nvPr>
        </p:nvSpPr>
        <p:spPr/>
        <p:txBody>
          <a:bodyPr/>
          <a:lstStyle/>
          <a:p>
            <a:r>
              <a:rPr lang="es-ES_tradnl"/>
              <a:t>N. Fuster-Martínez</a:t>
            </a:r>
          </a:p>
        </p:txBody>
      </p:sp>
      <p:sp>
        <p:nvSpPr>
          <p:cNvPr id="12" name="Marcador de número de diapositiva 11">
            <a:extLst>
              <a:ext uri="{FF2B5EF4-FFF2-40B4-BE49-F238E27FC236}">
                <a16:creationId xmlns:a16="http://schemas.microsoft.com/office/drawing/2014/main" id="{2000EC8E-F4E7-CB13-47FF-9F257D453BBA}"/>
              </a:ext>
            </a:extLst>
          </p:cNvPr>
          <p:cNvSpPr>
            <a:spLocks noGrp="1"/>
          </p:cNvSpPr>
          <p:nvPr>
            <p:ph type="sldNum" sz="quarter" idx="12"/>
          </p:nvPr>
        </p:nvSpPr>
        <p:spPr/>
        <p:txBody>
          <a:bodyPr/>
          <a:lstStyle/>
          <a:p>
            <a:fld id="{DAE0D7E8-5DF2-E840-A2C8-1CC4E4B5A26A}" type="slidenum">
              <a:rPr lang="es-ES_tradnl" smtClean="0"/>
              <a:t>49</a:t>
            </a:fld>
            <a:endParaRPr lang="es-ES_tradnl"/>
          </a:p>
        </p:txBody>
      </p:sp>
      <p:sp>
        <p:nvSpPr>
          <p:cNvPr id="3" name="CuadroTexto 2">
            <a:extLst>
              <a:ext uri="{FF2B5EF4-FFF2-40B4-BE49-F238E27FC236}">
                <a16:creationId xmlns:a16="http://schemas.microsoft.com/office/drawing/2014/main" id="{2DC511E7-E5AA-C79D-D22F-BB197CF3E6C2}"/>
              </a:ext>
            </a:extLst>
          </p:cNvPr>
          <p:cNvSpPr txBox="1"/>
          <p:nvPr/>
        </p:nvSpPr>
        <p:spPr>
          <a:xfrm>
            <a:off x="497063" y="883964"/>
            <a:ext cx="11130255" cy="5324535"/>
          </a:xfrm>
          <a:prstGeom prst="rect">
            <a:avLst/>
          </a:prstGeom>
          <a:noFill/>
        </p:spPr>
        <p:txBody>
          <a:bodyPr wrap="square" rtlCol="0">
            <a:spAutoFit/>
          </a:bodyPr>
          <a:lstStyle/>
          <a:p>
            <a:pPr marL="285750" indent="-285750">
              <a:buFont typeface="Wingdings" pitchFamily="2" charset="2"/>
              <a:buChar char="q"/>
            </a:pPr>
            <a:r>
              <a:rPr lang="en-GB" sz="2000" noProof="1">
                <a:cs typeface="Calibri" panose="020F0502020204030204" pitchFamily="34" charset="0"/>
              </a:rPr>
              <a:t>Collimation is </a:t>
            </a:r>
            <a:r>
              <a:rPr lang="en-GB" sz="2000" b="1" noProof="1">
                <a:solidFill>
                  <a:srgbClr val="1B2BF0"/>
                </a:solidFill>
                <a:cs typeface="Calibri" panose="020F0502020204030204" pitchFamily="34" charset="0"/>
              </a:rPr>
              <a:t>essential in modern high-power accelerators </a:t>
            </a:r>
            <a:r>
              <a:rPr lang="en-GB" sz="2000" noProof="1">
                <a:cs typeface="Calibri" panose="020F0502020204030204" pitchFamily="34" charset="0"/>
              </a:rPr>
              <a:t>to safely manage unavoidable beam losses</a:t>
            </a:r>
          </a:p>
          <a:p>
            <a:endParaRPr lang="en-GB" sz="2000" noProof="1">
              <a:cs typeface="Calibri" panose="020F0502020204030204" pitchFamily="34" charset="0"/>
            </a:endParaRPr>
          </a:p>
          <a:p>
            <a:pPr marL="285750" indent="-285750">
              <a:buFont typeface="Wingdings" pitchFamily="2" charset="2"/>
              <a:buChar char="q"/>
            </a:pPr>
            <a:r>
              <a:rPr lang="en-GB" sz="2000" noProof="1">
                <a:cs typeface="Calibri" panose="020F0502020204030204" pitchFamily="34" charset="0"/>
              </a:rPr>
              <a:t>We have explored the </a:t>
            </a:r>
            <a:r>
              <a:rPr lang="en-GB" sz="2000" b="1" noProof="1">
                <a:solidFill>
                  <a:srgbClr val="1B2BF0"/>
                </a:solidFill>
                <a:cs typeface="Calibri" panose="020F0502020204030204" pitchFamily="34" charset="0"/>
              </a:rPr>
              <a:t>key parameters </a:t>
            </a:r>
            <a:r>
              <a:rPr lang="en-GB" sz="2000" noProof="1">
                <a:cs typeface="Calibri" panose="020F0502020204030204" pitchFamily="34" charset="0"/>
              </a:rPr>
              <a:t>that define the collimation system </a:t>
            </a:r>
            <a:r>
              <a:rPr lang="en-GB" sz="2000" b="1" noProof="1">
                <a:solidFill>
                  <a:srgbClr val="1B2BF0"/>
                </a:solidFill>
                <a:cs typeface="Calibri" panose="020F0502020204030204" pitchFamily="34" charset="0"/>
              </a:rPr>
              <a:t>design specifications</a:t>
            </a:r>
            <a:r>
              <a:rPr lang="en-GB" sz="2000" noProof="1">
                <a:cs typeface="Calibri" panose="020F0502020204030204" pitchFamily="34" charset="0"/>
              </a:rPr>
              <a:t>, including beam intensity, energy, beam loss and aperture model, cleaning inefficiency and some of the available simulation tools</a:t>
            </a:r>
          </a:p>
          <a:p>
            <a:pPr marL="285750" indent="-285750">
              <a:buFont typeface="Wingdings" pitchFamily="2" charset="2"/>
              <a:buChar char="q"/>
            </a:pPr>
            <a:endParaRPr lang="en-GB" sz="2000" noProof="1">
              <a:cs typeface="Calibri" panose="020F0502020204030204" pitchFamily="34" charset="0"/>
            </a:endParaRPr>
          </a:p>
          <a:p>
            <a:pPr marL="285750" indent="-285750">
              <a:buFont typeface="Wingdings" pitchFamily="2" charset="2"/>
              <a:buChar char="q"/>
            </a:pPr>
            <a:r>
              <a:rPr lang="en-GB" sz="2000" noProof="1">
                <a:cs typeface="Calibri" panose="020F0502020204030204" pitchFamily="34" charset="0"/>
              </a:rPr>
              <a:t>Single-stage collimation can achieve efficiencies of up to ~97–99%. If higher efficiency is required a </a:t>
            </a:r>
            <a:r>
              <a:rPr lang="en-GB" sz="2000" b="1" noProof="1">
                <a:solidFill>
                  <a:srgbClr val="1B2BF0"/>
                </a:solidFill>
                <a:cs typeface="Calibri" panose="020F0502020204030204" pitchFamily="34" charset="0"/>
              </a:rPr>
              <a:t>multi-stage collimation system </a:t>
            </a:r>
            <a:r>
              <a:rPr lang="en-GB" sz="2000" noProof="1">
                <a:cs typeface="Calibri" panose="020F0502020204030204" pitchFamily="34" charset="0"/>
              </a:rPr>
              <a:t>is required (99.993% achieved in the LHC!). Which can be used for both betatron and off-momentum collimation</a:t>
            </a:r>
          </a:p>
          <a:p>
            <a:endParaRPr lang="en-GB" sz="2000" noProof="1">
              <a:cs typeface="Calibri" panose="020F0502020204030204" pitchFamily="34" charset="0"/>
            </a:endParaRPr>
          </a:p>
          <a:p>
            <a:pPr marL="285750" indent="-285750">
              <a:buFont typeface="Wingdings" pitchFamily="2" charset="2"/>
              <a:buChar char="q"/>
            </a:pPr>
            <a:r>
              <a:rPr lang="en-GB" sz="2000" noProof="1">
                <a:cs typeface="Calibri" panose="020F0502020204030204" pitchFamily="34" charset="0"/>
              </a:rPr>
              <a:t>The </a:t>
            </a:r>
            <a:r>
              <a:rPr lang="en-GB" sz="2000" b="1" noProof="1">
                <a:solidFill>
                  <a:srgbClr val="1B2BF0"/>
                </a:solidFill>
                <a:cs typeface="Calibri" panose="020F0502020204030204" pitchFamily="34" charset="0"/>
              </a:rPr>
              <a:t>LHC</a:t>
            </a:r>
            <a:r>
              <a:rPr lang="en-GB" sz="2000" noProof="1">
                <a:cs typeface="Calibri" panose="020F0502020204030204" pitchFamily="34" charset="0"/>
              </a:rPr>
              <a:t> collimation system represents an </a:t>
            </a:r>
            <a:r>
              <a:rPr lang="en-GB" sz="2000" b="1" noProof="1">
                <a:solidFill>
                  <a:srgbClr val="1B2BF0"/>
                </a:solidFill>
                <a:cs typeface="Calibri" panose="020F0502020204030204" pitchFamily="34" charset="0"/>
              </a:rPr>
              <a:t>unprecedented level of complexity </a:t>
            </a:r>
            <a:r>
              <a:rPr lang="en-GB" sz="2000" noProof="1">
                <a:cs typeface="Calibri" panose="020F0502020204030204" pitchFamily="34" charset="0"/>
              </a:rPr>
              <a:t>in the field of particle accelerators in terms of requirements, design and operation</a:t>
            </a:r>
          </a:p>
          <a:p>
            <a:pPr marL="285750" indent="-285750">
              <a:buFont typeface="Wingdings" pitchFamily="2" charset="2"/>
              <a:buChar char="q"/>
            </a:pPr>
            <a:endParaRPr lang="en-GB" sz="2000" noProof="1">
              <a:cs typeface="Calibri" panose="020F0502020204030204" pitchFamily="34" charset="0"/>
            </a:endParaRPr>
          </a:p>
          <a:p>
            <a:pPr marL="742950" lvl="1" indent="-285750">
              <a:buFont typeface="Courier New" panose="02070309020205020404" pitchFamily="49" charset="0"/>
              <a:buChar char="o"/>
            </a:pPr>
            <a:r>
              <a:rPr lang="en-GB" sz="2000" dirty="0"/>
              <a:t>The knowledge and experience gained as well as the tools developed are </a:t>
            </a:r>
            <a:r>
              <a:rPr lang="en-GB" sz="2000" noProof="1">
                <a:cs typeface="Calibri" panose="020F0502020204030204" pitchFamily="34" charset="0"/>
              </a:rPr>
              <a:t>applicable to other high-power accelerators</a:t>
            </a:r>
          </a:p>
          <a:p>
            <a:pPr marL="742950" lvl="1" indent="-285750">
              <a:buFont typeface="Wingdings" pitchFamily="2" charset="2"/>
              <a:buChar char="q"/>
            </a:pPr>
            <a:endParaRPr lang="en-GB" sz="2000" noProof="1">
              <a:cs typeface="Calibri" panose="020F0502020204030204" pitchFamily="34" charset="0"/>
            </a:endParaRPr>
          </a:p>
        </p:txBody>
      </p:sp>
    </p:spTree>
    <p:extLst>
      <p:ext uri="{BB962C8B-B14F-4D97-AF65-F5344CB8AC3E}">
        <p14:creationId xmlns:p14="http://schemas.microsoft.com/office/powerpoint/2010/main" val="2247212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72315-5EF9-D56D-3120-3CAE6DEA309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0313A473-82B6-B5A8-FE6F-C6860DECE4A1}"/>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For what do we need it?</a:t>
            </a:r>
            <a:endParaRPr lang="en-GB" sz="3200" noProof="0" dirty="0">
              <a:solidFill>
                <a:schemeClr val="bg1"/>
              </a:solidFill>
            </a:endParaRPr>
          </a:p>
        </p:txBody>
      </p:sp>
      <p:pic>
        <p:nvPicPr>
          <p:cNvPr id="16" name="Picture 4" descr="4 Ways to Promote Radiation Safety">
            <a:extLst>
              <a:ext uri="{FF2B5EF4-FFF2-40B4-BE49-F238E27FC236}">
                <a16:creationId xmlns:a16="http://schemas.microsoft.com/office/drawing/2014/main" id="{3008E06F-0F69-120B-46DA-A4D901A336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00" r="11522"/>
          <a:stretch/>
        </p:blipFill>
        <p:spPr bwMode="auto">
          <a:xfrm>
            <a:off x="8782878" y="3896195"/>
            <a:ext cx="2570922" cy="1968124"/>
          </a:xfrm>
          <a:prstGeom prst="rect">
            <a:avLst/>
          </a:prstGeom>
          <a:noFill/>
          <a:extLst>
            <a:ext uri="{909E8E84-426E-40DD-AFC4-6F175D3DCCD1}">
              <a14:hiddenFill xmlns:a14="http://schemas.microsoft.com/office/drawing/2010/main">
                <a:solidFill>
                  <a:srgbClr val="FFFFFF"/>
                </a:solidFill>
              </a14:hiddenFill>
            </a:ext>
          </a:extLst>
        </p:spPr>
      </p:pic>
      <p:sp>
        <p:nvSpPr>
          <p:cNvPr id="19" name="Marcador de pie de página 18">
            <a:extLst>
              <a:ext uri="{FF2B5EF4-FFF2-40B4-BE49-F238E27FC236}">
                <a16:creationId xmlns:a16="http://schemas.microsoft.com/office/drawing/2014/main" id="{921FF910-DBB7-C8AE-9843-2054A8AC525B}"/>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154C3C8A-8F90-1715-EFBC-D11AB866E8F4}"/>
              </a:ext>
            </a:extLst>
          </p:cNvPr>
          <p:cNvSpPr>
            <a:spLocks noGrp="1"/>
          </p:cNvSpPr>
          <p:nvPr>
            <p:ph type="sldNum" sz="quarter" idx="12"/>
          </p:nvPr>
        </p:nvSpPr>
        <p:spPr/>
        <p:txBody>
          <a:bodyPr/>
          <a:lstStyle/>
          <a:p>
            <a:fld id="{DAE0D7E8-5DF2-E840-A2C8-1CC4E4B5A26A}" type="slidenum">
              <a:rPr lang="es-ES_tradnl" smtClean="0"/>
              <a:t>5</a:t>
            </a:fld>
            <a:endParaRPr lang="es-ES_tradnl"/>
          </a:p>
        </p:txBody>
      </p:sp>
      <p:sp>
        <p:nvSpPr>
          <p:cNvPr id="3" name="CuadroTexto 2">
            <a:extLst>
              <a:ext uri="{FF2B5EF4-FFF2-40B4-BE49-F238E27FC236}">
                <a16:creationId xmlns:a16="http://schemas.microsoft.com/office/drawing/2014/main" id="{2A313CFD-9C5D-462A-5A5D-07D3338CE776}"/>
              </a:ext>
            </a:extLst>
          </p:cNvPr>
          <p:cNvSpPr txBox="1"/>
          <p:nvPr/>
        </p:nvSpPr>
        <p:spPr>
          <a:xfrm>
            <a:off x="350859" y="906601"/>
            <a:ext cx="7375482" cy="5632311"/>
          </a:xfrm>
          <a:prstGeom prst="rect">
            <a:avLst/>
          </a:prstGeom>
          <a:noFill/>
        </p:spPr>
        <p:txBody>
          <a:bodyPr wrap="square" rtlCol="0">
            <a:spAutoFit/>
          </a:bodyPr>
          <a:lstStyle/>
          <a:p>
            <a:r>
              <a:rPr lang="en-GB" b="1" dirty="0">
                <a:solidFill>
                  <a:srgbClr val="1B2BF0"/>
                </a:solidFill>
              </a:rPr>
              <a:t>Passive machine protection</a:t>
            </a:r>
            <a:endParaRPr lang="en-GB" b="1" dirty="0"/>
          </a:p>
          <a:p>
            <a:pPr marL="285750" lvl="0" indent="-285750" algn="just">
              <a:buFont typeface="Wingdings" pitchFamily="2" charset="2"/>
              <a:buChar char="q"/>
            </a:pPr>
            <a:r>
              <a:rPr lang="en-GB" sz="1800" noProof="0" dirty="0">
                <a:latin typeface="Calibri" panose="020F0502020204030204" pitchFamily="34" charset="0"/>
                <a:cs typeface="Calibri" panose="020F0502020204030204" pitchFamily="34" charset="0"/>
              </a:rPr>
              <a:t>To intercept </a:t>
            </a:r>
            <a:r>
              <a:rPr lang="en-GB" b="1" dirty="0">
                <a:latin typeface="Calibri" panose="020F0502020204030204" pitchFamily="34" charset="0"/>
                <a:cs typeface="Calibri" panose="020F0502020204030204" pitchFamily="34" charset="0"/>
              </a:rPr>
              <a:t>regular and abnormal (failure scenarios) losses </a:t>
            </a:r>
            <a:r>
              <a:rPr lang="en-GB" sz="1800" noProof="0" dirty="0">
                <a:latin typeface="Calibri" panose="020F0502020204030204" pitchFamily="34" charset="0"/>
                <a:cs typeface="Calibri" panose="020F0502020204030204" pitchFamily="34" charset="0"/>
              </a:rPr>
              <a:t>to protect sensitive components</a:t>
            </a:r>
          </a:p>
          <a:p>
            <a:pPr lvl="0" algn="just"/>
            <a:endParaRPr lang="en-GB" sz="1800" noProof="0" dirty="0">
              <a:latin typeface="Calibri" panose="020F0502020204030204" pitchFamily="34" charset="0"/>
              <a:cs typeface="Calibri" panose="020F0502020204030204" pitchFamily="34" charset="0"/>
            </a:endParaRPr>
          </a:p>
          <a:p>
            <a:pPr marL="742950" lvl="1" indent="-285750" algn="just">
              <a:buFont typeface="Courier New" panose="02070309020205020404" pitchFamily="49" charset="0"/>
              <a:buChar char="o"/>
            </a:pPr>
            <a:r>
              <a:rPr lang="en-GB" noProof="0" dirty="0">
                <a:latin typeface="Calibri" panose="020F0502020204030204" pitchFamily="34" charset="0"/>
                <a:cs typeface="Calibri" panose="020F0502020204030204" pitchFamily="34" charset="0"/>
              </a:rPr>
              <a:t>Especially </a:t>
            </a:r>
            <a:r>
              <a:rPr lang="en-GB" b="1" noProof="0" dirty="0">
                <a:latin typeface="Calibri" panose="020F0502020204030204" pitchFamily="34" charset="0"/>
                <a:cs typeface="Calibri" panose="020F0502020204030204" pitchFamily="34" charset="0"/>
              </a:rPr>
              <a:t>critical in superconducting (SC) and high-power</a:t>
            </a:r>
            <a:r>
              <a:rPr lang="en-GB" noProof="0" dirty="0">
                <a:latin typeface="Calibri" panose="020F0502020204030204" pitchFamily="34" charset="0"/>
                <a:cs typeface="Calibri" panose="020F0502020204030204" pitchFamily="34" charset="0"/>
              </a:rPr>
              <a:t> accelerators (like the LHC), where even small losses can cause the SC magnet to quench affecting the accelerator operation</a:t>
            </a:r>
          </a:p>
          <a:p>
            <a:pPr lvl="0" algn="just"/>
            <a:endParaRPr lang="en-GB" dirty="0">
              <a:latin typeface="Calibri" panose="020F0502020204030204" pitchFamily="34" charset="0"/>
              <a:cs typeface="Calibri" panose="020F0502020204030204" pitchFamily="34" charset="0"/>
            </a:endParaRPr>
          </a:p>
          <a:p>
            <a:pPr lvl="0" algn="just"/>
            <a:r>
              <a:rPr lang="en-GB" sz="1800" b="1" noProof="0" dirty="0">
                <a:solidFill>
                  <a:srgbClr val="1B2BF0"/>
                </a:solidFill>
                <a:latin typeface="Calibri" panose="020F0502020204030204" pitchFamily="34" charset="0"/>
                <a:cs typeface="Calibri" panose="020F0502020204030204" pitchFamily="34" charset="0"/>
              </a:rPr>
              <a:t>Radiation safety &amp; activation control</a:t>
            </a:r>
            <a:endParaRPr lang="en-GB" sz="1800" b="1" noProof="0" dirty="0">
              <a:latin typeface="Calibri" panose="020F0502020204030204" pitchFamily="34" charset="0"/>
              <a:cs typeface="Calibri" panose="020F0502020204030204" pitchFamily="34" charset="0"/>
            </a:endParaRPr>
          </a:p>
          <a:p>
            <a:pPr marL="285750" lvl="0" indent="-285750" algn="just">
              <a:buFont typeface="Wingdings" pitchFamily="2" charset="2"/>
              <a:buChar char="q"/>
            </a:pPr>
            <a:r>
              <a:rPr lang="en-GB" sz="1800" dirty="0">
                <a:latin typeface="Calibri" panose="020F0502020204030204" pitchFamily="34" charset="0"/>
                <a:cs typeface="Calibri" panose="020F0502020204030204" pitchFamily="34" charset="0"/>
              </a:rPr>
              <a:t>To concentrate beam losses in well-shielded and controllable areas minimizing the activation of the rest of the accelerator, allowing more </a:t>
            </a:r>
            <a:r>
              <a:rPr lang="en-GB" sz="1800" b="1" dirty="0">
                <a:latin typeface="Calibri" panose="020F0502020204030204" pitchFamily="34" charset="0"/>
                <a:cs typeface="Calibri" panose="020F0502020204030204" pitchFamily="34" charset="0"/>
              </a:rPr>
              <a:t>efficient maintenance </a:t>
            </a:r>
            <a:r>
              <a:rPr lang="en-GB" sz="1800" dirty="0">
                <a:latin typeface="Calibri" panose="020F0502020204030204" pitchFamily="34" charset="0"/>
                <a:cs typeface="Calibri" panose="020F0502020204030204" pitchFamily="34" charset="0"/>
              </a:rPr>
              <a:t>and </a:t>
            </a:r>
            <a:r>
              <a:rPr lang="en-GB" sz="1800" b="1" dirty="0">
                <a:latin typeface="Calibri" panose="020F0502020204030204" pitchFamily="34" charset="0"/>
                <a:cs typeface="Calibri" panose="020F0502020204030204" pitchFamily="34" charset="0"/>
              </a:rPr>
              <a:t>longer equipment lifetime</a:t>
            </a:r>
          </a:p>
          <a:p>
            <a:pPr marL="285750" lvl="0" indent="-285750" algn="just">
              <a:buFont typeface="Wingdings" pitchFamily="2" charset="2"/>
              <a:buChar char="q"/>
            </a:pPr>
            <a:endParaRPr lang="en-GB" dirty="0">
              <a:latin typeface="Calibri" panose="020F0502020204030204" pitchFamily="34" charset="0"/>
              <a:cs typeface="Calibri" panose="020F0502020204030204" pitchFamily="34" charset="0"/>
            </a:endParaRPr>
          </a:p>
          <a:p>
            <a:pPr marL="742950" lvl="1" indent="-285750" algn="just">
              <a:buFont typeface="Courier New" panose="02070309020205020404" pitchFamily="49" charset="0"/>
              <a:buChar char="o"/>
            </a:pPr>
            <a:r>
              <a:rPr lang="en-GB" dirty="0">
                <a:latin typeface="Calibri" panose="020F0502020204030204" pitchFamily="34" charset="0"/>
                <a:cs typeface="Calibri" panose="020F0502020204030204" pitchFamily="34" charset="0"/>
              </a:rPr>
              <a:t>Becoming increasingly important in high power and big machines</a:t>
            </a:r>
          </a:p>
          <a:p>
            <a:pPr marL="285750" lvl="0" indent="-285750" algn="just">
              <a:buFont typeface="Wingdings" pitchFamily="2" charset="2"/>
              <a:buChar char="q"/>
            </a:pPr>
            <a:endParaRPr lang="en-GB" dirty="0">
              <a:latin typeface="Calibri" panose="020F0502020204030204" pitchFamily="34" charset="0"/>
              <a:cs typeface="Calibri" panose="020F0502020204030204" pitchFamily="34" charset="0"/>
            </a:endParaRPr>
          </a:p>
          <a:p>
            <a:pPr lvl="0" algn="just"/>
            <a:r>
              <a:rPr lang="en-GB" sz="1800" b="1" noProof="0" dirty="0">
                <a:solidFill>
                  <a:srgbClr val="1B2BF0"/>
                </a:solidFill>
                <a:cs typeface="Calibri" panose="020F0502020204030204" pitchFamily="34" charset="0"/>
              </a:rPr>
              <a:t>Local protection of equipment</a:t>
            </a:r>
          </a:p>
          <a:p>
            <a:pPr marL="285750" lvl="0" indent="-285750">
              <a:buFont typeface="Wingdings" pitchFamily="2" charset="2"/>
              <a:buChar char="q"/>
            </a:pPr>
            <a:r>
              <a:rPr lang="en-GB" dirty="0">
                <a:cs typeface="Calibri" panose="020F0502020204030204" pitchFamily="34" charset="0"/>
              </a:rPr>
              <a:t>T</a:t>
            </a:r>
            <a:r>
              <a:rPr lang="en-GB" sz="1800" dirty="0">
                <a:cs typeface="Calibri" panose="020F0502020204030204" pitchFamily="34" charset="0"/>
              </a:rPr>
              <a:t>o shield equipment locally both  movable or fixed collimators are installed</a:t>
            </a:r>
            <a:endParaRPr lang="en-GB" dirty="0"/>
          </a:p>
          <a:p>
            <a:pPr lvl="0" algn="just"/>
            <a:endParaRPr lang="en-GB" sz="1800" b="1" noProof="0" dirty="0">
              <a:latin typeface="Calibri" panose="020F0502020204030204" pitchFamily="34" charset="0"/>
              <a:cs typeface="Calibri" panose="020F0502020204030204" pitchFamily="34" charset="0"/>
            </a:endParaRPr>
          </a:p>
          <a:p>
            <a:endParaRPr lang="es-ES_tradnl" b="1" dirty="0"/>
          </a:p>
        </p:txBody>
      </p:sp>
      <p:pic>
        <p:nvPicPr>
          <p:cNvPr id="4098" name="Picture 2">
            <a:extLst>
              <a:ext uri="{FF2B5EF4-FFF2-40B4-BE49-F238E27FC236}">
                <a16:creationId xmlns:a16="http://schemas.microsoft.com/office/drawing/2014/main" id="{908E2807-2AB9-1515-AD17-FF015B4BB2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399"/>
          <a:stretch/>
        </p:blipFill>
        <p:spPr bwMode="auto">
          <a:xfrm>
            <a:off x="8118612" y="994071"/>
            <a:ext cx="3713871" cy="2410093"/>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95862E87-9225-77C2-10D6-CA693D6572A9}"/>
              </a:ext>
            </a:extLst>
          </p:cNvPr>
          <p:cNvSpPr txBox="1"/>
          <p:nvPr/>
        </p:nvSpPr>
        <p:spPr>
          <a:xfrm>
            <a:off x="10423937" y="1717705"/>
            <a:ext cx="1212111" cy="215444"/>
          </a:xfrm>
          <a:prstGeom prst="rect">
            <a:avLst/>
          </a:prstGeom>
          <a:solidFill>
            <a:schemeClr val="bg1"/>
          </a:solidFill>
        </p:spPr>
        <p:txBody>
          <a:bodyPr wrap="square" rtlCol="0">
            <a:spAutoFit/>
          </a:bodyPr>
          <a:lstStyle/>
          <a:p>
            <a:r>
              <a:rPr lang="en-GB" sz="800" noProof="1"/>
              <a:t>Collimators! Shields!</a:t>
            </a:r>
          </a:p>
        </p:txBody>
      </p:sp>
    </p:spTree>
    <p:extLst>
      <p:ext uri="{BB962C8B-B14F-4D97-AF65-F5344CB8AC3E}">
        <p14:creationId xmlns:p14="http://schemas.microsoft.com/office/powerpoint/2010/main" val="3605713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B35FD-3937-53F5-9035-0CD742359E54}"/>
            </a:ext>
          </a:extLst>
        </p:cNvPr>
        <p:cNvGrpSpPr/>
        <p:nvPr/>
      </p:nvGrpSpPr>
      <p:grpSpPr>
        <a:xfrm>
          <a:off x="0" y="0"/>
          <a:ext cx="0" cy="0"/>
          <a:chOff x="0" y="0"/>
          <a:chExt cx="0" cy="0"/>
        </a:xfrm>
      </p:grpSpPr>
      <p:sp>
        <p:nvSpPr>
          <p:cNvPr id="10" name="Título 1">
            <a:extLst>
              <a:ext uri="{FF2B5EF4-FFF2-40B4-BE49-F238E27FC236}">
                <a16:creationId xmlns:a16="http://schemas.microsoft.com/office/drawing/2014/main" id="{CA234647-78A6-58B6-7BE4-DA223C7EED86}"/>
              </a:ext>
            </a:extLst>
          </p:cNvPr>
          <p:cNvSpPr txBox="1">
            <a:spLocks/>
          </p:cNvSpPr>
          <p:nvPr/>
        </p:nvSpPr>
        <p:spPr>
          <a:xfrm>
            <a:off x="1" y="615204"/>
            <a:ext cx="12192000"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Thank you very much for your attention!</a:t>
            </a:r>
          </a:p>
        </p:txBody>
      </p:sp>
      <p:sp>
        <p:nvSpPr>
          <p:cNvPr id="2" name="Marcador de pie de página 1">
            <a:extLst>
              <a:ext uri="{FF2B5EF4-FFF2-40B4-BE49-F238E27FC236}">
                <a16:creationId xmlns:a16="http://schemas.microsoft.com/office/drawing/2014/main" id="{4C015C60-6E57-78E3-932F-71259D1D2F59}"/>
              </a:ext>
            </a:extLst>
          </p:cNvPr>
          <p:cNvSpPr>
            <a:spLocks noGrp="1"/>
          </p:cNvSpPr>
          <p:nvPr>
            <p:ph type="ftr" sz="quarter" idx="11"/>
          </p:nvPr>
        </p:nvSpPr>
        <p:spPr/>
        <p:txBody>
          <a:bodyPr/>
          <a:lstStyle/>
          <a:p>
            <a:r>
              <a:rPr lang="es-ES_tradnl"/>
              <a:t>N. Fuster-Martínez</a:t>
            </a:r>
          </a:p>
        </p:txBody>
      </p:sp>
      <p:sp>
        <p:nvSpPr>
          <p:cNvPr id="3" name="Marcador de número de diapositiva 2">
            <a:extLst>
              <a:ext uri="{FF2B5EF4-FFF2-40B4-BE49-F238E27FC236}">
                <a16:creationId xmlns:a16="http://schemas.microsoft.com/office/drawing/2014/main" id="{039A869A-A716-4001-C346-904B45577F9E}"/>
              </a:ext>
            </a:extLst>
          </p:cNvPr>
          <p:cNvSpPr>
            <a:spLocks noGrp="1"/>
          </p:cNvSpPr>
          <p:nvPr>
            <p:ph type="sldNum" sz="quarter" idx="12"/>
          </p:nvPr>
        </p:nvSpPr>
        <p:spPr/>
        <p:txBody>
          <a:bodyPr/>
          <a:lstStyle/>
          <a:p>
            <a:fld id="{DAE0D7E8-5DF2-E840-A2C8-1CC4E4B5A26A}" type="slidenum">
              <a:rPr lang="es-ES_tradnl" smtClean="0"/>
              <a:t>50</a:t>
            </a:fld>
            <a:endParaRPr lang="es-ES_tradnl"/>
          </a:p>
        </p:txBody>
      </p:sp>
      <p:pic>
        <p:nvPicPr>
          <p:cNvPr id="4" name="Imagen 3" descr="Texto, Pizarra&#10;&#10;Descripción generada automáticamente">
            <a:extLst>
              <a:ext uri="{FF2B5EF4-FFF2-40B4-BE49-F238E27FC236}">
                <a16:creationId xmlns:a16="http://schemas.microsoft.com/office/drawing/2014/main" id="{4AE87FE5-9E04-FDB6-646D-B17AA53FFE9D}"/>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Lst>
          </a:blip>
          <a:srcRect l="14253" t="1112" r="3678" b="22516"/>
          <a:stretch/>
        </p:blipFill>
        <p:spPr>
          <a:xfrm rot="5400000">
            <a:off x="6556141" y="1076256"/>
            <a:ext cx="5426107" cy="3787128"/>
          </a:xfrm>
          <a:prstGeom prst="rect">
            <a:avLst/>
          </a:prstGeom>
        </p:spPr>
      </p:pic>
      <p:sp>
        <p:nvSpPr>
          <p:cNvPr id="5" name="CuadroTexto 4">
            <a:extLst>
              <a:ext uri="{FF2B5EF4-FFF2-40B4-BE49-F238E27FC236}">
                <a16:creationId xmlns:a16="http://schemas.microsoft.com/office/drawing/2014/main" id="{4AF719F6-42BF-E1E5-608E-B175D89406F1}"/>
              </a:ext>
            </a:extLst>
          </p:cNvPr>
          <p:cNvSpPr txBox="1"/>
          <p:nvPr/>
        </p:nvSpPr>
        <p:spPr>
          <a:xfrm>
            <a:off x="955964" y="2092036"/>
            <a:ext cx="2812472" cy="400110"/>
          </a:xfrm>
          <a:prstGeom prst="rect">
            <a:avLst/>
          </a:prstGeom>
          <a:noFill/>
        </p:spPr>
        <p:txBody>
          <a:bodyPr wrap="square" rtlCol="0">
            <a:spAutoFit/>
          </a:bodyPr>
          <a:lstStyle/>
          <a:p>
            <a:r>
              <a:rPr lang="es-ES_tradnl" sz="2000" dirty="0" err="1"/>
              <a:t>nuria.fuster@ific.uv.es</a:t>
            </a:r>
            <a:endParaRPr lang="es-ES_tradnl" sz="2000" dirty="0"/>
          </a:p>
        </p:txBody>
      </p:sp>
    </p:spTree>
    <p:extLst>
      <p:ext uri="{BB962C8B-B14F-4D97-AF65-F5344CB8AC3E}">
        <p14:creationId xmlns:p14="http://schemas.microsoft.com/office/powerpoint/2010/main" val="5191649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arcador de pie de página 19">
            <a:extLst>
              <a:ext uri="{FF2B5EF4-FFF2-40B4-BE49-F238E27FC236}">
                <a16:creationId xmlns:a16="http://schemas.microsoft.com/office/drawing/2014/main" id="{9A1A2018-6534-7285-AEDF-739DA36B05D2}"/>
              </a:ext>
            </a:extLst>
          </p:cNvPr>
          <p:cNvSpPr>
            <a:spLocks noGrp="1"/>
          </p:cNvSpPr>
          <p:nvPr>
            <p:ph type="ftr" sz="quarter" idx="11"/>
          </p:nvPr>
        </p:nvSpPr>
        <p:spPr/>
        <p:txBody>
          <a:bodyPr/>
          <a:lstStyle/>
          <a:p>
            <a:r>
              <a:rPr lang="es-ES_tradnl"/>
              <a:t>N. Fuster-Martínez</a:t>
            </a:r>
          </a:p>
        </p:txBody>
      </p:sp>
      <p:sp>
        <p:nvSpPr>
          <p:cNvPr id="21" name="Marcador de número de diapositiva 20">
            <a:extLst>
              <a:ext uri="{FF2B5EF4-FFF2-40B4-BE49-F238E27FC236}">
                <a16:creationId xmlns:a16="http://schemas.microsoft.com/office/drawing/2014/main" id="{652016C2-06F5-9F7A-B216-94AF72C5CF6D}"/>
              </a:ext>
            </a:extLst>
          </p:cNvPr>
          <p:cNvSpPr>
            <a:spLocks noGrp="1"/>
          </p:cNvSpPr>
          <p:nvPr>
            <p:ph type="sldNum" sz="quarter" idx="12"/>
          </p:nvPr>
        </p:nvSpPr>
        <p:spPr/>
        <p:txBody>
          <a:bodyPr/>
          <a:lstStyle/>
          <a:p>
            <a:fld id="{DAE0D7E8-5DF2-E840-A2C8-1CC4E4B5A26A}" type="slidenum">
              <a:rPr lang="es-ES_tradnl" smtClean="0"/>
              <a:t>51</a:t>
            </a:fld>
            <a:endParaRPr lang="es-ES_tradnl"/>
          </a:p>
        </p:txBody>
      </p:sp>
      <p:sp>
        <p:nvSpPr>
          <p:cNvPr id="2" name="Título 1">
            <a:extLst>
              <a:ext uri="{FF2B5EF4-FFF2-40B4-BE49-F238E27FC236}">
                <a16:creationId xmlns:a16="http://schemas.microsoft.com/office/drawing/2014/main" id="{DA3248EC-67D4-326E-7C6B-2E6ECB9216C6}"/>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latin typeface="Calibri" panose="020F0502020204030204" pitchFamily="34" charset="0"/>
                <a:cs typeface="Calibri" panose="020F0502020204030204" pitchFamily="34" charset="0"/>
              </a:rPr>
              <a:t>Reference bibliography</a:t>
            </a:r>
          </a:p>
        </p:txBody>
      </p:sp>
      <p:sp>
        <p:nvSpPr>
          <p:cNvPr id="3" name="CuadroTexto 2">
            <a:extLst>
              <a:ext uri="{FF2B5EF4-FFF2-40B4-BE49-F238E27FC236}">
                <a16:creationId xmlns:a16="http://schemas.microsoft.com/office/drawing/2014/main" id="{C37CA502-F665-0BE5-4A5C-E20800446F7C}"/>
              </a:ext>
            </a:extLst>
          </p:cNvPr>
          <p:cNvSpPr txBox="1"/>
          <p:nvPr/>
        </p:nvSpPr>
        <p:spPr>
          <a:xfrm>
            <a:off x="627321" y="988828"/>
            <a:ext cx="10536865" cy="2585323"/>
          </a:xfrm>
          <a:prstGeom prst="rect">
            <a:avLst/>
          </a:prstGeom>
          <a:noFill/>
        </p:spPr>
        <p:txBody>
          <a:bodyPr wrap="square" rtlCol="0">
            <a:spAutoFit/>
          </a:bodyPr>
          <a:lstStyle/>
          <a:p>
            <a:pPr marL="285750" indent="-285750">
              <a:buFont typeface="Arial" panose="020B0604020202020204" pitchFamily="34" charset="0"/>
              <a:buChar char="•"/>
            </a:pPr>
            <a:r>
              <a:rPr lang="en-GB" noProof="1">
                <a:latin typeface="Calibri" panose="020F0502020204030204" pitchFamily="34" charset="0"/>
                <a:cs typeface="Calibri" panose="020F0502020204030204" pitchFamily="34" charset="0"/>
              </a:rPr>
              <a:t>CAS Advanced Accelerator Physics 6-18 November 2022 Sevrier France. “</a:t>
            </a:r>
            <a:r>
              <a:rPr lang="es-ES" b="1" dirty="0" err="1">
                <a:latin typeface="Calibri" panose="020F0502020204030204" pitchFamily="34" charset="0"/>
                <a:cs typeface="Calibri" panose="020F0502020204030204" pitchFamily="34" charset="0"/>
              </a:rPr>
              <a:t>Collimation</a:t>
            </a:r>
            <a:r>
              <a:rPr lang="es-ES" b="1" dirty="0">
                <a:latin typeface="Calibri" panose="020F0502020204030204" pitchFamily="34" charset="0"/>
                <a:cs typeface="Calibri" panose="020F0502020204030204" pitchFamily="34" charset="0"/>
              </a:rPr>
              <a:t> + </a:t>
            </a:r>
            <a:r>
              <a:rPr lang="es-ES" b="1" dirty="0" err="1">
                <a:latin typeface="Calibri" panose="020F0502020204030204" pitchFamily="34" charset="0"/>
                <a:cs typeface="Calibri" panose="020F0502020204030204" pitchFamily="34" charset="0"/>
              </a:rPr>
              <a:t>technical</a:t>
            </a:r>
            <a:r>
              <a:rPr lang="es-ES" b="1" dirty="0">
                <a:latin typeface="Calibri" panose="020F0502020204030204" pitchFamily="34" charset="0"/>
                <a:cs typeface="Calibri" panose="020F0502020204030204" pitchFamily="34" charset="0"/>
              </a:rPr>
              <a:t> </a:t>
            </a:r>
            <a:r>
              <a:rPr lang="es-ES" b="1" dirty="0" err="1">
                <a:latin typeface="Calibri" panose="020F0502020204030204" pitchFamily="34" charset="0"/>
                <a:cs typeface="Calibri" panose="020F0502020204030204" pitchFamily="34" charset="0"/>
              </a:rPr>
              <a:t>implementation</a:t>
            </a:r>
            <a:r>
              <a:rPr lang="es-ES" b="1" dirty="0">
                <a:latin typeface="Calibri" panose="020F0502020204030204" pitchFamily="34" charset="0"/>
                <a:cs typeface="Calibri" panose="020F0502020204030204" pitchFamily="34" charset="0"/>
              </a:rPr>
              <a:t> </a:t>
            </a:r>
            <a:r>
              <a:rPr lang="en-GB" noProof="1">
                <a:latin typeface="Calibri" panose="020F0502020204030204" pitchFamily="34" charset="0"/>
                <a:cs typeface="Calibri" panose="020F0502020204030204" pitchFamily="34" charset="0"/>
              </a:rPr>
              <a:t>” S. Redaelli</a:t>
            </a:r>
          </a:p>
          <a:p>
            <a:pPr marL="285750" indent="-285750">
              <a:buFont typeface="Arial" panose="020B0604020202020204" pitchFamily="34" charset="0"/>
              <a:buChar char="•"/>
            </a:pPr>
            <a:endParaRPr lang="en-GB" noProof="1">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s-ES" dirty="0">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CAS Advanced Accelerator Physics, 10-22 November 2024, Spa, </a:t>
            </a:r>
            <a:r>
              <a:rPr lang="es-ES" dirty="0" err="1">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Belgiu</a:t>
            </a:r>
            <a:r>
              <a:rPr lang="es-ES" dirty="0" err="1">
                <a:latin typeface="Calibri" panose="020F0502020204030204" pitchFamily="34" charset="0"/>
                <a:cs typeface="Calibri" panose="020F0502020204030204" pitchFamily="34" charset="0"/>
              </a:rPr>
              <a:t>m</a:t>
            </a:r>
            <a:r>
              <a:rPr lang="es-ES" dirty="0">
                <a:latin typeface="Calibri" panose="020F0502020204030204" pitchFamily="34" charset="0"/>
                <a:cs typeface="Calibri" panose="020F0502020204030204" pitchFamily="34" charset="0"/>
              </a:rPr>
              <a:t>, </a:t>
            </a:r>
            <a:r>
              <a:rPr lang="en-GB" noProof="1">
                <a:latin typeface="Calibri" panose="020F0502020204030204" pitchFamily="34" charset="0"/>
                <a:cs typeface="Calibri" panose="020F0502020204030204" pitchFamily="34" charset="0"/>
              </a:rPr>
              <a:t>“</a:t>
            </a:r>
            <a:r>
              <a:rPr lang="es-ES" b="1" dirty="0" err="1">
                <a:latin typeface="Calibri" panose="020F0502020204030204" pitchFamily="34" charset="0"/>
                <a:cs typeface="Calibri" panose="020F0502020204030204" pitchFamily="34" charset="0"/>
              </a:rPr>
              <a:t>Collimation</a:t>
            </a:r>
            <a:r>
              <a:rPr lang="es-ES" b="1" dirty="0">
                <a:latin typeface="Calibri" panose="020F0502020204030204" pitchFamily="34" charset="0"/>
                <a:cs typeface="Calibri" panose="020F0502020204030204" pitchFamily="34" charset="0"/>
              </a:rPr>
              <a:t> + </a:t>
            </a:r>
            <a:r>
              <a:rPr lang="es-ES" b="1" dirty="0" err="1">
                <a:latin typeface="Calibri" panose="020F0502020204030204" pitchFamily="34" charset="0"/>
                <a:cs typeface="Calibri" panose="020F0502020204030204" pitchFamily="34" charset="0"/>
              </a:rPr>
              <a:t>technical</a:t>
            </a:r>
            <a:r>
              <a:rPr lang="es-ES" b="1" dirty="0">
                <a:latin typeface="Calibri" panose="020F0502020204030204" pitchFamily="34" charset="0"/>
                <a:cs typeface="Calibri" panose="020F0502020204030204" pitchFamily="34" charset="0"/>
              </a:rPr>
              <a:t> </a:t>
            </a:r>
            <a:r>
              <a:rPr lang="es-ES" b="1" dirty="0" err="1">
                <a:latin typeface="Calibri" panose="020F0502020204030204" pitchFamily="34" charset="0"/>
                <a:cs typeface="Calibri" panose="020F0502020204030204" pitchFamily="34" charset="0"/>
              </a:rPr>
              <a:t>implementation</a:t>
            </a:r>
            <a:r>
              <a:rPr lang="es-ES" b="1" dirty="0">
                <a:latin typeface="Calibri" panose="020F0502020204030204" pitchFamily="34" charset="0"/>
                <a:cs typeface="Calibri" panose="020F0502020204030204" pitchFamily="34" charset="0"/>
              </a:rPr>
              <a:t> </a:t>
            </a:r>
            <a:r>
              <a:rPr lang="en-GB" noProof="1">
                <a:latin typeface="Calibri" panose="020F0502020204030204" pitchFamily="34" charset="0"/>
                <a:cs typeface="Calibri" panose="020F0502020204030204" pitchFamily="34" charset="0"/>
              </a:rPr>
              <a:t>” S. Redaelli</a:t>
            </a:r>
          </a:p>
          <a:p>
            <a:pPr marL="285750" indent="-285750">
              <a:buFont typeface="Arial" panose="020B0604020202020204" pitchFamily="34" charset="0"/>
              <a:buChar char="•"/>
            </a:pPr>
            <a:endParaRPr lang="en-GB" noProof="1">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noProof="1">
                <a:latin typeface="Calibri" panose="020F0502020204030204" pitchFamily="34" charset="0"/>
                <a:cs typeface="Calibri" panose="020F0502020204030204" pitchFamily="34" charset="0"/>
              </a:rPr>
              <a:t>ICFA Mini-Workshop on Tracking for Collimation in Particle Accelerators, CERN, Geneva, Switzerland, 30 October 2015. CERN Yellow report. Conference Proceedings volume 2/2018. Editor: S. Redaelli</a:t>
            </a:r>
          </a:p>
          <a:p>
            <a:endParaRPr lang="en-GB" noProof="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983290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973138-52C6-A31B-DF3F-A3F82D02EB0B}"/>
              </a:ext>
            </a:extLst>
          </p:cNvPr>
          <p:cNvSpPr>
            <a:spLocks noGrp="1"/>
          </p:cNvSpPr>
          <p:nvPr>
            <p:ph type="title"/>
          </p:nvPr>
        </p:nvSpPr>
        <p:spPr/>
        <p:txBody>
          <a:bodyPr/>
          <a:lstStyle/>
          <a:p>
            <a:r>
              <a:rPr lang="en-GB" noProof="0" dirty="0"/>
              <a:t>Abstract</a:t>
            </a:r>
          </a:p>
        </p:txBody>
      </p:sp>
      <p:sp>
        <p:nvSpPr>
          <p:cNvPr id="3" name="Marcador de contenido 2">
            <a:extLst>
              <a:ext uri="{FF2B5EF4-FFF2-40B4-BE49-F238E27FC236}">
                <a16:creationId xmlns:a16="http://schemas.microsoft.com/office/drawing/2014/main" id="{2E213663-A03F-31C9-1585-A20081DE5338}"/>
              </a:ext>
            </a:extLst>
          </p:cNvPr>
          <p:cNvSpPr>
            <a:spLocks noGrp="1"/>
          </p:cNvSpPr>
          <p:nvPr>
            <p:ph idx="1"/>
          </p:nvPr>
        </p:nvSpPr>
        <p:spPr>
          <a:xfrm>
            <a:off x="838200" y="1587881"/>
            <a:ext cx="10515600" cy="4351338"/>
          </a:xfrm>
        </p:spPr>
        <p:txBody>
          <a:bodyPr>
            <a:normAutofit lnSpcReduction="10000"/>
          </a:bodyPr>
          <a:lstStyle/>
          <a:p>
            <a:pPr marL="0" indent="0" algn="just">
              <a:buNone/>
            </a:pPr>
            <a:r>
              <a:rPr lang="en-GB" sz="2000" b="1" noProof="0" dirty="0">
                <a:latin typeface="Calibri" panose="020F0502020204030204" pitchFamily="34" charset="0"/>
                <a:cs typeface="Calibri" panose="020F0502020204030204" pitchFamily="34" charset="0"/>
              </a:rPr>
              <a:t>Abstract — Introduction to Beam Collimation Systems in High-Intensity Hadron Accelerators</a:t>
            </a:r>
          </a:p>
          <a:p>
            <a:pPr marL="0" indent="0" algn="just">
              <a:buNone/>
            </a:pPr>
            <a:r>
              <a:rPr lang="en-GB" sz="2000" noProof="0" dirty="0">
                <a:latin typeface="Calibri" panose="020F0502020204030204" pitchFamily="34" charset="0"/>
                <a:cs typeface="Calibri" panose="020F0502020204030204" pitchFamily="34" charset="0"/>
              </a:rPr>
              <a:t>Collimation systems are essential in particle accelerators to safely and efficiently manage unavoidable beam losses during operation. These systems rely on collimators which are specially designed movable jaws or absorbers positioned close to the beam envelope to intercept and localize beam losses. Their role is particularly critical in high-intensity hadron machines, where uncontrolled losses can lead to equipment damage or operational downtime. While the specific requirements vary across accelerator types, circular accelerators, especially present and future high-energy colliders, cannot function safely without a well-optimized collimation system. This lecture offers an overview of the fundamental principles, design challenges and operational strategies for beam collimation, with emphasis on high-intensity hadron accelerators. The Large Hadron Collider (LHC), the most advanced example to date, will serve as the main reference for illustrating state-of-the-art collimation approaches and technologies.</a:t>
            </a:r>
          </a:p>
          <a:p>
            <a:pPr marL="0" indent="0" algn="just">
              <a:buNone/>
            </a:pPr>
            <a:br>
              <a:rPr lang="en-GB" sz="2000" noProof="0" dirty="0">
                <a:latin typeface="Calibri" panose="020F0502020204030204" pitchFamily="34" charset="0"/>
                <a:cs typeface="Calibri" panose="020F0502020204030204" pitchFamily="34" charset="0"/>
              </a:rPr>
            </a:br>
            <a:endParaRPr lang="en-GB" sz="2000" noProof="0" dirty="0">
              <a:latin typeface="Calibri" panose="020F0502020204030204" pitchFamily="34" charset="0"/>
              <a:cs typeface="Calibri" panose="020F0502020204030204" pitchFamily="34" charset="0"/>
            </a:endParaRPr>
          </a:p>
          <a:p>
            <a:pPr marL="0" indent="0" algn="just">
              <a:buNone/>
            </a:pPr>
            <a:r>
              <a:rPr lang="en-GB" sz="2000" b="1" noProof="0" dirty="0">
                <a:latin typeface="Calibri" panose="020F0502020204030204" pitchFamily="34" charset="0"/>
                <a:cs typeface="Calibri" panose="020F0502020204030204" pitchFamily="34" charset="0"/>
              </a:rPr>
              <a:t>keyword</a:t>
            </a:r>
            <a:r>
              <a:rPr lang="en-GB" sz="2000" noProof="0" dirty="0">
                <a:latin typeface="Calibri" panose="020F0502020204030204" pitchFamily="34" charset="0"/>
                <a:cs typeface="Calibri" panose="020F0502020204030204" pitchFamily="34" charset="0"/>
              </a:rPr>
              <a:t>: collimation, high-intensity beams, beam losses</a:t>
            </a:r>
          </a:p>
        </p:txBody>
      </p:sp>
      <p:sp>
        <p:nvSpPr>
          <p:cNvPr id="4" name="Marcador de pie de página 3">
            <a:extLst>
              <a:ext uri="{FF2B5EF4-FFF2-40B4-BE49-F238E27FC236}">
                <a16:creationId xmlns:a16="http://schemas.microsoft.com/office/drawing/2014/main" id="{A925A088-199D-2B3E-3389-8BF64D13D1C6}"/>
              </a:ext>
            </a:extLst>
          </p:cNvPr>
          <p:cNvSpPr>
            <a:spLocks noGrp="1"/>
          </p:cNvSpPr>
          <p:nvPr>
            <p:ph type="ftr" sz="quarter" idx="11"/>
          </p:nvPr>
        </p:nvSpPr>
        <p:spPr/>
        <p:txBody>
          <a:bodyPr/>
          <a:lstStyle/>
          <a:p>
            <a:r>
              <a:rPr lang="es-ES_tradnl"/>
              <a:t>N. Fuster-Martínez</a:t>
            </a:r>
          </a:p>
        </p:txBody>
      </p:sp>
      <p:sp>
        <p:nvSpPr>
          <p:cNvPr id="5" name="Marcador de número de diapositiva 4">
            <a:extLst>
              <a:ext uri="{FF2B5EF4-FFF2-40B4-BE49-F238E27FC236}">
                <a16:creationId xmlns:a16="http://schemas.microsoft.com/office/drawing/2014/main" id="{8DC8D002-3E65-85EF-26E7-65C1D47FDD74}"/>
              </a:ext>
            </a:extLst>
          </p:cNvPr>
          <p:cNvSpPr>
            <a:spLocks noGrp="1"/>
          </p:cNvSpPr>
          <p:nvPr>
            <p:ph type="sldNum" sz="quarter" idx="12"/>
          </p:nvPr>
        </p:nvSpPr>
        <p:spPr/>
        <p:txBody>
          <a:bodyPr/>
          <a:lstStyle/>
          <a:p>
            <a:fld id="{DAE0D7E8-5DF2-E840-A2C8-1CC4E4B5A26A}" type="slidenum">
              <a:rPr lang="es-ES_tradnl" smtClean="0"/>
              <a:t>52</a:t>
            </a:fld>
            <a:endParaRPr lang="es-ES_tradnl"/>
          </a:p>
        </p:txBody>
      </p:sp>
    </p:spTree>
    <p:extLst>
      <p:ext uri="{BB962C8B-B14F-4D97-AF65-F5344CB8AC3E}">
        <p14:creationId xmlns:p14="http://schemas.microsoft.com/office/powerpoint/2010/main" val="39150257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1522A8-7795-95F6-1D34-E120B8208357}"/>
            </a:ext>
          </a:extLst>
        </p:cNvPr>
        <p:cNvGrpSpPr/>
        <p:nvPr/>
      </p:nvGrpSpPr>
      <p:grpSpPr>
        <a:xfrm>
          <a:off x="0" y="0"/>
          <a:ext cx="0" cy="0"/>
          <a:chOff x="0" y="0"/>
          <a:chExt cx="0" cy="0"/>
        </a:xfrm>
      </p:grpSpPr>
      <p:sp>
        <p:nvSpPr>
          <p:cNvPr id="16" name="Título 1">
            <a:extLst>
              <a:ext uri="{FF2B5EF4-FFF2-40B4-BE49-F238E27FC236}">
                <a16:creationId xmlns:a16="http://schemas.microsoft.com/office/drawing/2014/main" id="{4EA96B9D-FB8C-33A0-ECF1-90069E035E1B}"/>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The LHC cycle</a:t>
            </a:r>
          </a:p>
        </p:txBody>
      </p:sp>
      <p:sp>
        <p:nvSpPr>
          <p:cNvPr id="19" name="Marcador de pie de página 18">
            <a:extLst>
              <a:ext uri="{FF2B5EF4-FFF2-40B4-BE49-F238E27FC236}">
                <a16:creationId xmlns:a16="http://schemas.microsoft.com/office/drawing/2014/main" id="{0102D899-C800-3081-53E7-5894F10DF1BD}"/>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54E8E62C-2CD1-43B2-7AB6-4F9E8642506F}"/>
              </a:ext>
            </a:extLst>
          </p:cNvPr>
          <p:cNvSpPr>
            <a:spLocks noGrp="1"/>
          </p:cNvSpPr>
          <p:nvPr>
            <p:ph type="sldNum" sz="quarter" idx="12"/>
          </p:nvPr>
        </p:nvSpPr>
        <p:spPr/>
        <p:txBody>
          <a:bodyPr/>
          <a:lstStyle/>
          <a:p>
            <a:fld id="{DAE0D7E8-5DF2-E840-A2C8-1CC4E4B5A26A}" type="slidenum">
              <a:rPr lang="es-ES_tradnl" smtClean="0"/>
              <a:t>53</a:t>
            </a:fld>
            <a:endParaRPr lang="es-ES_tradnl"/>
          </a:p>
        </p:txBody>
      </p:sp>
      <p:sp>
        <p:nvSpPr>
          <p:cNvPr id="3" name="CuadroTexto 2">
            <a:extLst>
              <a:ext uri="{FF2B5EF4-FFF2-40B4-BE49-F238E27FC236}">
                <a16:creationId xmlns:a16="http://schemas.microsoft.com/office/drawing/2014/main" id="{48A1BFED-297F-0799-8324-7E0AEECD8E9D}"/>
              </a:ext>
            </a:extLst>
          </p:cNvPr>
          <p:cNvSpPr txBox="1"/>
          <p:nvPr/>
        </p:nvSpPr>
        <p:spPr>
          <a:xfrm>
            <a:off x="8213790" y="5568531"/>
            <a:ext cx="3140010" cy="461665"/>
          </a:xfrm>
          <a:prstGeom prst="rect">
            <a:avLst/>
          </a:prstGeom>
          <a:noFill/>
        </p:spPr>
        <p:txBody>
          <a:bodyPr wrap="square" rtlCol="0">
            <a:spAutoFit/>
          </a:bodyPr>
          <a:lstStyle/>
          <a:p>
            <a:r>
              <a:rPr lang="es-ES" sz="1200" i="1" dirty="0">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Physical Review Accelerators and Beams</a:t>
            </a:r>
            <a:r>
              <a:rPr lang="es-ES" sz="1200" i="1" dirty="0">
                <a:latin typeface="Calibri" panose="020F0502020204030204" pitchFamily="34" charset="0"/>
                <a:cs typeface="Calibri" panose="020F0502020204030204" pitchFamily="34" charset="0"/>
              </a:rPr>
              <a:t> 24(3)</a:t>
            </a:r>
          </a:p>
          <a:p>
            <a:r>
              <a:rPr lang="es-ES" sz="1200" i="1" dirty="0">
                <a:latin typeface="Calibri" panose="020F0502020204030204" pitchFamily="34" charset="0"/>
                <a:cs typeface="Calibri" panose="020F0502020204030204" pitchFamily="34" charset="0"/>
              </a:rPr>
              <a:t>DOI:</a:t>
            </a:r>
            <a:r>
              <a:rPr lang="es-ES" sz="1200" i="1" dirty="0">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10.1103/PhysRevAccelBeams.24.034001</a:t>
            </a:r>
            <a:endParaRPr lang="es-ES" sz="1200" i="1" dirty="0">
              <a:latin typeface="Calibri" panose="020F0502020204030204" pitchFamily="34" charset="0"/>
              <a:cs typeface="Calibri" panose="020F0502020204030204" pitchFamily="34" charset="0"/>
            </a:endParaRPr>
          </a:p>
        </p:txBody>
      </p:sp>
      <p:pic>
        <p:nvPicPr>
          <p:cNvPr id="5" name="Imagen 4" descr="Gráfico, Gráfico de líneas&#10;&#10;El contenido generado por IA puede ser incorrecto.">
            <a:extLst>
              <a:ext uri="{FF2B5EF4-FFF2-40B4-BE49-F238E27FC236}">
                <a16:creationId xmlns:a16="http://schemas.microsoft.com/office/drawing/2014/main" id="{7D19DA7F-7193-25CD-9E00-0036202FA86E}"/>
              </a:ext>
            </a:extLst>
          </p:cNvPr>
          <p:cNvPicPr>
            <a:picLocks noChangeAspect="1"/>
          </p:cNvPicPr>
          <p:nvPr/>
        </p:nvPicPr>
        <p:blipFill>
          <a:blip r:embed="rId4"/>
          <a:stretch>
            <a:fillRect/>
          </a:stretch>
        </p:blipFill>
        <p:spPr>
          <a:xfrm>
            <a:off x="683394" y="1145751"/>
            <a:ext cx="7060933" cy="4884445"/>
          </a:xfrm>
          <a:prstGeom prst="rect">
            <a:avLst/>
          </a:prstGeom>
        </p:spPr>
      </p:pic>
    </p:spTree>
    <p:extLst>
      <p:ext uri="{BB962C8B-B14F-4D97-AF65-F5344CB8AC3E}">
        <p14:creationId xmlns:p14="http://schemas.microsoft.com/office/powerpoint/2010/main" val="17968714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BC8BB-8BA0-581B-3503-F92B4449B17A}"/>
            </a:ext>
          </a:extLst>
        </p:cNvPr>
        <p:cNvGrpSpPr/>
        <p:nvPr/>
      </p:nvGrpSpPr>
      <p:grpSpPr>
        <a:xfrm>
          <a:off x="0" y="0"/>
          <a:ext cx="0" cy="0"/>
          <a:chOff x="0" y="0"/>
          <a:chExt cx="0" cy="0"/>
        </a:xfrm>
      </p:grpSpPr>
      <p:sp>
        <p:nvSpPr>
          <p:cNvPr id="16" name="Título 1">
            <a:extLst>
              <a:ext uri="{FF2B5EF4-FFF2-40B4-BE49-F238E27FC236}">
                <a16:creationId xmlns:a16="http://schemas.microsoft.com/office/drawing/2014/main" id="{64A427E2-C5B7-F783-F6A2-23587FC9684F}"/>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Future </a:t>
            </a:r>
            <a:r>
              <a:rPr lang="en-GB" sz="3200" noProof="0">
                <a:solidFill>
                  <a:schemeClr val="bg1"/>
                </a:solidFill>
              </a:rPr>
              <a:t>colliders </a:t>
            </a:r>
            <a:endParaRPr lang="en-GB" sz="3200" noProof="0" dirty="0">
              <a:solidFill>
                <a:schemeClr val="bg1"/>
              </a:solidFill>
            </a:endParaRPr>
          </a:p>
        </p:txBody>
      </p:sp>
      <p:sp>
        <p:nvSpPr>
          <p:cNvPr id="19" name="Marcador de pie de página 18">
            <a:extLst>
              <a:ext uri="{FF2B5EF4-FFF2-40B4-BE49-F238E27FC236}">
                <a16:creationId xmlns:a16="http://schemas.microsoft.com/office/drawing/2014/main" id="{270E912D-8EFB-3333-594B-4E304B01B4EC}"/>
              </a:ext>
            </a:extLst>
          </p:cNvPr>
          <p:cNvSpPr>
            <a:spLocks noGrp="1"/>
          </p:cNvSpPr>
          <p:nvPr>
            <p:ph type="ftr" sz="quarter" idx="11"/>
          </p:nvPr>
        </p:nvSpPr>
        <p:spPr/>
        <p:txBody>
          <a:bodyPr/>
          <a:lstStyle/>
          <a:p>
            <a:r>
              <a:rPr lang="es-ES_tradnl"/>
              <a:t>N. Fuster-Martínez</a:t>
            </a:r>
          </a:p>
        </p:txBody>
      </p:sp>
      <p:sp>
        <p:nvSpPr>
          <p:cNvPr id="20" name="Marcador de número de diapositiva 19">
            <a:extLst>
              <a:ext uri="{FF2B5EF4-FFF2-40B4-BE49-F238E27FC236}">
                <a16:creationId xmlns:a16="http://schemas.microsoft.com/office/drawing/2014/main" id="{36C6FE9F-74F9-F405-2E1F-85A6C5144856}"/>
              </a:ext>
            </a:extLst>
          </p:cNvPr>
          <p:cNvSpPr>
            <a:spLocks noGrp="1"/>
          </p:cNvSpPr>
          <p:nvPr>
            <p:ph type="sldNum" sz="quarter" idx="12"/>
          </p:nvPr>
        </p:nvSpPr>
        <p:spPr/>
        <p:txBody>
          <a:bodyPr/>
          <a:lstStyle/>
          <a:p>
            <a:fld id="{DAE0D7E8-5DF2-E840-A2C8-1CC4E4B5A26A}" type="slidenum">
              <a:rPr lang="es-ES_tradnl" smtClean="0"/>
              <a:t>54</a:t>
            </a:fld>
            <a:endParaRPr lang="es-ES_tradnl"/>
          </a:p>
        </p:txBody>
      </p:sp>
      <p:pic>
        <p:nvPicPr>
          <p:cNvPr id="4" name="Imagen 3" descr="Diagrama&#10;&#10;El contenido generado por IA puede ser incorrecto.">
            <a:extLst>
              <a:ext uri="{FF2B5EF4-FFF2-40B4-BE49-F238E27FC236}">
                <a16:creationId xmlns:a16="http://schemas.microsoft.com/office/drawing/2014/main" id="{A74FED8C-B513-6E7C-B03F-D9080124F7EB}"/>
              </a:ext>
            </a:extLst>
          </p:cNvPr>
          <p:cNvPicPr>
            <a:picLocks noChangeAspect="1"/>
          </p:cNvPicPr>
          <p:nvPr/>
        </p:nvPicPr>
        <p:blipFill>
          <a:blip r:embed="rId2"/>
          <a:srcRect t="13280"/>
          <a:stretch/>
        </p:blipFill>
        <p:spPr>
          <a:xfrm>
            <a:off x="1607133" y="697235"/>
            <a:ext cx="8977734" cy="5659115"/>
          </a:xfrm>
          <a:prstGeom prst="rect">
            <a:avLst/>
          </a:prstGeom>
        </p:spPr>
      </p:pic>
    </p:spTree>
    <p:extLst>
      <p:ext uri="{BB962C8B-B14F-4D97-AF65-F5344CB8AC3E}">
        <p14:creationId xmlns:p14="http://schemas.microsoft.com/office/powerpoint/2010/main" val="2661786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4C04A-51E4-6884-DAD4-A0BCBA28AFCE}"/>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5EBF0514-0303-C6B6-572E-3F6BA84981FC}"/>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For what do we need it?</a:t>
            </a:r>
            <a:endParaRPr lang="en-GB" sz="3200" noProof="0" dirty="0">
              <a:solidFill>
                <a:schemeClr val="bg1"/>
              </a:solidFill>
            </a:endParaRPr>
          </a:p>
        </p:txBody>
      </p:sp>
      <p:sp>
        <p:nvSpPr>
          <p:cNvPr id="8" name="CuadroTexto 7">
            <a:extLst>
              <a:ext uri="{FF2B5EF4-FFF2-40B4-BE49-F238E27FC236}">
                <a16:creationId xmlns:a16="http://schemas.microsoft.com/office/drawing/2014/main" id="{1FBE87DC-0F9F-F261-0A55-96E24DFE9CF7}"/>
              </a:ext>
            </a:extLst>
          </p:cNvPr>
          <p:cNvSpPr txBox="1"/>
          <p:nvPr/>
        </p:nvSpPr>
        <p:spPr>
          <a:xfrm>
            <a:off x="612321" y="1098651"/>
            <a:ext cx="7641772" cy="1323439"/>
          </a:xfrm>
          <a:prstGeom prst="rect">
            <a:avLst/>
          </a:prstGeom>
          <a:noFill/>
        </p:spPr>
        <p:txBody>
          <a:bodyPr wrap="square">
            <a:spAutoFit/>
          </a:bodyPr>
          <a:lstStyle/>
          <a:p>
            <a:pPr algn="ctr"/>
            <a:r>
              <a:rPr lang="en-GB" sz="2000" b="1" noProof="0" dirty="0">
                <a:solidFill>
                  <a:schemeClr val="bg1"/>
                </a:solidFill>
                <a:latin typeface="Calibri" panose="020F0502020204030204" pitchFamily="34" charset="0"/>
                <a:cs typeface="Calibri" panose="020F0502020204030204" pitchFamily="34" charset="0"/>
              </a:rPr>
              <a:t>Collimation</a:t>
            </a:r>
            <a:r>
              <a:rPr lang="en-GB" sz="2000" noProof="0" dirty="0">
                <a:solidFill>
                  <a:schemeClr val="bg1"/>
                </a:solidFill>
                <a:latin typeface="Calibri" panose="020F0502020204030204" pitchFamily="34" charset="0"/>
                <a:cs typeface="Calibri" panose="020F0502020204030204" pitchFamily="34" charset="0"/>
              </a:rPr>
              <a:t> is the process of shaping and controlling a particle beam by </a:t>
            </a:r>
            <a:r>
              <a:rPr lang="en-GB" sz="2000" b="1" noProof="0" dirty="0">
                <a:solidFill>
                  <a:schemeClr val="bg1"/>
                </a:solidFill>
                <a:latin typeface="Calibri" panose="020F0502020204030204" pitchFamily="34" charset="0"/>
                <a:cs typeface="Calibri" panose="020F0502020204030204" pitchFamily="34" charset="0"/>
              </a:rPr>
              <a:t>removing or intercepting particles</a:t>
            </a:r>
            <a:r>
              <a:rPr lang="en-GB" sz="2000" noProof="0" dirty="0">
                <a:solidFill>
                  <a:schemeClr val="bg1"/>
                </a:solidFill>
                <a:latin typeface="Calibri" panose="020F0502020204030204" pitchFamily="34" charset="0"/>
                <a:cs typeface="Calibri" panose="020F0502020204030204" pitchFamily="34" charset="0"/>
              </a:rPr>
              <a:t> that stray from the ideal trajectory —</a:t>
            </a:r>
            <a:r>
              <a:rPr lang="en-GB" sz="2000" b="1" noProof="0" dirty="0">
                <a:solidFill>
                  <a:schemeClr val="bg1"/>
                </a:solidFill>
                <a:latin typeface="Calibri" panose="020F0502020204030204" pitchFamily="34" charset="0"/>
                <a:cs typeface="Calibri" panose="020F0502020204030204" pitchFamily="34" charset="0"/>
              </a:rPr>
              <a:t>beam halo</a:t>
            </a:r>
            <a:r>
              <a:rPr lang="en-GB" sz="2000" noProof="0" dirty="0">
                <a:solidFill>
                  <a:schemeClr val="bg1"/>
                </a:solidFill>
                <a:latin typeface="Calibri" panose="020F0502020204030204" pitchFamily="34" charset="0"/>
                <a:cs typeface="Calibri" panose="020F0502020204030204" pitchFamily="34" charset="0"/>
              </a:rPr>
              <a:t>. This is done using devices called </a:t>
            </a:r>
            <a:r>
              <a:rPr lang="en-GB" sz="2000" b="1" noProof="0" dirty="0">
                <a:solidFill>
                  <a:schemeClr val="bg1"/>
                </a:solidFill>
                <a:latin typeface="Calibri" panose="020F0502020204030204" pitchFamily="34" charset="0"/>
                <a:cs typeface="Calibri" panose="020F0502020204030204" pitchFamily="34" charset="0"/>
              </a:rPr>
              <a:t>collimators</a:t>
            </a:r>
            <a:r>
              <a:rPr lang="en-GB" sz="2000" noProof="0" dirty="0">
                <a:solidFill>
                  <a:schemeClr val="bg1"/>
                </a:solidFill>
                <a:latin typeface="Calibri" panose="020F0502020204030204" pitchFamily="34" charset="0"/>
                <a:cs typeface="Calibri" panose="020F0502020204030204" pitchFamily="34" charset="0"/>
              </a:rPr>
              <a:t>, which are specially designed absorbers or jaws placed near the beam.</a:t>
            </a:r>
          </a:p>
        </p:txBody>
      </p:sp>
      <p:pic>
        <p:nvPicPr>
          <p:cNvPr id="3" name="Imagen 2" descr="Imagen que contiene grande, peine, plátano&#10;&#10;El contenido generado por IA puede ser incorrecto.">
            <a:extLst>
              <a:ext uri="{FF2B5EF4-FFF2-40B4-BE49-F238E27FC236}">
                <a16:creationId xmlns:a16="http://schemas.microsoft.com/office/drawing/2014/main" id="{FD957D1B-4F1F-B940-4614-C7D4B03D9CD0}"/>
              </a:ext>
            </a:extLst>
          </p:cNvPr>
          <p:cNvPicPr>
            <a:picLocks noChangeAspect="1"/>
          </p:cNvPicPr>
          <p:nvPr/>
        </p:nvPicPr>
        <p:blipFill>
          <a:blip r:embed="rId2"/>
          <a:stretch>
            <a:fillRect/>
          </a:stretch>
        </p:blipFill>
        <p:spPr>
          <a:xfrm>
            <a:off x="9997108" y="968970"/>
            <a:ext cx="1756572" cy="1679961"/>
          </a:xfrm>
          <a:prstGeom prst="rect">
            <a:avLst/>
          </a:prstGeom>
        </p:spPr>
      </p:pic>
      <p:pic>
        <p:nvPicPr>
          <p:cNvPr id="5" name="Imagen 4" descr="Diagrama&#10;&#10;El contenido generado por IA puede ser incorrecto.">
            <a:extLst>
              <a:ext uri="{FF2B5EF4-FFF2-40B4-BE49-F238E27FC236}">
                <a16:creationId xmlns:a16="http://schemas.microsoft.com/office/drawing/2014/main" id="{F4001299-4E52-8547-47D9-51EB8AAE3F40}"/>
              </a:ext>
            </a:extLst>
          </p:cNvPr>
          <p:cNvPicPr>
            <a:picLocks noChangeAspect="1"/>
          </p:cNvPicPr>
          <p:nvPr/>
        </p:nvPicPr>
        <p:blipFill>
          <a:blip r:embed="rId3"/>
          <a:stretch>
            <a:fillRect/>
          </a:stretch>
        </p:blipFill>
        <p:spPr>
          <a:xfrm>
            <a:off x="7703835" y="1399231"/>
            <a:ext cx="2129532" cy="2517439"/>
          </a:xfrm>
          <a:prstGeom prst="rect">
            <a:avLst/>
          </a:prstGeom>
        </p:spPr>
      </p:pic>
      <p:grpSp>
        <p:nvGrpSpPr>
          <p:cNvPr id="6" name="Agrupar 26">
            <a:extLst>
              <a:ext uri="{FF2B5EF4-FFF2-40B4-BE49-F238E27FC236}">
                <a16:creationId xmlns:a16="http://schemas.microsoft.com/office/drawing/2014/main" id="{AC4EA894-50A5-1768-C3F9-FE75FB61C978}"/>
              </a:ext>
            </a:extLst>
          </p:cNvPr>
          <p:cNvGrpSpPr/>
          <p:nvPr/>
        </p:nvGrpSpPr>
        <p:grpSpPr>
          <a:xfrm>
            <a:off x="6932317" y="3863055"/>
            <a:ext cx="5259683" cy="2590908"/>
            <a:chOff x="802942" y="2643034"/>
            <a:chExt cx="7365952" cy="3605108"/>
          </a:xfrm>
        </p:grpSpPr>
        <p:grpSp>
          <p:nvGrpSpPr>
            <p:cNvPr id="7" name="Agrupar 47">
              <a:extLst>
                <a:ext uri="{FF2B5EF4-FFF2-40B4-BE49-F238E27FC236}">
                  <a16:creationId xmlns:a16="http://schemas.microsoft.com/office/drawing/2014/main" id="{5C5C3CDD-95AD-E657-1E5B-AB53DD3E8684}"/>
                </a:ext>
              </a:extLst>
            </p:cNvPr>
            <p:cNvGrpSpPr/>
            <p:nvPr/>
          </p:nvGrpSpPr>
          <p:grpSpPr>
            <a:xfrm>
              <a:off x="802942" y="2643034"/>
              <a:ext cx="7365952" cy="3605108"/>
              <a:chOff x="338246" y="2418037"/>
              <a:chExt cx="8172639" cy="3766059"/>
            </a:xfrm>
          </p:grpSpPr>
          <p:cxnSp>
            <p:nvCxnSpPr>
              <p:cNvPr id="11" name="Conector recto de flecha 10">
                <a:extLst>
                  <a:ext uri="{FF2B5EF4-FFF2-40B4-BE49-F238E27FC236}">
                    <a16:creationId xmlns:a16="http://schemas.microsoft.com/office/drawing/2014/main" id="{8DA423A0-AF3E-2237-0E73-8EA99A09C01A}"/>
                  </a:ext>
                </a:extLst>
              </p:cNvPr>
              <p:cNvCxnSpPr/>
              <p:nvPr/>
            </p:nvCxnSpPr>
            <p:spPr>
              <a:xfrm flipH="1">
                <a:off x="1750896" y="6049579"/>
                <a:ext cx="1485348"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3" name="Agrupar 44">
                <a:extLst>
                  <a:ext uri="{FF2B5EF4-FFF2-40B4-BE49-F238E27FC236}">
                    <a16:creationId xmlns:a16="http://schemas.microsoft.com/office/drawing/2014/main" id="{169E67C2-22D3-F3A5-122C-6BDFA0209060}"/>
                  </a:ext>
                </a:extLst>
              </p:cNvPr>
              <p:cNvGrpSpPr/>
              <p:nvPr/>
            </p:nvGrpSpPr>
            <p:grpSpPr>
              <a:xfrm>
                <a:off x="338246" y="2418037"/>
                <a:ext cx="8172639" cy="3766059"/>
                <a:chOff x="338246" y="2418037"/>
                <a:chExt cx="8172639" cy="3766059"/>
              </a:xfrm>
            </p:grpSpPr>
            <p:grpSp>
              <p:nvGrpSpPr>
                <p:cNvPr id="14" name="Agrupar 1">
                  <a:extLst>
                    <a:ext uri="{FF2B5EF4-FFF2-40B4-BE49-F238E27FC236}">
                      <a16:creationId xmlns:a16="http://schemas.microsoft.com/office/drawing/2014/main" id="{D6E6FB75-A314-4FE8-7CD5-A5375564CF43}"/>
                    </a:ext>
                  </a:extLst>
                </p:cNvPr>
                <p:cNvGrpSpPr/>
                <p:nvPr/>
              </p:nvGrpSpPr>
              <p:grpSpPr>
                <a:xfrm>
                  <a:off x="338246" y="2418037"/>
                  <a:ext cx="8172639" cy="3766059"/>
                  <a:chOff x="-377216" y="2540155"/>
                  <a:chExt cx="8172639" cy="3766059"/>
                </a:xfrm>
              </p:grpSpPr>
              <p:pic>
                <p:nvPicPr>
                  <p:cNvPr id="16" name="Imagen 15" descr="SR.pdf">
                    <a:extLst>
                      <a:ext uri="{FF2B5EF4-FFF2-40B4-BE49-F238E27FC236}">
                        <a16:creationId xmlns:a16="http://schemas.microsoft.com/office/drawing/2014/main" id="{0BD13ACB-4727-2814-EF5F-8753805BEA09}"/>
                      </a:ext>
                    </a:extLst>
                  </p:cNvPr>
                  <p:cNvPicPr>
                    <a:picLocks noChangeAspect="1"/>
                  </p:cNvPicPr>
                  <p:nvPr/>
                </p:nvPicPr>
                <p:blipFill rotWithShape="1">
                  <a:blip r:embed="rId4">
                    <a:extLst>
                      <a:ext uri="{28A0092B-C50C-407E-A947-70E740481C1C}">
                        <a14:useLocalDpi xmlns:a14="http://schemas.microsoft.com/office/drawing/2010/main" val="0"/>
                      </a:ext>
                    </a:extLst>
                  </a:blip>
                  <a:srcRect l="15053"/>
                  <a:stretch/>
                </p:blipFill>
                <p:spPr>
                  <a:xfrm>
                    <a:off x="2456223" y="2540155"/>
                    <a:ext cx="5339200" cy="3766059"/>
                  </a:xfrm>
                  <a:prstGeom prst="rect">
                    <a:avLst/>
                  </a:prstGeom>
                </p:spPr>
              </p:pic>
              <p:grpSp>
                <p:nvGrpSpPr>
                  <p:cNvPr id="17" name="Agrupar 18">
                    <a:extLst>
                      <a:ext uri="{FF2B5EF4-FFF2-40B4-BE49-F238E27FC236}">
                        <a16:creationId xmlns:a16="http://schemas.microsoft.com/office/drawing/2014/main" id="{34BA9502-2ECA-4B15-A487-31C85D9A5075}"/>
                      </a:ext>
                    </a:extLst>
                  </p:cNvPr>
                  <p:cNvGrpSpPr/>
                  <p:nvPr/>
                </p:nvGrpSpPr>
                <p:grpSpPr>
                  <a:xfrm>
                    <a:off x="-377216" y="3510162"/>
                    <a:ext cx="2897998" cy="2162925"/>
                    <a:chOff x="4160958" y="276583"/>
                    <a:chExt cx="4260374" cy="2773231"/>
                  </a:xfrm>
                </p:grpSpPr>
                <p:sp>
                  <p:nvSpPr>
                    <p:cNvPr id="18" name="Trapecio 17">
                      <a:extLst>
                        <a:ext uri="{FF2B5EF4-FFF2-40B4-BE49-F238E27FC236}">
                          <a16:creationId xmlns:a16="http://schemas.microsoft.com/office/drawing/2014/main" id="{2858552E-DF6C-8B3E-4ED7-91D04C9407C7}"/>
                        </a:ext>
                      </a:extLst>
                    </p:cNvPr>
                    <p:cNvSpPr/>
                    <p:nvPr/>
                  </p:nvSpPr>
                  <p:spPr>
                    <a:xfrm rot="10800000">
                      <a:off x="6015232" y="287801"/>
                      <a:ext cx="444953" cy="697870"/>
                    </a:xfrm>
                    <a:prstGeom prst="trapezoid">
                      <a:avLst/>
                    </a:prstGeom>
                    <a:solidFill>
                      <a:srgbClr val="F79646"/>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Calibri" panose="020F0502020204030204" pitchFamily="34" charset="0"/>
                        <a:cs typeface="Calibri" panose="020F0502020204030204" pitchFamily="34" charset="0"/>
                      </a:endParaRPr>
                    </a:p>
                  </p:txBody>
                </p:sp>
                <p:grpSp>
                  <p:nvGrpSpPr>
                    <p:cNvPr id="19" name="Agrupar 20">
                      <a:extLst>
                        <a:ext uri="{FF2B5EF4-FFF2-40B4-BE49-F238E27FC236}">
                          <a16:creationId xmlns:a16="http://schemas.microsoft.com/office/drawing/2014/main" id="{AB064FDF-EDC7-6A70-BE7A-8CE47755490D}"/>
                        </a:ext>
                      </a:extLst>
                    </p:cNvPr>
                    <p:cNvGrpSpPr/>
                    <p:nvPr/>
                  </p:nvGrpSpPr>
                  <p:grpSpPr>
                    <a:xfrm>
                      <a:off x="4160958" y="276583"/>
                      <a:ext cx="4260374" cy="2773231"/>
                      <a:chOff x="4160958" y="276583"/>
                      <a:chExt cx="4260374" cy="2773231"/>
                    </a:xfrm>
                  </p:grpSpPr>
                  <p:grpSp>
                    <p:nvGrpSpPr>
                      <p:cNvPr id="23" name="Agrupar 24">
                        <a:extLst>
                          <a:ext uri="{FF2B5EF4-FFF2-40B4-BE49-F238E27FC236}">
                            <a16:creationId xmlns:a16="http://schemas.microsoft.com/office/drawing/2014/main" id="{A6804AB7-A041-119C-0D57-A10B051D3954}"/>
                          </a:ext>
                        </a:extLst>
                      </p:cNvPr>
                      <p:cNvGrpSpPr/>
                      <p:nvPr/>
                    </p:nvGrpSpPr>
                    <p:grpSpPr>
                      <a:xfrm>
                        <a:off x="4160958" y="276583"/>
                        <a:ext cx="4260374" cy="2773231"/>
                        <a:chOff x="-66415" y="2110988"/>
                        <a:chExt cx="4260374" cy="2773231"/>
                      </a:xfrm>
                    </p:grpSpPr>
                    <p:cxnSp>
                      <p:nvCxnSpPr>
                        <p:cNvPr id="25" name="Conector recto 24">
                          <a:extLst>
                            <a:ext uri="{FF2B5EF4-FFF2-40B4-BE49-F238E27FC236}">
                              <a16:creationId xmlns:a16="http://schemas.microsoft.com/office/drawing/2014/main" id="{1029927F-B62A-CC84-E991-740567A28501}"/>
                            </a:ext>
                          </a:extLst>
                        </p:cNvPr>
                        <p:cNvCxnSpPr/>
                        <p:nvPr/>
                      </p:nvCxnSpPr>
                      <p:spPr>
                        <a:xfrm>
                          <a:off x="1119503" y="3125061"/>
                          <a:ext cx="3074456"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26" name="Flecha derecha 25">
                          <a:extLst>
                            <a:ext uri="{FF2B5EF4-FFF2-40B4-BE49-F238E27FC236}">
                              <a16:creationId xmlns:a16="http://schemas.microsoft.com/office/drawing/2014/main" id="{D756C0C5-B1E7-1249-30F4-6AE674A9095E}"/>
                            </a:ext>
                          </a:extLst>
                        </p:cNvPr>
                        <p:cNvSpPr/>
                        <p:nvPr/>
                      </p:nvSpPr>
                      <p:spPr>
                        <a:xfrm>
                          <a:off x="584815" y="3041504"/>
                          <a:ext cx="718487" cy="167116"/>
                        </a:xfrm>
                        <a:prstGeom prst="right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Calibri" panose="020F0502020204030204" pitchFamily="34" charset="0"/>
                            <a:cs typeface="Calibri" panose="020F0502020204030204" pitchFamily="34" charset="0"/>
                          </a:endParaRPr>
                        </a:p>
                      </p:txBody>
                    </p:sp>
                    <p:sp>
                      <p:nvSpPr>
                        <p:cNvPr id="27" name="CuadroTexto 26">
                          <a:extLst>
                            <a:ext uri="{FF2B5EF4-FFF2-40B4-BE49-F238E27FC236}">
                              <a16:creationId xmlns:a16="http://schemas.microsoft.com/office/drawing/2014/main" id="{768B3346-9A97-4FF4-D44B-D1B93E0B5028}"/>
                            </a:ext>
                          </a:extLst>
                        </p:cNvPr>
                        <p:cNvSpPr txBox="1"/>
                        <p:nvPr/>
                      </p:nvSpPr>
                      <p:spPr>
                        <a:xfrm>
                          <a:off x="224908" y="3277419"/>
                          <a:ext cx="1471053" cy="430192"/>
                        </a:xfrm>
                        <a:prstGeom prst="rect">
                          <a:avLst/>
                        </a:prstGeom>
                        <a:noFill/>
                      </p:spPr>
                      <p:txBody>
                        <a:bodyPr wrap="square" rtlCol="0">
                          <a:spAutoFit/>
                        </a:bodyPr>
                        <a:lstStyle/>
                        <a:p>
                          <a:r>
                            <a:rPr lang="en-US" sz="800" b="1" dirty="0">
                              <a:solidFill>
                                <a:srgbClr val="0000FF"/>
                              </a:solidFill>
                              <a:latin typeface="Calibri" panose="020F0502020204030204" pitchFamily="34" charset="0"/>
                              <a:cs typeface="Calibri" panose="020F0502020204030204" pitchFamily="34" charset="0"/>
                            </a:rPr>
                            <a:t>Beam</a:t>
                          </a:r>
                        </a:p>
                      </p:txBody>
                    </p:sp>
                    <p:sp>
                      <p:nvSpPr>
                        <p:cNvPr id="28" name="Trapecio 27">
                          <a:extLst>
                            <a:ext uri="{FF2B5EF4-FFF2-40B4-BE49-F238E27FC236}">
                              <a16:creationId xmlns:a16="http://schemas.microsoft.com/office/drawing/2014/main" id="{2B000217-4232-2DF6-6B34-43F97476B2A1}"/>
                            </a:ext>
                          </a:extLst>
                        </p:cNvPr>
                        <p:cNvSpPr/>
                        <p:nvPr/>
                      </p:nvSpPr>
                      <p:spPr>
                        <a:xfrm>
                          <a:off x="2560652" y="3592982"/>
                          <a:ext cx="1008740" cy="584904"/>
                        </a:xfrm>
                        <a:prstGeom prst="trapezoid">
                          <a:avLst/>
                        </a:prstGeom>
                        <a:solidFill>
                          <a:srgbClr val="F79646"/>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Calibri" panose="020F0502020204030204" pitchFamily="34" charset="0"/>
                            <a:cs typeface="Calibri" panose="020F0502020204030204" pitchFamily="34" charset="0"/>
                          </a:endParaRPr>
                        </a:p>
                      </p:txBody>
                    </p:sp>
                    <p:sp>
                      <p:nvSpPr>
                        <p:cNvPr id="29" name="Trapecio 28">
                          <a:extLst>
                            <a:ext uri="{FF2B5EF4-FFF2-40B4-BE49-F238E27FC236}">
                              <a16:creationId xmlns:a16="http://schemas.microsoft.com/office/drawing/2014/main" id="{D99C4302-CD2D-66A2-4231-0E9CE81F52D5}"/>
                            </a:ext>
                          </a:extLst>
                        </p:cNvPr>
                        <p:cNvSpPr/>
                        <p:nvPr/>
                      </p:nvSpPr>
                      <p:spPr>
                        <a:xfrm rot="10800000">
                          <a:off x="2560652" y="2110988"/>
                          <a:ext cx="1008739" cy="584904"/>
                        </a:xfrm>
                        <a:prstGeom prst="trapezoid">
                          <a:avLst/>
                        </a:prstGeom>
                        <a:solidFill>
                          <a:srgbClr val="F79646"/>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Calibri" panose="020F0502020204030204" pitchFamily="34" charset="0"/>
                            <a:cs typeface="Calibri" panose="020F0502020204030204" pitchFamily="34" charset="0"/>
                          </a:endParaRPr>
                        </a:p>
                      </p:txBody>
                    </p:sp>
                    <p:cxnSp>
                      <p:nvCxnSpPr>
                        <p:cNvPr id="30" name="Conector recto 29">
                          <a:extLst>
                            <a:ext uri="{FF2B5EF4-FFF2-40B4-BE49-F238E27FC236}">
                              <a16:creationId xmlns:a16="http://schemas.microsoft.com/office/drawing/2014/main" id="{55B8660E-7CEF-BB0C-1563-9D04C67667EB}"/>
                            </a:ext>
                          </a:extLst>
                        </p:cNvPr>
                        <p:cNvCxnSpPr>
                          <a:endCxn id="18" idx="0"/>
                        </p:cNvCxnSpPr>
                        <p:nvPr/>
                      </p:nvCxnSpPr>
                      <p:spPr>
                        <a:xfrm>
                          <a:off x="601524" y="2815895"/>
                          <a:ext cx="1408811" cy="4181"/>
                        </a:xfrm>
                        <a:prstGeom prst="line">
                          <a:avLst/>
                        </a:prstGeom>
                        <a:ln w="3175"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1" name="Conector recto 30">
                          <a:extLst>
                            <a:ext uri="{FF2B5EF4-FFF2-40B4-BE49-F238E27FC236}">
                              <a16:creationId xmlns:a16="http://schemas.microsoft.com/office/drawing/2014/main" id="{DB50CA53-59BD-6A83-1C85-9B81284435C8}"/>
                            </a:ext>
                          </a:extLst>
                        </p:cNvPr>
                        <p:cNvCxnSpPr>
                          <a:stCxn id="18" idx="0"/>
                          <a:endCxn id="29" idx="3"/>
                        </p:cNvCxnSpPr>
                        <p:nvPr/>
                      </p:nvCxnSpPr>
                      <p:spPr>
                        <a:xfrm flipV="1">
                          <a:off x="2010335" y="2403440"/>
                          <a:ext cx="623430" cy="416636"/>
                        </a:xfrm>
                        <a:prstGeom prst="line">
                          <a:avLst/>
                        </a:prstGeom>
                        <a:ln w="3175" cmpd="sng">
                          <a:solidFill>
                            <a:srgbClr val="008000"/>
                          </a:solidFill>
                        </a:ln>
                      </p:spPr>
                      <p:style>
                        <a:lnRef idx="2">
                          <a:schemeClr val="accent1"/>
                        </a:lnRef>
                        <a:fillRef idx="0">
                          <a:schemeClr val="accent1"/>
                        </a:fillRef>
                        <a:effectRef idx="1">
                          <a:schemeClr val="accent1"/>
                        </a:effectRef>
                        <a:fontRef idx="minor">
                          <a:schemeClr val="tx1"/>
                        </a:fontRef>
                      </p:style>
                    </p:cxnSp>
                    <p:sp>
                      <p:nvSpPr>
                        <p:cNvPr id="32" name="CuadroTexto 31">
                          <a:extLst>
                            <a:ext uri="{FF2B5EF4-FFF2-40B4-BE49-F238E27FC236}">
                              <a16:creationId xmlns:a16="http://schemas.microsoft.com/office/drawing/2014/main" id="{0945055B-0F4F-8A96-BBC5-AF80F7950365}"/>
                            </a:ext>
                          </a:extLst>
                        </p:cNvPr>
                        <p:cNvSpPr txBox="1"/>
                        <p:nvPr/>
                      </p:nvSpPr>
                      <p:spPr>
                        <a:xfrm>
                          <a:off x="-66415" y="2386381"/>
                          <a:ext cx="2046851" cy="430192"/>
                        </a:xfrm>
                        <a:prstGeom prst="rect">
                          <a:avLst/>
                        </a:prstGeom>
                        <a:noFill/>
                      </p:spPr>
                      <p:txBody>
                        <a:bodyPr wrap="square" rtlCol="0">
                          <a:spAutoFit/>
                        </a:bodyPr>
                        <a:lstStyle/>
                        <a:p>
                          <a:pPr algn="ctr"/>
                          <a:r>
                            <a:rPr lang="en-US" sz="800" b="1" dirty="0">
                              <a:solidFill>
                                <a:srgbClr val="008000"/>
                              </a:solidFill>
                              <a:latin typeface="Calibri" panose="020F0502020204030204" pitchFamily="34" charset="0"/>
                              <a:cs typeface="Calibri" panose="020F0502020204030204" pitchFamily="34" charset="0"/>
                            </a:rPr>
                            <a:t>Beam halo</a:t>
                          </a:r>
                        </a:p>
                      </p:txBody>
                    </p:sp>
                    <p:sp>
                      <p:nvSpPr>
                        <p:cNvPr id="33" name="CuadroTexto 32">
                          <a:extLst>
                            <a:ext uri="{FF2B5EF4-FFF2-40B4-BE49-F238E27FC236}">
                              <a16:creationId xmlns:a16="http://schemas.microsoft.com/office/drawing/2014/main" id="{538F18FC-E88F-B250-F2F9-413486CC48B0}"/>
                            </a:ext>
                          </a:extLst>
                        </p:cNvPr>
                        <p:cNvSpPr txBox="1"/>
                        <p:nvPr/>
                      </p:nvSpPr>
                      <p:spPr>
                        <a:xfrm>
                          <a:off x="1422362" y="4208205"/>
                          <a:ext cx="1253174" cy="676014"/>
                        </a:xfrm>
                        <a:prstGeom prst="rect">
                          <a:avLst/>
                        </a:prstGeom>
                        <a:noFill/>
                      </p:spPr>
                      <p:txBody>
                        <a:bodyPr wrap="square" rtlCol="0">
                          <a:spAutoFit/>
                        </a:bodyPr>
                        <a:lstStyle/>
                        <a:p>
                          <a:pPr algn="ctr"/>
                          <a:r>
                            <a:rPr lang="en-US" sz="800" b="1" dirty="0">
                              <a:latin typeface="Calibri" panose="020F0502020204030204" pitchFamily="34" charset="0"/>
                              <a:cs typeface="Calibri" panose="020F0502020204030204" pitchFamily="34" charset="0"/>
                            </a:rPr>
                            <a:t>spoiler</a:t>
                          </a:r>
                        </a:p>
                      </p:txBody>
                    </p:sp>
                    <p:sp>
                      <p:nvSpPr>
                        <p:cNvPr id="34" name="CuadroTexto 33">
                          <a:extLst>
                            <a:ext uri="{FF2B5EF4-FFF2-40B4-BE49-F238E27FC236}">
                              <a16:creationId xmlns:a16="http://schemas.microsoft.com/office/drawing/2014/main" id="{6176AE26-F43A-4C98-FD68-CBDE6AE7DC90}"/>
                            </a:ext>
                          </a:extLst>
                        </p:cNvPr>
                        <p:cNvSpPr txBox="1"/>
                        <p:nvPr/>
                      </p:nvSpPr>
                      <p:spPr>
                        <a:xfrm>
                          <a:off x="2269329" y="4204725"/>
                          <a:ext cx="1633307" cy="430192"/>
                        </a:xfrm>
                        <a:prstGeom prst="rect">
                          <a:avLst/>
                        </a:prstGeom>
                        <a:noFill/>
                      </p:spPr>
                      <p:txBody>
                        <a:bodyPr wrap="square" rtlCol="0">
                          <a:spAutoFit/>
                        </a:bodyPr>
                        <a:lstStyle/>
                        <a:p>
                          <a:pPr algn="ctr"/>
                          <a:r>
                            <a:rPr lang="en-US" sz="800" b="1" dirty="0">
                              <a:latin typeface="Calibri" panose="020F0502020204030204" pitchFamily="34" charset="0"/>
                              <a:cs typeface="Calibri" panose="020F0502020204030204" pitchFamily="34" charset="0"/>
                            </a:rPr>
                            <a:t>absorber</a:t>
                          </a:r>
                        </a:p>
                      </p:txBody>
                    </p:sp>
                  </p:grpSp>
                  <p:sp>
                    <p:nvSpPr>
                      <p:cNvPr id="24" name="CuadroTexto 23">
                        <a:extLst>
                          <a:ext uri="{FF2B5EF4-FFF2-40B4-BE49-F238E27FC236}">
                            <a16:creationId xmlns:a16="http://schemas.microsoft.com/office/drawing/2014/main" id="{DF7B8875-B5C3-7D7E-7679-7EB216BC4199}"/>
                          </a:ext>
                        </a:extLst>
                      </p:cNvPr>
                      <p:cNvSpPr txBox="1"/>
                      <p:nvPr/>
                    </p:nvSpPr>
                    <p:spPr>
                      <a:xfrm>
                        <a:off x="6359865" y="705986"/>
                        <a:ext cx="948047" cy="430192"/>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a</a:t>
                        </a:r>
                        <a:r>
                          <a:rPr lang="en-US" sz="800" baseline="-25000" dirty="0">
                            <a:latin typeface="Calibri" panose="020F0502020204030204" pitchFamily="34" charset="0"/>
                            <a:cs typeface="Calibri" panose="020F0502020204030204" pitchFamily="34" charset="0"/>
                          </a:rPr>
                          <a:t>y</a:t>
                        </a:r>
                        <a:endParaRPr lang="en-US" sz="800" dirty="0">
                          <a:latin typeface="Calibri" panose="020F0502020204030204" pitchFamily="34" charset="0"/>
                          <a:cs typeface="Calibri" panose="020F0502020204030204" pitchFamily="34" charset="0"/>
                        </a:endParaRPr>
                      </a:p>
                    </p:txBody>
                  </p:sp>
                </p:grpSp>
                <p:sp>
                  <p:nvSpPr>
                    <p:cNvPr id="20" name="Trapecio 19">
                      <a:extLst>
                        <a:ext uri="{FF2B5EF4-FFF2-40B4-BE49-F238E27FC236}">
                          <a16:creationId xmlns:a16="http://schemas.microsoft.com/office/drawing/2014/main" id="{15F2BC73-463C-2B6C-72A7-87666720F195}"/>
                        </a:ext>
                      </a:extLst>
                    </p:cNvPr>
                    <p:cNvSpPr/>
                    <p:nvPr/>
                  </p:nvSpPr>
                  <p:spPr>
                    <a:xfrm>
                      <a:off x="6051748" y="1645611"/>
                      <a:ext cx="444953" cy="697870"/>
                    </a:xfrm>
                    <a:prstGeom prst="trapezoid">
                      <a:avLst/>
                    </a:prstGeom>
                    <a:solidFill>
                      <a:srgbClr val="F79646"/>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Calibri" panose="020F0502020204030204" pitchFamily="34" charset="0"/>
                        <a:cs typeface="Calibri" panose="020F0502020204030204" pitchFamily="34" charset="0"/>
                      </a:endParaRPr>
                    </a:p>
                  </p:txBody>
                </p:sp>
                <p:cxnSp>
                  <p:nvCxnSpPr>
                    <p:cNvPr id="21" name="Conector recto de flecha 20">
                      <a:extLst>
                        <a:ext uri="{FF2B5EF4-FFF2-40B4-BE49-F238E27FC236}">
                          <a16:creationId xmlns:a16="http://schemas.microsoft.com/office/drawing/2014/main" id="{6B9FA318-8211-5398-C4ED-A68B43D3D3CC}"/>
                        </a:ext>
                      </a:extLst>
                    </p:cNvPr>
                    <p:cNvCxnSpPr/>
                    <p:nvPr/>
                  </p:nvCxnSpPr>
                  <p:spPr>
                    <a:xfrm>
                      <a:off x="6894556" y="1645611"/>
                      <a:ext cx="808293"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2" name="CuadroTexto 21">
                      <a:extLst>
                        <a:ext uri="{FF2B5EF4-FFF2-40B4-BE49-F238E27FC236}">
                          <a16:creationId xmlns:a16="http://schemas.microsoft.com/office/drawing/2014/main" id="{57FF8E8B-E8FA-02E4-167F-D7C1E8BD61FD}"/>
                        </a:ext>
                      </a:extLst>
                    </p:cNvPr>
                    <p:cNvSpPr txBox="1"/>
                    <p:nvPr/>
                  </p:nvSpPr>
                  <p:spPr>
                    <a:xfrm>
                      <a:off x="7147212" y="1097601"/>
                      <a:ext cx="858084" cy="430192"/>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L</a:t>
                      </a:r>
                      <a:r>
                        <a:rPr lang="en-US" sz="800" baseline="-25000" dirty="0">
                          <a:latin typeface="Calibri" panose="020F0502020204030204" pitchFamily="34" charset="0"/>
                          <a:cs typeface="Calibri" panose="020F0502020204030204" pitchFamily="34" charset="0"/>
                        </a:rPr>
                        <a:t>F</a:t>
                      </a:r>
                      <a:endParaRPr lang="en-US" sz="800" dirty="0">
                        <a:latin typeface="Calibri" panose="020F0502020204030204" pitchFamily="34" charset="0"/>
                        <a:cs typeface="Calibri" panose="020F0502020204030204" pitchFamily="34" charset="0"/>
                      </a:endParaRPr>
                    </a:p>
                  </p:txBody>
                </p:sp>
              </p:grpSp>
            </p:grpSp>
            <p:sp>
              <p:nvSpPr>
                <p:cNvPr id="15" name="Rectángulo 14">
                  <a:extLst>
                    <a:ext uri="{FF2B5EF4-FFF2-40B4-BE49-F238E27FC236}">
                      <a16:creationId xmlns:a16="http://schemas.microsoft.com/office/drawing/2014/main" id="{4D0E279A-24EC-A22E-6C50-50655E1EF1AD}"/>
                    </a:ext>
                  </a:extLst>
                </p:cNvPr>
                <p:cNvSpPr/>
                <p:nvPr/>
              </p:nvSpPr>
              <p:spPr>
                <a:xfrm>
                  <a:off x="2884987" y="2807539"/>
                  <a:ext cx="1007567" cy="28409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latin typeface="Calibri" panose="020F0502020204030204" pitchFamily="34" charset="0"/>
                      <a:cs typeface="Calibri" panose="020F0502020204030204" pitchFamily="34" charset="0"/>
                    </a:rPr>
                    <a:t> </a:t>
                  </a:r>
                </a:p>
              </p:txBody>
            </p:sp>
          </p:grpSp>
        </p:grpSp>
        <p:sp>
          <p:nvSpPr>
            <p:cNvPr id="9" name="CuadroTexto 8">
              <a:extLst>
                <a:ext uri="{FF2B5EF4-FFF2-40B4-BE49-F238E27FC236}">
                  <a16:creationId xmlns:a16="http://schemas.microsoft.com/office/drawing/2014/main" id="{BFA1CF69-1A19-27F2-A183-2A6E941EE433}"/>
                </a:ext>
              </a:extLst>
            </p:cNvPr>
            <p:cNvSpPr txBox="1"/>
            <p:nvPr/>
          </p:nvSpPr>
          <p:spPr>
            <a:xfrm>
              <a:off x="3582095" y="5364550"/>
              <a:ext cx="2604910" cy="321180"/>
            </a:xfrm>
            <a:prstGeom prst="rect">
              <a:avLst/>
            </a:prstGeom>
            <a:noFill/>
          </p:spPr>
          <p:txBody>
            <a:bodyPr wrap="square" rtlCol="0">
              <a:spAutoFit/>
            </a:bodyPr>
            <a:lstStyle/>
            <a:p>
              <a:pPr algn="ctr"/>
              <a:r>
                <a:rPr lang="en-US" sz="800" b="1" i="1" dirty="0">
                  <a:solidFill>
                    <a:srgbClr val="0000FF"/>
                  </a:solidFill>
                  <a:latin typeface="Calibri" panose="020F0502020204030204" pitchFamily="34" charset="0"/>
                  <a:cs typeface="Calibri" panose="020F0502020204030204" pitchFamily="34" charset="0"/>
                </a:rPr>
                <a:t>Interaction Region</a:t>
              </a:r>
            </a:p>
          </p:txBody>
        </p:sp>
      </p:grpSp>
      <p:sp>
        <p:nvSpPr>
          <p:cNvPr id="35" name="Marcador de pie de página 34">
            <a:extLst>
              <a:ext uri="{FF2B5EF4-FFF2-40B4-BE49-F238E27FC236}">
                <a16:creationId xmlns:a16="http://schemas.microsoft.com/office/drawing/2014/main" id="{413CC693-169B-FF38-A95D-72CEC8452C43}"/>
              </a:ext>
            </a:extLst>
          </p:cNvPr>
          <p:cNvSpPr>
            <a:spLocks noGrp="1"/>
          </p:cNvSpPr>
          <p:nvPr>
            <p:ph type="ftr" sz="quarter" idx="11"/>
          </p:nvPr>
        </p:nvSpPr>
        <p:spPr/>
        <p:txBody>
          <a:bodyPr/>
          <a:lstStyle/>
          <a:p>
            <a:r>
              <a:rPr lang="es-ES_tradnl"/>
              <a:t>N. Fuster-Martínez</a:t>
            </a:r>
          </a:p>
        </p:txBody>
      </p:sp>
      <p:sp>
        <p:nvSpPr>
          <p:cNvPr id="36" name="Marcador de número de diapositiva 35">
            <a:extLst>
              <a:ext uri="{FF2B5EF4-FFF2-40B4-BE49-F238E27FC236}">
                <a16:creationId xmlns:a16="http://schemas.microsoft.com/office/drawing/2014/main" id="{B4B8F92B-6B2A-A8D7-0787-59BDA07206AA}"/>
              </a:ext>
            </a:extLst>
          </p:cNvPr>
          <p:cNvSpPr>
            <a:spLocks noGrp="1"/>
          </p:cNvSpPr>
          <p:nvPr>
            <p:ph type="sldNum" sz="quarter" idx="12"/>
          </p:nvPr>
        </p:nvSpPr>
        <p:spPr/>
        <p:txBody>
          <a:bodyPr/>
          <a:lstStyle/>
          <a:p>
            <a:fld id="{DAE0D7E8-5DF2-E840-A2C8-1CC4E4B5A26A}" type="slidenum">
              <a:rPr lang="es-ES_tradnl" smtClean="0"/>
              <a:t>6</a:t>
            </a:fld>
            <a:endParaRPr lang="es-ES_tradnl"/>
          </a:p>
        </p:txBody>
      </p:sp>
      <p:sp>
        <p:nvSpPr>
          <p:cNvPr id="10" name="CuadroTexto 9">
            <a:extLst>
              <a:ext uri="{FF2B5EF4-FFF2-40B4-BE49-F238E27FC236}">
                <a16:creationId xmlns:a16="http://schemas.microsoft.com/office/drawing/2014/main" id="{63AAE0E1-24E0-FBCC-BD10-B331EBD2EF43}"/>
              </a:ext>
            </a:extLst>
          </p:cNvPr>
          <p:cNvSpPr txBox="1"/>
          <p:nvPr/>
        </p:nvSpPr>
        <p:spPr>
          <a:xfrm>
            <a:off x="438320" y="781670"/>
            <a:ext cx="7045652" cy="5355312"/>
          </a:xfrm>
          <a:prstGeom prst="rect">
            <a:avLst/>
          </a:prstGeom>
          <a:noFill/>
        </p:spPr>
        <p:txBody>
          <a:bodyPr wrap="square" rtlCol="0">
            <a:spAutoFit/>
          </a:bodyPr>
          <a:lstStyle/>
          <a:p>
            <a:r>
              <a:rPr lang="en-GB" b="1" dirty="0">
                <a:solidFill>
                  <a:srgbClr val="1B2BF0"/>
                </a:solidFill>
              </a:rPr>
              <a:t>Beam shaping and emittance control</a:t>
            </a:r>
          </a:p>
          <a:p>
            <a:pPr marL="285750" indent="-285750">
              <a:buFont typeface="Wingdings" pitchFamily="2" charset="2"/>
              <a:buChar char="q"/>
            </a:pPr>
            <a:r>
              <a:rPr lang="en-GB" sz="1800" dirty="0">
                <a:cs typeface="Calibri" panose="020F0502020204030204" pitchFamily="34" charset="0"/>
              </a:rPr>
              <a:t>To improve </a:t>
            </a:r>
            <a:r>
              <a:rPr lang="en-GB" sz="1800" b="1" dirty="0">
                <a:cs typeface="Calibri" panose="020F0502020204030204" pitchFamily="34" charset="0"/>
              </a:rPr>
              <a:t>beam shape</a:t>
            </a:r>
            <a:r>
              <a:rPr lang="en-GB" sz="1800" dirty="0">
                <a:cs typeface="Calibri" panose="020F0502020204030204" pitchFamily="34" charset="0"/>
              </a:rPr>
              <a:t> before entering sensitive or high-precision sections (e.g., RFQ, other accelerators)</a:t>
            </a:r>
            <a:endParaRPr lang="en-GB" dirty="0">
              <a:cs typeface="Calibri" panose="020F0502020204030204" pitchFamily="34" charset="0"/>
            </a:endParaRPr>
          </a:p>
          <a:p>
            <a:pPr marL="285750" indent="-285750">
              <a:buFont typeface="Wingdings" pitchFamily="2" charset="2"/>
              <a:buChar char="q"/>
            </a:pPr>
            <a:endParaRPr lang="en-GB" sz="1800" dirty="0">
              <a:cs typeface="Calibri" panose="020F0502020204030204" pitchFamily="34" charset="0"/>
            </a:endParaRPr>
          </a:p>
          <a:p>
            <a:pPr marL="742950" lvl="1" indent="-285750">
              <a:buFont typeface="Courier New" panose="02070309020205020404" pitchFamily="49" charset="0"/>
              <a:buChar char="o"/>
            </a:pPr>
            <a:r>
              <a:rPr lang="en-GB" dirty="0">
                <a:cs typeface="Calibri" panose="020F0502020204030204" pitchFamily="34" charset="0"/>
              </a:rPr>
              <a:t>Limit emittance growth by defining beam boundaries early on</a:t>
            </a:r>
          </a:p>
          <a:p>
            <a:pPr marL="742950" lvl="1" indent="-285750">
              <a:buFont typeface="Courier New" panose="02070309020205020404" pitchFamily="49" charset="0"/>
              <a:buChar char="o"/>
            </a:pPr>
            <a:endParaRPr lang="en-GB" dirty="0">
              <a:cs typeface="Calibri" panose="020F0502020204030204" pitchFamily="34" charset="0"/>
            </a:endParaRPr>
          </a:p>
          <a:p>
            <a:pPr marL="285750" lvl="0" indent="-285750" algn="just">
              <a:buFont typeface="Wingdings" pitchFamily="2" charset="2"/>
              <a:buChar char="q"/>
            </a:pPr>
            <a:r>
              <a:rPr lang="en-GB" sz="1800" dirty="0">
                <a:cs typeface="Calibri" panose="020F0502020204030204" pitchFamily="34" charset="0"/>
              </a:rPr>
              <a:t>To define </a:t>
            </a:r>
            <a:r>
              <a:rPr lang="en-GB" sz="1800" noProof="0" dirty="0">
                <a:cs typeface="Calibri" panose="020F0502020204030204" pitchFamily="34" charset="0"/>
              </a:rPr>
              <a:t>special beam shape for concreate applications (e. g. medicine)</a:t>
            </a:r>
          </a:p>
          <a:p>
            <a:pPr lvl="0" algn="just"/>
            <a:endParaRPr lang="en-GB" sz="1800" b="1" noProof="0" dirty="0">
              <a:cs typeface="Calibri" panose="020F0502020204030204" pitchFamily="34" charset="0"/>
            </a:endParaRPr>
          </a:p>
          <a:p>
            <a:pPr lvl="0" algn="just"/>
            <a:r>
              <a:rPr lang="en-GB" b="1" dirty="0">
                <a:solidFill>
                  <a:srgbClr val="1B2BF0"/>
                </a:solidFill>
                <a:cs typeface="Calibri" panose="020F0502020204030204" pitchFamily="34" charset="0"/>
              </a:rPr>
              <a:t>Background reduction</a:t>
            </a:r>
          </a:p>
          <a:p>
            <a:pPr marL="285750" indent="-285750" algn="just">
              <a:buFont typeface="Wingdings" pitchFamily="2" charset="2"/>
              <a:buChar char="q"/>
            </a:pPr>
            <a:r>
              <a:rPr lang="en-GB" sz="1800" b="0" noProof="0" dirty="0">
                <a:cs typeface="Calibri" panose="020F0502020204030204" pitchFamily="34" charset="0"/>
              </a:rPr>
              <a:t>To minimize the impact of halo losses near the detectors</a:t>
            </a:r>
          </a:p>
          <a:p>
            <a:pPr lvl="0" algn="just"/>
            <a:endParaRPr lang="en-GB" b="1" dirty="0">
              <a:solidFill>
                <a:srgbClr val="1B2BF0"/>
              </a:solidFill>
              <a:cs typeface="Calibri" panose="020F0502020204030204" pitchFamily="34" charset="0"/>
            </a:endParaRPr>
          </a:p>
          <a:p>
            <a:pPr lvl="0" algn="just"/>
            <a:r>
              <a:rPr lang="en-GB" sz="1800" b="1" noProof="0" dirty="0">
                <a:solidFill>
                  <a:srgbClr val="1B2BF0"/>
                </a:solidFill>
                <a:cs typeface="Calibri" panose="020F0502020204030204" pitchFamily="34" charset="0"/>
              </a:rPr>
              <a:t>Cleaning of collision products</a:t>
            </a:r>
          </a:p>
          <a:p>
            <a:pPr marL="285750" indent="-285750" algn="just">
              <a:buFont typeface="Wingdings" pitchFamily="2" charset="2"/>
              <a:buChar char="q"/>
            </a:pPr>
            <a:r>
              <a:rPr lang="en-GB" sz="1800" dirty="0">
                <a:cs typeface="Calibri" panose="020F0502020204030204" pitchFamily="34" charset="0"/>
              </a:rPr>
              <a:t>To control the irradiation of other components coming from the collision's debris</a:t>
            </a:r>
          </a:p>
          <a:p>
            <a:pPr lvl="0" algn="just"/>
            <a:endParaRPr lang="en-GB" sz="1800" b="1" noProof="0" dirty="0">
              <a:cs typeface="Calibri" panose="020F0502020204030204" pitchFamily="34" charset="0"/>
            </a:endParaRPr>
          </a:p>
          <a:p>
            <a:pPr lvl="0" algn="just"/>
            <a:r>
              <a:rPr lang="en-GB" b="1" dirty="0">
                <a:solidFill>
                  <a:srgbClr val="1B2BF0"/>
                </a:solidFill>
                <a:cs typeface="Calibri" panose="020F0502020204030204" pitchFamily="34" charset="0"/>
              </a:rPr>
              <a:t>Beam halo diagnostics</a:t>
            </a:r>
          </a:p>
          <a:p>
            <a:pPr marL="285750" lvl="0" indent="-285750" algn="just">
              <a:buFont typeface="Wingdings" pitchFamily="2" charset="2"/>
              <a:buChar char="q"/>
            </a:pPr>
            <a:r>
              <a:rPr lang="en-GB" sz="1800" noProof="0" dirty="0">
                <a:cs typeface="Calibri" panose="020F0502020204030204" pitchFamily="34" charset="0"/>
              </a:rPr>
              <a:t>To measure beam halo </a:t>
            </a:r>
          </a:p>
          <a:p>
            <a:pPr lvl="0" algn="just"/>
            <a:r>
              <a:rPr lang="en-GB" dirty="0">
                <a:cs typeface="Calibri" panose="020F0502020204030204" pitchFamily="34" charset="0"/>
              </a:rPr>
              <a:t>       </a:t>
            </a:r>
            <a:r>
              <a:rPr lang="en-GB" sz="1800" noProof="0" dirty="0">
                <a:cs typeface="Calibri" panose="020F0502020204030204" pitchFamily="34" charset="0"/>
              </a:rPr>
              <a:t>distribution</a:t>
            </a:r>
          </a:p>
        </p:txBody>
      </p:sp>
      <p:pic>
        <p:nvPicPr>
          <p:cNvPr id="5122" name="Picture 2" descr="Scraping of the beam halo when the collimator jaw is aligned to the... |  Download Scientific Diagram">
            <a:extLst>
              <a:ext uri="{FF2B5EF4-FFF2-40B4-BE49-F238E27FC236}">
                <a16:creationId xmlns:a16="http://schemas.microsoft.com/office/drawing/2014/main" id="{E2063D77-BA0C-CFAC-0907-4B3F5EB688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936" y="4739402"/>
            <a:ext cx="2603863" cy="1705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811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A202F-A656-928A-1CB4-5F3708CDB820}"/>
            </a:ext>
          </a:extLst>
        </p:cNvPr>
        <p:cNvGrpSpPr/>
        <p:nvPr/>
      </p:nvGrpSpPr>
      <p:grpSpPr>
        <a:xfrm>
          <a:off x="0" y="0"/>
          <a:ext cx="0" cy="0"/>
          <a:chOff x="0" y="0"/>
          <a:chExt cx="0" cy="0"/>
        </a:xfrm>
      </p:grpSpPr>
      <p:sp>
        <p:nvSpPr>
          <p:cNvPr id="3" name="Rectángulo redondeado 2">
            <a:extLst>
              <a:ext uri="{FF2B5EF4-FFF2-40B4-BE49-F238E27FC236}">
                <a16:creationId xmlns:a16="http://schemas.microsoft.com/office/drawing/2014/main" id="{6E96D5B7-9781-14B8-A6A1-9833649C860D}"/>
              </a:ext>
            </a:extLst>
          </p:cNvPr>
          <p:cNvSpPr/>
          <p:nvPr/>
        </p:nvSpPr>
        <p:spPr>
          <a:xfrm>
            <a:off x="1129218" y="864506"/>
            <a:ext cx="9885146" cy="5021944"/>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latin typeface="Calibri" panose="020F0502020204030204" pitchFamily="34" charset="0"/>
              <a:cs typeface="Calibri" panose="020F0502020204030204" pitchFamily="34" charset="0"/>
            </a:endParaRPr>
          </a:p>
        </p:txBody>
      </p:sp>
      <p:sp>
        <p:nvSpPr>
          <p:cNvPr id="5" name="Marcador de contenido 4">
            <a:extLst>
              <a:ext uri="{FF2B5EF4-FFF2-40B4-BE49-F238E27FC236}">
                <a16:creationId xmlns:a16="http://schemas.microsoft.com/office/drawing/2014/main" id="{62D98B62-CBBC-8F07-2266-296CC2EFBFAA}"/>
              </a:ext>
            </a:extLst>
          </p:cNvPr>
          <p:cNvSpPr>
            <a:spLocks noGrp="1"/>
          </p:cNvSpPr>
          <p:nvPr>
            <p:ph idx="1"/>
          </p:nvPr>
        </p:nvSpPr>
        <p:spPr>
          <a:xfrm>
            <a:off x="1331555" y="864506"/>
            <a:ext cx="9389060" cy="4555177"/>
          </a:xfrm>
        </p:spPr>
        <p:txBody>
          <a:bodyPr>
            <a:noAutofit/>
          </a:bodyPr>
          <a:lstStyle/>
          <a:p>
            <a:pPr marL="15875" indent="-15875" algn="ctr">
              <a:buNone/>
            </a:pPr>
            <a:endParaRPr lang="en-GB" sz="2000" noProof="0" dirty="0">
              <a:cs typeface="Calibri" panose="020F0502020204030204" pitchFamily="34" charset="0"/>
            </a:endParaRPr>
          </a:p>
          <a:p>
            <a:pPr marL="15875" indent="-15875" algn="just">
              <a:buNone/>
            </a:pPr>
            <a:r>
              <a:rPr lang="en-GB" sz="2000" noProof="0" dirty="0">
                <a:cs typeface="Calibri" panose="020F0502020204030204" pitchFamily="34" charset="0"/>
              </a:rPr>
              <a:t>The </a:t>
            </a:r>
            <a:r>
              <a:rPr lang="en-GB" sz="2000" b="1" noProof="0" dirty="0">
                <a:cs typeface="Calibri" panose="020F0502020204030204" pitchFamily="34" charset="0"/>
              </a:rPr>
              <a:t>goal</a:t>
            </a:r>
            <a:r>
              <a:rPr lang="en-GB" sz="2000" noProof="0" dirty="0">
                <a:cs typeface="Calibri" panose="020F0502020204030204" pitchFamily="34" charset="0"/>
              </a:rPr>
              <a:t> as well as the </a:t>
            </a:r>
            <a:r>
              <a:rPr lang="en-GB" sz="2000" b="1" noProof="0" dirty="0">
                <a:cs typeface="Calibri" panose="020F0502020204030204" pitchFamily="34" charset="0"/>
              </a:rPr>
              <a:t>design</a:t>
            </a:r>
            <a:r>
              <a:rPr lang="en-GB" sz="2000" noProof="0" dirty="0">
                <a:cs typeface="Calibri" panose="020F0502020204030204" pitchFamily="34" charset="0"/>
              </a:rPr>
              <a:t> and </a:t>
            </a:r>
            <a:r>
              <a:rPr lang="en-GB" sz="2000" b="1" noProof="0" dirty="0">
                <a:cs typeface="Calibri" panose="020F0502020204030204" pitchFamily="34" charset="0"/>
              </a:rPr>
              <a:t>operation challenges </a:t>
            </a:r>
            <a:r>
              <a:rPr lang="en-GB" sz="2000" noProof="0" dirty="0">
                <a:cs typeface="Calibri" panose="020F0502020204030204" pitchFamily="34" charset="0"/>
              </a:rPr>
              <a:t>of a collimation system depends strongly on:</a:t>
            </a:r>
          </a:p>
          <a:p>
            <a:pPr lvl="1" algn="just">
              <a:buFont typeface="Courier New" panose="02070309020205020404" pitchFamily="49" charset="0"/>
              <a:buChar char="o"/>
            </a:pPr>
            <a:r>
              <a:rPr lang="en-GB" sz="2000" b="1" noProof="0" dirty="0">
                <a:cs typeface="Calibri" panose="020F0502020204030204" pitchFamily="34" charset="0"/>
              </a:rPr>
              <a:t>beam </a:t>
            </a:r>
            <a:r>
              <a:rPr lang="en-GB" sz="2000" b="1" dirty="0">
                <a:cs typeface="Calibri" panose="020F0502020204030204" pitchFamily="34" charset="0"/>
              </a:rPr>
              <a:t>parameters </a:t>
            </a:r>
            <a:r>
              <a:rPr lang="en-GB" sz="2000" dirty="0">
                <a:cs typeface="Calibri" panose="020F0502020204030204" pitchFamily="34" charset="0"/>
              </a:rPr>
              <a:t>(intensity, energy, type of particle…)</a:t>
            </a:r>
          </a:p>
          <a:p>
            <a:pPr lvl="1" algn="just">
              <a:buFont typeface="Courier New" panose="02070309020205020404" pitchFamily="49" charset="0"/>
              <a:buChar char="o"/>
            </a:pPr>
            <a:r>
              <a:rPr lang="en-GB" sz="2000" b="1" noProof="0" dirty="0">
                <a:cs typeface="Calibri" panose="020F0502020204030204" pitchFamily="34" charset="0"/>
              </a:rPr>
              <a:t>machine type </a:t>
            </a:r>
            <a:r>
              <a:rPr lang="en-GB" sz="2000" noProof="0" dirty="0">
                <a:cs typeface="Calibri" panose="020F0502020204030204" pitchFamily="34" charset="0"/>
              </a:rPr>
              <a:t>(linear, circular, superconducting…)</a:t>
            </a:r>
          </a:p>
          <a:p>
            <a:pPr lvl="1" algn="just">
              <a:buFont typeface="Courier New" panose="02070309020205020404" pitchFamily="49" charset="0"/>
              <a:buChar char="o"/>
            </a:pPr>
            <a:r>
              <a:rPr lang="en-GB" sz="2000" b="1" noProof="0" dirty="0">
                <a:cs typeface="Calibri" panose="020F0502020204030204" pitchFamily="34" charset="0"/>
              </a:rPr>
              <a:t>machine application</a:t>
            </a:r>
            <a:r>
              <a:rPr lang="en-GB" sz="2000" noProof="0" dirty="0">
                <a:cs typeface="Calibri" panose="020F0502020204030204" pitchFamily="34" charset="0"/>
              </a:rPr>
              <a:t> (particle physics, nuclear physics, medicine… )</a:t>
            </a:r>
            <a:endParaRPr lang="en-GB" sz="2000" dirty="0"/>
          </a:p>
          <a:p>
            <a:pPr marL="15875" indent="-15875" algn="ctr">
              <a:buNone/>
            </a:pPr>
            <a:endParaRPr lang="en-GB" sz="2000" noProof="0" dirty="0">
              <a:cs typeface="Calibri" panose="020F0502020204030204" pitchFamily="34" charset="0"/>
            </a:endParaRPr>
          </a:p>
          <a:p>
            <a:pPr marL="0" indent="0" algn="ctr">
              <a:buNone/>
            </a:pPr>
            <a:r>
              <a:rPr lang="en-GB" sz="2000" noProof="0" dirty="0">
                <a:cs typeface="Calibri" panose="020F0502020204030204" pitchFamily="34" charset="0"/>
              </a:rPr>
              <a:t>Most of the examples and some concepts in this talk focus on </a:t>
            </a:r>
            <a:r>
              <a:rPr lang="en-GB" sz="2000" b="1" noProof="0" dirty="0">
                <a:cs typeface="Calibri" panose="020F0502020204030204" pitchFamily="34" charset="0"/>
              </a:rPr>
              <a:t>collimation on high-energy circular colliders</a:t>
            </a:r>
            <a:r>
              <a:rPr lang="en-GB" sz="2000" noProof="0" dirty="0">
                <a:cs typeface="Calibri" panose="020F0502020204030204" pitchFamily="34" charset="0"/>
              </a:rPr>
              <a:t>, as </a:t>
            </a:r>
            <a:r>
              <a:rPr lang="en-GB" sz="2000" b="1" noProof="0" dirty="0">
                <a:cs typeface="Calibri" panose="020F0502020204030204" pitchFamily="34" charset="0"/>
              </a:rPr>
              <a:t>exploring these more challenging scenarios </a:t>
            </a:r>
            <a:r>
              <a:rPr lang="en-GB" sz="2000" noProof="0" dirty="0">
                <a:cs typeface="Calibri" panose="020F0502020204030204" pitchFamily="34" charset="0"/>
              </a:rPr>
              <a:t>provides the necessary tools and insights to address a </a:t>
            </a:r>
            <a:r>
              <a:rPr lang="en-GB" sz="2000" b="1" noProof="0" dirty="0">
                <a:cs typeface="Calibri" panose="020F0502020204030204" pitchFamily="34" charset="0"/>
              </a:rPr>
              <a:t>broad range of collimation design cases</a:t>
            </a:r>
          </a:p>
          <a:p>
            <a:pPr marL="0" indent="0" algn="ctr">
              <a:buNone/>
            </a:pPr>
            <a:endParaRPr lang="en-GB" sz="2000" b="1" dirty="0">
              <a:cs typeface="Calibri" panose="020F0502020204030204" pitchFamily="34" charset="0"/>
            </a:endParaRPr>
          </a:p>
          <a:p>
            <a:pPr marL="0" indent="0" algn="ctr">
              <a:buNone/>
            </a:pPr>
            <a:r>
              <a:rPr lang="en-GB" sz="2000" dirty="0">
                <a:cs typeface="Calibri" panose="020F0502020204030204" pitchFamily="34" charset="0"/>
              </a:rPr>
              <a:t>The current </a:t>
            </a:r>
            <a:r>
              <a:rPr lang="en-GB" sz="2000" b="1" dirty="0">
                <a:cs typeface="Calibri" panose="020F0502020204030204" pitchFamily="34" charset="0"/>
              </a:rPr>
              <a:t>most powerful circular machine, the LHC</a:t>
            </a:r>
            <a:r>
              <a:rPr lang="en-GB" sz="2000" dirty="0">
                <a:cs typeface="Calibri" panose="020F0502020204030204" pitchFamily="34" charset="0"/>
              </a:rPr>
              <a:t>, can not work safely and efficiently without an optimized complex collimation system</a:t>
            </a:r>
          </a:p>
          <a:p>
            <a:pPr marL="0" indent="0" algn="ctr">
              <a:buNone/>
            </a:pPr>
            <a:endParaRPr lang="en-GB" sz="2000" b="1" noProof="0" dirty="0">
              <a:cs typeface="Calibri" panose="020F0502020204030204" pitchFamily="34" charset="0"/>
            </a:endParaRPr>
          </a:p>
        </p:txBody>
      </p:sp>
      <p:sp>
        <p:nvSpPr>
          <p:cNvPr id="2" name="Título 1">
            <a:extLst>
              <a:ext uri="{FF2B5EF4-FFF2-40B4-BE49-F238E27FC236}">
                <a16:creationId xmlns:a16="http://schemas.microsoft.com/office/drawing/2014/main" id="{55D4EC36-F605-CC71-F7F1-A0BDEAF0FE55}"/>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Disclaimer</a:t>
            </a:r>
            <a:endParaRPr lang="en-GB" sz="3200" noProof="0" dirty="0">
              <a:solidFill>
                <a:schemeClr val="bg1"/>
              </a:solidFill>
            </a:endParaRPr>
          </a:p>
        </p:txBody>
      </p:sp>
      <p:pic>
        <p:nvPicPr>
          <p:cNvPr id="6" name="Imagen 5" descr="Un dibujo de un perro&#10;&#10;Descripción generada automáticamente con confianza media">
            <a:extLst>
              <a:ext uri="{FF2B5EF4-FFF2-40B4-BE49-F238E27FC236}">
                <a16:creationId xmlns:a16="http://schemas.microsoft.com/office/drawing/2014/main" id="{B19D3218-BA50-1D20-C25C-E0EB9B656D52}"/>
              </a:ext>
            </a:extLst>
          </p:cNvPr>
          <p:cNvPicPr>
            <a:picLocks noChangeAspect="1"/>
          </p:cNvPicPr>
          <p:nvPr/>
        </p:nvPicPr>
        <p:blipFill>
          <a:blip r:embed="rId2"/>
          <a:srcRect r="12777"/>
          <a:stretch/>
        </p:blipFill>
        <p:spPr>
          <a:xfrm>
            <a:off x="11062782" y="5378565"/>
            <a:ext cx="957394" cy="1106931"/>
          </a:xfrm>
          <a:prstGeom prst="rect">
            <a:avLst/>
          </a:prstGeom>
        </p:spPr>
      </p:pic>
      <p:sp>
        <p:nvSpPr>
          <p:cNvPr id="7" name="Marcador de pie de página 6">
            <a:extLst>
              <a:ext uri="{FF2B5EF4-FFF2-40B4-BE49-F238E27FC236}">
                <a16:creationId xmlns:a16="http://schemas.microsoft.com/office/drawing/2014/main" id="{3C6CDE77-3131-FFBB-DD27-D9DAB5291C36}"/>
              </a:ext>
            </a:extLst>
          </p:cNvPr>
          <p:cNvSpPr>
            <a:spLocks noGrp="1"/>
          </p:cNvSpPr>
          <p:nvPr>
            <p:ph type="ftr" sz="quarter" idx="11"/>
          </p:nvPr>
        </p:nvSpPr>
        <p:spPr/>
        <p:txBody>
          <a:bodyPr/>
          <a:lstStyle/>
          <a:p>
            <a:r>
              <a:rPr lang="es-ES_tradnl"/>
              <a:t>N. Fuster-Martínez</a:t>
            </a:r>
          </a:p>
        </p:txBody>
      </p:sp>
      <p:sp>
        <p:nvSpPr>
          <p:cNvPr id="8" name="Marcador de número de diapositiva 7">
            <a:extLst>
              <a:ext uri="{FF2B5EF4-FFF2-40B4-BE49-F238E27FC236}">
                <a16:creationId xmlns:a16="http://schemas.microsoft.com/office/drawing/2014/main" id="{601BE79B-3C59-7DF1-F149-2B37C4467EDB}"/>
              </a:ext>
            </a:extLst>
          </p:cNvPr>
          <p:cNvSpPr>
            <a:spLocks noGrp="1"/>
          </p:cNvSpPr>
          <p:nvPr>
            <p:ph type="sldNum" sz="quarter" idx="12"/>
          </p:nvPr>
        </p:nvSpPr>
        <p:spPr/>
        <p:txBody>
          <a:bodyPr/>
          <a:lstStyle/>
          <a:p>
            <a:fld id="{DAE0D7E8-5DF2-E840-A2C8-1CC4E4B5A26A}" type="slidenum">
              <a:rPr lang="es-ES_tradnl" smtClean="0"/>
              <a:t>7</a:t>
            </a:fld>
            <a:endParaRPr lang="es-ES_tradnl"/>
          </a:p>
        </p:txBody>
      </p:sp>
    </p:spTree>
    <p:extLst>
      <p:ext uri="{BB962C8B-B14F-4D97-AF65-F5344CB8AC3E}">
        <p14:creationId xmlns:p14="http://schemas.microsoft.com/office/powerpoint/2010/main" val="1679797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3E3FD-F946-C9E7-B9C7-DFF7087DC637}"/>
            </a:ext>
          </a:extLst>
        </p:cNvPr>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269B8BD1-3187-03EE-CD2A-99243685BFDD}"/>
              </a:ext>
            </a:extLst>
          </p:cNvPr>
          <p:cNvSpPr/>
          <p:nvPr/>
        </p:nvSpPr>
        <p:spPr>
          <a:xfrm>
            <a:off x="379698" y="636493"/>
            <a:ext cx="11507501" cy="663015"/>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4" name="Título 1">
            <a:extLst>
              <a:ext uri="{FF2B5EF4-FFF2-40B4-BE49-F238E27FC236}">
                <a16:creationId xmlns:a16="http://schemas.microsoft.com/office/drawing/2014/main" id="{B222C38F-42B7-273A-E1F6-D02E9D570A73}"/>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Why are they more challenging? </a:t>
            </a:r>
          </a:p>
        </p:txBody>
      </p:sp>
      <p:sp>
        <p:nvSpPr>
          <p:cNvPr id="17" name="CuadroTexto 16">
            <a:extLst>
              <a:ext uri="{FF2B5EF4-FFF2-40B4-BE49-F238E27FC236}">
                <a16:creationId xmlns:a16="http://schemas.microsoft.com/office/drawing/2014/main" id="{06C2146C-5BC7-BF6F-3916-7C3750FBCEC7}"/>
              </a:ext>
            </a:extLst>
          </p:cNvPr>
          <p:cNvSpPr txBox="1"/>
          <p:nvPr/>
        </p:nvSpPr>
        <p:spPr>
          <a:xfrm>
            <a:off x="542925" y="801917"/>
            <a:ext cx="11036754" cy="1015663"/>
          </a:xfrm>
          <a:prstGeom prst="rect">
            <a:avLst/>
          </a:prstGeom>
          <a:noFill/>
        </p:spPr>
        <p:txBody>
          <a:bodyPr wrap="square">
            <a:spAutoFit/>
          </a:bodyPr>
          <a:lstStyle/>
          <a:p>
            <a:pPr>
              <a:buFont typeface="Arial" panose="020B0604020202020204" pitchFamily="34" charset="0"/>
              <a:buChar char="•"/>
            </a:pPr>
            <a:endParaRPr lang="es-ES" sz="2000" dirty="0"/>
          </a:p>
          <a:p>
            <a:pPr>
              <a:buFont typeface="Arial" panose="020B0604020202020204" pitchFamily="34" charset="0"/>
              <a:buChar char="•"/>
            </a:pPr>
            <a:endParaRPr lang="es-ES" sz="2000" dirty="0"/>
          </a:p>
          <a:p>
            <a:pPr>
              <a:buFont typeface="Arial" panose="020B0604020202020204" pitchFamily="34" charset="0"/>
              <a:buChar char="•"/>
            </a:pPr>
            <a:endParaRPr lang="es-ES" sz="2000" dirty="0"/>
          </a:p>
        </p:txBody>
      </p:sp>
      <p:pic>
        <p:nvPicPr>
          <p:cNvPr id="18" name="Imagen 17" descr="Diagrama&#10;&#10;El contenido generado por IA puede ser incorrecto.">
            <a:extLst>
              <a:ext uri="{FF2B5EF4-FFF2-40B4-BE49-F238E27FC236}">
                <a16:creationId xmlns:a16="http://schemas.microsoft.com/office/drawing/2014/main" id="{DCF19CB5-74A7-4E25-F856-B866DAE0121E}"/>
              </a:ext>
            </a:extLst>
          </p:cNvPr>
          <p:cNvPicPr>
            <a:picLocks noChangeAspect="1"/>
          </p:cNvPicPr>
          <p:nvPr/>
        </p:nvPicPr>
        <p:blipFill>
          <a:blip r:embed="rId2"/>
          <a:srcRect b="26915"/>
          <a:stretch/>
        </p:blipFill>
        <p:spPr>
          <a:xfrm>
            <a:off x="1006537" y="1335045"/>
            <a:ext cx="10192369" cy="4020264"/>
          </a:xfrm>
          <a:prstGeom prst="rect">
            <a:avLst/>
          </a:prstGeom>
        </p:spPr>
      </p:pic>
      <p:sp>
        <p:nvSpPr>
          <p:cNvPr id="20" name="CuadroTexto 19">
            <a:extLst>
              <a:ext uri="{FF2B5EF4-FFF2-40B4-BE49-F238E27FC236}">
                <a16:creationId xmlns:a16="http://schemas.microsoft.com/office/drawing/2014/main" id="{3FB06826-6325-61C8-4C21-2CEFBA2BC628}"/>
              </a:ext>
            </a:extLst>
          </p:cNvPr>
          <p:cNvSpPr txBox="1"/>
          <p:nvPr/>
        </p:nvSpPr>
        <p:spPr>
          <a:xfrm>
            <a:off x="539079" y="766380"/>
            <a:ext cx="11273222" cy="400110"/>
          </a:xfrm>
          <a:prstGeom prst="rect">
            <a:avLst/>
          </a:prstGeom>
          <a:noFill/>
        </p:spPr>
        <p:txBody>
          <a:bodyPr wrap="square">
            <a:spAutoFit/>
          </a:bodyPr>
          <a:lstStyle/>
          <a:p>
            <a:pPr marL="15875" indent="-15875" algn="ctr">
              <a:buNone/>
            </a:pPr>
            <a:r>
              <a:rPr lang="en-GB" sz="2000" b="1" noProof="0" dirty="0"/>
              <a:t>To boost the collider's ability to make new discoveries</a:t>
            </a:r>
            <a:endParaRPr lang="en-GB" sz="2000" b="1" noProof="0" dirty="0">
              <a:latin typeface="Calibri" panose="020F0502020204030204" pitchFamily="34" charset="0"/>
              <a:cs typeface="Calibri" panose="020F0502020204030204" pitchFamily="34" charset="0"/>
            </a:endParaRPr>
          </a:p>
        </p:txBody>
      </p:sp>
      <p:grpSp>
        <p:nvGrpSpPr>
          <p:cNvPr id="21" name="17 Grupo">
            <a:extLst>
              <a:ext uri="{FF2B5EF4-FFF2-40B4-BE49-F238E27FC236}">
                <a16:creationId xmlns:a16="http://schemas.microsoft.com/office/drawing/2014/main" id="{0B60FCDC-8E12-BE89-09CC-A4CDA3FE8583}"/>
              </a:ext>
            </a:extLst>
          </p:cNvPr>
          <p:cNvGrpSpPr/>
          <p:nvPr/>
        </p:nvGrpSpPr>
        <p:grpSpPr>
          <a:xfrm>
            <a:off x="379698" y="5463038"/>
            <a:ext cx="3112026" cy="1258437"/>
            <a:chOff x="4995798" y="2038772"/>
            <a:chExt cx="3190875" cy="1175426"/>
          </a:xfrm>
        </p:grpSpPr>
        <p:sp>
          <p:nvSpPr>
            <p:cNvPr id="22" name="Oval 48">
              <a:extLst>
                <a:ext uri="{FF2B5EF4-FFF2-40B4-BE49-F238E27FC236}">
                  <a16:creationId xmlns:a16="http://schemas.microsoft.com/office/drawing/2014/main" id="{DA9AC74D-2D28-EA0A-2AEB-65CD1FC10C77}"/>
                </a:ext>
              </a:extLst>
            </p:cNvPr>
            <p:cNvSpPr>
              <a:spLocks noChangeArrowheads="1"/>
            </p:cNvSpPr>
            <p:nvPr/>
          </p:nvSpPr>
          <p:spPr bwMode="auto">
            <a:xfrm>
              <a:off x="5222810" y="2105447"/>
              <a:ext cx="2963863" cy="708025"/>
            </a:xfrm>
            <a:prstGeom prst="ellipse">
              <a:avLst/>
            </a:prstGeom>
            <a:noFill/>
            <a:ln w="28575" algn="ctr">
              <a:solidFill>
                <a:srgbClr val="002060"/>
              </a:solidFill>
              <a:round/>
              <a:headEnd/>
              <a:tailEnd/>
            </a:ln>
            <a:effectLst/>
          </p:spPr>
          <p:txBody>
            <a:bodyPr wrap="none" anchor="ctr">
              <a:spAutoFit/>
            </a:bodyPr>
            <a:lstStyle/>
            <a:p>
              <a:endParaRPr lang="es-ES"/>
            </a:p>
          </p:txBody>
        </p:sp>
        <p:sp>
          <p:nvSpPr>
            <p:cNvPr id="23" name="Oval 49">
              <a:extLst>
                <a:ext uri="{FF2B5EF4-FFF2-40B4-BE49-F238E27FC236}">
                  <a16:creationId xmlns:a16="http://schemas.microsoft.com/office/drawing/2014/main" id="{19343047-79EC-D62E-4266-32F19F4FAF2B}"/>
                </a:ext>
              </a:extLst>
            </p:cNvPr>
            <p:cNvSpPr>
              <a:spLocks noChangeArrowheads="1"/>
            </p:cNvSpPr>
            <p:nvPr/>
          </p:nvSpPr>
          <p:spPr bwMode="auto">
            <a:xfrm>
              <a:off x="6526148" y="2635672"/>
              <a:ext cx="111125" cy="96837"/>
            </a:xfrm>
            <a:prstGeom prst="ellipse">
              <a:avLst/>
            </a:prstGeom>
            <a:solidFill>
              <a:schemeClr val="accent1"/>
            </a:solidFill>
            <a:ln w="9525" algn="ctr">
              <a:noFill/>
              <a:round/>
              <a:headEnd/>
              <a:tailEnd/>
            </a:ln>
            <a:effectLst/>
          </p:spPr>
          <p:txBody>
            <a:bodyPr anchor="ctr">
              <a:spAutoFit/>
            </a:bodyPr>
            <a:lstStyle/>
            <a:p>
              <a:endParaRPr lang="es-ES"/>
            </a:p>
          </p:txBody>
        </p:sp>
        <p:sp>
          <p:nvSpPr>
            <p:cNvPr id="24" name="Freeform 50">
              <a:extLst>
                <a:ext uri="{FF2B5EF4-FFF2-40B4-BE49-F238E27FC236}">
                  <a16:creationId xmlns:a16="http://schemas.microsoft.com/office/drawing/2014/main" id="{0755709A-2842-DEAB-B48A-363EF83496B2}"/>
                </a:ext>
              </a:extLst>
            </p:cNvPr>
            <p:cNvSpPr>
              <a:spLocks/>
            </p:cNvSpPr>
            <p:nvPr/>
          </p:nvSpPr>
          <p:spPr bwMode="auto">
            <a:xfrm>
              <a:off x="4995798" y="2038772"/>
              <a:ext cx="3048000" cy="857250"/>
            </a:xfrm>
            <a:custGeom>
              <a:avLst/>
              <a:gdLst/>
              <a:ahLst/>
              <a:cxnLst>
                <a:cxn ang="0">
                  <a:pos x="968" y="406"/>
                </a:cxn>
                <a:cxn ang="0">
                  <a:pos x="875" y="483"/>
                </a:cxn>
                <a:cxn ang="0">
                  <a:pos x="852" y="506"/>
                </a:cxn>
                <a:cxn ang="0">
                  <a:pos x="806" y="536"/>
                </a:cxn>
                <a:cxn ang="0">
                  <a:pos x="730" y="529"/>
                </a:cxn>
                <a:cxn ang="0">
                  <a:pos x="699" y="490"/>
                </a:cxn>
                <a:cxn ang="0">
                  <a:pos x="637" y="437"/>
                </a:cxn>
                <a:cxn ang="0">
                  <a:pos x="284" y="367"/>
                </a:cxn>
                <a:cxn ang="0">
                  <a:pos x="154" y="344"/>
                </a:cxn>
                <a:cxn ang="0">
                  <a:pos x="92" y="298"/>
                </a:cxn>
                <a:cxn ang="0">
                  <a:pos x="15" y="229"/>
                </a:cxn>
                <a:cxn ang="0">
                  <a:pos x="0" y="206"/>
                </a:cxn>
                <a:cxn ang="0">
                  <a:pos x="31" y="168"/>
                </a:cxn>
                <a:cxn ang="0">
                  <a:pos x="100" y="106"/>
                </a:cxn>
                <a:cxn ang="0">
                  <a:pos x="246" y="137"/>
                </a:cxn>
                <a:cxn ang="0">
                  <a:pos x="338" y="175"/>
                </a:cxn>
                <a:cxn ang="0">
                  <a:pos x="376" y="168"/>
                </a:cxn>
                <a:cxn ang="0">
                  <a:pos x="430" y="114"/>
                </a:cxn>
                <a:cxn ang="0">
                  <a:pos x="499" y="45"/>
                </a:cxn>
                <a:cxn ang="0">
                  <a:pos x="683" y="68"/>
                </a:cxn>
                <a:cxn ang="0">
                  <a:pos x="845" y="114"/>
                </a:cxn>
                <a:cxn ang="0">
                  <a:pos x="998" y="83"/>
                </a:cxn>
                <a:cxn ang="0">
                  <a:pos x="1037" y="53"/>
                </a:cxn>
                <a:cxn ang="0">
                  <a:pos x="1091" y="6"/>
                </a:cxn>
                <a:cxn ang="0">
                  <a:pos x="1236" y="22"/>
                </a:cxn>
                <a:cxn ang="0">
                  <a:pos x="1306" y="68"/>
                </a:cxn>
                <a:cxn ang="0">
                  <a:pos x="1359" y="145"/>
                </a:cxn>
                <a:cxn ang="0">
                  <a:pos x="1390" y="152"/>
                </a:cxn>
                <a:cxn ang="0">
                  <a:pos x="1590" y="122"/>
                </a:cxn>
                <a:cxn ang="0">
                  <a:pos x="1667" y="99"/>
                </a:cxn>
                <a:cxn ang="0">
                  <a:pos x="1812" y="106"/>
                </a:cxn>
                <a:cxn ang="0">
                  <a:pos x="1859" y="152"/>
                </a:cxn>
                <a:cxn ang="0">
                  <a:pos x="1897" y="183"/>
                </a:cxn>
                <a:cxn ang="0">
                  <a:pos x="1920" y="206"/>
                </a:cxn>
                <a:cxn ang="0">
                  <a:pos x="1874" y="337"/>
                </a:cxn>
                <a:cxn ang="0">
                  <a:pos x="1866" y="398"/>
                </a:cxn>
                <a:cxn ang="0">
                  <a:pos x="1774" y="483"/>
                </a:cxn>
                <a:cxn ang="0">
                  <a:pos x="1636" y="452"/>
                </a:cxn>
                <a:cxn ang="0">
                  <a:pos x="1528" y="398"/>
                </a:cxn>
                <a:cxn ang="0">
                  <a:pos x="1413" y="421"/>
                </a:cxn>
                <a:cxn ang="0">
                  <a:pos x="1321" y="498"/>
                </a:cxn>
                <a:cxn ang="0">
                  <a:pos x="1259" y="536"/>
                </a:cxn>
                <a:cxn ang="0">
                  <a:pos x="1167" y="513"/>
                </a:cxn>
                <a:cxn ang="0">
                  <a:pos x="1160" y="490"/>
                </a:cxn>
                <a:cxn ang="0">
                  <a:pos x="1144" y="475"/>
                </a:cxn>
              </a:cxnLst>
              <a:rect l="0" t="0" r="r" b="b"/>
              <a:pathLst>
                <a:path w="1920" h="540">
                  <a:moveTo>
                    <a:pt x="968" y="406"/>
                  </a:moveTo>
                  <a:cubicBezTo>
                    <a:pt x="893" y="419"/>
                    <a:pt x="917" y="433"/>
                    <a:pt x="875" y="483"/>
                  </a:cubicBezTo>
                  <a:cubicBezTo>
                    <a:pt x="868" y="491"/>
                    <a:pt x="861" y="499"/>
                    <a:pt x="852" y="506"/>
                  </a:cubicBezTo>
                  <a:cubicBezTo>
                    <a:pt x="837" y="517"/>
                    <a:pt x="806" y="536"/>
                    <a:pt x="806" y="536"/>
                  </a:cubicBezTo>
                  <a:cubicBezTo>
                    <a:pt x="781" y="534"/>
                    <a:pt x="755" y="535"/>
                    <a:pt x="730" y="529"/>
                  </a:cubicBezTo>
                  <a:cubicBezTo>
                    <a:pt x="719" y="526"/>
                    <a:pt x="704" y="495"/>
                    <a:pt x="699" y="490"/>
                  </a:cubicBezTo>
                  <a:cubicBezTo>
                    <a:pt x="668" y="455"/>
                    <a:pt x="668" y="457"/>
                    <a:pt x="637" y="437"/>
                  </a:cubicBezTo>
                  <a:cubicBezTo>
                    <a:pt x="574" y="336"/>
                    <a:pt x="358" y="369"/>
                    <a:pt x="284" y="367"/>
                  </a:cubicBezTo>
                  <a:cubicBezTo>
                    <a:pt x="239" y="362"/>
                    <a:pt x="198" y="356"/>
                    <a:pt x="154" y="344"/>
                  </a:cubicBezTo>
                  <a:cubicBezTo>
                    <a:pt x="125" y="316"/>
                    <a:pt x="144" y="333"/>
                    <a:pt x="92" y="298"/>
                  </a:cubicBezTo>
                  <a:cubicBezTo>
                    <a:pt x="63" y="279"/>
                    <a:pt x="43" y="249"/>
                    <a:pt x="15" y="229"/>
                  </a:cubicBezTo>
                  <a:cubicBezTo>
                    <a:pt x="10" y="221"/>
                    <a:pt x="0" y="215"/>
                    <a:pt x="0" y="206"/>
                  </a:cubicBezTo>
                  <a:cubicBezTo>
                    <a:pt x="0" y="192"/>
                    <a:pt x="23" y="177"/>
                    <a:pt x="31" y="168"/>
                  </a:cubicBezTo>
                  <a:cubicBezTo>
                    <a:pt x="54" y="140"/>
                    <a:pt x="64" y="119"/>
                    <a:pt x="100" y="106"/>
                  </a:cubicBezTo>
                  <a:cubicBezTo>
                    <a:pt x="146" y="112"/>
                    <a:pt x="203" y="115"/>
                    <a:pt x="246" y="137"/>
                  </a:cubicBezTo>
                  <a:cubicBezTo>
                    <a:pt x="282" y="155"/>
                    <a:pt x="299" y="166"/>
                    <a:pt x="338" y="175"/>
                  </a:cubicBezTo>
                  <a:cubicBezTo>
                    <a:pt x="351" y="173"/>
                    <a:pt x="364" y="173"/>
                    <a:pt x="376" y="168"/>
                  </a:cubicBezTo>
                  <a:cubicBezTo>
                    <a:pt x="390" y="162"/>
                    <a:pt x="409" y="128"/>
                    <a:pt x="430" y="114"/>
                  </a:cubicBezTo>
                  <a:cubicBezTo>
                    <a:pt x="448" y="86"/>
                    <a:pt x="468" y="56"/>
                    <a:pt x="499" y="45"/>
                  </a:cubicBezTo>
                  <a:cubicBezTo>
                    <a:pt x="541" y="3"/>
                    <a:pt x="630" y="50"/>
                    <a:pt x="683" y="68"/>
                  </a:cubicBezTo>
                  <a:cubicBezTo>
                    <a:pt x="724" y="107"/>
                    <a:pt x="792" y="107"/>
                    <a:pt x="845" y="114"/>
                  </a:cubicBezTo>
                  <a:cubicBezTo>
                    <a:pt x="918" y="109"/>
                    <a:pt x="947" y="119"/>
                    <a:pt x="998" y="83"/>
                  </a:cubicBezTo>
                  <a:cubicBezTo>
                    <a:pt x="1032" y="34"/>
                    <a:pt x="994" y="79"/>
                    <a:pt x="1037" y="53"/>
                  </a:cubicBezTo>
                  <a:cubicBezTo>
                    <a:pt x="1055" y="42"/>
                    <a:pt x="1076" y="21"/>
                    <a:pt x="1091" y="6"/>
                  </a:cubicBezTo>
                  <a:cubicBezTo>
                    <a:pt x="1140" y="9"/>
                    <a:pt x="1193" y="0"/>
                    <a:pt x="1236" y="22"/>
                  </a:cubicBezTo>
                  <a:cubicBezTo>
                    <a:pt x="1265" y="37"/>
                    <a:pt x="1275" y="57"/>
                    <a:pt x="1306" y="68"/>
                  </a:cubicBezTo>
                  <a:cubicBezTo>
                    <a:pt x="1313" y="90"/>
                    <a:pt x="1337" y="134"/>
                    <a:pt x="1359" y="145"/>
                  </a:cubicBezTo>
                  <a:cubicBezTo>
                    <a:pt x="1368" y="150"/>
                    <a:pt x="1380" y="150"/>
                    <a:pt x="1390" y="152"/>
                  </a:cubicBezTo>
                  <a:cubicBezTo>
                    <a:pt x="1465" y="147"/>
                    <a:pt x="1520" y="139"/>
                    <a:pt x="1590" y="122"/>
                  </a:cubicBezTo>
                  <a:cubicBezTo>
                    <a:pt x="1616" y="116"/>
                    <a:pt x="1667" y="99"/>
                    <a:pt x="1667" y="99"/>
                  </a:cubicBezTo>
                  <a:cubicBezTo>
                    <a:pt x="1715" y="101"/>
                    <a:pt x="1764" y="99"/>
                    <a:pt x="1812" y="106"/>
                  </a:cubicBezTo>
                  <a:cubicBezTo>
                    <a:pt x="1830" y="108"/>
                    <a:pt x="1850" y="143"/>
                    <a:pt x="1859" y="152"/>
                  </a:cubicBezTo>
                  <a:cubicBezTo>
                    <a:pt x="1871" y="163"/>
                    <a:pt x="1885" y="172"/>
                    <a:pt x="1897" y="183"/>
                  </a:cubicBezTo>
                  <a:cubicBezTo>
                    <a:pt x="1905" y="190"/>
                    <a:pt x="1912" y="198"/>
                    <a:pt x="1920" y="206"/>
                  </a:cubicBezTo>
                  <a:cubicBezTo>
                    <a:pt x="1913" y="270"/>
                    <a:pt x="1906" y="287"/>
                    <a:pt x="1874" y="337"/>
                  </a:cubicBezTo>
                  <a:cubicBezTo>
                    <a:pt x="1871" y="357"/>
                    <a:pt x="1871" y="378"/>
                    <a:pt x="1866" y="398"/>
                  </a:cubicBezTo>
                  <a:cubicBezTo>
                    <a:pt x="1856" y="434"/>
                    <a:pt x="1798" y="457"/>
                    <a:pt x="1774" y="483"/>
                  </a:cubicBezTo>
                  <a:cubicBezTo>
                    <a:pt x="1662" y="473"/>
                    <a:pt x="1708" y="477"/>
                    <a:pt x="1636" y="452"/>
                  </a:cubicBezTo>
                  <a:cubicBezTo>
                    <a:pt x="1607" y="425"/>
                    <a:pt x="1565" y="411"/>
                    <a:pt x="1528" y="398"/>
                  </a:cubicBezTo>
                  <a:cubicBezTo>
                    <a:pt x="1490" y="411"/>
                    <a:pt x="1451" y="408"/>
                    <a:pt x="1413" y="421"/>
                  </a:cubicBezTo>
                  <a:cubicBezTo>
                    <a:pt x="1386" y="450"/>
                    <a:pt x="1354" y="476"/>
                    <a:pt x="1321" y="498"/>
                  </a:cubicBezTo>
                  <a:cubicBezTo>
                    <a:pt x="1302" y="526"/>
                    <a:pt x="1291" y="527"/>
                    <a:pt x="1259" y="536"/>
                  </a:cubicBezTo>
                  <a:cubicBezTo>
                    <a:pt x="1233" y="533"/>
                    <a:pt x="1188" y="540"/>
                    <a:pt x="1167" y="513"/>
                  </a:cubicBezTo>
                  <a:cubicBezTo>
                    <a:pt x="1162" y="507"/>
                    <a:pt x="1164" y="497"/>
                    <a:pt x="1160" y="490"/>
                  </a:cubicBezTo>
                  <a:cubicBezTo>
                    <a:pt x="1156" y="484"/>
                    <a:pt x="1144" y="475"/>
                    <a:pt x="1144" y="475"/>
                  </a:cubicBezTo>
                </a:path>
              </a:pathLst>
            </a:custGeom>
            <a:noFill/>
            <a:ln w="9525" cap="flat" cmpd="sng">
              <a:solidFill>
                <a:srgbClr val="FF3300"/>
              </a:solidFill>
              <a:prstDash val="solid"/>
              <a:round/>
              <a:headEnd/>
              <a:tailEnd/>
            </a:ln>
            <a:effectLst/>
          </p:spPr>
          <p:txBody>
            <a:bodyPr>
              <a:spAutoFit/>
            </a:bodyPr>
            <a:lstStyle/>
            <a:p>
              <a:endParaRPr lang="es-ES"/>
            </a:p>
          </p:txBody>
        </p:sp>
        <p:sp>
          <p:nvSpPr>
            <p:cNvPr id="25" name="Rectangle 54">
              <a:extLst>
                <a:ext uri="{FF2B5EF4-FFF2-40B4-BE49-F238E27FC236}">
                  <a16:creationId xmlns:a16="http://schemas.microsoft.com/office/drawing/2014/main" id="{1AA86A6B-A54B-D334-AB98-F157CF530B68}"/>
                </a:ext>
              </a:extLst>
            </p:cNvPr>
            <p:cNvSpPr>
              <a:spLocks noChangeArrowheads="1"/>
            </p:cNvSpPr>
            <p:nvPr/>
          </p:nvSpPr>
          <p:spPr bwMode="auto">
            <a:xfrm>
              <a:off x="7377048" y="2705522"/>
              <a:ext cx="222250" cy="100012"/>
            </a:xfrm>
            <a:prstGeom prst="rect">
              <a:avLst/>
            </a:prstGeom>
            <a:solidFill>
              <a:srgbClr val="008000"/>
            </a:solidFill>
            <a:ln w="9525" algn="ctr">
              <a:noFill/>
              <a:miter lim="800000"/>
              <a:headEnd/>
              <a:tailEnd/>
            </a:ln>
            <a:effectLst/>
          </p:spPr>
          <p:txBody>
            <a:bodyPr anchor="ctr">
              <a:spAutoFit/>
            </a:bodyPr>
            <a:lstStyle/>
            <a:p>
              <a:endParaRPr lang="es-ES"/>
            </a:p>
          </p:txBody>
        </p:sp>
        <p:sp>
          <p:nvSpPr>
            <p:cNvPr id="26" name="Rectangle 55">
              <a:extLst>
                <a:ext uri="{FF2B5EF4-FFF2-40B4-BE49-F238E27FC236}">
                  <a16:creationId xmlns:a16="http://schemas.microsoft.com/office/drawing/2014/main" id="{E363771A-0FD1-533A-F4E1-56CCEF6D30C4}"/>
                </a:ext>
              </a:extLst>
            </p:cNvPr>
            <p:cNvSpPr>
              <a:spLocks noChangeArrowheads="1"/>
            </p:cNvSpPr>
            <p:nvPr/>
          </p:nvSpPr>
          <p:spPr bwMode="auto">
            <a:xfrm>
              <a:off x="7680260" y="2638847"/>
              <a:ext cx="222250" cy="100012"/>
            </a:xfrm>
            <a:prstGeom prst="rect">
              <a:avLst/>
            </a:prstGeom>
            <a:solidFill>
              <a:srgbClr val="008000"/>
            </a:solidFill>
            <a:ln w="9525" algn="ctr">
              <a:noFill/>
              <a:miter lim="800000"/>
              <a:headEnd/>
              <a:tailEnd/>
            </a:ln>
            <a:effectLst/>
          </p:spPr>
          <p:txBody>
            <a:bodyPr anchor="ctr">
              <a:spAutoFit/>
            </a:bodyPr>
            <a:lstStyle/>
            <a:p>
              <a:endParaRPr lang="es-ES"/>
            </a:p>
          </p:txBody>
        </p:sp>
        <p:sp>
          <p:nvSpPr>
            <p:cNvPr id="27" name="Rectangle 56">
              <a:extLst>
                <a:ext uri="{FF2B5EF4-FFF2-40B4-BE49-F238E27FC236}">
                  <a16:creationId xmlns:a16="http://schemas.microsoft.com/office/drawing/2014/main" id="{189A7890-61DB-A8AB-54AD-DA453093D8F6}"/>
                </a:ext>
              </a:extLst>
            </p:cNvPr>
            <p:cNvSpPr>
              <a:spLocks noChangeArrowheads="1"/>
            </p:cNvSpPr>
            <p:nvPr/>
          </p:nvSpPr>
          <p:spPr bwMode="auto">
            <a:xfrm>
              <a:off x="7021448" y="2753147"/>
              <a:ext cx="222250" cy="100012"/>
            </a:xfrm>
            <a:prstGeom prst="rect">
              <a:avLst/>
            </a:prstGeom>
            <a:solidFill>
              <a:srgbClr val="008000"/>
            </a:solidFill>
            <a:ln w="9525" algn="ctr">
              <a:noFill/>
              <a:miter lim="800000"/>
              <a:headEnd/>
              <a:tailEnd/>
            </a:ln>
            <a:effectLst/>
          </p:spPr>
          <p:txBody>
            <a:bodyPr anchor="ctr">
              <a:spAutoFit/>
            </a:bodyPr>
            <a:lstStyle/>
            <a:p>
              <a:endParaRPr lang="es-ES"/>
            </a:p>
          </p:txBody>
        </p:sp>
        <p:sp>
          <p:nvSpPr>
            <p:cNvPr id="28" name="Rectangle 57">
              <a:extLst>
                <a:ext uri="{FF2B5EF4-FFF2-40B4-BE49-F238E27FC236}">
                  <a16:creationId xmlns:a16="http://schemas.microsoft.com/office/drawing/2014/main" id="{3CD05DD1-C4C2-A6AF-A32F-51A1F0FB8FC4}"/>
                </a:ext>
              </a:extLst>
            </p:cNvPr>
            <p:cNvSpPr>
              <a:spLocks noChangeArrowheads="1"/>
            </p:cNvSpPr>
            <p:nvPr/>
          </p:nvSpPr>
          <p:spPr bwMode="auto">
            <a:xfrm>
              <a:off x="6688073" y="2753147"/>
              <a:ext cx="222250" cy="100012"/>
            </a:xfrm>
            <a:prstGeom prst="rect">
              <a:avLst/>
            </a:prstGeom>
            <a:solidFill>
              <a:srgbClr val="008000"/>
            </a:solidFill>
            <a:ln w="9525" algn="ctr">
              <a:noFill/>
              <a:miter lim="800000"/>
              <a:headEnd/>
              <a:tailEnd/>
            </a:ln>
            <a:effectLst/>
          </p:spPr>
          <p:txBody>
            <a:bodyPr anchor="ctr">
              <a:spAutoFit/>
            </a:bodyPr>
            <a:lstStyle/>
            <a:p>
              <a:endParaRPr lang="es-ES"/>
            </a:p>
          </p:txBody>
        </p:sp>
        <p:sp>
          <p:nvSpPr>
            <p:cNvPr id="29" name="Text Box 59">
              <a:extLst>
                <a:ext uri="{FF2B5EF4-FFF2-40B4-BE49-F238E27FC236}">
                  <a16:creationId xmlns:a16="http://schemas.microsoft.com/office/drawing/2014/main" id="{61C7141C-1306-A3EE-82AD-5B49B8873172}"/>
                </a:ext>
              </a:extLst>
            </p:cNvPr>
            <p:cNvSpPr txBox="1">
              <a:spLocks noChangeArrowheads="1"/>
            </p:cNvSpPr>
            <p:nvPr/>
          </p:nvSpPr>
          <p:spPr bwMode="auto">
            <a:xfrm>
              <a:off x="7230675" y="2937199"/>
              <a:ext cx="758541" cy="276999"/>
            </a:xfrm>
            <a:prstGeom prst="rect">
              <a:avLst/>
            </a:prstGeom>
            <a:noFill/>
            <a:ln w="9525" algn="ctr">
              <a:noFill/>
              <a:miter lim="800000"/>
              <a:headEnd/>
              <a:tailEnd/>
            </a:ln>
            <a:effectLst/>
          </p:spPr>
          <p:txBody>
            <a:bodyPr wrap="none">
              <a:spAutoFit/>
            </a:bodyPr>
            <a:lstStyle/>
            <a:p>
              <a:r>
                <a:rPr lang="sv-SE" sz="1200" b="1" dirty="0">
                  <a:solidFill>
                    <a:srgbClr val="00B050"/>
                  </a:solidFill>
                </a:rPr>
                <a:t>Dipolos</a:t>
              </a:r>
            </a:p>
          </p:txBody>
        </p:sp>
      </p:grpSp>
      <p:sp>
        <p:nvSpPr>
          <p:cNvPr id="30" name="Marcador de pie de página 29">
            <a:extLst>
              <a:ext uri="{FF2B5EF4-FFF2-40B4-BE49-F238E27FC236}">
                <a16:creationId xmlns:a16="http://schemas.microsoft.com/office/drawing/2014/main" id="{73260E28-6F4A-B532-49F3-950488C89592}"/>
              </a:ext>
            </a:extLst>
          </p:cNvPr>
          <p:cNvSpPr>
            <a:spLocks noGrp="1"/>
          </p:cNvSpPr>
          <p:nvPr>
            <p:ph type="ftr" sz="quarter" idx="11"/>
          </p:nvPr>
        </p:nvSpPr>
        <p:spPr/>
        <p:txBody>
          <a:bodyPr/>
          <a:lstStyle/>
          <a:p>
            <a:r>
              <a:rPr lang="es-ES_tradnl"/>
              <a:t>N. Fuster-Martínez</a:t>
            </a:r>
          </a:p>
        </p:txBody>
      </p:sp>
      <p:sp>
        <p:nvSpPr>
          <p:cNvPr id="31" name="Marcador de número de diapositiva 30">
            <a:extLst>
              <a:ext uri="{FF2B5EF4-FFF2-40B4-BE49-F238E27FC236}">
                <a16:creationId xmlns:a16="http://schemas.microsoft.com/office/drawing/2014/main" id="{03F60585-04A2-29E3-CABD-2C5664B545CB}"/>
              </a:ext>
            </a:extLst>
          </p:cNvPr>
          <p:cNvSpPr>
            <a:spLocks noGrp="1"/>
          </p:cNvSpPr>
          <p:nvPr>
            <p:ph type="sldNum" sz="quarter" idx="12"/>
          </p:nvPr>
        </p:nvSpPr>
        <p:spPr/>
        <p:txBody>
          <a:bodyPr/>
          <a:lstStyle/>
          <a:p>
            <a:fld id="{DAE0D7E8-5DF2-E840-A2C8-1CC4E4B5A26A}" type="slidenum">
              <a:rPr lang="es-ES_tradnl" smtClean="0"/>
              <a:t>8</a:t>
            </a:fld>
            <a:endParaRPr lang="es-ES_tradnl"/>
          </a:p>
        </p:txBody>
      </p:sp>
      <p:sp>
        <p:nvSpPr>
          <p:cNvPr id="7" name="Rectángulo redondeado 6">
            <a:extLst>
              <a:ext uri="{FF2B5EF4-FFF2-40B4-BE49-F238E27FC236}">
                <a16:creationId xmlns:a16="http://schemas.microsoft.com/office/drawing/2014/main" id="{65621E75-933C-C138-6940-62F8D94D67FA}"/>
              </a:ext>
            </a:extLst>
          </p:cNvPr>
          <p:cNvSpPr/>
          <p:nvPr/>
        </p:nvSpPr>
        <p:spPr>
          <a:xfrm>
            <a:off x="7799393" y="5462040"/>
            <a:ext cx="3522845" cy="918789"/>
          </a:xfrm>
          <a:prstGeom prst="roundRect">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s-ES_tradnl" dirty="0"/>
          </a:p>
        </p:txBody>
      </p:sp>
      <p:sp>
        <p:nvSpPr>
          <p:cNvPr id="6" name="CuadroTexto 5">
            <a:extLst>
              <a:ext uri="{FF2B5EF4-FFF2-40B4-BE49-F238E27FC236}">
                <a16:creationId xmlns:a16="http://schemas.microsoft.com/office/drawing/2014/main" id="{4F67F2C6-F1B6-F9F2-7800-12C42A211F2C}"/>
              </a:ext>
            </a:extLst>
          </p:cNvPr>
          <p:cNvSpPr txBox="1"/>
          <p:nvPr/>
        </p:nvSpPr>
        <p:spPr>
          <a:xfrm>
            <a:off x="7799393" y="5517853"/>
            <a:ext cx="3522846" cy="830997"/>
          </a:xfrm>
          <a:prstGeom prst="rect">
            <a:avLst/>
          </a:prstGeom>
          <a:noFill/>
        </p:spPr>
        <p:txBody>
          <a:bodyPr wrap="square">
            <a:spAutoFit/>
          </a:bodyPr>
          <a:lstStyle/>
          <a:p>
            <a:pPr algn="ctr"/>
            <a:r>
              <a:rPr lang="en-GB" sz="1600" noProof="1"/>
              <a:t>Measure of how many particles pass through a unit area per unit time at the interaction point</a:t>
            </a:r>
          </a:p>
        </p:txBody>
      </p:sp>
    </p:spTree>
    <p:extLst>
      <p:ext uri="{BB962C8B-B14F-4D97-AF65-F5344CB8AC3E}">
        <p14:creationId xmlns:p14="http://schemas.microsoft.com/office/powerpoint/2010/main" val="2434130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ECFA6-55E1-C1D6-AAEC-CA67A9CC843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B8CEE431-3FE5-C3F4-45B9-4FE8F7E57285}"/>
              </a:ext>
            </a:extLst>
          </p:cNvPr>
          <p:cNvSpPr txBox="1">
            <a:spLocks/>
          </p:cNvSpPr>
          <p:nvPr/>
        </p:nvSpPr>
        <p:spPr>
          <a:xfrm>
            <a:off x="-13448" y="-13446"/>
            <a:ext cx="12232341" cy="578224"/>
          </a:xfrm>
          <a:prstGeom prst="rect">
            <a:avLst/>
          </a:prstGeom>
          <a:solidFill>
            <a:srgbClr val="2566DB"/>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noProof="0" dirty="0">
                <a:solidFill>
                  <a:schemeClr val="bg1"/>
                </a:solidFill>
              </a:rPr>
              <a:t>Why are they more challenging? </a:t>
            </a:r>
          </a:p>
        </p:txBody>
      </p:sp>
      <p:sp>
        <p:nvSpPr>
          <p:cNvPr id="2" name="CuadroTexto 1">
            <a:extLst>
              <a:ext uri="{FF2B5EF4-FFF2-40B4-BE49-F238E27FC236}">
                <a16:creationId xmlns:a16="http://schemas.microsoft.com/office/drawing/2014/main" id="{B4643E95-4D3E-A6AF-109C-42234C6506AD}"/>
              </a:ext>
            </a:extLst>
          </p:cNvPr>
          <p:cNvSpPr txBox="1"/>
          <p:nvPr/>
        </p:nvSpPr>
        <p:spPr>
          <a:xfrm>
            <a:off x="8896824" y="4371372"/>
            <a:ext cx="2894610" cy="1477328"/>
          </a:xfrm>
          <a:prstGeom prst="rect">
            <a:avLst/>
          </a:prstGeom>
          <a:noFill/>
        </p:spPr>
        <p:txBody>
          <a:bodyPr wrap="square">
            <a:spAutoFit/>
          </a:bodyPr>
          <a:lstStyle/>
          <a:p>
            <a:pPr algn="ctr"/>
            <a:r>
              <a:rPr lang="en-GB" b="1" dirty="0">
                <a:solidFill>
                  <a:srgbClr val="FF0000"/>
                </a:solidFill>
                <a:latin typeface="Calibri" panose="020F0502020204030204" pitchFamily="34" charset="0"/>
                <a:cs typeface="Calibri" panose="020F0502020204030204" pitchFamily="34" charset="0"/>
              </a:rPr>
              <a:t>Pushing the stored beam energy is a key ingredient to the collider's performance, if it can be handled safely and efficiently!</a:t>
            </a:r>
          </a:p>
        </p:txBody>
      </p:sp>
      <p:pic>
        <p:nvPicPr>
          <p:cNvPr id="12" name="Imagen 11" descr="Diagrama&#10;&#10;El contenido generado por IA puede ser incorrecto.">
            <a:extLst>
              <a:ext uri="{FF2B5EF4-FFF2-40B4-BE49-F238E27FC236}">
                <a16:creationId xmlns:a16="http://schemas.microsoft.com/office/drawing/2014/main" id="{12DDBC54-76BF-AB7A-4EFC-B347EABF65AF}"/>
              </a:ext>
            </a:extLst>
          </p:cNvPr>
          <p:cNvPicPr>
            <a:picLocks noChangeAspect="1"/>
          </p:cNvPicPr>
          <p:nvPr/>
        </p:nvPicPr>
        <p:blipFill>
          <a:blip r:embed="rId2"/>
          <a:srcRect l="-1" t="14159" r="61565" b="42593"/>
          <a:stretch/>
        </p:blipFill>
        <p:spPr>
          <a:xfrm>
            <a:off x="504235" y="911591"/>
            <a:ext cx="3018430" cy="2517408"/>
          </a:xfrm>
          <a:prstGeom prst="rect">
            <a:avLst/>
          </a:prstGeom>
        </p:spPr>
      </p:pic>
      <p:pic>
        <p:nvPicPr>
          <p:cNvPr id="5" name="Imagen 4" descr="Diagrama&#10;&#10;El contenido generado por IA puede ser incorrecto.">
            <a:extLst>
              <a:ext uri="{FF2B5EF4-FFF2-40B4-BE49-F238E27FC236}">
                <a16:creationId xmlns:a16="http://schemas.microsoft.com/office/drawing/2014/main" id="{AEB5F643-D812-CF2D-D46C-4073554D56FE}"/>
              </a:ext>
            </a:extLst>
          </p:cNvPr>
          <p:cNvPicPr>
            <a:picLocks noChangeAspect="1"/>
          </p:cNvPicPr>
          <p:nvPr/>
        </p:nvPicPr>
        <p:blipFill>
          <a:blip r:embed="rId2"/>
          <a:srcRect l="38616" t="17198" r="21549" b="72869"/>
          <a:stretch/>
        </p:blipFill>
        <p:spPr>
          <a:xfrm>
            <a:off x="3551005" y="1083898"/>
            <a:ext cx="3128210" cy="578224"/>
          </a:xfrm>
          <a:prstGeom prst="rect">
            <a:avLst/>
          </a:prstGeom>
        </p:spPr>
      </p:pic>
      <p:grpSp>
        <p:nvGrpSpPr>
          <p:cNvPr id="11" name="Grupo 10">
            <a:extLst>
              <a:ext uri="{FF2B5EF4-FFF2-40B4-BE49-F238E27FC236}">
                <a16:creationId xmlns:a16="http://schemas.microsoft.com/office/drawing/2014/main" id="{B472430E-B550-ACE9-2922-94300B037DAB}"/>
              </a:ext>
            </a:extLst>
          </p:cNvPr>
          <p:cNvGrpSpPr/>
          <p:nvPr/>
        </p:nvGrpSpPr>
        <p:grpSpPr>
          <a:xfrm>
            <a:off x="6707555" y="911591"/>
            <a:ext cx="4944069" cy="2471186"/>
            <a:chOff x="6707555" y="927328"/>
            <a:chExt cx="4944069" cy="2471186"/>
          </a:xfrm>
        </p:grpSpPr>
        <p:grpSp>
          <p:nvGrpSpPr>
            <p:cNvPr id="8" name="Grupo 7">
              <a:extLst>
                <a:ext uri="{FF2B5EF4-FFF2-40B4-BE49-F238E27FC236}">
                  <a16:creationId xmlns:a16="http://schemas.microsoft.com/office/drawing/2014/main" id="{58A69057-CD7C-76D9-4EFD-4A3F56E36284}"/>
                </a:ext>
              </a:extLst>
            </p:cNvPr>
            <p:cNvGrpSpPr/>
            <p:nvPr/>
          </p:nvGrpSpPr>
          <p:grpSpPr>
            <a:xfrm>
              <a:off x="6707555" y="927328"/>
              <a:ext cx="4944069" cy="2471186"/>
              <a:chOff x="6707555" y="927328"/>
              <a:chExt cx="4944069" cy="2471186"/>
            </a:xfrm>
          </p:grpSpPr>
          <p:pic>
            <p:nvPicPr>
              <p:cNvPr id="3" name="Imagen 2" descr="Diagrama&#10;&#10;El contenido generado por IA puede ser incorrecto.">
                <a:extLst>
                  <a:ext uri="{FF2B5EF4-FFF2-40B4-BE49-F238E27FC236}">
                    <a16:creationId xmlns:a16="http://schemas.microsoft.com/office/drawing/2014/main" id="{03FB9292-5874-343B-2A3E-724BB53D47DB}"/>
                  </a:ext>
                </a:extLst>
              </p:cNvPr>
              <p:cNvPicPr>
                <a:picLocks noChangeAspect="1"/>
              </p:cNvPicPr>
              <p:nvPr/>
            </p:nvPicPr>
            <p:blipFill>
              <a:blip r:embed="rId2"/>
              <a:srcRect l="36954" t="27576" r="1005" b="31274"/>
              <a:stretch/>
            </p:blipFill>
            <p:spPr>
              <a:xfrm>
                <a:off x="6707555" y="927328"/>
                <a:ext cx="4872124" cy="2395289"/>
              </a:xfrm>
              <a:prstGeom prst="rect">
                <a:avLst/>
              </a:prstGeom>
            </p:spPr>
          </p:pic>
          <p:sp>
            <p:nvSpPr>
              <p:cNvPr id="6" name="Rectángulo 5">
                <a:extLst>
                  <a:ext uri="{FF2B5EF4-FFF2-40B4-BE49-F238E27FC236}">
                    <a16:creationId xmlns:a16="http://schemas.microsoft.com/office/drawing/2014/main" id="{4F0BB941-7ED6-7DEF-3074-A23C1CD4C1E8}"/>
                  </a:ext>
                </a:extLst>
              </p:cNvPr>
              <p:cNvSpPr/>
              <p:nvPr/>
            </p:nvSpPr>
            <p:spPr>
              <a:xfrm>
                <a:off x="9716460" y="2049075"/>
                <a:ext cx="1935164" cy="13494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sp>
          <p:nvSpPr>
            <p:cNvPr id="9" name="Rectángulo 8">
              <a:extLst>
                <a:ext uri="{FF2B5EF4-FFF2-40B4-BE49-F238E27FC236}">
                  <a16:creationId xmlns:a16="http://schemas.microsoft.com/office/drawing/2014/main" id="{EAE459A9-C302-54DA-606C-EA95AAFF2217}"/>
                </a:ext>
              </a:extLst>
            </p:cNvPr>
            <p:cNvSpPr/>
            <p:nvPr/>
          </p:nvSpPr>
          <p:spPr>
            <a:xfrm>
              <a:off x="10270156" y="1780474"/>
              <a:ext cx="433136" cy="3444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grpSp>
      <p:cxnSp>
        <p:nvCxnSpPr>
          <p:cNvPr id="16" name="Conector recto de flecha 15">
            <a:extLst>
              <a:ext uri="{FF2B5EF4-FFF2-40B4-BE49-F238E27FC236}">
                <a16:creationId xmlns:a16="http://schemas.microsoft.com/office/drawing/2014/main" id="{C0D8773B-F9FC-7118-88B3-30F50533F800}"/>
              </a:ext>
            </a:extLst>
          </p:cNvPr>
          <p:cNvCxnSpPr>
            <a:cxnSpLocks/>
          </p:cNvCxnSpPr>
          <p:nvPr/>
        </p:nvCxnSpPr>
        <p:spPr>
          <a:xfrm flipV="1">
            <a:off x="11136429" y="1715308"/>
            <a:ext cx="0" cy="241393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723646B0-F5C2-E273-ED62-81E9EC4A1868}"/>
              </a:ext>
            </a:extLst>
          </p:cNvPr>
          <p:cNvCxnSpPr>
            <a:cxnSpLocks/>
          </p:cNvCxnSpPr>
          <p:nvPr/>
        </p:nvCxnSpPr>
        <p:spPr>
          <a:xfrm flipV="1">
            <a:off x="9945572" y="1900089"/>
            <a:ext cx="201861" cy="7320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CuadroTexto 22">
            <a:extLst>
              <a:ext uri="{FF2B5EF4-FFF2-40B4-BE49-F238E27FC236}">
                <a16:creationId xmlns:a16="http://schemas.microsoft.com/office/drawing/2014/main" id="{131BDA5B-3E03-66F2-5AA2-43F169CE9E96}"/>
              </a:ext>
            </a:extLst>
          </p:cNvPr>
          <p:cNvSpPr txBox="1"/>
          <p:nvPr/>
        </p:nvSpPr>
        <p:spPr>
          <a:xfrm>
            <a:off x="2033014" y="2876331"/>
            <a:ext cx="4062986" cy="584775"/>
          </a:xfrm>
          <a:prstGeom prst="rect">
            <a:avLst/>
          </a:prstGeom>
          <a:noFill/>
        </p:spPr>
        <p:txBody>
          <a:bodyPr wrap="square">
            <a:spAutoFit/>
          </a:bodyPr>
          <a:lstStyle/>
          <a:p>
            <a:pPr algn="ctr"/>
            <a:r>
              <a:rPr lang="en-GB" sz="1600" b="1" dirty="0">
                <a:latin typeface="Calibri" panose="020F0502020204030204" pitchFamily="34" charset="0"/>
                <a:cs typeface="Calibri" panose="020F0502020204030204" pitchFamily="34" charset="0"/>
              </a:rPr>
              <a:t>Protect the superconducting final focus magnets where large beam sizes are expected</a:t>
            </a:r>
            <a:endParaRPr lang="en-GB" sz="1800" b="1" noProof="0" dirty="0">
              <a:latin typeface="Calibri" panose="020F0502020204030204" pitchFamily="34" charset="0"/>
              <a:cs typeface="Calibri" panose="020F0502020204030204" pitchFamily="34" charset="0"/>
            </a:endParaRPr>
          </a:p>
        </p:txBody>
      </p:sp>
      <p:sp>
        <p:nvSpPr>
          <p:cNvPr id="14" name="CuadroTexto 13">
            <a:extLst>
              <a:ext uri="{FF2B5EF4-FFF2-40B4-BE49-F238E27FC236}">
                <a16:creationId xmlns:a16="http://schemas.microsoft.com/office/drawing/2014/main" id="{8AF1B2B4-AF18-BB90-48E6-4B6104B266BF}"/>
              </a:ext>
            </a:extLst>
          </p:cNvPr>
          <p:cNvSpPr txBox="1"/>
          <p:nvPr/>
        </p:nvSpPr>
        <p:spPr>
          <a:xfrm>
            <a:off x="8733147" y="3002214"/>
            <a:ext cx="2424849" cy="1323439"/>
          </a:xfrm>
          <a:prstGeom prst="rect">
            <a:avLst/>
          </a:prstGeom>
          <a:noFill/>
        </p:spPr>
        <p:txBody>
          <a:bodyPr wrap="square">
            <a:spAutoFit/>
          </a:bodyPr>
          <a:lstStyle/>
          <a:p>
            <a:pPr algn="ctr"/>
            <a:r>
              <a:rPr lang="en-GB" sz="1600" dirty="0">
                <a:latin typeface="Calibri" panose="020F0502020204030204" pitchFamily="34" charset="0"/>
                <a:cs typeface="Calibri" panose="020F0502020204030204" pitchFamily="34" charset="0"/>
              </a:rPr>
              <a:t>Injectors,</a:t>
            </a:r>
          </a:p>
          <a:p>
            <a:pPr algn="ctr"/>
            <a:r>
              <a:rPr lang="en-GB" sz="1600" dirty="0">
                <a:latin typeface="Calibri" panose="020F0502020204030204" pitchFamily="34" charset="0"/>
                <a:cs typeface="Calibri" panose="020F0502020204030204" pitchFamily="34" charset="0"/>
              </a:rPr>
              <a:t>emittance preservation,</a:t>
            </a:r>
          </a:p>
          <a:p>
            <a:pPr algn="ctr"/>
            <a:r>
              <a:rPr lang="en-GB" sz="1600" dirty="0">
                <a:latin typeface="Calibri" panose="020F0502020204030204" pitchFamily="34" charset="0"/>
                <a:cs typeface="Calibri" panose="020F0502020204030204" pitchFamily="34" charset="0"/>
              </a:rPr>
              <a:t>beam stability…</a:t>
            </a:r>
          </a:p>
          <a:p>
            <a:pPr algn="just"/>
            <a:endParaRPr lang="en-GB" sz="1600" b="1" noProof="0" dirty="0">
              <a:latin typeface="Calibri" panose="020F0502020204030204" pitchFamily="34" charset="0"/>
              <a:cs typeface="Calibri" panose="020F0502020204030204" pitchFamily="34" charset="0"/>
            </a:endParaRPr>
          </a:p>
          <a:p>
            <a:pPr algn="just"/>
            <a:endParaRPr lang="en-GB" sz="1600" b="1" noProof="0" dirty="0">
              <a:latin typeface="Calibri" panose="020F0502020204030204" pitchFamily="34" charset="0"/>
              <a:cs typeface="Calibri" panose="020F0502020204030204" pitchFamily="34" charset="0"/>
            </a:endParaRPr>
          </a:p>
        </p:txBody>
      </p:sp>
      <p:cxnSp>
        <p:nvCxnSpPr>
          <p:cNvPr id="24" name="Conector recto de flecha 23">
            <a:extLst>
              <a:ext uri="{FF2B5EF4-FFF2-40B4-BE49-F238E27FC236}">
                <a16:creationId xmlns:a16="http://schemas.microsoft.com/office/drawing/2014/main" id="{30C6DA66-099C-69A8-38B2-8D52C5FF74FD}"/>
              </a:ext>
            </a:extLst>
          </p:cNvPr>
          <p:cNvCxnSpPr>
            <a:cxnSpLocks/>
          </p:cNvCxnSpPr>
          <p:nvPr/>
        </p:nvCxnSpPr>
        <p:spPr>
          <a:xfrm flipV="1">
            <a:off x="6270878" y="3498995"/>
            <a:ext cx="924192" cy="5512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6" name="Marcador de pie de página 25">
            <a:extLst>
              <a:ext uri="{FF2B5EF4-FFF2-40B4-BE49-F238E27FC236}">
                <a16:creationId xmlns:a16="http://schemas.microsoft.com/office/drawing/2014/main" id="{D5E4CDC8-9ED5-E589-CE6B-565E65CA8922}"/>
              </a:ext>
            </a:extLst>
          </p:cNvPr>
          <p:cNvSpPr>
            <a:spLocks noGrp="1"/>
          </p:cNvSpPr>
          <p:nvPr>
            <p:ph type="ftr" sz="quarter" idx="11"/>
          </p:nvPr>
        </p:nvSpPr>
        <p:spPr/>
        <p:txBody>
          <a:bodyPr/>
          <a:lstStyle/>
          <a:p>
            <a:r>
              <a:rPr lang="es-ES_tradnl"/>
              <a:t>N. Fuster-Martínez</a:t>
            </a:r>
          </a:p>
        </p:txBody>
      </p:sp>
      <p:sp>
        <p:nvSpPr>
          <p:cNvPr id="27" name="Marcador de número de diapositiva 26">
            <a:extLst>
              <a:ext uri="{FF2B5EF4-FFF2-40B4-BE49-F238E27FC236}">
                <a16:creationId xmlns:a16="http://schemas.microsoft.com/office/drawing/2014/main" id="{5BEEE8BD-1424-5DC0-7F8A-F35E4FA688B5}"/>
              </a:ext>
            </a:extLst>
          </p:cNvPr>
          <p:cNvSpPr>
            <a:spLocks noGrp="1"/>
          </p:cNvSpPr>
          <p:nvPr>
            <p:ph type="sldNum" sz="quarter" idx="12"/>
          </p:nvPr>
        </p:nvSpPr>
        <p:spPr/>
        <p:txBody>
          <a:bodyPr/>
          <a:lstStyle/>
          <a:p>
            <a:fld id="{DAE0D7E8-5DF2-E840-A2C8-1CC4E4B5A26A}" type="slidenum">
              <a:rPr lang="es-ES_tradnl" smtClean="0"/>
              <a:t>9</a:t>
            </a:fld>
            <a:endParaRPr lang="es-ES_tradnl"/>
          </a:p>
        </p:txBody>
      </p:sp>
      <p:sp>
        <p:nvSpPr>
          <p:cNvPr id="7" name="Rectángulo redondeado 6">
            <a:extLst>
              <a:ext uri="{FF2B5EF4-FFF2-40B4-BE49-F238E27FC236}">
                <a16:creationId xmlns:a16="http://schemas.microsoft.com/office/drawing/2014/main" id="{AF6BB5AE-9E5F-C7A9-D036-D43C0C562CEF}"/>
              </a:ext>
            </a:extLst>
          </p:cNvPr>
          <p:cNvSpPr/>
          <p:nvPr/>
        </p:nvSpPr>
        <p:spPr>
          <a:xfrm>
            <a:off x="8804087" y="4234900"/>
            <a:ext cx="3080084" cy="1711509"/>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Elipse 9">
            <a:extLst>
              <a:ext uri="{FF2B5EF4-FFF2-40B4-BE49-F238E27FC236}">
                <a16:creationId xmlns:a16="http://schemas.microsoft.com/office/drawing/2014/main" id="{328D141D-7ED3-7861-3EBE-97F768BBC0C2}"/>
              </a:ext>
            </a:extLst>
          </p:cNvPr>
          <p:cNvSpPr/>
          <p:nvPr/>
        </p:nvSpPr>
        <p:spPr>
          <a:xfrm>
            <a:off x="6679215" y="2175703"/>
            <a:ext cx="2311070" cy="1349438"/>
          </a:xfrm>
          <a:prstGeom prst="ellipse">
            <a:avLst/>
          </a:prstGeom>
          <a:noFill/>
          <a:ln>
            <a:solidFill>
              <a:srgbClr val="1B2B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CuadroTexto 14">
            <a:extLst>
              <a:ext uri="{FF2B5EF4-FFF2-40B4-BE49-F238E27FC236}">
                <a16:creationId xmlns:a16="http://schemas.microsoft.com/office/drawing/2014/main" id="{D5B9DBFE-5F4E-4EEA-69C9-777EDF864CE8}"/>
              </a:ext>
            </a:extLst>
          </p:cNvPr>
          <p:cNvSpPr txBox="1"/>
          <p:nvPr/>
        </p:nvSpPr>
        <p:spPr>
          <a:xfrm>
            <a:off x="6727530" y="3936492"/>
            <a:ext cx="1674796" cy="2308324"/>
          </a:xfrm>
          <a:prstGeom prst="rect">
            <a:avLst/>
          </a:prstGeom>
          <a:noFill/>
        </p:spPr>
        <p:txBody>
          <a:bodyPr wrap="square" rtlCol="0">
            <a:spAutoFit/>
          </a:bodyPr>
          <a:lstStyle/>
          <a:p>
            <a:pPr algn="ctr"/>
            <a:r>
              <a:rPr lang="en-GB" b="1" i="1" noProof="1"/>
              <a:t>Collimation plays a key role in pushing these parameters for higher collider’s performance</a:t>
            </a:r>
          </a:p>
        </p:txBody>
      </p:sp>
      <p:pic>
        <p:nvPicPr>
          <p:cNvPr id="26626" name="Picture 2" descr="Hoy se inician oficialmente las colisiones en el LHC Run 2 - La Ciencia de  la Mula Francis">
            <a:extLst>
              <a:ext uri="{FF2B5EF4-FFF2-40B4-BE49-F238E27FC236}">
                <a16:creationId xmlns:a16="http://schemas.microsoft.com/office/drawing/2014/main" id="{72A9F355-F82F-6FA9-B248-7D4D9FC735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6222" y="3498995"/>
            <a:ext cx="4741323" cy="2567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53644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50534</TotalTime>
  <Words>3743</Words>
  <Application>Microsoft Macintosh PowerPoint</Application>
  <PresentationFormat>Panorámica</PresentationFormat>
  <Paragraphs>605</Paragraphs>
  <Slides>54</Slides>
  <Notes>7</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54</vt:i4>
      </vt:variant>
    </vt:vector>
  </HeadingPairs>
  <TitlesOfParts>
    <vt:vector size="62" baseType="lpstr">
      <vt:lpstr>Aptos</vt:lpstr>
      <vt:lpstr>Aptos Display</vt:lpstr>
      <vt:lpstr>Arial</vt:lpstr>
      <vt:lpstr>Calibri</vt:lpstr>
      <vt:lpstr>Cambria Math</vt:lpstr>
      <vt:lpstr>Courier New</vt:lpstr>
      <vt:lpstr>Wingdings</vt:lpstr>
      <vt:lpstr>Tema de Office</vt:lpstr>
      <vt:lpstr>Collimation  N. Fuster Martínez, IFIC-UV CSIC   Material based on S. Redaelli CAS Collimation lecture 2024  Intensity Limitations in hadron beams Borovets, Bulgaria 24th June 2025</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Abstract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Nuria Fuster Martínez</dc:creator>
  <cp:lastModifiedBy>Nuria Fuster Martínez</cp:lastModifiedBy>
  <cp:revision>183</cp:revision>
  <cp:lastPrinted>2025-06-22T09:46:50Z</cp:lastPrinted>
  <dcterms:created xsi:type="dcterms:W3CDTF">2025-04-24T08:07:45Z</dcterms:created>
  <dcterms:modified xsi:type="dcterms:W3CDTF">2025-06-24T08:14:33Z</dcterms:modified>
</cp:coreProperties>
</file>