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tiff" ContentType="image/tiff"/>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4"/>
  </p:sldMasterIdLst>
  <p:notesMasterIdLst>
    <p:notesMasterId r:id="rId67"/>
  </p:notesMasterIdLst>
  <p:sldIdLst>
    <p:sldId id="256" r:id="rId5"/>
    <p:sldId id="257" r:id="rId6"/>
    <p:sldId id="377" r:id="rId7"/>
    <p:sldId id="387" r:id="rId8"/>
    <p:sldId id="534" r:id="rId9"/>
    <p:sldId id="535" r:id="rId10"/>
    <p:sldId id="275" r:id="rId11"/>
    <p:sldId id="536" r:id="rId12"/>
    <p:sldId id="384" r:id="rId13"/>
    <p:sldId id="427" r:id="rId14"/>
    <p:sldId id="475" r:id="rId15"/>
    <p:sldId id="424" r:id="rId16"/>
    <p:sldId id="476" r:id="rId17"/>
    <p:sldId id="537" r:id="rId18"/>
    <p:sldId id="436" r:id="rId19"/>
    <p:sldId id="526" r:id="rId20"/>
    <p:sldId id="538" r:id="rId21"/>
    <p:sldId id="471" r:id="rId22"/>
    <p:sldId id="443" r:id="rId23"/>
    <p:sldId id="444" r:id="rId24"/>
    <p:sldId id="485" r:id="rId25"/>
    <p:sldId id="486" r:id="rId26"/>
    <p:sldId id="487" r:id="rId27"/>
    <p:sldId id="488" r:id="rId28"/>
    <p:sldId id="489" r:id="rId29"/>
    <p:sldId id="539" r:id="rId30"/>
    <p:sldId id="282" r:id="rId31"/>
    <p:sldId id="544" r:id="rId32"/>
    <p:sldId id="545" r:id="rId33"/>
    <p:sldId id="546" r:id="rId34"/>
    <p:sldId id="547" r:id="rId35"/>
    <p:sldId id="548" r:id="rId36"/>
    <p:sldId id="549" r:id="rId37"/>
    <p:sldId id="550" r:id="rId38"/>
    <p:sldId id="473" r:id="rId39"/>
    <p:sldId id="431" r:id="rId40"/>
    <p:sldId id="281" r:id="rId41"/>
    <p:sldId id="492" r:id="rId42"/>
    <p:sldId id="437" r:id="rId43"/>
    <p:sldId id="491" r:id="rId44"/>
    <p:sldId id="540" r:id="rId45"/>
    <p:sldId id="495" r:id="rId46"/>
    <p:sldId id="509" r:id="rId47"/>
    <p:sldId id="511" r:id="rId48"/>
    <p:sldId id="510" r:id="rId49"/>
    <p:sldId id="493" r:id="rId50"/>
    <p:sldId id="494" r:id="rId51"/>
    <p:sldId id="541" r:id="rId52"/>
    <p:sldId id="521" r:id="rId53"/>
    <p:sldId id="523" r:id="rId54"/>
    <p:sldId id="529" r:id="rId55"/>
    <p:sldId id="533" r:id="rId56"/>
    <p:sldId id="524" r:id="rId57"/>
    <p:sldId id="525" r:id="rId58"/>
    <p:sldId id="542" r:id="rId59"/>
    <p:sldId id="513" r:id="rId60"/>
    <p:sldId id="514" r:id="rId61"/>
    <p:sldId id="515" r:id="rId62"/>
    <p:sldId id="516" r:id="rId63"/>
    <p:sldId id="528" r:id="rId64"/>
    <p:sldId id="351" r:id="rId65"/>
    <p:sldId id="270" r:id="rId66"/>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4">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laudia Christina Ahdida" initial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E5AAE"/>
    <a:srgbClr val="0055A0"/>
    <a:srgbClr val="104282"/>
    <a:srgbClr val="0B387C"/>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33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5725" autoAdjust="0"/>
    <p:restoredTop sz="91531" autoAdjust="0"/>
  </p:normalViewPr>
  <p:slideViewPr>
    <p:cSldViewPr snapToGrid="0" snapToObjects="1">
      <p:cViewPr varScale="1">
        <p:scale>
          <a:sx n="125" d="100"/>
          <a:sy n="125" d="100"/>
        </p:scale>
        <p:origin x="101" y="1680"/>
      </p:cViewPr>
      <p:guideLst>
        <p:guide orient="horz" pos="1620"/>
        <p:guide pos="2884"/>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commentAuthors" Target="commentAuthors.xml"/><Relationship Id="rId7" Type="http://schemas.openxmlformats.org/officeDocument/2006/relationships/slide" Target="slides/slide3.xml"/><Relationship Id="rId71"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26C90A0-37F3-4B78-ADBB-4CCE4B3EECFA}" type="datetimeFigureOut">
              <a:rPr lang="en-GB" smtClean="0"/>
              <a:t>20/06/2025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CCEB15E-065A-467B-A4CE-4E194C6D9F06}" type="slidenum">
              <a:rPr lang="en-GB" smtClean="0"/>
              <a:t>‹#›</a:t>
            </a:fld>
            <a:endParaRPr lang="en-GB"/>
          </a:p>
        </p:txBody>
      </p:sp>
    </p:spTree>
    <p:extLst>
      <p:ext uri="{BB962C8B-B14F-4D97-AF65-F5344CB8AC3E}">
        <p14:creationId xmlns:p14="http://schemas.microsoft.com/office/powerpoint/2010/main" val="37231718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fr-CH"/>
              <a:t>Click to edit Master title style</a:t>
            </a:r>
            <a:endParaRPr kumimoji="0" lang="en-US"/>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10"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24/06/2025</a:t>
            </a:r>
            <a:endParaRPr lang="en-US" dirty="0"/>
          </a:p>
        </p:txBody>
      </p:sp>
      <p:sp>
        <p:nvSpPr>
          <p:cNvPr id="11" name="Footer Placeholder 2"/>
          <p:cNvSpPr>
            <a:spLocks noGrp="1"/>
          </p:cNvSpPr>
          <p:nvPr>
            <p:ph type="ftr" sz="quarter" idx="11"/>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CAS Hadrons limits 2025, Y. Dutheil, Inj./Ext. </a:t>
            </a:r>
            <a:endParaRPr lang="en-US" dirty="0"/>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24/06/2025</a:t>
            </a:r>
            <a:endParaRPr lang="en-US" dirty="0"/>
          </a:p>
        </p:txBody>
      </p:sp>
      <p:sp>
        <p:nvSpPr>
          <p:cNvPr id="6"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CAS Hadrons limits 2025, Y. Dutheil, Inj./Ext. </a:t>
            </a:r>
            <a:endParaRPr lang="en-US" dirty="0"/>
          </a:p>
        </p:txBody>
      </p:sp>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fr-CH"/>
              <a:t>Click to edit Master title style</a:t>
            </a:r>
            <a:endParaRPr kumimoji="0" lang="en-US" dirty="0"/>
          </a:p>
        </p:txBody>
      </p:sp>
      <p:sp>
        <p:nvSpPr>
          <p:cNvPr id="3" name="Espace réservé du texte 2"/>
          <p:cNvSpPr>
            <a:spLocks noGrp="1"/>
          </p:cNvSpPr>
          <p:nvPr>
            <p:ph type="body" idx="2"/>
          </p:nvPr>
        </p:nvSpPr>
        <p:spPr>
          <a:xfrm>
            <a:off x="457200" y="160818"/>
            <a:ext cx="2743200" cy="6858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24/06/2025</a:t>
            </a:r>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CAS Hadrons limits 2025, Y. Dutheil, Inj./Ext. </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fr-CH"/>
              <a:t>Click to edit Master title style</a:t>
            </a:r>
            <a:endParaRPr kumimoji="0" lang="en-US"/>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a:t>Drag picture to placeholder or click icon to add</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a:t>Click to edit Master text styles</a:t>
            </a:r>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24/06/2025</a:t>
            </a:r>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CAS Hadrons limits 2025, Y. Dutheil, Inj./Ext. </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5"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1806688"/>
            <a:ext cx="1545657" cy="1530123"/>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r>
              <a:rPr lang="en-US"/>
              <a:t>24/06/2025</a:t>
            </a:r>
            <a:endParaRPr lang="en-GB"/>
          </a:p>
        </p:txBody>
      </p:sp>
      <p:sp>
        <p:nvSpPr>
          <p:cNvPr id="5" name="Footer Placeholder 4"/>
          <p:cNvSpPr>
            <a:spLocks noGrp="1"/>
          </p:cNvSpPr>
          <p:nvPr>
            <p:ph type="ftr" sz="quarter" idx="11"/>
          </p:nvPr>
        </p:nvSpPr>
        <p:spPr/>
        <p:txBody>
          <a:bodyPr/>
          <a:lstStyle/>
          <a:p>
            <a:r>
              <a:rPr lang="fr-FR"/>
              <a:t>CAS Hadrons limits 2025, Y. Dutheil, Inj./Ext. </a:t>
            </a:r>
            <a:endParaRPr lang="en-GB"/>
          </a:p>
        </p:txBody>
      </p:sp>
      <p:sp>
        <p:nvSpPr>
          <p:cNvPr id="6" name="Slide Number Placeholder 5"/>
          <p:cNvSpPr>
            <a:spLocks noGrp="1"/>
          </p:cNvSpPr>
          <p:nvPr>
            <p:ph type="sldNum" sz="quarter" idx="12"/>
          </p:nvPr>
        </p:nvSpPr>
        <p:spPr/>
        <p:txBody>
          <a:bodyPr/>
          <a:lstStyle/>
          <a:p>
            <a:fld id="{08A850B5-19C7-453A-85AA-ED131563F004}" type="slidenum">
              <a:rPr lang="en-GB" smtClean="0"/>
              <a:t>‹#›</a:t>
            </a:fld>
            <a:endParaRPr lang="en-GB"/>
          </a:p>
        </p:txBody>
      </p:sp>
    </p:spTree>
    <p:extLst>
      <p:ext uri="{BB962C8B-B14F-4D97-AF65-F5344CB8AC3E}">
        <p14:creationId xmlns:p14="http://schemas.microsoft.com/office/powerpoint/2010/main" val="42489912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6"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1806688"/>
            <a:ext cx="1545657" cy="1530123"/>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rotWithShape="1">
          <a:blip r:embed="rId2" cstate="email">
            <a:extLst>
              <a:ext uri="{28A0092B-C50C-407E-A947-70E740481C1C}">
                <a14:useLocalDpi xmlns:a14="http://schemas.microsoft.com/office/drawing/2010/main" val="0"/>
              </a:ext>
            </a:extLst>
          </a:blip>
          <a:srcRect b="17835"/>
          <a:stretch/>
        </p:blipFill>
        <p:spPr>
          <a:xfrm>
            <a:off x="3959440" y="1940784"/>
            <a:ext cx="1221946" cy="1261931"/>
          </a:xfrm>
          <a:prstGeom prst="rect">
            <a:avLst/>
          </a:prstGeom>
        </p:spPr>
      </p:pic>
      <p:sp>
        <p:nvSpPr>
          <p:cNvPr id="4"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fr-CH"/>
              <a:t>Click to edit Master title style</a:t>
            </a:r>
            <a:endParaRPr kumimoji="0" lang="en-US"/>
          </a:p>
        </p:txBody>
      </p:sp>
      <p:sp>
        <p:nvSpPr>
          <p:cNvPr id="7" name="Date Placeholder 1"/>
          <p:cNvSpPr>
            <a:spLocks noGrp="1"/>
          </p:cNvSpPr>
          <p:nvPr>
            <p:ph type="dt" sz="half" idx="2"/>
          </p:nvPr>
        </p:nvSpPr>
        <p:spPr>
          <a:xfrm>
            <a:off x="10668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24/06/2025</a:t>
            </a:r>
            <a:endParaRPr lang="en-US" dirty="0"/>
          </a:p>
        </p:txBody>
      </p:sp>
      <p:sp>
        <p:nvSpPr>
          <p:cNvPr id="8" name="Footer Placeholder 2"/>
          <p:cNvSpPr>
            <a:spLocks noGrp="1"/>
          </p:cNvSpPr>
          <p:nvPr>
            <p:ph type="ftr" sz="quarter" idx="3"/>
          </p:nvPr>
        </p:nvSpPr>
        <p:spPr>
          <a:xfrm>
            <a:off x="3200400" y="4767263"/>
            <a:ext cx="4877956"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CAS Hadrons limits 2025, Y. Dutheil, Inj./Ext. </a:t>
            </a:r>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fr-CH"/>
              <a:t>Click to edit Master title style</a:t>
            </a:r>
            <a:endParaRPr kumimoji="0" lang="en-US"/>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24/06/2025</a:t>
            </a:r>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CAS Hadrons limits 2025, Y. Dutheil, Inj./Ext. </a:t>
            </a:r>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6_Titre small et contenu +">
    <p:spTree>
      <p:nvGrpSpPr>
        <p:cNvPr id="1" name=""/>
        <p:cNvGrpSpPr/>
        <p:nvPr/>
      </p:nvGrpSpPr>
      <p:grpSpPr>
        <a:xfrm>
          <a:off x="0" y="0"/>
          <a:ext cx="0" cy="0"/>
          <a:chOff x="0" y="0"/>
          <a:chExt cx="0" cy="0"/>
        </a:xfrm>
      </p:grpSpPr>
      <p:sp>
        <p:nvSpPr>
          <p:cNvPr id="2" name="Titre 1"/>
          <p:cNvSpPr>
            <a:spLocks noGrp="1"/>
          </p:cNvSpPr>
          <p:nvPr>
            <p:ph type="title"/>
          </p:nvPr>
        </p:nvSpPr>
        <p:spPr>
          <a:xfrm>
            <a:off x="85744" y="41295"/>
            <a:ext cx="8969766" cy="377565"/>
          </a:xfrm>
        </p:spPr>
        <p:txBody>
          <a:bodyPr>
            <a:noAutofit/>
          </a:bodyPr>
          <a:lstStyle>
            <a:lvl1pPr algn="l">
              <a:defRPr sz="2800"/>
            </a:lvl1pPr>
          </a:lstStyle>
          <a:p>
            <a:r>
              <a:rPr kumimoji="0" lang="fr-CH" dirty="0"/>
              <a:t>Click to </a:t>
            </a:r>
            <a:r>
              <a:rPr kumimoji="0" lang="fr-CH" dirty="0" err="1"/>
              <a:t>edit</a:t>
            </a:r>
            <a:r>
              <a:rPr kumimoji="0" lang="fr-CH" dirty="0"/>
              <a:t> Master </a:t>
            </a:r>
            <a:r>
              <a:rPr kumimoji="0" lang="fr-CH" dirty="0" err="1"/>
              <a:t>title</a:t>
            </a:r>
            <a:r>
              <a:rPr kumimoji="0" lang="fr-CH" dirty="0"/>
              <a:t> style</a:t>
            </a:r>
            <a:endParaRPr kumimoji="0" lang="en-US" dirty="0"/>
          </a:p>
        </p:txBody>
      </p:sp>
      <p:sp>
        <p:nvSpPr>
          <p:cNvPr id="3" name="Espace réservé du contenu 2"/>
          <p:cNvSpPr>
            <a:spLocks noGrp="1"/>
          </p:cNvSpPr>
          <p:nvPr>
            <p:ph idx="1"/>
          </p:nvPr>
        </p:nvSpPr>
        <p:spPr>
          <a:xfrm>
            <a:off x="0" y="495546"/>
            <a:ext cx="9144000" cy="3893573"/>
          </a:xfrm>
        </p:spPr>
        <p:txBody>
          <a:bodyPr/>
          <a:lstStyle>
            <a:lvl1pPr marL="268288" indent="-268288">
              <a:lnSpc>
                <a:spcPct val="100000"/>
              </a:lnSpc>
              <a:defRPr sz="2000"/>
            </a:lvl1pPr>
            <a:lvl2pPr marL="536575" indent="-268288">
              <a:buFont typeface="Arial" panose="020B0604020202020204" pitchFamily="34" charset="0"/>
              <a:buChar char="–"/>
              <a:defRPr sz="1600"/>
            </a:lvl2pPr>
            <a:lvl3pPr marL="822325" indent="-285750">
              <a:buFont typeface="Arial" panose="020B0604020202020204" pitchFamily="34" charset="0"/>
              <a:buChar char="."/>
              <a:tabLst/>
              <a:defRPr sz="1300"/>
            </a:lvl3pPr>
            <a:lvl4pPr marL="1042416" indent="0">
              <a:buFontTx/>
              <a:buNone/>
              <a:defRPr sz="800"/>
            </a:lvl4pPr>
          </a:lstStyle>
          <a:p>
            <a:pPr lvl="0" eaLnBrk="1" latinLnBrk="0" hangingPunct="1"/>
            <a:r>
              <a:rPr lang="fr-CH" dirty="0"/>
              <a:t>Click to </a:t>
            </a:r>
            <a:r>
              <a:rPr lang="fr-CH" dirty="0" err="1"/>
              <a:t>edit</a:t>
            </a:r>
            <a:r>
              <a:rPr lang="fr-CH" dirty="0"/>
              <a:t> Master </a:t>
            </a:r>
            <a:r>
              <a:rPr lang="fr-CH" dirty="0" err="1"/>
              <a:t>text</a:t>
            </a:r>
            <a:r>
              <a:rPr lang="fr-CH" dirty="0"/>
              <a:t> styles</a:t>
            </a:r>
          </a:p>
          <a:p>
            <a:pPr lvl="1" eaLnBrk="1" latinLnBrk="0" hangingPunct="1"/>
            <a:r>
              <a:rPr lang="fr-CH" dirty="0"/>
              <a:t>Second </a:t>
            </a:r>
            <a:r>
              <a:rPr lang="fr-CH" dirty="0" err="1"/>
              <a:t>level</a:t>
            </a:r>
            <a:endParaRPr lang="fr-CH" dirty="0"/>
          </a:p>
          <a:p>
            <a:pPr lvl="2" eaLnBrk="1" latinLnBrk="0" hangingPunct="1"/>
            <a:r>
              <a:rPr lang="fr-CH" dirty="0" err="1"/>
              <a:t>Third</a:t>
            </a:r>
            <a:r>
              <a:rPr lang="fr-CH" dirty="0"/>
              <a:t> </a:t>
            </a:r>
            <a:r>
              <a:rPr lang="fr-CH" dirty="0" err="1"/>
              <a:t>level</a:t>
            </a:r>
            <a:endParaRPr lang="fr-CH" dirty="0"/>
          </a:p>
          <a:p>
            <a:pPr lvl="3" eaLnBrk="1" latinLnBrk="0" hangingPunct="1"/>
            <a:r>
              <a:rPr lang="fr-CH" dirty="0" err="1"/>
              <a:t>Fourth</a:t>
            </a:r>
            <a:r>
              <a:rPr lang="fr-CH" dirty="0"/>
              <a:t> </a:t>
            </a:r>
            <a:r>
              <a:rPr lang="fr-CH" dirty="0" err="1"/>
              <a:t>level</a:t>
            </a:r>
            <a:endParaRPr lang="fr-CH" dirty="0"/>
          </a:p>
        </p:txBody>
      </p:sp>
      <p:sp>
        <p:nvSpPr>
          <p:cNvPr id="10" name="Date Placeholder 1">
            <a:extLst>
              <a:ext uri="{FF2B5EF4-FFF2-40B4-BE49-F238E27FC236}">
                <a16:creationId xmlns:a16="http://schemas.microsoft.com/office/drawing/2014/main" id="{A1EBCFCD-B407-7892-B0C7-66CE37EA6673}"/>
              </a:ext>
            </a:extLst>
          </p:cNvPr>
          <p:cNvSpPr>
            <a:spLocks noGrp="1"/>
          </p:cNvSpPr>
          <p:nvPr>
            <p:ph type="dt" sz="half" idx="2"/>
          </p:nvPr>
        </p:nvSpPr>
        <p:spPr>
          <a:xfrm>
            <a:off x="1066800" y="4767263"/>
            <a:ext cx="1221569"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24/06/2025</a:t>
            </a:r>
            <a:endParaRPr lang="en-US" dirty="0"/>
          </a:p>
        </p:txBody>
      </p:sp>
      <p:sp>
        <p:nvSpPr>
          <p:cNvPr id="11" name="Footer Placeholder 2">
            <a:extLst>
              <a:ext uri="{FF2B5EF4-FFF2-40B4-BE49-F238E27FC236}">
                <a16:creationId xmlns:a16="http://schemas.microsoft.com/office/drawing/2014/main" id="{5C5C74E6-0C62-D2A0-E188-54DFB7A6DAB0}"/>
              </a:ext>
            </a:extLst>
          </p:cNvPr>
          <p:cNvSpPr>
            <a:spLocks noGrp="1"/>
          </p:cNvSpPr>
          <p:nvPr>
            <p:ph type="ftr" sz="quarter" idx="3"/>
          </p:nvPr>
        </p:nvSpPr>
        <p:spPr>
          <a:xfrm>
            <a:off x="2321534" y="4767263"/>
            <a:ext cx="5756822"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CAS Hadrons limits 2025, Y. Dutheil, Inj./Ext. </a:t>
            </a:r>
            <a:endParaRPr lang="en-US" dirty="0"/>
          </a:p>
        </p:txBody>
      </p:sp>
      <p:sp>
        <p:nvSpPr>
          <p:cNvPr id="12" name="Slide Number Placeholder 3">
            <a:extLst>
              <a:ext uri="{FF2B5EF4-FFF2-40B4-BE49-F238E27FC236}">
                <a16:creationId xmlns:a16="http://schemas.microsoft.com/office/drawing/2014/main" id="{973A0A23-EDA3-A6B8-2A2B-5B93D99EAFC8}"/>
              </a:ext>
            </a:extLst>
          </p:cNvPr>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42843058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24/06/2025</a:t>
            </a:r>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CAS Hadrons limits 2025, Y. Dutheil, Inj./Ext. </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Image 9" descr="bande-01.eps"/>
          <p:cNvPicPr>
            <a:picLocks noChangeAspect="1"/>
          </p:cNvPicPr>
          <p:nvPr userDrawn="1"/>
        </p:nvPicPr>
        <p:blipFill>
          <a:blip r:embed="rId17" cstate="email">
            <a:extLst>
              <a:ext uri="{28A0092B-C50C-407E-A947-70E740481C1C}">
                <a14:useLocalDpi xmlns:a14="http://schemas.microsoft.com/office/drawing/2010/main" val="0"/>
              </a:ext>
            </a:extLst>
          </a:blip>
          <a:stretch>
            <a:fillRect/>
          </a:stretch>
        </p:blipFill>
        <p:spPr>
          <a:xfrm>
            <a:off x="0" y="4767262"/>
            <a:ext cx="9144000" cy="382587"/>
          </a:xfrm>
          <a:prstGeom prst="rect">
            <a:avLst/>
          </a:prstGeom>
        </p:spPr>
      </p:pic>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2"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24/06/2025</a:t>
            </a:r>
            <a:endParaRPr lang="en-US" dirty="0"/>
          </a:p>
        </p:txBody>
      </p:sp>
      <p:sp>
        <p:nvSpPr>
          <p:cNvPr id="3"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CAS Hadrons limits 2025, Y. Dutheil, Inj./Ext. </a:t>
            </a:r>
            <a:endParaRPr lang="en-US" dirty="0"/>
          </a:p>
        </p:txBody>
      </p:sp>
      <p:sp>
        <p:nvSpPr>
          <p:cNvPr id="4" name="Slide Number Placeholder 3"/>
          <p:cNvSpPr>
            <a:spLocks noGrp="1"/>
          </p:cNvSpPr>
          <p:nvPr>
            <p:ph type="sldNum" sz="quarter" idx="4"/>
          </p:nvPr>
        </p:nvSpPr>
        <p:spPr>
          <a:xfrm>
            <a:off x="8185375" y="4767263"/>
            <a:ext cx="694017"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8" name="Image 7" descr="bande-01.eps"/>
          <p:cNvPicPr>
            <a:picLocks noChangeAspect="1"/>
          </p:cNvPicPr>
          <p:nvPr/>
        </p:nvPicPr>
        <p:blipFill>
          <a:blip r:embed="rId17"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2" name="Rectangle 21">
            <a:extLst>
              <a:ext uri="{FF2B5EF4-FFF2-40B4-BE49-F238E27FC236}">
                <a16:creationId xmlns:a16="http://schemas.microsoft.com/office/drawing/2014/main" id="{2B6E032E-1AC6-B952-7624-2EDC042E0D60}"/>
              </a:ext>
            </a:extLst>
          </p:cNvPr>
          <p:cNvSpPr/>
          <p:nvPr userDrawn="1"/>
        </p:nvSpPr>
        <p:spPr>
          <a:xfrm>
            <a:off x="40193" y="4796413"/>
            <a:ext cx="720132" cy="341790"/>
          </a:xfrm>
          <a:prstGeom prst="rect">
            <a:avLst/>
          </a:prstGeom>
          <a:solidFill>
            <a:srgbClr val="1E5AAE"/>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pic>
        <p:nvPicPr>
          <p:cNvPr id="5" name="Image 2" descr="logooutline.eps">
            <a:extLst>
              <a:ext uri="{FF2B5EF4-FFF2-40B4-BE49-F238E27FC236}">
                <a16:creationId xmlns:a16="http://schemas.microsoft.com/office/drawing/2014/main" id="{8A2D33AF-7C04-4074-9B3D-6CF92F42021C}"/>
              </a:ext>
            </a:extLst>
          </p:cNvPr>
          <p:cNvPicPr>
            <a:picLocks noChangeAspect="1"/>
          </p:cNvPicPr>
          <p:nvPr userDrawn="1"/>
        </p:nvPicPr>
        <p:blipFill>
          <a:blip r:embed="rId18" cstate="email">
            <a:clrChange>
              <a:clrFrom>
                <a:srgbClr val="1E5AAE"/>
              </a:clrFrom>
              <a:clrTo>
                <a:srgbClr val="1E5AAE">
                  <a:alpha val="0"/>
                </a:srgbClr>
              </a:clrTo>
            </a:clrChange>
            <a:extLst>
              <a:ext uri="{28A0092B-C50C-407E-A947-70E740481C1C}">
                <a14:useLocalDpi xmlns:a14="http://schemas.microsoft.com/office/drawing/2010/main" val="0"/>
              </a:ext>
            </a:extLst>
          </a:blip>
          <a:stretch>
            <a:fillRect/>
          </a:stretch>
        </p:blipFill>
        <p:spPr>
          <a:xfrm>
            <a:off x="40193" y="4809124"/>
            <a:ext cx="319578" cy="316367"/>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84" r:id="rId8"/>
    <p:sldLayoutId id="2147483664" r:id="rId9"/>
    <p:sldLayoutId id="2147483665" r:id="rId10"/>
    <p:sldLayoutId id="2147483667" r:id="rId11"/>
    <p:sldLayoutId id="2147483668" r:id="rId12"/>
    <p:sldLayoutId id="2147483669" r:id="rId13"/>
    <p:sldLayoutId id="2147483674" r:id="rId14"/>
    <p:sldLayoutId id="2147483685" r:id="rId15"/>
  </p:sldLayoutIdLst>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oleObject" Target="../embeddings/oleObject1.bin"/><Relationship Id="rId1" Type="http://schemas.openxmlformats.org/officeDocument/2006/relationships/slideLayout" Target="../slideLayouts/slideLayout8.xml"/><Relationship Id="rId5" Type="http://schemas.openxmlformats.org/officeDocument/2006/relationships/image" Target="../media/image10.emf"/><Relationship Id="rId4" Type="http://schemas.openxmlformats.org/officeDocument/2006/relationships/oleObject" Target="../embeddings/oleObject2.bin"/></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8.xml"/><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image" Target="../media/image17.png"/><Relationship Id="rId1" Type="http://schemas.openxmlformats.org/officeDocument/2006/relationships/slideLayout" Target="../slideLayouts/slideLayout8.xml"/><Relationship Id="rId4" Type="http://schemas.openxmlformats.org/officeDocument/2006/relationships/image" Target="../media/image18.emf"/></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image" Target="../media/image17.png"/><Relationship Id="rId1" Type="http://schemas.openxmlformats.org/officeDocument/2006/relationships/slideLayout" Target="../slideLayouts/slideLayout8.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18.emf"/><Relationship Id="rId2" Type="http://schemas.openxmlformats.org/officeDocument/2006/relationships/image" Target="../media/image21.png"/><Relationship Id="rId1" Type="http://schemas.openxmlformats.org/officeDocument/2006/relationships/slideLayout" Target="../slideLayouts/slideLayout8.xml"/><Relationship Id="rId6" Type="http://schemas.openxmlformats.org/officeDocument/2006/relationships/oleObject" Target="../embeddings/oleObject3.bin"/><Relationship Id="rId5" Type="http://schemas.openxmlformats.org/officeDocument/2006/relationships/image" Target="../media/image17.png"/><Relationship Id="rId4" Type="http://schemas.openxmlformats.org/officeDocument/2006/relationships/image" Target="../media/image23.png"/></Relationships>
</file>

<file path=ppt/slides/_rels/slide21.xml.rels><?xml version="1.0" encoding="UTF-8" standalone="yes"?>
<Relationships xmlns="http://schemas.openxmlformats.org/package/2006/relationships"><Relationship Id="rId8" Type="http://schemas.openxmlformats.org/officeDocument/2006/relationships/oleObject" Target="../embeddings/oleObject7.bin"/><Relationship Id="rId13" Type="http://schemas.openxmlformats.org/officeDocument/2006/relationships/image" Target="../media/image29.wmf"/><Relationship Id="rId18" Type="http://schemas.openxmlformats.org/officeDocument/2006/relationships/oleObject" Target="../embeddings/oleObject12.bin"/><Relationship Id="rId26" Type="http://schemas.openxmlformats.org/officeDocument/2006/relationships/oleObject" Target="../embeddings/oleObject16.bin"/><Relationship Id="rId3" Type="http://schemas.openxmlformats.org/officeDocument/2006/relationships/image" Target="../media/image24.wmf"/><Relationship Id="rId21" Type="http://schemas.openxmlformats.org/officeDocument/2006/relationships/image" Target="../media/image33.emf"/><Relationship Id="rId7" Type="http://schemas.openxmlformats.org/officeDocument/2006/relationships/image" Target="../media/image26.wmf"/><Relationship Id="rId12" Type="http://schemas.openxmlformats.org/officeDocument/2006/relationships/oleObject" Target="../embeddings/oleObject9.bin"/><Relationship Id="rId17" Type="http://schemas.openxmlformats.org/officeDocument/2006/relationships/image" Target="../media/image31.wmf"/><Relationship Id="rId25" Type="http://schemas.openxmlformats.org/officeDocument/2006/relationships/image" Target="../media/image35.emf"/><Relationship Id="rId2" Type="http://schemas.openxmlformats.org/officeDocument/2006/relationships/oleObject" Target="../embeddings/oleObject4.bin"/><Relationship Id="rId16" Type="http://schemas.openxmlformats.org/officeDocument/2006/relationships/oleObject" Target="../embeddings/oleObject11.bin"/><Relationship Id="rId20" Type="http://schemas.openxmlformats.org/officeDocument/2006/relationships/oleObject" Target="../embeddings/oleObject13.bin"/><Relationship Id="rId29" Type="http://schemas.openxmlformats.org/officeDocument/2006/relationships/image" Target="../media/image37.emf"/><Relationship Id="rId1" Type="http://schemas.openxmlformats.org/officeDocument/2006/relationships/slideLayout" Target="../slideLayouts/slideLayout8.xml"/><Relationship Id="rId6" Type="http://schemas.openxmlformats.org/officeDocument/2006/relationships/oleObject" Target="../embeddings/oleObject6.bin"/><Relationship Id="rId11" Type="http://schemas.openxmlformats.org/officeDocument/2006/relationships/image" Target="../media/image28.wmf"/><Relationship Id="rId24" Type="http://schemas.openxmlformats.org/officeDocument/2006/relationships/oleObject" Target="../embeddings/oleObject15.bin"/><Relationship Id="rId5" Type="http://schemas.openxmlformats.org/officeDocument/2006/relationships/image" Target="../media/image25.wmf"/><Relationship Id="rId15" Type="http://schemas.openxmlformats.org/officeDocument/2006/relationships/image" Target="../media/image30.wmf"/><Relationship Id="rId23" Type="http://schemas.openxmlformats.org/officeDocument/2006/relationships/image" Target="../media/image34.emf"/><Relationship Id="rId28" Type="http://schemas.openxmlformats.org/officeDocument/2006/relationships/oleObject" Target="../embeddings/oleObject17.bin"/><Relationship Id="rId10" Type="http://schemas.openxmlformats.org/officeDocument/2006/relationships/oleObject" Target="../embeddings/oleObject8.bin"/><Relationship Id="rId19" Type="http://schemas.openxmlformats.org/officeDocument/2006/relationships/image" Target="../media/image32.wmf"/><Relationship Id="rId31" Type="http://schemas.openxmlformats.org/officeDocument/2006/relationships/image" Target="../media/image39.png"/><Relationship Id="rId4" Type="http://schemas.openxmlformats.org/officeDocument/2006/relationships/oleObject" Target="../embeddings/oleObject5.bin"/><Relationship Id="rId9" Type="http://schemas.openxmlformats.org/officeDocument/2006/relationships/image" Target="../media/image27.wmf"/><Relationship Id="rId14" Type="http://schemas.openxmlformats.org/officeDocument/2006/relationships/oleObject" Target="../embeddings/oleObject10.bin"/><Relationship Id="rId22" Type="http://schemas.openxmlformats.org/officeDocument/2006/relationships/oleObject" Target="../embeddings/oleObject14.bin"/><Relationship Id="rId27" Type="http://schemas.openxmlformats.org/officeDocument/2006/relationships/image" Target="../media/image36.emf"/><Relationship Id="rId30" Type="http://schemas.openxmlformats.org/officeDocument/2006/relationships/image" Target="../media/image38.png"/></Relationships>
</file>

<file path=ppt/slides/_rels/slide2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2.pn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3.pn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4.pn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6.png"/><Relationship Id="rId7" Type="http://schemas.openxmlformats.org/officeDocument/2006/relationships/image" Target="../media/image50.png"/><Relationship Id="rId2" Type="http://schemas.openxmlformats.org/officeDocument/2006/relationships/image" Target="../media/image45.png"/><Relationship Id="rId1" Type="http://schemas.openxmlformats.org/officeDocument/2006/relationships/slideLayout" Target="../slideLayouts/slideLayout8.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 Id="rId9" Type="http://schemas.openxmlformats.org/officeDocument/2006/relationships/image" Target="../media/image52.png"/></Relationships>
</file>

<file path=ppt/slides/_rels/slide28.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6.png"/><Relationship Id="rId7" Type="http://schemas.openxmlformats.org/officeDocument/2006/relationships/image" Target="../media/image50.png"/><Relationship Id="rId2" Type="http://schemas.openxmlformats.org/officeDocument/2006/relationships/image" Target="../media/image45.png"/><Relationship Id="rId1" Type="http://schemas.openxmlformats.org/officeDocument/2006/relationships/slideLayout" Target="../slideLayouts/slideLayout8.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29.xml.rels><?xml version="1.0" encoding="UTF-8" standalone="yes"?>
<Relationships xmlns="http://schemas.openxmlformats.org/package/2006/relationships"><Relationship Id="rId3" Type="http://schemas.openxmlformats.org/officeDocument/2006/relationships/image" Target="../media/image46.png"/><Relationship Id="rId7" Type="http://schemas.openxmlformats.org/officeDocument/2006/relationships/image" Target="../media/image50.png"/><Relationship Id="rId2" Type="http://schemas.openxmlformats.org/officeDocument/2006/relationships/image" Target="../media/image45.png"/><Relationship Id="rId1" Type="http://schemas.openxmlformats.org/officeDocument/2006/relationships/slideLayout" Target="../slideLayouts/slideLayout8.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8.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3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8.xml"/><Relationship Id="rId5" Type="http://schemas.openxmlformats.org/officeDocument/2006/relationships/image" Target="../media/image48.png"/><Relationship Id="rId4" Type="http://schemas.openxmlformats.org/officeDocument/2006/relationships/image" Target="../media/image47.png"/></Relationships>
</file>

<file path=ppt/slides/_rels/slide3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8.xml"/><Relationship Id="rId4" Type="http://schemas.openxmlformats.org/officeDocument/2006/relationships/image" Target="../media/image47.png"/></Relationships>
</file>

<file path=ppt/slides/_rels/slide3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3" Type="http://schemas.openxmlformats.org/officeDocument/2006/relationships/image" Target="../media/image57.png"/><Relationship Id="rId7" Type="http://schemas.openxmlformats.org/officeDocument/2006/relationships/hyperlink" Target="https://doi.org/10.23730/CYRSP-2018-005.507" TargetMode="External"/><Relationship Id="rId2" Type="http://schemas.openxmlformats.org/officeDocument/2006/relationships/image" Target="../media/image56.png"/><Relationship Id="rId1" Type="http://schemas.openxmlformats.org/officeDocument/2006/relationships/slideLayout" Target="../slideLayouts/slideLayout8.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s>
</file>

<file path=ppt/slides/_rels/slide39.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8.xml"/><Relationship Id="rId5" Type="http://schemas.openxmlformats.org/officeDocument/2006/relationships/hyperlink" Target="https://doi.org/10.23730/CYRSP-2018-005.507" TargetMode="External"/><Relationship Id="rId4" Type="http://schemas.openxmlformats.org/officeDocument/2006/relationships/image" Target="../media/image63.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sy-dep-abt.web.cern.ch/" TargetMode="Externa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3" Type="http://schemas.openxmlformats.org/officeDocument/2006/relationships/image" Target="../media/image68.wmf"/><Relationship Id="rId7" Type="http://schemas.openxmlformats.org/officeDocument/2006/relationships/image" Target="../media/image72.wmf"/><Relationship Id="rId2" Type="http://schemas.openxmlformats.org/officeDocument/2006/relationships/image" Target="../media/image67.wmf"/><Relationship Id="rId1" Type="http://schemas.openxmlformats.org/officeDocument/2006/relationships/slideLayout" Target="../slideLayouts/slideLayout8.xml"/><Relationship Id="rId6" Type="http://schemas.openxmlformats.org/officeDocument/2006/relationships/image" Target="../media/image71.wmf"/><Relationship Id="rId5" Type="http://schemas.openxmlformats.org/officeDocument/2006/relationships/image" Target="../media/image70.wmf"/><Relationship Id="rId4" Type="http://schemas.openxmlformats.org/officeDocument/2006/relationships/image" Target="../media/image69.wmf"/></Relationships>
</file>

<file path=ppt/slides/_rels/slide44.xml.rels><?xml version="1.0" encoding="UTF-8" standalone="yes"?>
<Relationships xmlns="http://schemas.openxmlformats.org/package/2006/relationships"><Relationship Id="rId3" Type="http://schemas.openxmlformats.org/officeDocument/2006/relationships/image" Target="../media/image68.wmf"/><Relationship Id="rId7" Type="http://schemas.openxmlformats.org/officeDocument/2006/relationships/image" Target="../media/image72.wmf"/><Relationship Id="rId2" Type="http://schemas.openxmlformats.org/officeDocument/2006/relationships/image" Target="../media/image67.wmf"/><Relationship Id="rId1" Type="http://schemas.openxmlformats.org/officeDocument/2006/relationships/slideLayout" Target="../slideLayouts/slideLayout8.xml"/><Relationship Id="rId6" Type="http://schemas.openxmlformats.org/officeDocument/2006/relationships/image" Target="../media/image71.wmf"/><Relationship Id="rId5" Type="http://schemas.openxmlformats.org/officeDocument/2006/relationships/image" Target="../media/image70.wmf"/><Relationship Id="rId4" Type="http://schemas.openxmlformats.org/officeDocument/2006/relationships/image" Target="../media/image69.wmf"/></Relationships>
</file>

<file path=ppt/slides/_rels/slide45.xml.rels><?xml version="1.0" encoding="UTF-8" standalone="yes"?>
<Relationships xmlns="http://schemas.openxmlformats.org/package/2006/relationships"><Relationship Id="rId3" Type="http://schemas.openxmlformats.org/officeDocument/2006/relationships/image" Target="../media/image68.wmf"/><Relationship Id="rId7" Type="http://schemas.openxmlformats.org/officeDocument/2006/relationships/image" Target="../media/image72.wmf"/><Relationship Id="rId2" Type="http://schemas.openxmlformats.org/officeDocument/2006/relationships/image" Target="../media/image67.wmf"/><Relationship Id="rId1" Type="http://schemas.openxmlformats.org/officeDocument/2006/relationships/slideLayout" Target="../slideLayouts/slideLayout8.xml"/><Relationship Id="rId6" Type="http://schemas.openxmlformats.org/officeDocument/2006/relationships/image" Target="../media/image71.wmf"/><Relationship Id="rId5" Type="http://schemas.openxmlformats.org/officeDocument/2006/relationships/image" Target="../media/image70.wmf"/><Relationship Id="rId4" Type="http://schemas.openxmlformats.org/officeDocument/2006/relationships/image" Target="../media/image69.wmf"/></Relationships>
</file>

<file path=ppt/slides/_rels/slide46.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8.xml"/><Relationship Id="rId6" Type="http://schemas.openxmlformats.org/officeDocument/2006/relationships/hyperlink" Target="https://doi.org/10.23730/CYRSP-2018-005.507" TargetMode="External"/><Relationship Id="rId5" Type="http://schemas.openxmlformats.org/officeDocument/2006/relationships/image" Target="../media/image76.png"/><Relationship Id="rId4" Type="http://schemas.openxmlformats.org/officeDocument/2006/relationships/image" Target="../media/image75.png"/></Relationships>
</file>

<file path=ppt/slides/_rels/slide47.xml.rels><?xml version="1.0" encoding="UTF-8" standalone="yes"?>
<Relationships xmlns="http://schemas.openxmlformats.org/package/2006/relationships"><Relationship Id="rId3" Type="http://schemas.openxmlformats.org/officeDocument/2006/relationships/hyperlink" Target="https://indico.cern.ch/event/1558252/#3-assessing-the-origin-of-the" TargetMode="External"/><Relationship Id="rId2" Type="http://schemas.openxmlformats.org/officeDocument/2006/relationships/hyperlink" Target="https://indico.cern.ch/event/1433323" TargetMode="External"/><Relationship Id="rId1" Type="http://schemas.openxmlformats.org/officeDocument/2006/relationships/slideLayout" Target="../slideLayouts/slideLayout8.xml"/><Relationship Id="rId4" Type="http://schemas.openxmlformats.org/officeDocument/2006/relationships/image" Target="../media/image77.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8" Type="http://schemas.openxmlformats.org/officeDocument/2006/relationships/image" Target="../media/image84.wmf"/><Relationship Id="rId3" Type="http://schemas.openxmlformats.org/officeDocument/2006/relationships/image" Target="../media/image81.png"/><Relationship Id="rId7" Type="http://schemas.openxmlformats.org/officeDocument/2006/relationships/oleObject" Target="../embeddings/oleObject19.bin"/><Relationship Id="rId2" Type="http://schemas.openxmlformats.org/officeDocument/2006/relationships/image" Target="../media/image80.png"/><Relationship Id="rId1" Type="http://schemas.openxmlformats.org/officeDocument/2006/relationships/slideLayout" Target="../slideLayouts/slideLayout8.xml"/><Relationship Id="rId6" Type="http://schemas.openxmlformats.org/officeDocument/2006/relationships/image" Target="../media/image83.wmf"/><Relationship Id="rId5" Type="http://schemas.openxmlformats.org/officeDocument/2006/relationships/oleObject" Target="../embeddings/oleObject18.bin"/><Relationship Id="rId10" Type="http://schemas.openxmlformats.org/officeDocument/2006/relationships/image" Target="../media/image85.wmf"/><Relationship Id="rId4" Type="http://schemas.openxmlformats.org/officeDocument/2006/relationships/image" Target="../media/image82.png"/><Relationship Id="rId9" Type="http://schemas.openxmlformats.org/officeDocument/2006/relationships/oleObject" Target="../embeddings/oleObject20.bin"/></Relationships>
</file>

<file path=ppt/slides/_rels/slide52.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hyperlink" Target="https://indico.cern.ch/event/1337597/contributions/5634067/" TargetMode="External"/><Relationship Id="rId1" Type="http://schemas.openxmlformats.org/officeDocument/2006/relationships/slideLayout" Target="../slideLayouts/slideLayout8.xml"/><Relationship Id="rId6" Type="http://schemas.openxmlformats.org/officeDocument/2006/relationships/image" Target="../media/image89.png"/><Relationship Id="rId5" Type="http://schemas.openxmlformats.org/officeDocument/2006/relationships/image" Target="../media/image88.png"/><Relationship Id="rId4" Type="http://schemas.openxmlformats.org/officeDocument/2006/relationships/image" Target="../media/image87.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png"/><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8.xml"/></Relationships>
</file>

<file path=ppt/slides/_rels/slide57.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8.xml"/></Relationships>
</file>

<file path=ppt/slides/_rels/slide58.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5.png"/><Relationship Id="rId1" Type="http://schemas.openxmlformats.org/officeDocument/2006/relationships/slideLayout" Target="../slideLayouts/slideLayout8.xml"/></Relationships>
</file>

<file path=ppt/slides/_rels/slide59.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6.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97.png"/><Relationship Id="rId1" Type="http://schemas.openxmlformats.org/officeDocument/2006/relationships/slideLayout" Target="../slideLayouts/slideLayout8.xml"/></Relationships>
</file>

<file path=ppt/slides/_rels/slide61.xml.rels><?xml version="1.0" encoding="UTF-8" standalone="yes"?>
<Relationships xmlns="http://schemas.openxmlformats.org/package/2006/relationships"><Relationship Id="rId3" Type="http://schemas.openxmlformats.org/officeDocument/2006/relationships/hyperlink" Target="https://indico.cern.ch/event/451905/contributions/2159064/" TargetMode="External"/><Relationship Id="rId2" Type="http://schemas.openxmlformats.org/officeDocument/2006/relationships/hyperlink" Target="https://indico.cern.ch/event/451905/" TargetMode="External"/><Relationship Id="rId1" Type="http://schemas.openxmlformats.org/officeDocument/2006/relationships/slideLayout" Target="../slideLayouts/slideLayout8.xml"/><Relationship Id="rId6" Type="http://schemas.openxmlformats.org/officeDocument/2006/relationships/hyperlink" Target="https://gis.cern.ch/gisportal/Machine.htm" TargetMode="External"/><Relationship Id="rId5" Type="http://schemas.openxmlformats.org/officeDocument/2006/relationships/hyperlink" Target="https://indico.cern.ch/event/1018359/contributions/4312229" TargetMode="External"/><Relationship Id="rId4" Type="http://schemas.openxmlformats.org/officeDocument/2006/relationships/hyperlink" Target="https://indico.cern.ch/event/451905/contributions/2159103" TargetMode="Externa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253512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CE1533-7DE9-332F-DF85-D4E99F8CFFD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8D6DD2C-9CF8-829B-7001-2355B2BD1C6A}"/>
              </a:ext>
            </a:extLst>
          </p:cNvPr>
          <p:cNvSpPr>
            <a:spLocks noGrp="1"/>
          </p:cNvSpPr>
          <p:nvPr>
            <p:ph type="title"/>
          </p:nvPr>
        </p:nvSpPr>
        <p:spPr/>
        <p:txBody>
          <a:bodyPr/>
          <a:lstStyle/>
          <a:p>
            <a:r>
              <a:rPr lang="en-US" dirty="0"/>
              <a:t>Basic principle of injection</a:t>
            </a:r>
            <a:endParaRPr lang="en-US" sz="1800" dirty="0"/>
          </a:p>
        </p:txBody>
      </p:sp>
      <p:sp>
        <p:nvSpPr>
          <p:cNvPr id="8" name="Content Placeholder 7">
            <a:extLst>
              <a:ext uri="{FF2B5EF4-FFF2-40B4-BE49-F238E27FC236}">
                <a16:creationId xmlns:a16="http://schemas.microsoft.com/office/drawing/2014/main" id="{2F465E36-BADE-1305-8BC7-490DCB16BF52}"/>
              </a:ext>
            </a:extLst>
          </p:cNvPr>
          <p:cNvSpPr>
            <a:spLocks noGrp="1"/>
          </p:cNvSpPr>
          <p:nvPr>
            <p:ph idx="1"/>
          </p:nvPr>
        </p:nvSpPr>
        <p:spPr/>
        <p:txBody>
          <a:bodyPr/>
          <a:lstStyle/>
          <a:p>
            <a:endParaRPr lang="en-GB"/>
          </a:p>
        </p:txBody>
      </p:sp>
      <p:sp>
        <p:nvSpPr>
          <p:cNvPr id="5" name="Footer Placeholder 4">
            <a:extLst>
              <a:ext uri="{FF2B5EF4-FFF2-40B4-BE49-F238E27FC236}">
                <a16:creationId xmlns:a16="http://schemas.microsoft.com/office/drawing/2014/main" id="{644679BA-9050-1912-E33F-2C4D70C13100}"/>
              </a:ext>
            </a:extLst>
          </p:cNvPr>
          <p:cNvSpPr>
            <a:spLocks noGrp="1"/>
          </p:cNvSpPr>
          <p:nvPr>
            <p:ph type="ftr" sz="quarter" idx="3"/>
          </p:nvPr>
        </p:nvSpPr>
        <p:spPr/>
        <p:txBody>
          <a:bodyPr/>
          <a:lstStyle/>
          <a:p>
            <a:r>
              <a:rPr lang="fr-FR"/>
              <a:t>CAS Hadrons limits 2025, Y. Dutheil, Inj./Ext. </a:t>
            </a:r>
            <a:endParaRPr lang="en-US" dirty="0"/>
          </a:p>
        </p:txBody>
      </p:sp>
      <p:sp>
        <p:nvSpPr>
          <p:cNvPr id="6" name="Slide Number Placeholder 5">
            <a:extLst>
              <a:ext uri="{FF2B5EF4-FFF2-40B4-BE49-F238E27FC236}">
                <a16:creationId xmlns:a16="http://schemas.microsoft.com/office/drawing/2014/main" id="{CE089567-4B52-8A61-6E18-2767F616AE56}"/>
              </a:ext>
            </a:extLst>
          </p:cNvPr>
          <p:cNvSpPr>
            <a:spLocks noGrp="1"/>
          </p:cNvSpPr>
          <p:nvPr>
            <p:ph type="sldNum" sz="quarter" idx="4"/>
          </p:nvPr>
        </p:nvSpPr>
        <p:spPr/>
        <p:txBody>
          <a:bodyPr/>
          <a:lstStyle/>
          <a:p>
            <a:fld id="{17918391-D411-FE40-AAD7-861AE5233E0E}" type="slidenum">
              <a:rPr lang="en-US" smtClean="0"/>
              <a:pPr/>
              <a:t>10</a:t>
            </a:fld>
            <a:endParaRPr lang="en-US" dirty="0"/>
          </a:p>
        </p:txBody>
      </p:sp>
      <p:grpSp>
        <p:nvGrpSpPr>
          <p:cNvPr id="39" name="Group 38">
            <a:extLst>
              <a:ext uri="{FF2B5EF4-FFF2-40B4-BE49-F238E27FC236}">
                <a16:creationId xmlns:a16="http://schemas.microsoft.com/office/drawing/2014/main" id="{B5892C80-33AC-70FF-FC4A-718CD234A080}"/>
              </a:ext>
            </a:extLst>
          </p:cNvPr>
          <p:cNvGrpSpPr/>
          <p:nvPr/>
        </p:nvGrpSpPr>
        <p:grpSpPr>
          <a:xfrm>
            <a:off x="5677275" y="647839"/>
            <a:ext cx="3035306" cy="1948708"/>
            <a:chOff x="5381991" y="716241"/>
            <a:chExt cx="3035306" cy="1948708"/>
          </a:xfrm>
        </p:grpSpPr>
        <p:grpSp>
          <p:nvGrpSpPr>
            <p:cNvPr id="17" name="Group 16">
              <a:extLst>
                <a:ext uri="{FF2B5EF4-FFF2-40B4-BE49-F238E27FC236}">
                  <a16:creationId xmlns:a16="http://schemas.microsoft.com/office/drawing/2014/main" id="{71242206-8A9D-2352-4A46-9DBD34CE1CB6}"/>
                </a:ext>
              </a:extLst>
            </p:cNvPr>
            <p:cNvGrpSpPr>
              <a:grpSpLocks/>
            </p:cNvGrpSpPr>
            <p:nvPr/>
          </p:nvGrpSpPr>
          <p:grpSpPr bwMode="auto">
            <a:xfrm>
              <a:off x="5381991" y="716241"/>
              <a:ext cx="3035306" cy="1948708"/>
              <a:chOff x="3693" y="630"/>
              <a:chExt cx="1912" cy="1339"/>
            </a:xfrm>
          </p:grpSpPr>
          <p:sp>
            <p:nvSpPr>
              <p:cNvPr id="24" name="Rectangle 23">
                <a:extLst>
                  <a:ext uri="{FF2B5EF4-FFF2-40B4-BE49-F238E27FC236}">
                    <a16:creationId xmlns:a16="http://schemas.microsoft.com/office/drawing/2014/main" id="{1BF15FE0-FB54-5F4E-1D2F-643E8CCB0176}"/>
                  </a:ext>
                </a:extLst>
              </p:cNvPr>
              <p:cNvSpPr>
                <a:spLocks noChangeArrowheads="1"/>
              </p:cNvSpPr>
              <p:nvPr/>
            </p:nvSpPr>
            <p:spPr bwMode="auto">
              <a:xfrm>
                <a:off x="4840" y="917"/>
                <a:ext cx="191" cy="239"/>
              </a:xfrm>
              <a:prstGeom prst="rect">
                <a:avLst/>
              </a:prstGeom>
              <a:pattFill prst="ltUpDiag">
                <a:fgClr>
                  <a:srgbClr val="FF0000"/>
                </a:fgClr>
                <a:bgClr>
                  <a:schemeClr val="bg1"/>
                </a:bgClr>
              </a:pattFill>
              <a:ln>
                <a:noFill/>
              </a:ln>
              <a:extLst>
                <a:ext uri="{91240B29-F687-4f45-9708-019B960494DF}">
                  <a14:hiddenLine xmlns:a14="http://schemas.microsoft.com/office/drawing/2010/main" xmlns="" xmlns:lc="http://schemas.openxmlformats.org/drawingml/2006/lockedCanvas" w="9525" algn="ctr">
                    <a:solidFill>
                      <a:srgbClr val="000000"/>
                    </a:solidFill>
                    <a:miter lim="800000"/>
                    <a:headEnd/>
                    <a:tailEnd/>
                  </a14:hiddenLine>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endParaRPr lang="en-US" altLang="en-US"/>
              </a:p>
            </p:txBody>
          </p:sp>
          <p:sp>
            <p:nvSpPr>
              <p:cNvPr id="26" name="Freeform 21">
                <a:extLst>
                  <a:ext uri="{FF2B5EF4-FFF2-40B4-BE49-F238E27FC236}">
                    <a16:creationId xmlns:a16="http://schemas.microsoft.com/office/drawing/2014/main" id="{A6C7C011-AFA5-5333-F334-CAC7C14F68A1}"/>
                  </a:ext>
                </a:extLst>
              </p:cNvPr>
              <p:cNvSpPr>
                <a:spLocks/>
              </p:cNvSpPr>
              <p:nvPr/>
            </p:nvSpPr>
            <p:spPr bwMode="auto">
              <a:xfrm>
                <a:off x="4840" y="917"/>
                <a:ext cx="191" cy="239"/>
              </a:xfrm>
              <a:custGeom>
                <a:avLst/>
                <a:gdLst>
                  <a:gd name="T0" fmla="*/ 0 w 191"/>
                  <a:gd name="T1" fmla="*/ 239 h 239"/>
                  <a:gd name="T2" fmla="*/ 0 w 191"/>
                  <a:gd name="T3" fmla="*/ 0 h 239"/>
                  <a:gd name="T4" fmla="*/ 191 w 191"/>
                  <a:gd name="T5" fmla="*/ 0 h 239"/>
                  <a:gd name="T6" fmla="*/ 191 w 191"/>
                  <a:gd name="T7" fmla="*/ 239 h 239"/>
                  <a:gd name="T8" fmla="*/ 0 60000 65536"/>
                  <a:gd name="T9" fmla="*/ 0 60000 65536"/>
                  <a:gd name="T10" fmla="*/ 0 60000 65536"/>
                  <a:gd name="T11" fmla="*/ 0 60000 65536"/>
                  <a:gd name="T12" fmla="*/ 0 w 191"/>
                  <a:gd name="T13" fmla="*/ 0 h 239"/>
                  <a:gd name="T14" fmla="*/ 191 w 191"/>
                  <a:gd name="T15" fmla="*/ 239 h 239"/>
                </a:gdLst>
                <a:ahLst/>
                <a:cxnLst>
                  <a:cxn ang="T8">
                    <a:pos x="T0" y="T1"/>
                  </a:cxn>
                  <a:cxn ang="T9">
                    <a:pos x="T2" y="T3"/>
                  </a:cxn>
                  <a:cxn ang="T10">
                    <a:pos x="T4" y="T5"/>
                  </a:cxn>
                  <a:cxn ang="T11">
                    <a:pos x="T6" y="T7"/>
                  </a:cxn>
                </a:cxnLst>
                <a:rect l="T12" t="T13" r="T14" b="T15"/>
                <a:pathLst>
                  <a:path w="191" h="239">
                    <a:moveTo>
                      <a:pt x="0" y="239"/>
                    </a:moveTo>
                    <a:lnTo>
                      <a:pt x="0" y="0"/>
                    </a:lnTo>
                    <a:lnTo>
                      <a:pt x="191" y="0"/>
                    </a:lnTo>
                    <a:lnTo>
                      <a:pt x="191" y="239"/>
                    </a:lnTo>
                  </a:path>
                </a:pathLst>
              </a:custGeom>
              <a:noFill/>
              <a:ln w="19050" cap="flat" cmpd="sng">
                <a:solidFill>
                  <a:srgbClr val="FF0000"/>
                </a:solidFill>
                <a:prstDash val="solid"/>
                <a:round/>
                <a:headEnd/>
                <a:tailEnd/>
              </a:ln>
              <a:extLst>
                <a:ext uri="{909E8E84-426E-40dd-AFC4-6F175D3DCCD1}">
                  <a14:hiddenFill xmlns:a14="http://schemas.microsoft.com/office/drawing/2010/main" xmlns="" xmlns:lc="http://schemas.openxmlformats.org/drawingml/2006/lockedCanvas">
                    <a:solidFill>
                      <a:srgbClr val="FFFFFF"/>
                    </a:solid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27" name="Line 24">
                <a:extLst>
                  <a:ext uri="{FF2B5EF4-FFF2-40B4-BE49-F238E27FC236}">
                    <a16:creationId xmlns:a16="http://schemas.microsoft.com/office/drawing/2014/main" id="{1D684C26-9B2B-4DF5-7D7D-912C02D62EF9}"/>
                  </a:ext>
                </a:extLst>
              </p:cNvPr>
              <p:cNvSpPr>
                <a:spLocks noChangeShapeType="1"/>
              </p:cNvSpPr>
              <p:nvPr/>
            </p:nvSpPr>
            <p:spPr bwMode="auto">
              <a:xfrm>
                <a:off x="5032" y="1156"/>
                <a:ext cx="382" cy="0"/>
              </a:xfrm>
              <a:prstGeom prst="line">
                <a:avLst/>
              </a:prstGeom>
              <a:noFill/>
              <a:ln w="9525">
                <a:solidFill>
                  <a:schemeClr val="tx1"/>
                </a:solidFill>
                <a:round/>
                <a:headEnd/>
                <a:tailEnd/>
              </a:ln>
              <a:extLst>
                <a:ext uri="{909E8E84-426E-40dd-AFC4-6F175D3DCCD1}">
                  <a14:hiddenFill xmlns:a14="http://schemas.microsoft.com/office/drawing/2010/main" xmlns="" xmlns:lc="http://schemas.openxmlformats.org/drawingml/2006/lockedCanvas">
                    <a:no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28" name="Freeform 25">
                <a:extLst>
                  <a:ext uri="{FF2B5EF4-FFF2-40B4-BE49-F238E27FC236}">
                    <a16:creationId xmlns:a16="http://schemas.microsoft.com/office/drawing/2014/main" id="{9B9B479A-918E-27D0-6BBB-603B7B086E21}"/>
                  </a:ext>
                </a:extLst>
              </p:cNvPr>
              <p:cNvSpPr>
                <a:spLocks/>
              </p:cNvSpPr>
              <p:nvPr/>
            </p:nvSpPr>
            <p:spPr bwMode="auto">
              <a:xfrm>
                <a:off x="3836" y="1395"/>
                <a:ext cx="1578" cy="239"/>
              </a:xfrm>
              <a:custGeom>
                <a:avLst/>
                <a:gdLst>
                  <a:gd name="T0" fmla="*/ 0 w 1578"/>
                  <a:gd name="T1" fmla="*/ 239 h 239"/>
                  <a:gd name="T2" fmla="*/ 956 w 1578"/>
                  <a:gd name="T3" fmla="*/ 239 h 239"/>
                  <a:gd name="T4" fmla="*/ 1004 w 1578"/>
                  <a:gd name="T5" fmla="*/ 0 h 239"/>
                  <a:gd name="T6" fmla="*/ 1196 w 1578"/>
                  <a:gd name="T7" fmla="*/ 0 h 239"/>
                  <a:gd name="T8" fmla="*/ 1243 w 1578"/>
                  <a:gd name="T9" fmla="*/ 239 h 239"/>
                  <a:gd name="T10" fmla="*/ 1578 w 1578"/>
                  <a:gd name="T11" fmla="*/ 239 h 239"/>
                  <a:gd name="T12" fmla="*/ 0 60000 65536"/>
                  <a:gd name="T13" fmla="*/ 0 60000 65536"/>
                  <a:gd name="T14" fmla="*/ 0 60000 65536"/>
                  <a:gd name="T15" fmla="*/ 0 60000 65536"/>
                  <a:gd name="T16" fmla="*/ 0 60000 65536"/>
                  <a:gd name="T17" fmla="*/ 0 60000 65536"/>
                  <a:gd name="T18" fmla="*/ 0 w 1578"/>
                  <a:gd name="T19" fmla="*/ 0 h 239"/>
                  <a:gd name="T20" fmla="*/ 1578 w 1578"/>
                  <a:gd name="T21" fmla="*/ 239 h 239"/>
                </a:gdLst>
                <a:ahLst/>
                <a:cxnLst>
                  <a:cxn ang="T12">
                    <a:pos x="T0" y="T1"/>
                  </a:cxn>
                  <a:cxn ang="T13">
                    <a:pos x="T2" y="T3"/>
                  </a:cxn>
                  <a:cxn ang="T14">
                    <a:pos x="T4" y="T5"/>
                  </a:cxn>
                  <a:cxn ang="T15">
                    <a:pos x="T6" y="T7"/>
                  </a:cxn>
                  <a:cxn ang="T16">
                    <a:pos x="T8" y="T9"/>
                  </a:cxn>
                  <a:cxn ang="T17">
                    <a:pos x="T10" y="T11"/>
                  </a:cxn>
                </a:cxnLst>
                <a:rect l="T18" t="T19" r="T20" b="T21"/>
                <a:pathLst>
                  <a:path w="1578" h="239">
                    <a:moveTo>
                      <a:pt x="0" y="239"/>
                    </a:moveTo>
                    <a:lnTo>
                      <a:pt x="956" y="239"/>
                    </a:lnTo>
                    <a:lnTo>
                      <a:pt x="1004" y="0"/>
                    </a:lnTo>
                    <a:lnTo>
                      <a:pt x="1196" y="0"/>
                    </a:lnTo>
                    <a:lnTo>
                      <a:pt x="1243" y="239"/>
                    </a:lnTo>
                    <a:lnTo>
                      <a:pt x="1578" y="239"/>
                    </a:lnTo>
                  </a:path>
                </a:pathLst>
              </a:custGeom>
              <a:noFill/>
              <a:ln w="9525" cap="flat" cmpd="sng">
                <a:solidFill>
                  <a:schemeClr val="tx1"/>
                </a:solidFill>
                <a:prstDash val="solid"/>
                <a:round/>
                <a:headEnd/>
                <a:tailEnd/>
              </a:ln>
              <a:extLst>
                <a:ext uri="{909E8E84-426E-40dd-AFC4-6F175D3DCCD1}">
                  <a14:hiddenFill xmlns:a14="http://schemas.microsoft.com/office/drawing/2010/main" xmlns="" xmlns:lc="http://schemas.openxmlformats.org/drawingml/2006/lockedCanvas">
                    <a:solidFill>
                      <a:srgbClr val="FFFFFF"/>
                    </a:solid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29" name="Line 26">
                <a:extLst>
                  <a:ext uri="{FF2B5EF4-FFF2-40B4-BE49-F238E27FC236}">
                    <a16:creationId xmlns:a16="http://schemas.microsoft.com/office/drawing/2014/main" id="{A2BAF3A8-3967-7C72-01FF-CBA766CDB957}"/>
                  </a:ext>
                </a:extLst>
              </p:cNvPr>
              <p:cNvSpPr>
                <a:spLocks noChangeShapeType="1"/>
              </p:cNvSpPr>
              <p:nvPr/>
            </p:nvSpPr>
            <p:spPr bwMode="auto">
              <a:xfrm>
                <a:off x="5079" y="1873"/>
                <a:ext cx="430" cy="0"/>
              </a:xfrm>
              <a:prstGeom prst="line">
                <a:avLst/>
              </a:prstGeom>
              <a:noFill/>
              <a:ln w="9525">
                <a:solidFill>
                  <a:schemeClr val="tx1"/>
                </a:solidFill>
                <a:round/>
                <a:headEnd/>
                <a:tailEnd type="triangle" w="med" len="med"/>
              </a:ln>
              <a:extLst>
                <a:ext uri="{909E8E84-426E-40dd-AFC4-6F175D3DCCD1}">
                  <a14:hiddenFill xmlns:a14="http://schemas.microsoft.com/office/drawing/2010/main" xmlns="" xmlns:lc="http://schemas.openxmlformats.org/drawingml/2006/lockedCanvas">
                    <a:no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30" name="Text Box 27">
                <a:extLst>
                  <a:ext uri="{FF2B5EF4-FFF2-40B4-BE49-F238E27FC236}">
                    <a16:creationId xmlns:a16="http://schemas.microsoft.com/office/drawing/2014/main" id="{91651032-F283-411E-BC72-B03736B6E652}"/>
                  </a:ext>
                </a:extLst>
              </p:cNvPr>
              <p:cNvSpPr txBox="1">
                <a:spLocks noChangeArrowheads="1"/>
              </p:cNvSpPr>
              <p:nvPr/>
            </p:nvSpPr>
            <p:spPr bwMode="auto">
              <a:xfrm>
                <a:off x="5223" y="1682"/>
                <a:ext cx="147" cy="192"/>
              </a:xfrm>
              <a:prstGeom prst="rect">
                <a:avLst/>
              </a:prstGeom>
              <a:noFill/>
              <a:ln>
                <a:noFill/>
              </a:ln>
              <a:extLst>
                <a:ext uri="{909E8E84-426E-40dd-AFC4-6F175D3DCCD1}">
                  <a14:hiddenFill xmlns:a14="http://schemas.microsoft.com/office/drawing/2010/main" xmlns="" xmlns:lc="http://schemas.openxmlformats.org/drawingml/2006/lockedCanvas">
                    <a:solidFill>
                      <a:srgbClr val="FFFFFF"/>
                    </a:solidFill>
                  </a14:hiddenFill>
                </a:ext>
                <a:ext uri="{91240B29-F687-4f45-9708-019B960494DF}">
                  <a14:hiddenLine xmlns:a14="http://schemas.microsoft.com/office/drawing/2010/main" xmlns="" xmlns:lc="http://schemas.openxmlformats.org/drawingml/2006/lockedCanvas" w="9525" algn="ctr">
                    <a:solidFill>
                      <a:srgbClr val="000000"/>
                    </a:solidFill>
                    <a:miter lim="800000"/>
                    <a:headEnd/>
                    <a:tailEnd/>
                  </a14:hiddenLine>
                </a:ext>
              </a:extLst>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r>
                  <a:rPr lang="en-US" altLang="en-US" sz="1400"/>
                  <a:t>t</a:t>
                </a:r>
              </a:p>
            </p:txBody>
          </p:sp>
          <p:sp>
            <p:nvSpPr>
              <p:cNvPr id="31" name="Text Box 28">
                <a:extLst>
                  <a:ext uri="{FF2B5EF4-FFF2-40B4-BE49-F238E27FC236}">
                    <a16:creationId xmlns:a16="http://schemas.microsoft.com/office/drawing/2014/main" id="{F2743662-B848-D4F1-275B-E10E9A41220F}"/>
                  </a:ext>
                </a:extLst>
              </p:cNvPr>
              <p:cNvSpPr txBox="1">
                <a:spLocks noChangeArrowheads="1"/>
              </p:cNvSpPr>
              <p:nvPr/>
            </p:nvSpPr>
            <p:spPr bwMode="auto">
              <a:xfrm>
                <a:off x="3836" y="1443"/>
                <a:ext cx="644" cy="192"/>
              </a:xfrm>
              <a:prstGeom prst="rect">
                <a:avLst/>
              </a:prstGeom>
              <a:noFill/>
              <a:ln>
                <a:noFill/>
              </a:ln>
              <a:extLst>
                <a:ext uri="{909E8E84-426E-40dd-AFC4-6F175D3DCCD1}">
                  <a14:hiddenFill xmlns:a14="http://schemas.microsoft.com/office/drawing/2010/main" xmlns="" xmlns:lc="http://schemas.openxmlformats.org/drawingml/2006/lockedCanvas">
                    <a:solidFill>
                      <a:srgbClr val="FFFFFF"/>
                    </a:solidFill>
                  </a14:hiddenFill>
                </a:ext>
                <a:ext uri="{91240B29-F687-4f45-9708-019B960494DF}">
                  <a14:hiddenLine xmlns:a14="http://schemas.microsoft.com/office/drawing/2010/main" xmlns="" xmlns:lc="http://schemas.openxmlformats.org/drawingml/2006/lockedCanvas" w="9525" algn="ctr">
                    <a:solidFill>
                      <a:srgbClr val="000000"/>
                    </a:solidFill>
                    <a:miter lim="800000"/>
                    <a:headEnd/>
                    <a:tailEnd/>
                  </a14:hiddenLine>
                </a:ext>
              </a:extLst>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eaLnBrk="1" hangingPunct="1"/>
                <a:r>
                  <a:rPr lang="en-US" altLang="en-US" sz="1400" dirty="0"/>
                  <a:t>kicker field</a:t>
                </a:r>
              </a:p>
            </p:txBody>
          </p:sp>
          <p:sp>
            <p:nvSpPr>
              <p:cNvPr id="32" name="Text Box 29">
                <a:extLst>
                  <a:ext uri="{FF2B5EF4-FFF2-40B4-BE49-F238E27FC236}">
                    <a16:creationId xmlns:a16="http://schemas.microsoft.com/office/drawing/2014/main" id="{6CE9FFE3-CC2A-8FF2-749C-62C7C3E86B7C}"/>
                  </a:ext>
                </a:extLst>
              </p:cNvPr>
              <p:cNvSpPr txBox="1">
                <a:spLocks noChangeArrowheads="1"/>
              </p:cNvSpPr>
              <p:nvPr/>
            </p:nvSpPr>
            <p:spPr bwMode="auto">
              <a:xfrm>
                <a:off x="3788" y="678"/>
                <a:ext cx="526" cy="192"/>
              </a:xfrm>
              <a:prstGeom prst="rect">
                <a:avLst/>
              </a:prstGeom>
              <a:noFill/>
              <a:ln>
                <a:noFill/>
              </a:ln>
              <a:extLst>
                <a:ext uri="{909E8E84-426E-40dd-AFC4-6F175D3DCCD1}">
                  <a14:hiddenFill xmlns:a14="http://schemas.microsoft.com/office/drawing/2010/main" xmlns="" xmlns:lc="http://schemas.openxmlformats.org/drawingml/2006/lockedCanvas">
                    <a:solidFill>
                      <a:srgbClr val="FFFFFF"/>
                    </a:solidFill>
                  </a14:hiddenFill>
                </a:ext>
                <a:ext uri="{91240B29-F687-4f45-9708-019B960494DF}">
                  <a14:hiddenLine xmlns:a14="http://schemas.microsoft.com/office/drawing/2010/main" xmlns="" xmlns:lc="http://schemas.openxmlformats.org/drawingml/2006/lockedCanvas" w="9525" algn="ctr">
                    <a:solidFill>
                      <a:srgbClr val="000000"/>
                    </a:solidFill>
                    <a:miter lim="800000"/>
                    <a:headEnd/>
                    <a:tailEnd/>
                  </a14:hiddenLine>
                </a:ext>
              </a:extLst>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eaLnBrk="1" hangingPunct="1"/>
                <a:r>
                  <a:rPr lang="en-US" altLang="en-US" sz="1400" dirty="0"/>
                  <a:t>intensity</a:t>
                </a:r>
              </a:p>
            </p:txBody>
          </p:sp>
          <p:sp>
            <p:nvSpPr>
              <p:cNvPr id="33" name="Line 30">
                <a:extLst>
                  <a:ext uri="{FF2B5EF4-FFF2-40B4-BE49-F238E27FC236}">
                    <a16:creationId xmlns:a16="http://schemas.microsoft.com/office/drawing/2014/main" id="{BC65572E-883C-8610-B9BC-08CD6B2200AB}"/>
                  </a:ext>
                </a:extLst>
              </p:cNvPr>
              <p:cNvSpPr>
                <a:spLocks noChangeShapeType="1"/>
              </p:cNvSpPr>
              <p:nvPr/>
            </p:nvSpPr>
            <p:spPr bwMode="auto">
              <a:xfrm>
                <a:off x="4792" y="774"/>
                <a:ext cx="0" cy="1051"/>
              </a:xfrm>
              <a:prstGeom prst="line">
                <a:avLst/>
              </a:prstGeom>
              <a:noFill/>
              <a:ln w="9525">
                <a:solidFill>
                  <a:schemeClr val="tx1"/>
                </a:solidFill>
                <a:prstDash val="sysDot"/>
                <a:round/>
                <a:headEnd/>
                <a:tailEnd/>
              </a:ln>
              <a:extLst>
                <a:ext uri="{909E8E84-426E-40dd-AFC4-6F175D3DCCD1}">
                  <a14:hiddenFill xmlns:a14="http://schemas.microsoft.com/office/drawing/2010/main" xmlns="" xmlns:lc="http://schemas.openxmlformats.org/drawingml/2006/lockedCanvas">
                    <a:no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34" name="Line 31">
                <a:extLst>
                  <a:ext uri="{FF2B5EF4-FFF2-40B4-BE49-F238E27FC236}">
                    <a16:creationId xmlns:a16="http://schemas.microsoft.com/office/drawing/2014/main" id="{D95CC4C0-8E73-3E3C-D33A-3A22470E6496}"/>
                  </a:ext>
                </a:extLst>
              </p:cNvPr>
              <p:cNvSpPr>
                <a:spLocks noChangeShapeType="1"/>
              </p:cNvSpPr>
              <p:nvPr/>
            </p:nvSpPr>
            <p:spPr bwMode="auto">
              <a:xfrm>
                <a:off x="4840" y="774"/>
                <a:ext cx="0" cy="1051"/>
              </a:xfrm>
              <a:prstGeom prst="line">
                <a:avLst/>
              </a:prstGeom>
              <a:noFill/>
              <a:ln w="9525">
                <a:solidFill>
                  <a:schemeClr val="tx1"/>
                </a:solidFill>
                <a:prstDash val="sysDot"/>
                <a:round/>
                <a:headEnd/>
                <a:tailEnd/>
              </a:ln>
              <a:extLst>
                <a:ext uri="{909E8E84-426E-40dd-AFC4-6F175D3DCCD1}">
                  <a14:hiddenFill xmlns:a14="http://schemas.microsoft.com/office/drawing/2010/main" xmlns="" xmlns:lc="http://schemas.openxmlformats.org/drawingml/2006/lockedCanvas">
                    <a:no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35" name="Rectangle 34">
                <a:extLst>
                  <a:ext uri="{FF2B5EF4-FFF2-40B4-BE49-F238E27FC236}">
                    <a16:creationId xmlns:a16="http://schemas.microsoft.com/office/drawing/2014/main" id="{B455ABBE-E094-3CF4-842C-F1C86538E7D2}"/>
                  </a:ext>
                </a:extLst>
              </p:cNvPr>
              <p:cNvSpPr>
                <a:spLocks noChangeArrowheads="1"/>
              </p:cNvSpPr>
              <p:nvPr/>
            </p:nvSpPr>
            <p:spPr bwMode="auto">
              <a:xfrm>
                <a:off x="3693" y="630"/>
                <a:ext cx="1912" cy="1339"/>
              </a:xfrm>
              <a:prstGeom prst="rect">
                <a:avLst/>
              </a:prstGeom>
              <a:noFill/>
              <a:ln w="19050" algn="ctr">
                <a:solidFill>
                  <a:schemeClr val="accent2"/>
                </a:solidFill>
                <a:miter lim="800000"/>
                <a:headEnd/>
                <a:tailEnd/>
              </a:ln>
              <a:extLst>
                <a:ext uri="{909E8E84-426E-40dd-AFC4-6F175D3DCCD1}">
                  <a14:hiddenFill xmlns:a14="http://schemas.microsoft.com/office/drawing/2010/main" xmlns="" xmlns:lc="http://schemas.openxmlformats.org/drawingml/2006/lockedCanvas">
                    <a:solidFill>
                      <a:srgbClr val="FFFFFF"/>
                    </a:solid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endParaRPr lang="en-US" altLang="en-US"/>
              </a:p>
            </p:txBody>
          </p:sp>
          <p:sp>
            <p:nvSpPr>
              <p:cNvPr id="36" name="Text Box 33">
                <a:extLst>
                  <a:ext uri="{FF2B5EF4-FFF2-40B4-BE49-F238E27FC236}">
                    <a16:creationId xmlns:a16="http://schemas.microsoft.com/office/drawing/2014/main" id="{E62DD598-6CA2-B427-C2FC-B2E1208AE852}"/>
                  </a:ext>
                </a:extLst>
              </p:cNvPr>
              <p:cNvSpPr txBox="1">
                <a:spLocks noChangeArrowheads="1"/>
              </p:cNvSpPr>
              <p:nvPr/>
            </p:nvSpPr>
            <p:spPr bwMode="auto">
              <a:xfrm>
                <a:off x="5031" y="726"/>
                <a:ext cx="532" cy="326"/>
              </a:xfrm>
              <a:prstGeom prst="rect">
                <a:avLst/>
              </a:prstGeom>
              <a:noFill/>
              <a:ln>
                <a:noFill/>
              </a:ln>
              <a:extLst>
                <a:ext uri="{909E8E84-426E-40dd-AFC4-6F175D3DCCD1}">
                  <a14:hiddenFill xmlns:a14="http://schemas.microsoft.com/office/drawing/2010/main" xmlns="" xmlns:lc="http://schemas.openxmlformats.org/drawingml/2006/lockedCanvas">
                    <a:solidFill>
                      <a:srgbClr val="FFFFFF"/>
                    </a:solidFill>
                  </a14:hiddenFill>
                </a:ext>
                <a:ext uri="{91240B29-F687-4f45-9708-019B960494DF}">
                  <a14:hiddenLine xmlns:a14="http://schemas.microsoft.com/office/drawing/2010/main" xmlns="" xmlns:lc="http://schemas.openxmlformats.org/drawingml/2006/lockedCanvas" w="9525" algn="ctr">
                    <a:solidFill>
                      <a:srgbClr val="000000"/>
                    </a:solidFill>
                    <a:miter lim="800000"/>
                    <a:headEnd/>
                    <a:tailEnd/>
                  </a14:hiddenLine>
                </a:ext>
              </a:extLst>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eaLnBrk="1" hangingPunct="1"/>
                <a:r>
                  <a:rPr lang="en-US" altLang="en-US" sz="1400" dirty="0">
                    <a:solidFill>
                      <a:srgbClr val="FF0000"/>
                    </a:solidFill>
                  </a:rPr>
                  <a:t>injected </a:t>
                </a:r>
              </a:p>
              <a:p>
                <a:pPr algn="l" eaLnBrk="1" hangingPunct="1"/>
                <a:r>
                  <a:rPr lang="en-US" altLang="en-US" sz="1400" dirty="0">
                    <a:solidFill>
                      <a:srgbClr val="FF0000"/>
                    </a:solidFill>
                  </a:rPr>
                  <a:t>beam</a:t>
                </a:r>
              </a:p>
            </p:txBody>
          </p:sp>
          <p:sp>
            <p:nvSpPr>
              <p:cNvPr id="37" name="Line 34">
                <a:extLst>
                  <a:ext uri="{FF2B5EF4-FFF2-40B4-BE49-F238E27FC236}">
                    <a16:creationId xmlns:a16="http://schemas.microsoft.com/office/drawing/2014/main" id="{D7C0A213-C54C-191D-FB1A-24C07B819E09}"/>
                  </a:ext>
                </a:extLst>
              </p:cNvPr>
              <p:cNvSpPr>
                <a:spLocks noChangeShapeType="1"/>
              </p:cNvSpPr>
              <p:nvPr/>
            </p:nvSpPr>
            <p:spPr bwMode="auto">
              <a:xfrm flipV="1">
                <a:off x="3788" y="726"/>
                <a:ext cx="0" cy="191"/>
              </a:xfrm>
              <a:prstGeom prst="line">
                <a:avLst/>
              </a:prstGeom>
              <a:noFill/>
              <a:ln w="9525">
                <a:solidFill>
                  <a:schemeClr val="tx1"/>
                </a:solidFill>
                <a:round/>
                <a:headEnd/>
                <a:tailEnd type="triangle" w="med" len="med"/>
              </a:ln>
              <a:extLst>
                <a:ext uri="{909E8E84-426E-40dd-AFC4-6F175D3DCCD1}">
                  <a14:hiddenFill xmlns:a14="http://schemas.microsoft.com/office/drawing/2010/main" xmlns="" xmlns:lc="http://schemas.openxmlformats.org/drawingml/2006/lockedCanvas">
                    <a:no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38" name="Line 35">
                <a:extLst>
                  <a:ext uri="{FF2B5EF4-FFF2-40B4-BE49-F238E27FC236}">
                    <a16:creationId xmlns:a16="http://schemas.microsoft.com/office/drawing/2014/main" id="{AA731A4E-44A4-941B-FBD2-23D50FF491BA}"/>
                  </a:ext>
                </a:extLst>
              </p:cNvPr>
              <p:cNvSpPr>
                <a:spLocks noChangeShapeType="1"/>
              </p:cNvSpPr>
              <p:nvPr/>
            </p:nvSpPr>
            <p:spPr bwMode="auto">
              <a:xfrm flipV="1">
                <a:off x="3788" y="1395"/>
                <a:ext cx="0" cy="191"/>
              </a:xfrm>
              <a:prstGeom prst="line">
                <a:avLst/>
              </a:prstGeom>
              <a:noFill/>
              <a:ln w="9525">
                <a:solidFill>
                  <a:schemeClr val="tx1"/>
                </a:solidFill>
                <a:round/>
                <a:headEnd/>
                <a:tailEnd type="triangle" w="med" len="med"/>
              </a:ln>
              <a:extLst>
                <a:ext uri="{909E8E84-426E-40dd-AFC4-6F175D3DCCD1}">
                  <a14:hiddenFill xmlns:a14="http://schemas.microsoft.com/office/drawing/2010/main" xmlns="" xmlns:lc="http://schemas.openxmlformats.org/drawingml/2006/lockedCanvas">
                    <a:no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grpSp>
        <p:sp>
          <p:nvSpPr>
            <p:cNvPr id="3" name="Line 24">
              <a:extLst>
                <a:ext uri="{FF2B5EF4-FFF2-40B4-BE49-F238E27FC236}">
                  <a16:creationId xmlns:a16="http://schemas.microsoft.com/office/drawing/2014/main" id="{38C6D8D8-1D42-9DEE-C4BB-7E81AF87DFC3}"/>
                </a:ext>
              </a:extLst>
            </p:cNvPr>
            <p:cNvSpPr>
              <a:spLocks noChangeShapeType="1"/>
            </p:cNvSpPr>
            <p:nvPr/>
          </p:nvSpPr>
          <p:spPr bwMode="auto">
            <a:xfrm>
              <a:off x="5555693" y="1481753"/>
              <a:ext cx="1647164" cy="0"/>
            </a:xfrm>
            <a:prstGeom prst="line">
              <a:avLst/>
            </a:prstGeom>
            <a:noFill/>
            <a:ln w="9525">
              <a:solidFill>
                <a:schemeClr val="tx1"/>
              </a:solidFill>
              <a:round/>
              <a:headEnd/>
              <a:tailEnd/>
            </a:ln>
            <a:extLst>
              <a:ext uri="{909E8E84-426E-40dd-AFC4-6F175D3DCCD1}">
                <a14:hiddenFill xmlns:a14="http://schemas.microsoft.com/office/drawing/2010/main" xmlns="" xmlns:lc="http://schemas.openxmlformats.org/drawingml/2006/lockedCanvas">
                  <a:no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grpSp>
      <p:pic>
        <p:nvPicPr>
          <p:cNvPr id="40" name="Picture 39">
            <a:extLst>
              <a:ext uri="{FF2B5EF4-FFF2-40B4-BE49-F238E27FC236}">
                <a16:creationId xmlns:a16="http://schemas.microsoft.com/office/drawing/2014/main" id="{3E7E1D4A-5DB0-C7BE-B9C0-3632AFF33DD2}"/>
              </a:ext>
            </a:extLst>
          </p:cNvPr>
          <p:cNvPicPr>
            <a:picLocks noChangeAspect="1"/>
          </p:cNvPicPr>
          <p:nvPr/>
        </p:nvPicPr>
        <p:blipFill>
          <a:blip r:embed="rId2"/>
          <a:stretch>
            <a:fillRect/>
          </a:stretch>
        </p:blipFill>
        <p:spPr>
          <a:xfrm>
            <a:off x="273948" y="544655"/>
            <a:ext cx="5118382" cy="2413988"/>
          </a:xfrm>
          <a:prstGeom prst="rect">
            <a:avLst/>
          </a:prstGeom>
        </p:spPr>
      </p:pic>
      <p:sp>
        <p:nvSpPr>
          <p:cNvPr id="42" name="TextBox 41">
            <a:extLst>
              <a:ext uri="{FF2B5EF4-FFF2-40B4-BE49-F238E27FC236}">
                <a16:creationId xmlns:a16="http://schemas.microsoft.com/office/drawing/2014/main" id="{EE6308E1-E27A-BE04-3939-08DAD5829C9A}"/>
              </a:ext>
            </a:extLst>
          </p:cNvPr>
          <p:cNvSpPr txBox="1"/>
          <p:nvPr/>
        </p:nvSpPr>
        <p:spPr>
          <a:xfrm>
            <a:off x="411982" y="3187622"/>
            <a:ext cx="8148198" cy="646331"/>
          </a:xfrm>
          <a:prstGeom prst="rect">
            <a:avLst/>
          </a:prstGeom>
          <a:noFill/>
        </p:spPr>
        <p:txBody>
          <a:bodyPr wrap="square">
            <a:spAutoFit/>
          </a:bodyPr>
          <a:lstStyle/>
          <a:p>
            <a:pPr marL="285750" indent="-285750" algn="l" eaLnBrk="1" hangingPunct="1">
              <a:buFont typeface="Arial" panose="020B0604020202020204" pitchFamily="34" charset="0"/>
              <a:buChar char="•"/>
            </a:pPr>
            <a:r>
              <a:rPr lang="en-US" altLang="en-US" b="1" dirty="0">
                <a:latin typeface="Arial"/>
                <a:cs typeface="Arial"/>
              </a:rPr>
              <a:t>Kickers</a:t>
            </a:r>
            <a:r>
              <a:rPr lang="en-US" altLang="en-US" b="0" dirty="0">
                <a:latin typeface="Arial"/>
                <a:cs typeface="Arial"/>
              </a:rPr>
              <a:t> produce fast pulses, rising their field within the particle-free gap in the circulating beam </a:t>
            </a:r>
            <a:r>
              <a:rPr lang="en-US" altLang="en-US" b="1" dirty="0">
                <a:latin typeface="Arial"/>
                <a:cs typeface="Arial"/>
              </a:rPr>
              <a:t>(temporal separation)</a:t>
            </a:r>
          </a:p>
        </p:txBody>
      </p:sp>
      <p:sp>
        <p:nvSpPr>
          <p:cNvPr id="7" name="Rectangle 6">
            <a:extLst>
              <a:ext uri="{FF2B5EF4-FFF2-40B4-BE49-F238E27FC236}">
                <a16:creationId xmlns:a16="http://schemas.microsoft.com/office/drawing/2014/main" id="{1AA10169-29CF-6BD3-0101-6DD474807B04}"/>
              </a:ext>
            </a:extLst>
          </p:cNvPr>
          <p:cNvSpPr/>
          <p:nvPr/>
        </p:nvSpPr>
        <p:spPr>
          <a:xfrm>
            <a:off x="1191717" y="755549"/>
            <a:ext cx="1866275" cy="142331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dirty="0"/>
          </a:p>
        </p:txBody>
      </p:sp>
      <p:cxnSp>
        <p:nvCxnSpPr>
          <p:cNvPr id="9" name="Straight Connector 8">
            <a:extLst>
              <a:ext uri="{FF2B5EF4-FFF2-40B4-BE49-F238E27FC236}">
                <a16:creationId xmlns:a16="http://schemas.microsoft.com/office/drawing/2014/main" id="{40747C50-4710-431B-1AB1-354DF2DA6114}"/>
              </a:ext>
            </a:extLst>
          </p:cNvPr>
          <p:cNvCxnSpPr/>
          <p:nvPr/>
        </p:nvCxnSpPr>
        <p:spPr>
          <a:xfrm flipH="1" flipV="1">
            <a:off x="411982" y="857409"/>
            <a:ext cx="2646010" cy="1251598"/>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sp>
        <p:nvSpPr>
          <p:cNvPr id="10" name="Date Placeholder 9">
            <a:extLst>
              <a:ext uri="{FF2B5EF4-FFF2-40B4-BE49-F238E27FC236}">
                <a16:creationId xmlns:a16="http://schemas.microsoft.com/office/drawing/2014/main" id="{620DA4FB-8082-B0EA-E965-BAE645314E78}"/>
              </a:ext>
            </a:extLst>
          </p:cNvPr>
          <p:cNvSpPr>
            <a:spLocks noGrp="1"/>
          </p:cNvSpPr>
          <p:nvPr>
            <p:ph type="dt" sz="half" idx="2"/>
          </p:nvPr>
        </p:nvSpPr>
        <p:spPr/>
        <p:txBody>
          <a:bodyPr/>
          <a:lstStyle/>
          <a:p>
            <a:r>
              <a:rPr lang="en-US"/>
              <a:t>24/06/2025</a:t>
            </a:r>
            <a:endParaRPr lang="en-US" dirty="0"/>
          </a:p>
        </p:txBody>
      </p:sp>
    </p:spTree>
    <p:extLst>
      <p:ext uri="{BB962C8B-B14F-4D97-AF65-F5344CB8AC3E}">
        <p14:creationId xmlns:p14="http://schemas.microsoft.com/office/powerpoint/2010/main" val="8999695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2FE395-38B6-7F32-21B2-E4A2993327C3}"/>
              </a:ext>
            </a:extLst>
          </p:cNvPr>
          <p:cNvSpPr>
            <a:spLocks noGrp="1"/>
          </p:cNvSpPr>
          <p:nvPr>
            <p:ph type="title"/>
          </p:nvPr>
        </p:nvSpPr>
        <p:spPr/>
        <p:txBody>
          <a:bodyPr/>
          <a:lstStyle/>
          <a:p>
            <a:r>
              <a:rPr lang="en-CH" dirty="0"/>
              <a:t>Basic principle: Kicker</a:t>
            </a:r>
          </a:p>
        </p:txBody>
      </p:sp>
      <p:sp>
        <p:nvSpPr>
          <p:cNvPr id="3" name="Content Placeholder 2">
            <a:extLst>
              <a:ext uri="{FF2B5EF4-FFF2-40B4-BE49-F238E27FC236}">
                <a16:creationId xmlns:a16="http://schemas.microsoft.com/office/drawing/2014/main" id="{3B9E5AE1-41D2-099E-77B9-5C79242AF634}"/>
              </a:ext>
            </a:extLst>
          </p:cNvPr>
          <p:cNvSpPr>
            <a:spLocks noGrp="1"/>
          </p:cNvSpPr>
          <p:nvPr>
            <p:ph idx="1"/>
          </p:nvPr>
        </p:nvSpPr>
        <p:spPr>
          <a:xfrm>
            <a:off x="0" y="495547"/>
            <a:ext cx="4039395" cy="2390688"/>
          </a:xfrm>
        </p:spPr>
        <p:txBody>
          <a:bodyPr>
            <a:normAutofit/>
          </a:bodyPr>
          <a:lstStyle/>
          <a:p>
            <a:r>
              <a:rPr lang="en-CH" sz="1800" dirty="0"/>
              <a:t>Aperture dimensions constrained by beam size at kicker location.</a:t>
            </a:r>
          </a:p>
          <a:p>
            <a:r>
              <a:rPr lang="en-CH" sz="1800" dirty="0"/>
              <a:t>Short rise time: &lt; 100 ns –few </a:t>
            </a:r>
            <a:r>
              <a:rPr lang="el-GR" sz="1800" dirty="0"/>
              <a:t>μ</a:t>
            </a:r>
            <a:r>
              <a:rPr lang="en-CH" sz="1800" dirty="0"/>
              <a:t>s: low inductance.</a:t>
            </a:r>
          </a:p>
          <a:p>
            <a:r>
              <a:rPr lang="en-CH" sz="1800" dirty="0"/>
              <a:t>Maximise horizontal kick: small vertical aperture.</a:t>
            </a:r>
          </a:p>
          <a:p>
            <a:endParaRPr lang="en-CH" sz="1800" dirty="0"/>
          </a:p>
          <a:p>
            <a:endParaRPr lang="en-CH" sz="1800" dirty="0"/>
          </a:p>
          <a:p>
            <a:endParaRPr lang="en-CH" sz="1800" dirty="0"/>
          </a:p>
        </p:txBody>
      </p:sp>
      <p:sp>
        <p:nvSpPr>
          <p:cNvPr id="5" name="Footer Placeholder 4">
            <a:extLst>
              <a:ext uri="{FF2B5EF4-FFF2-40B4-BE49-F238E27FC236}">
                <a16:creationId xmlns:a16="http://schemas.microsoft.com/office/drawing/2014/main" id="{94C5DB82-CB60-58BA-937E-E59305C322E4}"/>
              </a:ext>
            </a:extLst>
          </p:cNvPr>
          <p:cNvSpPr>
            <a:spLocks noGrp="1"/>
          </p:cNvSpPr>
          <p:nvPr>
            <p:ph type="ftr" sz="quarter" idx="3"/>
          </p:nvPr>
        </p:nvSpPr>
        <p:spPr/>
        <p:txBody>
          <a:bodyPr/>
          <a:lstStyle/>
          <a:p>
            <a:r>
              <a:rPr lang="fr-FR"/>
              <a:t>CAS Hadrons limits 2025, Y. Dutheil, Inj./Ext. </a:t>
            </a:r>
            <a:endParaRPr lang="en-US" dirty="0"/>
          </a:p>
        </p:txBody>
      </p:sp>
      <p:sp>
        <p:nvSpPr>
          <p:cNvPr id="6" name="Slide Number Placeholder 5">
            <a:extLst>
              <a:ext uri="{FF2B5EF4-FFF2-40B4-BE49-F238E27FC236}">
                <a16:creationId xmlns:a16="http://schemas.microsoft.com/office/drawing/2014/main" id="{ABD39ED1-D977-462E-799E-A53739E683F8}"/>
              </a:ext>
            </a:extLst>
          </p:cNvPr>
          <p:cNvSpPr>
            <a:spLocks noGrp="1"/>
          </p:cNvSpPr>
          <p:nvPr>
            <p:ph type="sldNum" sz="quarter" idx="4"/>
          </p:nvPr>
        </p:nvSpPr>
        <p:spPr/>
        <p:txBody>
          <a:bodyPr/>
          <a:lstStyle/>
          <a:p>
            <a:fld id="{17918391-D411-FE40-AAD7-861AE5233E0E}" type="slidenum">
              <a:rPr lang="en-US" smtClean="0"/>
              <a:pPr/>
              <a:t>11</a:t>
            </a:fld>
            <a:endParaRPr lang="en-US" dirty="0"/>
          </a:p>
        </p:txBody>
      </p:sp>
      <p:grpSp>
        <p:nvGrpSpPr>
          <p:cNvPr id="65" name="Group 64">
            <a:extLst>
              <a:ext uri="{FF2B5EF4-FFF2-40B4-BE49-F238E27FC236}">
                <a16:creationId xmlns:a16="http://schemas.microsoft.com/office/drawing/2014/main" id="{B6A576C8-6318-413C-3AE4-82543F95AEEB}"/>
              </a:ext>
            </a:extLst>
          </p:cNvPr>
          <p:cNvGrpSpPr/>
          <p:nvPr/>
        </p:nvGrpSpPr>
        <p:grpSpPr>
          <a:xfrm>
            <a:off x="4032008" y="873505"/>
            <a:ext cx="4895016" cy="3459737"/>
            <a:chOff x="3501251" y="761262"/>
            <a:chExt cx="5441271" cy="3845824"/>
          </a:xfrm>
        </p:grpSpPr>
        <p:sp>
          <p:nvSpPr>
            <p:cNvPr id="35" name="Rectangle 34">
              <a:extLst>
                <a:ext uri="{FF2B5EF4-FFF2-40B4-BE49-F238E27FC236}">
                  <a16:creationId xmlns:a16="http://schemas.microsoft.com/office/drawing/2014/main" id="{27B0AFC9-D299-C6EF-7CBC-8CEC5041088C}"/>
                </a:ext>
              </a:extLst>
            </p:cNvPr>
            <p:cNvSpPr/>
            <p:nvPr/>
          </p:nvSpPr>
          <p:spPr bwMode="auto">
            <a:xfrm>
              <a:off x="8561522" y="2023100"/>
              <a:ext cx="381000" cy="685800"/>
            </a:xfrm>
            <a:prstGeom prst="rect">
              <a:avLst/>
            </a:prstGeom>
            <a:solidFill>
              <a:schemeClr val="bg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tx1"/>
                </a:solidFill>
                <a:effectLst/>
                <a:latin typeface="Arial" charset="0"/>
              </a:endParaRPr>
            </a:p>
          </p:txBody>
        </p:sp>
        <p:sp>
          <p:nvSpPr>
            <p:cNvPr id="36" name="Oval 35">
              <a:extLst>
                <a:ext uri="{FF2B5EF4-FFF2-40B4-BE49-F238E27FC236}">
                  <a16:creationId xmlns:a16="http://schemas.microsoft.com/office/drawing/2014/main" id="{CCC542C5-2954-A1BC-81DA-B9D756385957}"/>
                </a:ext>
              </a:extLst>
            </p:cNvPr>
            <p:cNvSpPr/>
            <p:nvPr/>
          </p:nvSpPr>
          <p:spPr bwMode="auto">
            <a:xfrm>
              <a:off x="8601435" y="2356929"/>
              <a:ext cx="304800" cy="304800"/>
            </a:xfrm>
            <a:prstGeom prst="ellipse">
              <a:avLst/>
            </a:prstGeom>
            <a:no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tx1"/>
                </a:solidFill>
                <a:effectLst/>
                <a:latin typeface="Arial" charset="0"/>
              </a:endParaRPr>
            </a:p>
          </p:txBody>
        </p:sp>
        <p:sp>
          <p:nvSpPr>
            <p:cNvPr id="37" name="Oval 36">
              <a:extLst>
                <a:ext uri="{FF2B5EF4-FFF2-40B4-BE49-F238E27FC236}">
                  <a16:creationId xmlns:a16="http://schemas.microsoft.com/office/drawing/2014/main" id="{FEC3E967-9EFE-0AAB-2C59-9E2CA9DC03A0}"/>
                </a:ext>
              </a:extLst>
            </p:cNvPr>
            <p:cNvSpPr/>
            <p:nvPr/>
          </p:nvSpPr>
          <p:spPr bwMode="auto">
            <a:xfrm>
              <a:off x="8713922" y="2471834"/>
              <a:ext cx="76200" cy="762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tx1"/>
                </a:solidFill>
                <a:effectLst/>
                <a:latin typeface="Arial" charset="0"/>
              </a:endParaRPr>
            </a:p>
          </p:txBody>
        </p:sp>
        <p:sp>
          <p:nvSpPr>
            <p:cNvPr id="38" name="Rectangle 37">
              <a:extLst>
                <a:ext uri="{FF2B5EF4-FFF2-40B4-BE49-F238E27FC236}">
                  <a16:creationId xmlns:a16="http://schemas.microsoft.com/office/drawing/2014/main" id="{A9CBD53E-207F-C0E1-184E-382121043590}"/>
                </a:ext>
              </a:extLst>
            </p:cNvPr>
            <p:cNvSpPr/>
            <p:nvPr/>
          </p:nvSpPr>
          <p:spPr bwMode="auto">
            <a:xfrm>
              <a:off x="6504122" y="1903355"/>
              <a:ext cx="381000" cy="914400"/>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tx1"/>
                </a:solidFill>
                <a:effectLst/>
                <a:latin typeface="Arial" charset="0"/>
              </a:endParaRPr>
            </a:p>
          </p:txBody>
        </p:sp>
        <p:sp>
          <p:nvSpPr>
            <p:cNvPr id="39" name="Oval 38">
              <a:extLst>
                <a:ext uri="{FF2B5EF4-FFF2-40B4-BE49-F238E27FC236}">
                  <a16:creationId xmlns:a16="http://schemas.microsoft.com/office/drawing/2014/main" id="{3F1747ED-5BAC-CDEB-A24C-4D3AD49F5EFA}"/>
                </a:ext>
              </a:extLst>
            </p:cNvPr>
            <p:cNvSpPr/>
            <p:nvPr/>
          </p:nvSpPr>
          <p:spPr bwMode="auto">
            <a:xfrm>
              <a:off x="6540407" y="2458527"/>
              <a:ext cx="304800" cy="304800"/>
            </a:xfrm>
            <a:prstGeom prst="ellipse">
              <a:avLst/>
            </a:prstGeom>
            <a:no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tx1"/>
                </a:solidFill>
                <a:effectLst/>
                <a:latin typeface="Arial" charset="0"/>
              </a:endParaRPr>
            </a:p>
          </p:txBody>
        </p:sp>
        <p:cxnSp>
          <p:nvCxnSpPr>
            <p:cNvPr id="40" name="Straight Connector 39">
              <a:extLst>
                <a:ext uri="{FF2B5EF4-FFF2-40B4-BE49-F238E27FC236}">
                  <a16:creationId xmlns:a16="http://schemas.microsoft.com/office/drawing/2014/main" id="{8DC95EF1-6FE7-3483-5FB7-37C7C36EEBBB}"/>
                </a:ext>
              </a:extLst>
            </p:cNvPr>
            <p:cNvCxnSpPr>
              <a:stCxn id="39" idx="1"/>
              <a:endCxn id="39" idx="5"/>
            </p:cNvCxnSpPr>
            <p:nvPr/>
          </p:nvCxnSpPr>
          <p:spPr bwMode="auto">
            <a:xfrm>
              <a:off x="6585044" y="2503164"/>
              <a:ext cx="215526" cy="215526"/>
            </a:xfrm>
            <a:prstGeom prst="line">
              <a:avLst/>
            </a:prstGeom>
            <a:noFill/>
            <a:ln w="9525" cap="flat" cmpd="sng" algn="ctr">
              <a:solidFill>
                <a:schemeClr val="tx1"/>
              </a:solidFill>
              <a:prstDash val="solid"/>
              <a:round/>
              <a:headEnd type="none" w="med" len="med"/>
              <a:tailEnd type="none" w="med" len="med"/>
            </a:ln>
            <a:effectLst/>
          </p:spPr>
        </p:cxnSp>
        <p:cxnSp>
          <p:nvCxnSpPr>
            <p:cNvPr id="41" name="Straight Connector 40">
              <a:extLst>
                <a:ext uri="{FF2B5EF4-FFF2-40B4-BE49-F238E27FC236}">
                  <a16:creationId xmlns:a16="http://schemas.microsoft.com/office/drawing/2014/main" id="{9430AB90-953A-EE68-6E9A-CB6A7E16E933}"/>
                </a:ext>
              </a:extLst>
            </p:cNvPr>
            <p:cNvCxnSpPr>
              <a:stCxn id="39" idx="3"/>
              <a:endCxn id="39" idx="7"/>
            </p:cNvCxnSpPr>
            <p:nvPr/>
          </p:nvCxnSpPr>
          <p:spPr bwMode="auto">
            <a:xfrm flipV="1">
              <a:off x="6585044" y="2503164"/>
              <a:ext cx="215526" cy="215526"/>
            </a:xfrm>
            <a:prstGeom prst="line">
              <a:avLst/>
            </a:prstGeom>
            <a:noFill/>
            <a:ln w="9525" cap="flat" cmpd="sng" algn="ctr">
              <a:solidFill>
                <a:schemeClr val="tx1"/>
              </a:solidFill>
              <a:prstDash val="solid"/>
              <a:round/>
              <a:headEnd type="none" w="med" len="med"/>
              <a:tailEnd type="none" w="med" len="med"/>
            </a:ln>
            <a:effectLst/>
          </p:spPr>
        </p:cxnSp>
        <p:sp>
          <p:nvSpPr>
            <p:cNvPr id="42" name="Rectangle 41">
              <a:extLst>
                <a:ext uri="{FF2B5EF4-FFF2-40B4-BE49-F238E27FC236}">
                  <a16:creationId xmlns:a16="http://schemas.microsoft.com/office/drawing/2014/main" id="{1AAA1E72-B21C-8B15-3ECE-A3A4642251B4}"/>
                </a:ext>
              </a:extLst>
            </p:cNvPr>
            <p:cNvSpPr/>
            <p:nvPr/>
          </p:nvSpPr>
          <p:spPr bwMode="auto">
            <a:xfrm>
              <a:off x="5818322" y="1141355"/>
              <a:ext cx="685800" cy="2438400"/>
            </a:xfrm>
            <a:prstGeom prst="rect">
              <a:avLst/>
            </a:prstGeom>
            <a:solidFill>
              <a:srgbClr val="0000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tx1"/>
                </a:solidFill>
                <a:effectLst/>
                <a:latin typeface="Arial" charset="0"/>
              </a:endParaRPr>
            </a:p>
          </p:txBody>
        </p:sp>
        <p:sp>
          <p:nvSpPr>
            <p:cNvPr id="43" name="Rectangle 42">
              <a:extLst>
                <a:ext uri="{FF2B5EF4-FFF2-40B4-BE49-F238E27FC236}">
                  <a16:creationId xmlns:a16="http://schemas.microsoft.com/office/drawing/2014/main" id="{F1A36996-566C-103E-1589-CC582CD3FC73}"/>
                </a:ext>
              </a:extLst>
            </p:cNvPr>
            <p:cNvSpPr/>
            <p:nvPr/>
          </p:nvSpPr>
          <p:spPr bwMode="auto">
            <a:xfrm rot="5400000">
              <a:off x="6656522" y="303155"/>
              <a:ext cx="762000" cy="2438400"/>
            </a:xfrm>
            <a:prstGeom prst="rect">
              <a:avLst/>
            </a:prstGeom>
            <a:solidFill>
              <a:srgbClr val="0000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tx1"/>
                </a:solidFill>
                <a:effectLst/>
                <a:latin typeface="Arial" charset="0"/>
              </a:endParaRPr>
            </a:p>
          </p:txBody>
        </p:sp>
        <p:sp>
          <p:nvSpPr>
            <p:cNvPr id="44" name="Rectangle 43">
              <a:extLst>
                <a:ext uri="{FF2B5EF4-FFF2-40B4-BE49-F238E27FC236}">
                  <a16:creationId xmlns:a16="http://schemas.microsoft.com/office/drawing/2014/main" id="{CBB6A14B-1D46-B39B-0E04-656C962F79A8}"/>
                </a:ext>
              </a:extLst>
            </p:cNvPr>
            <p:cNvSpPr/>
            <p:nvPr/>
          </p:nvSpPr>
          <p:spPr bwMode="auto">
            <a:xfrm rot="5400000">
              <a:off x="6656522" y="1979555"/>
              <a:ext cx="762000" cy="2438400"/>
            </a:xfrm>
            <a:prstGeom prst="rect">
              <a:avLst/>
            </a:prstGeom>
            <a:solidFill>
              <a:srgbClr val="0000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tx1"/>
                </a:solidFill>
                <a:effectLst/>
                <a:latin typeface="Arial" charset="0"/>
              </a:endParaRPr>
            </a:p>
          </p:txBody>
        </p:sp>
        <p:cxnSp>
          <p:nvCxnSpPr>
            <p:cNvPr id="45" name="Straight Arrow Connector 44">
              <a:extLst>
                <a:ext uri="{FF2B5EF4-FFF2-40B4-BE49-F238E27FC236}">
                  <a16:creationId xmlns:a16="http://schemas.microsoft.com/office/drawing/2014/main" id="{775941C1-6E22-0D27-CC55-02996FEAFF2C}"/>
                </a:ext>
              </a:extLst>
            </p:cNvPr>
            <p:cNvCxnSpPr/>
            <p:nvPr/>
          </p:nvCxnSpPr>
          <p:spPr bwMode="auto">
            <a:xfrm>
              <a:off x="7266122" y="1903355"/>
              <a:ext cx="0" cy="914400"/>
            </a:xfrm>
            <a:prstGeom prst="straightConnector1">
              <a:avLst/>
            </a:prstGeom>
            <a:noFill/>
            <a:ln w="19050" cap="flat" cmpd="sng" algn="ctr">
              <a:solidFill>
                <a:srgbClr val="0000FF"/>
              </a:solidFill>
              <a:prstDash val="solid"/>
              <a:round/>
              <a:headEnd type="none" w="med" len="med"/>
              <a:tailEnd type="triangle" w="med" len="lg"/>
            </a:ln>
            <a:effectLst/>
          </p:spPr>
        </p:cxnSp>
        <p:cxnSp>
          <p:nvCxnSpPr>
            <p:cNvPr id="46" name="Straight Arrow Connector 45">
              <a:extLst>
                <a:ext uri="{FF2B5EF4-FFF2-40B4-BE49-F238E27FC236}">
                  <a16:creationId xmlns:a16="http://schemas.microsoft.com/office/drawing/2014/main" id="{ADDC1A83-E0A8-3D85-D931-F33AEC4FC963}"/>
                </a:ext>
              </a:extLst>
            </p:cNvPr>
            <p:cNvCxnSpPr/>
            <p:nvPr/>
          </p:nvCxnSpPr>
          <p:spPr bwMode="auto">
            <a:xfrm>
              <a:off x="7799522" y="1903355"/>
              <a:ext cx="0" cy="914400"/>
            </a:xfrm>
            <a:prstGeom prst="straightConnector1">
              <a:avLst/>
            </a:prstGeom>
            <a:noFill/>
            <a:ln w="19050" cap="flat" cmpd="sng" algn="ctr">
              <a:solidFill>
                <a:srgbClr val="0000FF"/>
              </a:solidFill>
              <a:prstDash val="solid"/>
              <a:round/>
              <a:headEnd type="none" w="med" len="med"/>
              <a:tailEnd type="triangle" w="med" len="lg"/>
            </a:ln>
            <a:effectLst/>
          </p:spPr>
        </p:cxnSp>
        <p:sp>
          <p:nvSpPr>
            <p:cNvPr id="47" name="Rectangle 46">
              <a:extLst>
                <a:ext uri="{FF2B5EF4-FFF2-40B4-BE49-F238E27FC236}">
                  <a16:creationId xmlns:a16="http://schemas.microsoft.com/office/drawing/2014/main" id="{A03C39B1-56CD-8F8D-81CA-F2F5BF4D4DA8}"/>
                </a:ext>
              </a:extLst>
            </p:cNvPr>
            <p:cNvSpPr/>
            <p:nvPr/>
          </p:nvSpPr>
          <p:spPr>
            <a:xfrm>
              <a:off x="7371956" y="2131955"/>
              <a:ext cx="351366" cy="369332"/>
            </a:xfrm>
            <a:prstGeom prst="rect">
              <a:avLst/>
            </a:prstGeom>
          </p:spPr>
          <p:txBody>
            <a:bodyPr wrap="none">
              <a:spAutoFit/>
            </a:bodyPr>
            <a:lstStyle/>
            <a:p>
              <a:r>
                <a:rPr lang="en-US" altLang="en-US" dirty="0">
                  <a:latin typeface="Arial"/>
                  <a:cs typeface="Arial"/>
                </a:rPr>
                <a:t>B</a:t>
              </a:r>
              <a:endParaRPr lang="en-US" dirty="0"/>
            </a:p>
          </p:txBody>
        </p:sp>
        <p:sp>
          <p:nvSpPr>
            <p:cNvPr id="48" name="Rectangle 47">
              <a:extLst>
                <a:ext uri="{FF2B5EF4-FFF2-40B4-BE49-F238E27FC236}">
                  <a16:creationId xmlns:a16="http://schemas.microsoft.com/office/drawing/2014/main" id="{C95DBDC7-892B-53FE-995B-CC8061D3106A}"/>
                </a:ext>
              </a:extLst>
            </p:cNvPr>
            <p:cNvSpPr/>
            <p:nvPr/>
          </p:nvSpPr>
          <p:spPr>
            <a:xfrm>
              <a:off x="3509462" y="761262"/>
              <a:ext cx="1411612" cy="342123"/>
            </a:xfrm>
            <a:prstGeom prst="rect">
              <a:avLst/>
            </a:prstGeom>
          </p:spPr>
          <p:txBody>
            <a:bodyPr wrap="none">
              <a:spAutoFit/>
            </a:bodyPr>
            <a:lstStyle/>
            <a:p>
              <a:r>
                <a:rPr lang="en-US" altLang="en-US" sz="1400" dirty="0">
                  <a:latin typeface="Arial"/>
                  <a:cs typeface="Arial"/>
                </a:rPr>
                <a:t>HV conductor</a:t>
              </a:r>
              <a:endParaRPr lang="en-US" sz="1400" dirty="0"/>
            </a:p>
          </p:txBody>
        </p:sp>
        <p:sp>
          <p:nvSpPr>
            <p:cNvPr id="49" name="Rectangle 48">
              <a:extLst>
                <a:ext uri="{FF2B5EF4-FFF2-40B4-BE49-F238E27FC236}">
                  <a16:creationId xmlns:a16="http://schemas.microsoft.com/office/drawing/2014/main" id="{B2D21323-0FD4-9878-04EE-76D5C4D22178}"/>
                </a:ext>
              </a:extLst>
            </p:cNvPr>
            <p:cNvSpPr/>
            <p:nvPr/>
          </p:nvSpPr>
          <p:spPr>
            <a:xfrm>
              <a:off x="3501251" y="2138165"/>
              <a:ext cx="2032637" cy="342123"/>
            </a:xfrm>
            <a:prstGeom prst="rect">
              <a:avLst/>
            </a:prstGeom>
          </p:spPr>
          <p:txBody>
            <a:bodyPr wrap="none">
              <a:spAutoFit/>
            </a:bodyPr>
            <a:lstStyle/>
            <a:p>
              <a:pPr algn="ctr"/>
              <a:r>
                <a:rPr lang="en-US" altLang="en-US" sz="1400" dirty="0">
                  <a:latin typeface="Arial"/>
                  <a:cs typeface="Arial"/>
                </a:rPr>
                <a:t>Vertical aperture, </a:t>
              </a:r>
              <a:r>
                <a:rPr lang="en-US" altLang="en-US" sz="1400" dirty="0" err="1">
                  <a:latin typeface="Arial"/>
                  <a:cs typeface="Arial"/>
                </a:rPr>
                <a:t>V</a:t>
              </a:r>
              <a:r>
                <a:rPr lang="en-US" altLang="en-US" sz="1400" baseline="-25000" dirty="0" err="1">
                  <a:latin typeface="Arial"/>
                  <a:cs typeface="Arial"/>
                </a:rPr>
                <a:t>ap</a:t>
              </a:r>
              <a:endParaRPr lang="en-US" sz="1400" baseline="-25000" dirty="0"/>
            </a:p>
          </p:txBody>
        </p:sp>
        <p:cxnSp>
          <p:nvCxnSpPr>
            <p:cNvPr id="50" name="Straight Arrow Connector 49">
              <a:extLst>
                <a:ext uri="{FF2B5EF4-FFF2-40B4-BE49-F238E27FC236}">
                  <a16:creationId xmlns:a16="http://schemas.microsoft.com/office/drawing/2014/main" id="{1DCC8865-F50B-E9B4-90CE-60415A822C2F}"/>
                </a:ext>
              </a:extLst>
            </p:cNvPr>
            <p:cNvCxnSpPr>
              <a:stCxn id="48" idx="2"/>
            </p:cNvCxnSpPr>
            <p:nvPr/>
          </p:nvCxnSpPr>
          <p:spPr bwMode="auto">
            <a:xfrm>
              <a:off x="4215268" y="1103385"/>
              <a:ext cx="2494593" cy="1334277"/>
            </a:xfrm>
            <a:prstGeom prst="straightConnector1">
              <a:avLst/>
            </a:prstGeom>
            <a:noFill/>
            <a:ln w="19050" cap="flat" cmpd="sng" algn="ctr">
              <a:solidFill>
                <a:schemeClr val="tx1"/>
              </a:solidFill>
              <a:prstDash val="solid"/>
              <a:round/>
              <a:headEnd type="none" w="med" len="med"/>
              <a:tailEnd type="triangle" w="med" len="lg"/>
            </a:ln>
            <a:effectLst/>
          </p:spPr>
        </p:cxnSp>
        <p:sp>
          <p:nvSpPr>
            <p:cNvPr id="51" name="Rectangle 50">
              <a:extLst>
                <a:ext uri="{FF2B5EF4-FFF2-40B4-BE49-F238E27FC236}">
                  <a16:creationId xmlns:a16="http://schemas.microsoft.com/office/drawing/2014/main" id="{AF2CB45D-0818-C1B2-D918-CD62009A1574}"/>
                </a:ext>
              </a:extLst>
            </p:cNvPr>
            <p:cNvSpPr/>
            <p:nvPr/>
          </p:nvSpPr>
          <p:spPr>
            <a:xfrm>
              <a:off x="5818322" y="1141355"/>
              <a:ext cx="946539" cy="410547"/>
            </a:xfrm>
            <a:prstGeom prst="rect">
              <a:avLst/>
            </a:prstGeom>
          </p:spPr>
          <p:txBody>
            <a:bodyPr wrap="none">
              <a:spAutoFit/>
            </a:bodyPr>
            <a:lstStyle/>
            <a:p>
              <a:r>
                <a:rPr lang="en-US" altLang="en-US" dirty="0">
                  <a:solidFill>
                    <a:schemeClr val="bg2"/>
                  </a:solidFill>
                  <a:latin typeface="Arial"/>
                  <a:cs typeface="Arial"/>
                </a:rPr>
                <a:t>Ferrite</a:t>
              </a:r>
              <a:endParaRPr lang="en-US" dirty="0">
                <a:solidFill>
                  <a:schemeClr val="bg2"/>
                </a:solidFill>
              </a:endParaRPr>
            </a:p>
          </p:txBody>
        </p:sp>
        <p:sp>
          <p:nvSpPr>
            <p:cNvPr id="52" name="Rectangle 51">
              <a:extLst>
                <a:ext uri="{FF2B5EF4-FFF2-40B4-BE49-F238E27FC236}">
                  <a16:creationId xmlns:a16="http://schemas.microsoft.com/office/drawing/2014/main" id="{54553501-190C-F1C3-D711-BE60AD001BF2}"/>
                </a:ext>
              </a:extLst>
            </p:cNvPr>
            <p:cNvSpPr/>
            <p:nvPr/>
          </p:nvSpPr>
          <p:spPr>
            <a:xfrm>
              <a:off x="6433184" y="1859560"/>
              <a:ext cx="530915" cy="369332"/>
            </a:xfrm>
            <a:prstGeom prst="rect">
              <a:avLst/>
            </a:prstGeom>
          </p:spPr>
          <p:txBody>
            <a:bodyPr wrap="none">
              <a:spAutoFit/>
            </a:bodyPr>
            <a:lstStyle/>
            <a:p>
              <a:r>
                <a:rPr lang="en-US" altLang="en-US" dirty="0">
                  <a:latin typeface="Arial"/>
                  <a:cs typeface="Arial"/>
                </a:rPr>
                <a:t>HV</a:t>
              </a:r>
              <a:endParaRPr lang="en-US" dirty="0"/>
            </a:p>
          </p:txBody>
        </p:sp>
        <p:cxnSp>
          <p:nvCxnSpPr>
            <p:cNvPr id="53" name="Straight Arrow Connector 52">
              <a:extLst>
                <a:ext uri="{FF2B5EF4-FFF2-40B4-BE49-F238E27FC236}">
                  <a16:creationId xmlns:a16="http://schemas.microsoft.com/office/drawing/2014/main" id="{89383372-7618-377B-654C-C1C974425571}"/>
                </a:ext>
              </a:extLst>
            </p:cNvPr>
            <p:cNvCxnSpPr>
              <a:stCxn id="58" idx="3"/>
            </p:cNvCxnSpPr>
            <p:nvPr/>
          </p:nvCxnSpPr>
          <p:spPr bwMode="auto">
            <a:xfrm>
              <a:off x="8396615" y="945929"/>
              <a:ext cx="241107" cy="1327666"/>
            </a:xfrm>
            <a:prstGeom prst="straightConnector1">
              <a:avLst/>
            </a:prstGeom>
            <a:noFill/>
            <a:ln w="19050" cap="flat" cmpd="sng" algn="ctr">
              <a:solidFill>
                <a:schemeClr val="tx1"/>
              </a:solidFill>
              <a:prstDash val="solid"/>
              <a:round/>
              <a:headEnd type="none" w="med" len="med"/>
              <a:tailEnd type="triangle" w="med" len="lg"/>
            </a:ln>
            <a:effectLst/>
          </p:spPr>
        </p:cxnSp>
        <p:cxnSp>
          <p:nvCxnSpPr>
            <p:cNvPr id="54" name="Straight Connector 53">
              <a:extLst>
                <a:ext uri="{FF2B5EF4-FFF2-40B4-BE49-F238E27FC236}">
                  <a16:creationId xmlns:a16="http://schemas.microsoft.com/office/drawing/2014/main" id="{73C89E98-3740-5261-DED6-D28F9510BF61}"/>
                </a:ext>
              </a:extLst>
            </p:cNvPr>
            <p:cNvCxnSpPr/>
            <p:nvPr/>
          </p:nvCxnSpPr>
          <p:spPr bwMode="auto">
            <a:xfrm flipH="1">
              <a:off x="5437322" y="1903355"/>
              <a:ext cx="990600" cy="0"/>
            </a:xfrm>
            <a:prstGeom prst="line">
              <a:avLst/>
            </a:prstGeom>
            <a:noFill/>
            <a:ln w="9525" cap="flat" cmpd="sng" algn="ctr">
              <a:solidFill>
                <a:schemeClr val="tx1"/>
              </a:solidFill>
              <a:prstDash val="dash"/>
              <a:round/>
              <a:headEnd type="none" w="med" len="med"/>
              <a:tailEnd type="none" w="med" len="med"/>
            </a:ln>
            <a:effectLst/>
          </p:spPr>
        </p:cxnSp>
        <p:cxnSp>
          <p:nvCxnSpPr>
            <p:cNvPr id="55" name="Straight Connector 54">
              <a:extLst>
                <a:ext uri="{FF2B5EF4-FFF2-40B4-BE49-F238E27FC236}">
                  <a16:creationId xmlns:a16="http://schemas.microsoft.com/office/drawing/2014/main" id="{0A18C765-D89D-DFBD-0D0D-325E11CC1A37}"/>
                </a:ext>
              </a:extLst>
            </p:cNvPr>
            <p:cNvCxnSpPr/>
            <p:nvPr/>
          </p:nvCxnSpPr>
          <p:spPr bwMode="auto">
            <a:xfrm flipH="1">
              <a:off x="5437322" y="2817755"/>
              <a:ext cx="990600" cy="0"/>
            </a:xfrm>
            <a:prstGeom prst="line">
              <a:avLst/>
            </a:prstGeom>
            <a:noFill/>
            <a:ln w="9525" cap="flat" cmpd="sng" algn="ctr">
              <a:solidFill>
                <a:schemeClr val="tx1"/>
              </a:solidFill>
              <a:prstDash val="dash"/>
              <a:round/>
              <a:headEnd type="none" w="med" len="med"/>
              <a:tailEnd type="none" w="med" len="med"/>
            </a:ln>
            <a:effectLst/>
          </p:spPr>
        </p:cxnSp>
        <p:cxnSp>
          <p:nvCxnSpPr>
            <p:cNvPr id="56" name="Straight Connector 55">
              <a:extLst>
                <a:ext uri="{FF2B5EF4-FFF2-40B4-BE49-F238E27FC236}">
                  <a16:creationId xmlns:a16="http://schemas.microsoft.com/office/drawing/2014/main" id="{1648ECA0-D929-D4C5-8641-F2DB9136ECBD}"/>
                </a:ext>
              </a:extLst>
            </p:cNvPr>
            <p:cNvCxnSpPr/>
            <p:nvPr/>
          </p:nvCxnSpPr>
          <p:spPr bwMode="auto">
            <a:xfrm>
              <a:off x="6885122" y="2817755"/>
              <a:ext cx="0" cy="1295400"/>
            </a:xfrm>
            <a:prstGeom prst="line">
              <a:avLst/>
            </a:prstGeom>
            <a:noFill/>
            <a:ln w="9525" cap="flat" cmpd="sng" algn="ctr">
              <a:solidFill>
                <a:schemeClr val="tx1"/>
              </a:solidFill>
              <a:prstDash val="dash"/>
              <a:round/>
              <a:headEnd type="none" w="med" len="med"/>
              <a:tailEnd type="none" w="med" len="med"/>
            </a:ln>
            <a:effectLst/>
          </p:spPr>
        </p:cxnSp>
        <p:cxnSp>
          <p:nvCxnSpPr>
            <p:cNvPr id="57" name="Straight Connector 56">
              <a:extLst>
                <a:ext uri="{FF2B5EF4-FFF2-40B4-BE49-F238E27FC236}">
                  <a16:creationId xmlns:a16="http://schemas.microsoft.com/office/drawing/2014/main" id="{4494FB7C-AB66-C4B5-DB6D-1450AFE0799D}"/>
                </a:ext>
              </a:extLst>
            </p:cNvPr>
            <p:cNvCxnSpPr/>
            <p:nvPr/>
          </p:nvCxnSpPr>
          <p:spPr bwMode="auto">
            <a:xfrm>
              <a:off x="8561522" y="2817755"/>
              <a:ext cx="0" cy="1295400"/>
            </a:xfrm>
            <a:prstGeom prst="line">
              <a:avLst/>
            </a:prstGeom>
            <a:noFill/>
            <a:ln w="9525" cap="flat" cmpd="sng" algn="ctr">
              <a:solidFill>
                <a:schemeClr val="tx1"/>
              </a:solidFill>
              <a:prstDash val="dash"/>
              <a:round/>
              <a:headEnd type="none" w="med" len="med"/>
              <a:tailEnd type="none" w="med" len="med"/>
            </a:ln>
            <a:effectLst/>
          </p:spPr>
        </p:cxnSp>
        <p:sp>
          <p:nvSpPr>
            <p:cNvPr id="58" name="Rectangle 57">
              <a:extLst>
                <a:ext uri="{FF2B5EF4-FFF2-40B4-BE49-F238E27FC236}">
                  <a16:creationId xmlns:a16="http://schemas.microsoft.com/office/drawing/2014/main" id="{5EB90A3A-F314-E514-D955-32623D0E1EC5}"/>
                </a:ext>
              </a:extLst>
            </p:cNvPr>
            <p:cNvSpPr/>
            <p:nvPr/>
          </p:nvSpPr>
          <p:spPr>
            <a:xfrm>
              <a:off x="6275522" y="761263"/>
              <a:ext cx="2121093" cy="369332"/>
            </a:xfrm>
            <a:prstGeom prst="rect">
              <a:avLst/>
            </a:prstGeom>
          </p:spPr>
          <p:txBody>
            <a:bodyPr wrap="none">
              <a:spAutoFit/>
            </a:bodyPr>
            <a:lstStyle/>
            <a:p>
              <a:r>
                <a:rPr lang="en-US" altLang="en-US" dirty="0">
                  <a:latin typeface="Arial"/>
                  <a:cs typeface="Arial"/>
                </a:rPr>
                <a:t>Return conductor</a:t>
              </a:r>
              <a:endParaRPr lang="en-US" dirty="0"/>
            </a:p>
          </p:txBody>
        </p:sp>
        <p:cxnSp>
          <p:nvCxnSpPr>
            <p:cNvPr id="59" name="Straight Arrow Connector 58">
              <a:extLst>
                <a:ext uri="{FF2B5EF4-FFF2-40B4-BE49-F238E27FC236}">
                  <a16:creationId xmlns:a16="http://schemas.microsoft.com/office/drawing/2014/main" id="{436AE0EA-19EC-F51B-410E-19957CD74432}"/>
                </a:ext>
              </a:extLst>
            </p:cNvPr>
            <p:cNvCxnSpPr/>
            <p:nvPr/>
          </p:nvCxnSpPr>
          <p:spPr bwMode="auto">
            <a:xfrm>
              <a:off x="5603833" y="1920289"/>
              <a:ext cx="0" cy="914400"/>
            </a:xfrm>
            <a:prstGeom prst="straightConnector1">
              <a:avLst/>
            </a:prstGeom>
            <a:noFill/>
            <a:ln w="19050" cap="flat" cmpd="sng" algn="ctr">
              <a:solidFill>
                <a:schemeClr val="tx1"/>
              </a:solidFill>
              <a:prstDash val="solid"/>
              <a:round/>
              <a:headEnd type="triangle" w="med" len="lg"/>
              <a:tailEnd type="triangle" w="med" len="lg"/>
            </a:ln>
            <a:effectLst/>
          </p:spPr>
        </p:cxnSp>
        <p:cxnSp>
          <p:nvCxnSpPr>
            <p:cNvPr id="60" name="Straight Arrow Connector 59">
              <a:extLst>
                <a:ext uri="{FF2B5EF4-FFF2-40B4-BE49-F238E27FC236}">
                  <a16:creationId xmlns:a16="http://schemas.microsoft.com/office/drawing/2014/main" id="{0FBF1141-EFA6-C668-6D31-D531C73C7DA7}"/>
                </a:ext>
              </a:extLst>
            </p:cNvPr>
            <p:cNvCxnSpPr/>
            <p:nvPr/>
          </p:nvCxnSpPr>
          <p:spPr bwMode="auto">
            <a:xfrm>
              <a:off x="6885122" y="3960755"/>
              <a:ext cx="1676400" cy="0"/>
            </a:xfrm>
            <a:prstGeom prst="straightConnector1">
              <a:avLst/>
            </a:prstGeom>
            <a:noFill/>
            <a:ln w="19050" cap="flat" cmpd="sng" algn="ctr">
              <a:solidFill>
                <a:schemeClr val="tx1"/>
              </a:solidFill>
              <a:prstDash val="solid"/>
              <a:round/>
              <a:headEnd type="triangle" w="med" len="lg"/>
              <a:tailEnd type="triangle" w="med" len="lg"/>
            </a:ln>
            <a:effectLst/>
          </p:spPr>
        </p:cxnSp>
        <p:sp>
          <p:nvSpPr>
            <p:cNvPr id="61" name="Rectangle 60">
              <a:extLst>
                <a:ext uri="{FF2B5EF4-FFF2-40B4-BE49-F238E27FC236}">
                  <a16:creationId xmlns:a16="http://schemas.microsoft.com/office/drawing/2014/main" id="{B9D145EF-1D41-A0F9-42F4-A67D9F15B5CF}"/>
                </a:ext>
              </a:extLst>
            </p:cNvPr>
            <p:cNvSpPr/>
            <p:nvPr/>
          </p:nvSpPr>
          <p:spPr>
            <a:xfrm>
              <a:off x="6961322" y="3960755"/>
              <a:ext cx="1582885" cy="646331"/>
            </a:xfrm>
            <a:prstGeom prst="rect">
              <a:avLst/>
            </a:prstGeom>
          </p:spPr>
          <p:txBody>
            <a:bodyPr wrap="none">
              <a:spAutoFit/>
            </a:bodyPr>
            <a:lstStyle/>
            <a:p>
              <a:pPr algn="ctr"/>
              <a:r>
                <a:rPr lang="en-US" altLang="en-US" dirty="0">
                  <a:latin typeface="Arial"/>
                  <a:cs typeface="Arial"/>
                </a:rPr>
                <a:t>Horizontal</a:t>
              </a:r>
            </a:p>
            <a:p>
              <a:pPr algn="ctr"/>
              <a:r>
                <a:rPr lang="en-US" altLang="en-US" dirty="0">
                  <a:latin typeface="Arial"/>
                  <a:cs typeface="Arial"/>
                </a:rPr>
                <a:t>aperture, H</a:t>
              </a:r>
              <a:r>
                <a:rPr lang="en-US" altLang="en-US" baseline="-25000" dirty="0">
                  <a:latin typeface="Arial"/>
                  <a:cs typeface="Arial"/>
                </a:rPr>
                <a:t>ap</a:t>
              </a:r>
              <a:endParaRPr lang="en-US" baseline="-25000" dirty="0"/>
            </a:p>
          </p:txBody>
        </p:sp>
        <p:sp>
          <p:nvSpPr>
            <p:cNvPr id="62" name="Rectangle 61">
              <a:extLst>
                <a:ext uri="{FF2B5EF4-FFF2-40B4-BE49-F238E27FC236}">
                  <a16:creationId xmlns:a16="http://schemas.microsoft.com/office/drawing/2014/main" id="{59EBEE14-378F-8AAB-4E0E-25EE735D34B4}"/>
                </a:ext>
              </a:extLst>
            </p:cNvPr>
            <p:cNvSpPr/>
            <p:nvPr/>
          </p:nvSpPr>
          <p:spPr>
            <a:xfrm>
              <a:off x="7919832" y="2741555"/>
              <a:ext cx="410192" cy="410547"/>
            </a:xfrm>
            <a:prstGeom prst="rect">
              <a:avLst/>
            </a:prstGeom>
          </p:spPr>
          <p:txBody>
            <a:bodyPr wrap="none">
              <a:spAutoFit/>
            </a:bodyPr>
            <a:lstStyle/>
            <a:p>
              <a:r>
                <a:rPr lang="en-US" altLang="en-US" dirty="0" err="1">
                  <a:solidFill>
                    <a:schemeClr val="bg2"/>
                  </a:solidFill>
                  <a:latin typeface="Arial"/>
                  <a:cs typeface="Arial"/>
                </a:rPr>
                <a:t>μ</a:t>
              </a:r>
              <a:r>
                <a:rPr lang="en-US" altLang="en-US" baseline="-25000" dirty="0" err="1">
                  <a:solidFill>
                    <a:schemeClr val="bg2"/>
                  </a:solidFill>
                  <a:latin typeface="Arial"/>
                  <a:cs typeface="Arial"/>
                </a:rPr>
                <a:t>r</a:t>
              </a:r>
              <a:endParaRPr lang="en-US" dirty="0">
                <a:solidFill>
                  <a:schemeClr val="bg2"/>
                </a:solidFill>
              </a:endParaRPr>
            </a:p>
          </p:txBody>
        </p:sp>
        <p:sp>
          <p:nvSpPr>
            <p:cNvPr id="63" name="Rectangle 62">
              <a:extLst>
                <a:ext uri="{FF2B5EF4-FFF2-40B4-BE49-F238E27FC236}">
                  <a16:creationId xmlns:a16="http://schemas.microsoft.com/office/drawing/2014/main" id="{43D81225-3BD1-6D4E-4CA5-AC16264A6F22}"/>
                </a:ext>
              </a:extLst>
            </p:cNvPr>
            <p:cNvSpPr/>
            <p:nvPr/>
          </p:nvSpPr>
          <p:spPr>
            <a:xfrm>
              <a:off x="7921444" y="2436755"/>
              <a:ext cx="411478" cy="369332"/>
            </a:xfrm>
            <a:prstGeom prst="rect">
              <a:avLst/>
            </a:prstGeom>
          </p:spPr>
          <p:txBody>
            <a:bodyPr wrap="none">
              <a:spAutoFit/>
            </a:bodyPr>
            <a:lstStyle/>
            <a:p>
              <a:r>
                <a:rPr lang="en-US" altLang="en-US" dirty="0">
                  <a:latin typeface="Arial"/>
                  <a:cs typeface="Arial"/>
                </a:rPr>
                <a:t>μ</a:t>
              </a:r>
              <a:r>
                <a:rPr lang="en-US" altLang="en-US" baseline="-25000" dirty="0">
                  <a:latin typeface="Arial"/>
                  <a:cs typeface="Arial"/>
                </a:rPr>
                <a:t>0</a:t>
              </a:r>
              <a:endParaRPr lang="en-US" dirty="0"/>
            </a:p>
          </p:txBody>
        </p:sp>
      </p:grpSp>
      <p:graphicFrame>
        <p:nvGraphicFramePr>
          <p:cNvPr id="68" name="Object 44">
            <a:extLst>
              <a:ext uri="{FF2B5EF4-FFF2-40B4-BE49-F238E27FC236}">
                <a16:creationId xmlns:a16="http://schemas.microsoft.com/office/drawing/2014/main" id="{33884344-5C89-CAA1-A30D-15E942B52102}"/>
              </a:ext>
            </a:extLst>
          </p:cNvPr>
          <p:cNvGraphicFramePr>
            <a:graphicFrameLocks noChangeAspect="1"/>
          </p:cNvGraphicFramePr>
          <p:nvPr/>
        </p:nvGraphicFramePr>
        <p:xfrm>
          <a:off x="714213" y="3575792"/>
          <a:ext cx="2327275" cy="933450"/>
        </p:xfrm>
        <a:graphic>
          <a:graphicData uri="http://schemas.openxmlformats.org/presentationml/2006/ole">
            <mc:AlternateContent xmlns:mc="http://schemas.openxmlformats.org/markup-compatibility/2006">
              <mc:Choice xmlns:v="urn:schemas-microsoft-com:vml" Requires="v">
                <p:oleObj name="Equation" r:id="rId2" imgW="1155700" imgH="482600" progId="Equation.3">
                  <p:embed/>
                </p:oleObj>
              </mc:Choice>
              <mc:Fallback>
                <p:oleObj name="Equation" r:id="rId2" imgW="1155700" imgH="482600" progId="Equation.3">
                  <p:embed/>
                  <p:pic>
                    <p:nvPicPr>
                      <p:cNvPr id="68" name="Object 44">
                        <a:extLst>
                          <a:ext uri="{FF2B5EF4-FFF2-40B4-BE49-F238E27FC236}">
                            <a16:creationId xmlns:a16="http://schemas.microsoft.com/office/drawing/2014/main" id="{33884344-5C89-CAA1-A30D-15E942B52102}"/>
                          </a:ext>
                        </a:extLst>
                      </p:cNvPr>
                      <p:cNvPicPr>
                        <a:picLocks noChangeAspect="1" noChangeArrowheads="1"/>
                      </p:cNvPicPr>
                      <p:nvPr/>
                    </p:nvPicPr>
                    <p:blipFill>
                      <a:blip r:embed="rId3"/>
                      <a:srcRect/>
                      <a:stretch>
                        <a:fillRect/>
                      </a:stretch>
                    </p:blipFill>
                    <p:spPr bwMode="auto">
                      <a:xfrm>
                        <a:off x="714213" y="3575792"/>
                        <a:ext cx="2327275" cy="933450"/>
                      </a:xfrm>
                      <a:prstGeom prst="rect">
                        <a:avLst/>
                      </a:prstGeom>
                      <a:noFill/>
                      <a:ln>
                        <a:noFill/>
                      </a:ln>
                      <a:effectLst/>
                    </p:spPr>
                  </p:pic>
                </p:oleObj>
              </mc:Fallback>
            </mc:AlternateContent>
          </a:graphicData>
        </a:graphic>
      </p:graphicFrame>
      <p:graphicFrame>
        <p:nvGraphicFramePr>
          <p:cNvPr id="71" name="Object 44">
            <a:extLst>
              <a:ext uri="{FF2B5EF4-FFF2-40B4-BE49-F238E27FC236}">
                <a16:creationId xmlns:a16="http://schemas.microsoft.com/office/drawing/2014/main" id="{28FDF710-1B3C-2AC7-4C50-17CC1ED4C142}"/>
              </a:ext>
            </a:extLst>
          </p:cNvPr>
          <p:cNvGraphicFramePr>
            <a:graphicFrameLocks noChangeAspect="1"/>
          </p:cNvGraphicFramePr>
          <p:nvPr/>
        </p:nvGraphicFramePr>
        <p:xfrm>
          <a:off x="4039395" y="3588493"/>
          <a:ext cx="1611313" cy="908050"/>
        </p:xfrm>
        <a:graphic>
          <a:graphicData uri="http://schemas.openxmlformats.org/presentationml/2006/ole">
            <mc:AlternateContent xmlns:mc="http://schemas.openxmlformats.org/markup-compatibility/2006">
              <mc:Choice xmlns:v="urn:schemas-microsoft-com:vml" Requires="v">
                <p:oleObj name="Equation" r:id="rId4" imgW="800100" imgH="469900" progId="Equation.3">
                  <p:embed/>
                </p:oleObj>
              </mc:Choice>
              <mc:Fallback>
                <p:oleObj name="Equation" r:id="rId4" imgW="800100" imgH="469900" progId="Equation.3">
                  <p:embed/>
                  <p:pic>
                    <p:nvPicPr>
                      <p:cNvPr id="71" name="Object 44">
                        <a:extLst>
                          <a:ext uri="{FF2B5EF4-FFF2-40B4-BE49-F238E27FC236}">
                            <a16:creationId xmlns:a16="http://schemas.microsoft.com/office/drawing/2014/main" id="{28FDF710-1B3C-2AC7-4C50-17CC1ED4C142}"/>
                          </a:ext>
                        </a:extLst>
                      </p:cNvPr>
                      <p:cNvPicPr>
                        <a:picLocks noChangeAspect="1" noChangeArrowheads="1"/>
                      </p:cNvPicPr>
                      <p:nvPr/>
                    </p:nvPicPr>
                    <p:blipFill>
                      <a:blip r:embed="rId5"/>
                      <a:srcRect/>
                      <a:stretch>
                        <a:fillRect/>
                      </a:stretch>
                    </p:blipFill>
                    <p:spPr bwMode="auto">
                      <a:xfrm>
                        <a:off x="4039395" y="3588493"/>
                        <a:ext cx="1611313" cy="908050"/>
                      </a:xfrm>
                      <a:prstGeom prst="rect">
                        <a:avLst/>
                      </a:prstGeom>
                      <a:noFill/>
                      <a:ln>
                        <a:noFill/>
                      </a:ln>
                      <a:effectLst/>
                    </p:spPr>
                  </p:pic>
                </p:oleObj>
              </mc:Fallback>
            </mc:AlternateContent>
          </a:graphicData>
        </a:graphic>
      </p:graphicFrame>
      <p:sp>
        <p:nvSpPr>
          <p:cNvPr id="4" name="Date Placeholder 3">
            <a:extLst>
              <a:ext uri="{FF2B5EF4-FFF2-40B4-BE49-F238E27FC236}">
                <a16:creationId xmlns:a16="http://schemas.microsoft.com/office/drawing/2014/main" id="{23B11E5E-C1CD-9A73-50A3-D48E9B0F9154}"/>
              </a:ext>
            </a:extLst>
          </p:cNvPr>
          <p:cNvSpPr>
            <a:spLocks noGrp="1"/>
          </p:cNvSpPr>
          <p:nvPr>
            <p:ph type="dt" sz="half" idx="2"/>
          </p:nvPr>
        </p:nvSpPr>
        <p:spPr/>
        <p:txBody>
          <a:bodyPr/>
          <a:lstStyle/>
          <a:p>
            <a:r>
              <a:rPr lang="en-US"/>
              <a:t>24/06/2025</a:t>
            </a:r>
            <a:endParaRPr lang="en-US" dirty="0"/>
          </a:p>
        </p:txBody>
      </p:sp>
    </p:spTree>
    <p:extLst>
      <p:ext uri="{BB962C8B-B14F-4D97-AF65-F5344CB8AC3E}">
        <p14:creationId xmlns:p14="http://schemas.microsoft.com/office/powerpoint/2010/main" val="19038636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328119-2E44-ABD1-68E7-D83C97D4451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FFEDF73-FB3F-064C-2612-D69423B52635}"/>
              </a:ext>
            </a:extLst>
          </p:cNvPr>
          <p:cNvSpPr>
            <a:spLocks noGrp="1"/>
          </p:cNvSpPr>
          <p:nvPr>
            <p:ph type="title"/>
          </p:nvPr>
        </p:nvSpPr>
        <p:spPr/>
        <p:txBody>
          <a:bodyPr/>
          <a:lstStyle/>
          <a:p>
            <a:r>
              <a:rPr lang="en-US" dirty="0"/>
              <a:t>Basic principle of injection</a:t>
            </a:r>
            <a:endParaRPr lang="en-US" sz="1800" dirty="0"/>
          </a:p>
        </p:txBody>
      </p:sp>
      <p:sp>
        <p:nvSpPr>
          <p:cNvPr id="4" name="Content Placeholder 3">
            <a:extLst>
              <a:ext uri="{FF2B5EF4-FFF2-40B4-BE49-F238E27FC236}">
                <a16:creationId xmlns:a16="http://schemas.microsoft.com/office/drawing/2014/main" id="{EAD80E31-4740-96B2-849F-D5A05FA0509F}"/>
              </a:ext>
            </a:extLst>
          </p:cNvPr>
          <p:cNvSpPr>
            <a:spLocks noGrp="1"/>
          </p:cNvSpPr>
          <p:nvPr>
            <p:ph idx="1"/>
          </p:nvPr>
        </p:nvSpPr>
        <p:spPr/>
        <p:txBody>
          <a:bodyPr/>
          <a:lstStyle/>
          <a:p>
            <a:endParaRPr lang="en-GB"/>
          </a:p>
        </p:txBody>
      </p:sp>
      <p:sp>
        <p:nvSpPr>
          <p:cNvPr id="5" name="Footer Placeholder 4">
            <a:extLst>
              <a:ext uri="{FF2B5EF4-FFF2-40B4-BE49-F238E27FC236}">
                <a16:creationId xmlns:a16="http://schemas.microsoft.com/office/drawing/2014/main" id="{0CBC912F-6CBB-7C0E-4675-60FF3FF61C55}"/>
              </a:ext>
            </a:extLst>
          </p:cNvPr>
          <p:cNvSpPr>
            <a:spLocks noGrp="1"/>
          </p:cNvSpPr>
          <p:nvPr>
            <p:ph type="ftr" sz="quarter" idx="3"/>
          </p:nvPr>
        </p:nvSpPr>
        <p:spPr/>
        <p:txBody>
          <a:bodyPr/>
          <a:lstStyle/>
          <a:p>
            <a:r>
              <a:rPr lang="fr-FR"/>
              <a:t>CAS Hadrons limits 2025, Y. Dutheil, Inj./Ext. </a:t>
            </a:r>
            <a:endParaRPr lang="en-US" dirty="0"/>
          </a:p>
        </p:txBody>
      </p:sp>
      <p:sp>
        <p:nvSpPr>
          <p:cNvPr id="6" name="Slide Number Placeholder 5">
            <a:extLst>
              <a:ext uri="{FF2B5EF4-FFF2-40B4-BE49-F238E27FC236}">
                <a16:creationId xmlns:a16="http://schemas.microsoft.com/office/drawing/2014/main" id="{DA33BD13-9BE1-0E30-60BF-950987C55F02}"/>
              </a:ext>
            </a:extLst>
          </p:cNvPr>
          <p:cNvSpPr>
            <a:spLocks noGrp="1"/>
          </p:cNvSpPr>
          <p:nvPr>
            <p:ph type="sldNum" sz="quarter" idx="4"/>
          </p:nvPr>
        </p:nvSpPr>
        <p:spPr/>
        <p:txBody>
          <a:bodyPr/>
          <a:lstStyle/>
          <a:p>
            <a:fld id="{17918391-D411-FE40-AAD7-861AE5233E0E}" type="slidenum">
              <a:rPr lang="en-US" smtClean="0"/>
              <a:pPr/>
              <a:t>12</a:t>
            </a:fld>
            <a:endParaRPr lang="en-US" dirty="0"/>
          </a:p>
        </p:txBody>
      </p:sp>
      <p:grpSp>
        <p:nvGrpSpPr>
          <p:cNvPr id="39" name="Group 38">
            <a:extLst>
              <a:ext uri="{FF2B5EF4-FFF2-40B4-BE49-F238E27FC236}">
                <a16:creationId xmlns:a16="http://schemas.microsoft.com/office/drawing/2014/main" id="{515A8133-3C65-3BA2-3B4C-12BBBBFFDA32}"/>
              </a:ext>
            </a:extLst>
          </p:cNvPr>
          <p:cNvGrpSpPr/>
          <p:nvPr/>
        </p:nvGrpSpPr>
        <p:grpSpPr>
          <a:xfrm>
            <a:off x="5677275" y="647839"/>
            <a:ext cx="3035306" cy="1948708"/>
            <a:chOff x="5381991" y="716241"/>
            <a:chExt cx="3035306" cy="1948708"/>
          </a:xfrm>
        </p:grpSpPr>
        <p:grpSp>
          <p:nvGrpSpPr>
            <p:cNvPr id="17" name="Group 16">
              <a:extLst>
                <a:ext uri="{FF2B5EF4-FFF2-40B4-BE49-F238E27FC236}">
                  <a16:creationId xmlns:a16="http://schemas.microsoft.com/office/drawing/2014/main" id="{7CFF5E21-CD91-B590-7CBD-3167E4A485B9}"/>
                </a:ext>
              </a:extLst>
            </p:cNvPr>
            <p:cNvGrpSpPr>
              <a:grpSpLocks/>
            </p:cNvGrpSpPr>
            <p:nvPr/>
          </p:nvGrpSpPr>
          <p:grpSpPr bwMode="auto">
            <a:xfrm>
              <a:off x="5381991" y="716241"/>
              <a:ext cx="3035306" cy="1948708"/>
              <a:chOff x="3693" y="630"/>
              <a:chExt cx="1912" cy="1339"/>
            </a:xfrm>
          </p:grpSpPr>
          <p:sp>
            <p:nvSpPr>
              <p:cNvPr id="24" name="Rectangle 23">
                <a:extLst>
                  <a:ext uri="{FF2B5EF4-FFF2-40B4-BE49-F238E27FC236}">
                    <a16:creationId xmlns:a16="http://schemas.microsoft.com/office/drawing/2014/main" id="{28DD342A-8F5D-5D10-AF4F-19A8F357E179}"/>
                  </a:ext>
                </a:extLst>
              </p:cNvPr>
              <p:cNvSpPr>
                <a:spLocks noChangeArrowheads="1"/>
              </p:cNvSpPr>
              <p:nvPr/>
            </p:nvSpPr>
            <p:spPr bwMode="auto">
              <a:xfrm>
                <a:off x="4840" y="917"/>
                <a:ext cx="191" cy="239"/>
              </a:xfrm>
              <a:prstGeom prst="rect">
                <a:avLst/>
              </a:prstGeom>
              <a:pattFill prst="ltUpDiag">
                <a:fgClr>
                  <a:srgbClr val="FF0000"/>
                </a:fgClr>
                <a:bgClr>
                  <a:schemeClr val="bg1"/>
                </a:bgClr>
              </a:pattFill>
              <a:ln>
                <a:noFill/>
              </a:ln>
              <a:extLst>
                <a:ext uri="{91240B29-F687-4f45-9708-019B960494DF}">
                  <a14:hiddenLine xmlns:a14="http://schemas.microsoft.com/office/drawing/2010/main" xmlns="" xmlns:lc="http://schemas.openxmlformats.org/drawingml/2006/lockedCanvas" w="9525" algn="ctr">
                    <a:solidFill>
                      <a:srgbClr val="000000"/>
                    </a:solidFill>
                    <a:miter lim="800000"/>
                    <a:headEnd/>
                    <a:tailEnd/>
                  </a14:hiddenLine>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endParaRPr lang="en-US" altLang="en-US"/>
              </a:p>
            </p:txBody>
          </p:sp>
          <p:sp>
            <p:nvSpPr>
              <p:cNvPr id="26" name="Freeform 21">
                <a:extLst>
                  <a:ext uri="{FF2B5EF4-FFF2-40B4-BE49-F238E27FC236}">
                    <a16:creationId xmlns:a16="http://schemas.microsoft.com/office/drawing/2014/main" id="{9C9F765F-9C02-48F8-AFF1-5389E75CA48D}"/>
                  </a:ext>
                </a:extLst>
              </p:cNvPr>
              <p:cNvSpPr>
                <a:spLocks/>
              </p:cNvSpPr>
              <p:nvPr/>
            </p:nvSpPr>
            <p:spPr bwMode="auto">
              <a:xfrm>
                <a:off x="4840" y="917"/>
                <a:ext cx="191" cy="239"/>
              </a:xfrm>
              <a:custGeom>
                <a:avLst/>
                <a:gdLst>
                  <a:gd name="T0" fmla="*/ 0 w 191"/>
                  <a:gd name="T1" fmla="*/ 239 h 239"/>
                  <a:gd name="T2" fmla="*/ 0 w 191"/>
                  <a:gd name="T3" fmla="*/ 0 h 239"/>
                  <a:gd name="T4" fmla="*/ 191 w 191"/>
                  <a:gd name="T5" fmla="*/ 0 h 239"/>
                  <a:gd name="T6" fmla="*/ 191 w 191"/>
                  <a:gd name="T7" fmla="*/ 239 h 239"/>
                  <a:gd name="T8" fmla="*/ 0 60000 65536"/>
                  <a:gd name="T9" fmla="*/ 0 60000 65536"/>
                  <a:gd name="T10" fmla="*/ 0 60000 65536"/>
                  <a:gd name="T11" fmla="*/ 0 60000 65536"/>
                  <a:gd name="T12" fmla="*/ 0 w 191"/>
                  <a:gd name="T13" fmla="*/ 0 h 239"/>
                  <a:gd name="T14" fmla="*/ 191 w 191"/>
                  <a:gd name="T15" fmla="*/ 239 h 239"/>
                </a:gdLst>
                <a:ahLst/>
                <a:cxnLst>
                  <a:cxn ang="T8">
                    <a:pos x="T0" y="T1"/>
                  </a:cxn>
                  <a:cxn ang="T9">
                    <a:pos x="T2" y="T3"/>
                  </a:cxn>
                  <a:cxn ang="T10">
                    <a:pos x="T4" y="T5"/>
                  </a:cxn>
                  <a:cxn ang="T11">
                    <a:pos x="T6" y="T7"/>
                  </a:cxn>
                </a:cxnLst>
                <a:rect l="T12" t="T13" r="T14" b="T15"/>
                <a:pathLst>
                  <a:path w="191" h="239">
                    <a:moveTo>
                      <a:pt x="0" y="239"/>
                    </a:moveTo>
                    <a:lnTo>
                      <a:pt x="0" y="0"/>
                    </a:lnTo>
                    <a:lnTo>
                      <a:pt x="191" y="0"/>
                    </a:lnTo>
                    <a:lnTo>
                      <a:pt x="191" y="239"/>
                    </a:lnTo>
                  </a:path>
                </a:pathLst>
              </a:custGeom>
              <a:noFill/>
              <a:ln w="19050" cap="flat" cmpd="sng">
                <a:solidFill>
                  <a:srgbClr val="FF0000"/>
                </a:solidFill>
                <a:prstDash val="solid"/>
                <a:round/>
                <a:headEnd/>
                <a:tailEnd/>
              </a:ln>
              <a:extLst>
                <a:ext uri="{909E8E84-426E-40dd-AFC4-6F175D3DCCD1}">
                  <a14:hiddenFill xmlns:a14="http://schemas.microsoft.com/office/drawing/2010/main" xmlns="" xmlns:lc="http://schemas.openxmlformats.org/drawingml/2006/lockedCanvas">
                    <a:solidFill>
                      <a:srgbClr val="FFFFFF"/>
                    </a:solid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27" name="Line 24">
                <a:extLst>
                  <a:ext uri="{FF2B5EF4-FFF2-40B4-BE49-F238E27FC236}">
                    <a16:creationId xmlns:a16="http://schemas.microsoft.com/office/drawing/2014/main" id="{813B19FF-C8A2-EB8B-A57C-A47CF19CCA9A}"/>
                  </a:ext>
                </a:extLst>
              </p:cNvPr>
              <p:cNvSpPr>
                <a:spLocks noChangeShapeType="1"/>
              </p:cNvSpPr>
              <p:nvPr/>
            </p:nvSpPr>
            <p:spPr bwMode="auto">
              <a:xfrm>
                <a:off x="5032" y="1156"/>
                <a:ext cx="382" cy="0"/>
              </a:xfrm>
              <a:prstGeom prst="line">
                <a:avLst/>
              </a:prstGeom>
              <a:noFill/>
              <a:ln w="9525">
                <a:solidFill>
                  <a:schemeClr val="tx1"/>
                </a:solidFill>
                <a:round/>
                <a:headEnd/>
                <a:tailEnd/>
              </a:ln>
              <a:extLst>
                <a:ext uri="{909E8E84-426E-40dd-AFC4-6F175D3DCCD1}">
                  <a14:hiddenFill xmlns:a14="http://schemas.microsoft.com/office/drawing/2010/main" xmlns="" xmlns:lc="http://schemas.openxmlformats.org/drawingml/2006/lockedCanvas">
                    <a:no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28" name="Freeform 25">
                <a:extLst>
                  <a:ext uri="{FF2B5EF4-FFF2-40B4-BE49-F238E27FC236}">
                    <a16:creationId xmlns:a16="http://schemas.microsoft.com/office/drawing/2014/main" id="{A4888AD0-CEE1-46A1-1537-FB98D2927B42}"/>
                  </a:ext>
                </a:extLst>
              </p:cNvPr>
              <p:cNvSpPr>
                <a:spLocks/>
              </p:cNvSpPr>
              <p:nvPr/>
            </p:nvSpPr>
            <p:spPr bwMode="auto">
              <a:xfrm>
                <a:off x="3836" y="1395"/>
                <a:ext cx="1578" cy="239"/>
              </a:xfrm>
              <a:custGeom>
                <a:avLst/>
                <a:gdLst>
                  <a:gd name="T0" fmla="*/ 0 w 1578"/>
                  <a:gd name="T1" fmla="*/ 239 h 239"/>
                  <a:gd name="T2" fmla="*/ 956 w 1578"/>
                  <a:gd name="T3" fmla="*/ 239 h 239"/>
                  <a:gd name="T4" fmla="*/ 1004 w 1578"/>
                  <a:gd name="T5" fmla="*/ 0 h 239"/>
                  <a:gd name="T6" fmla="*/ 1196 w 1578"/>
                  <a:gd name="T7" fmla="*/ 0 h 239"/>
                  <a:gd name="T8" fmla="*/ 1243 w 1578"/>
                  <a:gd name="T9" fmla="*/ 239 h 239"/>
                  <a:gd name="T10" fmla="*/ 1578 w 1578"/>
                  <a:gd name="T11" fmla="*/ 239 h 239"/>
                  <a:gd name="T12" fmla="*/ 0 60000 65536"/>
                  <a:gd name="T13" fmla="*/ 0 60000 65536"/>
                  <a:gd name="T14" fmla="*/ 0 60000 65536"/>
                  <a:gd name="T15" fmla="*/ 0 60000 65536"/>
                  <a:gd name="T16" fmla="*/ 0 60000 65536"/>
                  <a:gd name="T17" fmla="*/ 0 60000 65536"/>
                  <a:gd name="T18" fmla="*/ 0 w 1578"/>
                  <a:gd name="T19" fmla="*/ 0 h 239"/>
                  <a:gd name="T20" fmla="*/ 1578 w 1578"/>
                  <a:gd name="T21" fmla="*/ 239 h 239"/>
                </a:gdLst>
                <a:ahLst/>
                <a:cxnLst>
                  <a:cxn ang="T12">
                    <a:pos x="T0" y="T1"/>
                  </a:cxn>
                  <a:cxn ang="T13">
                    <a:pos x="T2" y="T3"/>
                  </a:cxn>
                  <a:cxn ang="T14">
                    <a:pos x="T4" y="T5"/>
                  </a:cxn>
                  <a:cxn ang="T15">
                    <a:pos x="T6" y="T7"/>
                  </a:cxn>
                  <a:cxn ang="T16">
                    <a:pos x="T8" y="T9"/>
                  </a:cxn>
                  <a:cxn ang="T17">
                    <a:pos x="T10" y="T11"/>
                  </a:cxn>
                </a:cxnLst>
                <a:rect l="T18" t="T19" r="T20" b="T21"/>
                <a:pathLst>
                  <a:path w="1578" h="239">
                    <a:moveTo>
                      <a:pt x="0" y="239"/>
                    </a:moveTo>
                    <a:lnTo>
                      <a:pt x="956" y="239"/>
                    </a:lnTo>
                    <a:lnTo>
                      <a:pt x="1004" y="0"/>
                    </a:lnTo>
                    <a:lnTo>
                      <a:pt x="1196" y="0"/>
                    </a:lnTo>
                    <a:lnTo>
                      <a:pt x="1243" y="239"/>
                    </a:lnTo>
                    <a:lnTo>
                      <a:pt x="1578" y="239"/>
                    </a:lnTo>
                  </a:path>
                </a:pathLst>
              </a:custGeom>
              <a:noFill/>
              <a:ln w="9525" cap="flat" cmpd="sng">
                <a:solidFill>
                  <a:schemeClr val="tx1"/>
                </a:solidFill>
                <a:prstDash val="solid"/>
                <a:round/>
                <a:headEnd/>
                <a:tailEnd/>
              </a:ln>
              <a:extLst>
                <a:ext uri="{909E8E84-426E-40dd-AFC4-6F175D3DCCD1}">
                  <a14:hiddenFill xmlns:a14="http://schemas.microsoft.com/office/drawing/2010/main" xmlns="" xmlns:lc="http://schemas.openxmlformats.org/drawingml/2006/lockedCanvas">
                    <a:solidFill>
                      <a:srgbClr val="FFFFFF"/>
                    </a:solid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29" name="Line 26">
                <a:extLst>
                  <a:ext uri="{FF2B5EF4-FFF2-40B4-BE49-F238E27FC236}">
                    <a16:creationId xmlns:a16="http://schemas.microsoft.com/office/drawing/2014/main" id="{BD10EA5E-7FF4-E460-52A1-9218F3328EE2}"/>
                  </a:ext>
                </a:extLst>
              </p:cNvPr>
              <p:cNvSpPr>
                <a:spLocks noChangeShapeType="1"/>
              </p:cNvSpPr>
              <p:nvPr/>
            </p:nvSpPr>
            <p:spPr bwMode="auto">
              <a:xfrm>
                <a:off x="5079" y="1873"/>
                <a:ext cx="430" cy="0"/>
              </a:xfrm>
              <a:prstGeom prst="line">
                <a:avLst/>
              </a:prstGeom>
              <a:noFill/>
              <a:ln w="9525">
                <a:solidFill>
                  <a:schemeClr val="tx1"/>
                </a:solidFill>
                <a:round/>
                <a:headEnd/>
                <a:tailEnd type="triangle" w="med" len="med"/>
              </a:ln>
              <a:extLst>
                <a:ext uri="{909E8E84-426E-40dd-AFC4-6F175D3DCCD1}">
                  <a14:hiddenFill xmlns:a14="http://schemas.microsoft.com/office/drawing/2010/main" xmlns="" xmlns:lc="http://schemas.openxmlformats.org/drawingml/2006/lockedCanvas">
                    <a:no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30" name="Text Box 27">
                <a:extLst>
                  <a:ext uri="{FF2B5EF4-FFF2-40B4-BE49-F238E27FC236}">
                    <a16:creationId xmlns:a16="http://schemas.microsoft.com/office/drawing/2014/main" id="{BD4D8530-65FA-7B8A-6C01-EE1223E97B8D}"/>
                  </a:ext>
                </a:extLst>
              </p:cNvPr>
              <p:cNvSpPr txBox="1">
                <a:spLocks noChangeArrowheads="1"/>
              </p:cNvSpPr>
              <p:nvPr/>
            </p:nvSpPr>
            <p:spPr bwMode="auto">
              <a:xfrm>
                <a:off x="5223" y="1682"/>
                <a:ext cx="147" cy="192"/>
              </a:xfrm>
              <a:prstGeom prst="rect">
                <a:avLst/>
              </a:prstGeom>
              <a:noFill/>
              <a:ln>
                <a:noFill/>
              </a:ln>
              <a:extLst>
                <a:ext uri="{909E8E84-426E-40dd-AFC4-6F175D3DCCD1}">
                  <a14:hiddenFill xmlns:a14="http://schemas.microsoft.com/office/drawing/2010/main" xmlns="" xmlns:lc="http://schemas.openxmlformats.org/drawingml/2006/lockedCanvas">
                    <a:solidFill>
                      <a:srgbClr val="FFFFFF"/>
                    </a:solidFill>
                  </a14:hiddenFill>
                </a:ext>
                <a:ext uri="{91240B29-F687-4f45-9708-019B960494DF}">
                  <a14:hiddenLine xmlns:a14="http://schemas.microsoft.com/office/drawing/2010/main" xmlns="" xmlns:lc="http://schemas.openxmlformats.org/drawingml/2006/lockedCanvas" w="9525" algn="ctr">
                    <a:solidFill>
                      <a:srgbClr val="000000"/>
                    </a:solidFill>
                    <a:miter lim="800000"/>
                    <a:headEnd/>
                    <a:tailEnd/>
                  </a14:hiddenLine>
                </a:ext>
              </a:extLst>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r>
                  <a:rPr lang="en-US" altLang="en-US" sz="1400"/>
                  <a:t>t</a:t>
                </a:r>
              </a:p>
            </p:txBody>
          </p:sp>
          <p:sp>
            <p:nvSpPr>
              <p:cNvPr id="31" name="Text Box 28">
                <a:extLst>
                  <a:ext uri="{FF2B5EF4-FFF2-40B4-BE49-F238E27FC236}">
                    <a16:creationId xmlns:a16="http://schemas.microsoft.com/office/drawing/2014/main" id="{B34E06CE-B0E2-BFBC-4203-185036FD173A}"/>
                  </a:ext>
                </a:extLst>
              </p:cNvPr>
              <p:cNvSpPr txBox="1">
                <a:spLocks noChangeArrowheads="1"/>
              </p:cNvSpPr>
              <p:nvPr/>
            </p:nvSpPr>
            <p:spPr bwMode="auto">
              <a:xfrm>
                <a:off x="3836" y="1443"/>
                <a:ext cx="644" cy="192"/>
              </a:xfrm>
              <a:prstGeom prst="rect">
                <a:avLst/>
              </a:prstGeom>
              <a:noFill/>
              <a:ln>
                <a:noFill/>
              </a:ln>
              <a:extLst>
                <a:ext uri="{909E8E84-426E-40dd-AFC4-6F175D3DCCD1}">
                  <a14:hiddenFill xmlns:a14="http://schemas.microsoft.com/office/drawing/2010/main" xmlns="" xmlns:lc="http://schemas.openxmlformats.org/drawingml/2006/lockedCanvas">
                    <a:solidFill>
                      <a:srgbClr val="FFFFFF"/>
                    </a:solidFill>
                  </a14:hiddenFill>
                </a:ext>
                <a:ext uri="{91240B29-F687-4f45-9708-019B960494DF}">
                  <a14:hiddenLine xmlns:a14="http://schemas.microsoft.com/office/drawing/2010/main" xmlns="" xmlns:lc="http://schemas.openxmlformats.org/drawingml/2006/lockedCanvas" w="9525" algn="ctr">
                    <a:solidFill>
                      <a:srgbClr val="000000"/>
                    </a:solidFill>
                    <a:miter lim="800000"/>
                    <a:headEnd/>
                    <a:tailEnd/>
                  </a14:hiddenLine>
                </a:ext>
              </a:extLst>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eaLnBrk="1" hangingPunct="1"/>
                <a:r>
                  <a:rPr lang="en-US" altLang="en-US" sz="1400" dirty="0"/>
                  <a:t>kicker field</a:t>
                </a:r>
              </a:p>
            </p:txBody>
          </p:sp>
          <p:sp>
            <p:nvSpPr>
              <p:cNvPr id="32" name="Text Box 29">
                <a:extLst>
                  <a:ext uri="{FF2B5EF4-FFF2-40B4-BE49-F238E27FC236}">
                    <a16:creationId xmlns:a16="http://schemas.microsoft.com/office/drawing/2014/main" id="{E2D9CD1D-56AB-0DD9-68CE-D07904ED5169}"/>
                  </a:ext>
                </a:extLst>
              </p:cNvPr>
              <p:cNvSpPr txBox="1">
                <a:spLocks noChangeArrowheads="1"/>
              </p:cNvSpPr>
              <p:nvPr/>
            </p:nvSpPr>
            <p:spPr bwMode="auto">
              <a:xfrm>
                <a:off x="3788" y="678"/>
                <a:ext cx="526" cy="192"/>
              </a:xfrm>
              <a:prstGeom prst="rect">
                <a:avLst/>
              </a:prstGeom>
              <a:noFill/>
              <a:ln>
                <a:noFill/>
              </a:ln>
              <a:extLst>
                <a:ext uri="{909E8E84-426E-40dd-AFC4-6F175D3DCCD1}">
                  <a14:hiddenFill xmlns:a14="http://schemas.microsoft.com/office/drawing/2010/main" xmlns="" xmlns:lc="http://schemas.openxmlformats.org/drawingml/2006/lockedCanvas">
                    <a:solidFill>
                      <a:srgbClr val="FFFFFF"/>
                    </a:solidFill>
                  </a14:hiddenFill>
                </a:ext>
                <a:ext uri="{91240B29-F687-4f45-9708-019B960494DF}">
                  <a14:hiddenLine xmlns:a14="http://schemas.microsoft.com/office/drawing/2010/main" xmlns="" xmlns:lc="http://schemas.openxmlformats.org/drawingml/2006/lockedCanvas" w="9525" algn="ctr">
                    <a:solidFill>
                      <a:srgbClr val="000000"/>
                    </a:solidFill>
                    <a:miter lim="800000"/>
                    <a:headEnd/>
                    <a:tailEnd/>
                  </a14:hiddenLine>
                </a:ext>
              </a:extLst>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eaLnBrk="1" hangingPunct="1"/>
                <a:r>
                  <a:rPr lang="en-US" altLang="en-US" sz="1400" dirty="0"/>
                  <a:t>intensity</a:t>
                </a:r>
              </a:p>
            </p:txBody>
          </p:sp>
          <p:sp>
            <p:nvSpPr>
              <p:cNvPr id="33" name="Line 30">
                <a:extLst>
                  <a:ext uri="{FF2B5EF4-FFF2-40B4-BE49-F238E27FC236}">
                    <a16:creationId xmlns:a16="http://schemas.microsoft.com/office/drawing/2014/main" id="{6E67DA99-FC5C-3B65-8AFE-6BA374DBFEDC}"/>
                  </a:ext>
                </a:extLst>
              </p:cNvPr>
              <p:cNvSpPr>
                <a:spLocks noChangeShapeType="1"/>
              </p:cNvSpPr>
              <p:nvPr/>
            </p:nvSpPr>
            <p:spPr bwMode="auto">
              <a:xfrm>
                <a:off x="4792" y="774"/>
                <a:ext cx="0" cy="1051"/>
              </a:xfrm>
              <a:prstGeom prst="line">
                <a:avLst/>
              </a:prstGeom>
              <a:noFill/>
              <a:ln w="9525">
                <a:solidFill>
                  <a:schemeClr val="tx1"/>
                </a:solidFill>
                <a:prstDash val="sysDot"/>
                <a:round/>
                <a:headEnd/>
                <a:tailEnd/>
              </a:ln>
              <a:extLst>
                <a:ext uri="{909E8E84-426E-40dd-AFC4-6F175D3DCCD1}">
                  <a14:hiddenFill xmlns:a14="http://schemas.microsoft.com/office/drawing/2010/main" xmlns="" xmlns:lc="http://schemas.openxmlformats.org/drawingml/2006/lockedCanvas">
                    <a:no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34" name="Line 31">
                <a:extLst>
                  <a:ext uri="{FF2B5EF4-FFF2-40B4-BE49-F238E27FC236}">
                    <a16:creationId xmlns:a16="http://schemas.microsoft.com/office/drawing/2014/main" id="{93AF5E2D-29DC-C9D5-BA54-587F2E528B89}"/>
                  </a:ext>
                </a:extLst>
              </p:cNvPr>
              <p:cNvSpPr>
                <a:spLocks noChangeShapeType="1"/>
              </p:cNvSpPr>
              <p:nvPr/>
            </p:nvSpPr>
            <p:spPr bwMode="auto">
              <a:xfrm>
                <a:off x="4840" y="774"/>
                <a:ext cx="0" cy="1051"/>
              </a:xfrm>
              <a:prstGeom prst="line">
                <a:avLst/>
              </a:prstGeom>
              <a:noFill/>
              <a:ln w="9525">
                <a:solidFill>
                  <a:schemeClr val="tx1"/>
                </a:solidFill>
                <a:prstDash val="sysDot"/>
                <a:round/>
                <a:headEnd/>
                <a:tailEnd/>
              </a:ln>
              <a:extLst>
                <a:ext uri="{909E8E84-426E-40dd-AFC4-6F175D3DCCD1}">
                  <a14:hiddenFill xmlns:a14="http://schemas.microsoft.com/office/drawing/2010/main" xmlns="" xmlns:lc="http://schemas.openxmlformats.org/drawingml/2006/lockedCanvas">
                    <a:no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35" name="Rectangle 34">
                <a:extLst>
                  <a:ext uri="{FF2B5EF4-FFF2-40B4-BE49-F238E27FC236}">
                    <a16:creationId xmlns:a16="http://schemas.microsoft.com/office/drawing/2014/main" id="{682FE093-5974-4C79-52A1-699686321BE1}"/>
                  </a:ext>
                </a:extLst>
              </p:cNvPr>
              <p:cNvSpPr>
                <a:spLocks noChangeArrowheads="1"/>
              </p:cNvSpPr>
              <p:nvPr/>
            </p:nvSpPr>
            <p:spPr bwMode="auto">
              <a:xfrm>
                <a:off x="3693" y="630"/>
                <a:ext cx="1912" cy="1339"/>
              </a:xfrm>
              <a:prstGeom prst="rect">
                <a:avLst/>
              </a:prstGeom>
              <a:noFill/>
              <a:ln w="19050" algn="ctr">
                <a:solidFill>
                  <a:schemeClr val="accent2"/>
                </a:solidFill>
                <a:miter lim="800000"/>
                <a:headEnd/>
                <a:tailEnd/>
              </a:ln>
              <a:extLst>
                <a:ext uri="{909E8E84-426E-40dd-AFC4-6F175D3DCCD1}">
                  <a14:hiddenFill xmlns:a14="http://schemas.microsoft.com/office/drawing/2010/main" xmlns="" xmlns:lc="http://schemas.openxmlformats.org/drawingml/2006/lockedCanvas">
                    <a:solidFill>
                      <a:srgbClr val="FFFFFF"/>
                    </a:solid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endParaRPr lang="en-US" altLang="en-US"/>
              </a:p>
            </p:txBody>
          </p:sp>
          <p:sp>
            <p:nvSpPr>
              <p:cNvPr id="36" name="Text Box 33">
                <a:extLst>
                  <a:ext uri="{FF2B5EF4-FFF2-40B4-BE49-F238E27FC236}">
                    <a16:creationId xmlns:a16="http://schemas.microsoft.com/office/drawing/2014/main" id="{F51543E9-8017-A052-8842-C34B03F6A7BE}"/>
                  </a:ext>
                </a:extLst>
              </p:cNvPr>
              <p:cNvSpPr txBox="1">
                <a:spLocks noChangeArrowheads="1"/>
              </p:cNvSpPr>
              <p:nvPr/>
            </p:nvSpPr>
            <p:spPr bwMode="auto">
              <a:xfrm>
                <a:off x="5031" y="726"/>
                <a:ext cx="532" cy="326"/>
              </a:xfrm>
              <a:prstGeom prst="rect">
                <a:avLst/>
              </a:prstGeom>
              <a:noFill/>
              <a:ln>
                <a:noFill/>
              </a:ln>
              <a:extLst>
                <a:ext uri="{909E8E84-426E-40dd-AFC4-6F175D3DCCD1}">
                  <a14:hiddenFill xmlns:a14="http://schemas.microsoft.com/office/drawing/2010/main" xmlns="" xmlns:lc="http://schemas.openxmlformats.org/drawingml/2006/lockedCanvas">
                    <a:solidFill>
                      <a:srgbClr val="FFFFFF"/>
                    </a:solidFill>
                  </a14:hiddenFill>
                </a:ext>
                <a:ext uri="{91240B29-F687-4f45-9708-019B960494DF}">
                  <a14:hiddenLine xmlns:a14="http://schemas.microsoft.com/office/drawing/2010/main" xmlns="" xmlns:lc="http://schemas.openxmlformats.org/drawingml/2006/lockedCanvas" w="9525" algn="ctr">
                    <a:solidFill>
                      <a:srgbClr val="000000"/>
                    </a:solidFill>
                    <a:miter lim="800000"/>
                    <a:headEnd/>
                    <a:tailEnd/>
                  </a14:hiddenLine>
                </a:ext>
              </a:extLst>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eaLnBrk="1" hangingPunct="1"/>
                <a:r>
                  <a:rPr lang="en-US" altLang="en-US" sz="1400" dirty="0">
                    <a:solidFill>
                      <a:srgbClr val="FF0000"/>
                    </a:solidFill>
                  </a:rPr>
                  <a:t>injected </a:t>
                </a:r>
              </a:p>
              <a:p>
                <a:pPr algn="l" eaLnBrk="1" hangingPunct="1"/>
                <a:r>
                  <a:rPr lang="en-US" altLang="en-US" sz="1400" dirty="0">
                    <a:solidFill>
                      <a:srgbClr val="FF0000"/>
                    </a:solidFill>
                  </a:rPr>
                  <a:t>beam</a:t>
                </a:r>
              </a:p>
            </p:txBody>
          </p:sp>
          <p:sp>
            <p:nvSpPr>
              <p:cNvPr id="37" name="Line 34">
                <a:extLst>
                  <a:ext uri="{FF2B5EF4-FFF2-40B4-BE49-F238E27FC236}">
                    <a16:creationId xmlns:a16="http://schemas.microsoft.com/office/drawing/2014/main" id="{617C57DF-6361-A9C1-0339-5DDC70590279}"/>
                  </a:ext>
                </a:extLst>
              </p:cNvPr>
              <p:cNvSpPr>
                <a:spLocks noChangeShapeType="1"/>
              </p:cNvSpPr>
              <p:nvPr/>
            </p:nvSpPr>
            <p:spPr bwMode="auto">
              <a:xfrm flipV="1">
                <a:off x="3788" y="726"/>
                <a:ext cx="0" cy="191"/>
              </a:xfrm>
              <a:prstGeom prst="line">
                <a:avLst/>
              </a:prstGeom>
              <a:noFill/>
              <a:ln w="9525">
                <a:solidFill>
                  <a:schemeClr val="tx1"/>
                </a:solidFill>
                <a:round/>
                <a:headEnd/>
                <a:tailEnd type="triangle" w="med" len="med"/>
              </a:ln>
              <a:extLst>
                <a:ext uri="{909E8E84-426E-40dd-AFC4-6F175D3DCCD1}">
                  <a14:hiddenFill xmlns:a14="http://schemas.microsoft.com/office/drawing/2010/main" xmlns="" xmlns:lc="http://schemas.openxmlformats.org/drawingml/2006/lockedCanvas">
                    <a:no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38" name="Line 35">
                <a:extLst>
                  <a:ext uri="{FF2B5EF4-FFF2-40B4-BE49-F238E27FC236}">
                    <a16:creationId xmlns:a16="http://schemas.microsoft.com/office/drawing/2014/main" id="{19B3ACDA-AC1D-6485-8392-9E0E1CF61FDC}"/>
                  </a:ext>
                </a:extLst>
              </p:cNvPr>
              <p:cNvSpPr>
                <a:spLocks noChangeShapeType="1"/>
              </p:cNvSpPr>
              <p:nvPr/>
            </p:nvSpPr>
            <p:spPr bwMode="auto">
              <a:xfrm flipV="1">
                <a:off x="3788" y="1395"/>
                <a:ext cx="0" cy="191"/>
              </a:xfrm>
              <a:prstGeom prst="line">
                <a:avLst/>
              </a:prstGeom>
              <a:noFill/>
              <a:ln w="9525">
                <a:solidFill>
                  <a:schemeClr val="tx1"/>
                </a:solidFill>
                <a:round/>
                <a:headEnd/>
                <a:tailEnd type="triangle" w="med" len="med"/>
              </a:ln>
              <a:extLst>
                <a:ext uri="{909E8E84-426E-40dd-AFC4-6F175D3DCCD1}">
                  <a14:hiddenFill xmlns:a14="http://schemas.microsoft.com/office/drawing/2010/main" xmlns="" xmlns:lc="http://schemas.openxmlformats.org/drawingml/2006/lockedCanvas">
                    <a:no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grpSp>
        <p:sp>
          <p:nvSpPr>
            <p:cNvPr id="3" name="Line 24">
              <a:extLst>
                <a:ext uri="{FF2B5EF4-FFF2-40B4-BE49-F238E27FC236}">
                  <a16:creationId xmlns:a16="http://schemas.microsoft.com/office/drawing/2014/main" id="{F3BA51E3-E727-6CDD-47CE-C40E470A1580}"/>
                </a:ext>
              </a:extLst>
            </p:cNvPr>
            <p:cNvSpPr>
              <a:spLocks noChangeShapeType="1"/>
            </p:cNvSpPr>
            <p:nvPr/>
          </p:nvSpPr>
          <p:spPr bwMode="auto">
            <a:xfrm>
              <a:off x="5555693" y="1481753"/>
              <a:ext cx="1647164" cy="0"/>
            </a:xfrm>
            <a:prstGeom prst="line">
              <a:avLst/>
            </a:prstGeom>
            <a:noFill/>
            <a:ln w="9525">
              <a:solidFill>
                <a:schemeClr val="tx1"/>
              </a:solidFill>
              <a:round/>
              <a:headEnd/>
              <a:tailEnd/>
            </a:ln>
            <a:extLst>
              <a:ext uri="{909E8E84-426E-40dd-AFC4-6F175D3DCCD1}">
                <a14:hiddenFill xmlns:a14="http://schemas.microsoft.com/office/drawing/2010/main" xmlns="" xmlns:lc="http://schemas.openxmlformats.org/drawingml/2006/lockedCanvas">
                  <a:no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grpSp>
      <p:pic>
        <p:nvPicPr>
          <p:cNvPr id="40" name="Picture 39">
            <a:extLst>
              <a:ext uri="{FF2B5EF4-FFF2-40B4-BE49-F238E27FC236}">
                <a16:creationId xmlns:a16="http://schemas.microsoft.com/office/drawing/2014/main" id="{9B54AC61-6F9F-635C-31CA-85F13D5A98EA}"/>
              </a:ext>
            </a:extLst>
          </p:cNvPr>
          <p:cNvPicPr>
            <a:picLocks noChangeAspect="1"/>
          </p:cNvPicPr>
          <p:nvPr/>
        </p:nvPicPr>
        <p:blipFill>
          <a:blip r:embed="rId2"/>
          <a:stretch>
            <a:fillRect/>
          </a:stretch>
        </p:blipFill>
        <p:spPr>
          <a:xfrm>
            <a:off x="273948" y="544655"/>
            <a:ext cx="5118382" cy="2413988"/>
          </a:xfrm>
          <a:prstGeom prst="rect">
            <a:avLst/>
          </a:prstGeom>
        </p:spPr>
      </p:pic>
      <p:sp>
        <p:nvSpPr>
          <p:cNvPr id="42" name="TextBox 41">
            <a:extLst>
              <a:ext uri="{FF2B5EF4-FFF2-40B4-BE49-F238E27FC236}">
                <a16:creationId xmlns:a16="http://schemas.microsoft.com/office/drawing/2014/main" id="{D0CA7EAD-7EEF-8C27-2843-3048389D2A12}"/>
              </a:ext>
            </a:extLst>
          </p:cNvPr>
          <p:cNvSpPr txBox="1"/>
          <p:nvPr/>
        </p:nvSpPr>
        <p:spPr>
          <a:xfrm>
            <a:off x="411982" y="3187622"/>
            <a:ext cx="8148198" cy="1200329"/>
          </a:xfrm>
          <a:prstGeom prst="rect">
            <a:avLst/>
          </a:prstGeom>
          <a:noFill/>
        </p:spPr>
        <p:txBody>
          <a:bodyPr wrap="square">
            <a:spAutoFit/>
          </a:bodyPr>
          <a:lstStyle/>
          <a:p>
            <a:pPr marL="285750" indent="-285750" algn="l" eaLnBrk="1" hangingPunct="1">
              <a:buFont typeface="Arial" panose="020B0604020202020204" pitchFamily="34" charset="0"/>
              <a:buChar char="•"/>
            </a:pPr>
            <a:r>
              <a:rPr lang="en-US" altLang="en-US" b="1" dirty="0">
                <a:latin typeface="Arial"/>
                <a:cs typeface="Arial"/>
              </a:rPr>
              <a:t>Kickers</a:t>
            </a:r>
            <a:r>
              <a:rPr lang="en-US" altLang="en-US" b="0" dirty="0">
                <a:latin typeface="Arial"/>
                <a:cs typeface="Arial"/>
              </a:rPr>
              <a:t> produce fast pulses, rising their field within the particle-free gap in the circulating beam </a:t>
            </a:r>
            <a:r>
              <a:rPr lang="en-US" altLang="en-US" b="1" dirty="0">
                <a:latin typeface="Arial"/>
                <a:cs typeface="Arial"/>
              </a:rPr>
              <a:t>(temporal separation)</a:t>
            </a:r>
          </a:p>
          <a:p>
            <a:pPr marL="285750" indent="-285750">
              <a:buFont typeface="Arial" panose="020B0604020202020204" pitchFamily="34" charset="0"/>
              <a:buChar char="•"/>
            </a:pPr>
            <a:r>
              <a:rPr lang="en-US" altLang="en-US" b="1" dirty="0">
                <a:cs typeface="Arial"/>
              </a:rPr>
              <a:t>Septa</a:t>
            </a:r>
            <a:r>
              <a:rPr lang="en-US" altLang="en-US" dirty="0">
                <a:cs typeface="Arial"/>
              </a:rPr>
              <a:t> compensate for the relatively low kicker strength, and approach closely the circulating beam </a:t>
            </a:r>
            <a:r>
              <a:rPr lang="en-US" altLang="en-US" b="1" dirty="0">
                <a:cs typeface="Arial"/>
              </a:rPr>
              <a:t>(spatial separation)</a:t>
            </a:r>
          </a:p>
        </p:txBody>
      </p:sp>
      <p:sp>
        <p:nvSpPr>
          <p:cNvPr id="7" name="Date Placeholder 6">
            <a:extLst>
              <a:ext uri="{FF2B5EF4-FFF2-40B4-BE49-F238E27FC236}">
                <a16:creationId xmlns:a16="http://schemas.microsoft.com/office/drawing/2014/main" id="{DABC305D-6E86-5E4E-EC4D-5BF9D9E9D7D2}"/>
              </a:ext>
            </a:extLst>
          </p:cNvPr>
          <p:cNvSpPr>
            <a:spLocks noGrp="1"/>
          </p:cNvSpPr>
          <p:nvPr>
            <p:ph type="dt" sz="half" idx="2"/>
          </p:nvPr>
        </p:nvSpPr>
        <p:spPr/>
        <p:txBody>
          <a:bodyPr/>
          <a:lstStyle/>
          <a:p>
            <a:r>
              <a:rPr lang="en-US"/>
              <a:t>24/06/2025</a:t>
            </a:r>
            <a:endParaRPr lang="en-US" dirty="0"/>
          </a:p>
        </p:txBody>
      </p:sp>
    </p:spTree>
    <p:extLst>
      <p:ext uri="{BB962C8B-B14F-4D97-AF65-F5344CB8AC3E}">
        <p14:creationId xmlns:p14="http://schemas.microsoft.com/office/powerpoint/2010/main" val="17286145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73FD0E-A5CD-599B-9DCF-2E6C116FAA08}"/>
              </a:ext>
            </a:extLst>
          </p:cNvPr>
          <p:cNvSpPr>
            <a:spLocks noGrp="1"/>
          </p:cNvSpPr>
          <p:nvPr>
            <p:ph type="title"/>
          </p:nvPr>
        </p:nvSpPr>
        <p:spPr/>
        <p:txBody>
          <a:bodyPr/>
          <a:lstStyle/>
          <a:p>
            <a:r>
              <a:rPr lang="en-CH" dirty="0"/>
              <a:t>Basic principle: septum</a:t>
            </a:r>
          </a:p>
        </p:txBody>
      </p:sp>
      <p:sp>
        <p:nvSpPr>
          <p:cNvPr id="5" name="Footer Placeholder 4">
            <a:extLst>
              <a:ext uri="{FF2B5EF4-FFF2-40B4-BE49-F238E27FC236}">
                <a16:creationId xmlns:a16="http://schemas.microsoft.com/office/drawing/2014/main" id="{A7596194-E469-585E-FBC5-E5D96A74F070}"/>
              </a:ext>
            </a:extLst>
          </p:cNvPr>
          <p:cNvSpPr>
            <a:spLocks noGrp="1"/>
          </p:cNvSpPr>
          <p:nvPr>
            <p:ph type="ftr" sz="quarter" idx="3"/>
          </p:nvPr>
        </p:nvSpPr>
        <p:spPr/>
        <p:txBody>
          <a:bodyPr/>
          <a:lstStyle/>
          <a:p>
            <a:r>
              <a:rPr lang="fr-FR"/>
              <a:t>CAS Hadrons limits 2025, Y. Dutheil, Inj./Ext. </a:t>
            </a:r>
            <a:endParaRPr lang="en-US" dirty="0"/>
          </a:p>
        </p:txBody>
      </p:sp>
      <p:sp>
        <p:nvSpPr>
          <p:cNvPr id="6" name="Slide Number Placeholder 5">
            <a:extLst>
              <a:ext uri="{FF2B5EF4-FFF2-40B4-BE49-F238E27FC236}">
                <a16:creationId xmlns:a16="http://schemas.microsoft.com/office/drawing/2014/main" id="{3B991A8B-2571-3071-F91F-02AE81485AC4}"/>
              </a:ext>
            </a:extLst>
          </p:cNvPr>
          <p:cNvSpPr>
            <a:spLocks noGrp="1"/>
          </p:cNvSpPr>
          <p:nvPr>
            <p:ph type="sldNum" sz="quarter" idx="4"/>
          </p:nvPr>
        </p:nvSpPr>
        <p:spPr/>
        <p:txBody>
          <a:bodyPr/>
          <a:lstStyle/>
          <a:p>
            <a:fld id="{17918391-D411-FE40-AAD7-861AE5233E0E}" type="slidenum">
              <a:rPr lang="en-US" smtClean="0"/>
              <a:pPr/>
              <a:t>13</a:t>
            </a:fld>
            <a:endParaRPr lang="en-US" dirty="0"/>
          </a:p>
        </p:txBody>
      </p:sp>
      <p:pic>
        <p:nvPicPr>
          <p:cNvPr id="42" name="Picture 41">
            <a:extLst>
              <a:ext uri="{FF2B5EF4-FFF2-40B4-BE49-F238E27FC236}">
                <a16:creationId xmlns:a16="http://schemas.microsoft.com/office/drawing/2014/main" id="{3F86CA6F-A750-8AA8-6ED8-242CC2A689A0}"/>
              </a:ext>
            </a:extLst>
          </p:cNvPr>
          <p:cNvPicPr>
            <a:picLocks noChangeAspect="1"/>
          </p:cNvPicPr>
          <p:nvPr/>
        </p:nvPicPr>
        <p:blipFill>
          <a:blip r:embed="rId2"/>
          <a:srcRect r="57894"/>
          <a:stretch/>
        </p:blipFill>
        <p:spPr>
          <a:xfrm>
            <a:off x="368222" y="605684"/>
            <a:ext cx="2863176" cy="4076340"/>
          </a:xfrm>
          <a:prstGeom prst="rect">
            <a:avLst/>
          </a:prstGeom>
        </p:spPr>
      </p:pic>
      <p:pic>
        <p:nvPicPr>
          <p:cNvPr id="43" name="Picture 42">
            <a:extLst>
              <a:ext uri="{FF2B5EF4-FFF2-40B4-BE49-F238E27FC236}">
                <a16:creationId xmlns:a16="http://schemas.microsoft.com/office/drawing/2014/main" id="{CA94936F-8B93-624F-9CE6-329F5975CE8B}"/>
              </a:ext>
            </a:extLst>
          </p:cNvPr>
          <p:cNvPicPr>
            <a:picLocks noChangeAspect="1"/>
          </p:cNvPicPr>
          <p:nvPr/>
        </p:nvPicPr>
        <p:blipFill>
          <a:blip r:embed="rId3"/>
          <a:stretch>
            <a:fillRect/>
          </a:stretch>
        </p:blipFill>
        <p:spPr>
          <a:xfrm>
            <a:off x="6985215" y="41295"/>
            <a:ext cx="2158785" cy="454838"/>
          </a:xfrm>
          <a:prstGeom prst="rect">
            <a:avLst/>
          </a:prstGeom>
        </p:spPr>
      </p:pic>
      <p:pic>
        <p:nvPicPr>
          <p:cNvPr id="44" name="Picture 43">
            <a:extLst>
              <a:ext uri="{FF2B5EF4-FFF2-40B4-BE49-F238E27FC236}">
                <a16:creationId xmlns:a16="http://schemas.microsoft.com/office/drawing/2014/main" id="{6456D8D3-0BCE-1E04-6E5C-32A83DD4620A}"/>
              </a:ext>
            </a:extLst>
          </p:cNvPr>
          <p:cNvPicPr>
            <a:picLocks noChangeAspect="1"/>
          </p:cNvPicPr>
          <p:nvPr/>
        </p:nvPicPr>
        <p:blipFill>
          <a:blip r:embed="rId2"/>
          <a:srcRect l="41802"/>
          <a:stretch/>
        </p:blipFill>
        <p:spPr>
          <a:xfrm>
            <a:off x="4477443" y="605684"/>
            <a:ext cx="3957369" cy="4076340"/>
          </a:xfrm>
          <a:prstGeom prst="rect">
            <a:avLst/>
          </a:prstGeom>
        </p:spPr>
      </p:pic>
      <p:sp>
        <p:nvSpPr>
          <p:cNvPr id="4" name="Date Placeholder 3">
            <a:extLst>
              <a:ext uri="{FF2B5EF4-FFF2-40B4-BE49-F238E27FC236}">
                <a16:creationId xmlns:a16="http://schemas.microsoft.com/office/drawing/2014/main" id="{699CCB1A-6D1C-8BEA-8B2F-FF6E30ECCA0D}"/>
              </a:ext>
            </a:extLst>
          </p:cNvPr>
          <p:cNvSpPr>
            <a:spLocks noGrp="1"/>
          </p:cNvSpPr>
          <p:nvPr>
            <p:ph type="dt" sz="half" idx="2"/>
          </p:nvPr>
        </p:nvSpPr>
        <p:spPr/>
        <p:txBody>
          <a:bodyPr/>
          <a:lstStyle/>
          <a:p>
            <a:r>
              <a:rPr lang="en-US"/>
              <a:t>24/06/2025</a:t>
            </a:r>
            <a:endParaRPr lang="en-US" dirty="0"/>
          </a:p>
        </p:txBody>
      </p:sp>
    </p:spTree>
    <p:extLst>
      <p:ext uri="{BB962C8B-B14F-4D97-AF65-F5344CB8AC3E}">
        <p14:creationId xmlns:p14="http://schemas.microsoft.com/office/powerpoint/2010/main" val="24782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08D017-2ED7-2AAD-A07E-DBF20E701144}"/>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861863C9-A8F2-7FF3-E048-A69551D14427}"/>
              </a:ext>
            </a:extLst>
          </p:cNvPr>
          <p:cNvSpPr>
            <a:spLocks noGrp="1"/>
          </p:cNvSpPr>
          <p:nvPr>
            <p:ph type="title"/>
          </p:nvPr>
        </p:nvSpPr>
        <p:spPr/>
        <p:txBody>
          <a:bodyPr/>
          <a:lstStyle/>
          <a:p>
            <a:r>
              <a:rPr lang="en-US" dirty="0"/>
              <a:t>Layout</a:t>
            </a:r>
            <a:endParaRPr lang="en-US" dirty="0">
              <a:solidFill>
                <a:srgbClr val="FF0000"/>
              </a:solidFill>
            </a:endParaRPr>
          </a:p>
        </p:txBody>
      </p:sp>
      <p:sp>
        <p:nvSpPr>
          <p:cNvPr id="8" name="Content Placeholder 7">
            <a:extLst>
              <a:ext uri="{FF2B5EF4-FFF2-40B4-BE49-F238E27FC236}">
                <a16:creationId xmlns:a16="http://schemas.microsoft.com/office/drawing/2014/main" id="{3659E3A9-DDFF-F378-C279-CDE6FC252ADD}"/>
              </a:ext>
            </a:extLst>
          </p:cNvPr>
          <p:cNvSpPr>
            <a:spLocks noGrp="1"/>
          </p:cNvSpPr>
          <p:nvPr>
            <p:ph idx="1"/>
          </p:nvPr>
        </p:nvSpPr>
        <p:spPr/>
        <p:txBody>
          <a:bodyPr>
            <a:normAutofit/>
          </a:bodyPr>
          <a:lstStyle/>
          <a:p>
            <a:r>
              <a:rPr lang="en-US" dirty="0">
                <a:solidFill>
                  <a:schemeClr val="accent1"/>
                </a:solidFill>
              </a:rPr>
              <a:t>Introduction</a:t>
            </a:r>
          </a:p>
          <a:p>
            <a:r>
              <a:rPr lang="en-US" dirty="0">
                <a:solidFill>
                  <a:schemeClr val="accent1"/>
                </a:solidFill>
              </a:rPr>
              <a:t>Basic principle of injection </a:t>
            </a:r>
          </a:p>
          <a:p>
            <a:pPr lvl="1"/>
            <a:r>
              <a:rPr lang="en-US" dirty="0">
                <a:solidFill>
                  <a:schemeClr val="accent1"/>
                </a:solidFill>
              </a:rPr>
              <a:t>Kicker and septum</a:t>
            </a:r>
          </a:p>
          <a:p>
            <a:r>
              <a:rPr lang="en-US" dirty="0"/>
              <a:t>Fast injection concept</a:t>
            </a:r>
          </a:p>
          <a:p>
            <a:pPr lvl="1"/>
            <a:r>
              <a:rPr lang="en-US" dirty="0">
                <a:solidFill>
                  <a:schemeClr val="accent1"/>
                </a:solidFill>
              </a:rPr>
              <a:t>Reminder on normalized phase space</a:t>
            </a:r>
          </a:p>
          <a:p>
            <a:pPr lvl="1"/>
            <a:r>
              <a:rPr lang="en-US" dirty="0">
                <a:solidFill>
                  <a:schemeClr val="accent1"/>
                </a:solidFill>
              </a:rPr>
              <a:t>Dipole error and filamentation</a:t>
            </a:r>
          </a:p>
          <a:p>
            <a:pPr lvl="1"/>
            <a:r>
              <a:rPr lang="en-US" dirty="0">
                <a:solidFill>
                  <a:schemeClr val="accent1"/>
                </a:solidFill>
              </a:rPr>
              <a:t>Betatron error and filamentation</a:t>
            </a:r>
          </a:p>
          <a:p>
            <a:pPr lvl="1"/>
            <a:r>
              <a:rPr lang="en-US" dirty="0">
                <a:solidFill>
                  <a:schemeClr val="accent1"/>
                </a:solidFill>
              </a:rPr>
              <a:t>Injection protection challenges at the LHC</a:t>
            </a:r>
          </a:p>
          <a:p>
            <a:pPr lvl="1"/>
            <a:r>
              <a:rPr lang="en-US" dirty="0">
                <a:solidFill>
                  <a:schemeClr val="accent1"/>
                </a:solidFill>
              </a:rPr>
              <a:t>Injection protection challenges at the FCC-</a:t>
            </a:r>
            <a:r>
              <a:rPr lang="en-US" dirty="0" err="1">
                <a:solidFill>
                  <a:schemeClr val="accent1"/>
                </a:solidFill>
              </a:rPr>
              <a:t>hh</a:t>
            </a:r>
            <a:endParaRPr lang="en-US" dirty="0">
              <a:solidFill>
                <a:schemeClr val="accent1"/>
              </a:solidFill>
            </a:endParaRPr>
          </a:p>
          <a:p>
            <a:r>
              <a:rPr lang="en-US" dirty="0">
                <a:solidFill>
                  <a:schemeClr val="accent1"/>
                </a:solidFill>
              </a:rPr>
              <a:t>Multi-turn injection concept</a:t>
            </a:r>
          </a:p>
          <a:p>
            <a:pPr lvl="1"/>
            <a:endParaRPr lang="en-US" dirty="0"/>
          </a:p>
        </p:txBody>
      </p:sp>
      <p:sp>
        <p:nvSpPr>
          <p:cNvPr id="3" name="Date Placeholder 2">
            <a:extLst>
              <a:ext uri="{FF2B5EF4-FFF2-40B4-BE49-F238E27FC236}">
                <a16:creationId xmlns:a16="http://schemas.microsoft.com/office/drawing/2014/main" id="{46057458-4BE1-50C1-0919-68FA40AD9B46}"/>
              </a:ext>
            </a:extLst>
          </p:cNvPr>
          <p:cNvSpPr>
            <a:spLocks noGrp="1"/>
          </p:cNvSpPr>
          <p:nvPr>
            <p:ph type="dt" sz="half" idx="2"/>
          </p:nvPr>
        </p:nvSpPr>
        <p:spPr/>
        <p:txBody>
          <a:bodyPr/>
          <a:lstStyle/>
          <a:p>
            <a:pPr defTabSz="914378"/>
            <a:r>
              <a:rPr lang="en-US">
                <a:solidFill>
                  <a:srgbClr val="0055A0">
                    <a:tint val="75000"/>
                  </a:srgbClr>
                </a:solidFill>
                <a:latin typeface="Arial"/>
              </a:rPr>
              <a:t>24/06/2025</a:t>
            </a:r>
            <a:endParaRPr lang="en-US" dirty="0">
              <a:solidFill>
                <a:srgbClr val="0055A0">
                  <a:tint val="75000"/>
                </a:srgbClr>
              </a:solidFill>
              <a:latin typeface="Arial"/>
            </a:endParaRPr>
          </a:p>
        </p:txBody>
      </p:sp>
      <p:sp>
        <p:nvSpPr>
          <p:cNvPr id="4" name="Footer Placeholder 3">
            <a:extLst>
              <a:ext uri="{FF2B5EF4-FFF2-40B4-BE49-F238E27FC236}">
                <a16:creationId xmlns:a16="http://schemas.microsoft.com/office/drawing/2014/main" id="{0F23B6B6-F0D6-CD11-E516-3A4C413C9E25}"/>
              </a:ext>
            </a:extLst>
          </p:cNvPr>
          <p:cNvSpPr>
            <a:spLocks noGrp="1"/>
          </p:cNvSpPr>
          <p:nvPr>
            <p:ph type="ftr" sz="quarter" idx="3"/>
          </p:nvPr>
        </p:nvSpPr>
        <p:spPr/>
        <p:txBody>
          <a:bodyPr/>
          <a:lstStyle/>
          <a:p>
            <a:pPr defTabSz="914378"/>
            <a:r>
              <a:rPr lang="fr-FR">
                <a:solidFill>
                  <a:srgbClr val="0055A0">
                    <a:tint val="75000"/>
                  </a:srgbClr>
                </a:solidFill>
                <a:latin typeface="Arial"/>
              </a:rPr>
              <a:t>CAS Hadrons limits 2025, Y. Dutheil, Inj./Ext. </a:t>
            </a:r>
            <a:endParaRPr lang="en-US" dirty="0">
              <a:solidFill>
                <a:srgbClr val="0055A0">
                  <a:tint val="75000"/>
                </a:srgbClr>
              </a:solidFill>
              <a:latin typeface="Arial"/>
            </a:endParaRPr>
          </a:p>
        </p:txBody>
      </p:sp>
      <p:sp>
        <p:nvSpPr>
          <p:cNvPr id="5" name="Slide Number Placeholder 4">
            <a:extLst>
              <a:ext uri="{FF2B5EF4-FFF2-40B4-BE49-F238E27FC236}">
                <a16:creationId xmlns:a16="http://schemas.microsoft.com/office/drawing/2014/main" id="{F4318098-FCEE-F480-F511-3EBED9DA8B55}"/>
              </a:ext>
            </a:extLst>
          </p:cNvPr>
          <p:cNvSpPr>
            <a:spLocks noGrp="1"/>
          </p:cNvSpPr>
          <p:nvPr>
            <p:ph type="sldNum" sz="quarter" idx="4"/>
          </p:nvPr>
        </p:nvSpPr>
        <p:spPr/>
        <p:txBody>
          <a:bodyPr/>
          <a:lstStyle/>
          <a:p>
            <a:pPr defTabSz="914378"/>
            <a:fld id="{17918391-D411-FE40-AAD7-861AE5233E0E}" type="slidenum">
              <a:rPr lang="en-US">
                <a:solidFill>
                  <a:srgbClr val="0055A0">
                    <a:tint val="75000"/>
                  </a:srgbClr>
                </a:solidFill>
                <a:latin typeface="Arial"/>
              </a:rPr>
              <a:pPr defTabSz="914378"/>
              <a:t>14</a:t>
            </a:fld>
            <a:endParaRPr lang="en-US" dirty="0">
              <a:solidFill>
                <a:srgbClr val="0055A0">
                  <a:tint val="75000"/>
                </a:srgbClr>
              </a:solidFill>
              <a:latin typeface="Arial"/>
            </a:endParaRPr>
          </a:p>
        </p:txBody>
      </p:sp>
      <p:sp>
        <p:nvSpPr>
          <p:cNvPr id="2" name="Oval 1">
            <a:extLst>
              <a:ext uri="{FF2B5EF4-FFF2-40B4-BE49-F238E27FC236}">
                <a16:creationId xmlns:a16="http://schemas.microsoft.com/office/drawing/2014/main" id="{723A4D38-E5CE-657E-1114-AC133F41363A}"/>
              </a:ext>
            </a:extLst>
          </p:cNvPr>
          <p:cNvSpPr>
            <a:spLocks noChangeArrowheads="1"/>
          </p:cNvSpPr>
          <p:nvPr/>
        </p:nvSpPr>
        <p:spPr bwMode="auto">
          <a:xfrm>
            <a:off x="5252364" y="1655227"/>
            <a:ext cx="1820704" cy="308801"/>
          </a:xfrm>
          <a:prstGeom prst="ellipse">
            <a:avLst/>
          </a:prstGeom>
          <a:noFill/>
          <a:ln w="15875">
            <a:solidFill>
              <a:schemeClr val="tx1"/>
            </a:solidFill>
            <a:round/>
            <a:headEnd/>
            <a:tailEnd/>
          </a:ln>
          <a:extLst>
            <a:ext uri="{909E8E84-426E-40dd-AFC4-6F175D3DCCD1}">
              <a14:hiddenFill xmlns="" xmlns:a14="http://schemas.microsoft.com/office/drawing/2010/main" xmlns:lc="http://schemas.openxmlformats.org/drawingml/2006/lockedCanvas">
                <a:solidFill>
                  <a:srgbClr val="FFFFFF"/>
                </a:solidFill>
              </a14:hiddenFill>
            </a:ext>
          </a:extLst>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6" name="Oval 5">
            <a:extLst>
              <a:ext uri="{FF2B5EF4-FFF2-40B4-BE49-F238E27FC236}">
                <a16:creationId xmlns:a16="http://schemas.microsoft.com/office/drawing/2014/main" id="{5401D5DA-8542-3B46-8C5F-36D87C045FD5}"/>
              </a:ext>
            </a:extLst>
          </p:cNvPr>
          <p:cNvSpPr>
            <a:spLocks noChangeArrowheads="1"/>
          </p:cNvSpPr>
          <p:nvPr/>
        </p:nvSpPr>
        <p:spPr bwMode="auto">
          <a:xfrm>
            <a:off x="6129837" y="1944335"/>
            <a:ext cx="32879" cy="37812"/>
          </a:xfrm>
          <a:prstGeom prst="ellipse">
            <a:avLst/>
          </a:prstGeom>
          <a:solidFill>
            <a:schemeClr val="tx1"/>
          </a:solidFill>
          <a:ln w="9525">
            <a:solidFill>
              <a:schemeClr val="tx1"/>
            </a:solidFill>
            <a:round/>
            <a:headEnd/>
            <a:tailEnd/>
          </a:ln>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9" name="Oval 8">
            <a:extLst>
              <a:ext uri="{FF2B5EF4-FFF2-40B4-BE49-F238E27FC236}">
                <a16:creationId xmlns:a16="http://schemas.microsoft.com/office/drawing/2014/main" id="{F96AE923-4FEB-9E34-0394-D6B09A88CDCA}"/>
              </a:ext>
            </a:extLst>
          </p:cNvPr>
          <p:cNvSpPr>
            <a:spLocks noChangeArrowheads="1"/>
          </p:cNvSpPr>
          <p:nvPr/>
        </p:nvSpPr>
        <p:spPr bwMode="auto">
          <a:xfrm>
            <a:off x="5348948" y="1699342"/>
            <a:ext cx="1641236" cy="213482"/>
          </a:xfrm>
          <a:prstGeom prst="ellipse">
            <a:avLst/>
          </a:prstGeom>
          <a:noFill/>
          <a:ln w="15875">
            <a:solidFill>
              <a:schemeClr val="tx1"/>
            </a:solidFill>
            <a:prstDash val="sysDot"/>
            <a:round/>
            <a:headEnd/>
            <a:tailEnd/>
          </a:ln>
          <a:extLst>
            <a:ext uri="{909E8E84-426E-40dd-AFC4-6F175D3DCCD1}">
              <a14:hiddenFill xmlns="" xmlns:a14="http://schemas.microsoft.com/office/drawing/2010/main" xmlns:lc="http://schemas.openxmlformats.org/drawingml/2006/lockedCanvas">
                <a:solidFill>
                  <a:srgbClr val="FFFFFF"/>
                </a:solidFill>
              </a14:hiddenFill>
            </a:ext>
          </a:extLst>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10" name="Rectangle 9">
            <a:extLst>
              <a:ext uri="{FF2B5EF4-FFF2-40B4-BE49-F238E27FC236}">
                <a16:creationId xmlns:a16="http://schemas.microsoft.com/office/drawing/2014/main" id="{A5E18D39-2601-AF24-727B-9DB09B4AA826}"/>
              </a:ext>
            </a:extLst>
          </p:cNvPr>
          <p:cNvSpPr>
            <a:spLocks noChangeArrowheads="1"/>
          </p:cNvSpPr>
          <p:nvPr/>
        </p:nvSpPr>
        <p:spPr bwMode="auto">
          <a:xfrm>
            <a:off x="6073666" y="1866346"/>
            <a:ext cx="179468" cy="71686"/>
          </a:xfrm>
          <a:prstGeom prst="rect">
            <a:avLst/>
          </a:prstGeom>
          <a:solidFill>
            <a:schemeClr val="bg1"/>
          </a:solidFill>
          <a:ln>
            <a:noFill/>
          </a:ln>
          <a:extLs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Lst>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algn="ctr" eaLnBrk="1" hangingPunct="1"/>
            <a:endParaRPr lang="en-GB" altLang="en-US" sz="1350" b="0">
              <a:solidFill>
                <a:srgbClr val="000000"/>
              </a:solidFill>
            </a:endParaRPr>
          </a:p>
        </p:txBody>
      </p:sp>
      <p:sp>
        <p:nvSpPr>
          <p:cNvPr id="11" name="Line 12">
            <a:extLst>
              <a:ext uri="{FF2B5EF4-FFF2-40B4-BE49-F238E27FC236}">
                <a16:creationId xmlns:a16="http://schemas.microsoft.com/office/drawing/2014/main" id="{2CC3E477-4902-5ADA-72C4-A2D2B20C9722}"/>
              </a:ext>
            </a:extLst>
          </p:cNvPr>
          <p:cNvSpPr>
            <a:spLocks noChangeShapeType="1"/>
          </p:cNvSpPr>
          <p:nvPr/>
        </p:nvSpPr>
        <p:spPr bwMode="auto">
          <a:xfrm>
            <a:off x="6053118" y="1911248"/>
            <a:ext cx="19865" cy="0"/>
          </a:xfrm>
          <a:prstGeom prst="line">
            <a:avLst/>
          </a:prstGeom>
          <a:noFill/>
          <a:ln w="9525">
            <a:solidFill>
              <a:schemeClr val="tx1"/>
            </a:solidFill>
            <a:round/>
            <a:headEnd/>
            <a:tailEnd type="triangle" w="lg" len="lg"/>
          </a:ln>
          <a:extLst>
            <a:ext uri="{909E8E84-426E-40dd-AFC4-6F175D3DCCD1}">
              <a14:hiddenFill xmlns="" xmlns:a14="http://schemas.microsoft.com/office/drawing/2010/main" xmlns:lc="http://schemas.openxmlformats.org/drawingml/2006/lockedCanvas">
                <a:no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000000"/>
              </a:solidFill>
            </a:endParaRPr>
          </a:p>
        </p:txBody>
      </p:sp>
      <p:sp>
        <p:nvSpPr>
          <p:cNvPr id="12" name="Oval 11">
            <a:extLst>
              <a:ext uri="{FF2B5EF4-FFF2-40B4-BE49-F238E27FC236}">
                <a16:creationId xmlns:a16="http://schemas.microsoft.com/office/drawing/2014/main" id="{5A785C40-1AD6-1A0C-3B67-A02ED2BA8320}"/>
              </a:ext>
            </a:extLst>
          </p:cNvPr>
          <p:cNvSpPr>
            <a:spLocks noChangeArrowheads="1"/>
          </p:cNvSpPr>
          <p:nvPr/>
        </p:nvSpPr>
        <p:spPr bwMode="auto">
          <a:xfrm>
            <a:off x="5353058" y="2732878"/>
            <a:ext cx="3055055" cy="510466"/>
          </a:xfrm>
          <a:prstGeom prst="ellipse">
            <a:avLst/>
          </a:prstGeom>
          <a:noFill/>
          <a:ln w="15875">
            <a:solidFill>
              <a:schemeClr val="tx1"/>
            </a:solidFill>
            <a:round/>
            <a:headEnd/>
            <a:tailEnd/>
          </a:ln>
          <a:extLst>
            <a:ext uri="{909E8E84-426E-40dd-AFC4-6F175D3DCCD1}">
              <a14:hiddenFill xmlns="" xmlns:a14="http://schemas.microsoft.com/office/drawing/2010/main" xmlns:lc="http://schemas.openxmlformats.org/drawingml/2006/lockedCanvas">
                <a:solidFill>
                  <a:srgbClr val="FFFFFF"/>
                </a:solidFill>
              </a14:hiddenFill>
            </a:ext>
          </a:extLst>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13" name="Oval 12">
            <a:extLst>
              <a:ext uri="{FF2B5EF4-FFF2-40B4-BE49-F238E27FC236}">
                <a16:creationId xmlns:a16="http://schemas.microsoft.com/office/drawing/2014/main" id="{7EE781BC-4F18-CE3B-03E0-4497750EBB80}"/>
              </a:ext>
            </a:extLst>
          </p:cNvPr>
          <p:cNvSpPr>
            <a:spLocks noChangeArrowheads="1"/>
          </p:cNvSpPr>
          <p:nvPr/>
        </p:nvSpPr>
        <p:spPr bwMode="auto">
          <a:xfrm>
            <a:off x="8343724" y="2914061"/>
            <a:ext cx="32879" cy="37812"/>
          </a:xfrm>
          <a:prstGeom prst="ellipse">
            <a:avLst/>
          </a:prstGeom>
          <a:solidFill>
            <a:schemeClr val="tx1"/>
          </a:solidFill>
          <a:ln w="9525">
            <a:solidFill>
              <a:schemeClr val="tx1"/>
            </a:solidFill>
            <a:round/>
            <a:headEnd/>
            <a:tailEnd/>
          </a:ln>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14" name="Oval 13">
            <a:extLst>
              <a:ext uri="{FF2B5EF4-FFF2-40B4-BE49-F238E27FC236}">
                <a16:creationId xmlns:a16="http://schemas.microsoft.com/office/drawing/2014/main" id="{91A50B27-CC0A-2E2B-79C6-53DC437F1A5E}"/>
              </a:ext>
            </a:extLst>
          </p:cNvPr>
          <p:cNvSpPr>
            <a:spLocks noChangeArrowheads="1"/>
          </p:cNvSpPr>
          <p:nvPr/>
        </p:nvSpPr>
        <p:spPr bwMode="auto">
          <a:xfrm>
            <a:off x="5492111" y="2799837"/>
            <a:ext cx="2779004" cy="370245"/>
          </a:xfrm>
          <a:prstGeom prst="ellipse">
            <a:avLst/>
          </a:prstGeom>
          <a:noFill/>
          <a:ln w="15875">
            <a:solidFill>
              <a:schemeClr val="tx1"/>
            </a:solidFill>
            <a:prstDash val="sysDot"/>
            <a:round/>
            <a:headEnd/>
            <a:tailEnd/>
          </a:ln>
          <a:extLst>
            <a:ext uri="{909E8E84-426E-40dd-AFC4-6F175D3DCCD1}">
              <a14:hiddenFill xmlns="" xmlns:a14="http://schemas.microsoft.com/office/drawing/2010/main" xmlns:lc="http://schemas.openxmlformats.org/drawingml/2006/lockedCanvas">
                <a:solidFill>
                  <a:srgbClr val="FFFFFF"/>
                </a:solidFill>
              </a14:hiddenFill>
            </a:ext>
          </a:extLst>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15" name="Rectangle 14">
            <a:extLst>
              <a:ext uri="{FF2B5EF4-FFF2-40B4-BE49-F238E27FC236}">
                <a16:creationId xmlns:a16="http://schemas.microsoft.com/office/drawing/2014/main" id="{B4E8581E-273C-726B-70A5-6100ECABACDF}"/>
              </a:ext>
            </a:extLst>
          </p:cNvPr>
          <p:cNvSpPr>
            <a:spLocks noChangeArrowheads="1"/>
          </p:cNvSpPr>
          <p:nvPr/>
        </p:nvSpPr>
        <p:spPr bwMode="auto">
          <a:xfrm>
            <a:off x="8127267" y="2934543"/>
            <a:ext cx="179468" cy="98470"/>
          </a:xfrm>
          <a:prstGeom prst="rect">
            <a:avLst/>
          </a:prstGeom>
          <a:solidFill>
            <a:schemeClr val="bg1"/>
          </a:solidFill>
          <a:ln>
            <a:noFill/>
          </a:ln>
          <a:extLs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Lst>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16" name="Line 22">
            <a:extLst>
              <a:ext uri="{FF2B5EF4-FFF2-40B4-BE49-F238E27FC236}">
                <a16:creationId xmlns:a16="http://schemas.microsoft.com/office/drawing/2014/main" id="{C866DC5C-1D74-A4FE-063B-D9539D6B10FF}"/>
              </a:ext>
            </a:extLst>
          </p:cNvPr>
          <p:cNvSpPr>
            <a:spLocks noChangeShapeType="1"/>
          </p:cNvSpPr>
          <p:nvPr/>
        </p:nvSpPr>
        <p:spPr bwMode="auto">
          <a:xfrm>
            <a:off x="8189601" y="2918000"/>
            <a:ext cx="38360" cy="31511"/>
          </a:xfrm>
          <a:prstGeom prst="line">
            <a:avLst/>
          </a:prstGeom>
          <a:noFill/>
          <a:ln w="9525">
            <a:solidFill>
              <a:schemeClr val="tx1"/>
            </a:solidFill>
            <a:round/>
            <a:headEnd/>
            <a:tailEnd type="triangle" w="lg" len="lg"/>
          </a:ln>
          <a:extLst>
            <a:ext uri="{909E8E84-426E-40dd-AFC4-6F175D3DCCD1}">
              <a14:hiddenFill xmlns="" xmlns:a14="http://schemas.microsoft.com/office/drawing/2010/main" xmlns:lc="http://schemas.openxmlformats.org/drawingml/2006/lockedCanvas">
                <a:no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000000"/>
              </a:solidFill>
            </a:endParaRPr>
          </a:p>
        </p:txBody>
      </p:sp>
      <p:sp>
        <p:nvSpPr>
          <p:cNvPr id="17" name="Text Box 25">
            <a:extLst>
              <a:ext uri="{FF2B5EF4-FFF2-40B4-BE49-F238E27FC236}">
                <a16:creationId xmlns:a16="http://schemas.microsoft.com/office/drawing/2014/main" id="{7D80C4A7-C60C-AA86-8450-E2D88A8AFC3C}"/>
              </a:ext>
            </a:extLst>
          </p:cNvPr>
          <p:cNvSpPr txBox="1">
            <a:spLocks noChangeArrowheads="1"/>
          </p:cNvSpPr>
          <p:nvPr/>
        </p:nvSpPr>
        <p:spPr bwMode="auto">
          <a:xfrm>
            <a:off x="5892830" y="1707220"/>
            <a:ext cx="898195" cy="300082"/>
          </a:xfrm>
          <a:prstGeom prst="rect">
            <a:avLst/>
          </a:prstGeom>
          <a:noFill/>
          <a:ln>
            <a:noFill/>
          </a:ln>
          <a:extLst>
            <a:ext uri="{909E8E84-426E-40dd-AFC4-6F175D3DCCD1}">
              <a14:hiddenFill xmlns="" xmlns:a14="http://schemas.microsoft.com/office/drawing/2010/main" xmlns:lc="http://schemas.openxmlformats.org/drawingml/2006/lockedCanvas">
                <a:solidFill>
                  <a:srgbClr val="FFFFFF"/>
                </a:solidFill>
              </a14:hiddenFill>
            </a:ex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Lst>
        </p:spPr>
        <p:txBody>
          <a:bodyPr wrap="none">
            <a:spAutoFit/>
          </a:bodyP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r>
              <a:rPr lang="en-US" altLang="en-US" sz="1350" b="0">
                <a:solidFill>
                  <a:srgbClr val="000000"/>
                </a:solidFill>
                <a:latin typeface="Calibri"/>
              </a:rPr>
              <a:t>Extraction</a:t>
            </a:r>
          </a:p>
        </p:txBody>
      </p:sp>
      <p:sp>
        <p:nvSpPr>
          <p:cNvPr id="18" name="Text Box 26">
            <a:extLst>
              <a:ext uri="{FF2B5EF4-FFF2-40B4-BE49-F238E27FC236}">
                <a16:creationId xmlns:a16="http://schemas.microsoft.com/office/drawing/2014/main" id="{B03A3A0D-0DB7-72C1-6259-A47C2ECC646B}"/>
              </a:ext>
            </a:extLst>
          </p:cNvPr>
          <p:cNvSpPr txBox="1">
            <a:spLocks noChangeArrowheads="1"/>
          </p:cNvSpPr>
          <p:nvPr/>
        </p:nvSpPr>
        <p:spPr bwMode="auto">
          <a:xfrm>
            <a:off x="6961325" y="2165976"/>
            <a:ext cx="752835" cy="300082"/>
          </a:xfrm>
          <a:prstGeom prst="rect">
            <a:avLst/>
          </a:prstGeom>
          <a:noFill/>
          <a:ln>
            <a:noFill/>
          </a:ln>
          <a:extLst>
            <a:ext uri="{909E8E84-426E-40dd-AFC4-6F175D3DCCD1}">
              <a14:hiddenFill xmlns="" xmlns:a14="http://schemas.microsoft.com/office/drawing/2010/main" xmlns:lc="http://schemas.openxmlformats.org/drawingml/2006/lockedCanvas">
                <a:solidFill>
                  <a:srgbClr val="FFFFFF"/>
                </a:solidFill>
              </a14:hiddenFill>
            </a:ex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Lst>
        </p:spPr>
        <p:txBody>
          <a:bodyPr wrap="none">
            <a:spAutoFit/>
          </a:bodyP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r>
              <a:rPr lang="en-US" altLang="en-US" sz="1350" b="0">
                <a:solidFill>
                  <a:srgbClr val="000000"/>
                </a:solidFill>
                <a:latin typeface="Calibri"/>
              </a:rPr>
              <a:t>Transfer</a:t>
            </a:r>
          </a:p>
        </p:txBody>
      </p:sp>
      <p:sp>
        <p:nvSpPr>
          <p:cNvPr id="19" name="Text Box 27">
            <a:extLst>
              <a:ext uri="{FF2B5EF4-FFF2-40B4-BE49-F238E27FC236}">
                <a16:creationId xmlns:a16="http://schemas.microsoft.com/office/drawing/2014/main" id="{B1CB61A0-945B-DE26-9FB0-58BA5E48ACFB}"/>
              </a:ext>
            </a:extLst>
          </p:cNvPr>
          <p:cNvSpPr txBox="1">
            <a:spLocks noChangeArrowheads="1"/>
          </p:cNvSpPr>
          <p:nvPr/>
        </p:nvSpPr>
        <p:spPr bwMode="auto">
          <a:xfrm>
            <a:off x="8425238" y="2841982"/>
            <a:ext cx="801823" cy="300082"/>
          </a:xfrm>
          <a:prstGeom prst="rect">
            <a:avLst/>
          </a:prstGeom>
          <a:noFill/>
          <a:ln>
            <a:noFill/>
          </a:ln>
          <a:extLst>
            <a:ext uri="{909E8E84-426E-40dd-AFC4-6F175D3DCCD1}">
              <a14:hiddenFill xmlns="" xmlns:a14="http://schemas.microsoft.com/office/drawing/2010/main" xmlns:lc="http://schemas.openxmlformats.org/drawingml/2006/lockedCanvas">
                <a:solidFill>
                  <a:srgbClr val="FFFFFF"/>
                </a:solidFill>
              </a14:hiddenFill>
            </a:ex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Lst>
        </p:spPr>
        <p:txBody>
          <a:bodyPr wrap="none">
            <a:spAutoFit/>
          </a:bodyP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r>
              <a:rPr lang="en-US" altLang="en-US" sz="1350" b="0">
                <a:solidFill>
                  <a:srgbClr val="000000"/>
                </a:solidFill>
                <a:latin typeface="Calibri"/>
              </a:rPr>
              <a:t>Injection</a:t>
            </a:r>
          </a:p>
        </p:txBody>
      </p:sp>
      <p:sp>
        <p:nvSpPr>
          <p:cNvPr id="20" name="Freeform 39">
            <a:extLst>
              <a:ext uri="{FF2B5EF4-FFF2-40B4-BE49-F238E27FC236}">
                <a16:creationId xmlns:a16="http://schemas.microsoft.com/office/drawing/2014/main" id="{598264FF-B444-9483-72B8-E7423043A578}"/>
              </a:ext>
            </a:extLst>
          </p:cNvPr>
          <p:cNvSpPr>
            <a:spLocks/>
          </p:cNvSpPr>
          <p:nvPr/>
        </p:nvSpPr>
        <p:spPr bwMode="auto">
          <a:xfrm>
            <a:off x="6147646" y="1962452"/>
            <a:ext cx="2215258" cy="970515"/>
          </a:xfrm>
          <a:custGeom>
            <a:avLst/>
            <a:gdLst>
              <a:gd name="T0" fmla="*/ 0 w 3234"/>
              <a:gd name="T1" fmla="*/ 0 h 1232"/>
              <a:gd name="T2" fmla="*/ 2147483647 w 3234"/>
              <a:gd name="T3" fmla="*/ 2147483647 h 1232"/>
              <a:gd name="T4" fmla="*/ 2147483647 w 3234"/>
              <a:gd name="T5" fmla="*/ 2147483647 h 1232"/>
              <a:gd name="T6" fmla="*/ 2147483647 w 3234"/>
              <a:gd name="T7" fmla="*/ 2147483647 h 1232"/>
              <a:gd name="T8" fmla="*/ 2147483647 w 3234"/>
              <a:gd name="T9" fmla="*/ 2147483647 h 1232"/>
              <a:gd name="T10" fmla="*/ 2147483647 w 3234"/>
              <a:gd name="T11" fmla="*/ 2147483647 h 1232"/>
              <a:gd name="T12" fmla="*/ 0 60000 65536"/>
              <a:gd name="T13" fmla="*/ 0 60000 65536"/>
              <a:gd name="T14" fmla="*/ 0 60000 65536"/>
              <a:gd name="T15" fmla="*/ 0 60000 65536"/>
              <a:gd name="T16" fmla="*/ 0 60000 65536"/>
              <a:gd name="T17" fmla="*/ 0 60000 65536"/>
              <a:gd name="T18" fmla="*/ 0 w 3234"/>
              <a:gd name="T19" fmla="*/ 0 h 1232"/>
              <a:gd name="T20" fmla="*/ 3234 w 3234"/>
              <a:gd name="T21" fmla="*/ 1232 h 1232"/>
            </a:gdLst>
            <a:ahLst/>
            <a:cxnLst>
              <a:cxn ang="T12">
                <a:pos x="T0" y="T1"/>
              </a:cxn>
              <a:cxn ang="T13">
                <a:pos x="T2" y="T3"/>
              </a:cxn>
              <a:cxn ang="T14">
                <a:pos x="T4" y="T5"/>
              </a:cxn>
              <a:cxn ang="T15">
                <a:pos x="T6" y="T7"/>
              </a:cxn>
              <a:cxn ang="T16">
                <a:pos x="T8" y="T9"/>
              </a:cxn>
              <a:cxn ang="T17">
                <a:pos x="T10" y="T11"/>
              </a:cxn>
            </a:cxnLst>
            <a:rect l="T18" t="T19" r="T20" b="T21"/>
            <a:pathLst>
              <a:path w="3234" h="1232">
                <a:moveTo>
                  <a:pt x="0" y="0"/>
                </a:moveTo>
                <a:cubicBezTo>
                  <a:pt x="145" y="17"/>
                  <a:pt x="420" y="72"/>
                  <a:pt x="644" y="177"/>
                </a:cubicBezTo>
                <a:cubicBezTo>
                  <a:pt x="868" y="282"/>
                  <a:pt x="1099" y="514"/>
                  <a:pt x="1346" y="628"/>
                </a:cubicBezTo>
                <a:cubicBezTo>
                  <a:pt x="1593" y="742"/>
                  <a:pt x="1879" y="793"/>
                  <a:pt x="2127" y="861"/>
                </a:cubicBezTo>
                <a:cubicBezTo>
                  <a:pt x="2375" y="929"/>
                  <a:pt x="2649" y="976"/>
                  <a:pt x="2834" y="1038"/>
                </a:cubicBezTo>
                <a:cubicBezTo>
                  <a:pt x="3019" y="1100"/>
                  <a:pt x="3126" y="1166"/>
                  <a:pt x="3234" y="1232"/>
                </a:cubicBezTo>
              </a:path>
            </a:pathLst>
          </a:custGeom>
          <a:noFill/>
          <a:ln w="19050" cap="flat" cmpd="sng">
            <a:solidFill>
              <a:schemeClr val="tx1"/>
            </a:solidFill>
            <a:prstDash val="solid"/>
            <a:round/>
            <a:headEnd/>
            <a:tailEnd/>
          </a:ln>
          <a:extLst>
            <a:ext uri="{909E8E84-426E-40dd-AFC4-6F175D3DCCD1}">
              <a14:hiddenFill xmlns="" xmlns:a14="http://schemas.microsoft.com/office/drawing/2010/main" xmlns:lc="http://schemas.openxmlformats.org/drawingml/2006/lockedCanvas">
                <a:solidFill>
                  <a:srgbClr val="FFFFFF"/>
                </a:solid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000000"/>
              </a:solidFill>
            </a:endParaRPr>
          </a:p>
        </p:txBody>
      </p:sp>
      <p:sp>
        <p:nvSpPr>
          <p:cNvPr id="21" name="Freeform 42">
            <a:extLst>
              <a:ext uri="{FF2B5EF4-FFF2-40B4-BE49-F238E27FC236}">
                <a16:creationId xmlns:a16="http://schemas.microsoft.com/office/drawing/2014/main" id="{5DE8135C-AEDD-F480-0AF3-A9CD25C14E45}"/>
              </a:ext>
            </a:extLst>
          </p:cNvPr>
          <p:cNvSpPr>
            <a:spLocks/>
          </p:cNvSpPr>
          <p:nvPr/>
        </p:nvSpPr>
        <p:spPr bwMode="auto">
          <a:xfrm>
            <a:off x="6489457" y="2112914"/>
            <a:ext cx="184731" cy="300082"/>
          </a:xfrm>
          <a:custGeom>
            <a:avLst/>
            <a:gdLst>
              <a:gd name="T0" fmla="*/ 0 w 1062"/>
              <a:gd name="T1" fmla="*/ 0 h 612"/>
              <a:gd name="T2" fmla="*/ 2147483647 w 1062"/>
              <a:gd name="T3" fmla="*/ 2147483647 h 612"/>
              <a:gd name="T4" fmla="*/ 2147483647 w 1062"/>
              <a:gd name="T5" fmla="*/ 2147483647 h 612"/>
              <a:gd name="T6" fmla="*/ 2147483647 w 1062"/>
              <a:gd name="T7" fmla="*/ 2147483647 h 612"/>
              <a:gd name="T8" fmla="*/ 2147483647 w 1062"/>
              <a:gd name="T9" fmla="*/ 2147483647 h 612"/>
              <a:gd name="T10" fmla="*/ 0 60000 65536"/>
              <a:gd name="T11" fmla="*/ 0 60000 65536"/>
              <a:gd name="T12" fmla="*/ 0 60000 65536"/>
              <a:gd name="T13" fmla="*/ 0 60000 65536"/>
              <a:gd name="T14" fmla="*/ 0 60000 65536"/>
              <a:gd name="T15" fmla="*/ 0 w 1062"/>
              <a:gd name="T16" fmla="*/ 0 h 612"/>
              <a:gd name="T17" fmla="*/ 1062 w 1062"/>
              <a:gd name="T18" fmla="*/ 612 h 612"/>
            </a:gdLst>
            <a:ahLst/>
            <a:cxnLst>
              <a:cxn ang="T10">
                <a:pos x="T0" y="T1"/>
              </a:cxn>
              <a:cxn ang="T11">
                <a:pos x="T2" y="T3"/>
              </a:cxn>
              <a:cxn ang="T12">
                <a:pos x="T4" y="T5"/>
              </a:cxn>
              <a:cxn ang="T13">
                <a:pos x="T6" y="T7"/>
              </a:cxn>
              <a:cxn ang="T14">
                <a:pos x="T8" y="T9"/>
              </a:cxn>
            </a:cxnLst>
            <a:rect l="T15" t="T16" r="T17" b="T18"/>
            <a:pathLst>
              <a:path w="1062" h="612">
                <a:moveTo>
                  <a:pt x="0" y="0"/>
                </a:moveTo>
                <a:cubicBezTo>
                  <a:pt x="23" y="11"/>
                  <a:pt x="81" y="31"/>
                  <a:pt x="144" y="66"/>
                </a:cubicBezTo>
                <a:cubicBezTo>
                  <a:pt x="207" y="101"/>
                  <a:pt x="290" y="145"/>
                  <a:pt x="378" y="210"/>
                </a:cubicBezTo>
                <a:cubicBezTo>
                  <a:pt x="466" y="275"/>
                  <a:pt x="558" y="389"/>
                  <a:pt x="672" y="456"/>
                </a:cubicBezTo>
                <a:cubicBezTo>
                  <a:pt x="786" y="523"/>
                  <a:pt x="924" y="567"/>
                  <a:pt x="1062" y="612"/>
                </a:cubicBezTo>
              </a:path>
            </a:pathLst>
          </a:custGeom>
          <a:noFill/>
          <a:ln w="19050" cap="flat" cmpd="sng">
            <a:solidFill>
              <a:schemeClr val="tx1"/>
            </a:solidFill>
            <a:prstDash val="sysDot"/>
            <a:round/>
            <a:headEnd/>
            <a:tailEnd type="triangle" w="med" len="med"/>
          </a:ln>
          <a:extLst>
            <a:ext uri="{909E8E84-426E-40dd-AFC4-6F175D3DCCD1}">
              <a14:hiddenFill xmlns="" xmlns:a14="http://schemas.microsoft.com/office/drawing/2010/main" xmlns:lc="http://schemas.openxmlformats.org/drawingml/2006/lockedCanvas">
                <a:solidFill>
                  <a:srgbClr val="FFFFFF"/>
                </a:solidFill>
              </a14:hiddenFill>
            </a:ext>
          </a:extLst>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000000"/>
              </a:solidFill>
            </a:endParaRPr>
          </a:p>
        </p:txBody>
      </p:sp>
    </p:spTree>
    <p:extLst>
      <p:ext uri="{BB962C8B-B14F-4D97-AF65-F5344CB8AC3E}">
        <p14:creationId xmlns:p14="http://schemas.microsoft.com/office/powerpoint/2010/main" val="16132145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CFA795-3B2A-046F-D8D8-CE52A3CED383}"/>
            </a:ext>
          </a:extLst>
        </p:cNvPr>
        <p:cNvGrpSpPr/>
        <p:nvPr/>
      </p:nvGrpSpPr>
      <p:grpSpPr>
        <a:xfrm>
          <a:off x="0" y="0"/>
          <a:ext cx="0" cy="0"/>
          <a:chOff x="0" y="0"/>
          <a:chExt cx="0" cy="0"/>
        </a:xfrm>
      </p:grpSpPr>
      <p:sp>
        <p:nvSpPr>
          <p:cNvPr id="53" name="Title 52">
            <a:extLst>
              <a:ext uri="{FF2B5EF4-FFF2-40B4-BE49-F238E27FC236}">
                <a16:creationId xmlns:a16="http://schemas.microsoft.com/office/drawing/2014/main" id="{6F6FFD3E-AF8D-AB1B-11BC-0255C3173A05}"/>
              </a:ext>
            </a:extLst>
          </p:cNvPr>
          <p:cNvSpPr>
            <a:spLocks noGrp="1"/>
          </p:cNvSpPr>
          <p:nvPr>
            <p:ph type="title"/>
          </p:nvPr>
        </p:nvSpPr>
        <p:spPr/>
        <p:txBody>
          <a:bodyPr/>
          <a:lstStyle/>
          <a:p>
            <a:r>
              <a:rPr lang="en-CH" dirty="0"/>
              <a:t>Fast injection: concept</a:t>
            </a:r>
          </a:p>
        </p:txBody>
      </p:sp>
      <p:sp>
        <p:nvSpPr>
          <p:cNvPr id="4" name="Content Placeholder 3">
            <a:extLst>
              <a:ext uri="{FF2B5EF4-FFF2-40B4-BE49-F238E27FC236}">
                <a16:creationId xmlns:a16="http://schemas.microsoft.com/office/drawing/2014/main" id="{61AD51B4-B44B-60BC-7DE1-0A326A0CB512}"/>
              </a:ext>
            </a:extLst>
          </p:cNvPr>
          <p:cNvSpPr>
            <a:spLocks noGrp="1"/>
          </p:cNvSpPr>
          <p:nvPr>
            <p:ph idx="1"/>
          </p:nvPr>
        </p:nvSpPr>
        <p:spPr/>
        <p:txBody>
          <a:bodyPr/>
          <a:lstStyle/>
          <a:p>
            <a:endParaRPr lang="en-GB"/>
          </a:p>
        </p:txBody>
      </p:sp>
      <p:sp>
        <p:nvSpPr>
          <p:cNvPr id="5" name="Footer Placeholder 4">
            <a:extLst>
              <a:ext uri="{FF2B5EF4-FFF2-40B4-BE49-F238E27FC236}">
                <a16:creationId xmlns:a16="http://schemas.microsoft.com/office/drawing/2014/main" id="{6A7156A1-317C-DCF3-3A7E-C6E004E7405C}"/>
              </a:ext>
            </a:extLst>
          </p:cNvPr>
          <p:cNvSpPr>
            <a:spLocks noGrp="1"/>
          </p:cNvSpPr>
          <p:nvPr>
            <p:ph type="ftr" sz="quarter" idx="3"/>
          </p:nvPr>
        </p:nvSpPr>
        <p:spPr/>
        <p:txBody>
          <a:bodyPr/>
          <a:lstStyle/>
          <a:p>
            <a:r>
              <a:rPr lang="fr-FR"/>
              <a:t>CAS Hadrons limits 2025, Y. Dutheil, Inj./Ext. </a:t>
            </a:r>
            <a:endParaRPr lang="en-US" dirty="0"/>
          </a:p>
        </p:txBody>
      </p:sp>
      <p:sp>
        <p:nvSpPr>
          <p:cNvPr id="6" name="Slide Number Placeholder 5">
            <a:extLst>
              <a:ext uri="{FF2B5EF4-FFF2-40B4-BE49-F238E27FC236}">
                <a16:creationId xmlns:a16="http://schemas.microsoft.com/office/drawing/2014/main" id="{75B6F9B5-7002-13F1-AFAF-DC5F80138EBB}"/>
              </a:ext>
            </a:extLst>
          </p:cNvPr>
          <p:cNvSpPr>
            <a:spLocks noGrp="1"/>
          </p:cNvSpPr>
          <p:nvPr>
            <p:ph type="sldNum" sz="quarter" idx="4"/>
          </p:nvPr>
        </p:nvSpPr>
        <p:spPr/>
        <p:txBody>
          <a:bodyPr/>
          <a:lstStyle/>
          <a:p>
            <a:fld id="{17918391-D411-FE40-AAD7-861AE5233E0E}" type="slidenum">
              <a:rPr lang="en-US" smtClean="0"/>
              <a:pPr/>
              <a:t>15</a:t>
            </a:fld>
            <a:endParaRPr lang="en-US" dirty="0"/>
          </a:p>
        </p:txBody>
      </p:sp>
      <p:sp>
        <p:nvSpPr>
          <p:cNvPr id="42" name="TextBox 41">
            <a:extLst>
              <a:ext uri="{FF2B5EF4-FFF2-40B4-BE49-F238E27FC236}">
                <a16:creationId xmlns:a16="http://schemas.microsoft.com/office/drawing/2014/main" id="{7C7875BA-1D5B-C235-7F81-DCC5747A6A7E}"/>
              </a:ext>
            </a:extLst>
          </p:cNvPr>
          <p:cNvSpPr txBox="1"/>
          <p:nvPr/>
        </p:nvSpPr>
        <p:spPr>
          <a:xfrm>
            <a:off x="411982" y="2884385"/>
            <a:ext cx="8148198" cy="1754326"/>
          </a:xfrm>
          <a:prstGeom prst="rect">
            <a:avLst/>
          </a:prstGeom>
          <a:noFill/>
        </p:spPr>
        <p:txBody>
          <a:bodyPr wrap="square">
            <a:spAutoFit/>
          </a:bodyPr>
          <a:lstStyle/>
          <a:p>
            <a:pPr marL="285750" indent="-285750" algn="l" eaLnBrk="1" hangingPunct="1">
              <a:buFont typeface="Arial" panose="020B0604020202020204" pitchFamily="34" charset="0"/>
              <a:buChar char="•"/>
            </a:pPr>
            <a:r>
              <a:rPr lang="en-US" altLang="en-US" dirty="0">
                <a:cs typeface="Arial"/>
              </a:rPr>
              <a:t>Septum + kicker work together to put beam onto reference trajectory.</a:t>
            </a:r>
          </a:p>
          <a:p>
            <a:pPr marL="285750" indent="-285750" algn="l" eaLnBrk="1" hangingPunct="1">
              <a:buFont typeface="Arial" panose="020B0604020202020204" pitchFamily="34" charset="0"/>
              <a:buChar char="•"/>
            </a:pPr>
            <a:r>
              <a:rPr lang="en-US" altLang="en-US" dirty="0">
                <a:cs typeface="Arial"/>
              </a:rPr>
              <a:t>Several trains can be stacked (e.g. from smaller ring to larger).</a:t>
            </a:r>
          </a:p>
          <a:p>
            <a:pPr marL="285750" indent="-285750" algn="l" eaLnBrk="1" hangingPunct="1">
              <a:buFont typeface="Arial" panose="020B0604020202020204" pitchFamily="34" charset="0"/>
              <a:buChar char="•"/>
            </a:pPr>
            <a:r>
              <a:rPr lang="en-US" altLang="en-US" dirty="0">
                <a:cs typeface="Arial"/>
              </a:rPr>
              <a:t>Slow bumpers may be used to minimize necessary kicks.</a:t>
            </a:r>
          </a:p>
          <a:p>
            <a:pPr algn="l" eaLnBrk="1" hangingPunct="1"/>
            <a:endParaRPr lang="en-US" altLang="en-US" dirty="0">
              <a:cs typeface="Arial"/>
            </a:endParaRPr>
          </a:p>
          <a:p>
            <a:pPr marL="285750" indent="-285750" algn="l" eaLnBrk="1" hangingPunct="1">
              <a:buFont typeface="Arial" panose="020B0604020202020204" pitchFamily="34" charset="0"/>
              <a:buChar char="•"/>
            </a:pPr>
            <a:r>
              <a:rPr lang="en-US" altLang="en-US" dirty="0">
                <a:cs typeface="Arial"/>
              </a:rPr>
              <a:t>Applications: PS, SPS, LHC, etc. (“Bread and butter” of injection.)</a:t>
            </a:r>
          </a:p>
          <a:p>
            <a:pPr algn="l" eaLnBrk="1" hangingPunct="1"/>
            <a:r>
              <a:rPr lang="en-US" altLang="en-US" b="1" dirty="0">
                <a:cs typeface="Arial"/>
              </a:rPr>
              <a:t>Also applies to extraction systems</a:t>
            </a:r>
          </a:p>
        </p:txBody>
      </p:sp>
      <p:grpSp>
        <p:nvGrpSpPr>
          <p:cNvPr id="7" name="Group 6">
            <a:extLst>
              <a:ext uri="{FF2B5EF4-FFF2-40B4-BE49-F238E27FC236}">
                <a16:creationId xmlns:a16="http://schemas.microsoft.com/office/drawing/2014/main" id="{7D7FB06F-68A2-D077-672D-E967766153EE}"/>
              </a:ext>
            </a:extLst>
          </p:cNvPr>
          <p:cNvGrpSpPr/>
          <p:nvPr/>
        </p:nvGrpSpPr>
        <p:grpSpPr>
          <a:xfrm>
            <a:off x="5576861" y="411440"/>
            <a:ext cx="3035306" cy="2253509"/>
            <a:chOff x="5381991" y="411440"/>
            <a:chExt cx="3035306" cy="2253509"/>
          </a:xfrm>
        </p:grpSpPr>
        <p:grpSp>
          <p:nvGrpSpPr>
            <p:cNvPr id="8" name="Group 7">
              <a:extLst>
                <a:ext uri="{FF2B5EF4-FFF2-40B4-BE49-F238E27FC236}">
                  <a16:creationId xmlns:a16="http://schemas.microsoft.com/office/drawing/2014/main" id="{77887A5B-ED1B-C7AC-E36B-46EE8643D44E}"/>
                </a:ext>
              </a:extLst>
            </p:cNvPr>
            <p:cNvGrpSpPr>
              <a:grpSpLocks/>
            </p:cNvGrpSpPr>
            <p:nvPr/>
          </p:nvGrpSpPr>
          <p:grpSpPr bwMode="auto">
            <a:xfrm>
              <a:off x="5381991" y="716241"/>
              <a:ext cx="3035306" cy="1948708"/>
              <a:chOff x="3693" y="630"/>
              <a:chExt cx="1912" cy="1339"/>
            </a:xfrm>
          </p:grpSpPr>
          <p:sp>
            <p:nvSpPr>
              <p:cNvPr id="10" name="Rectangle 9">
                <a:extLst>
                  <a:ext uri="{FF2B5EF4-FFF2-40B4-BE49-F238E27FC236}">
                    <a16:creationId xmlns:a16="http://schemas.microsoft.com/office/drawing/2014/main" id="{077E7AAB-7A3B-9E6B-75F1-16971C15D491}"/>
                  </a:ext>
                </a:extLst>
              </p:cNvPr>
              <p:cNvSpPr>
                <a:spLocks noChangeArrowheads="1"/>
              </p:cNvSpPr>
              <p:nvPr/>
            </p:nvSpPr>
            <p:spPr bwMode="auto">
              <a:xfrm>
                <a:off x="4840" y="917"/>
                <a:ext cx="191" cy="239"/>
              </a:xfrm>
              <a:prstGeom prst="rect">
                <a:avLst/>
              </a:prstGeom>
              <a:pattFill prst="ltUpDiag">
                <a:fgClr>
                  <a:srgbClr val="FF0000"/>
                </a:fgClr>
                <a:bgClr>
                  <a:schemeClr val="bg1"/>
                </a:bgClr>
              </a:pattFill>
              <a:ln>
                <a:noFill/>
              </a:ln>
              <a:extLst>
                <a:ext uri="{91240B29-F687-4f45-9708-019B960494DF}">
                  <a14:hiddenLine xmlns:a14="http://schemas.microsoft.com/office/drawing/2010/main" xmlns="" xmlns:lc="http://schemas.openxmlformats.org/drawingml/2006/lockedCanvas" w="9525" algn="ctr">
                    <a:solidFill>
                      <a:srgbClr val="000000"/>
                    </a:solidFill>
                    <a:miter lim="800000"/>
                    <a:headEnd/>
                    <a:tailEnd/>
                  </a14:hiddenLine>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endParaRPr lang="en-US" altLang="en-US"/>
              </a:p>
            </p:txBody>
          </p:sp>
          <p:sp>
            <p:nvSpPr>
              <p:cNvPr id="11" name="Freeform 20">
                <a:extLst>
                  <a:ext uri="{FF2B5EF4-FFF2-40B4-BE49-F238E27FC236}">
                    <a16:creationId xmlns:a16="http://schemas.microsoft.com/office/drawing/2014/main" id="{1426C089-794F-E4B2-2D6F-44507B67C2F1}"/>
                  </a:ext>
                </a:extLst>
              </p:cNvPr>
              <p:cNvSpPr>
                <a:spLocks/>
              </p:cNvSpPr>
              <p:nvPr/>
            </p:nvSpPr>
            <p:spPr bwMode="auto">
              <a:xfrm>
                <a:off x="3836" y="917"/>
                <a:ext cx="1004" cy="239"/>
              </a:xfrm>
              <a:custGeom>
                <a:avLst/>
                <a:gdLst>
                  <a:gd name="T0" fmla="*/ 0 w 1004"/>
                  <a:gd name="T1" fmla="*/ 239 h 239"/>
                  <a:gd name="T2" fmla="*/ 48 w 1004"/>
                  <a:gd name="T3" fmla="*/ 239 h 239"/>
                  <a:gd name="T4" fmla="*/ 48 w 1004"/>
                  <a:gd name="T5" fmla="*/ 0 h 239"/>
                  <a:gd name="T6" fmla="*/ 239 w 1004"/>
                  <a:gd name="T7" fmla="*/ 0 h 239"/>
                  <a:gd name="T8" fmla="*/ 239 w 1004"/>
                  <a:gd name="T9" fmla="*/ 239 h 239"/>
                  <a:gd name="T10" fmla="*/ 287 w 1004"/>
                  <a:gd name="T11" fmla="*/ 239 h 239"/>
                  <a:gd name="T12" fmla="*/ 287 w 1004"/>
                  <a:gd name="T13" fmla="*/ 0 h 239"/>
                  <a:gd name="T14" fmla="*/ 430 w 1004"/>
                  <a:gd name="T15" fmla="*/ 0 h 239"/>
                  <a:gd name="T16" fmla="*/ 478 w 1004"/>
                  <a:gd name="T17" fmla="*/ 0 h 239"/>
                  <a:gd name="T18" fmla="*/ 478 w 1004"/>
                  <a:gd name="T19" fmla="*/ 239 h 239"/>
                  <a:gd name="T20" fmla="*/ 526 w 1004"/>
                  <a:gd name="T21" fmla="*/ 239 h 239"/>
                  <a:gd name="T22" fmla="*/ 526 w 1004"/>
                  <a:gd name="T23" fmla="*/ 0 h 239"/>
                  <a:gd name="T24" fmla="*/ 717 w 1004"/>
                  <a:gd name="T25" fmla="*/ 0 h 239"/>
                  <a:gd name="T26" fmla="*/ 717 w 1004"/>
                  <a:gd name="T27" fmla="*/ 239 h 239"/>
                  <a:gd name="T28" fmla="*/ 765 w 1004"/>
                  <a:gd name="T29" fmla="*/ 239 h 239"/>
                  <a:gd name="T30" fmla="*/ 765 w 1004"/>
                  <a:gd name="T31" fmla="*/ 0 h 239"/>
                  <a:gd name="T32" fmla="*/ 956 w 1004"/>
                  <a:gd name="T33" fmla="*/ 0 h 239"/>
                  <a:gd name="T34" fmla="*/ 956 w 1004"/>
                  <a:gd name="T35" fmla="*/ 239 h 239"/>
                  <a:gd name="T36" fmla="*/ 1004 w 1004"/>
                  <a:gd name="T37" fmla="*/ 239 h 23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004"/>
                  <a:gd name="T58" fmla="*/ 0 h 239"/>
                  <a:gd name="T59" fmla="*/ 1004 w 1004"/>
                  <a:gd name="T60" fmla="*/ 239 h 23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004" h="239">
                    <a:moveTo>
                      <a:pt x="0" y="239"/>
                    </a:moveTo>
                    <a:lnTo>
                      <a:pt x="48" y="239"/>
                    </a:lnTo>
                    <a:lnTo>
                      <a:pt x="48" y="0"/>
                    </a:lnTo>
                    <a:lnTo>
                      <a:pt x="239" y="0"/>
                    </a:lnTo>
                    <a:lnTo>
                      <a:pt x="239" y="239"/>
                    </a:lnTo>
                    <a:lnTo>
                      <a:pt x="287" y="239"/>
                    </a:lnTo>
                    <a:lnTo>
                      <a:pt x="287" y="0"/>
                    </a:lnTo>
                    <a:lnTo>
                      <a:pt x="430" y="0"/>
                    </a:lnTo>
                    <a:lnTo>
                      <a:pt x="478" y="0"/>
                    </a:lnTo>
                    <a:lnTo>
                      <a:pt x="478" y="239"/>
                    </a:lnTo>
                    <a:lnTo>
                      <a:pt x="526" y="239"/>
                    </a:lnTo>
                    <a:lnTo>
                      <a:pt x="526" y="0"/>
                    </a:lnTo>
                    <a:lnTo>
                      <a:pt x="717" y="0"/>
                    </a:lnTo>
                    <a:lnTo>
                      <a:pt x="717" y="239"/>
                    </a:lnTo>
                    <a:lnTo>
                      <a:pt x="765" y="239"/>
                    </a:lnTo>
                    <a:lnTo>
                      <a:pt x="765" y="0"/>
                    </a:lnTo>
                    <a:lnTo>
                      <a:pt x="956" y="0"/>
                    </a:lnTo>
                    <a:lnTo>
                      <a:pt x="956" y="239"/>
                    </a:lnTo>
                    <a:lnTo>
                      <a:pt x="1004" y="239"/>
                    </a:lnTo>
                  </a:path>
                </a:pathLst>
              </a:custGeom>
              <a:noFill/>
              <a:ln w="9525" cap="flat" cmpd="sng">
                <a:solidFill>
                  <a:schemeClr val="tx1"/>
                </a:solidFill>
                <a:prstDash val="solid"/>
                <a:round/>
                <a:headEnd/>
                <a:tailEnd/>
              </a:ln>
              <a:extLst>
                <a:ext uri="{909E8E84-426E-40dd-AFC4-6F175D3DCCD1}">
                  <a14:hiddenFill xmlns:a14="http://schemas.microsoft.com/office/drawing/2010/main" xmlns="" xmlns:lc="http://schemas.openxmlformats.org/drawingml/2006/lockedCanvas">
                    <a:solidFill>
                      <a:srgbClr val="FFFFFF"/>
                    </a:solid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2" name="Freeform 21">
                <a:extLst>
                  <a:ext uri="{FF2B5EF4-FFF2-40B4-BE49-F238E27FC236}">
                    <a16:creationId xmlns:a16="http://schemas.microsoft.com/office/drawing/2014/main" id="{7CB0F387-0BBB-0EC6-F94B-444A2BA460C3}"/>
                  </a:ext>
                </a:extLst>
              </p:cNvPr>
              <p:cNvSpPr>
                <a:spLocks/>
              </p:cNvSpPr>
              <p:nvPr/>
            </p:nvSpPr>
            <p:spPr bwMode="auto">
              <a:xfrm>
                <a:off x="4840" y="917"/>
                <a:ext cx="191" cy="239"/>
              </a:xfrm>
              <a:custGeom>
                <a:avLst/>
                <a:gdLst>
                  <a:gd name="T0" fmla="*/ 0 w 191"/>
                  <a:gd name="T1" fmla="*/ 239 h 239"/>
                  <a:gd name="T2" fmla="*/ 0 w 191"/>
                  <a:gd name="T3" fmla="*/ 0 h 239"/>
                  <a:gd name="T4" fmla="*/ 191 w 191"/>
                  <a:gd name="T5" fmla="*/ 0 h 239"/>
                  <a:gd name="T6" fmla="*/ 191 w 191"/>
                  <a:gd name="T7" fmla="*/ 239 h 239"/>
                  <a:gd name="T8" fmla="*/ 0 60000 65536"/>
                  <a:gd name="T9" fmla="*/ 0 60000 65536"/>
                  <a:gd name="T10" fmla="*/ 0 60000 65536"/>
                  <a:gd name="T11" fmla="*/ 0 60000 65536"/>
                  <a:gd name="T12" fmla="*/ 0 w 191"/>
                  <a:gd name="T13" fmla="*/ 0 h 239"/>
                  <a:gd name="T14" fmla="*/ 191 w 191"/>
                  <a:gd name="T15" fmla="*/ 239 h 239"/>
                </a:gdLst>
                <a:ahLst/>
                <a:cxnLst>
                  <a:cxn ang="T8">
                    <a:pos x="T0" y="T1"/>
                  </a:cxn>
                  <a:cxn ang="T9">
                    <a:pos x="T2" y="T3"/>
                  </a:cxn>
                  <a:cxn ang="T10">
                    <a:pos x="T4" y="T5"/>
                  </a:cxn>
                  <a:cxn ang="T11">
                    <a:pos x="T6" y="T7"/>
                  </a:cxn>
                </a:cxnLst>
                <a:rect l="T12" t="T13" r="T14" b="T15"/>
                <a:pathLst>
                  <a:path w="191" h="239">
                    <a:moveTo>
                      <a:pt x="0" y="239"/>
                    </a:moveTo>
                    <a:lnTo>
                      <a:pt x="0" y="0"/>
                    </a:lnTo>
                    <a:lnTo>
                      <a:pt x="191" y="0"/>
                    </a:lnTo>
                    <a:lnTo>
                      <a:pt x="191" y="239"/>
                    </a:lnTo>
                  </a:path>
                </a:pathLst>
              </a:custGeom>
              <a:noFill/>
              <a:ln w="19050" cap="flat" cmpd="sng">
                <a:solidFill>
                  <a:srgbClr val="FF0000"/>
                </a:solidFill>
                <a:prstDash val="solid"/>
                <a:round/>
                <a:headEnd/>
                <a:tailEnd/>
              </a:ln>
              <a:extLst>
                <a:ext uri="{909E8E84-426E-40dd-AFC4-6F175D3DCCD1}">
                  <a14:hiddenFill xmlns:a14="http://schemas.microsoft.com/office/drawing/2010/main" xmlns="" xmlns:lc="http://schemas.openxmlformats.org/drawingml/2006/lockedCanvas">
                    <a:solidFill>
                      <a:srgbClr val="FFFFFF"/>
                    </a:solid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3" name="Line 24">
                <a:extLst>
                  <a:ext uri="{FF2B5EF4-FFF2-40B4-BE49-F238E27FC236}">
                    <a16:creationId xmlns:a16="http://schemas.microsoft.com/office/drawing/2014/main" id="{5DF522B4-5604-4CFB-67F1-A8A24EE3F807}"/>
                  </a:ext>
                </a:extLst>
              </p:cNvPr>
              <p:cNvSpPr>
                <a:spLocks noChangeShapeType="1"/>
              </p:cNvSpPr>
              <p:nvPr/>
            </p:nvSpPr>
            <p:spPr bwMode="auto">
              <a:xfrm>
                <a:off x="5032" y="1156"/>
                <a:ext cx="382" cy="0"/>
              </a:xfrm>
              <a:prstGeom prst="line">
                <a:avLst/>
              </a:prstGeom>
              <a:noFill/>
              <a:ln w="9525">
                <a:solidFill>
                  <a:schemeClr val="tx1"/>
                </a:solidFill>
                <a:round/>
                <a:headEnd/>
                <a:tailEnd/>
              </a:ln>
              <a:extLst>
                <a:ext uri="{909E8E84-426E-40dd-AFC4-6F175D3DCCD1}">
                  <a14:hiddenFill xmlns:a14="http://schemas.microsoft.com/office/drawing/2010/main" xmlns="" xmlns:lc="http://schemas.openxmlformats.org/drawingml/2006/lockedCanvas">
                    <a:no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4" name="Freeform 25">
                <a:extLst>
                  <a:ext uri="{FF2B5EF4-FFF2-40B4-BE49-F238E27FC236}">
                    <a16:creationId xmlns:a16="http://schemas.microsoft.com/office/drawing/2014/main" id="{BE0BBF82-D6D0-B8DC-CDBF-A596343A04BA}"/>
                  </a:ext>
                </a:extLst>
              </p:cNvPr>
              <p:cNvSpPr>
                <a:spLocks/>
              </p:cNvSpPr>
              <p:nvPr/>
            </p:nvSpPr>
            <p:spPr bwMode="auto">
              <a:xfrm>
                <a:off x="3836" y="1395"/>
                <a:ext cx="1578" cy="239"/>
              </a:xfrm>
              <a:custGeom>
                <a:avLst/>
                <a:gdLst>
                  <a:gd name="T0" fmla="*/ 0 w 1578"/>
                  <a:gd name="T1" fmla="*/ 239 h 239"/>
                  <a:gd name="T2" fmla="*/ 956 w 1578"/>
                  <a:gd name="T3" fmla="*/ 239 h 239"/>
                  <a:gd name="T4" fmla="*/ 1004 w 1578"/>
                  <a:gd name="T5" fmla="*/ 0 h 239"/>
                  <a:gd name="T6" fmla="*/ 1196 w 1578"/>
                  <a:gd name="T7" fmla="*/ 0 h 239"/>
                  <a:gd name="T8" fmla="*/ 1243 w 1578"/>
                  <a:gd name="T9" fmla="*/ 239 h 239"/>
                  <a:gd name="T10" fmla="*/ 1578 w 1578"/>
                  <a:gd name="T11" fmla="*/ 239 h 239"/>
                  <a:gd name="T12" fmla="*/ 0 60000 65536"/>
                  <a:gd name="T13" fmla="*/ 0 60000 65536"/>
                  <a:gd name="T14" fmla="*/ 0 60000 65536"/>
                  <a:gd name="T15" fmla="*/ 0 60000 65536"/>
                  <a:gd name="T16" fmla="*/ 0 60000 65536"/>
                  <a:gd name="T17" fmla="*/ 0 60000 65536"/>
                  <a:gd name="T18" fmla="*/ 0 w 1578"/>
                  <a:gd name="T19" fmla="*/ 0 h 239"/>
                  <a:gd name="T20" fmla="*/ 1578 w 1578"/>
                  <a:gd name="T21" fmla="*/ 239 h 239"/>
                </a:gdLst>
                <a:ahLst/>
                <a:cxnLst>
                  <a:cxn ang="T12">
                    <a:pos x="T0" y="T1"/>
                  </a:cxn>
                  <a:cxn ang="T13">
                    <a:pos x="T2" y="T3"/>
                  </a:cxn>
                  <a:cxn ang="T14">
                    <a:pos x="T4" y="T5"/>
                  </a:cxn>
                  <a:cxn ang="T15">
                    <a:pos x="T6" y="T7"/>
                  </a:cxn>
                  <a:cxn ang="T16">
                    <a:pos x="T8" y="T9"/>
                  </a:cxn>
                  <a:cxn ang="T17">
                    <a:pos x="T10" y="T11"/>
                  </a:cxn>
                </a:cxnLst>
                <a:rect l="T18" t="T19" r="T20" b="T21"/>
                <a:pathLst>
                  <a:path w="1578" h="239">
                    <a:moveTo>
                      <a:pt x="0" y="239"/>
                    </a:moveTo>
                    <a:lnTo>
                      <a:pt x="956" y="239"/>
                    </a:lnTo>
                    <a:lnTo>
                      <a:pt x="1004" y="0"/>
                    </a:lnTo>
                    <a:lnTo>
                      <a:pt x="1196" y="0"/>
                    </a:lnTo>
                    <a:lnTo>
                      <a:pt x="1243" y="239"/>
                    </a:lnTo>
                    <a:lnTo>
                      <a:pt x="1578" y="239"/>
                    </a:lnTo>
                  </a:path>
                </a:pathLst>
              </a:custGeom>
              <a:noFill/>
              <a:ln w="9525" cap="flat" cmpd="sng">
                <a:solidFill>
                  <a:schemeClr val="tx1"/>
                </a:solidFill>
                <a:prstDash val="solid"/>
                <a:round/>
                <a:headEnd/>
                <a:tailEnd/>
              </a:ln>
              <a:extLst>
                <a:ext uri="{909E8E84-426E-40dd-AFC4-6F175D3DCCD1}">
                  <a14:hiddenFill xmlns:a14="http://schemas.microsoft.com/office/drawing/2010/main" xmlns="" xmlns:lc="http://schemas.openxmlformats.org/drawingml/2006/lockedCanvas">
                    <a:solidFill>
                      <a:srgbClr val="FFFFFF"/>
                    </a:solid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5" name="Line 26">
                <a:extLst>
                  <a:ext uri="{FF2B5EF4-FFF2-40B4-BE49-F238E27FC236}">
                    <a16:creationId xmlns:a16="http://schemas.microsoft.com/office/drawing/2014/main" id="{0F243395-6C23-393E-5323-F3640FF4B806}"/>
                  </a:ext>
                </a:extLst>
              </p:cNvPr>
              <p:cNvSpPr>
                <a:spLocks noChangeShapeType="1"/>
              </p:cNvSpPr>
              <p:nvPr/>
            </p:nvSpPr>
            <p:spPr bwMode="auto">
              <a:xfrm>
                <a:off x="5079" y="1873"/>
                <a:ext cx="430" cy="0"/>
              </a:xfrm>
              <a:prstGeom prst="line">
                <a:avLst/>
              </a:prstGeom>
              <a:noFill/>
              <a:ln w="9525">
                <a:solidFill>
                  <a:schemeClr val="tx1"/>
                </a:solidFill>
                <a:round/>
                <a:headEnd/>
                <a:tailEnd type="triangle" w="med" len="med"/>
              </a:ln>
              <a:extLst>
                <a:ext uri="{909E8E84-426E-40dd-AFC4-6F175D3DCCD1}">
                  <a14:hiddenFill xmlns:a14="http://schemas.microsoft.com/office/drawing/2010/main" xmlns="" xmlns:lc="http://schemas.openxmlformats.org/drawingml/2006/lockedCanvas">
                    <a:no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6" name="Text Box 27">
                <a:extLst>
                  <a:ext uri="{FF2B5EF4-FFF2-40B4-BE49-F238E27FC236}">
                    <a16:creationId xmlns:a16="http://schemas.microsoft.com/office/drawing/2014/main" id="{4567068B-0950-C2CD-A7D9-55B7039DADDE}"/>
                  </a:ext>
                </a:extLst>
              </p:cNvPr>
              <p:cNvSpPr txBox="1">
                <a:spLocks noChangeArrowheads="1"/>
              </p:cNvSpPr>
              <p:nvPr/>
            </p:nvSpPr>
            <p:spPr bwMode="auto">
              <a:xfrm>
                <a:off x="5223" y="1682"/>
                <a:ext cx="147" cy="192"/>
              </a:xfrm>
              <a:prstGeom prst="rect">
                <a:avLst/>
              </a:prstGeom>
              <a:noFill/>
              <a:ln>
                <a:noFill/>
              </a:ln>
              <a:extLst>
                <a:ext uri="{909E8E84-426E-40dd-AFC4-6F175D3DCCD1}">
                  <a14:hiddenFill xmlns:a14="http://schemas.microsoft.com/office/drawing/2010/main" xmlns="" xmlns:lc="http://schemas.openxmlformats.org/drawingml/2006/lockedCanvas">
                    <a:solidFill>
                      <a:srgbClr val="FFFFFF"/>
                    </a:solidFill>
                  </a14:hiddenFill>
                </a:ext>
                <a:ext uri="{91240B29-F687-4f45-9708-019B960494DF}">
                  <a14:hiddenLine xmlns:a14="http://schemas.microsoft.com/office/drawing/2010/main" xmlns="" xmlns:lc="http://schemas.openxmlformats.org/drawingml/2006/lockedCanvas" w="9525" algn="ctr">
                    <a:solidFill>
                      <a:srgbClr val="000000"/>
                    </a:solidFill>
                    <a:miter lim="800000"/>
                    <a:headEnd/>
                    <a:tailEnd/>
                  </a14:hiddenLine>
                </a:ext>
              </a:extLst>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r>
                  <a:rPr lang="en-US" altLang="en-US" sz="1400"/>
                  <a:t>t</a:t>
                </a:r>
              </a:p>
            </p:txBody>
          </p:sp>
          <p:sp>
            <p:nvSpPr>
              <p:cNvPr id="18" name="Text Box 28">
                <a:extLst>
                  <a:ext uri="{FF2B5EF4-FFF2-40B4-BE49-F238E27FC236}">
                    <a16:creationId xmlns:a16="http://schemas.microsoft.com/office/drawing/2014/main" id="{02C1E50E-7DDC-D27F-AAC5-BAB30E5CFB4E}"/>
                  </a:ext>
                </a:extLst>
              </p:cNvPr>
              <p:cNvSpPr txBox="1">
                <a:spLocks noChangeArrowheads="1"/>
              </p:cNvSpPr>
              <p:nvPr/>
            </p:nvSpPr>
            <p:spPr bwMode="auto">
              <a:xfrm>
                <a:off x="3836" y="1443"/>
                <a:ext cx="644" cy="192"/>
              </a:xfrm>
              <a:prstGeom prst="rect">
                <a:avLst/>
              </a:prstGeom>
              <a:noFill/>
              <a:ln>
                <a:noFill/>
              </a:ln>
              <a:extLst>
                <a:ext uri="{909E8E84-426E-40dd-AFC4-6F175D3DCCD1}">
                  <a14:hiddenFill xmlns:a14="http://schemas.microsoft.com/office/drawing/2010/main" xmlns="" xmlns:lc="http://schemas.openxmlformats.org/drawingml/2006/lockedCanvas">
                    <a:solidFill>
                      <a:srgbClr val="FFFFFF"/>
                    </a:solidFill>
                  </a14:hiddenFill>
                </a:ext>
                <a:ext uri="{91240B29-F687-4f45-9708-019B960494DF}">
                  <a14:hiddenLine xmlns:a14="http://schemas.microsoft.com/office/drawing/2010/main" xmlns="" xmlns:lc="http://schemas.openxmlformats.org/drawingml/2006/lockedCanvas" w="9525" algn="ctr">
                    <a:solidFill>
                      <a:srgbClr val="000000"/>
                    </a:solidFill>
                    <a:miter lim="800000"/>
                    <a:headEnd/>
                    <a:tailEnd/>
                  </a14:hiddenLine>
                </a:ext>
              </a:extLst>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eaLnBrk="1" hangingPunct="1"/>
                <a:r>
                  <a:rPr lang="en-US" altLang="en-US" sz="1400" dirty="0"/>
                  <a:t>kicker field</a:t>
                </a:r>
              </a:p>
            </p:txBody>
          </p:sp>
          <p:sp>
            <p:nvSpPr>
              <p:cNvPr id="19" name="Text Box 29">
                <a:extLst>
                  <a:ext uri="{FF2B5EF4-FFF2-40B4-BE49-F238E27FC236}">
                    <a16:creationId xmlns:a16="http://schemas.microsoft.com/office/drawing/2014/main" id="{5A406A3D-80F0-7458-0624-1D4CE9A8BD86}"/>
                  </a:ext>
                </a:extLst>
              </p:cNvPr>
              <p:cNvSpPr txBox="1">
                <a:spLocks noChangeArrowheads="1"/>
              </p:cNvSpPr>
              <p:nvPr/>
            </p:nvSpPr>
            <p:spPr bwMode="auto">
              <a:xfrm>
                <a:off x="3788" y="678"/>
                <a:ext cx="526" cy="192"/>
              </a:xfrm>
              <a:prstGeom prst="rect">
                <a:avLst/>
              </a:prstGeom>
              <a:noFill/>
              <a:ln>
                <a:noFill/>
              </a:ln>
              <a:extLst>
                <a:ext uri="{909E8E84-426E-40dd-AFC4-6F175D3DCCD1}">
                  <a14:hiddenFill xmlns:a14="http://schemas.microsoft.com/office/drawing/2010/main" xmlns="" xmlns:lc="http://schemas.openxmlformats.org/drawingml/2006/lockedCanvas">
                    <a:solidFill>
                      <a:srgbClr val="FFFFFF"/>
                    </a:solidFill>
                  </a14:hiddenFill>
                </a:ext>
                <a:ext uri="{91240B29-F687-4f45-9708-019B960494DF}">
                  <a14:hiddenLine xmlns:a14="http://schemas.microsoft.com/office/drawing/2010/main" xmlns="" xmlns:lc="http://schemas.openxmlformats.org/drawingml/2006/lockedCanvas" w="9525" algn="ctr">
                    <a:solidFill>
                      <a:srgbClr val="000000"/>
                    </a:solidFill>
                    <a:miter lim="800000"/>
                    <a:headEnd/>
                    <a:tailEnd/>
                  </a14:hiddenLine>
                </a:ext>
              </a:extLst>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eaLnBrk="1" hangingPunct="1"/>
                <a:r>
                  <a:rPr lang="en-US" altLang="en-US" sz="1400"/>
                  <a:t>intensity</a:t>
                </a:r>
              </a:p>
            </p:txBody>
          </p:sp>
          <p:sp>
            <p:nvSpPr>
              <p:cNvPr id="20" name="Line 30">
                <a:extLst>
                  <a:ext uri="{FF2B5EF4-FFF2-40B4-BE49-F238E27FC236}">
                    <a16:creationId xmlns:a16="http://schemas.microsoft.com/office/drawing/2014/main" id="{72C1874E-7B1C-0B14-B3B2-BCF33EED9307}"/>
                  </a:ext>
                </a:extLst>
              </p:cNvPr>
              <p:cNvSpPr>
                <a:spLocks noChangeShapeType="1"/>
              </p:cNvSpPr>
              <p:nvPr/>
            </p:nvSpPr>
            <p:spPr bwMode="auto">
              <a:xfrm>
                <a:off x="4792" y="774"/>
                <a:ext cx="0" cy="1051"/>
              </a:xfrm>
              <a:prstGeom prst="line">
                <a:avLst/>
              </a:prstGeom>
              <a:noFill/>
              <a:ln w="9525">
                <a:solidFill>
                  <a:schemeClr val="tx1"/>
                </a:solidFill>
                <a:prstDash val="sysDot"/>
                <a:round/>
                <a:headEnd/>
                <a:tailEnd/>
              </a:ln>
              <a:extLst>
                <a:ext uri="{909E8E84-426E-40dd-AFC4-6F175D3DCCD1}">
                  <a14:hiddenFill xmlns:a14="http://schemas.microsoft.com/office/drawing/2010/main" xmlns="" xmlns:lc="http://schemas.openxmlformats.org/drawingml/2006/lockedCanvas">
                    <a:no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21" name="Line 31">
                <a:extLst>
                  <a:ext uri="{FF2B5EF4-FFF2-40B4-BE49-F238E27FC236}">
                    <a16:creationId xmlns:a16="http://schemas.microsoft.com/office/drawing/2014/main" id="{24248C75-FF41-2D0D-A383-6B39FB31E619}"/>
                  </a:ext>
                </a:extLst>
              </p:cNvPr>
              <p:cNvSpPr>
                <a:spLocks noChangeShapeType="1"/>
              </p:cNvSpPr>
              <p:nvPr/>
            </p:nvSpPr>
            <p:spPr bwMode="auto">
              <a:xfrm>
                <a:off x="4840" y="774"/>
                <a:ext cx="0" cy="1051"/>
              </a:xfrm>
              <a:prstGeom prst="line">
                <a:avLst/>
              </a:prstGeom>
              <a:noFill/>
              <a:ln w="9525">
                <a:solidFill>
                  <a:schemeClr val="tx1"/>
                </a:solidFill>
                <a:prstDash val="sysDot"/>
                <a:round/>
                <a:headEnd/>
                <a:tailEnd/>
              </a:ln>
              <a:extLst>
                <a:ext uri="{909E8E84-426E-40dd-AFC4-6F175D3DCCD1}">
                  <a14:hiddenFill xmlns:a14="http://schemas.microsoft.com/office/drawing/2010/main" xmlns="" xmlns:lc="http://schemas.openxmlformats.org/drawingml/2006/lockedCanvas">
                    <a:no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22" name="Rectangle 21">
                <a:extLst>
                  <a:ext uri="{FF2B5EF4-FFF2-40B4-BE49-F238E27FC236}">
                    <a16:creationId xmlns:a16="http://schemas.microsoft.com/office/drawing/2014/main" id="{26B3596D-3F14-ED7A-CFEE-EE72B2BD01CB}"/>
                  </a:ext>
                </a:extLst>
              </p:cNvPr>
              <p:cNvSpPr>
                <a:spLocks noChangeArrowheads="1"/>
              </p:cNvSpPr>
              <p:nvPr/>
            </p:nvSpPr>
            <p:spPr bwMode="auto">
              <a:xfrm>
                <a:off x="3693" y="630"/>
                <a:ext cx="1912" cy="1339"/>
              </a:xfrm>
              <a:prstGeom prst="rect">
                <a:avLst/>
              </a:prstGeom>
              <a:noFill/>
              <a:ln w="19050" algn="ctr">
                <a:solidFill>
                  <a:schemeClr val="accent2"/>
                </a:solidFill>
                <a:miter lim="800000"/>
                <a:headEnd/>
                <a:tailEnd/>
              </a:ln>
              <a:extLst>
                <a:ext uri="{909E8E84-426E-40dd-AFC4-6F175D3DCCD1}">
                  <a14:hiddenFill xmlns:a14="http://schemas.microsoft.com/office/drawing/2010/main" xmlns="" xmlns:lc="http://schemas.openxmlformats.org/drawingml/2006/lockedCanvas">
                    <a:solidFill>
                      <a:srgbClr val="FFFFFF"/>
                    </a:solid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endParaRPr lang="en-US" altLang="en-US"/>
              </a:p>
            </p:txBody>
          </p:sp>
          <p:sp>
            <p:nvSpPr>
              <p:cNvPr id="23" name="Text Box 33">
                <a:extLst>
                  <a:ext uri="{FF2B5EF4-FFF2-40B4-BE49-F238E27FC236}">
                    <a16:creationId xmlns:a16="http://schemas.microsoft.com/office/drawing/2014/main" id="{97FCA1EB-F1A4-8BD7-955C-19601DEB86B7}"/>
                  </a:ext>
                </a:extLst>
              </p:cNvPr>
              <p:cNvSpPr txBox="1">
                <a:spLocks noChangeArrowheads="1"/>
              </p:cNvSpPr>
              <p:nvPr/>
            </p:nvSpPr>
            <p:spPr bwMode="auto">
              <a:xfrm>
                <a:off x="5031" y="726"/>
                <a:ext cx="532" cy="326"/>
              </a:xfrm>
              <a:prstGeom prst="rect">
                <a:avLst/>
              </a:prstGeom>
              <a:noFill/>
              <a:ln>
                <a:noFill/>
              </a:ln>
              <a:extLst>
                <a:ext uri="{909E8E84-426E-40dd-AFC4-6F175D3DCCD1}">
                  <a14:hiddenFill xmlns:a14="http://schemas.microsoft.com/office/drawing/2010/main" xmlns="" xmlns:lc="http://schemas.openxmlformats.org/drawingml/2006/lockedCanvas">
                    <a:solidFill>
                      <a:srgbClr val="FFFFFF"/>
                    </a:solidFill>
                  </a14:hiddenFill>
                </a:ext>
                <a:ext uri="{91240B29-F687-4f45-9708-019B960494DF}">
                  <a14:hiddenLine xmlns:a14="http://schemas.microsoft.com/office/drawing/2010/main" xmlns="" xmlns:lc="http://schemas.openxmlformats.org/drawingml/2006/lockedCanvas" w="9525" algn="ctr">
                    <a:solidFill>
                      <a:srgbClr val="000000"/>
                    </a:solidFill>
                    <a:miter lim="800000"/>
                    <a:headEnd/>
                    <a:tailEnd/>
                  </a14:hiddenLine>
                </a:ext>
              </a:extLst>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eaLnBrk="1" hangingPunct="1"/>
                <a:r>
                  <a:rPr lang="en-US" altLang="en-US" sz="1400" dirty="0">
                    <a:solidFill>
                      <a:srgbClr val="FF0000"/>
                    </a:solidFill>
                  </a:rPr>
                  <a:t>injected </a:t>
                </a:r>
              </a:p>
              <a:p>
                <a:pPr algn="l" eaLnBrk="1" hangingPunct="1"/>
                <a:r>
                  <a:rPr lang="en-US" altLang="en-US" sz="1400" dirty="0">
                    <a:solidFill>
                      <a:srgbClr val="FF0000"/>
                    </a:solidFill>
                  </a:rPr>
                  <a:t>beam</a:t>
                </a:r>
              </a:p>
            </p:txBody>
          </p:sp>
          <p:sp>
            <p:nvSpPr>
              <p:cNvPr id="25" name="Line 34">
                <a:extLst>
                  <a:ext uri="{FF2B5EF4-FFF2-40B4-BE49-F238E27FC236}">
                    <a16:creationId xmlns:a16="http://schemas.microsoft.com/office/drawing/2014/main" id="{71A049DB-53B8-43BE-B697-9701485ACE4B}"/>
                  </a:ext>
                </a:extLst>
              </p:cNvPr>
              <p:cNvSpPr>
                <a:spLocks noChangeShapeType="1"/>
              </p:cNvSpPr>
              <p:nvPr/>
            </p:nvSpPr>
            <p:spPr bwMode="auto">
              <a:xfrm flipV="1">
                <a:off x="3788" y="726"/>
                <a:ext cx="0" cy="191"/>
              </a:xfrm>
              <a:prstGeom prst="line">
                <a:avLst/>
              </a:prstGeom>
              <a:noFill/>
              <a:ln w="9525">
                <a:solidFill>
                  <a:schemeClr val="tx1"/>
                </a:solidFill>
                <a:round/>
                <a:headEnd/>
                <a:tailEnd type="triangle" w="med" len="med"/>
              </a:ln>
              <a:extLst>
                <a:ext uri="{909E8E84-426E-40dd-AFC4-6F175D3DCCD1}">
                  <a14:hiddenFill xmlns:a14="http://schemas.microsoft.com/office/drawing/2010/main" xmlns="" xmlns:lc="http://schemas.openxmlformats.org/drawingml/2006/lockedCanvas">
                    <a:no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41" name="Line 35">
                <a:extLst>
                  <a:ext uri="{FF2B5EF4-FFF2-40B4-BE49-F238E27FC236}">
                    <a16:creationId xmlns:a16="http://schemas.microsoft.com/office/drawing/2014/main" id="{8DA1249F-6618-63EC-F753-2DE1D835D6B3}"/>
                  </a:ext>
                </a:extLst>
              </p:cNvPr>
              <p:cNvSpPr>
                <a:spLocks noChangeShapeType="1"/>
              </p:cNvSpPr>
              <p:nvPr/>
            </p:nvSpPr>
            <p:spPr bwMode="auto">
              <a:xfrm flipV="1">
                <a:off x="3788" y="1395"/>
                <a:ext cx="0" cy="191"/>
              </a:xfrm>
              <a:prstGeom prst="line">
                <a:avLst/>
              </a:prstGeom>
              <a:noFill/>
              <a:ln w="9525">
                <a:solidFill>
                  <a:schemeClr val="tx1"/>
                </a:solidFill>
                <a:round/>
                <a:headEnd/>
                <a:tailEnd type="triangle" w="med" len="med"/>
              </a:ln>
              <a:extLst>
                <a:ext uri="{909E8E84-426E-40dd-AFC4-6F175D3DCCD1}">
                  <a14:hiddenFill xmlns:a14="http://schemas.microsoft.com/office/drawing/2010/main" xmlns="" xmlns:lc="http://schemas.openxmlformats.org/drawingml/2006/lockedCanvas">
                    <a:no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grpSp>
        <p:sp>
          <p:nvSpPr>
            <p:cNvPr id="9" name="Text Box 38">
              <a:extLst>
                <a:ext uri="{FF2B5EF4-FFF2-40B4-BE49-F238E27FC236}">
                  <a16:creationId xmlns:a16="http://schemas.microsoft.com/office/drawing/2014/main" id="{F3D65DE1-2700-68EF-2E05-CBAB81FCB6DD}"/>
                </a:ext>
              </a:extLst>
            </p:cNvPr>
            <p:cNvSpPr txBox="1">
              <a:spLocks noChangeArrowheads="1"/>
            </p:cNvSpPr>
            <p:nvPr/>
          </p:nvSpPr>
          <p:spPr bwMode="auto">
            <a:xfrm>
              <a:off x="6064605" y="411440"/>
              <a:ext cx="1684337" cy="336550"/>
            </a:xfrm>
            <a:prstGeom prst="rect">
              <a:avLst/>
            </a:prstGeom>
            <a:noFill/>
            <a:ln>
              <a:noFill/>
            </a:ln>
            <a:extLst>
              <a:ext uri="{909E8E84-426E-40dd-AFC4-6F175D3DCCD1}">
                <a14:hiddenFill xmlns:a14="http://schemas.microsoft.com/office/drawing/2010/main" xmlns="" xmlns:lc="http://schemas.openxmlformats.org/drawingml/2006/lockedCanvas">
                  <a:solidFill>
                    <a:srgbClr val="FFFFFF"/>
                  </a:solidFill>
                </a14:hiddenFill>
              </a:ext>
              <a:ext uri="{91240B29-F687-4f45-9708-019B960494DF}">
                <a14:hiddenLine xmlns:a14="http://schemas.microsoft.com/office/drawing/2010/main" xmlns="" xmlns:lc="http://schemas.openxmlformats.org/drawingml/2006/lockedCanvas" w="9525" algn="ctr">
                  <a:solidFill>
                    <a:srgbClr val="000000"/>
                  </a:solidFill>
                  <a:miter lim="800000"/>
                  <a:headEnd/>
                  <a:tailEnd/>
                </a14:hiddenLine>
              </a:ext>
            </a:extLst>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r>
                <a:rPr lang="en-US" altLang="en-US" sz="1600" dirty="0"/>
                <a:t>‘boxcar’ stacking</a:t>
              </a:r>
            </a:p>
          </p:txBody>
        </p:sp>
      </p:grpSp>
      <p:pic>
        <p:nvPicPr>
          <p:cNvPr id="43" name="Picture 42">
            <a:extLst>
              <a:ext uri="{FF2B5EF4-FFF2-40B4-BE49-F238E27FC236}">
                <a16:creationId xmlns:a16="http://schemas.microsoft.com/office/drawing/2014/main" id="{6ED17FE6-DE6A-48C3-577A-715C6248A904}"/>
              </a:ext>
            </a:extLst>
          </p:cNvPr>
          <p:cNvPicPr>
            <a:picLocks noChangeAspect="1"/>
          </p:cNvPicPr>
          <p:nvPr/>
        </p:nvPicPr>
        <p:blipFill>
          <a:blip r:embed="rId2"/>
          <a:stretch>
            <a:fillRect/>
          </a:stretch>
        </p:blipFill>
        <p:spPr>
          <a:xfrm>
            <a:off x="249053" y="604915"/>
            <a:ext cx="5035608" cy="2393117"/>
          </a:xfrm>
          <a:prstGeom prst="rect">
            <a:avLst/>
          </a:prstGeom>
        </p:spPr>
      </p:pic>
      <p:grpSp>
        <p:nvGrpSpPr>
          <p:cNvPr id="51" name="Group 50">
            <a:extLst>
              <a:ext uri="{FF2B5EF4-FFF2-40B4-BE49-F238E27FC236}">
                <a16:creationId xmlns:a16="http://schemas.microsoft.com/office/drawing/2014/main" id="{511363D1-61FE-1675-2E10-FEF5E9BD8776}"/>
              </a:ext>
            </a:extLst>
          </p:cNvPr>
          <p:cNvGrpSpPr/>
          <p:nvPr/>
        </p:nvGrpSpPr>
        <p:grpSpPr>
          <a:xfrm>
            <a:off x="287690" y="1983675"/>
            <a:ext cx="3287465" cy="463573"/>
            <a:chOff x="80489" y="2885607"/>
            <a:chExt cx="5625695" cy="793292"/>
          </a:xfrm>
        </p:grpSpPr>
        <p:cxnSp>
          <p:nvCxnSpPr>
            <p:cNvPr id="45" name="Straight Connector 44">
              <a:extLst>
                <a:ext uri="{FF2B5EF4-FFF2-40B4-BE49-F238E27FC236}">
                  <a16:creationId xmlns:a16="http://schemas.microsoft.com/office/drawing/2014/main" id="{BB45AC84-7E15-EBB0-A2EF-0415BB4E779F}"/>
                </a:ext>
              </a:extLst>
            </p:cNvPr>
            <p:cNvCxnSpPr>
              <a:cxnSpLocks/>
            </p:cNvCxnSpPr>
            <p:nvPr/>
          </p:nvCxnSpPr>
          <p:spPr>
            <a:xfrm flipV="1">
              <a:off x="172387" y="2885607"/>
              <a:ext cx="1363093" cy="578596"/>
            </a:xfrm>
            <a:prstGeom prst="line">
              <a:avLst/>
            </a:prstGeom>
            <a:ln w="19050"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46" name="Straight Connector 45">
              <a:extLst>
                <a:ext uri="{FF2B5EF4-FFF2-40B4-BE49-F238E27FC236}">
                  <a16:creationId xmlns:a16="http://schemas.microsoft.com/office/drawing/2014/main" id="{53D73E65-D917-524F-524D-05F55B419923}"/>
                </a:ext>
              </a:extLst>
            </p:cNvPr>
            <p:cNvCxnSpPr>
              <a:cxnSpLocks/>
            </p:cNvCxnSpPr>
            <p:nvPr/>
          </p:nvCxnSpPr>
          <p:spPr>
            <a:xfrm>
              <a:off x="1537068" y="2890473"/>
              <a:ext cx="4099848" cy="573730"/>
            </a:xfrm>
            <a:prstGeom prst="line">
              <a:avLst/>
            </a:prstGeom>
            <a:ln w="19050"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7" name="Rectangle 46">
              <a:extLst>
                <a:ext uri="{FF2B5EF4-FFF2-40B4-BE49-F238E27FC236}">
                  <a16:creationId xmlns:a16="http://schemas.microsoft.com/office/drawing/2014/main" id="{E217C110-FB98-EEF2-6299-DD862AAB9387}"/>
                </a:ext>
              </a:extLst>
            </p:cNvPr>
            <p:cNvSpPr>
              <a:spLocks noChangeArrowheads="1"/>
            </p:cNvSpPr>
            <p:nvPr/>
          </p:nvSpPr>
          <p:spPr bwMode="auto">
            <a:xfrm>
              <a:off x="80489" y="3245370"/>
              <a:ext cx="301625" cy="377566"/>
            </a:xfrm>
            <a:prstGeom prst="rect">
              <a:avLst/>
            </a:prstGeom>
            <a:noFill/>
            <a:ln w="9525" algn="ctr">
              <a:solidFill>
                <a:schemeClr val="tx1"/>
              </a:solidFill>
              <a:miter lim="800000"/>
              <a:headEnd/>
              <a:tailEnd/>
            </a:ln>
            <a:extLst>
              <a:ext uri="{909E8E84-426E-40dd-AFC4-6F175D3DCCD1}">
                <a14:hiddenFill xmlns:a14="http://schemas.microsoft.com/office/drawing/2010/main" xmlns="" xmlns:lc="http://schemas.openxmlformats.org/drawingml/2006/lockedCanvas">
                  <a:solidFill>
                    <a:srgbClr val="FFFFFF"/>
                  </a:solid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endParaRPr lang="en-US" altLang="en-US"/>
            </a:p>
          </p:txBody>
        </p:sp>
        <p:sp>
          <p:nvSpPr>
            <p:cNvPr id="48" name="Rectangle 47">
              <a:extLst>
                <a:ext uri="{FF2B5EF4-FFF2-40B4-BE49-F238E27FC236}">
                  <a16:creationId xmlns:a16="http://schemas.microsoft.com/office/drawing/2014/main" id="{72B2DD6A-7DCA-FE16-2DD1-7588E0A2EC8F}"/>
                </a:ext>
              </a:extLst>
            </p:cNvPr>
            <p:cNvSpPr>
              <a:spLocks noChangeArrowheads="1"/>
            </p:cNvSpPr>
            <p:nvPr/>
          </p:nvSpPr>
          <p:spPr bwMode="auto">
            <a:xfrm>
              <a:off x="5404559" y="3301333"/>
              <a:ext cx="301625" cy="377566"/>
            </a:xfrm>
            <a:prstGeom prst="rect">
              <a:avLst/>
            </a:prstGeom>
            <a:noFill/>
            <a:ln w="9525" algn="ctr">
              <a:solidFill>
                <a:schemeClr val="tx1"/>
              </a:solidFill>
              <a:miter lim="800000"/>
              <a:headEnd/>
              <a:tailEnd/>
            </a:ln>
            <a:extLst>
              <a:ext uri="{909E8E84-426E-40dd-AFC4-6F175D3DCCD1}">
                <a14:hiddenFill xmlns:a14="http://schemas.microsoft.com/office/drawing/2010/main" xmlns="" xmlns:lc="http://schemas.openxmlformats.org/drawingml/2006/lockedCanvas">
                  <a:solidFill>
                    <a:srgbClr val="FFFFFF"/>
                  </a:solid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endParaRPr lang="en-US" altLang="en-US"/>
            </a:p>
          </p:txBody>
        </p:sp>
      </p:grpSp>
      <p:sp>
        <p:nvSpPr>
          <p:cNvPr id="17" name="Date Placeholder 16">
            <a:extLst>
              <a:ext uri="{FF2B5EF4-FFF2-40B4-BE49-F238E27FC236}">
                <a16:creationId xmlns:a16="http://schemas.microsoft.com/office/drawing/2014/main" id="{8CFD2F30-6240-0596-1442-C70A0752F228}"/>
              </a:ext>
            </a:extLst>
          </p:cNvPr>
          <p:cNvSpPr>
            <a:spLocks noGrp="1"/>
          </p:cNvSpPr>
          <p:nvPr>
            <p:ph type="dt" sz="half" idx="2"/>
          </p:nvPr>
        </p:nvSpPr>
        <p:spPr/>
        <p:txBody>
          <a:bodyPr/>
          <a:lstStyle/>
          <a:p>
            <a:r>
              <a:rPr lang="en-US"/>
              <a:t>24/06/2025</a:t>
            </a:r>
            <a:endParaRPr lang="en-US" dirty="0"/>
          </a:p>
        </p:txBody>
      </p:sp>
    </p:spTree>
    <p:extLst>
      <p:ext uri="{BB962C8B-B14F-4D97-AF65-F5344CB8AC3E}">
        <p14:creationId xmlns:p14="http://schemas.microsoft.com/office/powerpoint/2010/main" val="2577700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CD5D32-5140-4CE2-7C47-26A282665F2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449BB33-1694-42E9-5781-F01072AB2646}"/>
              </a:ext>
            </a:extLst>
          </p:cNvPr>
          <p:cNvSpPr>
            <a:spLocks noGrp="1"/>
          </p:cNvSpPr>
          <p:nvPr>
            <p:ph type="title"/>
          </p:nvPr>
        </p:nvSpPr>
        <p:spPr/>
        <p:txBody>
          <a:bodyPr/>
          <a:lstStyle/>
          <a:p>
            <a:r>
              <a:rPr lang="en-US" dirty="0"/>
              <a:t>Injection techniques : </a:t>
            </a:r>
            <a:r>
              <a:rPr lang="en-US" sz="1800" dirty="0"/>
              <a:t>Fast injection</a:t>
            </a:r>
            <a:endParaRPr lang="en-US" dirty="0"/>
          </a:p>
        </p:txBody>
      </p:sp>
      <p:sp>
        <p:nvSpPr>
          <p:cNvPr id="3" name="Content Placeholder 2">
            <a:extLst>
              <a:ext uri="{FF2B5EF4-FFF2-40B4-BE49-F238E27FC236}">
                <a16:creationId xmlns:a16="http://schemas.microsoft.com/office/drawing/2014/main" id="{86FD1656-E5F4-8E4A-BF58-EC47EB455F04}"/>
              </a:ext>
            </a:extLst>
          </p:cNvPr>
          <p:cNvSpPr>
            <a:spLocks noGrp="1"/>
          </p:cNvSpPr>
          <p:nvPr>
            <p:ph idx="1"/>
          </p:nvPr>
        </p:nvSpPr>
        <p:spPr/>
        <p:txBody>
          <a:bodyPr/>
          <a:lstStyle/>
          <a:p>
            <a:r>
              <a:rPr lang="en-US" dirty="0"/>
              <a:t>Example of the LHC injection</a:t>
            </a:r>
          </a:p>
        </p:txBody>
      </p:sp>
      <p:sp>
        <p:nvSpPr>
          <p:cNvPr id="4" name="Date Placeholder 3">
            <a:extLst>
              <a:ext uri="{FF2B5EF4-FFF2-40B4-BE49-F238E27FC236}">
                <a16:creationId xmlns:a16="http://schemas.microsoft.com/office/drawing/2014/main" id="{4D3E5BC5-108D-5903-0703-F92D0027F601}"/>
              </a:ext>
            </a:extLst>
          </p:cNvPr>
          <p:cNvSpPr>
            <a:spLocks noGrp="1"/>
          </p:cNvSpPr>
          <p:nvPr>
            <p:ph type="dt" sz="half" idx="2"/>
          </p:nvPr>
        </p:nvSpPr>
        <p:spPr/>
        <p:txBody>
          <a:bodyPr/>
          <a:lstStyle/>
          <a:p>
            <a:r>
              <a:rPr lang="en-US"/>
              <a:t>24/06/2025</a:t>
            </a:r>
            <a:endParaRPr lang="en-US" dirty="0"/>
          </a:p>
        </p:txBody>
      </p:sp>
      <p:sp>
        <p:nvSpPr>
          <p:cNvPr id="5" name="Footer Placeholder 4">
            <a:extLst>
              <a:ext uri="{FF2B5EF4-FFF2-40B4-BE49-F238E27FC236}">
                <a16:creationId xmlns:a16="http://schemas.microsoft.com/office/drawing/2014/main" id="{1D176C81-8D92-783B-4B43-F75D4263ADBF}"/>
              </a:ext>
            </a:extLst>
          </p:cNvPr>
          <p:cNvSpPr>
            <a:spLocks noGrp="1"/>
          </p:cNvSpPr>
          <p:nvPr>
            <p:ph type="ftr" sz="quarter" idx="3"/>
          </p:nvPr>
        </p:nvSpPr>
        <p:spPr/>
        <p:txBody>
          <a:bodyPr/>
          <a:lstStyle/>
          <a:p>
            <a:r>
              <a:rPr lang="fr-FR"/>
              <a:t>CAS Hadrons limits 2025, Y. Dutheil, Inj./Ext. </a:t>
            </a:r>
            <a:endParaRPr lang="en-US" dirty="0"/>
          </a:p>
        </p:txBody>
      </p:sp>
      <p:sp>
        <p:nvSpPr>
          <p:cNvPr id="6" name="Slide Number Placeholder 5">
            <a:extLst>
              <a:ext uri="{FF2B5EF4-FFF2-40B4-BE49-F238E27FC236}">
                <a16:creationId xmlns:a16="http://schemas.microsoft.com/office/drawing/2014/main" id="{AE2563BC-F257-1A6A-F97E-59F98F7AAB2B}"/>
              </a:ext>
            </a:extLst>
          </p:cNvPr>
          <p:cNvSpPr>
            <a:spLocks noGrp="1"/>
          </p:cNvSpPr>
          <p:nvPr>
            <p:ph type="sldNum" sz="quarter" idx="4"/>
          </p:nvPr>
        </p:nvSpPr>
        <p:spPr/>
        <p:txBody>
          <a:bodyPr/>
          <a:lstStyle/>
          <a:p>
            <a:fld id="{17918391-D411-FE40-AAD7-861AE5233E0E}" type="slidenum">
              <a:rPr lang="en-US" smtClean="0"/>
              <a:pPr/>
              <a:t>16</a:t>
            </a:fld>
            <a:endParaRPr lang="en-US" dirty="0"/>
          </a:p>
        </p:txBody>
      </p:sp>
      <p:pic>
        <p:nvPicPr>
          <p:cNvPr id="8" name="Picture 7">
            <a:extLst>
              <a:ext uri="{FF2B5EF4-FFF2-40B4-BE49-F238E27FC236}">
                <a16:creationId xmlns:a16="http://schemas.microsoft.com/office/drawing/2014/main" id="{1C8F0B1A-FCD3-1DE0-58D5-2E9058034098}"/>
              </a:ext>
            </a:extLst>
          </p:cNvPr>
          <p:cNvPicPr>
            <a:picLocks noChangeAspect="1"/>
          </p:cNvPicPr>
          <p:nvPr/>
        </p:nvPicPr>
        <p:blipFill>
          <a:blip r:embed="rId2"/>
          <a:stretch>
            <a:fillRect/>
          </a:stretch>
        </p:blipFill>
        <p:spPr>
          <a:xfrm>
            <a:off x="46131" y="1747956"/>
            <a:ext cx="4123053" cy="2193817"/>
          </a:xfrm>
          <a:prstGeom prst="rect">
            <a:avLst/>
          </a:prstGeom>
        </p:spPr>
      </p:pic>
      <p:sp>
        <p:nvSpPr>
          <p:cNvPr id="9" name="TextBox 8">
            <a:extLst>
              <a:ext uri="{FF2B5EF4-FFF2-40B4-BE49-F238E27FC236}">
                <a16:creationId xmlns:a16="http://schemas.microsoft.com/office/drawing/2014/main" id="{359C7F16-A178-7718-9914-5B2B55B5DF69}"/>
              </a:ext>
            </a:extLst>
          </p:cNvPr>
          <p:cNvSpPr txBox="1"/>
          <p:nvPr/>
        </p:nvSpPr>
        <p:spPr>
          <a:xfrm>
            <a:off x="2766307" y="1425986"/>
            <a:ext cx="1633781" cy="369332"/>
          </a:xfrm>
          <a:prstGeom prst="rect">
            <a:avLst/>
          </a:prstGeom>
          <a:noFill/>
        </p:spPr>
        <p:txBody>
          <a:bodyPr wrap="none" rtlCol="0">
            <a:spAutoFit/>
          </a:bodyPr>
          <a:lstStyle/>
          <a:p>
            <a:r>
              <a:rPr lang="en-US" dirty="0"/>
              <a:t>Injected beam</a:t>
            </a:r>
          </a:p>
        </p:txBody>
      </p:sp>
      <p:cxnSp>
        <p:nvCxnSpPr>
          <p:cNvPr id="11" name="Straight Arrow Connector 10">
            <a:extLst>
              <a:ext uri="{FF2B5EF4-FFF2-40B4-BE49-F238E27FC236}">
                <a16:creationId xmlns:a16="http://schemas.microsoft.com/office/drawing/2014/main" id="{D2C1BA5A-1BF8-A64F-FAD7-3E10FE08099E}"/>
              </a:ext>
            </a:extLst>
          </p:cNvPr>
          <p:cNvCxnSpPr/>
          <p:nvPr/>
        </p:nvCxnSpPr>
        <p:spPr>
          <a:xfrm>
            <a:off x="3583197" y="1795318"/>
            <a:ext cx="321984" cy="419709"/>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2" name="TextBox 11">
            <a:extLst>
              <a:ext uri="{FF2B5EF4-FFF2-40B4-BE49-F238E27FC236}">
                <a16:creationId xmlns:a16="http://schemas.microsoft.com/office/drawing/2014/main" id="{B8AFFFC0-E2A3-74D9-7214-C5BAF066D92C}"/>
              </a:ext>
            </a:extLst>
          </p:cNvPr>
          <p:cNvSpPr txBox="1"/>
          <p:nvPr/>
        </p:nvSpPr>
        <p:spPr>
          <a:xfrm>
            <a:off x="1373250" y="2202418"/>
            <a:ext cx="979755" cy="369332"/>
          </a:xfrm>
          <a:prstGeom prst="rect">
            <a:avLst/>
          </a:prstGeom>
          <a:noFill/>
        </p:spPr>
        <p:txBody>
          <a:bodyPr wrap="none" rtlCol="0">
            <a:spAutoFit/>
          </a:bodyPr>
          <a:lstStyle/>
          <a:p>
            <a:r>
              <a:rPr lang="en-US" dirty="0"/>
              <a:t>Septum</a:t>
            </a:r>
          </a:p>
        </p:txBody>
      </p:sp>
      <p:sp>
        <p:nvSpPr>
          <p:cNvPr id="13" name="TextBox 12">
            <a:extLst>
              <a:ext uri="{FF2B5EF4-FFF2-40B4-BE49-F238E27FC236}">
                <a16:creationId xmlns:a16="http://schemas.microsoft.com/office/drawing/2014/main" id="{EF67CA22-3756-8B8F-BCF2-01CEEBE93BE7}"/>
              </a:ext>
            </a:extLst>
          </p:cNvPr>
          <p:cNvSpPr txBox="1"/>
          <p:nvPr/>
        </p:nvSpPr>
        <p:spPr>
          <a:xfrm>
            <a:off x="-25858" y="1961990"/>
            <a:ext cx="825867" cy="369332"/>
          </a:xfrm>
          <a:prstGeom prst="rect">
            <a:avLst/>
          </a:prstGeom>
          <a:noFill/>
        </p:spPr>
        <p:txBody>
          <a:bodyPr wrap="none" rtlCol="0">
            <a:spAutoFit/>
          </a:bodyPr>
          <a:lstStyle/>
          <a:p>
            <a:r>
              <a:rPr lang="en-US" dirty="0"/>
              <a:t>Kicker</a:t>
            </a:r>
          </a:p>
        </p:txBody>
      </p:sp>
      <p:pic>
        <p:nvPicPr>
          <p:cNvPr id="15" name="Picture 14">
            <a:extLst>
              <a:ext uri="{FF2B5EF4-FFF2-40B4-BE49-F238E27FC236}">
                <a16:creationId xmlns:a16="http://schemas.microsoft.com/office/drawing/2014/main" id="{542F46EF-BDE2-60AC-FCC2-7F0B323CA72D}"/>
              </a:ext>
            </a:extLst>
          </p:cNvPr>
          <p:cNvPicPr>
            <a:picLocks noChangeAspect="1"/>
          </p:cNvPicPr>
          <p:nvPr/>
        </p:nvPicPr>
        <p:blipFill>
          <a:blip r:embed="rId3"/>
          <a:stretch>
            <a:fillRect/>
          </a:stretch>
        </p:blipFill>
        <p:spPr>
          <a:xfrm>
            <a:off x="5847410" y="270689"/>
            <a:ext cx="3189674" cy="1849956"/>
          </a:xfrm>
          <a:prstGeom prst="rect">
            <a:avLst/>
          </a:prstGeom>
        </p:spPr>
      </p:pic>
      <p:sp>
        <p:nvSpPr>
          <p:cNvPr id="16" name="TextBox 15">
            <a:extLst>
              <a:ext uri="{FF2B5EF4-FFF2-40B4-BE49-F238E27FC236}">
                <a16:creationId xmlns:a16="http://schemas.microsoft.com/office/drawing/2014/main" id="{BE32F779-45EA-9A74-9022-9E9389E9D941}"/>
              </a:ext>
            </a:extLst>
          </p:cNvPr>
          <p:cNvSpPr txBox="1"/>
          <p:nvPr/>
        </p:nvSpPr>
        <p:spPr>
          <a:xfrm>
            <a:off x="4577462" y="1054499"/>
            <a:ext cx="1210588" cy="369332"/>
          </a:xfrm>
          <a:prstGeom prst="rect">
            <a:avLst/>
          </a:prstGeom>
          <a:noFill/>
        </p:spPr>
        <p:txBody>
          <a:bodyPr wrap="none" rtlCol="0">
            <a:spAutoFit/>
          </a:bodyPr>
          <a:lstStyle/>
          <a:p>
            <a:r>
              <a:rPr lang="en-US" dirty="0"/>
              <a:t>MSIs (P8)</a:t>
            </a:r>
          </a:p>
        </p:txBody>
      </p:sp>
      <p:pic>
        <p:nvPicPr>
          <p:cNvPr id="18" name="Picture 17">
            <a:extLst>
              <a:ext uri="{FF2B5EF4-FFF2-40B4-BE49-F238E27FC236}">
                <a16:creationId xmlns:a16="http://schemas.microsoft.com/office/drawing/2014/main" id="{EBD1B0C7-DB00-FAA9-496C-405AD4FB112F}"/>
              </a:ext>
            </a:extLst>
          </p:cNvPr>
          <p:cNvPicPr>
            <a:picLocks noChangeAspect="1"/>
          </p:cNvPicPr>
          <p:nvPr/>
        </p:nvPicPr>
        <p:blipFill>
          <a:blip r:embed="rId4"/>
          <a:stretch>
            <a:fillRect/>
          </a:stretch>
        </p:blipFill>
        <p:spPr>
          <a:xfrm>
            <a:off x="5842126" y="2350039"/>
            <a:ext cx="3194958" cy="1672361"/>
          </a:xfrm>
          <a:prstGeom prst="rect">
            <a:avLst/>
          </a:prstGeom>
        </p:spPr>
      </p:pic>
      <p:sp>
        <p:nvSpPr>
          <p:cNvPr id="19" name="TextBox 18">
            <a:extLst>
              <a:ext uri="{FF2B5EF4-FFF2-40B4-BE49-F238E27FC236}">
                <a16:creationId xmlns:a16="http://schemas.microsoft.com/office/drawing/2014/main" id="{05DFF57B-5EFF-496C-99FA-811D3EF9E695}"/>
              </a:ext>
            </a:extLst>
          </p:cNvPr>
          <p:cNvSpPr txBox="1"/>
          <p:nvPr/>
        </p:nvSpPr>
        <p:spPr>
          <a:xfrm>
            <a:off x="4522400" y="2350039"/>
            <a:ext cx="1594507" cy="738664"/>
          </a:xfrm>
          <a:prstGeom prst="rect">
            <a:avLst/>
          </a:prstGeom>
          <a:noFill/>
        </p:spPr>
        <p:txBody>
          <a:bodyPr wrap="square" rtlCol="0">
            <a:spAutoFit/>
          </a:bodyPr>
          <a:lstStyle/>
          <a:p>
            <a:r>
              <a:rPr lang="en-US" dirty="0"/>
              <a:t>MQY </a:t>
            </a:r>
            <a:r>
              <a:rPr lang="en-US" sz="1200" dirty="0"/>
              <a:t>(superconducting LHC quadrupole)</a:t>
            </a:r>
            <a:endParaRPr lang="en-US" dirty="0"/>
          </a:p>
        </p:txBody>
      </p:sp>
      <p:sp>
        <p:nvSpPr>
          <p:cNvPr id="20" name="TextBox 19">
            <a:extLst>
              <a:ext uri="{FF2B5EF4-FFF2-40B4-BE49-F238E27FC236}">
                <a16:creationId xmlns:a16="http://schemas.microsoft.com/office/drawing/2014/main" id="{BC1563D2-9F46-EEDF-86FF-3CC2C53D6E87}"/>
              </a:ext>
            </a:extLst>
          </p:cNvPr>
          <p:cNvSpPr txBox="1"/>
          <p:nvPr/>
        </p:nvSpPr>
        <p:spPr>
          <a:xfrm>
            <a:off x="4619592" y="3377487"/>
            <a:ext cx="710451" cy="369332"/>
          </a:xfrm>
          <a:prstGeom prst="rect">
            <a:avLst/>
          </a:prstGeom>
          <a:noFill/>
        </p:spPr>
        <p:txBody>
          <a:bodyPr wrap="none" rtlCol="0">
            <a:spAutoFit/>
          </a:bodyPr>
          <a:lstStyle/>
          <a:p>
            <a:r>
              <a:rPr lang="en-US" dirty="0"/>
              <a:t>MKIs</a:t>
            </a:r>
          </a:p>
        </p:txBody>
      </p:sp>
      <p:cxnSp>
        <p:nvCxnSpPr>
          <p:cNvPr id="10" name="Straight Arrow Connector 9">
            <a:extLst>
              <a:ext uri="{FF2B5EF4-FFF2-40B4-BE49-F238E27FC236}">
                <a16:creationId xmlns:a16="http://schemas.microsoft.com/office/drawing/2014/main" id="{8B589DCB-F82B-B4FC-A099-78C98F870D50}"/>
              </a:ext>
            </a:extLst>
          </p:cNvPr>
          <p:cNvCxnSpPr>
            <a:stCxn id="20" idx="3"/>
          </p:cNvCxnSpPr>
          <p:nvPr/>
        </p:nvCxnSpPr>
        <p:spPr>
          <a:xfrm flipV="1">
            <a:off x="5330043" y="3088703"/>
            <a:ext cx="2289957" cy="47345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7" name="Straight Arrow Connector 16">
            <a:extLst>
              <a:ext uri="{FF2B5EF4-FFF2-40B4-BE49-F238E27FC236}">
                <a16:creationId xmlns:a16="http://schemas.microsoft.com/office/drawing/2014/main" id="{625F4DC7-B32D-2E54-3022-00C249D4077B}"/>
              </a:ext>
            </a:extLst>
          </p:cNvPr>
          <p:cNvCxnSpPr/>
          <p:nvPr/>
        </p:nvCxnSpPr>
        <p:spPr>
          <a:xfrm>
            <a:off x="5330043" y="2503714"/>
            <a:ext cx="896586" cy="32657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0396616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08D017-2ED7-2AAD-A07E-DBF20E701144}"/>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861863C9-A8F2-7FF3-E048-A69551D14427}"/>
              </a:ext>
            </a:extLst>
          </p:cNvPr>
          <p:cNvSpPr>
            <a:spLocks noGrp="1"/>
          </p:cNvSpPr>
          <p:nvPr>
            <p:ph type="title"/>
          </p:nvPr>
        </p:nvSpPr>
        <p:spPr/>
        <p:txBody>
          <a:bodyPr/>
          <a:lstStyle/>
          <a:p>
            <a:r>
              <a:rPr lang="en-US" dirty="0"/>
              <a:t>Layout</a:t>
            </a:r>
            <a:endParaRPr lang="en-US" dirty="0">
              <a:solidFill>
                <a:srgbClr val="FF0000"/>
              </a:solidFill>
            </a:endParaRPr>
          </a:p>
        </p:txBody>
      </p:sp>
      <p:sp>
        <p:nvSpPr>
          <p:cNvPr id="8" name="Content Placeholder 7">
            <a:extLst>
              <a:ext uri="{FF2B5EF4-FFF2-40B4-BE49-F238E27FC236}">
                <a16:creationId xmlns:a16="http://schemas.microsoft.com/office/drawing/2014/main" id="{3659E3A9-DDFF-F378-C279-CDE6FC252ADD}"/>
              </a:ext>
            </a:extLst>
          </p:cNvPr>
          <p:cNvSpPr>
            <a:spLocks noGrp="1"/>
          </p:cNvSpPr>
          <p:nvPr>
            <p:ph idx="1"/>
          </p:nvPr>
        </p:nvSpPr>
        <p:spPr/>
        <p:txBody>
          <a:bodyPr>
            <a:normAutofit/>
          </a:bodyPr>
          <a:lstStyle/>
          <a:p>
            <a:r>
              <a:rPr lang="en-US" dirty="0">
                <a:solidFill>
                  <a:schemeClr val="accent1"/>
                </a:solidFill>
              </a:rPr>
              <a:t>Introduction</a:t>
            </a:r>
          </a:p>
          <a:p>
            <a:r>
              <a:rPr lang="en-US" dirty="0">
                <a:solidFill>
                  <a:schemeClr val="accent1"/>
                </a:solidFill>
              </a:rPr>
              <a:t>Basic principle of injection </a:t>
            </a:r>
          </a:p>
          <a:p>
            <a:pPr lvl="1"/>
            <a:r>
              <a:rPr lang="en-US" dirty="0">
                <a:solidFill>
                  <a:schemeClr val="accent1"/>
                </a:solidFill>
              </a:rPr>
              <a:t>Kicker and septum</a:t>
            </a:r>
          </a:p>
          <a:p>
            <a:r>
              <a:rPr lang="en-US" dirty="0"/>
              <a:t>Fast injection concept</a:t>
            </a:r>
          </a:p>
          <a:p>
            <a:pPr lvl="1"/>
            <a:r>
              <a:rPr lang="en-US" dirty="0"/>
              <a:t>Reminder on normalized phase space</a:t>
            </a:r>
          </a:p>
          <a:p>
            <a:pPr lvl="1"/>
            <a:r>
              <a:rPr lang="en-US" dirty="0">
                <a:solidFill>
                  <a:schemeClr val="accent1"/>
                </a:solidFill>
              </a:rPr>
              <a:t>Dipole error and filamentation</a:t>
            </a:r>
          </a:p>
          <a:p>
            <a:pPr lvl="1"/>
            <a:r>
              <a:rPr lang="en-US" dirty="0">
                <a:solidFill>
                  <a:schemeClr val="accent1"/>
                </a:solidFill>
              </a:rPr>
              <a:t>Betatron error and filamentation</a:t>
            </a:r>
          </a:p>
          <a:p>
            <a:pPr lvl="1"/>
            <a:r>
              <a:rPr lang="en-US" dirty="0">
                <a:solidFill>
                  <a:schemeClr val="accent1"/>
                </a:solidFill>
              </a:rPr>
              <a:t>Injection protection challenges at the LHC</a:t>
            </a:r>
          </a:p>
          <a:p>
            <a:pPr lvl="1"/>
            <a:r>
              <a:rPr lang="en-US" dirty="0">
                <a:solidFill>
                  <a:schemeClr val="accent1"/>
                </a:solidFill>
              </a:rPr>
              <a:t>Injection protection challenges at the FCC-</a:t>
            </a:r>
            <a:r>
              <a:rPr lang="en-US" dirty="0" err="1">
                <a:solidFill>
                  <a:schemeClr val="accent1"/>
                </a:solidFill>
              </a:rPr>
              <a:t>hh</a:t>
            </a:r>
            <a:endParaRPr lang="en-US" dirty="0">
              <a:solidFill>
                <a:schemeClr val="accent1"/>
              </a:solidFill>
            </a:endParaRPr>
          </a:p>
          <a:p>
            <a:r>
              <a:rPr lang="en-US" dirty="0">
                <a:solidFill>
                  <a:schemeClr val="accent1"/>
                </a:solidFill>
              </a:rPr>
              <a:t>Multi-turn injection concept</a:t>
            </a:r>
          </a:p>
          <a:p>
            <a:pPr lvl="1"/>
            <a:endParaRPr lang="en-US" dirty="0"/>
          </a:p>
        </p:txBody>
      </p:sp>
      <p:sp>
        <p:nvSpPr>
          <p:cNvPr id="3" name="Date Placeholder 2">
            <a:extLst>
              <a:ext uri="{FF2B5EF4-FFF2-40B4-BE49-F238E27FC236}">
                <a16:creationId xmlns:a16="http://schemas.microsoft.com/office/drawing/2014/main" id="{46057458-4BE1-50C1-0919-68FA40AD9B46}"/>
              </a:ext>
            </a:extLst>
          </p:cNvPr>
          <p:cNvSpPr>
            <a:spLocks noGrp="1"/>
          </p:cNvSpPr>
          <p:nvPr>
            <p:ph type="dt" sz="half" idx="2"/>
          </p:nvPr>
        </p:nvSpPr>
        <p:spPr/>
        <p:txBody>
          <a:bodyPr/>
          <a:lstStyle/>
          <a:p>
            <a:pPr defTabSz="914378"/>
            <a:r>
              <a:rPr lang="en-US">
                <a:solidFill>
                  <a:srgbClr val="0055A0">
                    <a:tint val="75000"/>
                  </a:srgbClr>
                </a:solidFill>
                <a:latin typeface="Arial"/>
              </a:rPr>
              <a:t>24/06/2025</a:t>
            </a:r>
            <a:endParaRPr lang="en-US" dirty="0">
              <a:solidFill>
                <a:srgbClr val="0055A0">
                  <a:tint val="75000"/>
                </a:srgbClr>
              </a:solidFill>
              <a:latin typeface="Arial"/>
            </a:endParaRPr>
          </a:p>
        </p:txBody>
      </p:sp>
      <p:sp>
        <p:nvSpPr>
          <p:cNvPr id="4" name="Footer Placeholder 3">
            <a:extLst>
              <a:ext uri="{FF2B5EF4-FFF2-40B4-BE49-F238E27FC236}">
                <a16:creationId xmlns:a16="http://schemas.microsoft.com/office/drawing/2014/main" id="{0F23B6B6-F0D6-CD11-E516-3A4C413C9E25}"/>
              </a:ext>
            </a:extLst>
          </p:cNvPr>
          <p:cNvSpPr>
            <a:spLocks noGrp="1"/>
          </p:cNvSpPr>
          <p:nvPr>
            <p:ph type="ftr" sz="quarter" idx="3"/>
          </p:nvPr>
        </p:nvSpPr>
        <p:spPr/>
        <p:txBody>
          <a:bodyPr/>
          <a:lstStyle/>
          <a:p>
            <a:pPr defTabSz="914378"/>
            <a:r>
              <a:rPr lang="fr-FR">
                <a:solidFill>
                  <a:srgbClr val="0055A0">
                    <a:tint val="75000"/>
                  </a:srgbClr>
                </a:solidFill>
                <a:latin typeface="Arial"/>
              </a:rPr>
              <a:t>CAS Hadrons limits 2025, Y. Dutheil, Inj./Ext. </a:t>
            </a:r>
            <a:endParaRPr lang="en-US" dirty="0">
              <a:solidFill>
                <a:srgbClr val="0055A0">
                  <a:tint val="75000"/>
                </a:srgbClr>
              </a:solidFill>
              <a:latin typeface="Arial"/>
            </a:endParaRPr>
          </a:p>
        </p:txBody>
      </p:sp>
      <p:sp>
        <p:nvSpPr>
          <p:cNvPr id="5" name="Slide Number Placeholder 4">
            <a:extLst>
              <a:ext uri="{FF2B5EF4-FFF2-40B4-BE49-F238E27FC236}">
                <a16:creationId xmlns:a16="http://schemas.microsoft.com/office/drawing/2014/main" id="{F4318098-FCEE-F480-F511-3EBED9DA8B55}"/>
              </a:ext>
            </a:extLst>
          </p:cNvPr>
          <p:cNvSpPr>
            <a:spLocks noGrp="1"/>
          </p:cNvSpPr>
          <p:nvPr>
            <p:ph type="sldNum" sz="quarter" idx="4"/>
          </p:nvPr>
        </p:nvSpPr>
        <p:spPr/>
        <p:txBody>
          <a:bodyPr/>
          <a:lstStyle/>
          <a:p>
            <a:pPr defTabSz="914378"/>
            <a:fld id="{17918391-D411-FE40-AAD7-861AE5233E0E}" type="slidenum">
              <a:rPr lang="en-US">
                <a:solidFill>
                  <a:srgbClr val="0055A0">
                    <a:tint val="75000"/>
                  </a:srgbClr>
                </a:solidFill>
                <a:latin typeface="Arial"/>
              </a:rPr>
              <a:pPr defTabSz="914378"/>
              <a:t>17</a:t>
            </a:fld>
            <a:endParaRPr lang="en-US" dirty="0">
              <a:solidFill>
                <a:srgbClr val="0055A0">
                  <a:tint val="75000"/>
                </a:srgbClr>
              </a:solidFill>
              <a:latin typeface="Arial"/>
            </a:endParaRPr>
          </a:p>
        </p:txBody>
      </p:sp>
      <p:sp>
        <p:nvSpPr>
          <p:cNvPr id="2" name="Oval 1">
            <a:extLst>
              <a:ext uri="{FF2B5EF4-FFF2-40B4-BE49-F238E27FC236}">
                <a16:creationId xmlns:a16="http://schemas.microsoft.com/office/drawing/2014/main" id="{723A4D38-E5CE-657E-1114-AC133F41363A}"/>
              </a:ext>
            </a:extLst>
          </p:cNvPr>
          <p:cNvSpPr>
            <a:spLocks noChangeArrowheads="1"/>
          </p:cNvSpPr>
          <p:nvPr/>
        </p:nvSpPr>
        <p:spPr bwMode="auto">
          <a:xfrm>
            <a:off x="5252364" y="1655227"/>
            <a:ext cx="1820704" cy="308801"/>
          </a:xfrm>
          <a:prstGeom prst="ellipse">
            <a:avLst/>
          </a:prstGeom>
          <a:noFill/>
          <a:ln w="15875">
            <a:solidFill>
              <a:schemeClr val="tx1"/>
            </a:solidFill>
            <a:round/>
            <a:headEnd/>
            <a:tailEnd/>
          </a:ln>
          <a:extLst>
            <a:ext uri="{909E8E84-426E-40dd-AFC4-6F175D3DCCD1}">
              <a14:hiddenFill xmlns="" xmlns:a14="http://schemas.microsoft.com/office/drawing/2010/main" xmlns:lc="http://schemas.openxmlformats.org/drawingml/2006/lockedCanvas">
                <a:solidFill>
                  <a:srgbClr val="FFFFFF"/>
                </a:solidFill>
              </a14:hiddenFill>
            </a:ext>
          </a:extLst>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6" name="Oval 5">
            <a:extLst>
              <a:ext uri="{FF2B5EF4-FFF2-40B4-BE49-F238E27FC236}">
                <a16:creationId xmlns:a16="http://schemas.microsoft.com/office/drawing/2014/main" id="{5401D5DA-8542-3B46-8C5F-36D87C045FD5}"/>
              </a:ext>
            </a:extLst>
          </p:cNvPr>
          <p:cNvSpPr>
            <a:spLocks noChangeArrowheads="1"/>
          </p:cNvSpPr>
          <p:nvPr/>
        </p:nvSpPr>
        <p:spPr bwMode="auto">
          <a:xfrm>
            <a:off x="6129837" y="1944335"/>
            <a:ext cx="32879" cy="37812"/>
          </a:xfrm>
          <a:prstGeom prst="ellipse">
            <a:avLst/>
          </a:prstGeom>
          <a:solidFill>
            <a:schemeClr val="tx1"/>
          </a:solidFill>
          <a:ln w="9525">
            <a:solidFill>
              <a:schemeClr val="tx1"/>
            </a:solidFill>
            <a:round/>
            <a:headEnd/>
            <a:tailEnd/>
          </a:ln>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9" name="Oval 8">
            <a:extLst>
              <a:ext uri="{FF2B5EF4-FFF2-40B4-BE49-F238E27FC236}">
                <a16:creationId xmlns:a16="http://schemas.microsoft.com/office/drawing/2014/main" id="{F96AE923-4FEB-9E34-0394-D6B09A88CDCA}"/>
              </a:ext>
            </a:extLst>
          </p:cNvPr>
          <p:cNvSpPr>
            <a:spLocks noChangeArrowheads="1"/>
          </p:cNvSpPr>
          <p:nvPr/>
        </p:nvSpPr>
        <p:spPr bwMode="auto">
          <a:xfrm>
            <a:off x="5348948" y="1699342"/>
            <a:ext cx="1641236" cy="213482"/>
          </a:xfrm>
          <a:prstGeom prst="ellipse">
            <a:avLst/>
          </a:prstGeom>
          <a:noFill/>
          <a:ln w="15875">
            <a:solidFill>
              <a:schemeClr val="tx1"/>
            </a:solidFill>
            <a:prstDash val="sysDot"/>
            <a:round/>
            <a:headEnd/>
            <a:tailEnd/>
          </a:ln>
          <a:extLst>
            <a:ext uri="{909E8E84-426E-40dd-AFC4-6F175D3DCCD1}">
              <a14:hiddenFill xmlns="" xmlns:a14="http://schemas.microsoft.com/office/drawing/2010/main" xmlns:lc="http://schemas.openxmlformats.org/drawingml/2006/lockedCanvas">
                <a:solidFill>
                  <a:srgbClr val="FFFFFF"/>
                </a:solidFill>
              </a14:hiddenFill>
            </a:ext>
          </a:extLst>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10" name="Rectangle 9">
            <a:extLst>
              <a:ext uri="{FF2B5EF4-FFF2-40B4-BE49-F238E27FC236}">
                <a16:creationId xmlns:a16="http://schemas.microsoft.com/office/drawing/2014/main" id="{A5E18D39-2601-AF24-727B-9DB09B4AA826}"/>
              </a:ext>
            </a:extLst>
          </p:cNvPr>
          <p:cNvSpPr>
            <a:spLocks noChangeArrowheads="1"/>
          </p:cNvSpPr>
          <p:nvPr/>
        </p:nvSpPr>
        <p:spPr bwMode="auto">
          <a:xfrm>
            <a:off x="6073666" y="1866346"/>
            <a:ext cx="179468" cy="71686"/>
          </a:xfrm>
          <a:prstGeom prst="rect">
            <a:avLst/>
          </a:prstGeom>
          <a:solidFill>
            <a:schemeClr val="bg1"/>
          </a:solidFill>
          <a:ln>
            <a:noFill/>
          </a:ln>
          <a:extLs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Lst>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algn="ctr" eaLnBrk="1" hangingPunct="1"/>
            <a:endParaRPr lang="en-GB" altLang="en-US" sz="1350" b="0">
              <a:solidFill>
                <a:srgbClr val="000000"/>
              </a:solidFill>
            </a:endParaRPr>
          </a:p>
        </p:txBody>
      </p:sp>
      <p:sp>
        <p:nvSpPr>
          <p:cNvPr id="11" name="Line 12">
            <a:extLst>
              <a:ext uri="{FF2B5EF4-FFF2-40B4-BE49-F238E27FC236}">
                <a16:creationId xmlns:a16="http://schemas.microsoft.com/office/drawing/2014/main" id="{2CC3E477-4902-5ADA-72C4-A2D2B20C9722}"/>
              </a:ext>
            </a:extLst>
          </p:cNvPr>
          <p:cNvSpPr>
            <a:spLocks noChangeShapeType="1"/>
          </p:cNvSpPr>
          <p:nvPr/>
        </p:nvSpPr>
        <p:spPr bwMode="auto">
          <a:xfrm>
            <a:off x="6053118" y="1911248"/>
            <a:ext cx="19865" cy="0"/>
          </a:xfrm>
          <a:prstGeom prst="line">
            <a:avLst/>
          </a:prstGeom>
          <a:noFill/>
          <a:ln w="9525">
            <a:solidFill>
              <a:schemeClr val="tx1"/>
            </a:solidFill>
            <a:round/>
            <a:headEnd/>
            <a:tailEnd type="triangle" w="lg" len="lg"/>
          </a:ln>
          <a:extLst>
            <a:ext uri="{909E8E84-426E-40dd-AFC4-6F175D3DCCD1}">
              <a14:hiddenFill xmlns="" xmlns:a14="http://schemas.microsoft.com/office/drawing/2010/main" xmlns:lc="http://schemas.openxmlformats.org/drawingml/2006/lockedCanvas">
                <a:no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000000"/>
              </a:solidFill>
            </a:endParaRPr>
          </a:p>
        </p:txBody>
      </p:sp>
      <p:sp>
        <p:nvSpPr>
          <p:cNvPr id="12" name="Oval 11">
            <a:extLst>
              <a:ext uri="{FF2B5EF4-FFF2-40B4-BE49-F238E27FC236}">
                <a16:creationId xmlns:a16="http://schemas.microsoft.com/office/drawing/2014/main" id="{5A785C40-1AD6-1A0C-3B67-A02ED2BA8320}"/>
              </a:ext>
            </a:extLst>
          </p:cNvPr>
          <p:cNvSpPr>
            <a:spLocks noChangeArrowheads="1"/>
          </p:cNvSpPr>
          <p:nvPr/>
        </p:nvSpPr>
        <p:spPr bwMode="auto">
          <a:xfrm>
            <a:off x="5353058" y="2732878"/>
            <a:ext cx="3055055" cy="510466"/>
          </a:xfrm>
          <a:prstGeom prst="ellipse">
            <a:avLst/>
          </a:prstGeom>
          <a:noFill/>
          <a:ln w="15875">
            <a:solidFill>
              <a:schemeClr val="tx1"/>
            </a:solidFill>
            <a:round/>
            <a:headEnd/>
            <a:tailEnd/>
          </a:ln>
          <a:extLst>
            <a:ext uri="{909E8E84-426E-40dd-AFC4-6F175D3DCCD1}">
              <a14:hiddenFill xmlns="" xmlns:a14="http://schemas.microsoft.com/office/drawing/2010/main" xmlns:lc="http://schemas.openxmlformats.org/drawingml/2006/lockedCanvas">
                <a:solidFill>
                  <a:srgbClr val="FFFFFF"/>
                </a:solidFill>
              </a14:hiddenFill>
            </a:ext>
          </a:extLst>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13" name="Oval 12">
            <a:extLst>
              <a:ext uri="{FF2B5EF4-FFF2-40B4-BE49-F238E27FC236}">
                <a16:creationId xmlns:a16="http://schemas.microsoft.com/office/drawing/2014/main" id="{7EE781BC-4F18-CE3B-03E0-4497750EBB80}"/>
              </a:ext>
            </a:extLst>
          </p:cNvPr>
          <p:cNvSpPr>
            <a:spLocks noChangeArrowheads="1"/>
          </p:cNvSpPr>
          <p:nvPr/>
        </p:nvSpPr>
        <p:spPr bwMode="auto">
          <a:xfrm>
            <a:off x="8343724" y="2914061"/>
            <a:ext cx="32879" cy="37812"/>
          </a:xfrm>
          <a:prstGeom prst="ellipse">
            <a:avLst/>
          </a:prstGeom>
          <a:solidFill>
            <a:schemeClr val="tx1"/>
          </a:solidFill>
          <a:ln w="9525">
            <a:solidFill>
              <a:schemeClr val="tx1"/>
            </a:solidFill>
            <a:round/>
            <a:headEnd/>
            <a:tailEnd/>
          </a:ln>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14" name="Oval 13">
            <a:extLst>
              <a:ext uri="{FF2B5EF4-FFF2-40B4-BE49-F238E27FC236}">
                <a16:creationId xmlns:a16="http://schemas.microsoft.com/office/drawing/2014/main" id="{91A50B27-CC0A-2E2B-79C6-53DC437F1A5E}"/>
              </a:ext>
            </a:extLst>
          </p:cNvPr>
          <p:cNvSpPr>
            <a:spLocks noChangeArrowheads="1"/>
          </p:cNvSpPr>
          <p:nvPr/>
        </p:nvSpPr>
        <p:spPr bwMode="auto">
          <a:xfrm>
            <a:off x="5492111" y="2799837"/>
            <a:ext cx="2779004" cy="370245"/>
          </a:xfrm>
          <a:prstGeom prst="ellipse">
            <a:avLst/>
          </a:prstGeom>
          <a:noFill/>
          <a:ln w="15875">
            <a:solidFill>
              <a:schemeClr val="tx1"/>
            </a:solidFill>
            <a:prstDash val="sysDot"/>
            <a:round/>
            <a:headEnd/>
            <a:tailEnd/>
          </a:ln>
          <a:extLst>
            <a:ext uri="{909E8E84-426E-40dd-AFC4-6F175D3DCCD1}">
              <a14:hiddenFill xmlns="" xmlns:a14="http://schemas.microsoft.com/office/drawing/2010/main" xmlns:lc="http://schemas.openxmlformats.org/drawingml/2006/lockedCanvas">
                <a:solidFill>
                  <a:srgbClr val="FFFFFF"/>
                </a:solidFill>
              </a14:hiddenFill>
            </a:ext>
          </a:extLst>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15" name="Rectangle 14">
            <a:extLst>
              <a:ext uri="{FF2B5EF4-FFF2-40B4-BE49-F238E27FC236}">
                <a16:creationId xmlns:a16="http://schemas.microsoft.com/office/drawing/2014/main" id="{B4E8581E-273C-726B-70A5-6100ECABACDF}"/>
              </a:ext>
            </a:extLst>
          </p:cNvPr>
          <p:cNvSpPr>
            <a:spLocks noChangeArrowheads="1"/>
          </p:cNvSpPr>
          <p:nvPr/>
        </p:nvSpPr>
        <p:spPr bwMode="auto">
          <a:xfrm>
            <a:off x="8127267" y="2934543"/>
            <a:ext cx="179468" cy="98470"/>
          </a:xfrm>
          <a:prstGeom prst="rect">
            <a:avLst/>
          </a:prstGeom>
          <a:solidFill>
            <a:schemeClr val="bg1"/>
          </a:solidFill>
          <a:ln>
            <a:noFill/>
          </a:ln>
          <a:extLs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Lst>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16" name="Line 22">
            <a:extLst>
              <a:ext uri="{FF2B5EF4-FFF2-40B4-BE49-F238E27FC236}">
                <a16:creationId xmlns:a16="http://schemas.microsoft.com/office/drawing/2014/main" id="{C866DC5C-1D74-A4FE-063B-D9539D6B10FF}"/>
              </a:ext>
            </a:extLst>
          </p:cNvPr>
          <p:cNvSpPr>
            <a:spLocks noChangeShapeType="1"/>
          </p:cNvSpPr>
          <p:nvPr/>
        </p:nvSpPr>
        <p:spPr bwMode="auto">
          <a:xfrm>
            <a:off x="8189601" y="2918000"/>
            <a:ext cx="38360" cy="31511"/>
          </a:xfrm>
          <a:prstGeom prst="line">
            <a:avLst/>
          </a:prstGeom>
          <a:noFill/>
          <a:ln w="9525">
            <a:solidFill>
              <a:schemeClr val="tx1"/>
            </a:solidFill>
            <a:round/>
            <a:headEnd/>
            <a:tailEnd type="triangle" w="lg" len="lg"/>
          </a:ln>
          <a:extLst>
            <a:ext uri="{909E8E84-426E-40dd-AFC4-6F175D3DCCD1}">
              <a14:hiddenFill xmlns="" xmlns:a14="http://schemas.microsoft.com/office/drawing/2010/main" xmlns:lc="http://schemas.openxmlformats.org/drawingml/2006/lockedCanvas">
                <a:no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000000"/>
              </a:solidFill>
            </a:endParaRPr>
          </a:p>
        </p:txBody>
      </p:sp>
      <p:sp>
        <p:nvSpPr>
          <p:cNvPr id="17" name="Text Box 25">
            <a:extLst>
              <a:ext uri="{FF2B5EF4-FFF2-40B4-BE49-F238E27FC236}">
                <a16:creationId xmlns:a16="http://schemas.microsoft.com/office/drawing/2014/main" id="{7D80C4A7-C60C-AA86-8450-E2D88A8AFC3C}"/>
              </a:ext>
            </a:extLst>
          </p:cNvPr>
          <p:cNvSpPr txBox="1">
            <a:spLocks noChangeArrowheads="1"/>
          </p:cNvSpPr>
          <p:nvPr/>
        </p:nvSpPr>
        <p:spPr bwMode="auto">
          <a:xfrm>
            <a:off x="5892830" y="1707220"/>
            <a:ext cx="898195" cy="300082"/>
          </a:xfrm>
          <a:prstGeom prst="rect">
            <a:avLst/>
          </a:prstGeom>
          <a:noFill/>
          <a:ln>
            <a:noFill/>
          </a:ln>
          <a:extLst>
            <a:ext uri="{909E8E84-426E-40dd-AFC4-6F175D3DCCD1}">
              <a14:hiddenFill xmlns="" xmlns:a14="http://schemas.microsoft.com/office/drawing/2010/main" xmlns:lc="http://schemas.openxmlformats.org/drawingml/2006/lockedCanvas">
                <a:solidFill>
                  <a:srgbClr val="FFFFFF"/>
                </a:solidFill>
              </a14:hiddenFill>
            </a:ex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Lst>
        </p:spPr>
        <p:txBody>
          <a:bodyPr wrap="none">
            <a:spAutoFit/>
          </a:bodyP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r>
              <a:rPr lang="en-US" altLang="en-US" sz="1350" b="0">
                <a:solidFill>
                  <a:srgbClr val="000000"/>
                </a:solidFill>
                <a:latin typeface="Calibri"/>
              </a:rPr>
              <a:t>Extraction</a:t>
            </a:r>
          </a:p>
        </p:txBody>
      </p:sp>
      <p:sp>
        <p:nvSpPr>
          <p:cNvPr id="18" name="Text Box 26">
            <a:extLst>
              <a:ext uri="{FF2B5EF4-FFF2-40B4-BE49-F238E27FC236}">
                <a16:creationId xmlns:a16="http://schemas.microsoft.com/office/drawing/2014/main" id="{B03A3A0D-0DB7-72C1-6259-A47C2ECC646B}"/>
              </a:ext>
            </a:extLst>
          </p:cNvPr>
          <p:cNvSpPr txBox="1">
            <a:spLocks noChangeArrowheads="1"/>
          </p:cNvSpPr>
          <p:nvPr/>
        </p:nvSpPr>
        <p:spPr bwMode="auto">
          <a:xfrm>
            <a:off x="6961325" y="2165976"/>
            <a:ext cx="752835" cy="300082"/>
          </a:xfrm>
          <a:prstGeom prst="rect">
            <a:avLst/>
          </a:prstGeom>
          <a:noFill/>
          <a:ln>
            <a:noFill/>
          </a:ln>
          <a:extLst>
            <a:ext uri="{909E8E84-426E-40dd-AFC4-6F175D3DCCD1}">
              <a14:hiddenFill xmlns="" xmlns:a14="http://schemas.microsoft.com/office/drawing/2010/main" xmlns:lc="http://schemas.openxmlformats.org/drawingml/2006/lockedCanvas">
                <a:solidFill>
                  <a:srgbClr val="FFFFFF"/>
                </a:solidFill>
              </a14:hiddenFill>
            </a:ex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Lst>
        </p:spPr>
        <p:txBody>
          <a:bodyPr wrap="none">
            <a:spAutoFit/>
          </a:bodyP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r>
              <a:rPr lang="en-US" altLang="en-US" sz="1350" b="0">
                <a:solidFill>
                  <a:srgbClr val="000000"/>
                </a:solidFill>
                <a:latin typeface="Calibri"/>
              </a:rPr>
              <a:t>Transfer</a:t>
            </a:r>
          </a:p>
        </p:txBody>
      </p:sp>
      <p:sp>
        <p:nvSpPr>
          <p:cNvPr id="19" name="Text Box 27">
            <a:extLst>
              <a:ext uri="{FF2B5EF4-FFF2-40B4-BE49-F238E27FC236}">
                <a16:creationId xmlns:a16="http://schemas.microsoft.com/office/drawing/2014/main" id="{B1CB61A0-945B-DE26-9FB0-58BA5E48ACFB}"/>
              </a:ext>
            </a:extLst>
          </p:cNvPr>
          <p:cNvSpPr txBox="1">
            <a:spLocks noChangeArrowheads="1"/>
          </p:cNvSpPr>
          <p:nvPr/>
        </p:nvSpPr>
        <p:spPr bwMode="auto">
          <a:xfrm>
            <a:off x="8425238" y="2841982"/>
            <a:ext cx="801823" cy="300082"/>
          </a:xfrm>
          <a:prstGeom prst="rect">
            <a:avLst/>
          </a:prstGeom>
          <a:noFill/>
          <a:ln>
            <a:noFill/>
          </a:ln>
          <a:extLst>
            <a:ext uri="{909E8E84-426E-40dd-AFC4-6F175D3DCCD1}">
              <a14:hiddenFill xmlns="" xmlns:a14="http://schemas.microsoft.com/office/drawing/2010/main" xmlns:lc="http://schemas.openxmlformats.org/drawingml/2006/lockedCanvas">
                <a:solidFill>
                  <a:srgbClr val="FFFFFF"/>
                </a:solidFill>
              </a14:hiddenFill>
            </a:ex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Lst>
        </p:spPr>
        <p:txBody>
          <a:bodyPr wrap="none">
            <a:spAutoFit/>
          </a:bodyP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r>
              <a:rPr lang="en-US" altLang="en-US" sz="1350" b="0">
                <a:solidFill>
                  <a:srgbClr val="000000"/>
                </a:solidFill>
                <a:latin typeface="Calibri"/>
              </a:rPr>
              <a:t>Injection</a:t>
            </a:r>
          </a:p>
        </p:txBody>
      </p:sp>
      <p:sp>
        <p:nvSpPr>
          <p:cNvPr id="20" name="Freeform 39">
            <a:extLst>
              <a:ext uri="{FF2B5EF4-FFF2-40B4-BE49-F238E27FC236}">
                <a16:creationId xmlns:a16="http://schemas.microsoft.com/office/drawing/2014/main" id="{598264FF-B444-9483-72B8-E7423043A578}"/>
              </a:ext>
            </a:extLst>
          </p:cNvPr>
          <p:cNvSpPr>
            <a:spLocks/>
          </p:cNvSpPr>
          <p:nvPr/>
        </p:nvSpPr>
        <p:spPr bwMode="auto">
          <a:xfrm>
            <a:off x="6147646" y="1962452"/>
            <a:ext cx="2215258" cy="970515"/>
          </a:xfrm>
          <a:custGeom>
            <a:avLst/>
            <a:gdLst>
              <a:gd name="T0" fmla="*/ 0 w 3234"/>
              <a:gd name="T1" fmla="*/ 0 h 1232"/>
              <a:gd name="T2" fmla="*/ 2147483647 w 3234"/>
              <a:gd name="T3" fmla="*/ 2147483647 h 1232"/>
              <a:gd name="T4" fmla="*/ 2147483647 w 3234"/>
              <a:gd name="T5" fmla="*/ 2147483647 h 1232"/>
              <a:gd name="T6" fmla="*/ 2147483647 w 3234"/>
              <a:gd name="T7" fmla="*/ 2147483647 h 1232"/>
              <a:gd name="T8" fmla="*/ 2147483647 w 3234"/>
              <a:gd name="T9" fmla="*/ 2147483647 h 1232"/>
              <a:gd name="T10" fmla="*/ 2147483647 w 3234"/>
              <a:gd name="T11" fmla="*/ 2147483647 h 1232"/>
              <a:gd name="T12" fmla="*/ 0 60000 65536"/>
              <a:gd name="T13" fmla="*/ 0 60000 65536"/>
              <a:gd name="T14" fmla="*/ 0 60000 65536"/>
              <a:gd name="T15" fmla="*/ 0 60000 65536"/>
              <a:gd name="T16" fmla="*/ 0 60000 65536"/>
              <a:gd name="T17" fmla="*/ 0 60000 65536"/>
              <a:gd name="T18" fmla="*/ 0 w 3234"/>
              <a:gd name="T19" fmla="*/ 0 h 1232"/>
              <a:gd name="T20" fmla="*/ 3234 w 3234"/>
              <a:gd name="T21" fmla="*/ 1232 h 1232"/>
            </a:gdLst>
            <a:ahLst/>
            <a:cxnLst>
              <a:cxn ang="T12">
                <a:pos x="T0" y="T1"/>
              </a:cxn>
              <a:cxn ang="T13">
                <a:pos x="T2" y="T3"/>
              </a:cxn>
              <a:cxn ang="T14">
                <a:pos x="T4" y="T5"/>
              </a:cxn>
              <a:cxn ang="T15">
                <a:pos x="T6" y="T7"/>
              </a:cxn>
              <a:cxn ang="T16">
                <a:pos x="T8" y="T9"/>
              </a:cxn>
              <a:cxn ang="T17">
                <a:pos x="T10" y="T11"/>
              </a:cxn>
            </a:cxnLst>
            <a:rect l="T18" t="T19" r="T20" b="T21"/>
            <a:pathLst>
              <a:path w="3234" h="1232">
                <a:moveTo>
                  <a:pt x="0" y="0"/>
                </a:moveTo>
                <a:cubicBezTo>
                  <a:pt x="145" y="17"/>
                  <a:pt x="420" y="72"/>
                  <a:pt x="644" y="177"/>
                </a:cubicBezTo>
                <a:cubicBezTo>
                  <a:pt x="868" y="282"/>
                  <a:pt x="1099" y="514"/>
                  <a:pt x="1346" y="628"/>
                </a:cubicBezTo>
                <a:cubicBezTo>
                  <a:pt x="1593" y="742"/>
                  <a:pt x="1879" y="793"/>
                  <a:pt x="2127" y="861"/>
                </a:cubicBezTo>
                <a:cubicBezTo>
                  <a:pt x="2375" y="929"/>
                  <a:pt x="2649" y="976"/>
                  <a:pt x="2834" y="1038"/>
                </a:cubicBezTo>
                <a:cubicBezTo>
                  <a:pt x="3019" y="1100"/>
                  <a:pt x="3126" y="1166"/>
                  <a:pt x="3234" y="1232"/>
                </a:cubicBezTo>
              </a:path>
            </a:pathLst>
          </a:custGeom>
          <a:noFill/>
          <a:ln w="19050" cap="flat" cmpd="sng">
            <a:solidFill>
              <a:schemeClr val="tx1"/>
            </a:solidFill>
            <a:prstDash val="solid"/>
            <a:round/>
            <a:headEnd/>
            <a:tailEnd/>
          </a:ln>
          <a:extLst>
            <a:ext uri="{909E8E84-426E-40dd-AFC4-6F175D3DCCD1}">
              <a14:hiddenFill xmlns="" xmlns:a14="http://schemas.microsoft.com/office/drawing/2010/main" xmlns:lc="http://schemas.openxmlformats.org/drawingml/2006/lockedCanvas">
                <a:solidFill>
                  <a:srgbClr val="FFFFFF"/>
                </a:solid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000000"/>
              </a:solidFill>
            </a:endParaRPr>
          </a:p>
        </p:txBody>
      </p:sp>
      <p:sp>
        <p:nvSpPr>
          <p:cNvPr id="21" name="Freeform 42">
            <a:extLst>
              <a:ext uri="{FF2B5EF4-FFF2-40B4-BE49-F238E27FC236}">
                <a16:creationId xmlns:a16="http://schemas.microsoft.com/office/drawing/2014/main" id="{5DE8135C-AEDD-F480-0AF3-A9CD25C14E45}"/>
              </a:ext>
            </a:extLst>
          </p:cNvPr>
          <p:cNvSpPr>
            <a:spLocks/>
          </p:cNvSpPr>
          <p:nvPr/>
        </p:nvSpPr>
        <p:spPr bwMode="auto">
          <a:xfrm>
            <a:off x="6489457" y="2112914"/>
            <a:ext cx="184731" cy="300082"/>
          </a:xfrm>
          <a:custGeom>
            <a:avLst/>
            <a:gdLst>
              <a:gd name="T0" fmla="*/ 0 w 1062"/>
              <a:gd name="T1" fmla="*/ 0 h 612"/>
              <a:gd name="T2" fmla="*/ 2147483647 w 1062"/>
              <a:gd name="T3" fmla="*/ 2147483647 h 612"/>
              <a:gd name="T4" fmla="*/ 2147483647 w 1062"/>
              <a:gd name="T5" fmla="*/ 2147483647 h 612"/>
              <a:gd name="T6" fmla="*/ 2147483647 w 1062"/>
              <a:gd name="T7" fmla="*/ 2147483647 h 612"/>
              <a:gd name="T8" fmla="*/ 2147483647 w 1062"/>
              <a:gd name="T9" fmla="*/ 2147483647 h 612"/>
              <a:gd name="T10" fmla="*/ 0 60000 65536"/>
              <a:gd name="T11" fmla="*/ 0 60000 65536"/>
              <a:gd name="T12" fmla="*/ 0 60000 65536"/>
              <a:gd name="T13" fmla="*/ 0 60000 65536"/>
              <a:gd name="T14" fmla="*/ 0 60000 65536"/>
              <a:gd name="T15" fmla="*/ 0 w 1062"/>
              <a:gd name="T16" fmla="*/ 0 h 612"/>
              <a:gd name="T17" fmla="*/ 1062 w 1062"/>
              <a:gd name="T18" fmla="*/ 612 h 612"/>
            </a:gdLst>
            <a:ahLst/>
            <a:cxnLst>
              <a:cxn ang="T10">
                <a:pos x="T0" y="T1"/>
              </a:cxn>
              <a:cxn ang="T11">
                <a:pos x="T2" y="T3"/>
              </a:cxn>
              <a:cxn ang="T12">
                <a:pos x="T4" y="T5"/>
              </a:cxn>
              <a:cxn ang="T13">
                <a:pos x="T6" y="T7"/>
              </a:cxn>
              <a:cxn ang="T14">
                <a:pos x="T8" y="T9"/>
              </a:cxn>
            </a:cxnLst>
            <a:rect l="T15" t="T16" r="T17" b="T18"/>
            <a:pathLst>
              <a:path w="1062" h="612">
                <a:moveTo>
                  <a:pt x="0" y="0"/>
                </a:moveTo>
                <a:cubicBezTo>
                  <a:pt x="23" y="11"/>
                  <a:pt x="81" y="31"/>
                  <a:pt x="144" y="66"/>
                </a:cubicBezTo>
                <a:cubicBezTo>
                  <a:pt x="207" y="101"/>
                  <a:pt x="290" y="145"/>
                  <a:pt x="378" y="210"/>
                </a:cubicBezTo>
                <a:cubicBezTo>
                  <a:pt x="466" y="275"/>
                  <a:pt x="558" y="389"/>
                  <a:pt x="672" y="456"/>
                </a:cubicBezTo>
                <a:cubicBezTo>
                  <a:pt x="786" y="523"/>
                  <a:pt x="924" y="567"/>
                  <a:pt x="1062" y="612"/>
                </a:cubicBezTo>
              </a:path>
            </a:pathLst>
          </a:custGeom>
          <a:noFill/>
          <a:ln w="19050" cap="flat" cmpd="sng">
            <a:solidFill>
              <a:schemeClr val="tx1"/>
            </a:solidFill>
            <a:prstDash val="sysDot"/>
            <a:round/>
            <a:headEnd/>
            <a:tailEnd type="triangle" w="med" len="med"/>
          </a:ln>
          <a:extLst>
            <a:ext uri="{909E8E84-426E-40dd-AFC4-6F175D3DCCD1}">
              <a14:hiddenFill xmlns="" xmlns:a14="http://schemas.microsoft.com/office/drawing/2010/main" xmlns:lc="http://schemas.openxmlformats.org/drawingml/2006/lockedCanvas">
                <a:solidFill>
                  <a:srgbClr val="FFFFFF"/>
                </a:solidFill>
              </a14:hiddenFill>
            </a:ext>
          </a:extLst>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000000"/>
              </a:solidFill>
            </a:endParaRPr>
          </a:p>
        </p:txBody>
      </p:sp>
    </p:spTree>
    <p:extLst>
      <p:ext uri="{BB962C8B-B14F-4D97-AF65-F5344CB8AC3E}">
        <p14:creationId xmlns:p14="http://schemas.microsoft.com/office/powerpoint/2010/main" val="41930876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8A099A-3EBB-7497-268E-F1E14634F1E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B196B44-6F13-E57F-80AA-81CA3D3C3F04}"/>
              </a:ext>
            </a:extLst>
          </p:cNvPr>
          <p:cNvSpPr>
            <a:spLocks noGrp="1"/>
          </p:cNvSpPr>
          <p:nvPr>
            <p:ph type="title"/>
          </p:nvPr>
        </p:nvSpPr>
        <p:spPr/>
        <p:txBody>
          <a:bodyPr/>
          <a:lstStyle/>
          <a:p>
            <a:r>
              <a:rPr lang="en-CH" dirty="0"/>
              <a:t>Normalized phase space: concept</a:t>
            </a:r>
          </a:p>
        </p:txBody>
      </p:sp>
      <p:sp>
        <p:nvSpPr>
          <p:cNvPr id="3" name="Content Placeholder 2">
            <a:extLst>
              <a:ext uri="{FF2B5EF4-FFF2-40B4-BE49-F238E27FC236}">
                <a16:creationId xmlns:a16="http://schemas.microsoft.com/office/drawing/2014/main" id="{C739CE88-C15E-89FA-C888-4C3A7B2D52C1}"/>
              </a:ext>
            </a:extLst>
          </p:cNvPr>
          <p:cNvSpPr>
            <a:spLocks noGrp="1"/>
          </p:cNvSpPr>
          <p:nvPr>
            <p:ph idx="1"/>
          </p:nvPr>
        </p:nvSpPr>
        <p:spPr/>
        <p:txBody>
          <a:bodyPr/>
          <a:lstStyle/>
          <a:p>
            <a:endParaRPr lang="en-GB"/>
          </a:p>
        </p:txBody>
      </p:sp>
      <p:sp>
        <p:nvSpPr>
          <p:cNvPr id="5" name="Footer Placeholder 4">
            <a:extLst>
              <a:ext uri="{FF2B5EF4-FFF2-40B4-BE49-F238E27FC236}">
                <a16:creationId xmlns:a16="http://schemas.microsoft.com/office/drawing/2014/main" id="{3C1AF317-D4E4-9812-BA97-75BE22113806}"/>
              </a:ext>
            </a:extLst>
          </p:cNvPr>
          <p:cNvSpPr>
            <a:spLocks noGrp="1"/>
          </p:cNvSpPr>
          <p:nvPr>
            <p:ph type="ftr" sz="quarter" idx="3"/>
          </p:nvPr>
        </p:nvSpPr>
        <p:spPr/>
        <p:txBody>
          <a:bodyPr/>
          <a:lstStyle/>
          <a:p>
            <a:r>
              <a:rPr lang="fr-FR"/>
              <a:t>CAS Hadrons limits 2025, Y. Dutheil, Inj./Ext. </a:t>
            </a:r>
            <a:endParaRPr lang="en-US" dirty="0"/>
          </a:p>
        </p:txBody>
      </p:sp>
      <p:sp>
        <p:nvSpPr>
          <p:cNvPr id="6" name="Slide Number Placeholder 5">
            <a:extLst>
              <a:ext uri="{FF2B5EF4-FFF2-40B4-BE49-F238E27FC236}">
                <a16:creationId xmlns:a16="http://schemas.microsoft.com/office/drawing/2014/main" id="{6BC3DFE0-6549-F672-75CE-79EAFCAA09CA}"/>
              </a:ext>
            </a:extLst>
          </p:cNvPr>
          <p:cNvSpPr>
            <a:spLocks noGrp="1"/>
          </p:cNvSpPr>
          <p:nvPr>
            <p:ph type="sldNum" sz="quarter" idx="4"/>
          </p:nvPr>
        </p:nvSpPr>
        <p:spPr/>
        <p:txBody>
          <a:bodyPr/>
          <a:lstStyle/>
          <a:p>
            <a:fld id="{17918391-D411-FE40-AAD7-861AE5233E0E}" type="slidenum">
              <a:rPr lang="en-US" smtClean="0"/>
              <a:pPr/>
              <a:t>18</a:t>
            </a:fld>
            <a:endParaRPr lang="en-US" dirty="0"/>
          </a:p>
        </p:txBody>
      </p:sp>
      <p:pic>
        <p:nvPicPr>
          <p:cNvPr id="40" name="Picture 39">
            <a:extLst>
              <a:ext uri="{FF2B5EF4-FFF2-40B4-BE49-F238E27FC236}">
                <a16:creationId xmlns:a16="http://schemas.microsoft.com/office/drawing/2014/main" id="{204DA895-195F-BF0E-09FF-2892F42075DE}"/>
              </a:ext>
            </a:extLst>
          </p:cNvPr>
          <p:cNvPicPr>
            <a:picLocks noChangeAspect="1"/>
          </p:cNvPicPr>
          <p:nvPr/>
        </p:nvPicPr>
        <p:blipFill>
          <a:blip r:embed="rId2"/>
          <a:stretch>
            <a:fillRect/>
          </a:stretch>
        </p:blipFill>
        <p:spPr>
          <a:xfrm>
            <a:off x="477549" y="2375224"/>
            <a:ext cx="2057400" cy="654050"/>
          </a:xfrm>
          <a:prstGeom prst="rect">
            <a:avLst/>
          </a:prstGeom>
        </p:spPr>
      </p:pic>
      <p:graphicFrame>
        <p:nvGraphicFramePr>
          <p:cNvPr id="42" name="Object 15">
            <a:extLst>
              <a:ext uri="{FF2B5EF4-FFF2-40B4-BE49-F238E27FC236}">
                <a16:creationId xmlns:a16="http://schemas.microsoft.com/office/drawing/2014/main" id="{BC116905-E5D8-826E-7B47-166FD30B5DAF}"/>
              </a:ext>
            </a:extLst>
          </p:cNvPr>
          <p:cNvGraphicFramePr>
            <a:graphicFrameLocks noChangeAspect="1"/>
          </p:cNvGraphicFramePr>
          <p:nvPr/>
        </p:nvGraphicFramePr>
        <p:xfrm>
          <a:off x="477549" y="3265312"/>
          <a:ext cx="2268160" cy="323061"/>
        </p:xfrm>
        <a:graphic>
          <a:graphicData uri="http://schemas.openxmlformats.org/presentationml/2006/ole">
            <mc:AlternateContent xmlns:mc="http://schemas.openxmlformats.org/markup-compatibility/2006">
              <mc:Choice xmlns:v="urn:schemas-microsoft-com:vml" Requires="v">
                <p:oleObj name="Equation" r:id="rId3" imgW="1879600" imgH="266700" progId="Equation.3">
                  <p:embed/>
                </p:oleObj>
              </mc:Choice>
              <mc:Fallback>
                <p:oleObj name="Equation" r:id="rId3" imgW="1879600" imgH="266700" progId="Equation.3">
                  <p:embed/>
                  <p:pic>
                    <p:nvPicPr>
                      <p:cNvPr id="42" name="Object 15">
                        <a:extLst>
                          <a:ext uri="{FF2B5EF4-FFF2-40B4-BE49-F238E27FC236}">
                            <a16:creationId xmlns:a16="http://schemas.microsoft.com/office/drawing/2014/main" id="{BC116905-E5D8-826E-7B47-166FD30B5DAF}"/>
                          </a:ext>
                        </a:extLst>
                      </p:cNvPr>
                      <p:cNvPicPr>
                        <a:picLocks noChangeAspect="1" noChangeArrowheads="1"/>
                      </p:cNvPicPr>
                      <p:nvPr/>
                    </p:nvPicPr>
                    <p:blipFill>
                      <a:blip r:embed="rId4"/>
                      <a:srcRect/>
                      <a:stretch>
                        <a:fillRect/>
                      </a:stretch>
                    </p:blipFill>
                    <p:spPr bwMode="auto">
                      <a:xfrm>
                        <a:off x="477549" y="3265312"/>
                        <a:ext cx="2268160" cy="323061"/>
                      </a:xfrm>
                      <a:prstGeom prst="rect">
                        <a:avLst/>
                      </a:prstGeom>
                      <a:noFill/>
                      <a:ln>
                        <a:noFill/>
                      </a:ln>
                      <a:effectLst/>
                    </p:spPr>
                  </p:pic>
                </p:oleObj>
              </mc:Fallback>
            </mc:AlternateContent>
          </a:graphicData>
        </a:graphic>
      </p:graphicFrame>
      <p:sp>
        <p:nvSpPr>
          <p:cNvPr id="64" name="TextBox 63">
            <a:extLst>
              <a:ext uri="{FF2B5EF4-FFF2-40B4-BE49-F238E27FC236}">
                <a16:creationId xmlns:a16="http://schemas.microsoft.com/office/drawing/2014/main" id="{9AE0A015-FD28-3757-25C4-422569C7FEC5}"/>
              </a:ext>
            </a:extLst>
          </p:cNvPr>
          <p:cNvSpPr txBox="1"/>
          <p:nvPr/>
        </p:nvSpPr>
        <p:spPr>
          <a:xfrm>
            <a:off x="449704" y="961404"/>
            <a:ext cx="3236921" cy="1200329"/>
          </a:xfrm>
          <a:prstGeom prst="rect">
            <a:avLst/>
          </a:prstGeom>
          <a:noFill/>
        </p:spPr>
        <p:txBody>
          <a:bodyPr wrap="square" rtlCol="0">
            <a:spAutoFit/>
          </a:bodyPr>
          <a:lstStyle/>
          <a:p>
            <a:r>
              <a:rPr lang="en-CH" dirty="0"/>
              <a:t>Hill’s equation describes oscillator whose amplitude and frequency vary with s coordinate. </a:t>
            </a:r>
          </a:p>
        </p:txBody>
      </p:sp>
      <p:grpSp>
        <p:nvGrpSpPr>
          <p:cNvPr id="15" name="Group 14">
            <a:extLst>
              <a:ext uri="{FF2B5EF4-FFF2-40B4-BE49-F238E27FC236}">
                <a16:creationId xmlns:a16="http://schemas.microsoft.com/office/drawing/2014/main" id="{84DFFEC7-1242-4C5B-ACDA-2F687DE2347F}"/>
              </a:ext>
            </a:extLst>
          </p:cNvPr>
          <p:cNvGrpSpPr/>
          <p:nvPr/>
        </p:nvGrpSpPr>
        <p:grpSpPr>
          <a:xfrm>
            <a:off x="3576372" y="-645616"/>
            <a:ext cx="5285301" cy="4893812"/>
            <a:chOff x="3576372" y="-645616"/>
            <a:chExt cx="5285301" cy="4893812"/>
          </a:xfrm>
        </p:grpSpPr>
        <p:cxnSp>
          <p:nvCxnSpPr>
            <p:cNvPr id="8" name="Straight Arrow Connector 7">
              <a:extLst>
                <a:ext uri="{FF2B5EF4-FFF2-40B4-BE49-F238E27FC236}">
                  <a16:creationId xmlns:a16="http://schemas.microsoft.com/office/drawing/2014/main" id="{5A03B76C-9713-A50E-98D4-AC592A4E5EBA}"/>
                </a:ext>
              </a:extLst>
            </p:cNvPr>
            <p:cNvCxnSpPr/>
            <p:nvPr/>
          </p:nvCxnSpPr>
          <p:spPr>
            <a:xfrm flipV="1">
              <a:off x="4768090" y="494026"/>
              <a:ext cx="0" cy="1611443"/>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10" name="Straight Arrow Connector 9">
              <a:extLst>
                <a:ext uri="{FF2B5EF4-FFF2-40B4-BE49-F238E27FC236}">
                  <a16:creationId xmlns:a16="http://schemas.microsoft.com/office/drawing/2014/main" id="{08F88633-78E6-756D-BE8C-5AC679835E36}"/>
                </a:ext>
              </a:extLst>
            </p:cNvPr>
            <p:cNvCxnSpPr/>
            <p:nvPr/>
          </p:nvCxnSpPr>
          <p:spPr>
            <a:xfrm>
              <a:off x="3576372" y="2097974"/>
              <a:ext cx="2330970"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11" name="Arc 10">
              <a:extLst>
                <a:ext uri="{FF2B5EF4-FFF2-40B4-BE49-F238E27FC236}">
                  <a16:creationId xmlns:a16="http://schemas.microsoft.com/office/drawing/2014/main" id="{DD45525A-050F-7E49-33E5-87EE8BCA33BB}"/>
                </a:ext>
              </a:extLst>
            </p:cNvPr>
            <p:cNvSpPr/>
            <p:nvPr/>
          </p:nvSpPr>
          <p:spPr>
            <a:xfrm>
              <a:off x="4021080" y="-645616"/>
              <a:ext cx="1506511" cy="2745464"/>
            </a:xfrm>
            <a:prstGeom prst="arc">
              <a:avLst>
                <a:gd name="adj1" fmla="val 1689871"/>
                <a:gd name="adj2" fmla="val 9172314"/>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CH"/>
            </a:p>
          </p:txBody>
        </p:sp>
        <p:sp>
          <p:nvSpPr>
            <p:cNvPr id="12" name="TextBox 11">
              <a:extLst>
                <a:ext uri="{FF2B5EF4-FFF2-40B4-BE49-F238E27FC236}">
                  <a16:creationId xmlns:a16="http://schemas.microsoft.com/office/drawing/2014/main" id="{352A67C7-5212-AB22-482D-0BFD464FBE67}"/>
                </a:ext>
              </a:extLst>
            </p:cNvPr>
            <p:cNvSpPr txBox="1"/>
            <p:nvPr/>
          </p:nvSpPr>
          <p:spPr>
            <a:xfrm>
              <a:off x="4778084" y="492766"/>
              <a:ext cx="434715" cy="369332"/>
            </a:xfrm>
            <a:prstGeom prst="rect">
              <a:avLst/>
            </a:prstGeom>
            <a:noFill/>
          </p:spPr>
          <p:txBody>
            <a:bodyPr wrap="square" rtlCol="0">
              <a:spAutoFit/>
            </a:bodyPr>
            <a:lstStyle/>
            <a:p>
              <a:r>
                <a:rPr lang="en-CH" dirty="0">
                  <a:solidFill>
                    <a:schemeClr val="accent6">
                      <a:lumMod val="50000"/>
                    </a:schemeClr>
                  </a:solidFill>
                </a:rPr>
                <a:t>E</a:t>
              </a:r>
            </a:p>
          </p:txBody>
        </p:sp>
        <p:sp>
          <p:nvSpPr>
            <p:cNvPr id="13" name="TextBox 12">
              <a:extLst>
                <a:ext uri="{FF2B5EF4-FFF2-40B4-BE49-F238E27FC236}">
                  <a16:creationId xmlns:a16="http://schemas.microsoft.com/office/drawing/2014/main" id="{92D43F21-5ABB-ABEC-0C88-75554893B5A8}"/>
                </a:ext>
              </a:extLst>
            </p:cNvPr>
            <p:cNvSpPr txBox="1"/>
            <p:nvPr/>
          </p:nvSpPr>
          <p:spPr>
            <a:xfrm>
              <a:off x="5537584" y="2032392"/>
              <a:ext cx="434715" cy="369332"/>
            </a:xfrm>
            <a:prstGeom prst="rect">
              <a:avLst/>
            </a:prstGeom>
            <a:noFill/>
          </p:spPr>
          <p:txBody>
            <a:bodyPr wrap="square" rtlCol="0">
              <a:spAutoFit/>
            </a:bodyPr>
            <a:lstStyle/>
            <a:p>
              <a:r>
                <a:rPr lang="en-CH" dirty="0">
                  <a:solidFill>
                    <a:schemeClr val="accent6">
                      <a:lumMod val="50000"/>
                    </a:schemeClr>
                  </a:solidFill>
                </a:rPr>
                <a:t>x</a:t>
              </a:r>
            </a:p>
          </p:txBody>
        </p:sp>
        <p:sp>
          <p:nvSpPr>
            <p:cNvPr id="14" name="Oval 13">
              <a:extLst>
                <a:ext uri="{FF2B5EF4-FFF2-40B4-BE49-F238E27FC236}">
                  <a16:creationId xmlns:a16="http://schemas.microsoft.com/office/drawing/2014/main" id="{544C3148-CA11-FE36-2897-B00FE9147CB7}"/>
                </a:ext>
              </a:extLst>
            </p:cNvPr>
            <p:cNvSpPr/>
            <p:nvPr/>
          </p:nvSpPr>
          <p:spPr>
            <a:xfrm>
              <a:off x="4113520" y="1147971"/>
              <a:ext cx="187377" cy="187377"/>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cxnSp>
          <p:nvCxnSpPr>
            <p:cNvPr id="16" name="Straight Arrow Connector 15">
              <a:extLst>
                <a:ext uri="{FF2B5EF4-FFF2-40B4-BE49-F238E27FC236}">
                  <a16:creationId xmlns:a16="http://schemas.microsoft.com/office/drawing/2014/main" id="{E720271F-5C45-94D1-72CD-DC7CA87077BF}"/>
                </a:ext>
              </a:extLst>
            </p:cNvPr>
            <p:cNvCxnSpPr>
              <a:cxnSpLocks/>
            </p:cNvCxnSpPr>
            <p:nvPr/>
          </p:nvCxnSpPr>
          <p:spPr>
            <a:xfrm>
              <a:off x="4213438" y="1223933"/>
              <a:ext cx="277355" cy="585282"/>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15326B5F-42E0-44C0-9E51-E8F62444ED9C}"/>
                </a:ext>
              </a:extLst>
            </p:cNvPr>
            <p:cNvCxnSpPr/>
            <p:nvPr/>
          </p:nvCxnSpPr>
          <p:spPr>
            <a:xfrm flipV="1">
              <a:off x="7432634" y="468163"/>
              <a:ext cx="0" cy="1611443"/>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18" name="Straight Arrow Connector 17">
              <a:extLst>
                <a:ext uri="{FF2B5EF4-FFF2-40B4-BE49-F238E27FC236}">
                  <a16:creationId xmlns:a16="http://schemas.microsoft.com/office/drawing/2014/main" id="{46B92C77-2930-8241-AE30-FEF26CABE72D}"/>
                </a:ext>
              </a:extLst>
            </p:cNvPr>
            <p:cNvCxnSpPr/>
            <p:nvPr/>
          </p:nvCxnSpPr>
          <p:spPr>
            <a:xfrm>
              <a:off x="6282116" y="2079606"/>
              <a:ext cx="2330970"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19" name="TextBox 18">
              <a:extLst>
                <a:ext uri="{FF2B5EF4-FFF2-40B4-BE49-F238E27FC236}">
                  <a16:creationId xmlns:a16="http://schemas.microsoft.com/office/drawing/2014/main" id="{F1809E2E-2496-CD33-E1DB-8CE7BC7DCD03}"/>
                </a:ext>
              </a:extLst>
            </p:cNvPr>
            <p:cNvSpPr txBox="1"/>
            <p:nvPr/>
          </p:nvSpPr>
          <p:spPr>
            <a:xfrm>
              <a:off x="7483828" y="466903"/>
              <a:ext cx="434715" cy="369332"/>
            </a:xfrm>
            <a:prstGeom prst="rect">
              <a:avLst/>
            </a:prstGeom>
            <a:noFill/>
          </p:spPr>
          <p:txBody>
            <a:bodyPr wrap="square" rtlCol="0">
              <a:spAutoFit/>
            </a:bodyPr>
            <a:lstStyle/>
            <a:p>
              <a:r>
                <a:rPr lang="en-CH" dirty="0">
                  <a:solidFill>
                    <a:schemeClr val="accent6">
                      <a:lumMod val="50000"/>
                    </a:schemeClr>
                  </a:solidFill>
                </a:rPr>
                <a:t>E</a:t>
              </a:r>
            </a:p>
          </p:txBody>
        </p:sp>
        <p:sp>
          <p:nvSpPr>
            <p:cNvPr id="20" name="Oval 19">
              <a:extLst>
                <a:ext uri="{FF2B5EF4-FFF2-40B4-BE49-F238E27FC236}">
                  <a16:creationId xmlns:a16="http://schemas.microsoft.com/office/drawing/2014/main" id="{94F61438-9433-ABBA-0DC8-FFA7506C4424}"/>
                </a:ext>
              </a:extLst>
            </p:cNvPr>
            <p:cNvSpPr/>
            <p:nvPr/>
          </p:nvSpPr>
          <p:spPr>
            <a:xfrm>
              <a:off x="7056631" y="1374944"/>
              <a:ext cx="187377" cy="187377"/>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cxnSp>
          <p:nvCxnSpPr>
            <p:cNvPr id="21" name="Straight Arrow Connector 20">
              <a:extLst>
                <a:ext uri="{FF2B5EF4-FFF2-40B4-BE49-F238E27FC236}">
                  <a16:creationId xmlns:a16="http://schemas.microsoft.com/office/drawing/2014/main" id="{4F9E025F-3958-5A37-9DDD-B54EA7419873}"/>
                </a:ext>
              </a:extLst>
            </p:cNvPr>
            <p:cNvCxnSpPr>
              <a:cxnSpLocks/>
            </p:cNvCxnSpPr>
            <p:nvPr/>
          </p:nvCxnSpPr>
          <p:spPr>
            <a:xfrm flipH="1">
              <a:off x="6896083" y="1439663"/>
              <a:ext cx="248550" cy="305977"/>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2" name="Arc 21">
              <a:extLst>
                <a:ext uri="{FF2B5EF4-FFF2-40B4-BE49-F238E27FC236}">
                  <a16:creationId xmlns:a16="http://schemas.microsoft.com/office/drawing/2014/main" id="{F977B349-7110-E6DF-66CC-D82FCB023550}"/>
                </a:ext>
              </a:extLst>
            </p:cNvPr>
            <p:cNvSpPr/>
            <p:nvPr/>
          </p:nvSpPr>
          <p:spPr>
            <a:xfrm rot="10800000">
              <a:off x="6730572" y="1502732"/>
              <a:ext cx="1506511" cy="2745464"/>
            </a:xfrm>
            <a:prstGeom prst="arc">
              <a:avLst>
                <a:gd name="adj1" fmla="val 1689871"/>
                <a:gd name="adj2" fmla="val 9172314"/>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CH"/>
            </a:p>
          </p:txBody>
        </p:sp>
        <p:sp>
          <p:nvSpPr>
            <p:cNvPr id="24" name="TextBox 23">
              <a:extLst>
                <a:ext uri="{FF2B5EF4-FFF2-40B4-BE49-F238E27FC236}">
                  <a16:creationId xmlns:a16="http://schemas.microsoft.com/office/drawing/2014/main" id="{586C6C8F-0E15-61FD-AD18-C17880BA52F5}"/>
                </a:ext>
              </a:extLst>
            </p:cNvPr>
            <p:cNvSpPr txBox="1"/>
            <p:nvPr/>
          </p:nvSpPr>
          <p:spPr>
            <a:xfrm>
              <a:off x="8426958" y="2073582"/>
              <a:ext cx="434715" cy="369332"/>
            </a:xfrm>
            <a:prstGeom prst="rect">
              <a:avLst/>
            </a:prstGeom>
            <a:noFill/>
          </p:spPr>
          <p:txBody>
            <a:bodyPr wrap="square" rtlCol="0">
              <a:spAutoFit/>
            </a:bodyPr>
            <a:lstStyle/>
            <a:p>
              <a:r>
                <a:rPr lang="en-CH" dirty="0">
                  <a:solidFill>
                    <a:schemeClr val="accent6">
                      <a:lumMod val="50000"/>
                    </a:schemeClr>
                  </a:solidFill>
                </a:rPr>
                <a:t>x</a:t>
              </a:r>
            </a:p>
          </p:txBody>
        </p:sp>
        <p:sp>
          <p:nvSpPr>
            <p:cNvPr id="59" name="TextBox 58">
              <a:extLst>
                <a:ext uri="{FF2B5EF4-FFF2-40B4-BE49-F238E27FC236}">
                  <a16:creationId xmlns:a16="http://schemas.microsoft.com/office/drawing/2014/main" id="{B084702C-4788-111C-42A8-DC2F1DB6F6CE}"/>
                </a:ext>
              </a:extLst>
            </p:cNvPr>
            <p:cNvSpPr txBox="1"/>
            <p:nvPr/>
          </p:nvSpPr>
          <p:spPr>
            <a:xfrm>
              <a:off x="4271787" y="1218998"/>
              <a:ext cx="688351" cy="369332"/>
            </a:xfrm>
            <a:prstGeom prst="rect">
              <a:avLst/>
            </a:prstGeom>
            <a:noFill/>
            <a:ln>
              <a:noFill/>
            </a:ln>
          </p:spPr>
          <p:txBody>
            <a:bodyPr wrap="square" rtlCol="0">
              <a:spAutoFit/>
            </a:bodyPr>
            <a:lstStyle/>
            <a:p>
              <a:r>
                <a:rPr lang="en-CH" dirty="0">
                  <a:solidFill>
                    <a:srgbClr val="FF0000"/>
                  </a:solidFill>
                </a:rPr>
                <a:t>d</a:t>
              </a:r>
              <a:r>
                <a:rPr lang="en-US" dirty="0">
                  <a:solidFill>
                    <a:srgbClr val="FF0000"/>
                  </a:solidFill>
                </a:rPr>
                <a:t>s</a:t>
              </a:r>
              <a:endParaRPr lang="en-CH" dirty="0">
                <a:solidFill>
                  <a:srgbClr val="FF0000"/>
                </a:solidFill>
              </a:endParaRPr>
            </a:p>
          </p:txBody>
        </p:sp>
        <p:sp>
          <p:nvSpPr>
            <p:cNvPr id="60" name="TextBox 59">
              <a:extLst>
                <a:ext uri="{FF2B5EF4-FFF2-40B4-BE49-F238E27FC236}">
                  <a16:creationId xmlns:a16="http://schemas.microsoft.com/office/drawing/2014/main" id="{88EE23AF-5979-5F9A-4B5C-6FB83A586B36}"/>
                </a:ext>
              </a:extLst>
            </p:cNvPr>
            <p:cNvSpPr txBox="1"/>
            <p:nvPr/>
          </p:nvSpPr>
          <p:spPr>
            <a:xfrm>
              <a:off x="5416567" y="1260566"/>
              <a:ext cx="789501" cy="307777"/>
            </a:xfrm>
            <a:prstGeom prst="rect">
              <a:avLst/>
            </a:prstGeom>
            <a:noFill/>
            <a:ln>
              <a:noFill/>
            </a:ln>
          </p:spPr>
          <p:txBody>
            <a:bodyPr wrap="square" rtlCol="0">
              <a:spAutoFit/>
            </a:bodyPr>
            <a:lstStyle/>
            <a:p>
              <a:r>
                <a:rPr lang="en-US" sz="1400" dirty="0">
                  <a:solidFill>
                    <a:srgbClr val="FF0000"/>
                  </a:solidFill>
                </a:rPr>
                <a:t>~K(s0)</a:t>
              </a:r>
              <a:endParaRPr lang="en-CH" sz="1400" dirty="0">
                <a:solidFill>
                  <a:srgbClr val="FF0000"/>
                </a:solidFill>
              </a:endParaRPr>
            </a:p>
          </p:txBody>
        </p:sp>
        <p:sp>
          <p:nvSpPr>
            <p:cNvPr id="9" name="TextBox 8">
              <a:extLst>
                <a:ext uri="{FF2B5EF4-FFF2-40B4-BE49-F238E27FC236}">
                  <a16:creationId xmlns:a16="http://schemas.microsoft.com/office/drawing/2014/main" id="{93E9150C-2F81-20EE-6EA5-2235270175D7}"/>
                </a:ext>
              </a:extLst>
            </p:cNvPr>
            <p:cNvSpPr txBox="1"/>
            <p:nvPr/>
          </p:nvSpPr>
          <p:spPr>
            <a:xfrm>
              <a:off x="7920386" y="1534687"/>
              <a:ext cx="789501" cy="307777"/>
            </a:xfrm>
            <a:prstGeom prst="rect">
              <a:avLst/>
            </a:prstGeom>
            <a:noFill/>
            <a:ln>
              <a:noFill/>
            </a:ln>
          </p:spPr>
          <p:txBody>
            <a:bodyPr wrap="square" rtlCol="0">
              <a:spAutoFit/>
            </a:bodyPr>
            <a:lstStyle/>
            <a:p>
              <a:r>
                <a:rPr lang="en-US" sz="1400" dirty="0">
                  <a:solidFill>
                    <a:srgbClr val="FF0000"/>
                  </a:solidFill>
                </a:rPr>
                <a:t>~K(s1)</a:t>
              </a:r>
              <a:endParaRPr lang="en-CH" sz="1400" dirty="0">
                <a:solidFill>
                  <a:srgbClr val="FF0000"/>
                </a:solidFill>
              </a:endParaRPr>
            </a:p>
          </p:txBody>
        </p:sp>
      </p:grpSp>
      <p:sp>
        <p:nvSpPr>
          <p:cNvPr id="4" name="Date Placeholder 3">
            <a:extLst>
              <a:ext uri="{FF2B5EF4-FFF2-40B4-BE49-F238E27FC236}">
                <a16:creationId xmlns:a16="http://schemas.microsoft.com/office/drawing/2014/main" id="{6CF974FA-7680-927D-608D-C1011BAE9091}"/>
              </a:ext>
            </a:extLst>
          </p:cNvPr>
          <p:cNvSpPr>
            <a:spLocks noGrp="1"/>
          </p:cNvSpPr>
          <p:nvPr>
            <p:ph type="dt" sz="half" idx="2"/>
          </p:nvPr>
        </p:nvSpPr>
        <p:spPr/>
        <p:txBody>
          <a:bodyPr/>
          <a:lstStyle/>
          <a:p>
            <a:r>
              <a:rPr lang="en-US"/>
              <a:t>24/06/2025</a:t>
            </a:r>
            <a:endParaRPr lang="en-US" dirty="0"/>
          </a:p>
        </p:txBody>
      </p:sp>
    </p:spTree>
    <p:extLst>
      <p:ext uri="{BB962C8B-B14F-4D97-AF65-F5344CB8AC3E}">
        <p14:creationId xmlns:p14="http://schemas.microsoft.com/office/powerpoint/2010/main" val="38063280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ADECEC-1D77-644A-D33E-A2A7C39E94C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2C9CA54-EC74-2E29-437F-BA612B976DE1}"/>
              </a:ext>
            </a:extLst>
          </p:cNvPr>
          <p:cNvSpPr>
            <a:spLocks noGrp="1"/>
          </p:cNvSpPr>
          <p:nvPr>
            <p:ph type="title"/>
          </p:nvPr>
        </p:nvSpPr>
        <p:spPr/>
        <p:txBody>
          <a:bodyPr/>
          <a:lstStyle/>
          <a:p>
            <a:r>
              <a:rPr lang="en-CH" dirty="0"/>
              <a:t>Normalized phase space: concept</a:t>
            </a:r>
          </a:p>
        </p:txBody>
      </p:sp>
      <p:sp>
        <p:nvSpPr>
          <p:cNvPr id="4" name="Content Placeholder 3">
            <a:extLst>
              <a:ext uri="{FF2B5EF4-FFF2-40B4-BE49-F238E27FC236}">
                <a16:creationId xmlns:a16="http://schemas.microsoft.com/office/drawing/2014/main" id="{BA0CC210-1837-87FA-7F46-070F4E663E13}"/>
              </a:ext>
            </a:extLst>
          </p:cNvPr>
          <p:cNvSpPr>
            <a:spLocks noGrp="1"/>
          </p:cNvSpPr>
          <p:nvPr>
            <p:ph idx="1"/>
          </p:nvPr>
        </p:nvSpPr>
        <p:spPr/>
        <p:txBody>
          <a:bodyPr/>
          <a:lstStyle/>
          <a:p>
            <a:endParaRPr lang="en-GB"/>
          </a:p>
        </p:txBody>
      </p:sp>
      <p:sp>
        <p:nvSpPr>
          <p:cNvPr id="5" name="Footer Placeholder 4">
            <a:extLst>
              <a:ext uri="{FF2B5EF4-FFF2-40B4-BE49-F238E27FC236}">
                <a16:creationId xmlns:a16="http://schemas.microsoft.com/office/drawing/2014/main" id="{33F9A148-F9B7-5155-A3E2-EF06FD864CAB}"/>
              </a:ext>
            </a:extLst>
          </p:cNvPr>
          <p:cNvSpPr>
            <a:spLocks noGrp="1"/>
          </p:cNvSpPr>
          <p:nvPr>
            <p:ph type="ftr" sz="quarter" idx="3"/>
          </p:nvPr>
        </p:nvSpPr>
        <p:spPr/>
        <p:txBody>
          <a:bodyPr/>
          <a:lstStyle/>
          <a:p>
            <a:r>
              <a:rPr lang="fr-FR"/>
              <a:t>CAS Hadrons limits 2025, Y. Dutheil, Inj./Ext. </a:t>
            </a:r>
            <a:endParaRPr lang="en-US" dirty="0"/>
          </a:p>
        </p:txBody>
      </p:sp>
      <p:sp>
        <p:nvSpPr>
          <p:cNvPr id="6" name="Slide Number Placeholder 5">
            <a:extLst>
              <a:ext uri="{FF2B5EF4-FFF2-40B4-BE49-F238E27FC236}">
                <a16:creationId xmlns:a16="http://schemas.microsoft.com/office/drawing/2014/main" id="{0018F515-9D91-8A8C-E368-FD6B15D75930}"/>
              </a:ext>
            </a:extLst>
          </p:cNvPr>
          <p:cNvSpPr>
            <a:spLocks noGrp="1"/>
          </p:cNvSpPr>
          <p:nvPr>
            <p:ph type="sldNum" sz="quarter" idx="4"/>
          </p:nvPr>
        </p:nvSpPr>
        <p:spPr/>
        <p:txBody>
          <a:bodyPr/>
          <a:lstStyle/>
          <a:p>
            <a:fld id="{17918391-D411-FE40-AAD7-861AE5233E0E}" type="slidenum">
              <a:rPr lang="en-US" smtClean="0"/>
              <a:pPr/>
              <a:t>19</a:t>
            </a:fld>
            <a:endParaRPr lang="en-US" dirty="0"/>
          </a:p>
        </p:txBody>
      </p:sp>
      <p:pic>
        <p:nvPicPr>
          <p:cNvPr id="40" name="Picture 39">
            <a:extLst>
              <a:ext uri="{FF2B5EF4-FFF2-40B4-BE49-F238E27FC236}">
                <a16:creationId xmlns:a16="http://schemas.microsoft.com/office/drawing/2014/main" id="{DE1B8C5A-6586-608E-3E2C-135A325AA8F0}"/>
              </a:ext>
            </a:extLst>
          </p:cNvPr>
          <p:cNvPicPr>
            <a:picLocks noChangeAspect="1"/>
          </p:cNvPicPr>
          <p:nvPr/>
        </p:nvPicPr>
        <p:blipFill>
          <a:blip r:embed="rId2"/>
          <a:stretch>
            <a:fillRect/>
          </a:stretch>
        </p:blipFill>
        <p:spPr>
          <a:xfrm>
            <a:off x="477549" y="2375224"/>
            <a:ext cx="2057400" cy="654050"/>
          </a:xfrm>
          <a:prstGeom prst="rect">
            <a:avLst/>
          </a:prstGeom>
        </p:spPr>
      </p:pic>
      <p:graphicFrame>
        <p:nvGraphicFramePr>
          <p:cNvPr id="42" name="Object 15">
            <a:extLst>
              <a:ext uri="{FF2B5EF4-FFF2-40B4-BE49-F238E27FC236}">
                <a16:creationId xmlns:a16="http://schemas.microsoft.com/office/drawing/2014/main" id="{0C394F1D-0EF5-55AE-8A99-7DB406D62BCA}"/>
              </a:ext>
            </a:extLst>
          </p:cNvPr>
          <p:cNvGraphicFramePr>
            <a:graphicFrameLocks noChangeAspect="1"/>
          </p:cNvGraphicFramePr>
          <p:nvPr/>
        </p:nvGraphicFramePr>
        <p:xfrm>
          <a:off x="477549" y="3265312"/>
          <a:ext cx="2268160" cy="323061"/>
        </p:xfrm>
        <a:graphic>
          <a:graphicData uri="http://schemas.openxmlformats.org/presentationml/2006/ole">
            <mc:AlternateContent xmlns:mc="http://schemas.openxmlformats.org/markup-compatibility/2006">
              <mc:Choice xmlns:v="urn:schemas-microsoft-com:vml" Requires="v">
                <p:oleObj name="Equation" r:id="rId3" imgW="1879600" imgH="266700" progId="Equation.3">
                  <p:embed/>
                </p:oleObj>
              </mc:Choice>
              <mc:Fallback>
                <p:oleObj name="Equation" r:id="rId3" imgW="1879600" imgH="266700" progId="Equation.3">
                  <p:embed/>
                  <p:pic>
                    <p:nvPicPr>
                      <p:cNvPr id="42" name="Object 15">
                        <a:extLst>
                          <a:ext uri="{FF2B5EF4-FFF2-40B4-BE49-F238E27FC236}">
                            <a16:creationId xmlns:a16="http://schemas.microsoft.com/office/drawing/2014/main" id="{0C394F1D-0EF5-55AE-8A99-7DB406D62BCA}"/>
                          </a:ext>
                        </a:extLst>
                      </p:cNvPr>
                      <p:cNvPicPr>
                        <a:picLocks noChangeAspect="1" noChangeArrowheads="1"/>
                      </p:cNvPicPr>
                      <p:nvPr/>
                    </p:nvPicPr>
                    <p:blipFill>
                      <a:blip r:embed="rId4"/>
                      <a:srcRect/>
                      <a:stretch>
                        <a:fillRect/>
                      </a:stretch>
                    </p:blipFill>
                    <p:spPr bwMode="auto">
                      <a:xfrm>
                        <a:off x="477549" y="3265312"/>
                        <a:ext cx="2268160" cy="323061"/>
                      </a:xfrm>
                      <a:prstGeom prst="rect">
                        <a:avLst/>
                      </a:prstGeom>
                      <a:noFill/>
                      <a:ln>
                        <a:noFill/>
                      </a:ln>
                      <a:effectLst/>
                    </p:spPr>
                  </p:pic>
                </p:oleObj>
              </mc:Fallback>
            </mc:AlternateContent>
          </a:graphicData>
        </a:graphic>
      </p:graphicFrame>
      <p:sp>
        <p:nvSpPr>
          <p:cNvPr id="64" name="TextBox 63">
            <a:extLst>
              <a:ext uri="{FF2B5EF4-FFF2-40B4-BE49-F238E27FC236}">
                <a16:creationId xmlns:a16="http://schemas.microsoft.com/office/drawing/2014/main" id="{8D757B4F-937C-27DF-5945-231F1C8BD941}"/>
              </a:ext>
            </a:extLst>
          </p:cNvPr>
          <p:cNvSpPr txBox="1"/>
          <p:nvPr/>
        </p:nvSpPr>
        <p:spPr>
          <a:xfrm>
            <a:off x="449704" y="961404"/>
            <a:ext cx="3236921" cy="1200329"/>
          </a:xfrm>
          <a:prstGeom prst="rect">
            <a:avLst/>
          </a:prstGeom>
          <a:noFill/>
        </p:spPr>
        <p:txBody>
          <a:bodyPr wrap="square" rtlCol="0">
            <a:spAutoFit/>
          </a:bodyPr>
          <a:lstStyle/>
          <a:p>
            <a:r>
              <a:rPr lang="en-CH" dirty="0"/>
              <a:t>Hill’s equation describes oscillator whose amplitude and frequency vary with s coordinate. </a:t>
            </a:r>
          </a:p>
        </p:txBody>
      </p:sp>
      <p:pic>
        <p:nvPicPr>
          <p:cNvPr id="3" name="Picture 2">
            <a:extLst>
              <a:ext uri="{FF2B5EF4-FFF2-40B4-BE49-F238E27FC236}">
                <a16:creationId xmlns:a16="http://schemas.microsoft.com/office/drawing/2014/main" id="{3BCC2691-31CA-F68C-2C62-0860F5F0FD56}"/>
              </a:ext>
            </a:extLst>
          </p:cNvPr>
          <p:cNvPicPr>
            <a:picLocks noChangeAspect="1"/>
          </p:cNvPicPr>
          <p:nvPr/>
        </p:nvPicPr>
        <p:blipFill>
          <a:blip r:embed="rId5"/>
          <a:stretch>
            <a:fillRect/>
          </a:stretch>
        </p:blipFill>
        <p:spPr>
          <a:xfrm>
            <a:off x="6341481" y="2571750"/>
            <a:ext cx="2182305" cy="2166352"/>
          </a:xfrm>
          <a:prstGeom prst="rect">
            <a:avLst/>
          </a:prstGeom>
        </p:spPr>
      </p:pic>
      <p:pic>
        <p:nvPicPr>
          <p:cNvPr id="7" name="Picture 6">
            <a:extLst>
              <a:ext uri="{FF2B5EF4-FFF2-40B4-BE49-F238E27FC236}">
                <a16:creationId xmlns:a16="http://schemas.microsoft.com/office/drawing/2014/main" id="{30E3E853-1638-E83B-8726-F105FF11D0D7}"/>
              </a:ext>
            </a:extLst>
          </p:cNvPr>
          <p:cNvPicPr>
            <a:picLocks noChangeAspect="1"/>
          </p:cNvPicPr>
          <p:nvPr/>
        </p:nvPicPr>
        <p:blipFill>
          <a:blip r:embed="rId6"/>
          <a:stretch>
            <a:fillRect/>
          </a:stretch>
        </p:blipFill>
        <p:spPr>
          <a:xfrm>
            <a:off x="3654970" y="2564226"/>
            <a:ext cx="2168069" cy="2040535"/>
          </a:xfrm>
          <a:prstGeom prst="rect">
            <a:avLst/>
          </a:prstGeom>
        </p:spPr>
      </p:pic>
      <p:grpSp>
        <p:nvGrpSpPr>
          <p:cNvPr id="15" name="Group 14">
            <a:extLst>
              <a:ext uri="{FF2B5EF4-FFF2-40B4-BE49-F238E27FC236}">
                <a16:creationId xmlns:a16="http://schemas.microsoft.com/office/drawing/2014/main" id="{FE4F6849-21E5-AA97-D079-6D897F3DC349}"/>
              </a:ext>
            </a:extLst>
          </p:cNvPr>
          <p:cNvGrpSpPr/>
          <p:nvPr/>
        </p:nvGrpSpPr>
        <p:grpSpPr>
          <a:xfrm>
            <a:off x="3576372" y="-645616"/>
            <a:ext cx="5285301" cy="4893812"/>
            <a:chOff x="3576372" y="-645616"/>
            <a:chExt cx="5285301" cy="4893812"/>
          </a:xfrm>
        </p:grpSpPr>
        <p:cxnSp>
          <p:nvCxnSpPr>
            <p:cNvPr id="8" name="Straight Arrow Connector 7">
              <a:extLst>
                <a:ext uri="{FF2B5EF4-FFF2-40B4-BE49-F238E27FC236}">
                  <a16:creationId xmlns:a16="http://schemas.microsoft.com/office/drawing/2014/main" id="{5F5B4B42-92A8-FF94-B86D-D68349A5AFF1}"/>
                </a:ext>
              </a:extLst>
            </p:cNvPr>
            <p:cNvCxnSpPr/>
            <p:nvPr/>
          </p:nvCxnSpPr>
          <p:spPr>
            <a:xfrm flipV="1">
              <a:off x="4768090" y="494026"/>
              <a:ext cx="0" cy="1611443"/>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10" name="Straight Arrow Connector 9">
              <a:extLst>
                <a:ext uri="{FF2B5EF4-FFF2-40B4-BE49-F238E27FC236}">
                  <a16:creationId xmlns:a16="http://schemas.microsoft.com/office/drawing/2014/main" id="{2F51FCFC-F3F5-EC84-A3CD-562C0432B0CE}"/>
                </a:ext>
              </a:extLst>
            </p:cNvPr>
            <p:cNvCxnSpPr/>
            <p:nvPr/>
          </p:nvCxnSpPr>
          <p:spPr>
            <a:xfrm>
              <a:off x="3576372" y="2097974"/>
              <a:ext cx="2330970"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11" name="Arc 10">
              <a:extLst>
                <a:ext uri="{FF2B5EF4-FFF2-40B4-BE49-F238E27FC236}">
                  <a16:creationId xmlns:a16="http://schemas.microsoft.com/office/drawing/2014/main" id="{1BC71839-32C5-833C-CD59-261BF9BBF39B}"/>
                </a:ext>
              </a:extLst>
            </p:cNvPr>
            <p:cNvSpPr/>
            <p:nvPr/>
          </p:nvSpPr>
          <p:spPr>
            <a:xfrm>
              <a:off x="4021080" y="-645616"/>
              <a:ext cx="1506511" cy="2745464"/>
            </a:xfrm>
            <a:prstGeom prst="arc">
              <a:avLst>
                <a:gd name="adj1" fmla="val 1689871"/>
                <a:gd name="adj2" fmla="val 9172314"/>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CH"/>
            </a:p>
          </p:txBody>
        </p:sp>
        <p:sp>
          <p:nvSpPr>
            <p:cNvPr id="12" name="TextBox 11">
              <a:extLst>
                <a:ext uri="{FF2B5EF4-FFF2-40B4-BE49-F238E27FC236}">
                  <a16:creationId xmlns:a16="http://schemas.microsoft.com/office/drawing/2014/main" id="{9AFF8C89-D64F-FBBB-26BA-EAD764D312FF}"/>
                </a:ext>
              </a:extLst>
            </p:cNvPr>
            <p:cNvSpPr txBox="1"/>
            <p:nvPr/>
          </p:nvSpPr>
          <p:spPr>
            <a:xfrm>
              <a:off x="4778084" y="492766"/>
              <a:ext cx="434715" cy="369332"/>
            </a:xfrm>
            <a:prstGeom prst="rect">
              <a:avLst/>
            </a:prstGeom>
            <a:noFill/>
          </p:spPr>
          <p:txBody>
            <a:bodyPr wrap="square" rtlCol="0">
              <a:spAutoFit/>
            </a:bodyPr>
            <a:lstStyle/>
            <a:p>
              <a:r>
                <a:rPr lang="en-CH" dirty="0">
                  <a:solidFill>
                    <a:schemeClr val="accent6">
                      <a:lumMod val="50000"/>
                    </a:schemeClr>
                  </a:solidFill>
                </a:rPr>
                <a:t>E</a:t>
              </a:r>
            </a:p>
          </p:txBody>
        </p:sp>
        <p:sp>
          <p:nvSpPr>
            <p:cNvPr id="13" name="TextBox 12">
              <a:extLst>
                <a:ext uri="{FF2B5EF4-FFF2-40B4-BE49-F238E27FC236}">
                  <a16:creationId xmlns:a16="http://schemas.microsoft.com/office/drawing/2014/main" id="{44986E35-C413-7DFD-99B5-316BDFD0DD09}"/>
                </a:ext>
              </a:extLst>
            </p:cNvPr>
            <p:cNvSpPr txBox="1"/>
            <p:nvPr/>
          </p:nvSpPr>
          <p:spPr>
            <a:xfrm>
              <a:off x="5537584" y="2032392"/>
              <a:ext cx="434715" cy="369332"/>
            </a:xfrm>
            <a:prstGeom prst="rect">
              <a:avLst/>
            </a:prstGeom>
            <a:noFill/>
          </p:spPr>
          <p:txBody>
            <a:bodyPr wrap="square" rtlCol="0">
              <a:spAutoFit/>
            </a:bodyPr>
            <a:lstStyle/>
            <a:p>
              <a:r>
                <a:rPr lang="en-CH" dirty="0">
                  <a:solidFill>
                    <a:schemeClr val="accent6">
                      <a:lumMod val="50000"/>
                    </a:schemeClr>
                  </a:solidFill>
                </a:rPr>
                <a:t>x</a:t>
              </a:r>
            </a:p>
          </p:txBody>
        </p:sp>
        <p:sp>
          <p:nvSpPr>
            <p:cNvPr id="14" name="Oval 13">
              <a:extLst>
                <a:ext uri="{FF2B5EF4-FFF2-40B4-BE49-F238E27FC236}">
                  <a16:creationId xmlns:a16="http://schemas.microsoft.com/office/drawing/2014/main" id="{22B75BD4-FF23-BA94-3116-B01AE0E4B1EE}"/>
                </a:ext>
              </a:extLst>
            </p:cNvPr>
            <p:cNvSpPr/>
            <p:nvPr/>
          </p:nvSpPr>
          <p:spPr>
            <a:xfrm>
              <a:off x="4113520" y="1147971"/>
              <a:ext cx="187377" cy="187377"/>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cxnSp>
          <p:nvCxnSpPr>
            <p:cNvPr id="16" name="Straight Arrow Connector 15">
              <a:extLst>
                <a:ext uri="{FF2B5EF4-FFF2-40B4-BE49-F238E27FC236}">
                  <a16:creationId xmlns:a16="http://schemas.microsoft.com/office/drawing/2014/main" id="{FB768D10-E5F2-6B75-6CE3-AABFBE08B53B}"/>
                </a:ext>
              </a:extLst>
            </p:cNvPr>
            <p:cNvCxnSpPr>
              <a:cxnSpLocks/>
            </p:cNvCxnSpPr>
            <p:nvPr/>
          </p:nvCxnSpPr>
          <p:spPr>
            <a:xfrm>
              <a:off x="4213438" y="1223933"/>
              <a:ext cx="277355" cy="585282"/>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5D709756-577A-0494-56E7-4B16942C7B74}"/>
                </a:ext>
              </a:extLst>
            </p:cNvPr>
            <p:cNvCxnSpPr/>
            <p:nvPr/>
          </p:nvCxnSpPr>
          <p:spPr>
            <a:xfrm flipV="1">
              <a:off x="7432634" y="468163"/>
              <a:ext cx="0" cy="1611443"/>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18" name="Straight Arrow Connector 17">
              <a:extLst>
                <a:ext uri="{FF2B5EF4-FFF2-40B4-BE49-F238E27FC236}">
                  <a16:creationId xmlns:a16="http://schemas.microsoft.com/office/drawing/2014/main" id="{FD61F943-0687-1D42-EF7D-68093897CBD7}"/>
                </a:ext>
              </a:extLst>
            </p:cNvPr>
            <p:cNvCxnSpPr/>
            <p:nvPr/>
          </p:nvCxnSpPr>
          <p:spPr>
            <a:xfrm>
              <a:off x="6282116" y="2079606"/>
              <a:ext cx="2330970"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19" name="TextBox 18">
              <a:extLst>
                <a:ext uri="{FF2B5EF4-FFF2-40B4-BE49-F238E27FC236}">
                  <a16:creationId xmlns:a16="http://schemas.microsoft.com/office/drawing/2014/main" id="{25AB6C6E-93AA-B2E0-6491-D0DB292ADDF1}"/>
                </a:ext>
              </a:extLst>
            </p:cNvPr>
            <p:cNvSpPr txBox="1"/>
            <p:nvPr/>
          </p:nvSpPr>
          <p:spPr>
            <a:xfrm>
              <a:off x="7483828" y="466903"/>
              <a:ext cx="434715" cy="369332"/>
            </a:xfrm>
            <a:prstGeom prst="rect">
              <a:avLst/>
            </a:prstGeom>
            <a:noFill/>
          </p:spPr>
          <p:txBody>
            <a:bodyPr wrap="square" rtlCol="0">
              <a:spAutoFit/>
            </a:bodyPr>
            <a:lstStyle/>
            <a:p>
              <a:r>
                <a:rPr lang="en-CH" dirty="0">
                  <a:solidFill>
                    <a:schemeClr val="accent6">
                      <a:lumMod val="50000"/>
                    </a:schemeClr>
                  </a:solidFill>
                </a:rPr>
                <a:t>E</a:t>
              </a:r>
            </a:p>
          </p:txBody>
        </p:sp>
        <p:sp>
          <p:nvSpPr>
            <p:cNvPr id="20" name="Oval 19">
              <a:extLst>
                <a:ext uri="{FF2B5EF4-FFF2-40B4-BE49-F238E27FC236}">
                  <a16:creationId xmlns:a16="http://schemas.microsoft.com/office/drawing/2014/main" id="{45257C5A-46FF-B792-EC23-D6EFC39DE548}"/>
                </a:ext>
              </a:extLst>
            </p:cNvPr>
            <p:cNvSpPr/>
            <p:nvPr/>
          </p:nvSpPr>
          <p:spPr>
            <a:xfrm>
              <a:off x="7056631" y="1374944"/>
              <a:ext cx="187377" cy="187377"/>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cxnSp>
          <p:nvCxnSpPr>
            <p:cNvPr id="21" name="Straight Arrow Connector 20">
              <a:extLst>
                <a:ext uri="{FF2B5EF4-FFF2-40B4-BE49-F238E27FC236}">
                  <a16:creationId xmlns:a16="http://schemas.microsoft.com/office/drawing/2014/main" id="{19A48DDC-752A-3822-1968-03CDC56287E6}"/>
                </a:ext>
              </a:extLst>
            </p:cNvPr>
            <p:cNvCxnSpPr>
              <a:cxnSpLocks/>
            </p:cNvCxnSpPr>
            <p:nvPr/>
          </p:nvCxnSpPr>
          <p:spPr>
            <a:xfrm flipH="1">
              <a:off x="6896083" y="1439663"/>
              <a:ext cx="248550" cy="305977"/>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2" name="Arc 21">
              <a:extLst>
                <a:ext uri="{FF2B5EF4-FFF2-40B4-BE49-F238E27FC236}">
                  <a16:creationId xmlns:a16="http://schemas.microsoft.com/office/drawing/2014/main" id="{6DF60809-ED21-1A13-529F-47D880BE9A78}"/>
                </a:ext>
              </a:extLst>
            </p:cNvPr>
            <p:cNvSpPr/>
            <p:nvPr/>
          </p:nvSpPr>
          <p:spPr>
            <a:xfrm rot="10800000">
              <a:off x="6730572" y="1502732"/>
              <a:ext cx="1506511" cy="2745464"/>
            </a:xfrm>
            <a:prstGeom prst="arc">
              <a:avLst>
                <a:gd name="adj1" fmla="val 1689871"/>
                <a:gd name="adj2" fmla="val 9172314"/>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CH"/>
            </a:p>
          </p:txBody>
        </p:sp>
        <p:sp>
          <p:nvSpPr>
            <p:cNvPr id="24" name="TextBox 23">
              <a:extLst>
                <a:ext uri="{FF2B5EF4-FFF2-40B4-BE49-F238E27FC236}">
                  <a16:creationId xmlns:a16="http://schemas.microsoft.com/office/drawing/2014/main" id="{92E8F7C1-585B-447B-AC28-2FDAD25186AD}"/>
                </a:ext>
              </a:extLst>
            </p:cNvPr>
            <p:cNvSpPr txBox="1"/>
            <p:nvPr/>
          </p:nvSpPr>
          <p:spPr>
            <a:xfrm>
              <a:off x="8426958" y="2073582"/>
              <a:ext cx="434715" cy="369332"/>
            </a:xfrm>
            <a:prstGeom prst="rect">
              <a:avLst/>
            </a:prstGeom>
            <a:noFill/>
          </p:spPr>
          <p:txBody>
            <a:bodyPr wrap="square" rtlCol="0">
              <a:spAutoFit/>
            </a:bodyPr>
            <a:lstStyle/>
            <a:p>
              <a:r>
                <a:rPr lang="en-CH" dirty="0">
                  <a:solidFill>
                    <a:schemeClr val="accent6">
                      <a:lumMod val="50000"/>
                    </a:schemeClr>
                  </a:solidFill>
                </a:rPr>
                <a:t>x</a:t>
              </a:r>
            </a:p>
          </p:txBody>
        </p:sp>
        <p:sp>
          <p:nvSpPr>
            <p:cNvPr id="59" name="TextBox 58">
              <a:extLst>
                <a:ext uri="{FF2B5EF4-FFF2-40B4-BE49-F238E27FC236}">
                  <a16:creationId xmlns:a16="http://schemas.microsoft.com/office/drawing/2014/main" id="{A46AEA2C-4426-E08E-5290-E91594758715}"/>
                </a:ext>
              </a:extLst>
            </p:cNvPr>
            <p:cNvSpPr txBox="1"/>
            <p:nvPr/>
          </p:nvSpPr>
          <p:spPr>
            <a:xfrm>
              <a:off x="4271787" y="1218998"/>
              <a:ext cx="688351" cy="369332"/>
            </a:xfrm>
            <a:prstGeom prst="rect">
              <a:avLst/>
            </a:prstGeom>
            <a:noFill/>
            <a:ln>
              <a:noFill/>
            </a:ln>
          </p:spPr>
          <p:txBody>
            <a:bodyPr wrap="square" rtlCol="0">
              <a:spAutoFit/>
            </a:bodyPr>
            <a:lstStyle/>
            <a:p>
              <a:r>
                <a:rPr lang="en-CH" dirty="0">
                  <a:solidFill>
                    <a:srgbClr val="FF0000"/>
                  </a:solidFill>
                </a:rPr>
                <a:t>d</a:t>
              </a:r>
              <a:r>
                <a:rPr lang="en-US" dirty="0">
                  <a:solidFill>
                    <a:srgbClr val="FF0000"/>
                  </a:solidFill>
                </a:rPr>
                <a:t>s</a:t>
              </a:r>
              <a:endParaRPr lang="en-CH" dirty="0">
                <a:solidFill>
                  <a:srgbClr val="FF0000"/>
                </a:solidFill>
              </a:endParaRPr>
            </a:p>
          </p:txBody>
        </p:sp>
        <p:sp>
          <p:nvSpPr>
            <p:cNvPr id="60" name="TextBox 59">
              <a:extLst>
                <a:ext uri="{FF2B5EF4-FFF2-40B4-BE49-F238E27FC236}">
                  <a16:creationId xmlns:a16="http://schemas.microsoft.com/office/drawing/2014/main" id="{7B6D24EF-3042-28EA-99DE-8A1C0C352355}"/>
                </a:ext>
              </a:extLst>
            </p:cNvPr>
            <p:cNvSpPr txBox="1"/>
            <p:nvPr/>
          </p:nvSpPr>
          <p:spPr>
            <a:xfrm>
              <a:off x="5416567" y="1260566"/>
              <a:ext cx="789501" cy="307777"/>
            </a:xfrm>
            <a:prstGeom prst="rect">
              <a:avLst/>
            </a:prstGeom>
            <a:noFill/>
            <a:ln>
              <a:noFill/>
            </a:ln>
          </p:spPr>
          <p:txBody>
            <a:bodyPr wrap="square" rtlCol="0">
              <a:spAutoFit/>
            </a:bodyPr>
            <a:lstStyle/>
            <a:p>
              <a:r>
                <a:rPr lang="en-US" sz="1400" dirty="0">
                  <a:solidFill>
                    <a:srgbClr val="FF0000"/>
                  </a:solidFill>
                </a:rPr>
                <a:t>~K(s0)</a:t>
              </a:r>
              <a:endParaRPr lang="en-CH" sz="1400" dirty="0">
                <a:solidFill>
                  <a:srgbClr val="FF0000"/>
                </a:solidFill>
              </a:endParaRPr>
            </a:p>
          </p:txBody>
        </p:sp>
        <p:sp>
          <p:nvSpPr>
            <p:cNvPr id="9" name="TextBox 8">
              <a:extLst>
                <a:ext uri="{FF2B5EF4-FFF2-40B4-BE49-F238E27FC236}">
                  <a16:creationId xmlns:a16="http://schemas.microsoft.com/office/drawing/2014/main" id="{D3252CB7-23C9-CFEE-7CCE-7E9A488E6C60}"/>
                </a:ext>
              </a:extLst>
            </p:cNvPr>
            <p:cNvSpPr txBox="1"/>
            <p:nvPr/>
          </p:nvSpPr>
          <p:spPr>
            <a:xfrm>
              <a:off x="7920386" y="1534687"/>
              <a:ext cx="789501" cy="307777"/>
            </a:xfrm>
            <a:prstGeom prst="rect">
              <a:avLst/>
            </a:prstGeom>
            <a:noFill/>
            <a:ln>
              <a:noFill/>
            </a:ln>
          </p:spPr>
          <p:txBody>
            <a:bodyPr wrap="square" rtlCol="0">
              <a:spAutoFit/>
            </a:bodyPr>
            <a:lstStyle/>
            <a:p>
              <a:r>
                <a:rPr lang="en-US" sz="1400" dirty="0">
                  <a:solidFill>
                    <a:srgbClr val="FF0000"/>
                  </a:solidFill>
                </a:rPr>
                <a:t>~K(s1)</a:t>
              </a:r>
              <a:endParaRPr lang="en-CH" sz="1400" dirty="0">
                <a:solidFill>
                  <a:srgbClr val="FF0000"/>
                </a:solidFill>
              </a:endParaRPr>
            </a:p>
          </p:txBody>
        </p:sp>
      </p:grpSp>
      <p:sp>
        <p:nvSpPr>
          <p:cNvPr id="23" name="Date Placeholder 22">
            <a:extLst>
              <a:ext uri="{FF2B5EF4-FFF2-40B4-BE49-F238E27FC236}">
                <a16:creationId xmlns:a16="http://schemas.microsoft.com/office/drawing/2014/main" id="{C5CA951B-6963-330B-50E9-70BF2946A859}"/>
              </a:ext>
            </a:extLst>
          </p:cNvPr>
          <p:cNvSpPr>
            <a:spLocks noGrp="1"/>
          </p:cNvSpPr>
          <p:nvPr>
            <p:ph type="dt" sz="half" idx="2"/>
          </p:nvPr>
        </p:nvSpPr>
        <p:spPr/>
        <p:txBody>
          <a:bodyPr/>
          <a:lstStyle/>
          <a:p>
            <a:r>
              <a:rPr lang="en-US"/>
              <a:t>24/06/2025</a:t>
            </a:r>
            <a:endParaRPr lang="en-US" dirty="0"/>
          </a:p>
        </p:txBody>
      </p:sp>
    </p:spTree>
    <p:extLst>
      <p:ext uri="{BB962C8B-B14F-4D97-AF65-F5344CB8AC3E}">
        <p14:creationId xmlns:p14="http://schemas.microsoft.com/office/powerpoint/2010/main" val="15402994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a:t>Injection and extraction </a:t>
            </a:r>
            <a:br>
              <a:rPr lang="en-US" dirty="0"/>
            </a:br>
            <a:r>
              <a:rPr lang="en-US" sz="2000" dirty="0"/>
              <a:t>CAS on intensity limitations in hadrons beams – Part 1</a:t>
            </a:r>
            <a:endParaRPr lang="en-GB" dirty="0"/>
          </a:p>
        </p:txBody>
      </p:sp>
      <p:sp>
        <p:nvSpPr>
          <p:cNvPr id="2" name="Date Placeholder 1"/>
          <p:cNvSpPr>
            <a:spLocks noGrp="1"/>
          </p:cNvSpPr>
          <p:nvPr>
            <p:ph type="dt" sz="half" idx="2"/>
          </p:nvPr>
        </p:nvSpPr>
        <p:spPr/>
        <p:txBody>
          <a:bodyPr/>
          <a:lstStyle/>
          <a:p>
            <a:r>
              <a:rPr lang="en-US"/>
              <a:t>24/06/2025</a:t>
            </a:r>
            <a:endParaRPr lang="en-US" dirty="0"/>
          </a:p>
        </p:txBody>
      </p:sp>
      <p:sp>
        <p:nvSpPr>
          <p:cNvPr id="3" name="Footer Placeholder 2"/>
          <p:cNvSpPr>
            <a:spLocks noGrp="1"/>
          </p:cNvSpPr>
          <p:nvPr>
            <p:ph type="ftr" sz="quarter" idx="3"/>
          </p:nvPr>
        </p:nvSpPr>
        <p:spPr/>
        <p:txBody>
          <a:bodyPr/>
          <a:lstStyle/>
          <a:p>
            <a:r>
              <a:rPr lang="fr-FR"/>
              <a:t>CAS Hadrons limits 2025, Y. Dutheil, Inj./Ext. </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a:t>
            </a:fld>
            <a:endParaRPr lang="en-US" dirty="0"/>
          </a:p>
        </p:txBody>
      </p:sp>
      <p:sp>
        <p:nvSpPr>
          <p:cNvPr id="9" name="Text Placeholder 8"/>
          <p:cNvSpPr>
            <a:spLocks noGrp="1"/>
          </p:cNvSpPr>
          <p:nvPr>
            <p:ph type="body" idx="10"/>
          </p:nvPr>
        </p:nvSpPr>
        <p:spPr>
          <a:xfrm>
            <a:off x="457200" y="3023402"/>
            <a:ext cx="6477000" cy="705332"/>
          </a:xfrm>
        </p:spPr>
        <p:txBody>
          <a:bodyPr>
            <a:normAutofit fontScale="92500"/>
          </a:bodyPr>
          <a:lstStyle/>
          <a:p>
            <a:endParaRPr lang="en-US" dirty="0"/>
          </a:p>
          <a:p>
            <a:r>
              <a:rPr lang="EN-US" dirty="0"/>
              <a:t>Y. Dutheil, CERN, Geneva, Switzerland (SY-ABT-BTP)</a:t>
            </a:r>
            <a:br>
              <a:rPr lang="EN-US" dirty="0"/>
            </a:br>
            <a:r>
              <a:rPr lang="en-US" dirty="0"/>
              <a:t>with material from past and current members of the ABT group as well as F. Tecker</a:t>
            </a:r>
          </a:p>
          <a:p>
            <a:endParaRPr lang="en-US" dirty="0"/>
          </a:p>
        </p:txBody>
      </p:sp>
    </p:spTree>
    <p:extLst>
      <p:ext uri="{BB962C8B-B14F-4D97-AF65-F5344CB8AC3E}">
        <p14:creationId xmlns:p14="http://schemas.microsoft.com/office/powerpoint/2010/main" val="16910490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364BCA-C87F-4CA8-378D-7CB27CA1FED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1DCA24A-ACA1-0D56-830D-6BE555194BCA}"/>
              </a:ext>
            </a:extLst>
          </p:cNvPr>
          <p:cNvSpPr>
            <a:spLocks noGrp="1"/>
          </p:cNvSpPr>
          <p:nvPr>
            <p:ph type="title"/>
          </p:nvPr>
        </p:nvSpPr>
        <p:spPr/>
        <p:txBody>
          <a:bodyPr/>
          <a:lstStyle/>
          <a:p>
            <a:r>
              <a:rPr lang="en-CH" dirty="0"/>
              <a:t>Normalized phase space: concept</a:t>
            </a:r>
          </a:p>
        </p:txBody>
      </p:sp>
      <p:sp>
        <p:nvSpPr>
          <p:cNvPr id="3" name="Content Placeholder 2">
            <a:extLst>
              <a:ext uri="{FF2B5EF4-FFF2-40B4-BE49-F238E27FC236}">
                <a16:creationId xmlns:a16="http://schemas.microsoft.com/office/drawing/2014/main" id="{CD9B4FF6-C980-5ACB-5798-8B79779D802B}"/>
              </a:ext>
            </a:extLst>
          </p:cNvPr>
          <p:cNvSpPr>
            <a:spLocks noGrp="1"/>
          </p:cNvSpPr>
          <p:nvPr>
            <p:ph idx="1"/>
          </p:nvPr>
        </p:nvSpPr>
        <p:spPr/>
        <p:txBody>
          <a:bodyPr/>
          <a:lstStyle/>
          <a:p>
            <a:endParaRPr lang="en-GB"/>
          </a:p>
        </p:txBody>
      </p:sp>
      <p:sp>
        <p:nvSpPr>
          <p:cNvPr id="5" name="Footer Placeholder 4">
            <a:extLst>
              <a:ext uri="{FF2B5EF4-FFF2-40B4-BE49-F238E27FC236}">
                <a16:creationId xmlns:a16="http://schemas.microsoft.com/office/drawing/2014/main" id="{FF6FF6E2-F31B-4328-6D94-68E7AD525415}"/>
              </a:ext>
            </a:extLst>
          </p:cNvPr>
          <p:cNvSpPr>
            <a:spLocks noGrp="1"/>
          </p:cNvSpPr>
          <p:nvPr>
            <p:ph type="ftr" sz="quarter" idx="3"/>
          </p:nvPr>
        </p:nvSpPr>
        <p:spPr/>
        <p:txBody>
          <a:bodyPr/>
          <a:lstStyle/>
          <a:p>
            <a:r>
              <a:rPr lang="fr-FR"/>
              <a:t>CAS Hadrons limits 2025, Y. Dutheil, Inj./Ext. </a:t>
            </a:r>
            <a:endParaRPr lang="en-US" dirty="0"/>
          </a:p>
        </p:txBody>
      </p:sp>
      <p:sp>
        <p:nvSpPr>
          <p:cNvPr id="6" name="Slide Number Placeholder 5">
            <a:extLst>
              <a:ext uri="{FF2B5EF4-FFF2-40B4-BE49-F238E27FC236}">
                <a16:creationId xmlns:a16="http://schemas.microsoft.com/office/drawing/2014/main" id="{EBA6BE64-7E62-FCCD-F971-C867D3FC1FF5}"/>
              </a:ext>
            </a:extLst>
          </p:cNvPr>
          <p:cNvSpPr>
            <a:spLocks noGrp="1"/>
          </p:cNvSpPr>
          <p:nvPr>
            <p:ph type="sldNum" sz="quarter" idx="4"/>
          </p:nvPr>
        </p:nvSpPr>
        <p:spPr/>
        <p:txBody>
          <a:bodyPr/>
          <a:lstStyle/>
          <a:p>
            <a:fld id="{17918391-D411-FE40-AAD7-861AE5233E0E}" type="slidenum">
              <a:rPr lang="en-US" smtClean="0"/>
              <a:pPr/>
              <a:t>20</a:t>
            </a:fld>
            <a:endParaRPr lang="en-US" dirty="0"/>
          </a:p>
        </p:txBody>
      </p:sp>
      <p:sp>
        <p:nvSpPr>
          <p:cNvPr id="64" name="TextBox 63">
            <a:extLst>
              <a:ext uri="{FF2B5EF4-FFF2-40B4-BE49-F238E27FC236}">
                <a16:creationId xmlns:a16="http://schemas.microsoft.com/office/drawing/2014/main" id="{BB284CF2-DAFB-0132-8F27-BEC61D0F3F40}"/>
              </a:ext>
            </a:extLst>
          </p:cNvPr>
          <p:cNvSpPr txBox="1"/>
          <p:nvPr/>
        </p:nvSpPr>
        <p:spPr>
          <a:xfrm>
            <a:off x="449704" y="961404"/>
            <a:ext cx="3236921" cy="1200329"/>
          </a:xfrm>
          <a:prstGeom prst="rect">
            <a:avLst/>
          </a:prstGeom>
          <a:noFill/>
        </p:spPr>
        <p:txBody>
          <a:bodyPr wrap="square" rtlCol="0">
            <a:spAutoFit/>
          </a:bodyPr>
          <a:lstStyle/>
          <a:p>
            <a:r>
              <a:rPr lang="en-CH" dirty="0"/>
              <a:t>Hill’s equation describes oscillator whose amplitude and frequency vary with s coordinate. </a:t>
            </a:r>
          </a:p>
        </p:txBody>
      </p:sp>
      <p:grpSp>
        <p:nvGrpSpPr>
          <p:cNvPr id="50" name="Group 49">
            <a:extLst>
              <a:ext uri="{FF2B5EF4-FFF2-40B4-BE49-F238E27FC236}">
                <a16:creationId xmlns:a16="http://schemas.microsoft.com/office/drawing/2014/main" id="{B0D8CAD8-0CF2-D626-1243-F65AD493B58D}"/>
              </a:ext>
            </a:extLst>
          </p:cNvPr>
          <p:cNvGrpSpPr/>
          <p:nvPr/>
        </p:nvGrpSpPr>
        <p:grpSpPr>
          <a:xfrm>
            <a:off x="6292550" y="-544240"/>
            <a:ext cx="2395927" cy="3047340"/>
            <a:chOff x="6292550" y="-544240"/>
            <a:chExt cx="2395927" cy="3047340"/>
          </a:xfrm>
        </p:grpSpPr>
        <p:cxnSp>
          <p:nvCxnSpPr>
            <p:cNvPr id="9" name="Straight Arrow Connector 8">
              <a:extLst>
                <a:ext uri="{FF2B5EF4-FFF2-40B4-BE49-F238E27FC236}">
                  <a16:creationId xmlns:a16="http://schemas.microsoft.com/office/drawing/2014/main" id="{CB3042C2-7014-8B94-403F-35854F696801}"/>
                </a:ext>
              </a:extLst>
            </p:cNvPr>
            <p:cNvCxnSpPr/>
            <p:nvPr/>
          </p:nvCxnSpPr>
          <p:spPr>
            <a:xfrm flipV="1">
              <a:off x="7484268" y="595402"/>
              <a:ext cx="0" cy="1611443"/>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15" name="Straight Arrow Connector 14">
              <a:extLst>
                <a:ext uri="{FF2B5EF4-FFF2-40B4-BE49-F238E27FC236}">
                  <a16:creationId xmlns:a16="http://schemas.microsoft.com/office/drawing/2014/main" id="{54A07D32-FF6F-591A-6312-561501094671}"/>
                </a:ext>
              </a:extLst>
            </p:cNvPr>
            <p:cNvCxnSpPr/>
            <p:nvPr/>
          </p:nvCxnSpPr>
          <p:spPr>
            <a:xfrm>
              <a:off x="6292550" y="2206845"/>
              <a:ext cx="2330970"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23" name="Arc 22">
              <a:extLst>
                <a:ext uri="{FF2B5EF4-FFF2-40B4-BE49-F238E27FC236}">
                  <a16:creationId xmlns:a16="http://schemas.microsoft.com/office/drawing/2014/main" id="{532F4AE5-A87C-C2ED-172C-0F413B1DC918}"/>
                </a:ext>
              </a:extLst>
            </p:cNvPr>
            <p:cNvSpPr/>
            <p:nvPr/>
          </p:nvSpPr>
          <p:spPr>
            <a:xfrm>
              <a:off x="6737258" y="-544240"/>
              <a:ext cx="1506511" cy="2745464"/>
            </a:xfrm>
            <a:prstGeom prst="arc">
              <a:avLst>
                <a:gd name="adj1" fmla="val 2926520"/>
                <a:gd name="adj2" fmla="val 7827083"/>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CH"/>
            </a:p>
          </p:txBody>
        </p:sp>
        <p:sp>
          <p:nvSpPr>
            <p:cNvPr id="25" name="TextBox 24">
              <a:extLst>
                <a:ext uri="{FF2B5EF4-FFF2-40B4-BE49-F238E27FC236}">
                  <a16:creationId xmlns:a16="http://schemas.microsoft.com/office/drawing/2014/main" id="{219F914D-25D5-9532-DC2B-D078B12BAC94}"/>
                </a:ext>
              </a:extLst>
            </p:cNvPr>
            <p:cNvSpPr txBox="1"/>
            <p:nvPr/>
          </p:nvSpPr>
          <p:spPr>
            <a:xfrm>
              <a:off x="7494262" y="594142"/>
              <a:ext cx="434715" cy="369332"/>
            </a:xfrm>
            <a:prstGeom prst="rect">
              <a:avLst/>
            </a:prstGeom>
            <a:noFill/>
          </p:spPr>
          <p:txBody>
            <a:bodyPr wrap="square" rtlCol="0">
              <a:spAutoFit/>
            </a:bodyPr>
            <a:lstStyle/>
            <a:p>
              <a:r>
                <a:rPr lang="en-CH" dirty="0">
                  <a:solidFill>
                    <a:schemeClr val="accent6">
                      <a:lumMod val="50000"/>
                    </a:schemeClr>
                  </a:solidFill>
                </a:rPr>
                <a:t>E</a:t>
              </a:r>
            </a:p>
          </p:txBody>
        </p:sp>
        <p:sp>
          <p:nvSpPr>
            <p:cNvPr id="26" name="TextBox 25">
              <a:extLst>
                <a:ext uri="{FF2B5EF4-FFF2-40B4-BE49-F238E27FC236}">
                  <a16:creationId xmlns:a16="http://schemas.microsoft.com/office/drawing/2014/main" id="{228C7E47-5EE1-E003-E4D9-B16FE8CFBB88}"/>
                </a:ext>
              </a:extLst>
            </p:cNvPr>
            <p:cNvSpPr txBox="1"/>
            <p:nvPr/>
          </p:nvSpPr>
          <p:spPr>
            <a:xfrm>
              <a:off x="8253762" y="2133768"/>
              <a:ext cx="434715" cy="369332"/>
            </a:xfrm>
            <a:prstGeom prst="rect">
              <a:avLst/>
            </a:prstGeom>
            <a:noFill/>
          </p:spPr>
          <p:txBody>
            <a:bodyPr wrap="square" rtlCol="0">
              <a:spAutoFit/>
            </a:bodyPr>
            <a:lstStyle/>
            <a:p>
              <a:r>
                <a:rPr lang="en-CH" dirty="0">
                  <a:solidFill>
                    <a:schemeClr val="accent6">
                      <a:lumMod val="50000"/>
                    </a:schemeClr>
                  </a:solidFill>
                </a:rPr>
                <a:t>X</a:t>
              </a:r>
            </a:p>
          </p:txBody>
        </p:sp>
        <p:sp>
          <p:nvSpPr>
            <p:cNvPr id="27" name="Oval 26">
              <a:extLst>
                <a:ext uri="{FF2B5EF4-FFF2-40B4-BE49-F238E27FC236}">
                  <a16:creationId xmlns:a16="http://schemas.microsoft.com/office/drawing/2014/main" id="{5DC79506-D5B1-3EDC-C028-DDDE1AD6E1F3}"/>
                </a:ext>
              </a:extLst>
            </p:cNvPr>
            <p:cNvSpPr/>
            <p:nvPr/>
          </p:nvSpPr>
          <p:spPr>
            <a:xfrm>
              <a:off x="6911977" y="1482421"/>
              <a:ext cx="187377" cy="187377"/>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cxnSp>
          <p:nvCxnSpPr>
            <p:cNvPr id="28" name="Straight Arrow Connector 27">
              <a:extLst>
                <a:ext uri="{FF2B5EF4-FFF2-40B4-BE49-F238E27FC236}">
                  <a16:creationId xmlns:a16="http://schemas.microsoft.com/office/drawing/2014/main" id="{00FB619A-ABB0-28D1-CC49-7251D2AD7327}"/>
                </a:ext>
              </a:extLst>
            </p:cNvPr>
            <p:cNvCxnSpPr>
              <a:cxnSpLocks/>
            </p:cNvCxnSpPr>
            <p:nvPr/>
          </p:nvCxnSpPr>
          <p:spPr>
            <a:xfrm>
              <a:off x="7007001" y="1591998"/>
              <a:ext cx="192457" cy="33635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9" name="TextBox 28">
              <a:extLst>
                <a:ext uri="{FF2B5EF4-FFF2-40B4-BE49-F238E27FC236}">
                  <a16:creationId xmlns:a16="http://schemas.microsoft.com/office/drawing/2014/main" id="{0FD5607D-E8C9-D549-3C29-04243EEEC8E8}"/>
                </a:ext>
              </a:extLst>
            </p:cNvPr>
            <p:cNvSpPr txBox="1"/>
            <p:nvPr/>
          </p:nvSpPr>
          <p:spPr>
            <a:xfrm>
              <a:off x="7068141" y="1517404"/>
              <a:ext cx="688351" cy="369332"/>
            </a:xfrm>
            <a:prstGeom prst="rect">
              <a:avLst/>
            </a:prstGeom>
            <a:noFill/>
            <a:ln>
              <a:noFill/>
            </a:ln>
          </p:spPr>
          <p:txBody>
            <a:bodyPr wrap="square" rtlCol="0">
              <a:spAutoFit/>
            </a:bodyPr>
            <a:lstStyle/>
            <a:p>
              <a:r>
                <a:rPr lang="en-CH" dirty="0">
                  <a:solidFill>
                    <a:srgbClr val="FF0000"/>
                  </a:solidFill>
                </a:rPr>
                <a:t>d</a:t>
              </a:r>
              <a:r>
                <a:rPr lang="el-GR" dirty="0">
                  <a:solidFill>
                    <a:srgbClr val="FF0000"/>
                  </a:solidFill>
                </a:rPr>
                <a:t>μ</a:t>
              </a:r>
              <a:endParaRPr lang="en-CH" dirty="0">
                <a:solidFill>
                  <a:srgbClr val="FF0000"/>
                </a:solidFill>
              </a:endParaRPr>
            </a:p>
          </p:txBody>
        </p:sp>
      </p:grpSp>
      <p:sp>
        <p:nvSpPr>
          <p:cNvPr id="30" name="TextBox 29">
            <a:extLst>
              <a:ext uri="{FF2B5EF4-FFF2-40B4-BE49-F238E27FC236}">
                <a16:creationId xmlns:a16="http://schemas.microsoft.com/office/drawing/2014/main" id="{13A81B30-D06A-34D2-A6A1-E938B90DC04D}"/>
              </a:ext>
            </a:extLst>
          </p:cNvPr>
          <p:cNvSpPr txBox="1"/>
          <p:nvPr/>
        </p:nvSpPr>
        <p:spPr>
          <a:xfrm>
            <a:off x="8185376" y="1376902"/>
            <a:ext cx="688351" cy="369332"/>
          </a:xfrm>
          <a:prstGeom prst="rect">
            <a:avLst/>
          </a:prstGeom>
          <a:noFill/>
          <a:ln>
            <a:noFill/>
          </a:ln>
        </p:spPr>
        <p:txBody>
          <a:bodyPr wrap="square" rtlCol="0">
            <a:spAutoFit/>
          </a:bodyPr>
          <a:lstStyle/>
          <a:p>
            <a:r>
              <a:rPr lang="en-US" dirty="0">
                <a:solidFill>
                  <a:srgbClr val="FF0000"/>
                </a:solidFill>
              </a:rPr>
              <a:t>s1</a:t>
            </a:r>
            <a:endParaRPr lang="en-CH" dirty="0">
              <a:solidFill>
                <a:srgbClr val="FF0000"/>
              </a:solidFill>
            </a:endParaRPr>
          </a:p>
        </p:txBody>
      </p:sp>
      <p:cxnSp>
        <p:nvCxnSpPr>
          <p:cNvPr id="31" name="Straight Arrow Connector 30">
            <a:extLst>
              <a:ext uri="{FF2B5EF4-FFF2-40B4-BE49-F238E27FC236}">
                <a16:creationId xmlns:a16="http://schemas.microsoft.com/office/drawing/2014/main" id="{8895EC97-C123-5DF0-1CBF-992C2E647F45}"/>
              </a:ext>
            </a:extLst>
          </p:cNvPr>
          <p:cNvCxnSpPr/>
          <p:nvPr/>
        </p:nvCxnSpPr>
        <p:spPr>
          <a:xfrm flipV="1">
            <a:off x="4746761" y="595402"/>
            <a:ext cx="0" cy="1611443"/>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32" name="Straight Arrow Connector 31">
            <a:extLst>
              <a:ext uri="{FF2B5EF4-FFF2-40B4-BE49-F238E27FC236}">
                <a16:creationId xmlns:a16="http://schemas.microsoft.com/office/drawing/2014/main" id="{D79EAEAD-8D87-E44B-5BC1-E55A0906D9D6}"/>
              </a:ext>
            </a:extLst>
          </p:cNvPr>
          <p:cNvCxnSpPr/>
          <p:nvPr/>
        </p:nvCxnSpPr>
        <p:spPr>
          <a:xfrm>
            <a:off x="3555043" y="2206845"/>
            <a:ext cx="2330970"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33" name="Arc 32">
            <a:extLst>
              <a:ext uri="{FF2B5EF4-FFF2-40B4-BE49-F238E27FC236}">
                <a16:creationId xmlns:a16="http://schemas.microsoft.com/office/drawing/2014/main" id="{7E15985E-646D-1688-3AA9-2E4A8EC94C1C}"/>
              </a:ext>
            </a:extLst>
          </p:cNvPr>
          <p:cNvSpPr/>
          <p:nvPr/>
        </p:nvSpPr>
        <p:spPr>
          <a:xfrm>
            <a:off x="3999751" y="-544240"/>
            <a:ext cx="1506511" cy="2745464"/>
          </a:xfrm>
          <a:prstGeom prst="arc">
            <a:avLst>
              <a:gd name="adj1" fmla="val 2926520"/>
              <a:gd name="adj2" fmla="val 7827083"/>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CH"/>
          </a:p>
        </p:txBody>
      </p:sp>
      <p:sp>
        <p:nvSpPr>
          <p:cNvPr id="35" name="TextBox 34">
            <a:extLst>
              <a:ext uri="{FF2B5EF4-FFF2-40B4-BE49-F238E27FC236}">
                <a16:creationId xmlns:a16="http://schemas.microsoft.com/office/drawing/2014/main" id="{71B31A6B-1588-CBC2-A014-61A8D412B4C9}"/>
              </a:ext>
            </a:extLst>
          </p:cNvPr>
          <p:cNvSpPr txBox="1"/>
          <p:nvPr/>
        </p:nvSpPr>
        <p:spPr>
          <a:xfrm>
            <a:off x="4756755" y="594142"/>
            <a:ext cx="434715" cy="369332"/>
          </a:xfrm>
          <a:prstGeom prst="rect">
            <a:avLst/>
          </a:prstGeom>
          <a:noFill/>
        </p:spPr>
        <p:txBody>
          <a:bodyPr wrap="square" rtlCol="0">
            <a:spAutoFit/>
          </a:bodyPr>
          <a:lstStyle/>
          <a:p>
            <a:r>
              <a:rPr lang="en-CH" dirty="0">
                <a:solidFill>
                  <a:schemeClr val="accent6">
                    <a:lumMod val="50000"/>
                  </a:schemeClr>
                </a:solidFill>
              </a:rPr>
              <a:t>E</a:t>
            </a:r>
          </a:p>
        </p:txBody>
      </p:sp>
      <p:sp>
        <p:nvSpPr>
          <p:cNvPr id="36" name="TextBox 35">
            <a:extLst>
              <a:ext uri="{FF2B5EF4-FFF2-40B4-BE49-F238E27FC236}">
                <a16:creationId xmlns:a16="http://schemas.microsoft.com/office/drawing/2014/main" id="{1202C49B-AA96-94BC-D709-FB05E8743F64}"/>
              </a:ext>
            </a:extLst>
          </p:cNvPr>
          <p:cNvSpPr txBox="1"/>
          <p:nvPr/>
        </p:nvSpPr>
        <p:spPr>
          <a:xfrm>
            <a:off x="5516255" y="2133768"/>
            <a:ext cx="434715" cy="369332"/>
          </a:xfrm>
          <a:prstGeom prst="rect">
            <a:avLst/>
          </a:prstGeom>
          <a:noFill/>
        </p:spPr>
        <p:txBody>
          <a:bodyPr wrap="square" rtlCol="0">
            <a:spAutoFit/>
          </a:bodyPr>
          <a:lstStyle/>
          <a:p>
            <a:r>
              <a:rPr lang="en-CH" dirty="0">
                <a:solidFill>
                  <a:schemeClr val="accent6">
                    <a:lumMod val="50000"/>
                  </a:schemeClr>
                </a:solidFill>
              </a:rPr>
              <a:t>X</a:t>
            </a:r>
          </a:p>
        </p:txBody>
      </p:sp>
      <p:sp>
        <p:nvSpPr>
          <p:cNvPr id="37" name="Oval 36">
            <a:extLst>
              <a:ext uri="{FF2B5EF4-FFF2-40B4-BE49-F238E27FC236}">
                <a16:creationId xmlns:a16="http://schemas.microsoft.com/office/drawing/2014/main" id="{E7E0F5E5-6D02-F357-F92C-02E253491144}"/>
              </a:ext>
            </a:extLst>
          </p:cNvPr>
          <p:cNvSpPr/>
          <p:nvPr/>
        </p:nvSpPr>
        <p:spPr>
          <a:xfrm>
            <a:off x="5133838" y="1482421"/>
            <a:ext cx="187377" cy="187377"/>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cxnSp>
        <p:nvCxnSpPr>
          <p:cNvPr id="38" name="Straight Arrow Connector 37">
            <a:extLst>
              <a:ext uri="{FF2B5EF4-FFF2-40B4-BE49-F238E27FC236}">
                <a16:creationId xmlns:a16="http://schemas.microsoft.com/office/drawing/2014/main" id="{71847EFE-057F-0E44-2A5F-588A33E83085}"/>
              </a:ext>
            </a:extLst>
          </p:cNvPr>
          <p:cNvCxnSpPr>
            <a:cxnSpLocks/>
          </p:cNvCxnSpPr>
          <p:nvPr/>
        </p:nvCxnSpPr>
        <p:spPr>
          <a:xfrm flipH="1">
            <a:off x="4955749" y="1608489"/>
            <a:ext cx="266824" cy="401335"/>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39" name="TextBox 38">
            <a:extLst>
              <a:ext uri="{FF2B5EF4-FFF2-40B4-BE49-F238E27FC236}">
                <a16:creationId xmlns:a16="http://schemas.microsoft.com/office/drawing/2014/main" id="{91BBE1DA-0B77-5C20-030A-8DFB4C7DABE7}"/>
              </a:ext>
            </a:extLst>
          </p:cNvPr>
          <p:cNvSpPr txBox="1"/>
          <p:nvPr/>
        </p:nvSpPr>
        <p:spPr>
          <a:xfrm>
            <a:off x="4720730" y="1449593"/>
            <a:ext cx="688351" cy="369332"/>
          </a:xfrm>
          <a:prstGeom prst="rect">
            <a:avLst/>
          </a:prstGeom>
          <a:noFill/>
          <a:ln>
            <a:noFill/>
          </a:ln>
        </p:spPr>
        <p:txBody>
          <a:bodyPr wrap="square" rtlCol="0">
            <a:spAutoFit/>
          </a:bodyPr>
          <a:lstStyle/>
          <a:p>
            <a:r>
              <a:rPr lang="en-CH" dirty="0">
                <a:solidFill>
                  <a:srgbClr val="FF0000"/>
                </a:solidFill>
              </a:rPr>
              <a:t>d</a:t>
            </a:r>
            <a:r>
              <a:rPr lang="el-GR" dirty="0">
                <a:solidFill>
                  <a:srgbClr val="FF0000"/>
                </a:solidFill>
              </a:rPr>
              <a:t>μ</a:t>
            </a:r>
            <a:endParaRPr lang="en-CH" dirty="0">
              <a:solidFill>
                <a:srgbClr val="FF0000"/>
              </a:solidFill>
            </a:endParaRPr>
          </a:p>
        </p:txBody>
      </p:sp>
      <p:sp>
        <p:nvSpPr>
          <p:cNvPr id="41" name="TextBox 40">
            <a:extLst>
              <a:ext uri="{FF2B5EF4-FFF2-40B4-BE49-F238E27FC236}">
                <a16:creationId xmlns:a16="http://schemas.microsoft.com/office/drawing/2014/main" id="{22B3249F-EF44-9234-AA01-0DA7060ED2EE}"/>
              </a:ext>
            </a:extLst>
          </p:cNvPr>
          <p:cNvSpPr txBox="1"/>
          <p:nvPr/>
        </p:nvSpPr>
        <p:spPr>
          <a:xfrm>
            <a:off x="5447869" y="1376902"/>
            <a:ext cx="688351" cy="369332"/>
          </a:xfrm>
          <a:prstGeom prst="rect">
            <a:avLst/>
          </a:prstGeom>
          <a:noFill/>
          <a:ln>
            <a:noFill/>
          </a:ln>
        </p:spPr>
        <p:txBody>
          <a:bodyPr wrap="square" rtlCol="0">
            <a:spAutoFit/>
          </a:bodyPr>
          <a:lstStyle/>
          <a:p>
            <a:r>
              <a:rPr lang="en-US" dirty="0">
                <a:solidFill>
                  <a:srgbClr val="FF0000"/>
                </a:solidFill>
              </a:rPr>
              <a:t>s0</a:t>
            </a:r>
            <a:endParaRPr lang="en-CH" dirty="0">
              <a:solidFill>
                <a:srgbClr val="FF0000"/>
              </a:solidFill>
            </a:endParaRPr>
          </a:p>
        </p:txBody>
      </p:sp>
      <p:pic>
        <p:nvPicPr>
          <p:cNvPr id="45" name="Picture 44">
            <a:extLst>
              <a:ext uri="{FF2B5EF4-FFF2-40B4-BE49-F238E27FC236}">
                <a16:creationId xmlns:a16="http://schemas.microsoft.com/office/drawing/2014/main" id="{499466FB-8498-047B-CBFA-26E87D9A9C24}"/>
              </a:ext>
            </a:extLst>
          </p:cNvPr>
          <p:cNvPicPr>
            <a:picLocks noChangeAspect="1"/>
          </p:cNvPicPr>
          <p:nvPr/>
        </p:nvPicPr>
        <p:blipFill>
          <a:blip r:embed="rId2"/>
          <a:stretch>
            <a:fillRect/>
          </a:stretch>
        </p:blipFill>
        <p:spPr>
          <a:xfrm>
            <a:off x="449704" y="4005485"/>
            <a:ext cx="2743611" cy="491958"/>
          </a:xfrm>
          <a:prstGeom prst="rect">
            <a:avLst/>
          </a:prstGeom>
        </p:spPr>
      </p:pic>
      <p:pic>
        <p:nvPicPr>
          <p:cNvPr id="46" name="Picture 45">
            <a:extLst>
              <a:ext uri="{FF2B5EF4-FFF2-40B4-BE49-F238E27FC236}">
                <a16:creationId xmlns:a16="http://schemas.microsoft.com/office/drawing/2014/main" id="{40ACB113-466A-5552-8D29-3A182F6D45FF}"/>
              </a:ext>
            </a:extLst>
          </p:cNvPr>
          <p:cNvPicPr>
            <a:picLocks noChangeAspect="1"/>
          </p:cNvPicPr>
          <p:nvPr/>
        </p:nvPicPr>
        <p:blipFill>
          <a:blip r:embed="rId3"/>
          <a:stretch>
            <a:fillRect/>
          </a:stretch>
        </p:blipFill>
        <p:spPr>
          <a:xfrm>
            <a:off x="6057990" y="2473045"/>
            <a:ext cx="2532522" cy="2288596"/>
          </a:xfrm>
          <a:prstGeom prst="rect">
            <a:avLst/>
          </a:prstGeom>
        </p:spPr>
      </p:pic>
      <p:pic>
        <p:nvPicPr>
          <p:cNvPr id="47" name="Picture 46">
            <a:extLst>
              <a:ext uri="{FF2B5EF4-FFF2-40B4-BE49-F238E27FC236}">
                <a16:creationId xmlns:a16="http://schemas.microsoft.com/office/drawing/2014/main" id="{D404A869-5FDA-F357-8E8B-8FB0BF4CD3C6}"/>
              </a:ext>
            </a:extLst>
          </p:cNvPr>
          <p:cNvPicPr>
            <a:picLocks noChangeAspect="1"/>
          </p:cNvPicPr>
          <p:nvPr/>
        </p:nvPicPr>
        <p:blipFill>
          <a:blip r:embed="rId4"/>
          <a:stretch>
            <a:fillRect/>
          </a:stretch>
        </p:blipFill>
        <p:spPr>
          <a:xfrm>
            <a:off x="3516547" y="2415310"/>
            <a:ext cx="2369466" cy="2251340"/>
          </a:xfrm>
          <a:prstGeom prst="rect">
            <a:avLst/>
          </a:prstGeom>
        </p:spPr>
      </p:pic>
      <p:pic>
        <p:nvPicPr>
          <p:cNvPr id="48" name="Picture 47">
            <a:extLst>
              <a:ext uri="{FF2B5EF4-FFF2-40B4-BE49-F238E27FC236}">
                <a16:creationId xmlns:a16="http://schemas.microsoft.com/office/drawing/2014/main" id="{A1E2B6F1-A2E7-64F9-A0B0-49C084F5FA12}"/>
              </a:ext>
            </a:extLst>
          </p:cNvPr>
          <p:cNvPicPr>
            <a:picLocks noChangeAspect="1"/>
          </p:cNvPicPr>
          <p:nvPr/>
        </p:nvPicPr>
        <p:blipFill>
          <a:blip r:embed="rId5"/>
          <a:stretch>
            <a:fillRect/>
          </a:stretch>
        </p:blipFill>
        <p:spPr>
          <a:xfrm>
            <a:off x="477549" y="2375224"/>
            <a:ext cx="2057400" cy="654050"/>
          </a:xfrm>
          <a:prstGeom prst="rect">
            <a:avLst/>
          </a:prstGeom>
        </p:spPr>
      </p:pic>
      <p:graphicFrame>
        <p:nvGraphicFramePr>
          <p:cNvPr id="49" name="Object 15">
            <a:extLst>
              <a:ext uri="{FF2B5EF4-FFF2-40B4-BE49-F238E27FC236}">
                <a16:creationId xmlns:a16="http://schemas.microsoft.com/office/drawing/2014/main" id="{8702E06B-1A4A-12A0-43A1-A22D7AE8BA40}"/>
              </a:ext>
            </a:extLst>
          </p:cNvPr>
          <p:cNvGraphicFramePr>
            <a:graphicFrameLocks noChangeAspect="1"/>
          </p:cNvGraphicFramePr>
          <p:nvPr/>
        </p:nvGraphicFramePr>
        <p:xfrm>
          <a:off x="477549" y="3265312"/>
          <a:ext cx="2268160" cy="323061"/>
        </p:xfrm>
        <a:graphic>
          <a:graphicData uri="http://schemas.openxmlformats.org/presentationml/2006/ole">
            <mc:AlternateContent xmlns:mc="http://schemas.openxmlformats.org/markup-compatibility/2006">
              <mc:Choice xmlns:v="urn:schemas-microsoft-com:vml" Requires="v">
                <p:oleObj name="Equation" r:id="rId6" imgW="1879600" imgH="266700" progId="Equation.3">
                  <p:embed/>
                </p:oleObj>
              </mc:Choice>
              <mc:Fallback>
                <p:oleObj name="Equation" r:id="rId6" imgW="1879600" imgH="266700" progId="Equation.3">
                  <p:embed/>
                  <p:pic>
                    <p:nvPicPr>
                      <p:cNvPr id="49" name="Object 15">
                        <a:extLst>
                          <a:ext uri="{FF2B5EF4-FFF2-40B4-BE49-F238E27FC236}">
                            <a16:creationId xmlns:a16="http://schemas.microsoft.com/office/drawing/2014/main" id="{8702E06B-1A4A-12A0-43A1-A22D7AE8BA40}"/>
                          </a:ext>
                        </a:extLst>
                      </p:cNvPr>
                      <p:cNvPicPr>
                        <a:picLocks noChangeAspect="1" noChangeArrowheads="1"/>
                      </p:cNvPicPr>
                      <p:nvPr/>
                    </p:nvPicPr>
                    <p:blipFill>
                      <a:blip r:embed="rId7"/>
                      <a:srcRect/>
                      <a:stretch>
                        <a:fillRect/>
                      </a:stretch>
                    </p:blipFill>
                    <p:spPr bwMode="auto">
                      <a:xfrm>
                        <a:off x="477549" y="3265312"/>
                        <a:ext cx="2268160" cy="323061"/>
                      </a:xfrm>
                      <a:prstGeom prst="rect">
                        <a:avLst/>
                      </a:prstGeom>
                      <a:noFill/>
                      <a:ln>
                        <a:noFill/>
                      </a:ln>
                      <a:effectLst/>
                    </p:spPr>
                  </p:pic>
                </p:oleObj>
              </mc:Fallback>
            </mc:AlternateContent>
          </a:graphicData>
        </a:graphic>
      </p:graphicFrame>
      <p:sp>
        <p:nvSpPr>
          <p:cNvPr id="4" name="Date Placeholder 3">
            <a:extLst>
              <a:ext uri="{FF2B5EF4-FFF2-40B4-BE49-F238E27FC236}">
                <a16:creationId xmlns:a16="http://schemas.microsoft.com/office/drawing/2014/main" id="{C238561F-1A1D-E3F6-6227-7367E3F99B0A}"/>
              </a:ext>
            </a:extLst>
          </p:cNvPr>
          <p:cNvSpPr>
            <a:spLocks noGrp="1"/>
          </p:cNvSpPr>
          <p:nvPr>
            <p:ph type="dt" sz="half" idx="2"/>
          </p:nvPr>
        </p:nvSpPr>
        <p:spPr/>
        <p:txBody>
          <a:bodyPr/>
          <a:lstStyle/>
          <a:p>
            <a:r>
              <a:rPr lang="en-US"/>
              <a:t>24/06/2025</a:t>
            </a:r>
            <a:endParaRPr lang="en-US" dirty="0"/>
          </a:p>
        </p:txBody>
      </p:sp>
    </p:spTree>
    <p:extLst>
      <p:ext uri="{BB962C8B-B14F-4D97-AF65-F5344CB8AC3E}">
        <p14:creationId xmlns:p14="http://schemas.microsoft.com/office/powerpoint/2010/main" val="36364789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5F0A73-6BF8-38F4-5137-56ADB0993DC6}"/>
              </a:ext>
            </a:extLst>
          </p:cNvPr>
          <p:cNvSpPr>
            <a:spLocks noGrp="1"/>
          </p:cNvSpPr>
          <p:nvPr>
            <p:ph type="title"/>
          </p:nvPr>
        </p:nvSpPr>
        <p:spPr/>
        <p:txBody>
          <a:bodyPr/>
          <a:lstStyle/>
          <a:p>
            <a:r>
              <a:rPr lang="en-US" dirty="0"/>
              <a:t>Normalized phase space: math</a:t>
            </a:r>
          </a:p>
        </p:txBody>
      </p:sp>
      <p:graphicFrame>
        <p:nvGraphicFramePr>
          <p:cNvPr id="34" name="Object 124">
            <a:extLst>
              <a:ext uri="{FF2B5EF4-FFF2-40B4-BE49-F238E27FC236}">
                <a16:creationId xmlns:a16="http://schemas.microsoft.com/office/drawing/2014/main" id="{C48E65A4-845B-C9A6-E88D-F46FF56E78AD}"/>
              </a:ext>
            </a:extLst>
          </p:cNvPr>
          <p:cNvGraphicFramePr>
            <a:graphicFrameLocks noGrp="1" noChangeAspect="1"/>
          </p:cNvGraphicFramePr>
          <p:nvPr>
            <p:ph idx="1"/>
            <p:extLst>
              <p:ext uri="{D42A27DB-BD31-4B8C-83A1-F6EECF244321}">
                <p14:modId xmlns:p14="http://schemas.microsoft.com/office/powerpoint/2010/main" val="3672385440"/>
              </p:ext>
            </p:extLst>
          </p:nvPr>
        </p:nvGraphicFramePr>
        <p:xfrm>
          <a:off x="6577013" y="3976688"/>
          <a:ext cx="685800" cy="254000"/>
        </p:xfrm>
        <a:graphic>
          <a:graphicData uri="http://schemas.openxmlformats.org/presentationml/2006/ole">
            <mc:AlternateContent xmlns:mc="http://schemas.openxmlformats.org/markup-compatibility/2006">
              <mc:Choice xmlns:v="urn:schemas-microsoft-com:vml" Requires="v">
                <p:oleObj name="Equation" r:id="rId2" imgW="685800" imgH="253800" progId="Equation.3">
                  <p:embed/>
                </p:oleObj>
              </mc:Choice>
              <mc:Fallback>
                <p:oleObj name="Equation" r:id="rId2" imgW="685800" imgH="253800" progId="Equation.3">
                  <p:embed/>
                  <p:pic>
                    <p:nvPicPr>
                      <p:cNvPr id="34" name="Object 124">
                        <a:extLst>
                          <a:ext uri="{FF2B5EF4-FFF2-40B4-BE49-F238E27FC236}">
                            <a16:creationId xmlns:a16="http://schemas.microsoft.com/office/drawing/2014/main" id="{C48E65A4-845B-C9A6-E88D-F46FF56E78A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77013" y="3976688"/>
                        <a:ext cx="685800" cy="254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 name="Footer Placeholder 4">
            <a:extLst>
              <a:ext uri="{FF2B5EF4-FFF2-40B4-BE49-F238E27FC236}">
                <a16:creationId xmlns:a16="http://schemas.microsoft.com/office/drawing/2014/main" id="{E1603906-4354-63D9-C6E2-29048AA1AB04}"/>
              </a:ext>
            </a:extLst>
          </p:cNvPr>
          <p:cNvSpPr>
            <a:spLocks noGrp="1"/>
          </p:cNvSpPr>
          <p:nvPr>
            <p:ph type="ftr" sz="quarter" idx="3"/>
          </p:nvPr>
        </p:nvSpPr>
        <p:spPr/>
        <p:txBody>
          <a:bodyPr/>
          <a:lstStyle/>
          <a:p>
            <a:r>
              <a:rPr lang="fr-FR"/>
              <a:t>CAS Hadrons limits 2025, Y. Dutheil, Inj./Ext. </a:t>
            </a:r>
            <a:endParaRPr lang="en-US" dirty="0"/>
          </a:p>
        </p:txBody>
      </p:sp>
      <p:sp>
        <p:nvSpPr>
          <p:cNvPr id="6" name="Slide Number Placeholder 5">
            <a:extLst>
              <a:ext uri="{FF2B5EF4-FFF2-40B4-BE49-F238E27FC236}">
                <a16:creationId xmlns:a16="http://schemas.microsoft.com/office/drawing/2014/main" id="{0F6AFF77-E88B-C55B-04E6-09DC6660D55B}"/>
              </a:ext>
            </a:extLst>
          </p:cNvPr>
          <p:cNvSpPr>
            <a:spLocks noGrp="1"/>
          </p:cNvSpPr>
          <p:nvPr>
            <p:ph type="sldNum" sz="quarter" idx="4"/>
          </p:nvPr>
        </p:nvSpPr>
        <p:spPr/>
        <p:txBody>
          <a:bodyPr/>
          <a:lstStyle/>
          <a:p>
            <a:fld id="{17918391-D411-FE40-AAD7-861AE5233E0E}" type="slidenum">
              <a:rPr lang="en-US" smtClean="0"/>
              <a:pPr/>
              <a:t>21</a:t>
            </a:fld>
            <a:endParaRPr lang="en-US" dirty="0"/>
          </a:p>
        </p:txBody>
      </p:sp>
      <p:graphicFrame>
        <p:nvGraphicFramePr>
          <p:cNvPr id="7" name="Object 96">
            <a:extLst>
              <a:ext uri="{FF2B5EF4-FFF2-40B4-BE49-F238E27FC236}">
                <a16:creationId xmlns:a16="http://schemas.microsoft.com/office/drawing/2014/main" id="{CC6B8CB8-092A-07E8-718F-A3EA403FA6DB}"/>
              </a:ext>
            </a:extLst>
          </p:cNvPr>
          <p:cNvGraphicFramePr>
            <a:graphicFrameLocks noChangeAspect="1"/>
          </p:cNvGraphicFramePr>
          <p:nvPr/>
        </p:nvGraphicFramePr>
        <p:xfrm>
          <a:off x="2802431" y="1819860"/>
          <a:ext cx="482600" cy="444500"/>
        </p:xfrm>
        <a:graphic>
          <a:graphicData uri="http://schemas.openxmlformats.org/presentationml/2006/ole">
            <mc:AlternateContent xmlns:mc="http://schemas.openxmlformats.org/markup-compatibility/2006">
              <mc:Choice xmlns:v="urn:schemas-microsoft-com:vml" Requires="v">
                <p:oleObj name="Equation" r:id="rId4" imgW="482400" imgH="444240" progId="Equation.3">
                  <p:embed/>
                </p:oleObj>
              </mc:Choice>
              <mc:Fallback>
                <p:oleObj name="Equation" r:id="rId4" imgW="482400" imgH="444240" progId="Equation.3">
                  <p:embed/>
                  <p:pic>
                    <p:nvPicPr>
                      <p:cNvPr id="7" name="Object 96">
                        <a:extLst>
                          <a:ext uri="{FF2B5EF4-FFF2-40B4-BE49-F238E27FC236}">
                            <a16:creationId xmlns:a16="http://schemas.microsoft.com/office/drawing/2014/main" id="{CC6B8CB8-092A-07E8-718F-A3EA403FA6D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02431" y="1819860"/>
                        <a:ext cx="482600" cy="4445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 name="Object 97">
            <a:extLst>
              <a:ext uri="{FF2B5EF4-FFF2-40B4-BE49-F238E27FC236}">
                <a16:creationId xmlns:a16="http://schemas.microsoft.com/office/drawing/2014/main" id="{02A33474-11F6-5DF2-79E1-E5A43824E9F2}"/>
              </a:ext>
            </a:extLst>
          </p:cNvPr>
          <p:cNvGraphicFramePr>
            <a:graphicFrameLocks noChangeAspect="1"/>
          </p:cNvGraphicFramePr>
          <p:nvPr/>
        </p:nvGraphicFramePr>
        <p:xfrm>
          <a:off x="2650031" y="902285"/>
          <a:ext cx="596900" cy="444500"/>
        </p:xfrm>
        <a:graphic>
          <a:graphicData uri="http://schemas.openxmlformats.org/presentationml/2006/ole">
            <mc:AlternateContent xmlns:mc="http://schemas.openxmlformats.org/markup-compatibility/2006">
              <mc:Choice xmlns:v="urn:schemas-microsoft-com:vml" Requires="v">
                <p:oleObj name="Equation" r:id="rId6" imgW="596880" imgH="444240" progId="Equation.3">
                  <p:embed/>
                </p:oleObj>
              </mc:Choice>
              <mc:Fallback>
                <p:oleObj name="Equation" r:id="rId6" imgW="596880" imgH="444240" progId="Equation.3">
                  <p:embed/>
                  <p:pic>
                    <p:nvPicPr>
                      <p:cNvPr id="8" name="Object 97">
                        <a:extLst>
                          <a:ext uri="{FF2B5EF4-FFF2-40B4-BE49-F238E27FC236}">
                            <a16:creationId xmlns:a16="http://schemas.microsoft.com/office/drawing/2014/main" id="{02A33474-11F6-5DF2-79E1-E5A43824E9F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50031" y="902285"/>
                        <a:ext cx="596900" cy="4445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 name="Line 98">
            <a:extLst>
              <a:ext uri="{FF2B5EF4-FFF2-40B4-BE49-F238E27FC236}">
                <a16:creationId xmlns:a16="http://schemas.microsoft.com/office/drawing/2014/main" id="{9BB0934F-3591-4BBD-5725-CE08A1DED72C}"/>
              </a:ext>
            </a:extLst>
          </p:cNvPr>
          <p:cNvSpPr>
            <a:spLocks noChangeShapeType="1"/>
          </p:cNvSpPr>
          <p:nvPr/>
        </p:nvSpPr>
        <p:spPr bwMode="auto">
          <a:xfrm flipV="1">
            <a:off x="2503981" y="1005473"/>
            <a:ext cx="0" cy="276860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GB"/>
          </a:p>
        </p:txBody>
      </p:sp>
      <p:sp>
        <p:nvSpPr>
          <p:cNvPr id="10" name="Line 99">
            <a:extLst>
              <a:ext uri="{FF2B5EF4-FFF2-40B4-BE49-F238E27FC236}">
                <a16:creationId xmlns:a16="http://schemas.microsoft.com/office/drawing/2014/main" id="{2CB6BC52-E8B6-77FA-1132-3CD5FA671DEC}"/>
              </a:ext>
            </a:extLst>
          </p:cNvPr>
          <p:cNvSpPr>
            <a:spLocks noChangeShapeType="1"/>
          </p:cNvSpPr>
          <p:nvPr/>
        </p:nvSpPr>
        <p:spPr bwMode="auto">
          <a:xfrm>
            <a:off x="833931" y="2751723"/>
            <a:ext cx="3338512" cy="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GB"/>
          </a:p>
        </p:txBody>
      </p:sp>
      <p:sp>
        <p:nvSpPr>
          <p:cNvPr id="11" name="Oval 100">
            <a:extLst>
              <a:ext uri="{FF2B5EF4-FFF2-40B4-BE49-F238E27FC236}">
                <a16:creationId xmlns:a16="http://schemas.microsoft.com/office/drawing/2014/main" id="{A43B3738-9C3A-69D4-CCE2-7569BB335713}"/>
              </a:ext>
            </a:extLst>
          </p:cNvPr>
          <p:cNvSpPr>
            <a:spLocks noChangeArrowheads="1"/>
          </p:cNvSpPr>
          <p:nvPr/>
        </p:nvSpPr>
        <p:spPr bwMode="auto">
          <a:xfrm rot="19167719">
            <a:off x="1060943" y="2069098"/>
            <a:ext cx="2959100" cy="1365250"/>
          </a:xfrm>
          <a:prstGeom prst="ellipse">
            <a:avLst/>
          </a:prstGeom>
          <a:noFill/>
          <a:ln w="9525" algn="ctr">
            <a:solidFill>
              <a:srgbClr val="FF0000"/>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12" name="Text Box 101">
            <a:extLst>
              <a:ext uri="{FF2B5EF4-FFF2-40B4-BE49-F238E27FC236}">
                <a16:creationId xmlns:a16="http://schemas.microsoft.com/office/drawing/2014/main" id="{8F6B8281-3118-C097-01C6-62D7EED49720}"/>
              </a:ext>
            </a:extLst>
          </p:cNvPr>
          <p:cNvSpPr txBox="1">
            <a:spLocks noChangeArrowheads="1"/>
          </p:cNvSpPr>
          <p:nvPr/>
        </p:nvSpPr>
        <p:spPr bwMode="auto">
          <a:xfrm>
            <a:off x="3894507" y="2827923"/>
            <a:ext cx="527300" cy="3077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altLang="en-US" sz="1400" i="1" dirty="0"/>
              <a:t>x(s)</a:t>
            </a:r>
          </a:p>
        </p:txBody>
      </p:sp>
      <p:sp>
        <p:nvSpPr>
          <p:cNvPr id="13" name="Text Box 102">
            <a:extLst>
              <a:ext uri="{FF2B5EF4-FFF2-40B4-BE49-F238E27FC236}">
                <a16:creationId xmlns:a16="http://schemas.microsoft.com/office/drawing/2014/main" id="{893FDDEC-6F50-8C0A-4B4A-A33FA566D35D}"/>
              </a:ext>
            </a:extLst>
          </p:cNvPr>
          <p:cNvSpPr txBox="1">
            <a:spLocks noChangeArrowheads="1"/>
          </p:cNvSpPr>
          <p:nvPr/>
        </p:nvSpPr>
        <p:spPr bwMode="auto">
          <a:xfrm>
            <a:off x="1936786" y="929273"/>
            <a:ext cx="567187" cy="3077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altLang="en-US" sz="1400" i="1" dirty="0"/>
              <a:t>x’(s)</a:t>
            </a:r>
          </a:p>
        </p:txBody>
      </p:sp>
      <p:sp>
        <p:nvSpPr>
          <p:cNvPr id="14" name="Line 103">
            <a:extLst>
              <a:ext uri="{FF2B5EF4-FFF2-40B4-BE49-F238E27FC236}">
                <a16:creationId xmlns:a16="http://schemas.microsoft.com/office/drawing/2014/main" id="{3BEA9D1D-97FA-9C82-3CE5-7085D8A6BA46}"/>
              </a:ext>
            </a:extLst>
          </p:cNvPr>
          <p:cNvSpPr>
            <a:spLocks noChangeShapeType="1"/>
          </p:cNvSpPr>
          <p:nvPr/>
        </p:nvSpPr>
        <p:spPr bwMode="auto">
          <a:xfrm flipH="1">
            <a:off x="891081" y="1661110"/>
            <a:ext cx="2427287" cy="0"/>
          </a:xfrm>
          <a:prstGeom prst="line">
            <a:avLst/>
          </a:prstGeom>
          <a:noFill/>
          <a:ln w="9525">
            <a:solidFill>
              <a:schemeClr val="tx1"/>
            </a:solidFill>
            <a:prstDash val="sysDot"/>
            <a:round/>
            <a:headEnd/>
            <a:tailEnd/>
          </a:ln>
          <a:extLst>
            <a:ext uri="{909E8E84-426E-40dd-AFC4-6F175D3DCCD1}">
              <a14:hiddenFill xmlns="" xmlns:a14="http://schemas.microsoft.com/office/drawing/2010/main">
                <a:noFill/>
              </a14:hiddenFill>
            </a:ext>
          </a:extLst>
        </p:spPr>
        <p:txBody>
          <a:bodyPr wrap="none" anchor="ctr"/>
          <a:lstStyle/>
          <a:p>
            <a:endParaRPr lang="en-GB"/>
          </a:p>
        </p:txBody>
      </p:sp>
      <p:sp>
        <p:nvSpPr>
          <p:cNvPr id="15" name="Line 104">
            <a:extLst>
              <a:ext uri="{FF2B5EF4-FFF2-40B4-BE49-F238E27FC236}">
                <a16:creationId xmlns:a16="http://schemas.microsoft.com/office/drawing/2014/main" id="{54129C9F-32D0-D49E-1352-5A9DF1C5F5FD}"/>
              </a:ext>
            </a:extLst>
          </p:cNvPr>
          <p:cNvSpPr>
            <a:spLocks noChangeShapeType="1"/>
          </p:cNvSpPr>
          <p:nvPr/>
        </p:nvSpPr>
        <p:spPr bwMode="auto">
          <a:xfrm flipH="1">
            <a:off x="1735631" y="1945273"/>
            <a:ext cx="757237" cy="0"/>
          </a:xfrm>
          <a:prstGeom prst="line">
            <a:avLst/>
          </a:prstGeom>
          <a:noFill/>
          <a:ln w="9525">
            <a:solidFill>
              <a:schemeClr val="tx1"/>
            </a:solidFill>
            <a:prstDash val="sysDot"/>
            <a:round/>
            <a:headEnd/>
            <a:tailEnd/>
          </a:ln>
          <a:extLst>
            <a:ext uri="{909E8E84-426E-40dd-AFC4-6F175D3DCCD1}">
              <a14:hiddenFill xmlns="" xmlns:a14="http://schemas.microsoft.com/office/drawing/2010/main">
                <a:noFill/>
              </a14:hiddenFill>
            </a:ext>
          </a:extLst>
        </p:spPr>
        <p:txBody>
          <a:bodyPr wrap="none" anchor="ctr"/>
          <a:lstStyle/>
          <a:p>
            <a:endParaRPr lang="en-GB"/>
          </a:p>
        </p:txBody>
      </p:sp>
      <p:sp>
        <p:nvSpPr>
          <p:cNvPr id="16" name="Line 105">
            <a:extLst>
              <a:ext uri="{FF2B5EF4-FFF2-40B4-BE49-F238E27FC236}">
                <a16:creationId xmlns:a16="http://schemas.microsoft.com/office/drawing/2014/main" id="{6F881788-1319-2C36-3A5F-166546E1423A}"/>
              </a:ext>
            </a:extLst>
          </p:cNvPr>
          <p:cNvSpPr>
            <a:spLocks noChangeShapeType="1"/>
          </p:cNvSpPr>
          <p:nvPr/>
        </p:nvSpPr>
        <p:spPr bwMode="auto">
          <a:xfrm flipH="1">
            <a:off x="3754931" y="2030998"/>
            <a:ext cx="531812" cy="0"/>
          </a:xfrm>
          <a:prstGeom prst="line">
            <a:avLst/>
          </a:prstGeom>
          <a:noFill/>
          <a:ln w="9525">
            <a:solidFill>
              <a:schemeClr val="tx1"/>
            </a:solidFill>
            <a:prstDash val="sysDot"/>
            <a:round/>
            <a:headEnd/>
            <a:tailEnd/>
          </a:ln>
          <a:extLst>
            <a:ext uri="{909E8E84-426E-40dd-AFC4-6F175D3DCCD1}">
              <a14:hiddenFill xmlns="" xmlns:a14="http://schemas.microsoft.com/office/drawing/2010/main">
                <a:noFill/>
              </a14:hiddenFill>
            </a:ext>
          </a:extLst>
        </p:spPr>
        <p:txBody>
          <a:bodyPr wrap="none" anchor="ctr"/>
          <a:lstStyle/>
          <a:p>
            <a:endParaRPr lang="en-GB"/>
          </a:p>
        </p:txBody>
      </p:sp>
      <p:sp>
        <p:nvSpPr>
          <p:cNvPr id="17" name="Line 106">
            <a:extLst>
              <a:ext uri="{FF2B5EF4-FFF2-40B4-BE49-F238E27FC236}">
                <a16:creationId xmlns:a16="http://schemas.microsoft.com/office/drawing/2014/main" id="{1B8D78CB-B5F8-ABB0-40EA-6D03953D14B3}"/>
              </a:ext>
            </a:extLst>
          </p:cNvPr>
          <p:cNvSpPr>
            <a:spLocks noChangeShapeType="1"/>
          </p:cNvSpPr>
          <p:nvPr/>
        </p:nvSpPr>
        <p:spPr bwMode="auto">
          <a:xfrm flipH="1" flipV="1">
            <a:off x="3754931" y="2040523"/>
            <a:ext cx="0" cy="1819275"/>
          </a:xfrm>
          <a:prstGeom prst="line">
            <a:avLst/>
          </a:prstGeom>
          <a:noFill/>
          <a:ln w="9525">
            <a:solidFill>
              <a:schemeClr val="tx1"/>
            </a:solidFill>
            <a:prstDash val="sysDot"/>
            <a:round/>
            <a:headEnd/>
            <a:tailEnd/>
          </a:ln>
          <a:extLst>
            <a:ext uri="{909E8E84-426E-40dd-AFC4-6F175D3DCCD1}">
              <a14:hiddenFill xmlns="" xmlns:a14="http://schemas.microsoft.com/office/drawing/2010/main">
                <a:noFill/>
              </a14:hiddenFill>
            </a:ext>
          </a:extLst>
        </p:spPr>
        <p:txBody>
          <a:bodyPr wrap="none" anchor="ctr"/>
          <a:lstStyle/>
          <a:p>
            <a:endParaRPr lang="en-GB"/>
          </a:p>
        </p:txBody>
      </p:sp>
      <p:sp>
        <p:nvSpPr>
          <p:cNvPr id="18" name="Line 107">
            <a:extLst>
              <a:ext uri="{FF2B5EF4-FFF2-40B4-BE49-F238E27FC236}">
                <a16:creationId xmlns:a16="http://schemas.microsoft.com/office/drawing/2014/main" id="{A962AFFA-64A5-C702-52D5-628048AA1F56}"/>
              </a:ext>
            </a:extLst>
          </p:cNvPr>
          <p:cNvSpPr>
            <a:spLocks noChangeShapeType="1"/>
          </p:cNvSpPr>
          <p:nvPr/>
        </p:nvSpPr>
        <p:spPr bwMode="auto">
          <a:xfrm flipH="1" flipV="1">
            <a:off x="3470768" y="2153235"/>
            <a:ext cx="0" cy="608013"/>
          </a:xfrm>
          <a:prstGeom prst="line">
            <a:avLst/>
          </a:prstGeom>
          <a:noFill/>
          <a:ln w="9525">
            <a:solidFill>
              <a:schemeClr val="tx1"/>
            </a:solidFill>
            <a:prstDash val="sysDot"/>
            <a:round/>
            <a:headEnd/>
            <a:tailEnd/>
          </a:ln>
          <a:extLst>
            <a:ext uri="{909E8E84-426E-40dd-AFC4-6F175D3DCCD1}">
              <a14:hiddenFill xmlns="" xmlns:a14="http://schemas.microsoft.com/office/drawing/2010/main">
                <a:noFill/>
              </a14:hiddenFill>
            </a:ext>
          </a:extLst>
        </p:spPr>
        <p:txBody>
          <a:bodyPr wrap="none" anchor="ctr"/>
          <a:lstStyle/>
          <a:p>
            <a:endParaRPr lang="en-GB"/>
          </a:p>
        </p:txBody>
      </p:sp>
      <p:sp>
        <p:nvSpPr>
          <p:cNvPr id="19" name="Line 108">
            <a:extLst>
              <a:ext uri="{FF2B5EF4-FFF2-40B4-BE49-F238E27FC236}">
                <a16:creationId xmlns:a16="http://schemas.microsoft.com/office/drawing/2014/main" id="{340AC30D-720B-1FB9-4D55-13B2E2D80754}"/>
              </a:ext>
            </a:extLst>
          </p:cNvPr>
          <p:cNvSpPr>
            <a:spLocks noChangeShapeType="1"/>
          </p:cNvSpPr>
          <p:nvPr/>
        </p:nvSpPr>
        <p:spPr bwMode="auto">
          <a:xfrm flipH="1" flipV="1">
            <a:off x="3327893" y="1337260"/>
            <a:ext cx="0" cy="304800"/>
          </a:xfrm>
          <a:prstGeom prst="line">
            <a:avLst/>
          </a:prstGeom>
          <a:noFill/>
          <a:ln w="9525">
            <a:solidFill>
              <a:schemeClr val="tx1"/>
            </a:solidFill>
            <a:prstDash val="sysDot"/>
            <a:round/>
            <a:headEnd/>
            <a:tailEnd/>
          </a:ln>
          <a:extLst>
            <a:ext uri="{909E8E84-426E-40dd-AFC4-6F175D3DCCD1}">
              <a14:hiddenFill xmlns="" xmlns:a14="http://schemas.microsoft.com/office/drawing/2010/main">
                <a:noFill/>
              </a14:hiddenFill>
            </a:ext>
          </a:extLst>
        </p:spPr>
        <p:txBody>
          <a:bodyPr wrap="none" anchor="ctr"/>
          <a:lstStyle/>
          <a:p>
            <a:endParaRPr lang="en-GB"/>
          </a:p>
        </p:txBody>
      </p:sp>
      <p:sp>
        <p:nvSpPr>
          <p:cNvPr id="20" name="Line 109">
            <a:extLst>
              <a:ext uri="{FF2B5EF4-FFF2-40B4-BE49-F238E27FC236}">
                <a16:creationId xmlns:a16="http://schemas.microsoft.com/office/drawing/2014/main" id="{7A760264-BA9F-9091-2432-12782DD45897}"/>
              </a:ext>
            </a:extLst>
          </p:cNvPr>
          <p:cNvSpPr>
            <a:spLocks noChangeShapeType="1"/>
          </p:cNvSpPr>
          <p:nvPr/>
        </p:nvSpPr>
        <p:spPr bwMode="auto">
          <a:xfrm>
            <a:off x="2503981" y="3699460"/>
            <a:ext cx="1260475" cy="0"/>
          </a:xfrm>
          <a:prstGeom prst="line">
            <a:avLst/>
          </a:prstGeom>
          <a:noFill/>
          <a:ln w="9525">
            <a:solidFill>
              <a:schemeClr val="tx1"/>
            </a:solidFill>
            <a:round/>
            <a:headEnd type="arrow" w="med" len="med"/>
            <a:tailEnd type="arrow" w="med" len="med"/>
          </a:ln>
          <a:extLst>
            <a:ext uri="{909E8E84-426E-40dd-AFC4-6F175D3DCCD1}">
              <a14:hiddenFill xmlns="" xmlns:a14="http://schemas.microsoft.com/office/drawing/2010/main">
                <a:noFill/>
              </a14:hiddenFill>
            </a:ext>
          </a:extLst>
        </p:spPr>
        <p:txBody>
          <a:bodyPr wrap="none" anchor="ctr"/>
          <a:lstStyle/>
          <a:p>
            <a:endParaRPr lang="en-GB"/>
          </a:p>
        </p:txBody>
      </p:sp>
      <p:sp>
        <p:nvSpPr>
          <p:cNvPr id="21" name="Line 110">
            <a:extLst>
              <a:ext uri="{FF2B5EF4-FFF2-40B4-BE49-F238E27FC236}">
                <a16:creationId xmlns:a16="http://schemas.microsoft.com/office/drawing/2014/main" id="{1BB7A5C3-F77E-0748-2095-F9CDAF526510}"/>
              </a:ext>
            </a:extLst>
          </p:cNvPr>
          <p:cNvSpPr>
            <a:spLocks noChangeShapeType="1"/>
          </p:cNvSpPr>
          <p:nvPr/>
        </p:nvSpPr>
        <p:spPr bwMode="auto">
          <a:xfrm>
            <a:off x="2523031" y="1422985"/>
            <a:ext cx="803275" cy="0"/>
          </a:xfrm>
          <a:prstGeom prst="line">
            <a:avLst/>
          </a:prstGeom>
          <a:noFill/>
          <a:ln w="9525">
            <a:solidFill>
              <a:schemeClr val="tx1"/>
            </a:solidFill>
            <a:round/>
            <a:headEnd type="arrow" w="med" len="med"/>
            <a:tailEnd type="arrow" w="med" len="med"/>
          </a:ln>
          <a:extLst>
            <a:ext uri="{909E8E84-426E-40dd-AFC4-6F175D3DCCD1}">
              <a14:hiddenFill xmlns="" xmlns:a14="http://schemas.microsoft.com/office/drawing/2010/main">
                <a:noFill/>
              </a14:hiddenFill>
            </a:ext>
          </a:extLst>
        </p:spPr>
        <p:txBody>
          <a:bodyPr wrap="none" anchor="ctr"/>
          <a:lstStyle/>
          <a:p>
            <a:endParaRPr lang="en-GB"/>
          </a:p>
        </p:txBody>
      </p:sp>
      <p:sp>
        <p:nvSpPr>
          <p:cNvPr id="22" name="Line 111">
            <a:extLst>
              <a:ext uri="{FF2B5EF4-FFF2-40B4-BE49-F238E27FC236}">
                <a16:creationId xmlns:a16="http://schemas.microsoft.com/office/drawing/2014/main" id="{E2D63F2A-6677-F862-5645-48FE873E83DD}"/>
              </a:ext>
            </a:extLst>
          </p:cNvPr>
          <p:cNvSpPr>
            <a:spLocks noChangeShapeType="1"/>
          </p:cNvSpPr>
          <p:nvPr/>
        </p:nvSpPr>
        <p:spPr bwMode="auto">
          <a:xfrm>
            <a:off x="2532556" y="2327860"/>
            <a:ext cx="936625" cy="0"/>
          </a:xfrm>
          <a:prstGeom prst="line">
            <a:avLst/>
          </a:prstGeom>
          <a:noFill/>
          <a:ln w="9525">
            <a:solidFill>
              <a:schemeClr val="tx1"/>
            </a:solidFill>
            <a:round/>
            <a:headEnd type="arrow" w="med" len="med"/>
            <a:tailEnd type="arrow" w="med" len="med"/>
          </a:ln>
          <a:extLst>
            <a:ext uri="{909E8E84-426E-40dd-AFC4-6F175D3DCCD1}">
              <a14:hiddenFill xmlns="" xmlns:a14="http://schemas.microsoft.com/office/drawing/2010/main">
                <a:noFill/>
              </a14:hiddenFill>
            </a:ext>
          </a:extLst>
        </p:spPr>
        <p:txBody>
          <a:bodyPr wrap="none" anchor="ctr"/>
          <a:lstStyle/>
          <a:p>
            <a:endParaRPr lang="en-GB"/>
          </a:p>
        </p:txBody>
      </p:sp>
      <p:sp>
        <p:nvSpPr>
          <p:cNvPr id="23" name="Line 112">
            <a:extLst>
              <a:ext uri="{FF2B5EF4-FFF2-40B4-BE49-F238E27FC236}">
                <a16:creationId xmlns:a16="http://schemas.microsoft.com/office/drawing/2014/main" id="{1A6355BB-31FF-A970-1574-3B5C319B79C0}"/>
              </a:ext>
            </a:extLst>
          </p:cNvPr>
          <p:cNvSpPr>
            <a:spLocks noChangeShapeType="1"/>
          </p:cNvSpPr>
          <p:nvPr/>
        </p:nvSpPr>
        <p:spPr bwMode="auto">
          <a:xfrm>
            <a:off x="3945431" y="2021473"/>
            <a:ext cx="0" cy="730250"/>
          </a:xfrm>
          <a:prstGeom prst="line">
            <a:avLst/>
          </a:prstGeom>
          <a:noFill/>
          <a:ln w="9525">
            <a:solidFill>
              <a:schemeClr val="tx1"/>
            </a:solidFill>
            <a:round/>
            <a:headEnd type="arrow" w="med" len="med"/>
            <a:tailEnd type="arrow" w="med" len="med"/>
          </a:ln>
          <a:extLst>
            <a:ext uri="{909E8E84-426E-40dd-AFC4-6F175D3DCCD1}">
              <a14:hiddenFill xmlns="" xmlns:a14="http://schemas.microsoft.com/office/drawing/2010/main">
                <a:noFill/>
              </a14:hiddenFill>
            </a:ext>
          </a:extLst>
        </p:spPr>
        <p:txBody>
          <a:bodyPr wrap="none" anchor="ctr"/>
          <a:lstStyle/>
          <a:p>
            <a:endParaRPr lang="en-GB"/>
          </a:p>
        </p:txBody>
      </p:sp>
      <p:sp>
        <p:nvSpPr>
          <p:cNvPr id="24" name="Line 113">
            <a:extLst>
              <a:ext uri="{FF2B5EF4-FFF2-40B4-BE49-F238E27FC236}">
                <a16:creationId xmlns:a16="http://schemas.microsoft.com/office/drawing/2014/main" id="{CA1919E7-CFF4-B493-883F-9C0A2E563C84}"/>
              </a:ext>
            </a:extLst>
          </p:cNvPr>
          <p:cNvSpPr>
            <a:spLocks noChangeShapeType="1"/>
          </p:cNvSpPr>
          <p:nvPr/>
        </p:nvSpPr>
        <p:spPr bwMode="auto">
          <a:xfrm>
            <a:off x="2081706" y="1953210"/>
            <a:ext cx="0" cy="796925"/>
          </a:xfrm>
          <a:prstGeom prst="line">
            <a:avLst/>
          </a:prstGeom>
          <a:noFill/>
          <a:ln w="9525">
            <a:solidFill>
              <a:schemeClr val="tx1"/>
            </a:solidFill>
            <a:round/>
            <a:headEnd type="arrow" w="med" len="med"/>
            <a:tailEnd type="arrow" w="med" len="med"/>
          </a:ln>
          <a:extLst>
            <a:ext uri="{909E8E84-426E-40dd-AFC4-6F175D3DCCD1}">
              <a14:hiddenFill xmlns="" xmlns:a14="http://schemas.microsoft.com/office/drawing/2010/main">
                <a:noFill/>
              </a14:hiddenFill>
            </a:ext>
          </a:extLst>
        </p:spPr>
        <p:txBody>
          <a:bodyPr wrap="none" anchor="ctr"/>
          <a:lstStyle/>
          <a:p>
            <a:endParaRPr lang="en-GB"/>
          </a:p>
        </p:txBody>
      </p:sp>
      <p:sp>
        <p:nvSpPr>
          <p:cNvPr id="25" name="Line 114">
            <a:extLst>
              <a:ext uri="{FF2B5EF4-FFF2-40B4-BE49-F238E27FC236}">
                <a16:creationId xmlns:a16="http://schemas.microsoft.com/office/drawing/2014/main" id="{869403AA-7D54-1170-C40F-BB0A5FCFC47D}"/>
              </a:ext>
            </a:extLst>
          </p:cNvPr>
          <p:cNvSpPr>
            <a:spLocks noChangeShapeType="1"/>
          </p:cNvSpPr>
          <p:nvPr/>
        </p:nvSpPr>
        <p:spPr bwMode="auto">
          <a:xfrm>
            <a:off x="1322881" y="1659523"/>
            <a:ext cx="0" cy="1082675"/>
          </a:xfrm>
          <a:prstGeom prst="line">
            <a:avLst/>
          </a:prstGeom>
          <a:noFill/>
          <a:ln w="9525">
            <a:solidFill>
              <a:schemeClr val="tx1"/>
            </a:solidFill>
            <a:round/>
            <a:headEnd type="arrow" w="med" len="med"/>
            <a:tailEnd type="arrow" w="med" len="med"/>
          </a:ln>
          <a:extLst>
            <a:ext uri="{909E8E84-426E-40dd-AFC4-6F175D3DCCD1}">
              <a14:hiddenFill xmlns="" xmlns:a14="http://schemas.microsoft.com/office/drawing/2010/main">
                <a:noFill/>
              </a14:hiddenFill>
            </a:ext>
          </a:extLst>
        </p:spPr>
        <p:txBody>
          <a:bodyPr wrap="none" anchor="ctr"/>
          <a:lstStyle/>
          <a:p>
            <a:endParaRPr lang="en-GB"/>
          </a:p>
        </p:txBody>
      </p:sp>
      <p:graphicFrame>
        <p:nvGraphicFramePr>
          <p:cNvPr id="26" name="Object 116">
            <a:extLst>
              <a:ext uri="{FF2B5EF4-FFF2-40B4-BE49-F238E27FC236}">
                <a16:creationId xmlns:a16="http://schemas.microsoft.com/office/drawing/2014/main" id="{767998D0-577D-EDB8-89DA-CC7DD7C78F63}"/>
              </a:ext>
            </a:extLst>
          </p:cNvPr>
          <p:cNvGraphicFramePr>
            <a:graphicFrameLocks noChangeAspect="1"/>
          </p:cNvGraphicFramePr>
          <p:nvPr/>
        </p:nvGraphicFramePr>
        <p:xfrm>
          <a:off x="1441943" y="1992898"/>
          <a:ext cx="508000" cy="444500"/>
        </p:xfrm>
        <a:graphic>
          <a:graphicData uri="http://schemas.openxmlformats.org/presentationml/2006/ole">
            <mc:AlternateContent xmlns:mc="http://schemas.openxmlformats.org/markup-compatibility/2006">
              <mc:Choice xmlns:v="urn:schemas-microsoft-com:vml" Requires="v">
                <p:oleObj name="Equation" r:id="rId8" imgW="507960" imgH="444240" progId="Equation.3">
                  <p:embed/>
                </p:oleObj>
              </mc:Choice>
              <mc:Fallback>
                <p:oleObj name="Equation" r:id="rId8" imgW="507960" imgH="444240" progId="Equation.3">
                  <p:embed/>
                  <p:pic>
                    <p:nvPicPr>
                      <p:cNvPr id="26" name="Object 116">
                        <a:extLst>
                          <a:ext uri="{FF2B5EF4-FFF2-40B4-BE49-F238E27FC236}">
                            <a16:creationId xmlns:a16="http://schemas.microsoft.com/office/drawing/2014/main" id="{767998D0-577D-EDB8-89DA-CC7DD7C78F63}"/>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441943" y="1992898"/>
                        <a:ext cx="508000" cy="4445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7" name="Object 117">
            <a:extLst>
              <a:ext uri="{FF2B5EF4-FFF2-40B4-BE49-F238E27FC236}">
                <a16:creationId xmlns:a16="http://schemas.microsoft.com/office/drawing/2014/main" id="{FE6D4C9B-0593-B0EB-9DD5-A64AF5D67768}"/>
              </a:ext>
            </a:extLst>
          </p:cNvPr>
          <p:cNvGraphicFramePr>
            <a:graphicFrameLocks noChangeAspect="1"/>
          </p:cNvGraphicFramePr>
          <p:nvPr/>
        </p:nvGraphicFramePr>
        <p:xfrm>
          <a:off x="411656" y="2067510"/>
          <a:ext cx="863600" cy="254000"/>
        </p:xfrm>
        <a:graphic>
          <a:graphicData uri="http://schemas.openxmlformats.org/presentationml/2006/ole">
            <mc:AlternateContent xmlns:mc="http://schemas.openxmlformats.org/markup-compatibility/2006">
              <mc:Choice xmlns:v="urn:schemas-microsoft-com:vml" Requires="v">
                <p:oleObj name="Equation" r:id="rId10" imgW="863280" imgH="253800" progId="Equation.3">
                  <p:embed/>
                </p:oleObj>
              </mc:Choice>
              <mc:Fallback>
                <p:oleObj name="Equation" r:id="rId10" imgW="863280" imgH="253800" progId="Equation.3">
                  <p:embed/>
                  <p:pic>
                    <p:nvPicPr>
                      <p:cNvPr id="27" name="Object 117">
                        <a:extLst>
                          <a:ext uri="{FF2B5EF4-FFF2-40B4-BE49-F238E27FC236}">
                            <a16:creationId xmlns:a16="http://schemas.microsoft.com/office/drawing/2014/main" id="{FE6D4C9B-0593-B0EB-9DD5-A64AF5D67768}"/>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11656" y="2067510"/>
                        <a:ext cx="863600" cy="254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8" name="Object 118">
            <a:extLst>
              <a:ext uri="{FF2B5EF4-FFF2-40B4-BE49-F238E27FC236}">
                <a16:creationId xmlns:a16="http://schemas.microsoft.com/office/drawing/2014/main" id="{A6874BD8-0F25-C0EE-1639-5C19FE2D4E01}"/>
              </a:ext>
            </a:extLst>
          </p:cNvPr>
          <p:cNvGraphicFramePr>
            <a:graphicFrameLocks noChangeAspect="1"/>
          </p:cNvGraphicFramePr>
          <p:nvPr/>
        </p:nvGraphicFramePr>
        <p:xfrm>
          <a:off x="2719881" y="3759785"/>
          <a:ext cx="876300" cy="254000"/>
        </p:xfrm>
        <a:graphic>
          <a:graphicData uri="http://schemas.openxmlformats.org/presentationml/2006/ole">
            <mc:AlternateContent xmlns:mc="http://schemas.openxmlformats.org/markup-compatibility/2006">
              <mc:Choice xmlns:v="urn:schemas-microsoft-com:vml" Requires="v">
                <p:oleObj name="Equation" r:id="rId12" imgW="876240" imgH="253800" progId="Equation.3">
                  <p:embed/>
                </p:oleObj>
              </mc:Choice>
              <mc:Fallback>
                <p:oleObj name="Equation" r:id="rId12" imgW="876240" imgH="253800" progId="Equation.3">
                  <p:embed/>
                  <p:pic>
                    <p:nvPicPr>
                      <p:cNvPr id="28" name="Object 118">
                        <a:extLst>
                          <a:ext uri="{FF2B5EF4-FFF2-40B4-BE49-F238E27FC236}">
                            <a16:creationId xmlns:a16="http://schemas.microsoft.com/office/drawing/2014/main" id="{A6874BD8-0F25-C0EE-1639-5C19FE2D4E01}"/>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719881" y="3759785"/>
                        <a:ext cx="876300" cy="254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9" name="Line 119">
            <a:extLst>
              <a:ext uri="{FF2B5EF4-FFF2-40B4-BE49-F238E27FC236}">
                <a16:creationId xmlns:a16="http://schemas.microsoft.com/office/drawing/2014/main" id="{92180FE1-1B91-0A81-A278-FA9C4DC0379A}"/>
              </a:ext>
            </a:extLst>
          </p:cNvPr>
          <p:cNvSpPr>
            <a:spLocks noChangeShapeType="1"/>
          </p:cNvSpPr>
          <p:nvPr/>
        </p:nvSpPr>
        <p:spPr bwMode="auto">
          <a:xfrm flipV="1">
            <a:off x="6410818" y="1005473"/>
            <a:ext cx="1588" cy="3189287"/>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GB"/>
          </a:p>
        </p:txBody>
      </p:sp>
      <p:sp>
        <p:nvSpPr>
          <p:cNvPr id="30" name="Line 120">
            <a:extLst>
              <a:ext uri="{FF2B5EF4-FFF2-40B4-BE49-F238E27FC236}">
                <a16:creationId xmlns:a16="http://schemas.microsoft.com/office/drawing/2014/main" id="{BA7796C4-CCDF-51A9-E8CC-E3C15D383F18}"/>
              </a:ext>
            </a:extLst>
          </p:cNvPr>
          <p:cNvSpPr>
            <a:spLocks noChangeShapeType="1"/>
          </p:cNvSpPr>
          <p:nvPr/>
        </p:nvSpPr>
        <p:spPr bwMode="auto">
          <a:xfrm>
            <a:off x="5197968" y="2751723"/>
            <a:ext cx="2732088" cy="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GB"/>
          </a:p>
        </p:txBody>
      </p:sp>
      <p:sp>
        <p:nvSpPr>
          <p:cNvPr id="31" name="Oval 121">
            <a:extLst>
              <a:ext uri="{FF2B5EF4-FFF2-40B4-BE49-F238E27FC236}">
                <a16:creationId xmlns:a16="http://schemas.microsoft.com/office/drawing/2014/main" id="{441E1A70-180B-C06F-3F03-CECFC840EA69}"/>
              </a:ext>
            </a:extLst>
          </p:cNvPr>
          <p:cNvSpPr>
            <a:spLocks noChangeArrowheads="1"/>
          </p:cNvSpPr>
          <p:nvPr/>
        </p:nvSpPr>
        <p:spPr bwMode="auto">
          <a:xfrm>
            <a:off x="5348781" y="1689685"/>
            <a:ext cx="2125662" cy="2125663"/>
          </a:xfrm>
          <a:prstGeom prst="ellipse">
            <a:avLst/>
          </a:prstGeom>
          <a:noFill/>
          <a:ln w="9525" algn="ctr">
            <a:solidFill>
              <a:srgbClr val="FF0000"/>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32" name="Text Box 122">
            <a:extLst>
              <a:ext uri="{FF2B5EF4-FFF2-40B4-BE49-F238E27FC236}">
                <a16:creationId xmlns:a16="http://schemas.microsoft.com/office/drawing/2014/main" id="{CC65EE39-E55E-F790-9D5A-E2FE928CFCB5}"/>
              </a:ext>
            </a:extLst>
          </p:cNvPr>
          <p:cNvSpPr txBox="1">
            <a:spLocks noChangeArrowheads="1"/>
          </p:cNvSpPr>
          <p:nvPr/>
        </p:nvSpPr>
        <p:spPr bwMode="auto">
          <a:xfrm>
            <a:off x="1397493" y="3129548"/>
            <a:ext cx="846138" cy="2746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altLang="en-US" sz="1200" b="1"/>
              <a:t>Area = </a:t>
            </a:r>
            <a:r>
              <a:rPr lang="en-US" altLang="en-US" sz="1200" b="1">
                <a:latin typeface="Symbol" pitchFamily="18" charset="2"/>
              </a:rPr>
              <a:t>pe</a:t>
            </a:r>
          </a:p>
        </p:txBody>
      </p:sp>
      <p:sp>
        <p:nvSpPr>
          <p:cNvPr id="35" name="Line 125">
            <a:extLst>
              <a:ext uri="{FF2B5EF4-FFF2-40B4-BE49-F238E27FC236}">
                <a16:creationId xmlns:a16="http://schemas.microsoft.com/office/drawing/2014/main" id="{5A45013D-36F7-F6F9-A206-86A062F5EFAE}"/>
              </a:ext>
            </a:extLst>
          </p:cNvPr>
          <p:cNvSpPr>
            <a:spLocks noChangeShapeType="1"/>
          </p:cNvSpPr>
          <p:nvPr/>
        </p:nvSpPr>
        <p:spPr bwMode="auto">
          <a:xfrm>
            <a:off x="7474443" y="2751723"/>
            <a:ext cx="0" cy="1441450"/>
          </a:xfrm>
          <a:prstGeom prst="line">
            <a:avLst/>
          </a:prstGeom>
          <a:noFill/>
          <a:ln w="9525">
            <a:solidFill>
              <a:schemeClr val="tx1"/>
            </a:solidFill>
            <a:prstDash val="sysDot"/>
            <a:round/>
            <a:headEnd/>
            <a:tailEnd/>
          </a:ln>
          <a:extLst>
            <a:ext uri="{909E8E84-426E-40dd-AFC4-6F175D3DCCD1}">
              <a14:hiddenFill xmlns="" xmlns:a14="http://schemas.microsoft.com/office/drawing/2010/main">
                <a:noFill/>
              </a14:hiddenFill>
            </a:ext>
          </a:extLst>
        </p:spPr>
        <p:txBody>
          <a:bodyPr wrap="none" anchor="ctr"/>
          <a:lstStyle/>
          <a:p>
            <a:endParaRPr lang="en-GB"/>
          </a:p>
        </p:txBody>
      </p:sp>
      <p:sp>
        <p:nvSpPr>
          <p:cNvPr id="36" name="Line 126">
            <a:extLst>
              <a:ext uri="{FF2B5EF4-FFF2-40B4-BE49-F238E27FC236}">
                <a16:creationId xmlns:a16="http://schemas.microsoft.com/office/drawing/2014/main" id="{C7F53C97-E792-E197-937E-22650B29D968}"/>
              </a:ext>
            </a:extLst>
          </p:cNvPr>
          <p:cNvSpPr>
            <a:spLocks noChangeShapeType="1"/>
          </p:cNvSpPr>
          <p:nvPr/>
        </p:nvSpPr>
        <p:spPr bwMode="auto">
          <a:xfrm>
            <a:off x="6412406" y="3966160"/>
            <a:ext cx="1062037" cy="0"/>
          </a:xfrm>
          <a:prstGeom prst="line">
            <a:avLst/>
          </a:prstGeom>
          <a:noFill/>
          <a:ln w="9525">
            <a:solidFill>
              <a:schemeClr val="tx1"/>
            </a:solidFill>
            <a:round/>
            <a:headEnd type="arrow" w="med" len="med"/>
            <a:tailEnd type="arrow" w="med" len="med"/>
          </a:ln>
          <a:extLst>
            <a:ext uri="{909E8E84-426E-40dd-AFC4-6F175D3DCCD1}">
              <a14:hiddenFill xmlns="" xmlns:a14="http://schemas.microsoft.com/office/drawing/2010/main">
                <a:noFill/>
              </a14:hiddenFill>
            </a:ext>
          </a:extLst>
        </p:spPr>
        <p:txBody>
          <a:bodyPr wrap="none" anchor="ctr"/>
          <a:lstStyle/>
          <a:p>
            <a:endParaRPr lang="en-GB"/>
          </a:p>
        </p:txBody>
      </p:sp>
      <p:sp>
        <p:nvSpPr>
          <p:cNvPr id="37" name="Line 127">
            <a:extLst>
              <a:ext uri="{FF2B5EF4-FFF2-40B4-BE49-F238E27FC236}">
                <a16:creationId xmlns:a16="http://schemas.microsoft.com/office/drawing/2014/main" id="{A5B8F5E1-022A-96B4-AA71-D2F6D3E0D7F4}"/>
              </a:ext>
            </a:extLst>
          </p:cNvPr>
          <p:cNvSpPr>
            <a:spLocks noChangeShapeType="1"/>
          </p:cNvSpPr>
          <p:nvPr/>
        </p:nvSpPr>
        <p:spPr bwMode="auto">
          <a:xfrm>
            <a:off x="6412406" y="1689685"/>
            <a:ext cx="1517650" cy="0"/>
          </a:xfrm>
          <a:prstGeom prst="line">
            <a:avLst/>
          </a:prstGeom>
          <a:noFill/>
          <a:ln w="9525">
            <a:solidFill>
              <a:schemeClr val="tx1"/>
            </a:solidFill>
            <a:prstDash val="sysDot"/>
            <a:round/>
            <a:headEnd/>
            <a:tailEnd/>
          </a:ln>
          <a:extLst>
            <a:ext uri="{909E8E84-426E-40dd-AFC4-6F175D3DCCD1}">
              <a14:hiddenFill xmlns="" xmlns:a14="http://schemas.microsoft.com/office/drawing/2010/main">
                <a:noFill/>
              </a14:hiddenFill>
            </a:ext>
          </a:extLst>
        </p:spPr>
        <p:txBody>
          <a:bodyPr wrap="none" anchor="ctr"/>
          <a:lstStyle/>
          <a:p>
            <a:endParaRPr lang="en-GB"/>
          </a:p>
        </p:txBody>
      </p:sp>
      <p:sp>
        <p:nvSpPr>
          <p:cNvPr id="38" name="Line 128">
            <a:extLst>
              <a:ext uri="{FF2B5EF4-FFF2-40B4-BE49-F238E27FC236}">
                <a16:creationId xmlns:a16="http://schemas.microsoft.com/office/drawing/2014/main" id="{DE22CC6E-312E-BC44-4E9E-B1A5AC2D8A3E}"/>
              </a:ext>
            </a:extLst>
          </p:cNvPr>
          <p:cNvSpPr>
            <a:spLocks noChangeShapeType="1"/>
          </p:cNvSpPr>
          <p:nvPr/>
        </p:nvSpPr>
        <p:spPr bwMode="auto">
          <a:xfrm>
            <a:off x="7518893" y="1699210"/>
            <a:ext cx="0" cy="1062038"/>
          </a:xfrm>
          <a:prstGeom prst="line">
            <a:avLst/>
          </a:prstGeom>
          <a:noFill/>
          <a:ln w="9525">
            <a:solidFill>
              <a:schemeClr val="tx1"/>
            </a:solidFill>
            <a:round/>
            <a:headEnd type="arrow" w="med" len="med"/>
            <a:tailEnd type="arrow" w="med" len="med"/>
          </a:ln>
          <a:extLst>
            <a:ext uri="{909E8E84-426E-40dd-AFC4-6F175D3DCCD1}">
              <a14:hiddenFill xmlns="" xmlns:a14="http://schemas.microsoft.com/office/drawing/2010/main">
                <a:noFill/>
              </a14:hiddenFill>
            </a:ext>
          </a:extLst>
        </p:spPr>
        <p:txBody>
          <a:bodyPr wrap="none" anchor="ctr"/>
          <a:lstStyle/>
          <a:p>
            <a:endParaRPr lang="en-GB"/>
          </a:p>
        </p:txBody>
      </p:sp>
      <p:graphicFrame>
        <p:nvGraphicFramePr>
          <p:cNvPr id="39" name="Object 129">
            <a:extLst>
              <a:ext uri="{FF2B5EF4-FFF2-40B4-BE49-F238E27FC236}">
                <a16:creationId xmlns:a16="http://schemas.microsoft.com/office/drawing/2014/main" id="{4AB184F8-B17C-6A73-C907-A58DAD179BFD}"/>
              </a:ext>
            </a:extLst>
          </p:cNvPr>
          <p:cNvGraphicFramePr>
            <a:graphicFrameLocks noChangeAspect="1"/>
          </p:cNvGraphicFramePr>
          <p:nvPr/>
        </p:nvGraphicFramePr>
        <p:xfrm>
          <a:off x="7664943" y="1754773"/>
          <a:ext cx="698500" cy="255587"/>
        </p:xfrm>
        <a:graphic>
          <a:graphicData uri="http://schemas.openxmlformats.org/presentationml/2006/ole">
            <mc:AlternateContent xmlns:mc="http://schemas.openxmlformats.org/markup-compatibility/2006">
              <mc:Choice xmlns:v="urn:schemas-microsoft-com:vml" Requires="v">
                <p:oleObj name="Equation" r:id="rId14" imgW="698400" imgH="253800" progId="Equation.3">
                  <p:embed/>
                </p:oleObj>
              </mc:Choice>
              <mc:Fallback>
                <p:oleObj name="Equation" r:id="rId14" imgW="698400" imgH="253800" progId="Equation.3">
                  <p:embed/>
                  <p:pic>
                    <p:nvPicPr>
                      <p:cNvPr id="39" name="Object 129">
                        <a:extLst>
                          <a:ext uri="{FF2B5EF4-FFF2-40B4-BE49-F238E27FC236}">
                            <a16:creationId xmlns:a16="http://schemas.microsoft.com/office/drawing/2014/main" id="{4AB184F8-B17C-6A73-C907-A58DAD179BFD}"/>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64943" y="1754773"/>
                        <a:ext cx="698500" cy="25558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0" name="Text Box 130">
            <a:extLst>
              <a:ext uri="{FF2B5EF4-FFF2-40B4-BE49-F238E27FC236}">
                <a16:creationId xmlns:a16="http://schemas.microsoft.com/office/drawing/2014/main" id="{3EF8CC99-4F83-804E-2279-B3082DF63A7D}"/>
              </a:ext>
            </a:extLst>
          </p:cNvPr>
          <p:cNvSpPr txBox="1">
            <a:spLocks noChangeArrowheads="1"/>
          </p:cNvSpPr>
          <p:nvPr/>
        </p:nvSpPr>
        <p:spPr bwMode="auto">
          <a:xfrm>
            <a:off x="5499593" y="2904123"/>
            <a:ext cx="846138" cy="2746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altLang="en-US" sz="1200" b="1" dirty="0"/>
              <a:t>Area = </a:t>
            </a:r>
            <a:r>
              <a:rPr lang="en-US" altLang="en-US" sz="1200" b="1" dirty="0" err="1">
                <a:latin typeface="Symbol" pitchFamily="18" charset="2"/>
              </a:rPr>
              <a:t>pe</a:t>
            </a:r>
            <a:endParaRPr lang="en-US" altLang="en-US" sz="1200" b="1" dirty="0">
              <a:latin typeface="Symbol" pitchFamily="18" charset="2"/>
            </a:endParaRPr>
          </a:p>
        </p:txBody>
      </p:sp>
      <p:graphicFrame>
        <p:nvGraphicFramePr>
          <p:cNvPr id="42" name="Object 132">
            <a:extLst>
              <a:ext uri="{FF2B5EF4-FFF2-40B4-BE49-F238E27FC236}">
                <a16:creationId xmlns:a16="http://schemas.microsoft.com/office/drawing/2014/main" id="{50556D89-7A92-F5A8-8845-5E487FF4DF50}"/>
              </a:ext>
            </a:extLst>
          </p:cNvPr>
          <p:cNvGraphicFramePr>
            <a:graphicFrameLocks noChangeAspect="1"/>
          </p:cNvGraphicFramePr>
          <p:nvPr/>
        </p:nvGraphicFramePr>
        <p:xfrm>
          <a:off x="121973" y="4190301"/>
          <a:ext cx="2924175" cy="404812"/>
        </p:xfrm>
        <a:graphic>
          <a:graphicData uri="http://schemas.openxmlformats.org/presentationml/2006/ole">
            <mc:AlternateContent xmlns:mc="http://schemas.openxmlformats.org/markup-compatibility/2006">
              <mc:Choice xmlns:v="urn:schemas-microsoft-com:vml" Requires="v">
                <p:oleObj name="Equation" r:id="rId16" imgW="1663560" imgH="228600" progId="Equation.3">
                  <p:embed/>
                </p:oleObj>
              </mc:Choice>
              <mc:Fallback>
                <p:oleObj name="Equation" r:id="rId16" imgW="1663560" imgH="228600" progId="Equation.3">
                  <p:embed/>
                  <p:pic>
                    <p:nvPicPr>
                      <p:cNvPr id="42" name="Object 132">
                        <a:extLst>
                          <a:ext uri="{FF2B5EF4-FFF2-40B4-BE49-F238E27FC236}">
                            <a16:creationId xmlns:a16="http://schemas.microsoft.com/office/drawing/2014/main" id="{50556D89-7A92-F5A8-8845-5E487FF4DF50}"/>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21973" y="4190301"/>
                        <a:ext cx="2924175" cy="4048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3" name="Object 133">
            <a:extLst>
              <a:ext uri="{FF2B5EF4-FFF2-40B4-BE49-F238E27FC236}">
                <a16:creationId xmlns:a16="http://schemas.microsoft.com/office/drawing/2014/main" id="{EB74315B-01C2-94CD-FF4A-BAD4AE98AAC5}"/>
              </a:ext>
            </a:extLst>
          </p:cNvPr>
          <p:cNvGraphicFramePr>
            <a:graphicFrameLocks noChangeAspect="1"/>
          </p:cNvGraphicFramePr>
          <p:nvPr/>
        </p:nvGraphicFramePr>
        <p:xfrm>
          <a:off x="7518893" y="4265167"/>
          <a:ext cx="1220788" cy="317500"/>
        </p:xfrm>
        <a:graphic>
          <a:graphicData uri="http://schemas.openxmlformats.org/presentationml/2006/ole">
            <mc:AlternateContent xmlns:mc="http://schemas.openxmlformats.org/markup-compatibility/2006">
              <mc:Choice xmlns:v="urn:schemas-microsoft-com:vml" Requires="v">
                <p:oleObj name="Equation" r:id="rId18" imgW="787320" imgH="203040" progId="Equation.3">
                  <p:embed/>
                </p:oleObj>
              </mc:Choice>
              <mc:Fallback>
                <p:oleObj name="Equation" r:id="rId18" imgW="787320" imgH="203040" progId="Equation.3">
                  <p:embed/>
                  <p:pic>
                    <p:nvPicPr>
                      <p:cNvPr id="43" name="Object 133">
                        <a:extLst>
                          <a:ext uri="{FF2B5EF4-FFF2-40B4-BE49-F238E27FC236}">
                            <a16:creationId xmlns:a16="http://schemas.microsoft.com/office/drawing/2014/main" id="{EB74315B-01C2-94CD-FF4A-BAD4AE98AAC5}"/>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7518893" y="4265167"/>
                        <a:ext cx="1220788" cy="3175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4" name="Text Box 134">
            <a:extLst>
              <a:ext uri="{FF2B5EF4-FFF2-40B4-BE49-F238E27FC236}">
                <a16:creationId xmlns:a16="http://schemas.microsoft.com/office/drawing/2014/main" id="{B49D4847-41FC-AF6A-95E8-04B366505E9D}"/>
              </a:ext>
            </a:extLst>
          </p:cNvPr>
          <p:cNvSpPr txBox="1">
            <a:spLocks noChangeArrowheads="1"/>
          </p:cNvSpPr>
          <p:nvPr/>
        </p:nvSpPr>
        <p:spPr bwMode="auto">
          <a:xfrm>
            <a:off x="1372176" y="551448"/>
            <a:ext cx="2032565"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altLang="en-US" dirty="0">
                <a:latin typeface="Arial"/>
                <a:cs typeface="Arial"/>
              </a:rPr>
              <a:t>Real phase space</a:t>
            </a:r>
          </a:p>
        </p:txBody>
      </p:sp>
      <p:sp>
        <p:nvSpPr>
          <p:cNvPr id="45" name="Text Box 135">
            <a:extLst>
              <a:ext uri="{FF2B5EF4-FFF2-40B4-BE49-F238E27FC236}">
                <a16:creationId xmlns:a16="http://schemas.microsoft.com/office/drawing/2014/main" id="{139123E7-D394-A4FC-6D98-BB2C04190AEB}"/>
              </a:ext>
            </a:extLst>
          </p:cNvPr>
          <p:cNvSpPr txBox="1">
            <a:spLocks noChangeArrowheads="1"/>
          </p:cNvSpPr>
          <p:nvPr/>
        </p:nvSpPr>
        <p:spPr bwMode="auto">
          <a:xfrm>
            <a:off x="5146656" y="551448"/>
            <a:ext cx="2725175"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altLang="en-US" dirty="0" err="1">
                <a:latin typeface="Arial"/>
                <a:cs typeface="Arial"/>
              </a:rPr>
              <a:t>Normalised</a:t>
            </a:r>
            <a:r>
              <a:rPr lang="en-US" altLang="en-US" dirty="0">
                <a:latin typeface="Arial"/>
                <a:cs typeface="Arial"/>
              </a:rPr>
              <a:t> phase space</a:t>
            </a:r>
          </a:p>
        </p:txBody>
      </p:sp>
      <p:graphicFrame>
        <p:nvGraphicFramePr>
          <p:cNvPr id="46" name="Object 136">
            <a:extLst>
              <a:ext uri="{FF2B5EF4-FFF2-40B4-BE49-F238E27FC236}">
                <a16:creationId xmlns:a16="http://schemas.microsoft.com/office/drawing/2014/main" id="{00C257AA-AD52-AE64-8A34-9CE88A10FE14}"/>
              </a:ext>
            </a:extLst>
          </p:cNvPr>
          <p:cNvGraphicFramePr>
            <a:graphicFrameLocks noChangeAspect="1"/>
          </p:cNvGraphicFramePr>
          <p:nvPr/>
        </p:nvGraphicFramePr>
        <p:xfrm>
          <a:off x="7653831" y="2804110"/>
          <a:ext cx="450850" cy="280988"/>
        </p:xfrm>
        <a:graphic>
          <a:graphicData uri="http://schemas.openxmlformats.org/presentationml/2006/ole">
            <mc:AlternateContent xmlns:mc="http://schemas.openxmlformats.org/markup-compatibility/2006">
              <mc:Choice xmlns:v="urn:schemas-microsoft-com:vml" Requires="v">
                <p:oleObj name="Equation" r:id="rId20" imgW="368300" imgH="228600" progId="Equation.3">
                  <p:embed/>
                </p:oleObj>
              </mc:Choice>
              <mc:Fallback>
                <p:oleObj name="Equation" r:id="rId20" imgW="368300" imgH="228600" progId="Equation.3">
                  <p:embed/>
                  <p:pic>
                    <p:nvPicPr>
                      <p:cNvPr id="46" name="Object 136">
                        <a:extLst>
                          <a:ext uri="{FF2B5EF4-FFF2-40B4-BE49-F238E27FC236}">
                            <a16:creationId xmlns:a16="http://schemas.microsoft.com/office/drawing/2014/main" id="{00C257AA-AD52-AE64-8A34-9CE88A10FE14}"/>
                          </a:ext>
                        </a:extLst>
                      </p:cNvPr>
                      <p:cNvPicPr>
                        <a:picLocks noChangeAspect="1" noChangeArrowheads="1"/>
                      </p:cNvPicPr>
                      <p:nvPr/>
                    </p:nvPicPr>
                    <p:blipFill>
                      <a:blip r:embed="rId21"/>
                      <a:srcRect/>
                      <a:stretch>
                        <a:fillRect/>
                      </a:stretch>
                    </p:blipFill>
                    <p:spPr bwMode="auto">
                      <a:xfrm>
                        <a:off x="7653831" y="2804110"/>
                        <a:ext cx="450850" cy="2809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7" name="Object 137">
            <a:extLst>
              <a:ext uri="{FF2B5EF4-FFF2-40B4-BE49-F238E27FC236}">
                <a16:creationId xmlns:a16="http://schemas.microsoft.com/office/drawing/2014/main" id="{F0F0647D-BB7E-B748-CFBD-0E5F489B6713}"/>
              </a:ext>
            </a:extLst>
          </p:cNvPr>
          <p:cNvGraphicFramePr>
            <a:graphicFrameLocks noChangeAspect="1"/>
          </p:cNvGraphicFramePr>
          <p:nvPr/>
        </p:nvGraphicFramePr>
        <p:xfrm>
          <a:off x="5784373" y="984835"/>
          <a:ext cx="514350" cy="277813"/>
        </p:xfrm>
        <a:graphic>
          <a:graphicData uri="http://schemas.openxmlformats.org/presentationml/2006/ole">
            <mc:AlternateContent xmlns:mc="http://schemas.openxmlformats.org/markup-compatibility/2006">
              <mc:Choice xmlns:v="urn:schemas-microsoft-com:vml" Requires="v">
                <p:oleObj name="Equation" r:id="rId22" imgW="419100" imgH="228600" progId="Equation.3">
                  <p:embed/>
                </p:oleObj>
              </mc:Choice>
              <mc:Fallback>
                <p:oleObj name="Equation" r:id="rId22" imgW="419100" imgH="228600" progId="Equation.3">
                  <p:embed/>
                  <p:pic>
                    <p:nvPicPr>
                      <p:cNvPr id="47" name="Object 137">
                        <a:extLst>
                          <a:ext uri="{FF2B5EF4-FFF2-40B4-BE49-F238E27FC236}">
                            <a16:creationId xmlns:a16="http://schemas.microsoft.com/office/drawing/2014/main" id="{F0F0647D-BB7E-B748-CFBD-0E5F489B6713}"/>
                          </a:ext>
                        </a:extLst>
                      </p:cNvPr>
                      <p:cNvPicPr>
                        <a:picLocks noChangeAspect="1" noChangeArrowheads="1"/>
                      </p:cNvPicPr>
                      <p:nvPr/>
                    </p:nvPicPr>
                    <p:blipFill>
                      <a:blip r:embed="rId23"/>
                      <a:srcRect/>
                      <a:stretch>
                        <a:fillRect/>
                      </a:stretch>
                    </p:blipFill>
                    <p:spPr bwMode="auto">
                      <a:xfrm>
                        <a:off x="5784373" y="984835"/>
                        <a:ext cx="514350" cy="2778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pic>
                </p:oleObj>
              </mc:Fallback>
            </mc:AlternateContent>
          </a:graphicData>
        </a:graphic>
      </p:graphicFrame>
      <p:cxnSp>
        <p:nvCxnSpPr>
          <p:cNvPr id="48" name="Straight Connector 47">
            <a:extLst>
              <a:ext uri="{FF2B5EF4-FFF2-40B4-BE49-F238E27FC236}">
                <a16:creationId xmlns:a16="http://schemas.microsoft.com/office/drawing/2014/main" id="{F82714B0-6AB5-522E-B656-DA101BF8EE25}"/>
              </a:ext>
            </a:extLst>
          </p:cNvPr>
          <p:cNvCxnSpPr>
            <a:endCxn id="31" idx="5"/>
          </p:cNvCxnSpPr>
          <p:nvPr/>
        </p:nvCxnSpPr>
        <p:spPr bwMode="auto">
          <a:xfrm>
            <a:off x="6411876" y="2749077"/>
            <a:ext cx="751271" cy="754975"/>
          </a:xfrm>
          <a:prstGeom prst="line">
            <a:avLst/>
          </a:prstGeom>
          <a:noFill/>
          <a:ln w="9525" cap="flat" cmpd="sng" algn="ctr">
            <a:solidFill>
              <a:schemeClr val="tx1"/>
            </a:solidFill>
            <a:prstDash val="solid"/>
            <a:round/>
            <a:headEnd type="none" w="med" len="med"/>
            <a:tailEnd type="none" w="med" len="med"/>
          </a:ln>
          <a:effectLst/>
        </p:spPr>
      </p:cxnSp>
      <p:sp>
        <p:nvSpPr>
          <p:cNvPr id="49" name="Block Arc 48">
            <a:extLst>
              <a:ext uri="{FF2B5EF4-FFF2-40B4-BE49-F238E27FC236}">
                <a16:creationId xmlns:a16="http://schemas.microsoft.com/office/drawing/2014/main" id="{E0EFF6F1-1A15-695C-6808-836A01D7FD12}"/>
              </a:ext>
            </a:extLst>
          </p:cNvPr>
          <p:cNvSpPr/>
          <p:nvPr/>
        </p:nvSpPr>
        <p:spPr bwMode="auto">
          <a:xfrm>
            <a:off x="6211248" y="2534929"/>
            <a:ext cx="454251" cy="461473"/>
          </a:xfrm>
          <a:prstGeom prst="blockArc">
            <a:avLst>
              <a:gd name="adj1" fmla="val 21383051"/>
              <a:gd name="adj2" fmla="val 2716344"/>
              <a:gd name="adj3" fmla="val 0"/>
            </a:avLst>
          </a:prstGeom>
          <a:no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graphicFrame>
        <p:nvGraphicFramePr>
          <p:cNvPr id="50" name="Object 124">
            <a:extLst>
              <a:ext uri="{FF2B5EF4-FFF2-40B4-BE49-F238E27FC236}">
                <a16:creationId xmlns:a16="http://schemas.microsoft.com/office/drawing/2014/main" id="{55FA6BE4-E573-09DD-8E42-F12DCF60B881}"/>
              </a:ext>
            </a:extLst>
          </p:cNvPr>
          <p:cNvGraphicFramePr>
            <a:graphicFrameLocks noChangeAspect="1"/>
          </p:cNvGraphicFramePr>
          <p:nvPr/>
        </p:nvGraphicFramePr>
        <p:xfrm>
          <a:off x="6706093" y="2783473"/>
          <a:ext cx="254000" cy="217487"/>
        </p:xfrm>
        <a:graphic>
          <a:graphicData uri="http://schemas.openxmlformats.org/presentationml/2006/ole">
            <mc:AlternateContent xmlns:mc="http://schemas.openxmlformats.org/markup-compatibility/2006">
              <mc:Choice xmlns:v="urn:schemas-microsoft-com:vml" Requires="v">
                <p:oleObj name="Equation" r:id="rId24" imgW="241300" imgH="203200" progId="Equation.3">
                  <p:embed/>
                </p:oleObj>
              </mc:Choice>
              <mc:Fallback>
                <p:oleObj name="Equation" r:id="rId24" imgW="241300" imgH="203200" progId="Equation.3">
                  <p:embed/>
                  <p:pic>
                    <p:nvPicPr>
                      <p:cNvPr id="50" name="Object 124">
                        <a:extLst>
                          <a:ext uri="{FF2B5EF4-FFF2-40B4-BE49-F238E27FC236}">
                            <a16:creationId xmlns:a16="http://schemas.microsoft.com/office/drawing/2014/main" id="{55FA6BE4-E573-09DD-8E42-F12DCF60B881}"/>
                          </a:ext>
                        </a:extLst>
                      </p:cNvPr>
                      <p:cNvPicPr>
                        <a:picLocks noChangeAspect="1" noChangeArrowheads="1"/>
                      </p:cNvPicPr>
                      <p:nvPr/>
                    </p:nvPicPr>
                    <p:blipFill>
                      <a:blip r:embed="rId25"/>
                      <a:srcRect/>
                      <a:stretch>
                        <a:fillRect/>
                      </a:stretch>
                    </p:blipFill>
                    <p:spPr bwMode="auto">
                      <a:xfrm>
                        <a:off x="6706093" y="2783473"/>
                        <a:ext cx="254000" cy="21748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1" name="Object 96">
            <a:extLst>
              <a:ext uri="{FF2B5EF4-FFF2-40B4-BE49-F238E27FC236}">
                <a16:creationId xmlns:a16="http://schemas.microsoft.com/office/drawing/2014/main" id="{63C21D78-4D91-1A1E-FBCF-08C2C6650E43}"/>
              </a:ext>
            </a:extLst>
          </p:cNvPr>
          <p:cNvGraphicFramePr>
            <a:graphicFrameLocks noChangeAspect="1"/>
          </p:cNvGraphicFramePr>
          <p:nvPr/>
        </p:nvGraphicFramePr>
        <p:xfrm>
          <a:off x="4059731" y="2145298"/>
          <a:ext cx="558800" cy="444500"/>
        </p:xfrm>
        <a:graphic>
          <a:graphicData uri="http://schemas.openxmlformats.org/presentationml/2006/ole">
            <mc:AlternateContent xmlns:mc="http://schemas.openxmlformats.org/markup-compatibility/2006">
              <mc:Choice xmlns:v="urn:schemas-microsoft-com:vml" Requires="v">
                <p:oleObj name="Equation" r:id="rId26" imgW="558800" imgH="444500" progId="Equation.3">
                  <p:embed/>
                </p:oleObj>
              </mc:Choice>
              <mc:Fallback>
                <p:oleObj name="Equation" r:id="rId26" imgW="558800" imgH="444500" progId="Equation.3">
                  <p:embed/>
                  <p:pic>
                    <p:nvPicPr>
                      <p:cNvPr id="51" name="Object 96">
                        <a:extLst>
                          <a:ext uri="{FF2B5EF4-FFF2-40B4-BE49-F238E27FC236}">
                            <a16:creationId xmlns:a16="http://schemas.microsoft.com/office/drawing/2014/main" id="{63C21D78-4D91-1A1E-FBCF-08C2C6650E43}"/>
                          </a:ext>
                        </a:extLst>
                      </p:cNvPr>
                      <p:cNvPicPr>
                        <a:picLocks noChangeAspect="1" noChangeArrowheads="1"/>
                      </p:cNvPicPr>
                      <p:nvPr/>
                    </p:nvPicPr>
                    <p:blipFill>
                      <a:blip r:embed="rId27"/>
                      <a:srcRect/>
                      <a:stretch>
                        <a:fillRect/>
                      </a:stretch>
                    </p:blipFill>
                    <p:spPr bwMode="auto">
                      <a:xfrm>
                        <a:off x="4059731" y="2145298"/>
                        <a:ext cx="558800" cy="4445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2" name="Object 15">
            <a:extLst>
              <a:ext uri="{FF2B5EF4-FFF2-40B4-BE49-F238E27FC236}">
                <a16:creationId xmlns:a16="http://schemas.microsoft.com/office/drawing/2014/main" id="{5F789D3A-3C42-BFFB-134D-ECCFBF1F769B}"/>
              </a:ext>
            </a:extLst>
          </p:cNvPr>
          <p:cNvGraphicFramePr>
            <a:graphicFrameLocks noChangeAspect="1"/>
          </p:cNvGraphicFramePr>
          <p:nvPr/>
        </p:nvGraphicFramePr>
        <p:xfrm>
          <a:off x="5615668" y="2220520"/>
          <a:ext cx="723827" cy="417505"/>
        </p:xfrm>
        <a:graphic>
          <a:graphicData uri="http://schemas.openxmlformats.org/presentationml/2006/ole">
            <mc:AlternateContent xmlns:mc="http://schemas.openxmlformats.org/markup-compatibility/2006">
              <mc:Choice xmlns:v="urn:schemas-microsoft-com:vml" Requires="v">
                <p:oleObj name="Equation" r:id="rId28" imgW="838200" imgH="482600" progId="Equation.3">
                  <p:embed/>
                </p:oleObj>
              </mc:Choice>
              <mc:Fallback>
                <p:oleObj name="Equation" r:id="rId28" imgW="838200" imgH="482600" progId="Equation.3">
                  <p:embed/>
                  <p:pic>
                    <p:nvPicPr>
                      <p:cNvPr id="52" name="Object 15">
                        <a:extLst>
                          <a:ext uri="{FF2B5EF4-FFF2-40B4-BE49-F238E27FC236}">
                            <a16:creationId xmlns:a16="http://schemas.microsoft.com/office/drawing/2014/main" id="{5F789D3A-3C42-BFFB-134D-ECCFBF1F769B}"/>
                          </a:ext>
                        </a:extLst>
                      </p:cNvPr>
                      <p:cNvPicPr>
                        <a:picLocks noChangeAspect="1" noChangeArrowheads="1"/>
                      </p:cNvPicPr>
                      <p:nvPr/>
                    </p:nvPicPr>
                    <p:blipFill>
                      <a:blip r:embed="rId29"/>
                      <a:srcRect/>
                      <a:stretch>
                        <a:fillRect/>
                      </a:stretch>
                    </p:blipFill>
                    <p:spPr bwMode="auto">
                      <a:xfrm>
                        <a:off x="5615668" y="2220520"/>
                        <a:ext cx="723827" cy="417505"/>
                      </a:xfrm>
                      <a:prstGeom prst="rect">
                        <a:avLst/>
                      </a:prstGeom>
                      <a:noFill/>
                      <a:ln>
                        <a:noFill/>
                      </a:ln>
                      <a:effectLst/>
                    </p:spPr>
                  </p:pic>
                </p:oleObj>
              </mc:Fallback>
            </mc:AlternateContent>
          </a:graphicData>
        </a:graphic>
      </p:graphicFrame>
      <p:pic>
        <p:nvPicPr>
          <p:cNvPr id="58" name="Picture 57">
            <a:extLst>
              <a:ext uri="{FF2B5EF4-FFF2-40B4-BE49-F238E27FC236}">
                <a16:creationId xmlns:a16="http://schemas.microsoft.com/office/drawing/2014/main" id="{D24066AE-EA31-86F1-7D56-BBEBFD35DD4A}"/>
              </a:ext>
            </a:extLst>
          </p:cNvPr>
          <p:cNvPicPr>
            <a:picLocks noChangeAspect="1"/>
          </p:cNvPicPr>
          <p:nvPr/>
        </p:nvPicPr>
        <p:blipFill>
          <a:blip r:embed="rId30"/>
          <a:stretch>
            <a:fillRect/>
          </a:stretch>
        </p:blipFill>
        <p:spPr>
          <a:xfrm>
            <a:off x="3741147" y="883236"/>
            <a:ext cx="1882897" cy="730249"/>
          </a:xfrm>
          <a:prstGeom prst="rect">
            <a:avLst/>
          </a:prstGeom>
        </p:spPr>
      </p:pic>
      <p:sp>
        <p:nvSpPr>
          <p:cNvPr id="59" name="Text Box 131">
            <a:extLst>
              <a:ext uri="{FF2B5EF4-FFF2-40B4-BE49-F238E27FC236}">
                <a16:creationId xmlns:a16="http://schemas.microsoft.com/office/drawing/2014/main" id="{FAF2769B-3541-3BDB-7649-06FC581CA140}"/>
              </a:ext>
            </a:extLst>
          </p:cNvPr>
          <p:cNvSpPr txBox="1">
            <a:spLocks noChangeArrowheads="1"/>
          </p:cNvSpPr>
          <p:nvPr/>
        </p:nvSpPr>
        <p:spPr bwMode="auto">
          <a:xfrm flipV="1">
            <a:off x="4467446" y="1424451"/>
            <a:ext cx="736600" cy="762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altLang="en-US" sz="4400" b="1" dirty="0">
                <a:sym typeface="Symbol" pitchFamily="18" charset="2"/>
              </a:rPr>
              <a:t></a:t>
            </a:r>
          </a:p>
        </p:txBody>
      </p:sp>
      <p:sp>
        <p:nvSpPr>
          <p:cNvPr id="60" name="Text Box 131">
            <a:extLst>
              <a:ext uri="{FF2B5EF4-FFF2-40B4-BE49-F238E27FC236}">
                <a16:creationId xmlns:a16="http://schemas.microsoft.com/office/drawing/2014/main" id="{2551C159-E52D-9320-4994-BF7C87ECA1CF}"/>
              </a:ext>
            </a:extLst>
          </p:cNvPr>
          <p:cNvSpPr txBox="1">
            <a:spLocks noChangeArrowheads="1"/>
          </p:cNvSpPr>
          <p:nvPr/>
        </p:nvSpPr>
        <p:spPr bwMode="auto">
          <a:xfrm>
            <a:off x="4494706" y="3179821"/>
            <a:ext cx="736600" cy="762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altLang="en-US" sz="4400" b="1" dirty="0">
                <a:sym typeface="Symbol" pitchFamily="18" charset="2"/>
              </a:rPr>
              <a:t></a:t>
            </a:r>
          </a:p>
        </p:txBody>
      </p:sp>
      <p:pic>
        <p:nvPicPr>
          <p:cNvPr id="62" name="Picture 61">
            <a:extLst>
              <a:ext uri="{FF2B5EF4-FFF2-40B4-BE49-F238E27FC236}">
                <a16:creationId xmlns:a16="http://schemas.microsoft.com/office/drawing/2014/main" id="{4475C443-FD15-B779-7B5F-773205340D1C}"/>
              </a:ext>
            </a:extLst>
          </p:cNvPr>
          <p:cNvPicPr>
            <a:picLocks noChangeAspect="1"/>
          </p:cNvPicPr>
          <p:nvPr/>
        </p:nvPicPr>
        <p:blipFill>
          <a:blip r:embed="rId31"/>
          <a:stretch>
            <a:fillRect/>
          </a:stretch>
        </p:blipFill>
        <p:spPr>
          <a:xfrm>
            <a:off x="3961859" y="3852844"/>
            <a:ext cx="1698832" cy="778911"/>
          </a:xfrm>
          <a:prstGeom prst="rect">
            <a:avLst/>
          </a:prstGeom>
        </p:spPr>
      </p:pic>
      <p:sp>
        <p:nvSpPr>
          <p:cNvPr id="63" name="Date Placeholder 62">
            <a:extLst>
              <a:ext uri="{FF2B5EF4-FFF2-40B4-BE49-F238E27FC236}">
                <a16:creationId xmlns:a16="http://schemas.microsoft.com/office/drawing/2014/main" id="{E9BC3844-2AFD-FBEB-E1BE-C88813228EF0}"/>
              </a:ext>
            </a:extLst>
          </p:cNvPr>
          <p:cNvSpPr>
            <a:spLocks noGrp="1"/>
          </p:cNvSpPr>
          <p:nvPr>
            <p:ph type="dt" sz="half" idx="2"/>
          </p:nvPr>
        </p:nvSpPr>
        <p:spPr/>
        <p:txBody>
          <a:bodyPr/>
          <a:lstStyle/>
          <a:p>
            <a:r>
              <a:rPr lang="en-US"/>
              <a:t>24/06/2025</a:t>
            </a:r>
            <a:endParaRPr lang="en-US" dirty="0"/>
          </a:p>
        </p:txBody>
      </p:sp>
    </p:spTree>
    <p:extLst>
      <p:ext uri="{BB962C8B-B14F-4D97-AF65-F5344CB8AC3E}">
        <p14:creationId xmlns:p14="http://schemas.microsoft.com/office/powerpoint/2010/main" val="874664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5"/>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6"/>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7"/>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9"/>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50"/>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52"/>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59"/>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6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5" grpId="0" animBg="1"/>
      <p:bldP spid="36" grpId="0" animBg="1"/>
      <p:bldP spid="37" grpId="0" animBg="1"/>
      <p:bldP spid="38" grpId="0" animBg="1"/>
      <p:bldP spid="40" grpId="0"/>
      <p:bldP spid="45" grpId="0"/>
      <p:bldP spid="49" grpId="0" animBg="1"/>
      <p:bldP spid="59" grpId="0"/>
      <p:bldP spid="6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F3C2B80A-669A-74FB-E29D-7ED3E2984356}"/>
              </a:ext>
            </a:extLst>
          </p:cNvPr>
          <p:cNvSpPr>
            <a:spLocks noGrp="1"/>
          </p:cNvSpPr>
          <p:nvPr>
            <p:ph type="title"/>
          </p:nvPr>
        </p:nvSpPr>
        <p:spPr/>
        <p:txBody>
          <a:bodyPr/>
          <a:lstStyle/>
          <a:p>
            <a:r>
              <a:rPr lang="en-CH" dirty="0"/>
              <a:t>Fast injection: normalized phase space</a:t>
            </a:r>
          </a:p>
        </p:txBody>
      </p:sp>
      <p:sp>
        <p:nvSpPr>
          <p:cNvPr id="3" name="Content Placeholder 2">
            <a:extLst>
              <a:ext uri="{FF2B5EF4-FFF2-40B4-BE49-F238E27FC236}">
                <a16:creationId xmlns:a16="http://schemas.microsoft.com/office/drawing/2014/main" id="{B4E75931-981E-4D3C-9DDE-C63EC7DE318C}"/>
              </a:ext>
            </a:extLst>
          </p:cNvPr>
          <p:cNvSpPr>
            <a:spLocks noGrp="1"/>
          </p:cNvSpPr>
          <p:nvPr>
            <p:ph idx="1"/>
          </p:nvPr>
        </p:nvSpPr>
        <p:spPr/>
        <p:txBody>
          <a:bodyPr/>
          <a:lstStyle/>
          <a:p>
            <a:r>
              <a:rPr lang="en-US" dirty="0"/>
              <a:t>Seen from the ring</a:t>
            </a:r>
          </a:p>
          <a:p>
            <a:pPr lvl="1"/>
            <a:r>
              <a:rPr lang="en-US" dirty="0"/>
              <a:t>in the normalized transverse phase space in the plane of injection</a:t>
            </a:r>
          </a:p>
          <a:p>
            <a:endParaRPr lang="en-US" dirty="0"/>
          </a:p>
        </p:txBody>
      </p:sp>
      <p:sp>
        <p:nvSpPr>
          <p:cNvPr id="5" name="Footer Placeholder 4">
            <a:extLst>
              <a:ext uri="{FF2B5EF4-FFF2-40B4-BE49-F238E27FC236}">
                <a16:creationId xmlns:a16="http://schemas.microsoft.com/office/drawing/2014/main" id="{DDFA0B9F-9AE3-4947-BB18-5430A89928FF}"/>
              </a:ext>
            </a:extLst>
          </p:cNvPr>
          <p:cNvSpPr>
            <a:spLocks noGrp="1"/>
          </p:cNvSpPr>
          <p:nvPr>
            <p:ph type="ftr" sz="quarter" idx="3"/>
          </p:nvPr>
        </p:nvSpPr>
        <p:spPr/>
        <p:txBody>
          <a:bodyPr/>
          <a:lstStyle/>
          <a:p>
            <a:r>
              <a:rPr lang="fr-FR"/>
              <a:t>CAS Hadrons limits 2025, Y. Dutheil, Inj./Ext. </a:t>
            </a:r>
            <a:endParaRPr lang="en-US" dirty="0"/>
          </a:p>
        </p:txBody>
      </p:sp>
      <p:sp>
        <p:nvSpPr>
          <p:cNvPr id="6" name="Slide Number Placeholder 5">
            <a:extLst>
              <a:ext uri="{FF2B5EF4-FFF2-40B4-BE49-F238E27FC236}">
                <a16:creationId xmlns:a16="http://schemas.microsoft.com/office/drawing/2014/main" id="{87231E5B-162C-4C3C-867C-87B384C9F440}"/>
              </a:ext>
            </a:extLst>
          </p:cNvPr>
          <p:cNvSpPr>
            <a:spLocks noGrp="1"/>
          </p:cNvSpPr>
          <p:nvPr>
            <p:ph type="sldNum" sz="quarter" idx="4"/>
          </p:nvPr>
        </p:nvSpPr>
        <p:spPr/>
        <p:txBody>
          <a:bodyPr/>
          <a:lstStyle/>
          <a:p>
            <a:fld id="{17918391-D411-FE40-AAD7-861AE5233E0E}" type="slidenum">
              <a:rPr lang="en-US" smtClean="0"/>
              <a:pPr/>
              <a:t>22</a:t>
            </a:fld>
            <a:endParaRPr lang="en-US" dirty="0"/>
          </a:p>
        </p:txBody>
      </p:sp>
      <p:pic>
        <p:nvPicPr>
          <p:cNvPr id="7" name="Picture 6">
            <a:extLst>
              <a:ext uri="{FF2B5EF4-FFF2-40B4-BE49-F238E27FC236}">
                <a16:creationId xmlns:a16="http://schemas.microsoft.com/office/drawing/2014/main" id="{949F2BCD-AFE4-474E-8E0A-A3B85E6DFB80}"/>
              </a:ext>
            </a:extLst>
          </p:cNvPr>
          <p:cNvPicPr>
            <a:picLocks noChangeAspect="1"/>
          </p:cNvPicPr>
          <p:nvPr/>
        </p:nvPicPr>
        <p:blipFill>
          <a:blip r:embed="rId2"/>
          <a:stretch>
            <a:fillRect/>
          </a:stretch>
        </p:blipFill>
        <p:spPr>
          <a:xfrm>
            <a:off x="277981" y="1548638"/>
            <a:ext cx="4616632" cy="2830883"/>
          </a:xfrm>
          <a:prstGeom prst="rect">
            <a:avLst/>
          </a:prstGeom>
        </p:spPr>
      </p:pic>
      <p:pic>
        <p:nvPicPr>
          <p:cNvPr id="10" name="Picture 9">
            <a:extLst>
              <a:ext uri="{FF2B5EF4-FFF2-40B4-BE49-F238E27FC236}">
                <a16:creationId xmlns:a16="http://schemas.microsoft.com/office/drawing/2014/main" id="{3F7899BD-AF4D-40F3-BC1B-32E2A31070D2}"/>
              </a:ext>
            </a:extLst>
          </p:cNvPr>
          <p:cNvPicPr>
            <a:picLocks noChangeAspect="1"/>
          </p:cNvPicPr>
          <p:nvPr/>
        </p:nvPicPr>
        <p:blipFill>
          <a:blip r:embed="rId3"/>
          <a:stretch>
            <a:fillRect/>
          </a:stretch>
        </p:blipFill>
        <p:spPr>
          <a:xfrm>
            <a:off x="5163760" y="1918995"/>
            <a:ext cx="3749424" cy="1569347"/>
          </a:xfrm>
          <a:prstGeom prst="rect">
            <a:avLst/>
          </a:prstGeom>
        </p:spPr>
      </p:pic>
      <p:cxnSp>
        <p:nvCxnSpPr>
          <p:cNvPr id="12" name="Straight Connector 11">
            <a:extLst>
              <a:ext uri="{FF2B5EF4-FFF2-40B4-BE49-F238E27FC236}">
                <a16:creationId xmlns:a16="http://schemas.microsoft.com/office/drawing/2014/main" id="{09DFDA7F-894D-4E93-9BBA-D630E172FE37}"/>
              </a:ext>
            </a:extLst>
          </p:cNvPr>
          <p:cNvCxnSpPr/>
          <p:nvPr/>
        </p:nvCxnSpPr>
        <p:spPr>
          <a:xfrm>
            <a:off x="6190822" y="1663700"/>
            <a:ext cx="0" cy="2159000"/>
          </a:xfrm>
          <a:prstGeom prst="line">
            <a:avLst/>
          </a:prstGeom>
          <a:ln>
            <a:solidFill>
              <a:schemeClr val="accent1">
                <a:lumMod val="10000"/>
              </a:schemeClr>
            </a:solidFill>
            <a:prstDash val="sysDash"/>
          </a:ln>
          <a:effectLst/>
        </p:spPr>
        <p:style>
          <a:lnRef idx="2">
            <a:schemeClr val="accent1"/>
          </a:lnRef>
          <a:fillRef idx="0">
            <a:schemeClr val="accent1"/>
          </a:fillRef>
          <a:effectRef idx="1">
            <a:schemeClr val="accent1"/>
          </a:effectRef>
          <a:fontRef idx="minor">
            <a:schemeClr val="tx1"/>
          </a:fontRef>
        </p:style>
      </p:cxnSp>
      <p:sp>
        <p:nvSpPr>
          <p:cNvPr id="2" name="Date Placeholder 1">
            <a:extLst>
              <a:ext uri="{FF2B5EF4-FFF2-40B4-BE49-F238E27FC236}">
                <a16:creationId xmlns:a16="http://schemas.microsoft.com/office/drawing/2014/main" id="{B6FDFEBF-59D6-A4B1-CC25-6B42291A3291}"/>
              </a:ext>
            </a:extLst>
          </p:cNvPr>
          <p:cNvSpPr>
            <a:spLocks noGrp="1"/>
          </p:cNvSpPr>
          <p:nvPr>
            <p:ph type="dt" sz="half" idx="2"/>
          </p:nvPr>
        </p:nvSpPr>
        <p:spPr/>
        <p:txBody>
          <a:bodyPr/>
          <a:lstStyle/>
          <a:p>
            <a:r>
              <a:rPr lang="en-US"/>
              <a:t>24/06/2025</a:t>
            </a:r>
            <a:endParaRPr lang="en-US" dirty="0"/>
          </a:p>
        </p:txBody>
      </p:sp>
    </p:spTree>
    <p:extLst>
      <p:ext uri="{BB962C8B-B14F-4D97-AF65-F5344CB8AC3E}">
        <p14:creationId xmlns:p14="http://schemas.microsoft.com/office/powerpoint/2010/main" val="26275761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3C3137B-E3F9-45A5-A1BF-1ABFFB00334C}"/>
              </a:ext>
            </a:extLst>
          </p:cNvPr>
          <p:cNvPicPr>
            <a:picLocks noChangeAspect="1"/>
          </p:cNvPicPr>
          <p:nvPr/>
        </p:nvPicPr>
        <p:blipFill>
          <a:blip r:embed="rId2"/>
          <a:stretch>
            <a:fillRect/>
          </a:stretch>
        </p:blipFill>
        <p:spPr>
          <a:xfrm>
            <a:off x="265677" y="1549713"/>
            <a:ext cx="4616632" cy="2830883"/>
          </a:xfrm>
          <a:prstGeom prst="rect">
            <a:avLst/>
          </a:prstGeom>
        </p:spPr>
      </p:pic>
      <p:sp>
        <p:nvSpPr>
          <p:cNvPr id="9" name="Title 8">
            <a:extLst>
              <a:ext uri="{FF2B5EF4-FFF2-40B4-BE49-F238E27FC236}">
                <a16:creationId xmlns:a16="http://schemas.microsoft.com/office/drawing/2014/main" id="{4EF004F5-3758-8745-8BA6-51C950D54460}"/>
              </a:ext>
            </a:extLst>
          </p:cNvPr>
          <p:cNvSpPr>
            <a:spLocks noGrp="1"/>
          </p:cNvSpPr>
          <p:nvPr>
            <p:ph type="title"/>
          </p:nvPr>
        </p:nvSpPr>
        <p:spPr/>
        <p:txBody>
          <a:bodyPr/>
          <a:lstStyle/>
          <a:p>
            <a:r>
              <a:rPr lang="en-CH" dirty="0"/>
              <a:t>Fast injection: normalized phase space</a:t>
            </a:r>
          </a:p>
        </p:txBody>
      </p:sp>
      <p:sp>
        <p:nvSpPr>
          <p:cNvPr id="3" name="Content Placeholder 2">
            <a:extLst>
              <a:ext uri="{FF2B5EF4-FFF2-40B4-BE49-F238E27FC236}">
                <a16:creationId xmlns:a16="http://schemas.microsoft.com/office/drawing/2014/main" id="{B4E75931-981E-4D3C-9DDE-C63EC7DE318C}"/>
              </a:ext>
            </a:extLst>
          </p:cNvPr>
          <p:cNvSpPr>
            <a:spLocks noGrp="1"/>
          </p:cNvSpPr>
          <p:nvPr>
            <p:ph idx="1"/>
          </p:nvPr>
        </p:nvSpPr>
        <p:spPr/>
        <p:txBody>
          <a:bodyPr/>
          <a:lstStyle/>
          <a:p>
            <a:r>
              <a:rPr lang="en-US" dirty="0"/>
              <a:t>Seen from the ring</a:t>
            </a:r>
          </a:p>
          <a:p>
            <a:pPr lvl="1"/>
            <a:r>
              <a:rPr lang="en-US" dirty="0"/>
              <a:t>in the normalized transverse phase space in the plane of injection</a:t>
            </a:r>
          </a:p>
          <a:p>
            <a:endParaRPr lang="en-US" dirty="0"/>
          </a:p>
        </p:txBody>
      </p:sp>
      <p:sp>
        <p:nvSpPr>
          <p:cNvPr id="5" name="Footer Placeholder 4">
            <a:extLst>
              <a:ext uri="{FF2B5EF4-FFF2-40B4-BE49-F238E27FC236}">
                <a16:creationId xmlns:a16="http://schemas.microsoft.com/office/drawing/2014/main" id="{DDFA0B9F-9AE3-4947-BB18-5430A89928FF}"/>
              </a:ext>
            </a:extLst>
          </p:cNvPr>
          <p:cNvSpPr>
            <a:spLocks noGrp="1"/>
          </p:cNvSpPr>
          <p:nvPr>
            <p:ph type="ftr" sz="quarter" idx="3"/>
          </p:nvPr>
        </p:nvSpPr>
        <p:spPr/>
        <p:txBody>
          <a:bodyPr/>
          <a:lstStyle/>
          <a:p>
            <a:r>
              <a:rPr lang="fr-FR"/>
              <a:t>CAS Hadrons limits 2025, Y. Dutheil, Inj./Ext. </a:t>
            </a:r>
            <a:endParaRPr lang="en-US" dirty="0"/>
          </a:p>
        </p:txBody>
      </p:sp>
      <p:sp>
        <p:nvSpPr>
          <p:cNvPr id="6" name="Slide Number Placeholder 5">
            <a:extLst>
              <a:ext uri="{FF2B5EF4-FFF2-40B4-BE49-F238E27FC236}">
                <a16:creationId xmlns:a16="http://schemas.microsoft.com/office/drawing/2014/main" id="{87231E5B-162C-4C3C-867C-87B384C9F440}"/>
              </a:ext>
            </a:extLst>
          </p:cNvPr>
          <p:cNvSpPr>
            <a:spLocks noGrp="1"/>
          </p:cNvSpPr>
          <p:nvPr>
            <p:ph type="sldNum" sz="quarter" idx="4"/>
          </p:nvPr>
        </p:nvSpPr>
        <p:spPr/>
        <p:txBody>
          <a:bodyPr/>
          <a:lstStyle/>
          <a:p>
            <a:fld id="{17918391-D411-FE40-AAD7-861AE5233E0E}" type="slidenum">
              <a:rPr lang="en-US" smtClean="0"/>
              <a:pPr/>
              <a:t>23</a:t>
            </a:fld>
            <a:endParaRPr lang="en-US" dirty="0"/>
          </a:p>
        </p:txBody>
      </p:sp>
      <p:pic>
        <p:nvPicPr>
          <p:cNvPr id="10" name="Picture 9">
            <a:extLst>
              <a:ext uri="{FF2B5EF4-FFF2-40B4-BE49-F238E27FC236}">
                <a16:creationId xmlns:a16="http://schemas.microsoft.com/office/drawing/2014/main" id="{3F7899BD-AF4D-40F3-BC1B-32E2A31070D2}"/>
              </a:ext>
            </a:extLst>
          </p:cNvPr>
          <p:cNvPicPr>
            <a:picLocks noChangeAspect="1"/>
          </p:cNvPicPr>
          <p:nvPr/>
        </p:nvPicPr>
        <p:blipFill>
          <a:blip r:embed="rId3"/>
          <a:stretch>
            <a:fillRect/>
          </a:stretch>
        </p:blipFill>
        <p:spPr>
          <a:xfrm>
            <a:off x="5163760" y="1918995"/>
            <a:ext cx="3749424" cy="1569347"/>
          </a:xfrm>
          <a:prstGeom prst="rect">
            <a:avLst/>
          </a:prstGeom>
        </p:spPr>
      </p:pic>
      <p:cxnSp>
        <p:nvCxnSpPr>
          <p:cNvPr id="20" name="Straight Connector 19">
            <a:extLst>
              <a:ext uri="{FF2B5EF4-FFF2-40B4-BE49-F238E27FC236}">
                <a16:creationId xmlns:a16="http://schemas.microsoft.com/office/drawing/2014/main" id="{5D4E4C23-11B9-42F9-8367-6757F2FEB12D}"/>
              </a:ext>
            </a:extLst>
          </p:cNvPr>
          <p:cNvCxnSpPr/>
          <p:nvPr/>
        </p:nvCxnSpPr>
        <p:spPr>
          <a:xfrm>
            <a:off x="6521450" y="1835150"/>
            <a:ext cx="0" cy="2159000"/>
          </a:xfrm>
          <a:prstGeom prst="line">
            <a:avLst/>
          </a:prstGeom>
          <a:ln>
            <a:solidFill>
              <a:schemeClr val="accent1">
                <a:lumMod val="10000"/>
              </a:schemeClr>
            </a:solidFill>
            <a:prstDash val="sysDash"/>
          </a:ln>
          <a:effectLst/>
        </p:spPr>
        <p:style>
          <a:lnRef idx="2">
            <a:schemeClr val="accent1"/>
          </a:lnRef>
          <a:fillRef idx="0">
            <a:schemeClr val="accent1"/>
          </a:fillRef>
          <a:effectRef idx="1">
            <a:schemeClr val="accent1"/>
          </a:effectRef>
          <a:fontRef idx="minor">
            <a:schemeClr val="tx1"/>
          </a:fontRef>
        </p:style>
      </p:cxnSp>
      <p:sp>
        <p:nvSpPr>
          <p:cNvPr id="2" name="Date Placeholder 1">
            <a:extLst>
              <a:ext uri="{FF2B5EF4-FFF2-40B4-BE49-F238E27FC236}">
                <a16:creationId xmlns:a16="http://schemas.microsoft.com/office/drawing/2014/main" id="{2CC5EFB8-8C54-F5A9-5A33-5A57DEC83417}"/>
              </a:ext>
            </a:extLst>
          </p:cNvPr>
          <p:cNvSpPr>
            <a:spLocks noGrp="1"/>
          </p:cNvSpPr>
          <p:nvPr>
            <p:ph type="dt" sz="half" idx="2"/>
          </p:nvPr>
        </p:nvSpPr>
        <p:spPr/>
        <p:txBody>
          <a:bodyPr/>
          <a:lstStyle/>
          <a:p>
            <a:r>
              <a:rPr lang="en-US"/>
              <a:t>24/06/2025</a:t>
            </a:r>
            <a:endParaRPr lang="en-US" dirty="0"/>
          </a:p>
        </p:txBody>
      </p:sp>
    </p:spTree>
    <p:extLst>
      <p:ext uri="{BB962C8B-B14F-4D97-AF65-F5344CB8AC3E}">
        <p14:creationId xmlns:p14="http://schemas.microsoft.com/office/powerpoint/2010/main" val="28317220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icture 33">
            <a:extLst>
              <a:ext uri="{FF2B5EF4-FFF2-40B4-BE49-F238E27FC236}">
                <a16:creationId xmlns:a16="http://schemas.microsoft.com/office/drawing/2014/main" id="{7DB6A01B-CC95-4F61-ADBC-D9BF114B2A2A}"/>
              </a:ext>
            </a:extLst>
          </p:cNvPr>
          <p:cNvPicPr>
            <a:picLocks noChangeAspect="1"/>
          </p:cNvPicPr>
          <p:nvPr/>
        </p:nvPicPr>
        <p:blipFill>
          <a:blip r:embed="rId2"/>
          <a:stretch>
            <a:fillRect/>
          </a:stretch>
        </p:blipFill>
        <p:spPr>
          <a:xfrm>
            <a:off x="290285" y="1573529"/>
            <a:ext cx="4616632" cy="2830883"/>
          </a:xfrm>
          <a:prstGeom prst="rect">
            <a:avLst/>
          </a:prstGeom>
        </p:spPr>
      </p:pic>
      <p:sp>
        <p:nvSpPr>
          <p:cNvPr id="2" name="Title 1">
            <a:extLst>
              <a:ext uri="{FF2B5EF4-FFF2-40B4-BE49-F238E27FC236}">
                <a16:creationId xmlns:a16="http://schemas.microsoft.com/office/drawing/2014/main" id="{01126FF4-8A45-4F1B-B35E-5C13263921BF}"/>
              </a:ext>
            </a:extLst>
          </p:cNvPr>
          <p:cNvSpPr>
            <a:spLocks noGrp="1"/>
          </p:cNvSpPr>
          <p:nvPr>
            <p:ph type="title"/>
          </p:nvPr>
        </p:nvSpPr>
        <p:spPr/>
        <p:txBody>
          <a:bodyPr/>
          <a:lstStyle/>
          <a:p>
            <a:r>
              <a:rPr lang="en-US" dirty="0"/>
              <a:t>Fast injection: normalized phase space</a:t>
            </a:r>
            <a:endParaRPr lang="en-US" sz="1800" dirty="0"/>
          </a:p>
        </p:txBody>
      </p:sp>
      <p:sp>
        <p:nvSpPr>
          <p:cNvPr id="3" name="Content Placeholder 2">
            <a:extLst>
              <a:ext uri="{FF2B5EF4-FFF2-40B4-BE49-F238E27FC236}">
                <a16:creationId xmlns:a16="http://schemas.microsoft.com/office/drawing/2014/main" id="{B4E75931-981E-4D3C-9DDE-C63EC7DE318C}"/>
              </a:ext>
            </a:extLst>
          </p:cNvPr>
          <p:cNvSpPr>
            <a:spLocks noGrp="1"/>
          </p:cNvSpPr>
          <p:nvPr>
            <p:ph idx="1"/>
          </p:nvPr>
        </p:nvSpPr>
        <p:spPr/>
        <p:txBody>
          <a:bodyPr/>
          <a:lstStyle/>
          <a:p>
            <a:r>
              <a:rPr lang="en-US" dirty="0"/>
              <a:t>Seen from the ring</a:t>
            </a:r>
          </a:p>
          <a:p>
            <a:pPr lvl="1"/>
            <a:r>
              <a:rPr lang="en-US" dirty="0"/>
              <a:t>in the normalized transverse phase space in the plane of injection</a:t>
            </a:r>
          </a:p>
          <a:p>
            <a:endParaRPr lang="en-US" dirty="0"/>
          </a:p>
        </p:txBody>
      </p:sp>
      <p:sp>
        <p:nvSpPr>
          <p:cNvPr id="5" name="Footer Placeholder 4">
            <a:extLst>
              <a:ext uri="{FF2B5EF4-FFF2-40B4-BE49-F238E27FC236}">
                <a16:creationId xmlns:a16="http://schemas.microsoft.com/office/drawing/2014/main" id="{DDFA0B9F-9AE3-4947-BB18-5430A89928FF}"/>
              </a:ext>
            </a:extLst>
          </p:cNvPr>
          <p:cNvSpPr>
            <a:spLocks noGrp="1"/>
          </p:cNvSpPr>
          <p:nvPr>
            <p:ph type="ftr" sz="quarter" idx="3"/>
          </p:nvPr>
        </p:nvSpPr>
        <p:spPr/>
        <p:txBody>
          <a:bodyPr/>
          <a:lstStyle/>
          <a:p>
            <a:r>
              <a:rPr lang="fr-FR"/>
              <a:t>CAS Hadrons limits 2025, Y. Dutheil, Inj./Ext. </a:t>
            </a:r>
            <a:endParaRPr lang="en-US" dirty="0"/>
          </a:p>
        </p:txBody>
      </p:sp>
      <p:sp>
        <p:nvSpPr>
          <p:cNvPr id="6" name="Slide Number Placeholder 5">
            <a:extLst>
              <a:ext uri="{FF2B5EF4-FFF2-40B4-BE49-F238E27FC236}">
                <a16:creationId xmlns:a16="http://schemas.microsoft.com/office/drawing/2014/main" id="{87231E5B-162C-4C3C-867C-87B384C9F440}"/>
              </a:ext>
            </a:extLst>
          </p:cNvPr>
          <p:cNvSpPr>
            <a:spLocks noGrp="1"/>
          </p:cNvSpPr>
          <p:nvPr>
            <p:ph type="sldNum" sz="quarter" idx="4"/>
          </p:nvPr>
        </p:nvSpPr>
        <p:spPr/>
        <p:txBody>
          <a:bodyPr/>
          <a:lstStyle/>
          <a:p>
            <a:fld id="{17918391-D411-FE40-AAD7-861AE5233E0E}" type="slidenum">
              <a:rPr lang="en-US" smtClean="0"/>
              <a:pPr/>
              <a:t>24</a:t>
            </a:fld>
            <a:endParaRPr lang="en-US" dirty="0"/>
          </a:p>
        </p:txBody>
      </p:sp>
      <p:pic>
        <p:nvPicPr>
          <p:cNvPr id="10" name="Picture 9">
            <a:extLst>
              <a:ext uri="{FF2B5EF4-FFF2-40B4-BE49-F238E27FC236}">
                <a16:creationId xmlns:a16="http://schemas.microsoft.com/office/drawing/2014/main" id="{3F7899BD-AF4D-40F3-BC1B-32E2A31070D2}"/>
              </a:ext>
            </a:extLst>
          </p:cNvPr>
          <p:cNvPicPr>
            <a:picLocks noChangeAspect="1"/>
          </p:cNvPicPr>
          <p:nvPr/>
        </p:nvPicPr>
        <p:blipFill>
          <a:blip r:embed="rId3"/>
          <a:stretch>
            <a:fillRect/>
          </a:stretch>
        </p:blipFill>
        <p:spPr>
          <a:xfrm>
            <a:off x="5163760" y="1918995"/>
            <a:ext cx="3749424" cy="1569347"/>
          </a:xfrm>
          <a:prstGeom prst="rect">
            <a:avLst/>
          </a:prstGeom>
        </p:spPr>
      </p:pic>
      <p:cxnSp>
        <p:nvCxnSpPr>
          <p:cNvPr id="20" name="Straight Connector 19">
            <a:extLst>
              <a:ext uri="{FF2B5EF4-FFF2-40B4-BE49-F238E27FC236}">
                <a16:creationId xmlns:a16="http://schemas.microsoft.com/office/drawing/2014/main" id="{03A4FA29-11B5-433F-B529-1D2E33661E48}"/>
              </a:ext>
            </a:extLst>
          </p:cNvPr>
          <p:cNvCxnSpPr/>
          <p:nvPr/>
        </p:nvCxnSpPr>
        <p:spPr>
          <a:xfrm>
            <a:off x="6623050" y="1974850"/>
            <a:ext cx="0" cy="2159000"/>
          </a:xfrm>
          <a:prstGeom prst="line">
            <a:avLst/>
          </a:prstGeom>
          <a:ln>
            <a:solidFill>
              <a:schemeClr val="accent1">
                <a:lumMod val="10000"/>
              </a:schemeClr>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22" name="Straight Connector 21">
            <a:extLst>
              <a:ext uri="{FF2B5EF4-FFF2-40B4-BE49-F238E27FC236}">
                <a16:creationId xmlns:a16="http://schemas.microsoft.com/office/drawing/2014/main" id="{8917ADFB-1430-4C44-AE19-59D57D9502DD}"/>
              </a:ext>
            </a:extLst>
          </p:cNvPr>
          <p:cNvCxnSpPr/>
          <p:nvPr/>
        </p:nvCxnSpPr>
        <p:spPr>
          <a:xfrm>
            <a:off x="7721600" y="1974850"/>
            <a:ext cx="0" cy="2159000"/>
          </a:xfrm>
          <a:prstGeom prst="line">
            <a:avLst/>
          </a:prstGeom>
          <a:ln>
            <a:solidFill>
              <a:schemeClr val="accent1">
                <a:lumMod val="10000"/>
              </a:schemeClr>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11" name="Straight Arrow Connector 10">
            <a:extLst>
              <a:ext uri="{FF2B5EF4-FFF2-40B4-BE49-F238E27FC236}">
                <a16:creationId xmlns:a16="http://schemas.microsoft.com/office/drawing/2014/main" id="{FF4001A7-0C11-4286-8DBD-B1BD5335C7AE}"/>
              </a:ext>
            </a:extLst>
          </p:cNvPr>
          <p:cNvCxnSpPr/>
          <p:nvPr/>
        </p:nvCxnSpPr>
        <p:spPr>
          <a:xfrm>
            <a:off x="6623050" y="1790700"/>
            <a:ext cx="1098550" cy="0"/>
          </a:xfrm>
          <a:prstGeom prst="straightConnector1">
            <a:avLst/>
          </a:prstGeom>
          <a:ln>
            <a:solidFill>
              <a:schemeClr val="accent1">
                <a:lumMod val="25000"/>
              </a:schemeClr>
            </a:solidFill>
            <a:prstDash val="sysDash"/>
            <a:tailEnd type="triangle"/>
          </a:ln>
        </p:spPr>
        <p:style>
          <a:lnRef idx="2">
            <a:schemeClr val="accent1"/>
          </a:lnRef>
          <a:fillRef idx="0">
            <a:schemeClr val="accent1"/>
          </a:fillRef>
          <a:effectRef idx="1">
            <a:schemeClr val="accent1"/>
          </a:effectRef>
          <a:fontRef idx="minor">
            <a:schemeClr val="tx1"/>
          </a:fontRef>
        </p:style>
      </p:cxnSp>
      <p:sp>
        <p:nvSpPr>
          <p:cNvPr id="4" name="Date Placeholder 3">
            <a:extLst>
              <a:ext uri="{FF2B5EF4-FFF2-40B4-BE49-F238E27FC236}">
                <a16:creationId xmlns:a16="http://schemas.microsoft.com/office/drawing/2014/main" id="{19BB2CF3-2D25-6558-02E3-E8C194AE6ADD}"/>
              </a:ext>
            </a:extLst>
          </p:cNvPr>
          <p:cNvSpPr>
            <a:spLocks noGrp="1"/>
          </p:cNvSpPr>
          <p:nvPr>
            <p:ph type="dt" sz="half" idx="2"/>
          </p:nvPr>
        </p:nvSpPr>
        <p:spPr/>
        <p:txBody>
          <a:bodyPr/>
          <a:lstStyle/>
          <a:p>
            <a:r>
              <a:rPr lang="en-US"/>
              <a:t>24/06/2025</a:t>
            </a:r>
            <a:endParaRPr lang="en-US" dirty="0"/>
          </a:p>
        </p:txBody>
      </p:sp>
    </p:spTree>
    <p:extLst>
      <p:ext uri="{BB962C8B-B14F-4D97-AF65-F5344CB8AC3E}">
        <p14:creationId xmlns:p14="http://schemas.microsoft.com/office/powerpoint/2010/main" val="24275836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34">
            <a:extLst>
              <a:ext uri="{FF2B5EF4-FFF2-40B4-BE49-F238E27FC236}">
                <a16:creationId xmlns:a16="http://schemas.microsoft.com/office/drawing/2014/main" id="{19A4D094-C2EC-4624-A7A9-A080B2F15CC9}"/>
              </a:ext>
            </a:extLst>
          </p:cNvPr>
          <p:cNvPicPr>
            <a:picLocks noChangeAspect="1"/>
          </p:cNvPicPr>
          <p:nvPr/>
        </p:nvPicPr>
        <p:blipFill>
          <a:blip r:embed="rId2"/>
          <a:stretch>
            <a:fillRect/>
          </a:stretch>
        </p:blipFill>
        <p:spPr>
          <a:xfrm>
            <a:off x="277981" y="1567934"/>
            <a:ext cx="4616632" cy="2830883"/>
          </a:xfrm>
          <a:prstGeom prst="rect">
            <a:avLst/>
          </a:prstGeom>
        </p:spPr>
      </p:pic>
      <p:sp>
        <p:nvSpPr>
          <p:cNvPr id="2" name="Title 1">
            <a:extLst>
              <a:ext uri="{FF2B5EF4-FFF2-40B4-BE49-F238E27FC236}">
                <a16:creationId xmlns:a16="http://schemas.microsoft.com/office/drawing/2014/main" id="{01126FF4-8A45-4F1B-B35E-5C13263921BF}"/>
              </a:ext>
            </a:extLst>
          </p:cNvPr>
          <p:cNvSpPr>
            <a:spLocks noGrp="1"/>
          </p:cNvSpPr>
          <p:nvPr>
            <p:ph type="title"/>
          </p:nvPr>
        </p:nvSpPr>
        <p:spPr/>
        <p:txBody>
          <a:bodyPr/>
          <a:lstStyle/>
          <a:p>
            <a:r>
              <a:rPr lang="en-US" dirty="0"/>
              <a:t>Fast injection: normalized phase space</a:t>
            </a:r>
            <a:endParaRPr lang="en-US" sz="1800" dirty="0"/>
          </a:p>
        </p:txBody>
      </p:sp>
      <p:sp>
        <p:nvSpPr>
          <p:cNvPr id="3" name="Content Placeholder 2">
            <a:extLst>
              <a:ext uri="{FF2B5EF4-FFF2-40B4-BE49-F238E27FC236}">
                <a16:creationId xmlns:a16="http://schemas.microsoft.com/office/drawing/2014/main" id="{B4E75931-981E-4D3C-9DDE-C63EC7DE318C}"/>
              </a:ext>
            </a:extLst>
          </p:cNvPr>
          <p:cNvSpPr>
            <a:spLocks noGrp="1"/>
          </p:cNvSpPr>
          <p:nvPr>
            <p:ph idx="1"/>
          </p:nvPr>
        </p:nvSpPr>
        <p:spPr/>
        <p:txBody>
          <a:bodyPr/>
          <a:lstStyle/>
          <a:p>
            <a:r>
              <a:rPr lang="en-US" dirty="0"/>
              <a:t>Seen from the ring</a:t>
            </a:r>
          </a:p>
          <a:p>
            <a:pPr lvl="1"/>
            <a:r>
              <a:rPr lang="en-US" dirty="0"/>
              <a:t>in the normalized transverse phase space in the plane of injection</a:t>
            </a:r>
          </a:p>
          <a:p>
            <a:endParaRPr lang="en-US" dirty="0"/>
          </a:p>
        </p:txBody>
      </p:sp>
      <p:sp>
        <p:nvSpPr>
          <p:cNvPr id="5" name="Footer Placeholder 4">
            <a:extLst>
              <a:ext uri="{FF2B5EF4-FFF2-40B4-BE49-F238E27FC236}">
                <a16:creationId xmlns:a16="http://schemas.microsoft.com/office/drawing/2014/main" id="{DDFA0B9F-9AE3-4947-BB18-5430A89928FF}"/>
              </a:ext>
            </a:extLst>
          </p:cNvPr>
          <p:cNvSpPr>
            <a:spLocks noGrp="1"/>
          </p:cNvSpPr>
          <p:nvPr>
            <p:ph type="ftr" sz="quarter" idx="3"/>
          </p:nvPr>
        </p:nvSpPr>
        <p:spPr/>
        <p:txBody>
          <a:bodyPr/>
          <a:lstStyle/>
          <a:p>
            <a:r>
              <a:rPr lang="fr-FR"/>
              <a:t>CAS Hadrons limits 2025, Y. Dutheil, Inj./Ext. </a:t>
            </a:r>
            <a:endParaRPr lang="en-US" dirty="0"/>
          </a:p>
        </p:txBody>
      </p:sp>
      <p:sp>
        <p:nvSpPr>
          <p:cNvPr id="6" name="Slide Number Placeholder 5">
            <a:extLst>
              <a:ext uri="{FF2B5EF4-FFF2-40B4-BE49-F238E27FC236}">
                <a16:creationId xmlns:a16="http://schemas.microsoft.com/office/drawing/2014/main" id="{87231E5B-162C-4C3C-867C-87B384C9F440}"/>
              </a:ext>
            </a:extLst>
          </p:cNvPr>
          <p:cNvSpPr>
            <a:spLocks noGrp="1"/>
          </p:cNvSpPr>
          <p:nvPr>
            <p:ph type="sldNum" sz="quarter" idx="4"/>
          </p:nvPr>
        </p:nvSpPr>
        <p:spPr/>
        <p:txBody>
          <a:bodyPr/>
          <a:lstStyle/>
          <a:p>
            <a:fld id="{17918391-D411-FE40-AAD7-861AE5233E0E}" type="slidenum">
              <a:rPr lang="en-US" smtClean="0"/>
              <a:pPr/>
              <a:t>25</a:t>
            </a:fld>
            <a:endParaRPr lang="en-US" dirty="0"/>
          </a:p>
        </p:txBody>
      </p:sp>
      <p:pic>
        <p:nvPicPr>
          <p:cNvPr id="10" name="Picture 9">
            <a:extLst>
              <a:ext uri="{FF2B5EF4-FFF2-40B4-BE49-F238E27FC236}">
                <a16:creationId xmlns:a16="http://schemas.microsoft.com/office/drawing/2014/main" id="{3F7899BD-AF4D-40F3-BC1B-32E2A31070D2}"/>
              </a:ext>
            </a:extLst>
          </p:cNvPr>
          <p:cNvPicPr>
            <a:picLocks noChangeAspect="1"/>
          </p:cNvPicPr>
          <p:nvPr/>
        </p:nvPicPr>
        <p:blipFill>
          <a:blip r:embed="rId3"/>
          <a:stretch>
            <a:fillRect/>
          </a:stretch>
        </p:blipFill>
        <p:spPr>
          <a:xfrm>
            <a:off x="5163760" y="1918995"/>
            <a:ext cx="3749424" cy="1569347"/>
          </a:xfrm>
          <a:prstGeom prst="rect">
            <a:avLst/>
          </a:prstGeom>
        </p:spPr>
      </p:pic>
      <p:cxnSp>
        <p:nvCxnSpPr>
          <p:cNvPr id="20" name="Straight Connector 19">
            <a:extLst>
              <a:ext uri="{FF2B5EF4-FFF2-40B4-BE49-F238E27FC236}">
                <a16:creationId xmlns:a16="http://schemas.microsoft.com/office/drawing/2014/main" id="{F61921F6-D89F-47F9-8D22-87B558EA88AB}"/>
              </a:ext>
            </a:extLst>
          </p:cNvPr>
          <p:cNvCxnSpPr/>
          <p:nvPr/>
        </p:nvCxnSpPr>
        <p:spPr>
          <a:xfrm>
            <a:off x="7994650" y="1828800"/>
            <a:ext cx="0" cy="2159000"/>
          </a:xfrm>
          <a:prstGeom prst="line">
            <a:avLst/>
          </a:prstGeom>
          <a:ln>
            <a:solidFill>
              <a:schemeClr val="accent1">
                <a:lumMod val="10000"/>
              </a:schemeClr>
            </a:solidFill>
            <a:prstDash val="sysDash"/>
          </a:ln>
          <a:effectLst/>
        </p:spPr>
        <p:style>
          <a:lnRef idx="2">
            <a:schemeClr val="accent1"/>
          </a:lnRef>
          <a:fillRef idx="0">
            <a:schemeClr val="accent1"/>
          </a:fillRef>
          <a:effectRef idx="1">
            <a:schemeClr val="accent1"/>
          </a:effectRef>
          <a:fontRef idx="minor">
            <a:schemeClr val="tx1"/>
          </a:fontRef>
        </p:style>
      </p:cxnSp>
      <p:sp>
        <p:nvSpPr>
          <p:cNvPr id="4" name="Date Placeholder 3">
            <a:extLst>
              <a:ext uri="{FF2B5EF4-FFF2-40B4-BE49-F238E27FC236}">
                <a16:creationId xmlns:a16="http://schemas.microsoft.com/office/drawing/2014/main" id="{FACFB242-32D3-B118-B386-AE583D087507}"/>
              </a:ext>
            </a:extLst>
          </p:cNvPr>
          <p:cNvSpPr>
            <a:spLocks noGrp="1"/>
          </p:cNvSpPr>
          <p:nvPr>
            <p:ph type="dt" sz="half" idx="2"/>
          </p:nvPr>
        </p:nvSpPr>
        <p:spPr/>
        <p:txBody>
          <a:bodyPr/>
          <a:lstStyle/>
          <a:p>
            <a:r>
              <a:rPr lang="en-US"/>
              <a:t>24/06/2025</a:t>
            </a:r>
            <a:endParaRPr lang="en-US" dirty="0"/>
          </a:p>
        </p:txBody>
      </p:sp>
    </p:spTree>
    <p:extLst>
      <p:ext uri="{BB962C8B-B14F-4D97-AF65-F5344CB8AC3E}">
        <p14:creationId xmlns:p14="http://schemas.microsoft.com/office/powerpoint/2010/main" val="24258091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08D017-2ED7-2AAD-A07E-DBF20E701144}"/>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861863C9-A8F2-7FF3-E048-A69551D14427}"/>
              </a:ext>
            </a:extLst>
          </p:cNvPr>
          <p:cNvSpPr>
            <a:spLocks noGrp="1"/>
          </p:cNvSpPr>
          <p:nvPr>
            <p:ph type="title"/>
          </p:nvPr>
        </p:nvSpPr>
        <p:spPr/>
        <p:txBody>
          <a:bodyPr/>
          <a:lstStyle/>
          <a:p>
            <a:r>
              <a:rPr lang="en-US" dirty="0"/>
              <a:t>Layout</a:t>
            </a:r>
            <a:endParaRPr lang="en-US" dirty="0">
              <a:solidFill>
                <a:srgbClr val="FF0000"/>
              </a:solidFill>
            </a:endParaRPr>
          </a:p>
        </p:txBody>
      </p:sp>
      <p:sp>
        <p:nvSpPr>
          <p:cNvPr id="8" name="Content Placeholder 7">
            <a:extLst>
              <a:ext uri="{FF2B5EF4-FFF2-40B4-BE49-F238E27FC236}">
                <a16:creationId xmlns:a16="http://schemas.microsoft.com/office/drawing/2014/main" id="{3659E3A9-DDFF-F378-C279-CDE6FC252ADD}"/>
              </a:ext>
            </a:extLst>
          </p:cNvPr>
          <p:cNvSpPr>
            <a:spLocks noGrp="1"/>
          </p:cNvSpPr>
          <p:nvPr>
            <p:ph idx="1"/>
          </p:nvPr>
        </p:nvSpPr>
        <p:spPr/>
        <p:txBody>
          <a:bodyPr>
            <a:normAutofit/>
          </a:bodyPr>
          <a:lstStyle/>
          <a:p>
            <a:r>
              <a:rPr lang="en-US" dirty="0">
                <a:solidFill>
                  <a:schemeClr val="accent1"/>
                </a:solidFill>
              </a:rPr>
              <a:t>Introduction</a:t>
            </a:r>
          </a:p>
          <a:p>
            <a:r>
              <a:rPr lang="en-US" dirty="0">
                <a:solidFill>
                  <a:schemeClr val="accent1"/>
                </a:solidFill>
              </a:rPr>
              <a:t>Basic principle of injection </a:t>
            </a:r>
          </a:p>
          <a:p>
            <a:pPr lvl="1"/>
            <a:r>
              <a:rPr lang="en-US" dirty="0">
                <a:solidFill>
                  <a:schemeClr val="accent1"/>
                </a:solidFill>
              </a:rPr>
              <a:t>Kicker and septum</a:t>
            </a:r>
          </a:p>
          <a:p>
            <a:r>
              <a:rPr lang="en-US" dirty="0"/>
              <a:t>Fast injection concept</a:t>
            </a:r>
          </a:p>
          <a:p>
            <a:pPr lvl="1"/>
            <a:r>
              <a:rPr lang="en-US" dirty="0">
                <a:solidFill>
                  <a:schemeClr val="accent1"/>
                </a:solidFill>
              </a:rPr>
              <a:t>Reminder on normalized phase space</a:t>
            </a:r>
          </a:p>
          <a:p>
            <a:pPr lvl="1"/>
            <a:r>
              <a:rPr lang="en-US" dirty="0"/>
              <a:t>Dipole error and filamentation</a:t>
            </a:r>
          </a:p>
          <a:p>
            <a:pPr lvl="1"/>
            <a:r>
              <a:rPr lang="en-US" dirty="0">
                <a:solidFill>
                  <a:schemeClr val="accent1"/>
                </a:solidFill>
              </a:rPr>
              <a:t>Betatron error and filamentation</a:t>
            </a:r>
          </a:p>
          <a:p>
            <a:pPr lvl="1"/>
            <a:r>
              <a:rPr lang="en-US" dirty="0">
                <a:solidFill>
                  <a:schemeClr val="accent1"/>
                </a:solidFill>
              </a:rPr>
              <a:t>Injection protection challenges at the LHC</a:t>
            </a:r>
          </a:p>
          <a:p>
            <a:pPr lvl="1"/>
            <a:r>
              <a:rPr lang="en-US" dirty="0">
                <a:solidFill>
                  <a:schemeClr val="accent1"/>
                </a:solidFill>
              </a:rPr>
              <a:t>Injection protection challenges at the FCC-</a:t>
            </a:r>
            <a:r>
              <a:rPr lang="en-US" dirty="0" err="1">
                <a:solidFill>
                  <a:schemeClr val="accent1"/>
                </a:solidFill>
              </a:rPr>
              <a:t>hh</a:t>
            </a:r>
            <a:endParaRPr lang="en-US" dirty="0">
              <a:solidFill>
                <a:schemeClr val="accent1"/>
              </a:solidFill>
            </a:endParaRPr>
          </a:p>
          <a:p>
            <a:r>
              <a:rPr lang="en-US" dirty="0">
                <a:solidFill>
                  <a:schemeClr val="accent1"/>
                </a:solidFill>
              </a:rPr>
              <a:t>Multi-turn injection concept</a:t>
            </a:r>
          </a:p>
          <a:p>
            <a:pPr lvl="1"/>
            <a:endParaRPr lang="en-US" dirty="0"/>
          </a:p>
        </p:txBody>
      </p:sp>
      <p:sp>
        <p:nvSpPr>
          <p:cNvPr id="3" name="Date Placeholder 2">
            <a:extLst>
              <a:ext uri="{FF2B5EF4-FFF2-40B4-BE49-F238E27FC236}">
                <a16:creationId xmlns:a16="http://schemas.microsoft.com/office/drawing/2014/main" id="{46057458-4BE1-50C1-0919-68FA40AD9B46}"/>
              </a:ext>
            </a:extLst>
          </p:cNvPr>
          <p:cNvSpPr>
            <a:spLocks noGrp="1"/>
          </p:cNvSpPr>
          <p:nvPr>
            <p:ph type="dt" sz="half" idx="2"/>
          </p:nvPr>
        </p:nvSpPr>
        <p:spPr/>
        <p:txBody>
          <a:bodyPr/>
          <a:lstStyle/>
          <a:p>
            <a:pPr defTabSz="914378"/>
            <a:r>
              <a:rPr lang="en-US">
                <a:solidFill>
                  <a:srgbClr val="0055A0">
                    <a:tint val="75000"/>
                  </a:srgbClr>
                </a:solidFill>
                <a:latin typeface="Arial"/>
              </a:rPr>
              <a:t>24/06/2025</a:t>
            </a:r>
            <a:endParaRPr lang="en-US" dirty="0">
              <a:solidFill>
                <a:srgbClr val="0055A0">
                  <a:tint val="75000"/>
                </a:srgbClr>
              </a:solidFill>
              <a:latin typeface="Arial"/>
            </a:endParaRPr>
          </a:p>
        </p:txBody>
      </p:sp>
      <p:sp>
        <p:nvSpPr>
          <p:cNvPr id="4" name="Footer Placeholder 3">
            <a:extLst>
              <a:ext uri="{FF2B5EF4-FFF2-40B4-BE49-F238E27FC236}">
                <a16:creationId xmlns:a16="http://schemas.microsoft.com/office/drawing/2014/main" id="{0F23B6B6-F0D6-CD11-E516-3A4C413C9E25}"/>
              </a:ext>
            </a:extLst>
          </p:cNvPr>
          <p:cNvSpPr>
            <a:spLocks noGrp="1"/>
          </p:cNvSpPr>
          <p:nvPr>
            <p:ph type="ftr" sz="quarter" idx="3"/>
          </p:nvPr>
        </p:nvSpPr>
        <p:spPr/>
        <p:txBody>
          <a:bodyPr/>
          <a:lstStyle/>
          <a:p>
            <a:pPr defTabSz="914378"/>
            <a:r>
              <a:rPr lang="fr-FR">
                <a:solidFill>
                  <a:srgbClr val="0055A0">
                    <a:tint val="75000"/>
                  </a:srgbClr>
                </a:solidFill>
                <a:latin typeface="Arial"/>
              </a:rPr>
              <a:t>CAS Hadrons limits 2025, Y. Dutheil, Inj./Ext. </a:t>
            </a:r>
            <a:endParaRPr lang="en-US" dirty="0">
              <a:solidFill>
                <a:srgbClr val="0055A0">
                  <a:tint val="75000"/>
                </a:srgbClr>
              </a:solidFill>
              <a:latin typeface="Arial"/>
            </a:endParaRPr>
          </a:p>
        </p:txBody>
      </p:sp>
      <p:sp>
        <p:nvSpPr>
          <p:cNvPr id="5" name="Slide Number Placeholder 4">
            <a:extLst>
              <a:ext uri="{FF2B5EF4-FFF2-40B4-BE49-F238E27FC236}">
                <a16:creationId xmlns:a16="http://schemas.microsoft.com/office/drawing/2014/main" id="{F4318098-FCEE-F480-F511-3EBED9DA8B55}"/>
              </a:ext>
            </a:extLst>
          </p:cNvPr>
          <p:cNvSpPr>
            <a:spLocks noGrp="1"/>
          </p:cNvSpPr>
          <p:nvPr>
            <p:ph type="sldNum" sz="quarter" idx="4"/>
          </p:nvPr>
        </p:nvSpPr>
        <p:spPr/>
        <p:txBody>
          <a:bodyPr/>
          <a:lstStyle/>
          <a:p>
            <a:pPr defTabSz="914378"/>
            <a:fld id="{17918391-D411-FE40-AAD7-861AE5233E0E}" type="slidenum">
              <a:rPr lang="en-US">
                <a:solidFill>
                  <a:srgbClr val="0055A0">
                    <a:tint val="75000"/>
                  </a:srgbClr>
                </a:solidFill>
                <a:latin typeface="Arial"/>
              </a:rPr>
              <a:pPr defTabSz="914378"/>
              <a:t>26</a:t>
            </a:fld>
            <a:endParaRPr lang="en-US" dirty="0">
              <a:solidFill>
                <a:srgbClr val="0055A0">
                  <a:tint val="75000"/>
                </a:srgbClr>
              </a:solidFill>
              <a:latin typeface="Arial"/>
            </a:endParaRPr>
          </a:p>
        </p:txBody>
      </p:sp>
      <p:sp>
        <p:nvSpPr>
          <p:cNvPr id="2" name="Oval 1">
            <a:extLst>
              <a:ext uri="{FF2B5EF4-FFF2-40B4-BE49-F238E27FC236}">
                <a16:creationId xmlns:a16="http://schemas.microsoft.com/office/drawing/2014/main" id="{723A4D38-E5CE-657E-1114-AC133F41363A}"/>
              </a:ext>
            </a:extLst>
          </p:cNvPr>
          <p:cNvSpPr>
            <a:spLocks noChangeArrowheads="1"/>
          </p:cNvSpPr>
          <p:nvPr/>
        </p:nvSpPr>
        <p:spPr bwMode="auto">
          <a:xfrm>
            <a:off x="5252364" y="1655227"/>
            <a:ext cx="1820704" cy="308801"/>
          </a:xfrm>
          <a:prstGeom prst="ellipse">
            <a:avLst/>
          </a:prstGeom>
          <a:noFill/>
          <a:ln w="15875">
            <a:solidFill>
              <a:schemeClr val="tx1"/>
            </a:solidFill>
            <a:round/>
            <a:headEnd/>
            <a:tailEnd/>
          </a:ln>
          <a:extLst>
            <a:ext uri="{909E8E84-426E-40dd-AFC4-6F175D3DCCD1}">
              <a14:hiddenFill xmlns="" xmlns:a14="http://schemas.microsoft.com/office/drawing/2010/main" xmlns:lc="http://schemas.openxmlformats.org/drawingml/2006/lockedCanvas">
                <a:solidFill>
                  <a:srgbClr val="FFFFFF"/>
                </a:solidFill>
              </a14:hiddenFill>
            </a:ext>
          </a:extLst>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6" name="Oval 5">
            <a:extLst>
              <a:ext uri="{FF2B5EF4-FFF2-40B4-BE49-F238E27FC236}">
                <a16:creationId xmlns:a16="http://schemas.microsoft.com/office/drawing/2014/main" id="{5401D5DA-8542-3B46-8C5F-36D87C045FD5}"/>
              </a:ext>
            </a:extLst>
          </p:cNvPr>
          <p:cNvSpPr>
            <a:spLocks noChangeArrowheads="1"/>
          </p:cNvSpPr>
          <p:nvPr/>
        </p:nvSpPr>
        <p:spPr bwMode="auto">
          <a:xfrm>
            <a:off x="6129837" y="1944335"/>
            <a:ext cx="32879" cy="37812"/>
          </a:xfrm>
          <a:prstGeom prst="ellipse">
            <a:avLst/>
          </a:prstGeom>
          <a:solidFill>
            <a:schemeClr val="tx1"/>
          </a:solidFill>
          <a:ln w="9525">
            <a:solidFill>
              <a:schemeClr val="tx1"/>
            </a:solidFill>
            <a:round/>
            <a:headEnd/>
            <a:tailEnd/>
          </a:ln>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9" name="Oval 8">
            <a:extLst>
              <a:ext uri="{FF2B5EF4-FFF2-40B4-BE49-F238E27FC236}">
                <a16:creationId xmlns:a16="http://schemas.microsoft.com/office/drawing/2014/main" id="{F96AE923-4FEB-9E34-0394-D6B09A88CDCA}"/>
              </a:ext>
            </a:extLst>
          </p:cNvPr>
          <p:cNvSpPr>
            <a:spLocks noChangeArrowheads="1"/>
          </p:cNvSpPr>
          <p:nvPr/>
        </p:nvSpPr>
        <p:spPr bwMode="auto">
          <a:xfrm>
            <a:off x="5348948" y="1699342"/>
            <a:ext cx="1641236" cy="213482"/>
          </a:xfrm>
          <a:prstGeom prst="ellipse">
            <a:avLst/>
          </a:prstGeom>
          <a:noFill/>
          <a:ln w="15875">
            <a:solidFill>
              <a:schemeClr val="tx1"/>
            </a:solidFill>
            <a:prstDash val="sysDot"/>
            <a:round/>
            <a:headEnd/>
            <a:tailEnd/>
          </a:ln>
          <a:extLst>
            <a:ext uri="{909E8E84-426E-40dd-AFC4-6F175D3DCCD1}">
              <a14:hiddenFill xmlns="" xmlns:a14="http://schemas.microsoft.com/office/drawing/2010/main" xmlns:lc="http://schemas.openxmlformats.org/drawingml/2006/lockedCanvas">
                <a:solidFill>
                  <a:srgbClr val="FFFFFF"/>
                </a:solidFill>
              </a14:hiddenFill>
            </a:ext>
          </a:extLst>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10" name="Rectangle 9">
            <a:extLst>
              <a:ext uri="{FF2B5EF4-FFF2-40B4-BE49-F238E27FC236}">
                <a16:creationId xmlns:a16="http://schemas.microsoft.com/office/drawing/2014/main" id="{A5E18D39-2601-AF24-727B-9DB09B4AA826}"/>
              </a:ext>
            </a:extLst>
          </p:cNvPr>
          <p:cNvSpPr>
            <a:spLocks noChangeArrowheads="1"/>
          </p:cNvSpPr>
          <p:nvPr/>
        </p:nvSpPr>
        <p:spPr bwMode="auto">
          <a:xfrm>
            <a:off x="6073666" y="1866346"/>
            <a:ext cx="179468" cy="71686"/>
          </a:xfrm>
          <a:prstGeom prst="rect">
            <a:avLst/>
          </a:prstGeom>
          <a:solidFill>
            <a:schemeClr val="bg1"/>
          </a:solidFill>
          <a:ln>
            <a:noFill/>
          </a:ln>
          <a:extLs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Lst>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algn="ctr" eaLnBrk="1" hangingPunct="1"/>
            <a:endParaRPr lang="en-GB" altLang="en-US" sz="1350" b="0">
              <a:solidFill>
                <a:srgbClr val="000000"/>
              </a:solidFill>
            </a:endParaRPr>
          </a:p>
        </p:txBody>
      </p:sp>
      <p:sp>
        <p:nvSpPr>
          <p:cNvPr id="11" name="Line 12">
            <a:extLst>
              <a:ext uri="{FF2B5EF4-FFF2-40B4-BE49-F238E27FC236}">
                <a16:creationId xmlns:a16="http://schemas.microsoft.com/office/drawing/2014/main" id="{2CC3E477-4902-5ADA-72C4-A2D2B20C9722}"/>
              </a:ext>
            </a:extLst>
          </p:cNvPr>
          <p:cNvSpPr>
            <a:spLocks noChangeShapeType="1"/>
          </p:cNvSpPr>
          <p:nvPr/>
        </p:nvSpPr>
        <p:spPr bwMode="auto">
          <a:xfrm>
            <a:off x="6053118" y="1911248"/>
            <a:ext cx="19865" cy="0"/>
          </a:xfrm>
          <a:prstGeom prst="line">
            <a:avLst/>
          </a:prstGeom>
          <a:noFill/>
          <a:ln w="9525">
            <a:solidFill>
              <a:schemeClr val="tx1"/>
            </a:solidFill>
            <a:round/>
            <a:headEnd/>
            <a:tailEnd type="triangle" w="lg" len="lg"/>
          </a:ln>
          <a:extLst>
            <a:ext uri="{909E8E84-426E-40dd-AFC4-6F175D3DCCD1}">
              <a14:hiddenFill xmlns="" xmlns:a14="http://schemas.microsoft.com/office/drawing/2010/main" xmlns:lc="http://schemas.openxmlformats.org/drawingml/2006/lockedCanvas">
                <a:no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000000"/>
              </a:solidFill>
            </a:endParaRPr>
          </a:p>
        </p:txBody>
      </p:sp>
      <p:sp>
        <p:nvSpPr>
          <p:cNvPr id="12" name="Oval 11">
            <a:extLst>
              <a:ext uri="{FF2B5EF4-FFF2-40B4-BE49-F238E27FC236}">
                <a16:creationId xmlns:a16="http://schemas.microsoft.com/office/drawing/2014/main" id="{5A785C40-1AD6-1A0C-3B67-A02ED2BA8320}"/>
              </a:ext>
            </a:extLst>
          </p:cNvPr>
          <p:cNvSpPr>
            <a:spLocks noChangeArrowheads="1"/>
          </p:cNvSpPr>
          <p:nvPr/>
        </p:nvSpPr>
        <p:spPr bwMode="auto">
          <a:xfrm>
            <a:off x="5353058" y="2732878"/>
            <a:ext cx="3055055" cy="510466"/>
          </a:xfrm>
          <a:prstGeom prst="ellipse">
            <a:avLst/>
          </a:prstGeom>
          <a:noFill/>
          <a:ln w="15875">
            <a:solidFill>
              <a:schemeClr val="tx1"/>
            </a:solidFill>
            <a:round/>
            <a:headEnd/>
            <a:tailEnd/>
          </a:ln>
          <a:extLst>
            <a:ext uri="{909E8E84-426E-40dd-AFC4-6F175D3DCCD1}">
              <a14:hiddenFill xmlns="" xmlns:a14="http://schemas.microsoft.com/office/drawing/2010/main" xmlns:lc="http://schemas.openxmlformats.org/drawingml/2006/lockedCanvas">
                <a:solidFill>
                  <a:srgbClr val="FFFFFF"/>
                </a:solidFill>
              </a14:hiddenFill>
            </a:ext>
          </a:extLst>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13" name="Oval 12">
            <a:extLst>
              <a:ext uri="{FF2B5EF4-FFF2-40B4-BE49-F238E27FC236}">
                <a16:creationId xmlns:a16="http://schemas.microsoft.com/office/drawing/2014/main" id="{7EE781BC-4F18-CE3B-03E0-4497750EBB80}"/>
              </a:ext>
            </a:extLst>
          </p:cNvPr>
          <p:cNvSpPr>
            <a:spLocks noChangeArrowheads="1"/>
          </p:cNvSpPr>
          <p:nvPr/>
        </p:nvSpPr>
        <p:spPr bwMode="auto">
          <a:xfrm>
            <a:off x="8343724" y="2914061"/>
            <a:ext cx="32879" cy="37812"/>
          </a:xfrm>
          <a:prstGeom prst="ellipse">
            <a:avLst/>
          </a:prstGeom>
          <a:solidFill>
            <a:schemeClr val="tx1"/>
          </a:solidFill>
          <a:ln w="9525">
            <a:solidFill>
              <a:schemeClr val="tx1"/>
            </a:solidFill>
            <a:round/>
            <a:headEnd/>
            <a:tailEnd/>
          </a:ln>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14" name="Oval 13">
            <a:extLst>
              <a:ext uri="{FF2B5EF4-FFF2-40B4-BE49-F238E27FC236}">
                <a16:creationId xmlns:a16="http://schemas.microsoft.com/office/drawing/2014/main" id="{91A50B27-CC0A-2E2B-79C6-53DC437F1A5E}"/>
              </a:ext>
            </a:extLst>
          </p:cNvPr>
          <p:cNvSpPr>
            <a:spLocks noChangeArrowheads="1"/>
          </p:cNvSpPr>
          <p:nvPr/>
        </p:nvSpPr>
        <p:spPr bwMode="auto">
          <a:xfrm>
            <a:off x="5492111" y="2799837"/>
            <a:ext cx="2779004" cy="370245"/>
          </a:xfrm>
          <a:prstGeom prst="ellipse">
            <a:avLst/>
          </a:prstGeom>
          <a:noFill/>
          <a:ln w="15875">
            <a:solidFill>
              <a:schemeClr val="tx1"/>
            </a:solidFill>
            <a:prstDash val="sysDot"/>
            <a:round/>
            <a:headEnd/>
            <a:tailEnd/>
          </a:ln>
          <a:extLst>
            <a:ext uri="{909E8E84-426E-40dd-AFC4-6F175D3DCCD1}">
              <a14:hiddenFill xmlns="" xmlns:a14="http://schemas.microsoft.com/office/drawing/2010/main" xmlns:lc="http://schemas.openxmlformats.org/drawingml/2006/lockedCanvas">
                <a:solidFill>
                  <a:srgbClr val="FFFFFF"/>
                </a:solidFill>
              </a14:hiddenFill>
            </a:ext>
          </a:extLst>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15" name="Rectangle 14">
            <a:extLst>
              <a:ext uri="{FF2B5EF4-FFF2-40B4-BE49-F238E27FC236}">
                <a16:creationId xmlns:a16="http://schemas.microsoft.com/office/drawing/2014/main" id="{B4E8581E-273C-726B-70A5-6100ECABACDF}"/>
              </a:ext>
            </a:extLst>
          </p:cNvPr>
          <p:cNvSpPr>
            <a:spLocks noChangeArrowheads="1"/>
          </p:cNvSpPr>
          <p:nvPr/>
        </p:nvSpPr>
        <p:spPr bwMode="auto">
          <a:xfrm>
            <a:off x="8127267" y="2934543"/>
            <a:ext cx="179468" cy="98470"/>
          </a:xfrm>
          <a:prstGeom prst="rect">
            <a:avLst/>
          </a:prstGeom>
          <a:solidFill>
            <a:schemeClr val="bg1"/>
          </a:solidFill>
          <a:ln>
            <a:noFill/>
          </a:ln>
          <a:extLs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Lst>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16" name="Line 22">
            <a:extLst>
              <a:ext uri="{FF2B5EF4-FFF2-40B4-BE49-F238E27FC236}">
                <a16:creationId xmlns:a16="http://schemas.microsoft.com/office/drawing/2014/main" id="{C866DC5C-1D74-A4FE-063B-D9539D6B10FF}"/>
              </a:ext>
            </a:extLst>
          </p:cNvPr>
          <p:cNvSpPr>
            <a:spLocks noChangeShapeType="1"/>
          </p:cNvSpPr>
          <p:nvPr/>
        </p:nvSpPr>
        <p:spPr bwMode="auto">
          <a:xfrm>
            <a:off x="8189601" y="2918000"/>
            <a:ext cx="38360" cy="31511"/>
          </a:xfrm>
          <a:prstGeom prst="line">
            <a:avLst/>
          </a:prstGeom>
          <a:noFill/>
          <a:ln w="9525">
            <a:solidFill>
              <a:schemeClr val="tx1"/>
            </a:solidFill>
            <a:round/>
            <a:headEnd/>
            <a:tailEnd type="triangle" w="lg" len="lg"/>
          </a:ln>
          <a:extLst>
            <a:ext uri="{909E8E84-426E-40dd-AFC4-6F175D3DCCD1}">
              <a14:hiddenFill xmlns="" xmlns:a14="http://schemas.microsoft.com/office/drawing/2010/main" xmlns:lc="http://schemas.openxmlformats.org/drawingml/2006/lockedCanvas">
                <a:no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000000"/>
              </a:solidFill>
            </a:endParaRPr>
          </a:p>
        </p:txBody>
      </p:sp>
      <p:sp>
        <p:nvSpPr>
          <p:cNvPr id="17" name="Text Box 25">
            <a:extLst>
              <a:ext uri="{FF2B5EF4-FFF2-40B4-BE49-F238E27FC236}">
                <a16:creationId xmlns:a16="http://schemas.microsoft.com/office/drawing/2014/main" id="{7D80C4A7-C60C-AA86-8450-E2D88A8AFC3C}"/>
              </a:ext>
            </a:extLst>
          </p:cNvPr>
          <p:cNvSpPr txBox="1">
            <a:spLocks noChangeArrowheads="1"/>
          </p:cNvSpPr>
          <p:nvPr/>
        </p:nvSpPr>
        <p:spPr bwMode="auto">
          <a:xfrm>
            <a:off x="5892830" y="1707220"/>
            <a:ext cx="898195" cy="300082"/>
          </a:xfrm>
          <a:prstGeom prst="rect">
            <a:avLst/>
          </a:prstGeom>
          <a:noFill/>
          <a:ln>
            <a:noFill/>
          </a:ln>
          <a:extLst>
            <a:ext uri="{909E8E84-426E-40dd-AFC4-6F175D3DCCD1}">
              <a14:hiddenFill xmlns="" xmlns:a14="http://schemas.microsoft.com/office/drawing/2010/main" xmlns:lc="http://schemas.openxmlformats.org/drawingml/2006/lockedCanvas">
                <a:solidFill>
                  <a:srgbClr val="FFFFFF"/>
                </a:solidFill>
              </a14:hiddenFill>
            </a:ex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Lst>
        </p:spPr>
        <p:txBody>
          <a:bodyPr wrap="none">
            <a:spAutoFit/>
          </a:bodyP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r>
              <a:rPr lang="en-US" altLang="en-US" sz="1350" b="0">
                <a:solidFill>
                  <a:srgbClr val="000000"/>
                </a:solidFill>
                <a:latin typeface="Calibri"/>
              </a:rPr>
              <a:t>Extraction</a:t>
            </a:r>
          </a:p>
        </p:txBody>
      </p:sp>
      <p:sp>
        <p:nvSpPr>
          <p:cNvPr id="18" name="Text Box 26">
            <a:extLst>
              <a:ext uri="{FF2B5EF4-FFF2-40B4-BE49-F238E27FC236}">
                <a16:creationId xmlns:a16="http://schemas.microsoft.com/office/drawing/2014/main" id="{B03A3A0D-0DB7-72C1-6259-A47C2ECC646B}"/>
              </a:ext>
            </a:extLst>
          </p:cNvPr>
          <p:cNvSpPr txBox="1">
            <a:spLocks noChangeArrowheads="1"/>
          </p:cNvSpPr>
          <p:nvPr/>
        </p:nvSpPr>
        <p:spPr bwMode="auto">
          <a:xfrm>
            <a:off x="6961325" y="2165976"/>
            <a:ext cx="752835" cy="300082"/>
          </a:xfrm>
          <a:prstGeom prst="rect">
            <a:avLst/>
          </a:prstGeom>
          <a:noFill/>
          <a:ln>
            <a:noFill/>
          </a:ln>
          <a:extLst>
            <a:ext uri="{909E8E84-426E-40dd-AFC4-6F175D3DCCD1}">
              <a14:hiddenFill xmlns="" xmlns:a14="http://schemas.microsoft.com/office/drawing/2010/main" xmlns:lc="http://schemas.openxmlformats.org/drawingml/2006/lockedCanvas">
                <a:solidFill>
                  <a:srgbClr val="FFFFFF"/>
                </a:solidFill>
              </a14:hiddenFill>
            </a:ex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Lst>
        </p:spPr>
        <p:txBody>
          <a:bodyPr wrap="none">
            <a:spAutoFit/>
          </a:bodyP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r>
              <a:rPr lang="en-US" altLang="en-US" sz="1350" b="0">
                <a:solidFill>
                  <a:srgbClr val="000000"/>
                </a:solidFill>
                <a:latin typeface="Calibri"/>
              </a:rPr>
              <a:t>Transfer</a:t>
            </a:r>
          </a:p>
        </p:txBody>
      </p:sp>
      <p:sp>
        <p:nvSpPr>
          <p:cNvPr id="19" name="Text Box 27">
            <a:extLst>
              <a:ext uri="{FF2B5EF4-FFF2-40B4-BE49-F238E27FC236}">
                <a16:creationId xmlns:a16="http://schemas.microsoft.com/office/drawing/2014/main" id="{B1CB61A0-945B-DE26-9FB0-58BA5E48ACFB}"/>
              </a:ext>
            </a:extLst>
          </p:cNvPr>
          <p:cNvSpPr txBox="1">
            <a:spLocks noChangeArrowheads="1"/>
          </p:cNvSpPr>
          <p:nvPr/>
        </p:nvSpPr>
        <p:spPr bwMode="auto">
          <a:xfrm>
            <a:off x="8425238" y="2841982"/>
            <a:ext cx="801823" cy="300082"/>
          </a:xfrm>
          <a:prstGeom prst="rect">
            <a:avLst/>
          </a:prstGeom>
          <a:noFill/>
          <a:ln>
            <a:noFill/>
          </a:ln>
          <a:extLst>
            <a:ext uri="{909E8E84-426E-40dd-AFC4-6F175D3DCCD1}">
              <a14:hiddenFill xmlns="" xmlns:a14="http://schemas.microsoft.com/office/drawing/2010/main" xmlns:lc="http://schemas.openxmlformats.org/drawingml/2006/lockedCanvas">
                <a:solidFill>
                  <a:srgbClr val="FFFFFF"/>
                </a:solidFill>
              </a14:hiddenFill>
            </a:ex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Lst>
        </p:spPr>
        <p:txBody>
          <a:bodyPr wrap="none">
            <a:spAutoFit/>
          </a:bodyP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r>
              <a:rPr lang="en-US" altLang="en-US" sz="1350" b="0">
                <a:solidFill>
                  <a:srgbClr val="000000"/>
                </a:solidFill>
                <a:latin typeface="Calibri"/>
              </a:rPr>
              <a:t>Injection</a:t>
            </a:r>
          </a:p>
        </p:txBody>
      </p:sp>
      <p:sp>
        <p:nvSpPr>
          <p:cNvPr id="20" name="Freeform 39">
            <a:extLst>
              <a:ext uri="{FF2B5EF4-FFF2-40B4-BE49-F238E27FC236}">
                <a16:creationId xmlns:a16="http://schemas.microsoft.com/office/drawing/2014/main" id="{598264FF-B444-9483-72B8-E7423043A578}"/>
              </a:ext>
            </a:extLst>
          </p:cNvPr>
          <p:cNvSpPr>
            <a:spLocks/>
          </p:cNvSpPr>
          <p:nvPr/>
        </p:nvSpPr>
        <p:spPr bwMode="auto">
          <a:xfrm>
            <a:off x="6147646" y="1962452"/>
            <a:ext cx="2215258" cy="970515"/>
          </a:xfrm>
          <a:custGeom>
            <a:avLst/>
            <a:gdLst>
              <a:gd name="T0" fmla="*/ 0 w 3234"/>
              <a:gd name="T1" fmla="*/ 0 h 1232"/>
              <a:gd name="T2" fmla="*/ 2147483647 w 3234"/>
              <a:gd name="T3" fmla="*/ 2147483647 h 1232"/>
              <a:gd name="T4" fmla="*/ 2147483647 w 3234"/>
              <a:gd name="T5" fmla="*/ 2147483647 h 1232"/>
              <a:gd name="T6" fmla="*/ 2147483647 w 3234"/>
              <a:gd name="T7" fmla="*/ 2147483647 h 1232"/>
              <a:gd name="T8" fmla="*/ 2147483647 w 3234"/>
              <a:gd name="T9" fmla="*/ 2147483647 h 1232"/>
              <a:gd name="T10" fmla="*/ 2147483647 w 3234"/>
              <a:gd name="T11" fmla="*/ 2147483647 h 1232"/>
              <a:gd name="T12" fmla="*/ 0 60000 65536"/>
              <a:gd name="T13" fmla="*/ 0 60000 65536"/>
              <a:gd name="T14" fmla="*/ 0 60000 65536"/>
              <a:gd name="T15" fmla="*/ 0 60000 65536"/>
              <a:gd name="T16" fmla="*/ 0 60000 65536"/>
              <a:gd name="T17" fmla="*/ 0 60000 65536"/>
              <a:gd name="T18" fmla="*/ 0 w 3234"/>
              <a:gd name="T19" fmla="*/ 0 h 1232"/>
              <a:gd name="T20" fmla="*/ 3234 w 3234"/>
              <a:gd name="T21" fmla="*/ 1232 h 1232"/>
            </a:gdLst>
            <a:ahLst/>
            <a:cxnLst>
              <a:cxn ang="T12">
                <a:pos x="T0" y="T1"/>
              </a:cxn>
              <a:cxn ang="T13">
                <a:pos x="T2" y="T3"/>
              </a:cxn>
              <a:cxn ang="T14">
                <a:pos x="T4" y="T5"/>
              </a:cxn>
              <a:cxn ang="T15">
                <a:pos x="T6" y="T7"/>
              </a:cxn>
              <a:cxn ang="T16">
                <a:pos x="T8" y="T9"/>
              </a:cxn>
              <a:cxn ang="T17">
                <a:pos x="T10" y="T11"/>
              </a:cxn>
            </a:cxnLst>
            <a:rect l="T18" t="T19" r="T20" b="T21"/>
            <a:pathLst>
              <a:path w="3234" h="1232">
                <a:moveTo>
                  <a:pt x="0" y="0"/>
                </a:moveTo>
                <a:cubicBezTo>
                  <a:pt x="145" y="17"/>
                  <a:pt x="420" y="72"/>
                  <a:pt x="644" y="177"/>
                </a:cubicBezTo>
                <a:cubicBezTo>
                  <a:pt x="868" y="282"/>
                  <a:pt x="1099" y="514"/>
                  <a:pt x="1346" y="628"/>
                </a:cubicBezTo>
                <a:cubicBezTo>
                  <a:pt x="1593" y="742"/>
                  <a:pt x="1879" y="793"/>
                  <a:pt x="2127" y="861"/>
                </a:cubicBezTo>
                <a:cubicBezTo>
                  <a:pt x="2375" y="929"/>
                  <a:pt x="2649" y="976"/>
                  <a:pt x="2834" y="1038"/>
                </a:cubicBezTo>
                <a:cubicBezTo>
                  <a:pt x="3019" y="1100"/>
                  <a:pt x="3126" y="1166"/>
                  <a:pt x="3234" y="1232"/>
                </a:cubicBezTo>
              </a:path>
            </a:pathLst>
          </a:custGeom>
          <a:noFill/>
          <a:ln w="19050" cap="flat" cmpd="sng">
            <a:solidFill>
              <a:schemeClr val="tx1"/>
            </a:solidFill>
            <a:prstDash val="solid"/>
            <a:round/>
            <a:headEnd/>
            <a:tailEnd/>
          </a:ln>
          <a:extLst>
            <a:ext uri="{909E8E84-426E-40dd-AFC4-6F175D3DCCD1}">
              <a14:hiddenFill xmlns="" xmlns:a14="http://schemas.microsoft.com/office/drawing/2010/main" xmlns:lc="http://schemas.openxmlformats.org/drawingml/2006/lockedCanvas">
                <a:solidFill>
                  <a:srgbClr val="FFFFFF"/>
                </a:solid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000000"/>
              </a:solidFill>
            </a:endParaRPr>
          </a:p>
        </p:txBody>
      </p:sp>
      <p:sp>
        <p:nvSpPr>
          <p:cNvPr id="21" name="Freeform 42">
            <a:extLst>
              <a:ext uri="{FF2B5EF4-FFF2-40B4-BE49-F238E27FC236}">
                <a16:creationId xmlns:a16="http://schemas.microsoft.com/office/drawing/2014/main" id="{5DE8135C-AEDD-F480-0AF3-A9CD25C14E45}"/>
              </a:ext>
            </a:extLst>
          </p:cNvPr>
          <p:cNvSpPr>
            <a:spLocks/>
          </p:cNvSpPr>
          <p:nvPr/>
        </p:nvSpPr>
        <p:spPr bwMode="auto">
          <a:xfrm>
            <a:off x="6489457" y="2112914"/>
            <a:ext cx="184731" cy="300082"/>
          </a:xfrm>
          <a:custGeom>
            <a:avLst/>
            <a:gdLst>
              <a:gd name="T0" fmla="*/ 0 w 1062"/>
              <a:gd name="T1" fmla="*/ 0 h 612"/>
              <a:gd name="T2" fmla="*/ 2147483647 w 1062"/>
              <a:gd name="T3" fmla="*/ 2147483647 h 612"/>
              <a:gd name="T4" fmla="*/ 2147483647 w 1062"/>
              <a:gd name="T5" fmla="*/ 2147483647 h 612"/>
              <a:gd name="T6" fmla="*/ 2147483647 w 1062"/>
              <a:gd name="T7" fmla="*/ 2147483647 h 612"/>
              <a:gd name="T8" fmla="*/ 2147483647 w 1062"/>
              <a:gd name="T9" fmla="*/ 2147483647 h 612"/>
              <a:gd name="T10" fmla="*/ 0 60000 65536"/>
              <a:gd name="T11" fmla="*/ 0 60000 65536"/>
              <a:gd name="T12" fmla="*/ 0 60000 65536"/>
              <a:gd name="T13" fmla="*/ 0 60000 65536"/>
              <a:gd name="T14" fmla="*/ 0 60000 65536"/>
              <a:gd name="T15" fmla="*/ 0 w 1062"/>
              <a:gd name="T16" fmla="*/ 0 h 612"/>
              <a:gd name="T17" fmla="*/ 1062 w 1062"/>
              <a:gd name="T18" fmla="*/ 612 h 612"/>
            </a:gdLst>
            <a:ahLst/>
            <a:cxnLst>
              <a:cxn ang="T10">
                <a:pos x="T0" y="T1"/>
              </a:cxn>
              <a:cxn ang="T11">
                <a:pos x="T2" y="T3"/>
              </a:cxn>
              <a:cxn ang="T12">
                <a:pos x="T4" y="T5"/>
              </a:cxn>
              <a:cxn ang="T13">
                <a:pos x="T6" y="T7"/>
              </a:cxn>
              <a:cxn ang="T14">
                <a:pos x="T8" y="T9"/>
              </a:cxn>
            </a:cxnLst>
            <a:rect l="T15" t="T16" r="T17" b="T18"/>
            <a:pathLst>
              <a:path w="1062" h="612">
                <a:moveTo>
                  <a:pt x="0" y="0"/>
                </a:moveTo>
                <a:cubicBezTo>
                  <a:pt x="23" y="11"/>
                  <a:pt x="81" y="31"/>
                  <a:pt x="144" y="66"/>
                </a:cubicBezTo>
                <a:cubicBezTo>
                  <a:pt x="207" y="101"/>
                  <a:pt x="290" y="145"/>
                  <a:pt x="378" y="210"/>
                </a:cubicBezTo>
                <a:cubicBezTo>
                  <a:pt x="466" y="275"/>
                  <a:pt x="558" y="389"/>
                  <a:pt x="672" y="456"/>
                </a:cubicBezTo>
                <a:cubicBezTo>
                  <a:pt x="786" y="523"/>
                  <a:pt x="924" y="567"/>
                  <a:pt x="1062" y="612"/>
                </a:cubicBezTo>
              </a:path>
            </a:pathLst>
          </a:custGeom>
          <a:noFill/>
          <a:ln w="19050" cap="flat" cmpd="sng">
            <a:solidFill>
              <a:schemeClr val="tx1"/>
            </a:solidFill>
            <a:prstDash val="sysDot"/>
            <a:round/>
            <a:headEnd/>
            <a:tailEnd type="triangle" w="med" len="med"/>
          </a:ln>
          <a:extLst>
            <a:ext uri="{909E8E84-426E-40dd-AFC4-6F175D3DCCD1}">
              <a14:hiddenFill xmlns="" xmlns:a14="http://schemas.microsoft.com/office/drawing/2010/main" xmlns:lc="http://schemas.openxmlformats.org/drawingml/2006/lockedCanvas">
                <a:solidFill>
                  <a:srgbClr val="FFFFFF"/>
                </a:solidFill>
              </a14:hiddenFill>
            </a:ext>
          </a:extLst>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000000"/>
              </a:solidFill>
            </a:endParaRPr>
          </a:p>
        </p:txBody>
      </p:sp>
    </p:spTree>
    <p:extLst>
      <p:ext uri="{BB962C8B-B14F-4D97-AF65-F5344CB8AC3E}">
        <p14:creationId xmlns:p14="http://schemas.microsoft.com/office/powerpoint/2010/main" val="427921156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2C2632F7-7714-4E12-84F8-EE96A315C5DD}"/>
              </a:ext>
            </a:extLst>
          </p:cNvPr>
          <p:cNvPicPr>
            <a:picLocks noChangeAspect="1"/>
          </p:cNvPicPr>
          <p:nvPr/>
        </p:nvPicPr>
        <p:blipFill>
          <a:blip r:embed="rId2"/>
          <a:stretch>
            <a:fillRect/>
          </a:stretch>
        </p:blipFill>
        <p:spPr>
          <a:xfrm>
            <a:off x="4824500" y="969057"/>
            <a:ext cx="3573340" cy="3310843"/>
          </a:xfrm>
          <a:prstGeom prst="rect">
            <a:avLst/>
          </a:prstGeom>
        </p:spPr>
      </p:pic>
      <p:pic>
        <p:nvPicPr>
          <p:cNvPr id="18" name="Picture 17">
            <a:extLst>
              <a:ext uri="{FF2B5EF4-FFF2-40B4-BE49-F238E27FC236}">
                <a16:creationId xmlns:a16="http://schemas.microsoft.com/office/drawing/2014/main" id="{2F42F87F-29FC-4BF8-B7F5-6A8ABD436B06}"/>
              </a:ext>
            </a:extLst>
          </p:cNvPr>
          <p:cNvPicPr>
            <a:picLocks noChangeAspect="1"/>
          </p:cNvPicPr>
          <p:nvPr/>
        </p:nvPicPr>
        <p:blipFill>
          <a:blip r:embed="rId3"/>
          <a:stretch>
            <a:fillRect/>
          </a:stretch>
        </p:blipFill>
        <p:spPr>
          <a:xfrm>
            <a:off x="4835484" y="969041"/>
            <a:ext cx="3573340" cy="3310843"/>
          </a:xfrm>
          <a:prstGeom prst="rect">
            <a:avLst/>
          </a:prstGeom>
        </p:spPr>
      </p:pic>
      <p:pic>
        <p:nvPicPr>
          <p:cNvPr id="17" name="Picture 16">
            <a:extLst>
              <a:ext uri="{FF2B5EF4-FFF2-40B4-BE49-F238E27FC236}">
                <a16:creationId xmlns:a16="http://schemas.microsoft.com/office/drawing/2014/main" id="{CB019006-7545-495E-BAD7-416148335073}"/>
              </a:ext>
            </a:extLst>
          </p:cNvPr>
          <p:cNvPicPr>
            <a:picLocks noChangeAspect="1"/>
          </p:cNvPicPr>
          <p:nvPr/>
        </p:nvPicPr>
        <p:blipFill>
          <a:blip r:embed="rId4"/>
          <a:stretch>
            <a:fillRect/>
          </a:stretch>
        </p:blipFill>
        <p:spPr>
          <a:xfrm>
            <a:off x="4835484" y="969049"/>
            <a:ext cx="3573340" cy="3310843"/>
          </a:xfrm>
          <a:prstGeom prst="rect">
            <a:avLst/>
          </a:prstGeom>
        </p:spPr>
      </p:pic>
      <p:pic>
        <p:nvPicPr>
          <p:cNvPr id="16" name="Picture 15">
            <a:extLst>
              <a:ext uri="{FF2B5EF4-FFF2-40B4-BE49-F238E27FC236}">
                <a16:creationId xmlns:a16="http://schemas.microsoft.com/office/drawing/2014/main" id="{57379DF5-7C0F-49C7-850A-D99425492CDE}"/>
              </a:ext>
            </a:extLst>
          </p:cNvPr>
          <p:cNvPicPr>
            <a:picLocks noChangeAspect="1"/>
          </p:cNvPicPr>
          <p:nvPr/>
        </p:nvPicPr>
        <p:blipFill>
          <a:blip r:embed="rId5"/>
          <a:stretch>
            <a:fillRect/>
          </a:stretch>
        </p:blipFill>
        <p:spPr>
          <a:xfrm>
            <a:off x="4832738" y="969053"/>
            <a:ext cx="3573340" cy="3310843"/>
          </a:xfrm>
          <a:prstGeom prst="rect">
            <a:avLst/>
          </a:prstGeom>
        </p:spPr>
      </p:pic>
      <p:pic>
        <p:nvPicPr>
          <p:cNvPr id="15" name="Picture 14">
            <a:extLst>
              <a:ext uri="{FF2B5EF4-FFF2-40B4-BE49-F238E27FC236}">
                <a16:creationId xmlns:a16="http://schemas.microsoft.com/office/drawing/2014/main" id="{FB7B0B17-269C-4872-996C-AF592B76DBCC}"/>
              </a:ext>
            </a:extLst>
          </p:cNvPr>
          <p:cNvPicPr>
            <a:picLocks noChangeAspect="1"/>
          </p:cNvPicPr>
          <p:nvPr/>
        </p:nvPicPr>
        <p:blipFill>
          <a:blip r:embed="rId6"/>
          <a:stretch>
            <a:fillRect/>
          </a:stretch>
        </p:blipFill>
        <p:spPr>
          <a:xfrm>
            <a:off x="4828619" y="969055"/>
            <a:ext cx="3573340" cy="3310843"/>
          </a:xfrm>
          <a:prstGeom prst="rect">
            <a:avLst/>
          </a:prstGeom>
        </p:spPr>
      </p:pic>
      <p:pic>
        <p:nvPicPr>
          <p:cNvPr id="14" name="Picture 13">
            <a:extLst>
              <a:ext uri="{FF2B5EF4-FFF2-40B4-BE49-F238E27FC236}">
                <a16:creationId xmlns:a16="http://schemas.microsoft.com/office/drawing/2014/main" id="{04E54539-F0F3-4447-B22E-5FE723312F67}"/>
              </a:ext>
            </a:extLst>
          </p:cNvPr>
          <p:cNvPicPr>
            <a:picLocks noChangeAspect="1"/>
          </p:cNvPicPr>
          <p:nvPr/>
        </p:nvPicPr>
        <p:blipFill>
          <a:blip r:embed="rId7"/>
          <a:stretch>
            <a:fillRect/>
          </a:stretch>
        </p:blipFill>
        <p:spPr>
          <a:xfrm>
            <a:off x="4831365" y="969056"/>
            <a:ext cx="3573340" cy="3310843"/>
          </a:xfrm>
          <a:prstGeom prst="rect">
            <a:avLst/>
          </a:prstGeom>
        </p:spPr>
      </p:pic>
      <p:pic>
        <p:nvPicPr>
          <p:cNvPr id="12" name="Picture 11">
            <a:extLst>
              <a:ext uri="{FF2B5EF4-FFF2-40B4-BE49-F238E27FC236}">
                <a16:creationId xmlns:a16="http://schemas.microsoft.com/office/drawing/2014/main" id="{3BD6D1E0-2B4A-4816-AECD-0C707154224E}"/>
              </a:ext>
            </a:extLst>
          </p:cNvPr>
          <p:cNvPicPr>
            <a:picLocks noChangeAspect="1"/>
          </p:cNvPicPr>
          <p:nvPr/>
        </p:nvPicPr>
        <p:blipFill>
          <a:blip r:embed="rId8"/>
          <a:stretch>
            <a:fillRect/>
          </a:stretch>
        </p:blipFill>
        <p:spPr>
          <a:xfrm>
            <a:off x="4829992" y="969057"/>
            <a:ext cx="3573340" cy="3310843"/>
          </a:xfrm>
          <a:prstGeom prst="rect">
            <a:avLst/>
          </a:prstGeom>
        </p:spPr>
      </p:pic>
      <p:sp>
        <p:nvSpPr>
          <p:cNvPr id="2" name="Title 1">
            <a:extLst>
              <a:ext uri="{FF2B5EF4-FFF2-40B4-BE49-F238E27FC236}">
                <a16:creationId xmlns:a16="http://schemas.microsoft.com/office/drawing/2014/main" id="{01126FF4-8A45-4F1B-B35E-5C13263921BF}"/>
              </a:ext>
            </a:extLst>
          </p:cNvPr>
          <p:cNvSpPr>
            <a:spLocks noGrp="1"/>
          </p:cNvSpPr>
          <p:nvPr>
            <p:ph type="title"/>
          </p:nvPr>
        </p:nvSpPr>
        <p:spPr/>
        <p:txBody>
          <a:bodyPr/>
          <a:lstStyle/>
          <a:p>
            <a:r>
              <a:rPr lang="en-US" dirty="0"/>
              <a:t>Dipole error and filamentation</a:t>
            </a:r>
          </a:p>
        </p:txBody>
      </p:sp>
      <p:sp>
        <p:nvSpPr>
          <p:cNvPr id="3" name="Content Placeholder 2">
            <a:extLst>
              <a:ext uri="{FF2B5EF4-FFF2-40B4-BE49-F238E27FC236}">
                <a16:creationId xmlns:a16="http://schemas.microsoft.com/office/drawing/2014/main" id="{B4E75931-981E-4D3C-9DDE-C63EC7DE318C}"/>
              </a:ext>
            </a:extLst>
          </p:cNvPr>
          <p:cNvSpPr>
            <a:spLocks noGrp="1"/>
          </p:cNvSpPr>
          <p:nvPr>
            <p:ph idx="1"/>
          </p:nvPr>
        </p:nvSpPr>
        <p:spPr>
          <a:xfrm>
            <a:off x="0" y="495546"/>
            <a:ext cx="4968240" cy="3893573"/>
          </a:xfrm>
        </p:spPr>
        <p:txBody>
          <a:bodyPr>
            <a:normAutofit lnSpcReduction="10000"/>
          </a:bodyPr>
          <a:lstStyle/>
          <a:p>
            <a:r>
              <a:rPr lang="en-US" dirty="0"/>
              <a:t>Filamentation</a:t>
            </a:r>
          </a:p>
          <a:p>
            <a:pPr lvl="1"/>
            <a:r>
              <a:rPr lang="en-US" dirty="0"/>
              <a:t>Mismatch between the injected position and ring closed orbit leads to a dipole oscillation around the closed orbit</a:t>
            </a:r>
          </a:p>
          <a:p>
            <a:pPr lvl="1"/>
            <a:r>
              <a:rPr lang="en-US" dirty="0"/>
              <a:t>Mismatch between the injected shape and ring closed solution leads to a quadrupole oscillation of the beam</a:t>
            </a:r>
          </a:p>
          <a:p>
            <a:pPr lvl="1"/>
            <a:r>
              <a:rPr lang="en-US" dirty="0"/>
              <a:t>Both errors lead to filamentation, and a reduction of the beam brightness</a:t>
            </a:r>
          </a:p>
          <a:p>
            <a:r>
              <a:rPr lang="en-US" dirty="0"/>
              <a:t>Turn after turn the brightness of the beam decreases as its emittance increases</a:t>
            </a:r>
          </a:p>
          <a:p>
            <a:pPr lvl="1"/>
            <a:r>
              <a:rPr lang="en-US" dirty="0"/>
              <a:t>This effect is due to non-linear </a:t>
            </a:r>
            <a:r>
              <a:rPr lang="en-US" dirty="0" err="1"/>
              <a:t>behaviour</a:t>
            </a:r>
            <a:r>
              <a:rPr lang="en-US" dirty="0"/>
              <a:t>: particles at different distances from the center do no rotate at the same speed</a:t>
            </a:r>
          </a:p>
        </p:txBody>
      </p:sp>
      <p:sp>
        <p:nvSpPr>
          <p:cNvPr id="4" name="Date Placeholder 3">
            <a:extLst>
              <a:ext uri="{FF2B5EF4-FFF2-40B4-BE49-F238E27FC236}">
                <a16:creationId xmlns:a16="http://schemas.microsoft.com/office/drawing/2014/main" id="{01C3233B-4832-4F3D-B423-BBE24A9B7F3A}"/>
              </a:ext>
            </a:extLst>
          </p:cNvPr>
          <p:cNvSpPr>
            <a:spLocks noGrp="1"/>
          </p:cNvSpPr>
          <p:nvPr>
            <p:ph type="dt" sz="half" idx="2"/>
          </p:nvPr>
        </p:nvSpPr>
        <p:spPr/>
        <p:txBody>
          <a:bodyPr/>
          <a:lstStyle/>
          <a:p>
            <a:r>
              <a:rPr lang="en-US"/>
              <a:t>24/06/2025</a:t>
            </a:r>
            <a:endParaRPr lang="en-US" dirty="0"/>
          </a:p>
        </p:txBody>
      </p:sp>
      <p:sp>
        <p:nvSpPr>
          <p:cNvPr id="5" name="Footer Placeholder 4">
            <a:extLst>
              <a:ext uri="{FF2B5EF4-FFF2-40B4-BE49-F238E27FC236}">
                <a16:creationId xmlns:a16="http://schemas.microsoft.com/office/drawing/2014/main" id="{DDFA0B9F-9AE3-4947-BB18-5430A89928FF}"/>
              </a:ext>
            </a:extLst>
          </p:cNvPr>
          <p:cNvSpPr>
            <a:spLocks noGrp="1"/>
          </p:cNvSpPr>
          <p:nvPr>
            <p:ph type="ftr" sz="quarter" idx="3"/>
          </p:nvPr>
        </p:nvSpPr>
        <p:spPr/>
        <p:txBody>
          <a:bodyPr/>
          <a:lstStyle/>
          <a:p>
            <a:r>
              <a:rPr lang="fr-FR"/>
              <a:t>CAS Hadrons limits 2025, Y. Dutheil, Inj./Ext. </a:t>
            </a:r>
            <a:endParaRPr lang="en-US" dirty="0"/>
          </a:p>
        </p:txBody>
      </p:sp>
      <p:sp>
        <p:nvSpPr>
          <p:cNvPr id="6" name="Slide Number Placeholder 5">
            <a:extLst>
              <a:ext uri="{FF2B5EF4-FFF2-40B4-BE49-F238E27FC236}">
                <a16:creationId xmlns:a16="http://schemas.microsoft.com/office/drawing/2014/main" id="{87231E5B-162C-4C3C-867C-87B384C9F440}"/>
              </a:ext>
            </a:extLst>
          </p:cNvPr>
          <p:cNvSpPr>
            <a:spLocks noGrp="1"/>
          </p:cNvSpPr>
          <p:nvPr>
            <p:ph type="sldNum" sz="quarter" idx="4"/>
          </p:nvPr>
        </p:nvSpPr>
        <p:spPr/>
        <p:txBody>
          <a:bodyPr/>
          <a:lstStyle/>
          <a:p>
            <a:fld id="{17918391-D411-FE40-AAD7-861AE5233E0E}" type="slidenum">
              <a:rPr lang="en-US" smtClean="0"/>
              <a:pPr/>
              <a:t>27</a:t>
            </a:fld>
            <a:endParaRPr lang="en-US" dirty="0"/>
          </a:p>
        </p:txBody>
      </p:sp>
      <p:pic>
        <p:nvPicPr>
          <p:cNvPr id="11" name="Picture 10">
            <a:extLst>
              <a:ext uri="{FF2B5EF4-FFF2-40B4-BE49-F238E27FC236}">
                <a16:creationId xmlns:a16="http://schemas.microsoft.com/office/drawing/2014/main" id="{D3EC6E11-C39C-4B15-86AD-1504CA09C741}"/>
              </a:ext>
            </a:extLst>
          </p:cNvPr>
          <p:cNvPicPr>
            <a:picLocks noChangeAspect="1"/>
          </p:cNvPicPr>
          <p:nvPr/>
        </p:nvPicPr>
        <p:blipFill>
          <a:blip r:embed="rId9"/>
          <a:stretch>
            <a:fillRect/>
          </a:stretch>
        </p:blipFill>
        <p:spPr>
          <a:xfrm>
            <a:off x="4831365" y="969057"/>
            <a:ext cx="3573340" cy="3310843"/>
          </a:xfrm>
          <a:prstGeom prst="rect">
            <a:avLst/>
          </a:prstGeom>
        </p:spPr>
      </p:pic>
    </p:spTree>
    <p:extLst>
      <p:ext uri="{BB962C8B-B14F-4D97-AF65-F5344CB8AC3E}">
        <p14:creationId xmlns:p14="http://schemas.microsoft.com/office/powerpoint/2010/main" val="3665024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2C9605-D5D2-778E-BB5C-EF900D17D554}"/>
            </a:ext>
          </a:extLst>
        </p:cNvPr>
        <p:cNvGrpSpPr/>
        <p:nvPr/>
      </p:nvGrpSpPr>
      <p:grpSpPr>
        <a:xfrm>
          <a:off x="0" y="0"/>
          <a:ext cx="0" cy="0"/>
          <a:chOff x="0" y="0"/>
          <a:chExt cx="0" cy="0"/>
        </a:xfrm>
      </p:grpSpPr>
      <p:pic>
        <p:nvPicPr>
          <p:cNvPr id="19" name="Picture 18">
            <a:extLst>
              <a:ext uri="{FF2B5EF4-FFF2-40B4-BE49-F238E27FC236}">
                <a16:creationId xmlns:a16="http://schemas.microsoft.com/office/drawing/2014/main" id="{8CF81A88-9FBB-CCB8-A6EA-00B84FD01A91}"/>
              </a:ext>
            </a:extLst>
          </p:cNvPr>
          <p:cNvPicPr>
            <a:picLocks noChangeAspect="1"/>
          </p:cNvPicPr>
          <p:nvPr/>
        </p:nvPicPr>
        <p:blipFill>
          <a:blip r:embed="rId2"/>
          <a:stretch>
            <a:fillRect/>
          </a:stretch>
        </p:blipFill>
        <p:spPr>
          <a:xfrm>
            <a:off x="4824500" y="969057"/>
            <a:ext cx="3573340" cy="3310843"/>
          </a:xfrm>
          <a:prstGeom prst="rect">
            <a:avLst/>
          </a:prstGeom>
        </p:spPr>
      </p:pic>
      <p:pic>
        <p:nvPicPr>
          <p:cNvPr id="18" name="Picture 17">
            <a:extLst>
              <a:ext uri="{FF2B5EF4-FFF2-40B4-BE49-F238E27FC236}">
                <a16:creationId xmlns:a16="http://schemas.microsoft.com/office/drawing/2014/main" id="{908429B0-7300-4540-BE38-BF6CC5690D37}"/>
              </a:ext>
            </a:extLst>
          </p:cNvPr>
          <p:cNvPicPr>
            <a:picLocks noChangeAspect="1"/>
          </p:cNvPicPr>
          <p:nvPr/>
        </p:nvPicPr>
        <p:blipFill>
          <a:blip r:embed="rId3"/>
          <a:stretch>
            <a:fillRect/>
          </a:stretch>
        </p:blipFill>
        <p:spPr>
          <a:xfrm>
            <a:off x="4835484" y="969041"/>
            <a:ext cx="3573340" cy="3310843"/>
          </a:xfrm>
          <a:prstGeom prst="rect">
            <a:avLst/>
          </a:prstGeom>
        </p:spPr>
      </p:pic>
      <p:pic>
        <p:nvPicPr>
          <p:cNvPr id="17" name="Picture 16">
            <a:extLst>
              <a:ext uri="{FF2B5EF4-FFF2-40B4-BE49-F238E27FC236}">
                <a16:creationId xmlns:a16="http://schemas.microsoft.com/office/drawing/2014/main" id="{C8320A7E-D791-EFCB-B9E0-3B66A757344E}"/>
              </a:ext>
            </a:extLst>
          </p:cNvPr>
          <p:cNvPicPr>
            <a:picLocks noChangeAspect="1"/>
          </p:cNvPicPr>
          <p:nvPr/>
        </p:nvPicPr>
        <p:blipFill>
          <a:blip r:embed="rId4"/>
          <a:stretch>
            <a:fillRect/>
          </a:stretch>
        </p:blipFill>
        <p:spPr>
          <a:xfrm>
            <a:off x="4835484" y="969049"/>
            <a:ext cx="3573340" cy="3310843"/>
          </a:xfrm>
          <a:prstGeom prst="rect">
            <a:avLst/>
          </a:prstGeom>
        </p:spPr>
      </p:pic>
      <p:pic>
        <p:nvPicPr>
          <p:cNvPr id="16" name="Picture 15">
            <a:extLst>
              <a:ext uri="{FF2B5EF4-FFF2-40B4-BE49-F238E27FC236}">
                <a16:creationId xmlns:a16="http://schemas.microsoft.com/office/drawing/2014/main" id="{8636B33B-B829-BC44-2D8A-983F39140622}"/>
              </a:ext>
            </a:extLst>
          </p:cNvPr>
          <p:cNvPicPr>
            <a:picLocks noChangeAspect="1"/>
          </p:cNvPicPr>
          <p:nvPr/>
        </p:nvPicPr>
        <p:blipFill>
          <a:blip r:embed="rId5"/>
          <a:stretch>
            <a:fillRect/>
          </a:stretch>
        </p:blipFill>
        <p:spPr>
          <a:xfrm>
            <a:off x="4832738" y="969053"/>
            <a:ext cx="3573340" cy="3310843"/>
          </a:xfrm>
          <a:prstGeom prst="rect">
            <a:avLst/>
          </a:prstGeom>
        </p:spPr>
      </p:pic>
      <p:pic>
        <p:nvPicPr>
          <p:cNvPr id="15" name="Picture 14">
            <a:extLst>
              <a:ext uri="{FF2B5EF4-FFF2-40B4-BE49-F238E27FC236}">
                <a16:creationId xmlns:a16="http://schemas.microsoft.com/office/drawing/2014/main" id="{3FA7146C-2F50-9FB5-C00E-48C24BCC507F}"/>
              </a:ext>
            </a:extLst>
          </p:cNvPr>
          <p:cNvPicPr>
            <a:picLocks noChangeAspect="1"/>
          </p:cNvPicPr>
          <p:nvPr/>
        </p:nvPicPr>
        <p:blipFill>
          <a:blip r:embed="rId6"/>
          <a:stretch>
            <a:fillRect/>
          </a:stretch>
        </p:blipFill>
        <p:spPr>
          <a:xfrm>
            <a:off x="4828619" y="969055"/>
            <a:ext cx="3573340" cy="3310843"/>
          </a:xfrm>
          <a:prstGeom prst="rect">
            <a:avLst/>
          </a:prstGeom>
        </p:spPr>
      </p:pic>
      <p:pic>
        <p:nvPicPr>
          <p:cNvPr id="14" name="Picture 13">
            <a:extLst>
              <a:ext uri="{FF2B5EF4-FFF2-40B4-BE49-F238E27FC236}">
                <a16:creationId xmlns:a16="http://schemas.microsoft.com/office/drawing/2014/main" id="{0C5560D6-8D45-A46D-F69E-19DAF3363C64}"/>
              </a:ext>
            </a:extLst>
          </p:cNvPr>
          <p:cNvPicPr>
            <a:picLocks noChangeAspect="1"/>
          </p:cNvPicPr>
          <p:nvPr/>
        </p:nvPicPr>
        <p:blipFill>
          <a:blip r:embed="rId7"/>
          <a:stretch>
            <a:fillRect/>
          </a:stretch>
        </p:blipFill>
        <p:spPr>
          <a:xfrm>
            <a:off x="4831365" y="969056"/>
            <a:ext cx="3573340" cy="3310843"/>
          </a:xfrm>
          <a:prstGeom prst="rect">
            <a:avLst/>
          </a:prstGeom>
        </p:spPr>
      </p:pic>
      <p:pic>
        <p:nvPicPr>
          <p:cNvPr id="12" name="Picture 11">
            <a:extLst>
              <a:ext uri="{FF2B5EF4-FFF2-40B4-BE49-F238E27FC236}">
                <a16:creationId xmlns:a16="http://schemas.microsoft.com/office/drawing/2014/main" id="{AA9DFC70-EE19-D97C-8582-48296817BCFC}"/>
              </a:ext>
            </a:extLst>
          </p:cNvPr>
          <p:cNvPicPr>
            <a:picLocks noChangeAspect="1"/>
          </p:cNvPicPr>
          <p:nvPr/>
        </p:nvPicPr>
        <p:blipFill>
          <a:blip r:embed="rId8"/>
          <a:stretch>
            <a:fillRect/>
          </a:stretch>
        </p:blipFill>
        <p:spPr>
          <a:xfrm>
            <a:off x="4829992" y="969057"/>
            <a:ext cx="3573340" cy="3310843"/>
          </a:xfrm>
          <a:prstGeom prst="rect">
            <a:avLst/>
          </a:prstGeom>
        </p:spPr>
      </p:pic>
      <p:sp>
        <p:nvSpPr>
          <p:cNvPr id="2" name="Title 1">
            <a:extLst>
              <a:ext uri="{FF2B5EF4-FFF2-40B4-BE49-F238E27FC236}">
                <a16:creationId xmlns:a16="http://schemas.microsoft.com/office/drawing/2014/main" id="{EBFFF8B9-73BD-C641-436E-B123D21E1EA3}"/>
              </a:ext>
            </a:extLst>
          </p:cNvPr>
          <p:cNvSpPr>
            <a:spLocks noGrp="1"/>
          </p:cNvSpPr>
          <p:nvPr>
            <p:ph type="title"/>
          </p:nvPr>
        </p:nvSpPr>
        <p:spPr/>
        <p:txBody>
          <a:bodyPr/>
          <a:lstStyle/>
          <a:p>
            <a:r>
              <a:rPr lang="en-US" dirty="0"/>
              <a:t>Dipole error and filamentation</a:t>
            </a:r>
          </a:p>
        </p:txBody>
      </p:sp>
      <p:sp>
        <p:nvSpPr>
          <p:cNvPr id="3" name="Content Placeholder 2">
            <a:extLst>
              <a:ext uri="{FF2B5EF4-FFF2-40B4-BE49-F238E27FC236}">
                <a16:creationId xmlns:a16="http://schemas.microsoft.com/office/drawing/2014/main" id="{C3C5C5AD-FD85-24D2-4203-D8AAFE38EB4D}"/>
              </a:ext>
            </a:extLst>
          </p:cNvPr>
          <p:cNvSpPr>
            <a:spLocks noGrp="1"/>
          </p:cNvSpPr>
          <p:nvPr>
            <p:ph idx="1"/>
          </p:nvPr>
        </p:nvSpPr>
        <p:spPr>
          <a:xfrm>
            <a:off x="0" y="495546"/>
            <a:ext cx="4968240" cy="3893573"/>
          </a:xfrm>
        </p:spPr>
        <p:txBody>
          <a:bodyPr>
            <a:normAutofit lnSpcReduction="10000"/>
          </a:bodyPr>
          <a:lstStyle/>
          <a:p>
            <a:r>
              <a:rPr lang="en-US" dirty="0"/>
              <a:t>Filamentation</a:t>
            </a:r>
          </a:p>
          <a:p>
            <a:pPr lvl="1"/>
            <a:r>
              <a:rPr lang="en-US" dirty="0"/>
              <a:t>Mismatch between the injected position and ring closed orbit leads to a dipole oscillation around the closed orbit</a:t>
            </a:r>
          </a:p>
          <a:p>
            <a:pPr lvl="1"/>
            <a:r>
              <a:rPr lang="en-US" dirty="0"/>
              <a:t>Mismatch between the injected shape and ring closed solution leads to a quadrupole oscillation of the beam</a:t>
            </a:r>
          </a:p>
          <a:p>
            <a:pPr lvl="1"/>
            <a:r>
              <a:rPr lang="en-US" dirty="0"/>
              <a:t>Both errors lead to filamentation, and a reduction of the beam brightness</a:t>
            </a:r>
          </a:p>
          <a:p>
            <a:r>
              <a:rPr lang="en-US" dirty="0"/>
              <a:t>Turn after turn the brightness of the beam decreases as its emittance increases</a:t>
            </a:r>
          </a:p>
          <a:p>
            <a:pPr lvl="1"/>
            <a:r>
              <a:rPr lang="en-US" dirty="0"/>
              <a:t>This effect is due to non-linear </a:t>
            </a:r>
            <a:r>
              <a:rPr lang="en-US" dirty="0" err="1"/>
              <a:t>behaviour</a:t>
            </a:r>
            <a:r>
              <a:rPr lang="en-US" dirty="0"/>
              <a:t>: particles at different distances from the center do no rotate at the same speed</a:t>
            </a:r>
          </a:p>
        </p:txBody>
      </p:sp>
      <p:sp>
        <p:nvSpPr>
          <p:cNvPr id="4" name="Date Placeholder 3">
            <a:extLst>
              <a:ext uri="{FF2B5EF4-FFF2-40B4-BE49-F238E27FC236}">
                <a16:creationId xmlns:a16="http://schemas.microsoft.com/office/drawing/2014/main" id="{2257E686-32F6-0F9F-CD95-12F9EF691FF4}"/>
              </a:ext>
            </a:extLst>
          </p:cNvPr>
          <p:cNvSpPr>
            <a:spLocks noGrp="1"/>
          </p:cNvSpPr>
          <p:nvPr>
            <p:ph type="dt" sz="half" idx="2"/>
          </p:nvPr>
        </p:nvSpPr>
        <p:spPr/>
        <p:txBody>
          <a:bodyPr/>
          <a:lstStyle/>
          <a:p>
            <a:r>
              <a:rPr lang="en-US"/>
              <a:t>24/06/2025</a:t>
            </a:r>
            <a:endParaRPr lang="en-US" dirty="0"/>
          </a:p>
        </p:txBody>
      </p:sp>
      <p:sp>
        <p:nvSpPr>
          <p:cNvPr id="5" name="Footer Placeholder 4">
            <a:extLst>
              <a:ext uri="{FF2B5EF4-FFF2-40B4-BE49-F238E27FC236}">
                <a16:creationId xmlns:a16="http://schemas.microsoft.com/office/drawing/2014/main" id="{95FD74A9-0847-671F-B2DE-626A78E9F727}"/>
              </a:ext>
            </a:extLst>
          </p:cNvPr>
          <p:cNvSpPr>
            <a:spLocks noGrp="1"/>
          </p:cNvSpPr>
          <p:nvPr>
            <p:ph type="ftr" sz="quarter" idx="3"/>
          </p:nvPr>
        </p:nvSpPr>
        <p:spPr/>
        <p:txBody>
          <a:bodyPr/>
          <a:lstStyle/>
          <a:p>
            <a:r>
              <a:rPr lang="fr-FR"/>
              <a:t>CAS Hadrons limits 2025, Y. Dutheil, Inj./Ext. </a:t>
            </a:r>
            <a:endParaRPr lang="en-US" dirty="0"/>
          </a:p>
        </p:txBody>
      </p:sp>
      <p:sp>
        <p:nvSpPr>
          <p:cNvPr id="6" name="Slide Number Placeholder 5">
            <a:extLst>
              <a:ext uri="{FF2B5EF4-FFF2-40B4-BE49-F238E27FC236}">
                <a16:creationId xmlns:a16="http://schemas.microsoft.com/office/drawing/2014/main" id="{216CC7A7-4AD9-C299-1D31-A6E16305B5B2}"/>
              </a:ext>
            </a:extLst>
          </p:cNvPr>
          <p:cNvSpPr>
            <a:spLocks noGrp="1"/>
          </p:cNvSpPr>
          <p:nvPr>
            <p:ph type="sldNum" sz="quarter" idx="4"/>
          </p:nvPr>
        </p:nvSpPr>
        <p:spPr/>
        <p:txBody>
          <a:bodyPr/>
          <a:lstStyle/>
          <a:p>
            <a:fld id="{17918391-D411-FE40-AAD7-861AE5233E0E}" type="slidenum">
              <a:rPr lang="en-US" smtClean="0"/>
              <a:pPr/>
              <a:t>28</a:t>
            </a:fld>
            <a:endParaRPr lang="en-US" dirty="0"/>
          </a:p>
        </p:txBody>
      </p:sp>
    </p:spTree>
    <p:extLst>
      <p:ext uri="{BB962C8B-B14F-4D97-AF65-F5344CB8AC3E}">
        <p14:creationId xmlns:p14="http://schemas.microsoft.com/office/powerpoint/2010/main" val="252063036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7CF1F4-8776-DFFA-5B82-81DC94B7E0E7}"/>
            </a:ext>
          </a:extLst>
        </p:cNvPr>
        <p:cNvGrpSpPr/>
        <p:nvPr/>
      </p:nvGrpSpPr>
      <p:grpSpPr>
        <a:xfrm>
          <a:off x="0" y="0"/>
          <a:ext cx="0" cy="0"/>
          <a:chOff x="0" y="0"/>
          <a:chExt cx="0" cy="0"/>
        </a:xfrm>
      </p:grpSpPr>
      <p:pic>
        <p:nvPicPr>
          <p:cNvPr id="19" name="Picture 18">
            <a:extLst>
              <a:ext uri="{FF2B5EF4-FFF2-40B4-BE49-F238E27FC236}">
                <a16:creationId xmlns:a16="http://schemas.microsoft.com/office/drawing/2014/main" id="{7E8AD144-96A1-CC03-2A18-7D3794E8AE82}"/>
              </a:ext>
            </a:extLst>
          </p:cNvPr>
          <p:cNvPicPr>
            <a:picLocks noChangeAspect="1"/>
          </p:cNvPicPr>
          <p:nvPr/>
        </p:nvPicPr>
        <p:blipFill>
          <a:blip r:embed="rId2"/>
          <a:stretch>
            <a:fillRect/>
          </a:stretch>
        </p:blipFill>
        <p:spPr>
          <a:xfrm>
            <a:off x="4824500" y="969057"/>
            <a:ext cx="3573340" cy="3310843"/>
          </a:xfrm>
          <a:prstGeom prst="rect">
            <a:avLst/>
          </a:prstGeom>
        </p:spPr>
      </p:pic>
      <p:pic>
        <p:nvPicPr>
          <p:cNvPr id="18" name="Picture 17">
            <a:extLst>
              <a:ext uri="{FF2B5EF4-FFF2-40B4-BE49-F238E27FC236}">
                <a16:creationId xmlns:a16="http://schemas.microsoft.com/office/drawing/2014/main" id="{41426D74-439C-C9AF-FC54-9BABB7B9161B}"/>
              </a:ext>
            </a:extLst>
          </p:cNvPr>
          <p:cNvPicPr>
            <a:picLocks noChangeAspect="1"/>
          </p:cNvPicPr>
          <p:nvPr/>
        </p:nvPicPr>
        <p:blipFill>
          <a:blip r:embed="rId3"/>
          <a:stretch>
            <a:fillRect/>
          </a:stretch>
        </p:blipFill>
        <p:spPr>
          <a:xfrm>
            <a:off x="4835484" y="969041"/>
            <a:ext cx="3573340" cy="3310843"/>
          </a:xfrm>
          <a:prstGeom prst="rect">
            <a:avLst/>
          </a:prstGeom>
        </p:spPr>
      </p:pic>
      <p:pic>
        <p:nvPicPr>
          <p:cNvPr id="17" name="Picture 16">
            <a:extLst>
              <a:ext uri="{FF2B5EF4-FFF2-40B4-BE49-F238E27FC236}">
                <a16:creationId xmlns:a16="http://schemas.microsoft.com/office/drawing/2014/main" id="{3AB4914B-4416-7AC3-209B-26ED22D051B7}"/>
              </a:ext>
            </a:extLst>
          </p:cNvPr>
          <p:cNvPicPr>
            <a:picLocks noChangeAspect="1"/>
          </p:cNvPicPr>
          <p:nvPr/>
        </p:nvPicPr>
        <p:blipFill>
          <a:blip r:embed="rId4"/>
          <a:stretch>
            <a:fillRect/>
          </a:stretch>
        </p:blipFill>
        <p:spPr>
          <a:xfrm>
            <a:off x="4835484" y="969049"/>
            <a:ext cx="3573340" cy="3310843"/>
          </a:xfrm>
          <a:prstGeom prst="rect">
            <a:avLst/>
          </a:prstGeom>
        </p:spPr>
      </p:pic>
      <p:pic>
        <p:nvPicPr>
          <p:cNvPr id="16" name="Picture 15">
            <a:extLst>
              <a:ext uri="{FF2B5EF4-FFF2-40B4-BE49-F238E27FC236}">
                <a16:creationId xmlns:a16="http://schemas.microsoft.com/office/drawing/2014/main" id="{57AD5549-35CC-992E-1516-19B5FE27CD7E}"/>
              </a:ext>
            </a:extLst>
          </p:cNvPr>
          <p:cNvPicPr>
            <a:picLocks noChangeAspect="1"/>
          </p:cNvPicPr>
          <p:nvPr/>
        </p:nvPicPr>
        <p:blipFill>
          <a:blip r:embed="rId5"/>
          <a:stretch>
            <a:fillRect/>
          </a:stretch>
        </p:blipFill>
        <p:spPr>
          <a:xfrm>
            <a:off x="4832738" y="969053"/>
            <a:ext cx="3573340" cy="3310843"/>
          </a:xfrm>
          <a:prstGeom prst="rect">
            <a:avLst/>
          </a:prstGeom>
        </p:spPr>
      </p:pic>
      <p:pic>
        <p:nvPicPr>
          <p:cNvPr id="15" name="Picture 14">
            <a:extLst>
              <a:ext uri="{FF2B5EF4-FFF2-40B4-BE49-F238E27FC236}">
                <a16:creationId xmlns:a16="http://schemas.microsoft.com/office/drawing/2014/main" id="{46E64FD0-B9E1-425C-2DE9-1B70363363B7}"/>
              </a:ext>
            </a:extLst>
          </p:cNvPr>
          <p:cNvPicPr>
            <a:picLocks noChangeAspect="1"/>
          </p:cNvPicPr>
          <p:nvPr/>
        </p:nvPicPr>
        <p:blipFill>
          <a:blip r:embed="rId6"/>
          <a:stretch>
            <a:fillRect/>
          </a:stretch>
        </p:blipFill>
        <p:spPr>
          <a:xfrm>
            <a:off x="4828619" y="969055"/>
            <a:ext cx="3573340" cy="3310843"/>
          </a:xfrm>
          <a:prstGeom prst="rect">
            <a:avLst/>
          </a:prstGeom>
        </p:spPr>
      </p:pic>
      <p:pic>
        <p:nvPicPr>
          <p:cNvPr id="14" name="Picture 13">
            <a:extLst>
              <a:ext uri="{FF2B5EF4-FFF2-40B4-BE49-F238E27FC236}">
                <a16:creationId xmlns:a16="http://schemas.microsoft.com/office/drawing/2014/main" id="{2ECC69FD-FAA0-BC92-7E85-31E702C27E13}"/>
              </a:ext>
            </a:extLst>
          </p:cNvPr>
          <p:cNvPicPr>
            <a:picLocks noChangeAspect="1"/>
          </p:cNvPicPr>
          <p:nvPr/>
        </p:nvPicPr>
        <p:blipFill>
          <a:blip r:embed="rId7"/>
          <a:stretch>
            <a:fillRect/>
          </a:stretch>
        </p:blipFill>
        <p:spPr>
          <a:xfrm>
            <a:off x="4831365" y="969056"/>
            <a:ext cx="3573340" cy="3310843"/>
          </a:xfrm>
          <a:prstGeom prst="rect">
            <a:avLst/>
          </a:prstGeom>
        </p:spPr>
      </p:pic>
      <p:sp>
        <p:nvSpPr>
          <p:cNvPr id="2" name="Title 1">
            <a:extLst>
              <a:ext uri="{FF2B5EF4-FFF2-40B4-BE49-F238E27FC236}">
                <a16:creationId xmlns:a16="http://schemas.microsoft.com/office/drawing/2014/main" id="{6093C597-868D-073B-5C62-C6F421CDE0D9}"/>
              </a:ext>
            </a:extLst>
          </p:cNvPr>
          <p:cNvSpPr>
            <a:spLocks noGrp="1"/>
          </p:cNvSpPr>
          <p:nvPr>
            <p:ph type="title"/>
          </p:nvPr>
        </p:nvSpPr>
        <p:spPr/>
        <p:txBody>
          <a:bodyPr/>
          <a:lstStyle/>
          <a:p>
            <a:r>
              <a:rPr lang="en-US" dirty="0"/>
              <a:t>Dipole error and filamentation</a:t>
            </a:r>
          </a:p>
        </p:txBody>
      </p:sp>
      <p:sp>
        <p:nvSpPr>
          <p:cNvPr id="3" name="Content Placeholder 2">
            <a:extLst>
              <a:ext uri="{FF2B5EF4-FFF2-40B4-BE49-F238E27FC236}">
                <a16:creationId xmlns:a16="http://schemas.microsoft.com/office/drawing/2014/main" id="{600FAFC4-8CD7-3207-CDCD-821DFAF4641A}"/>
              </a:ext>
            </a:extLst>
          </p:cNvPr>
          <p:cNvSpPr>
            <a:spLocks noGrp="1"/>
          </p:cNvSpPr>
          <p:nvPr>
            <p:ph idx="1"/>
          </p:nvPr>
        </p:nvSpPr>
        <p:spPr>
          <a:xfrm>
            <a:off x="0" y="495546"/>
            <a:ext cx="4968240" cy="3893573"/>
          </a:xfrm>
        </p:spPr>
        <p:txBody>
          <a:bodyPr>
            <a:normAutofit lnSpcReduction="10000"/>
          </a:bodyPr>
          <a:lstStyle/>
          <a:p>
            <a:r>
              <a:rPr lang="en-US" dirty="0"/>
              <a:t>Filamentation</a:t>
            </a:r>
          </a:p>
          <a:p>
            <a:pPr lvl="1"/>
            <a:r>
              <a:rPr lang="en-US" dirty="0"/>
              <a:t>Mismatch between the injected position and ring closed orbit leads to a dipole oscillation around the closed orbit</a:t>
            </a:r>
          </a:p>
          <a:p>
            <a:pPr lvl="1"/>
            <a:r>
              <a:rPr lang="en-US" dirty="0"/>
              <a:t>Mismatch between the injected shape and ring closed solution leads to a quadrupole oscillation of the beam</a:t>
            </a:r>
          </a:p>
          <a:p>
            <a:pPr lvl="1"/>
            <a:r>
              <a:rPr lang="en-US" dirty="0"/>
              <a:t>Both errors lead to filamentation, and a reduction of the beam brightness</a:t>
            </a:r>
          </a:p>
          <a:p>
            <a:r>
              <a:rPr lang="en-US" dirty="0"/>
              <a:t>Turn after turn the brightness of the beam decreases as its emittance increases</a:t>
            </a:r>
          </a:p>
          <a:p>
            <a:pPr lvl="1"/>
            <a:r>
              <a:rPr lang="en-US" dirty="0"/>
              <a:t>This effect is due to non-linear </a:t>
            </a:r>
            <a:r>
              <a:rPr lang="en-US" dirty="0" err="1"/>
              <a:t>behaviour</a:t>
            </a:r>
            <a:r>
              <a:rPr lang="en-US" dirty="0"/>
              <a:t>: particles at different distances from the center do no rotate at the same speed</a:t>
            </a:r>
          </a:p>
        </p:txBody>
      </p:sp>
      <p:sp>
        <p:nvSpPr>
          <p:cNvPr id="4" name="Date Placeholder 3">
            <a:extLst>
              <a:ext uri="{FF2B5EF4-FFF2-40B4-BE49-F238E27FC236}">
                <a16:creationId xmlns:a16="http://schemas.microsoft.com/office/drawing/2014/main" id="{964DE0B0-B3A9-81C1-5403-AF682C315FC4}"/>
              </a:ext>
            </a:extLst>
          </p:cNvPr>
          <p:cNvSpPr>
            <a:spLocks noGrp="1"/>
          </p:cNvSpPr>
          <p:nvPr>
            <p:ph type="dt" sz="half" idx="2"/>
          </p:nvPr>
        </p:nvSpPr>
        <p:spPr/>
        <p:txBody>
          <a:bodyPr/>
          <a:lstStyle/>
          <a:p>
            <a:r>
              <a:rPr lang="en-US"/>
              <a:t>24/06/2025</a:t>
            </a:r>
            <a:endParaRPr lang="en-US" dirty="0"/>
          </a:p>
        </p:txBody>
      </p:sp>
      <p:sp>
        <p:nvSpPr>
          <p:cNvPr id="5" name="Footer Placeholder 4">
            <a:extLst>
              <a:ext uri="{FF2B5EF4-FFF2-40B4-BE49-F238E27FC236}">
                <a16:creationId xmlns:a16="http://schemas.microsoft.com/office/drawing/2014/main" id="{A0CAC71D-DEFD-444A-5EAA-F486B5DCBD18}"/>
              </a:ext>
            </a:extLst>
          </p:cNvPr>
          <p:cNvSpPr>
            <a:spLocks noGrp="1"/>
          </p:cNvSpPr>
          <p:nvPr>
            <p:ph type="ftr" sz="quarter" idx="3"/>
          </p:nvPr>
        </p:nvSpPr>
        <p:spPr/>
        <p:txBody>
          <a:bodyPr/>
          <a:lstStyle/>
          <a:p>
            <a:r>
              <a:rPr lang="fr-FR"/>
              <a:t>CAS Hadrons limits 2025, Y. Dutheil, Inj./Ext. </a:t>
            </a:r>
            <a:endParaRPr lang="en-US" dirty="0"/>
          </a:p>
        </p:txBody>
      </p:sp>
      <p:sp>
        <p:nvSpPr>
          <p:cNvPr id="6" name="Slide Number Placeholder 5">
            <a:extLst>
              <a:ext uri="{FF2B5EF4-FFF2-40B4-BE49-F238E27FC236}">
                <a16:creationId xmlns:a16="http://schemas.microsoft.com/office/drawing/2014/main" id="{D63E5DC1-4FB7-33DE-9882-BAAF5F815144}"/>
              </a:ext>
            </a:extLst>
          </p:cNvPr>
          <p:cNvSpPr>
            <a:spLocks noGrp="1"/>
          </p:cNvSpPr>
          <p:nvPr>
            <p:ph type="sldNum" sz="quarter" idx="4"/>
          </p:nvPr>
        </p:nvSpPr>
        <p:spPr/>
        <p:txBody>
          <a:bodyPr/>
          <a:lstStyle/>
          <a:p>
            <a:fld id="{17918391-D411-FE40-AAD7-861AE5233E0E}" type="slidenum">
              <a:rPr lang="en-US" smtClean="0"/>
              <a:pPr/>
              <a:t>29</a:t>
            </a:fld>
            <a:endParaRPr lang="en-US" dirty="0"/>
          </a:p>
        </p:txBody>
      </p:sp>
    </p:spTree>
    <p:extLst>
      <p:ext uri="{BB962C8B-B14F-4D97-AF65-F5344CB8AC3E}">
        <p14:creationId xmlns:p14="http://schemas.microsoft.com/office/powerpoint/2010/main" val="4399269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623828B-CF99-4E42-BC86-EE29620933F4}"/>
              </a:ext>
            </a:extLst>
          </p:cNvPr>
          <p:cNvSpPr/>
          <p:nvPr/>
        </p:nvSpPr>
        <p:spPr>
          <a:xfrm>
            <a:off x="0" y="1343130"/>
            <a:ext cx="7083028" cy="2859245"/>
          </a:xfrm>
          <a:prstGeom prst="rect">
            <a:avLst/>
          </a:prstGeom>
        </p:spPr>
        <p:txBody>
          <a:bodyPr wrap="square">
            <a:normAutofit fontScale="85000" lnSpcReduction="20000"/>
          </a:bodyPr>
          <a:lstStyle/>
          <a:p>
            <a:pPr lvl="0" algn="just"/>
            <a:r>
              <a:rPr lang="en-US" dirty="0"/>
              <a:t>The author consents to the photographic, audio and video recording of this lecture at the CERN Accelerator School. The term “lecture” includes any material incorporated therein including but not limited to text, images and references. </a:t>
            </a:r>
            <a:endParaRPr lang="fr-FR" dirty="0"/>
          </a:p>
          <a:p>
            <a:pPr algn="just"/>
            <a:r>
              <a:rPr lang="en-US" dirty="0"/>
              <a:t> </a:t>
            </a:r>
            <a:endParaRPr lang="fr-FR" dirty="0"/>
          </a:p>
          <a:p>
            <a:pPr lvl="0" algn="just"/>
            <a:r>
              <a:rPr lang="en-US" dirty="0"/>
              <a:t>The author hereby grants CERN a royalty-free license to use his image and name as well as the recordings mentioned above, in order to post them on the CAS website.</a:t>
            </a:r>
            <a:endParaRPr lang="fr-FR" dirty="0"/>
          </a:p>
          <a:p>
            <a:pPr algn="just"/>
            <a:r>
              <a:rPr lang="en-US" dirty="0"/>
              <a:t> </a:t>
            </a:r>
            <a:endParaRPr lang="fr-FR" dirty="0"/>
          </a:p>
          <a:p>
            <a:pPr lvl="0" algn="just"/>
            <a:r>
              <a:rPr lang="en-US" dirty="0"/>
              <a:t>The material is used for the sole purpose of illustration for teaching or scientific research. The author hereby confirms that to his best knowledge the content of the lecture does not infringe the copyright, intellectual property or privacy rights of any third party. The author has cited and credited any third-party contribution in accordance with applicable professional standards and legislation in matters of attribution.</a:t>
            </a:r>
            <a:endParaRPr lang="fr-FR" dirty="0"/>
          </a:p>
        </p:txBody>
      </p:sp>
      <p:pic>
        <p:nvPicPr>
          <p:cNvPr id="11" name="Picture 2" descr="caschool-logo">
            <a:extLst>
              <a:ext uri="{FF2B5EF4-FFF2-40B4-BE49-F238E27FC236}">
                <a16:creationId xmlns:a16="http://schemas.microsoft.com/office/drawing/2014/main" id="{5E3B3D66-01A3-467A-BE5C-E37DE63EEEE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24588" y="125903"/>
            <a:ext cx="1676400"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11">
            <a:extLst>
              <a:ext uri="{FF2B5EF4-FFF2-40B4-BE49-F238E27FC236}">
                <a16:creationId xmlns:a16="http://schemas.microsoft.com/office/drawing/2014/main" id="{0628F346-41C8-4ACD-9848-B8EC76A5BCCC}"/>
              </a:ext>
            </a:extLst>
          </p:cNvPr>
          <p:cNvSpPr txBox="1"/>
          <p:nvPr/>
        </p:nvSpPr>
        <p:spPr>
          <a:xfrm>
            <a:off x="0" y="295739"/>
            <a:ext cx="7327538" cy="369332"/>
          </a:xfrm>
          <a:prstGeom prst="rect">
            <a:avLst/>
          </a:prstGeom>
          <a:noFill/>
        </p:spPr>
        <p:txBody>
          <a:bodyPr wrap="square" rtlCol="0">
            <a:spAutoFit/>
          </a:bodyPr>
          <a:lstStyle/>
          <a:p>
            <a:r>
              <a:rPr lang="en-GB" b="1" dirty="0"/>
              <a:t>Copyright statement and speaker’s release for video publishing</a:t>
            </a:r>
          </a:p>
        </p:txBody>
      </p:sp>
      <p:sp>
        <p:nvSpPr>
          <p:cNvPr id="6" name="Date Placeholder 5">
            <a:extLst>
              <a:ext uri="{FF2B5EF4-FFF2-40B4-BE49-F238E27FC236}">
                <a16:creationId xmlns:a16="http://schemas.microsoft.com/office/drawing/2014/main" id="{1223D1B3-FF00-4B72-82E9-B39CA67789C4}"/>
              </a:ext>
            </a:extLst>
          </p:cNvPr>
          <p:cNvSpPr>
            <a:spLocks noGrp="1"/>
          </p:cNvSpPr>
          <p:nvPr>
            <p:ph type="dt" sz="half" idx="2"/>
          </p:nvPr>
        </p:nvSpPr>
        <p:spPr/>
        <p:txBody>
          <a:bodyPr/>
          <a:lstStyle/>
          <a:p>
            <a:r>
              <a:rPr lang="en-US"/>
              <a:t>24/06/2025</a:t>
            </a:r>
            <a:endParaRPr lang="en-GB"/>
          </a:p>
        </p:txBody>
      </p:sp>
      <p:sp>
        <p:nvSpPr>
          <p:cNvPr id="13" name="Footer Placeholder 12">
            <a:extLst>
              <a:ext uri="{FF2B5EF4-FFF2-40B4-BE49-F238E27FC236}">
                <a16:creationId xmlns:a16="http://schemas.microsoft.com/office/drawing/2014/main" id="{901A50EE-C03D-4B88-A4C5-8E853A684909}"/>
              </a:ext>
            </a:extLst>
          </p:cNvPr>
          <p:cNvSpPr>
            <a:spLocks noGrp="1"/>
          </p:cNvSpPr>
          <p:nvPr>
            <p:ph type="ftr" sz="quarter" idx="3"/>
          </p:nvPr>
        </p:nvSpPr>
        <p:spPr/>
        <p:txBody>
          <a:bodyPr/>
          <a:lstStyle/>
          <a:p>
            <a:r>
              <a:rPr lang="fr-FR"/>
              <a:t>CAS Hadrons limits 2025, Y. Dutheil, Inj./Ext. </a:t>
            </a:r>
            <a:endParaRPr lang="en-GB"/>
          </a:p>
        </p:txBody>
      </p:sp>
      <p:sp>
        <p:nvSpPr>
          <p:cNvPr id="14" name="Slide Number Placeholder 13">
            <a:extLst>
              <a:ext uri="{FF2B5EF4-FFF2-40B4-BE49-F238E27FC236}">
                <a16:creationId xmlns:a16="http://schemas.microsoft.com/office/drawing/2014/main" id="{A982457C-C97A-48C3-BEAF-0F02D2FF0622}"/>
              </a:ext>
            </a:extLst>
          </p:cNvPr>
          <p:cNvSpPr>
            <a:spLocks noGrp="1"/>
          </p:cNvSpPr>
          <p:nvPr>
            <p:ph type="sldNum" sz="quarter" idx="4"/>
          </p:nvPr>
        </p:nvSpPr>
        <p:spPr/>
        <p:txBody>
          <a:bodyPr/>
          <a:lstStyle/>
          <a:p>
            <a:fld id="{08A850B5-19C7-453A-85AA-ED131563F004}" type="slidenum">
              <a:rPr lang="en-GB" smtClean="0"/>
              <a:t>3</a:t>
            </a:fld>
            <a:endParaRPr lang="en-GB"/>
          </a:p>
        </p:txBody>
      </p:sp>
    </p:spTree>
    <p:extLst>
      <p:ext uri="{BB962C8B-B14F-4D97-AF65-F5344CB8AC3E}">
        <p14:creationId xmlns:p14="http://schemas.microsoft.com/office/powerpoint/2010/main" val="182685404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A73AB4-D3CC-0F7B-AB11-A36E93D8CD0C}"/>
            </a:ext>
          </a:extLst>
        </p:cNvPr>
        <p:cNvGrpSpPr/>
        <p:nvPr/>
      </p:nvGrpSpPr>
      <p:grpSpPr>
        <a:xfrm>
          <a:off x="0" y="0"/>
          <a:ext cx="0" cy="0"/>
          <a:chOff x="0" y="0"/>
          <a:chExt cx="0" cy="0"/>
        </a:xfrm>
      </p:grpSpPr>
      <p:pic>
        <p:nvPicPr>
          <p:cNvPr id="19" name="Picture 18">
            <a:extLst>
              <a:ext uri="{FF2B5EF4-FFF2-40B4-BE49-F238E27FC236}">
                <a16:creationId xmlns:a16="http://schemas.microsoft.com/office/drawing/2014/main" id="{FEEA9955-BBCF-D797-3CEC-66113873A791}"/>
              </a:ext>
            </a:extLst>
          </p:cNvPr>
          <p:cNvPicPr>
            <a:picLocks noChangeAspect="1"/>
          </p:cNvPicPr>
          <p:nvPr/>
        </p:nvPicPr>
        <p:blipFill>
          <a:blip r:embed="rId2"/>
          <a:stretch>
            <a:fillRect/>
          </a:stretch>
        </p:blipFill>
        <p:spPr>
          <a:xfrm>
            <a:off x="4824500" y="969057"/>
            <a:ext cx="3573340" cy="3310843"/>
          </a:xfrm>
          <a:prstGeom prst="rect">
            <a:avLst/>
          </a:prstGeom>
        </p:spPr>
      </p:pic>
      <p:pic>
        <p:nvPicPr>
          <p:cNvPr id="18" name="Picture 17">
            <a:extLst>
              <a:ext uri="{FF2B5EF4-FFF2-40B4-BE49-F238E27FC236}">
                <a16:creationId xmlns:a16="http://schemas.microsoft.com/office/drawing/2014/main" id="{BF15F63F-5D9B-0072-52AC-AFB4B3912D0D}"/>
              </a:ext>
            </a:extLst>
          </p:cNvPr>
          <p:cNvPicPr>
            <a:picLocks noChangeAspect="1"/>
          </p:cNvPicPr>
          <p:nvPr/>
        </p:nvPicPr>
        <p:blipFill>
          <a:blip r:embed="rId3"/>
          <a:stretch>
            <a:fillRect/>
          </a:stretch>
        </p:blipFill>
        <p:spPr>
          <a:xfrm>
            <a:off x="4835484" y="969041"/>
            <a:ext cx="3573340" cy="3310843"/>
          </a:xfrm>
          <a:prstGeom prst="rect">
            <a:avLst/>
          </a:prstGeom>
        </p:spPr>
      </p:pic>
      <p:pic>
        <p:nvPicPr>
          <p:cNvPr id="17" name="Picture 16">
            <a:extLst>
              <a:ext uri="{FF2B5EF4-FFF2-40B4-BE49-F238E27FC236}">
                <a16:creationId xmlns:a16="http://schemas.microsoft.com/office/drawing/2014/main" id="{BC20C6B1-CA84-AC89-13E0-89028A1591C3}"/>
              </a:ext>
            </a:extLst>
          </p:cNvPr>
          <p:cNvPicPr>
            <a:picLocks noChangeAspect="1"/>
          </p:cNvPicPr>
          <p:nvPr/>
        </p:nvPicPr>
        <p:blipFill>
          <a:blip r:embed="rId4"/>
          <a:stretch>
            <a:fillRect/>
          </a:stretch>
        </p:blipFill>
        <p:spPr>
          <a:xfrm>
            <a:off x="4835484" y="969049"/>
            <a:ext cx="3573340" cy="3310843"/>
          </a:xfrm>
          <a:prstGeom prst="rect">
            <a:avLst/>
          </a:prstGeom>
        </p:spPr>
      </p:pic>
      <p:pic>
        <p:nvPicPr>
          <p:cNvPr id="16" name="Picture 15">
            <a:extLst>
              <a:ext uri="{FF2B5EF4-FFF2-40B4-BE49-F238E27FC236}">
                <a16:creationId xmlns:a16="http://schemas.microsoft.com/office/drawing/2014/main" id="{655B56DE-0C62-EC79-230A-D3183E9551C0}"/>
              </a:ext>
            </a:extLst>
          </p:cNvPr>
          <p:cNvPicPr>
            <a:picLocks noChangeAspect="1"/>
          </p:cNvPicPr>
          <p:nvPr/>
        </p:nvPicPr>
        <p:blipFill>
          <a:blip r:embed="rId5"/>
          <a:stretch>
            <a:fillRect/>
          </a:stretch>
        </p:blipFill>
        <p:spPr>
          <a:xfrm>
            <a:off x="4832738" y="969053"/>
            <a:ext cx="3573340" cy="3310843"/>
          </a:xfrm>
          <a:prstGeom prst="rect">
            <a:avLst/>
          </a:prstGeom>
        </p:spPr>
      </p:pic>
      <p:pic>
        <p:nvPicPr>
          <p:cNvPr id="15" name="Picture 14">
            <a:extLst>
              <a:ext uri="{FF2B5EF4-FFF2-40B4-BE49-F238E27FC236}">
                <a16:creationId xmlns:a16="http://schemas.microsoft.com/office/drawing/2014/main" id="{45B01603-40E5-CD8C-FD9E-62B52E2AABB3}"/>
              </a:ext>
            </a:extLst>
          </p:cNvPr>
          <p:cNvPicPr>
            <a:picLocks noChangeAspect="1"/>
          </p:cNvPicPr>
          <p:nvPr/>
        </p:nvPicPr>
        <p:blipFill>
          <a:blip r:embed="rId6"/>
          <a:stretch>
            <a:fillRect/>
          </a:stretch>
        </p:blipFill>
        <p:spPr>
          <a:xfrm>
            <a:off x="4828619" y="969055"/>
            <a:ext cx="3573340" cy="3310843"/>
          </a:xfrm>
          <a:prstGeom prst="rect">
            <a:avLst/>
          </a:prstGeom>
        </p:spPr>
      </p:pic>
      <p:sp>
        <p:nvSpPr>
          <p:cNvPr id="2" name="Title 1">
            <a:extLst>
              <a:ext uri="{FF2B5EF4-FFF2-40B4-BE49-F238E27FC236}">
                <a16:creationId xmlns:a16="http://schemas.microsoft.com/office/drawing/2014/main" id="{69C6F1F1-903B-A909-179D-8D538F0F1C0D}"/>
              </a:ext>
            </a:extLst>
          </p:cNvPr>
          <p:cNvSpPr>
            <a:spLocks noGrp="1"/>
          </p:cNvSpPr>
          <p:nvPr>
            <p:ph type="title"/>
          </p:nvPr>
        </p:nvSpPr>
        <p:spPr/>
        <p:txBody>
          <a:bodyPr/>
          <a:lstStyle/>
          <a:p>
            <a:r>
              <a:rPr lang="en-US" dirty="0"/>
              <a:t>Dipole error and filamentation</a:t>
            </a:r>
          </a:p>
        </p:txBody>
      </p:sp>
      <p:sp>
        <p:nvSpPr>
          <p:cNvPr id="3" name="Content Placeholder 2">
            <a:extLst>
              <a:ext uri="{FF2B5EF4-FFF2-40B4-BE49-F238E27FC236}">
                <a16:creationId xmlns:a16="http://schemas.microsoft.com/office/drawing/2014/main" id="{15F5C151-5AA6-3650-DB3C-439286B00D4B}"/>
              </a:ext>
            </a:extLst>
          </p:cNvPr>
          <p:cNvSpPr>
            <a:spLocks noGrp="1"/>
          </p:cNvSpPr>
          <p:nvPr>
            <p:ph idx="1"/>
          </p:nvPr>
        </p:nvSpPr>
        <p:spPr>
          <a:xfrm>
            <a:off x="0" y="495546"/>
            <a:ext cx="4968240" cy="3893573"/>
          </a:xfrm>
        </p:spPr>
        <p:txBody>
          <a:bodyPr>
            <a:normAutofit lnSpcReduction="10000"/>
          </a:bodyPr>
          <a:lstStyle/>
          <a:p>
            <a:r>
              <a:rPr lang="en-US" dirty="0"/>
              <a:t>Filamentation</a:t>
            </a:r>
          </a:p>
          <a:p>
            <a:pPr lvl="1"/>
            <a:r>
              <a:rPr lang="en-US" dirty="0"/>
              <a:t>Mismatch between the injected position and ring closed orbit leads to a dipole oscillation around the closed orbit</a:t>
            </a:r>
          </a:p>
          <a:p>
            <a:pPr lvl="1"/>
            <a:r>
              <a:rPr lang="en-US" dirty="0"/>
              <a:t>Mismatch between the injected shape and ring closed solution leads to a quadrupole oscillation of the beam</a:t>
            </a:r>
          </a:p>
          <a:p>
            <a:pPr lvl="1"/>
            <a:r>
              <a:rPr lang="en-US" dirty="0"/>
              <a:t>Both errors lead to filamentation, and a reduction of the beam brightness</a:t>
            </a:r>
          </a:p>
          <a:p>
            <a:r>
              <a:rPr lang="en-US" dirty="0"/>
              <a:t>Turn after turn the brightness of the beam decreases as its emittance increases</a:t>
            </a:r>
          </a:p>
          <a:p>
            <a:pPr lvl="1"/>
            <a:r>
              <a:rPr lang="en-US" dirty="0"/>
              <a:t>This effect is due to non-linear </a:t>
            </a:r>
            <a:r>
              <a:rPr lang="en-US" dirty="0" err="1"/>
              <a:t>behaviour</a:t>
            </a:r>
            <a:r>
              <a:rPr lang="en-US" dirty="0"/>
              <a:t>: particles at different distances from the center do no rotate at the same speed</a:t>
            </a:r>
          </a:p>
        </p:txBody>
      </p:sp>
      <p:sp>
        <p:nvSpPr>
          <p:cNvPr id="4" name="Date Placeholder 3">
            <a:extLst>
              <a:ext uri="{FF2B5EF4-FFF2-40B4-BE49-F238E27FC236}">
                <a16:creationId xmlns:a16="http://schemas.microsoft.com/office/drawing/2014/main" id="{DF573DB2-ABA9-875F-135D-EF4ECF8BEC1B}"/>
              </a:ext>
            </a:extLst>
          </p:cNvPr>
          <p:cNvSpPr>
            <a:spLocks noGrp="1"/>
          </p:cNvSpPr>
          <p:nvPr>
            <p:ph type="dt" sz="half" idx="2"/>
          </p:nvPr>
        </p:nvSpPr>
        <p:spPr/>
        <p:txBody>
          <a:bodyPr/>
          <a:lstStyle/>
          <a:p>
            <a:r>
              <a:rPr lang="en-US"/>
              <a:t>24/06/2025</a:t>
            </a:r>
            <a:endParaRPr lang="en-US" dirty="0"/>
          </a:p>
        </p:txBody>
      </p:sp>
      <p:sp>
        <p:nvSpPr>
          <p:cNvPr id="5" name="Footer Placeholder 4">
            <a:extLst>
              <a:ext uri="{FF2B5EF4-FFF2-40B4-BE49-F238E27FC236}">
                <a16:creationId xmlns:a16="http://schemas.microsoft.com/office/drawing/2014/main" id="{088DCA46-B5E1-1CCF-5300-C61064425607}"/>
              </a:ext>
            </a:extLst>
          </p:cNvPr>
          <p:cNvSpPr>
            <a:spLocks noGrp="1"/>
          </p:cNvSpPr>
          <p:nvPr>
            <p:ph type="ftr" sz="quarter" idx="3"/>
          </p:nvPr>
        </p:nvSpPr>
        <p:spPr/>
        <p:txBody>
          <a:bodyPr/>
          <a:lstStyle/>
          <a:p>
            <a:r>
              <a:rPr lang="fr-FR"/>
              <a:t>CAS Hadrons limits 2025, Y. Dutheil, Inj./Ext. </a:t>
            </a:r>
            <a:endParaRPr lang="en-US" dirty="0"/>
          </a:p>
        </p:txBody>
      </p:sp>
      <p:sp>
        <p:nvSpPr>
          <p:cNvPr id="6" name="Slide Number Placeholder 5">
            <a:extLst>
              <a:ext uri="{FF2B5EF4-FFF2-40B4-BE49-F238E27FC236}">
                <a16:creationId xmlns:a16="http://schemas.microsoft.com/office/drawing/2014/main" id="{6D83882E-876F-C3DD-D25E-918097A7769A}"/>
              </a:ext>
            </a:extLst>
          </p:cNvPr>
          <p:cNvSpPr>
            <a:spLocks noGrp="1"/>
          </p:cNvSpPr>
          <p:nvPr>
            <p:ph type="sldNum" sz="quarter" idx="4"/>
          </p:nvPr>
        </p:nvSpPr>
        <p:spPr/>
        <p:txBody>
          <a:bodyPr/>
          <a:lstStyle/>
          <a:p>
            <a:fld id="{17918391-D411-FE40-AAD7-861AE5233E0E}" type="slidenum">
              <a:rPr lang="en-US" smtClean="0"/>
              <a:pPr/>
              <a:t>30</a:t>
            </a:fld>
            <a:endParaRPr lang="en-US" dirty="0"/>
          </a:p>
        </p:txBody>
      </p:sp>
    </p:spTree>
    <p:extLst>
      <p:ext uri="{BB962C8B-B14F-4D97-AF65-F5344CB8AC3E}">
        <p14:creationId xmlns:p14="http://schemas.microsoft.com/office/powerpoint/2010/main" val="354530642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1E59EA-006C-5872-8CE9-4A87FDA53004}"/>
            </a:ext>
          </a:extLst>
        </p:cNvPr>
        <p:cNvGrpSpPr/>
        <p:nvPr/>
      </p:nvGrpSpPr>
      <p:grpSpPr>
        <a:xfrm>
          <a:off x="0" y="0"/>
          <a:ext cx="0" cy="0"/>
          <a:chOff x="0" y="0"/>
          <a:chExt cx="0" cy="0"/>
        </a:xfrm>
      </p:grpSpPr>
      <p:pic>
        <p:nvPicPr>
          <p:cNvPr id="19" name="Picture 18">
            <a:extLst>
              <a:ext uri="{FF2B5EF4-FFF2-40B4-BE49-F238E27FC236}">
                <a16:creationId xmlns:a16="http://schemas.microsoft.com/office/drawing/2014/main" id="{744BB485-F990-6A16-3DEC-D27B4F7D24A1}"/>
              </a:ext>
            </a:extLst>
          </p:cNvPr>
          <p:cNvPicPr>
            <a:picLocks noChangeAspect="1"/>
          </p:cNvPicPr>
          <p:nvPr/>
        </p:nvPicPr>
        <p:blipFill>
          <a:blip r:embed="rId2"/>
          <a:stretch>
            <a:fillRect/>
          </a:stretch>
        </p:blipFill>
        <p:spPr>
          <a:xfrm>
            <a:off x="4824500" y="969057"/>
            <a:ext cx="3573340" cy="3310843"/>
          </a:xfrm>
          <a:prstGeom prst="rect">
            <a:avLst/>
          </a:prstGeom>
        </p:spPr>
      </p:pic>
      <p:pic>
        <p:nvPicPr>
          <p:cNvPr id="18" name="Picture 17">
            <a:extLst>
              <a:ext uri="{FF2B5EF4-FFF2-40B4-BE49-F238E27FC236}">
                <a16:creationId xmlns:a16="http://schemas.microsoft.com/office/drawing/2014/main" id="{92ADCEDE-E9E4-A2A2-80A6-60FABAA4D74A}"/>
              </a:ext>
            </a:extLst>
          </p:cNvPr>
          <p:cNvPicPr>
            <a:picLocks noChangeAspect="1"/>
          </p:cNvPicPr>
          <p:nvPr/>
        </p:nvPicPr>
        <p:blipFill>
          <a:blip r:embed="rId3"/>
          <a:stretch>
            <a:fillRect/>
          </a:stretch>
        </p:blipFill>
        <p:spPr>
          <a:xfrm>
            <a:off x="4835484" y="969041"/>
            <a:ext cx="3573340" cy="3310843"/>
          </a:xfrm>
          <a:prstGeom prst="rect">
            <a:avLst/>
          </a:prstGeom>
        </p:spPr>
      </p:pic>
      <p:pic>
        <p:nvPicPr>
          <p:cNvPr id="17" name="Picture 16">
            <a:extLst>
              <a:ext uri="{FF2B5EF4-FFF2-40B4-BE49-F238E27FC236}">
                <a16:creationId xmlns:a16="http://schemas.microsoft.com/office/drawing/2014/main" id="{FE56C082-4E69-27C4-497A-2FEF137E4F21}"/>
              </a:ext>
            </a:extLst>
          </p:cNvPr>
          <p:cNvPicPr>
            <a:picLocks noChangeAspect="1"/>
          </p:cNvPicPr>
          <p:nvPr/>
        </p:nvPicPr>
        <p:blipFill>
          <a:blip r:embed="rId4"/>
          <a:stretch>
            <a:fillRect/>
          </a:stretch>
        </p:blipFill>
        <p:spPr>
          <a:xfrm>
            <a:off x="4835484" y="969049"/>
            <a:ext cx="3573340" cy="3310843"/>
          </a:xfrm>
          <a:prstGeom prst="rect">
            <a:avLst/>
          </a:prstGeom>
        </p:spPr>
      </p:pic>
      <p:pic>
        <p:nvPicPr>
          <p:cNvPr id="16" name="Picture 15">
            <a:extLst>
              <a:ext uri="{FF2B5EF4-FFF2-40B4-BE49-F238E27FC236}">
                <a16:creationId xmlns:a16="http://schemas.microsoft.com/office/drawing/2014/main" id="{55C9EB02-0261-F981-3419-D450AB74A8A6}"/>
              </a:ext>
            </a:extLst>
          </p:cNvPr>
          <p:cNvPicPr>
            <a:picLocks noChangeAspect="1"/>
          </p:cNvPicPr>
          <p:nvPr/>
        </p:nvPicPr>
        <p:blipFill>
          <a:blip r:embed="rId5"/>
          <a:stretch>
            <a:fillRect/>
          </a:stretch>
        </p:blipFill>
        <p:spPr>
          <a:xfrm>
            <a:off x="4832738" y="969053"/>
            <a:ext cx="3573340" cy="3310843"/>
          </a:xfrm>
          <a:prstGeom prst="rect">
            <a:avLst/>
          </a:prstGeom>
        </p:spPr>
      </p:pic>
      <p:sp>
        <p:nvSpPr>
          <p:cNvPr id="2" name="Title 1">
            <a:extLst>
              <a:ext uri="{FF2B5EF4-FFF2-40B4-BE49-F238E27FC236}">
                <a16:creationId xmlns:a16="http://schemas.microsoft.com/office/drawing/2014/main" id="{6C492D4C-907B-BEAC-8546-55D94B34F19B}"/>
              </a:ext>
            </a:extLst>
          </p:cNvPr>
          <p:cNvSpPr>
            <a:spLocks noGrp="1"/>
          </p:cNvSpPr>
          <p:nvPr>
            <p:ph type="title"/>
          </p:nvPr>
        </p:nvSpPr>
        <p:spPr/>
        <p:txBody>
          <a:bodyPr/>
          <a:lstStyle/>
          <a:p>
            <a:r>
              <a:rPr lang="en-US" dirty="0"/>
              <a:t>Dipole error and filamentation</a:t>
            </a:r>
          </a:p>
        </p:txBody>
      </p:sp>
      <p:sp>
        <p:nvSpPr>
          <p:cNvPr id="3" name="Content Placeholder 2">
            <a:extLst>
              <a:ext uri="{FF2B5EF4-FFF2-40B4-BE49-F238E27FC236}">
                <a16:creationId xmlns:a16="http://schemas.microsoft.com/office/drawing/2014/main" id="{7919B616-14FF-9E1E-D53A-168930266723}"/>
              </a:ext>
            </a:extLst>
          </p:cNvPr>
          <p:cNvSpPr>
            <a:spLocks noGrp="1"/>
          </p:cNvSpPr>
          <p:nvPr>
            <p:ph idx="1"/>
          </p:nvPr>
        </p:nvSpPr>
        <p:spPr>
          <a:xfrm>
            <a:off x="0" y="495546"/>
            <a:ext cx="4968240" cy="3893573"/>
          </a:xfrm>
        </p:spPr>
        <p:txBody>
          <a:bodyPr>
            <a:normAutofit lnSpcReduction="10000"/>
          </a:bodyPr>
          <a:lstStyle/>
          <a:p>
            <a:r>
              <a:rPr lang="en-US" dirty="0"/>
              <a:t>Filamentation</a:t>
            </a:r>
          </a:p>
          <a:p>
            <a:pPr lvl="1"/>
            <a:r>
              <a:rPr lang="en-US" dirty="0"/>
              <a:t>Mismatch between the injected position and ring closed orbit leads to a dipole oscillation around the closed orbit</a:t>
            </a:r>
          </a:p>
          <a:p>
            <a:pPr lvl="1"/>
            <a:r>
              <a:rPr lang="en-US" dirty="0"/>
              <a:t>Mismatch between the injected shape and ring closed solution leads to a quadrupole oscillation of the beam</a:t>
            </a:r>
          </a:p>
          <a:p>
            <a:pPr lvl="1"/>
            <a:r>
              <a:rPr lang="en-US" dirty="0"/>
              <a:t>Both errors lead to filamentation, and a reduction of the beam brightness</a:t>
            </a:r>
          </a:p>
          <a:p>
            <a:r>
              <a:rPr lang="en-US" dirty="0"/>
              <a:t>Turn after turn the brightness of the beam decreases as its emittance increases</a:t>
            </a:r>
          </a:p>
          <a:p>
            <a:pPr lvl="1"/>
            <a:r>
              <a:rPr lang="en-US" dirty="0"/>
              <a:t>This effect is due to non-linear </a:t>
            </a:r>
            <a:r>
              <a:rPr lang="en-US" dirty="0" err="1"/>
              <a:t>behaviour</a:t>
            </a:r>
            <a:r>
              <a:rPr lang="en-US" dirty="0"/>
              <a:t>: particles at different distances from the center do no rotate at the same speed</a:t>
            </a:r>
          </a:p>
        </p:txBody>
      </p:sp>
      <p:sp>
        <p:nvSpPr>
          <p:cNvPr id="4" name="Date Placeholder 3">
            <a:extLst>
              <a:ext uri="{FF2B5EF4-FFF2-40B4-BE49-F238E27FC236}">
                <a16:creationId xmlns:a16="http://schemas.microsoft.com/office/drawing/2014/main" id="{9405502E-8468-C1D9-14A8-C90036AD0BC8}"/>
              </a:ext>
            </a:extLst>
          </p:cNvPr>
          <p:cNvSpPr>
            <a:spLocks noGrp="1"/>
          </p:cNvSpPr>
          <p:nvPr>
            <p:ph type="dt" sz="half" idx="2"/>
          </p:nvPr>
        </p:nvSpPr>
        <p:spPr/>
        <p:txBody>
          <a:bodyPr/>
          <a:lstStyle/>
          <a:p>
            <a:r>
              <a:rPr lang="en-US"/>
              <a:t>24/06/2025</a:t>
            </a:r>
            <a:endParaRPr lang="en-US" dirty="0"/>
          </a:p>
        </p:txBody>
      </p:sp>
      <p:sp>
        <p:nvSpPr>
          <p:cNvPr id="5" name="Footer Placeholder 4">
            <a:extLst>
              <a:ext uri="{FF2B5EF4-FFF2-40B4-BE49-F238E27FC236}">
                <a16:creationId xmlns:a16="http://schemas.microsoft.com/office/drawing/2014/main" id="{74D9156F-D5A8-E13F-7651-4698D8D9DB19}"/>
              </a:ext>
            </a:extLst>
          </p:cNvPr>
          <p:cNvSpPr>
            <a:spLocks noGrp="1"/>
          </p:cNvSpPr>
          <p:nvPr>
            <p:ph type="ftr" sz="quarter" idx="3"/>
          </p:nvPr>
        </p:nvSpPr>
        <p:spPr/>
        <p:txBody>
          <a:bodyPr/>
          <a:lstStyle/>
          <a:p>
            <a:r>
              <a:rPr lang="fr-FR"/>
              <a:t>CAS Hadrons limits 2025, Y. Dutheil, Inj./Ext. </a:t>
            </a:r>
            <a:endParaRPr lang="en-US" dirty="0"/>
          </a:p>
        </p:txBody>
      </p:sp>
      <p:sp>
        <p:nvSpPr>
          <p:cNvPr id="6" name="Slide Number Placeholder 5">
            <a:extLst>
              <a:ext uri="{FF2B5EF4-FFF2-40B4-BE49-F238E27FC236}">
                <a16:creationId xmlns:a16="http://schemas.microsoft.com/office/drawing/2014/main" id="{E2E1565A-731A-71B9-817D-ABE0E8E26EB1}"/>
              </a:ext>
            </a:extLst>
          </p:cNvPr>
          <p:cNvSpPr>
            <a:spLocks noGrp="1"/>
          </p:cNvSpPr>
          <p:nvPr>
            <p:ph type="sldNum" sz="quarter" idx="4"/>
          </p:nvPr>
        </p:nvSpPr>
        <p:spPr/>
        <p:txBody>
          <a:bodyPr/>
          <a:lstStyle/>
          <a:p>
            <a:fld id="{17918391-D411-FE40-AAD7-861AE5233E0E}" type="slidenum">
              <a:rPr lang="en-US" smtClean="0"/>
              <a:pPr/>
              <a:t>31</a:t>
            </a:fld>
            <a:endParaRPr lang="en-US" dirty="0"/>
          </a:p>
        </p:txBody>
      </p:sp>
    </p:spTree>
    <p:extLst>
      <p:ext uri="{BB962C8B-B14F-4D97-AF65-F5344CB8AC3E}">
        <p14:creationId xmlns:p14="http://schemas.microsoft.com/office/powerpoint/2010/main" val="99264400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F003F4-5996-1A52-93F1-7A24C6107136}"/>
            </a:ext>
          </a:extLst>
        </p:cNvPr>
        <p:cNvGrpSpPr/>
        <p:nvPr/>
      </p:nvGrpSpPr>
      <p:grpSpPr>
        <a:xfrm>
          <a:off x="0" y="0"/>
          <a:ext cx="0" cy="0"/>
          <a:chOff x="0" y="0"/>
          <a:chExt cx="0" cy="0"/>
        </a:xfrm>
      </p:grpSpPr>
      <p:pic>
        <p:nvPicPr>
          <p:cNvPr id="19" name="Picture 18">
            <a:extLst>
              <a:ext uri="{FF2B5EF4-FFF2-40B4-BE49-F238E27FC236}">
                <a16:creationId xmlns:a16="http://schemas.microsoft.com/office/drawing/2014/main" id="{7C9E2ECB-EAD7-69F5-13C0-3E4178B6FB8E}"/>
              </a:ext>
            </a:extLst>
          </p:cNvPr>
          <p:cNvPicPr>
            <a:picLocks noChangeAspect="1"/>
          </p:cNvPicPr>
          <p:nvPr/>
        </p:nvPicPr>
        <p:blipFill>
          <a:blip r:embed="rId2"/>
          <a:stretch>
            <a:fillRect/>
          </a:stretch>
        </p:blipFill>
        <p:spPr>
          <a:xfrm>
            <a:off x="4824500" y="969057"/>
            <a:ext cx="3573340" cy="3310843"/>
          </a:xfrm>
          <a:prstGeom prst="rect">
            <a:avLst/>
          </a:prstGeom>
        </p:spPr>
      </p:pic>
      <p:pic>
        <p:nvPicPr>
          <p:cNvPr id="18" name="Picture 17">
            <a:extLst>
              <a:ext uri="{FF2B5EF4-FFF2-40B4-BE49-F238E27FC236}">
                <a16:creationId xmlns:a16="http://schemas.microsoft.com/office/drawing/2014/main" id="{35BB873F-175B-8861-4FE2-E22A6F4DA9ED}"/>
              </a:ext>
            </a:extLst>
          </p:cNvPr>
          <p:cNvPicPr>
            <a:picLocks noChangeAspect="1"/>
          </p:cNvPicPr>
          <p:nvPr/>
        </p:nvPicPr>
        <p:blipFill>
          <a:blip r:embed="rId3"/>
          <a:stretch>
            <a:fillRect/>
          </a:stretch>
        </p:blipFill>
        <p:spPr>
          <a:xfrm>
            <a:off x="4835484" y="969041"/>
            <a:ext cx="3573340" cy="3310843"/>
          </a:xfrm>
          <a:prstGeom prst="rect">
            <a:avLst/>
          </a:prstGeom>
        </p:spPr>
      </p:pic>
      <p:pic>
        <p:nvPicPr>
          <p:cNvPr id="17" name="Picture 16">
            <a:extLst>
              <a:ext uri="{FF2B5EF4-FFF2-40B4-BE49-F238E27FC236}">
                <a16:creationId xmlns:a16="http://schemas.microsoft.com/office/drawing/2014/main" id="{0B6ACA13-9B51-0BE6-14D3-C158246DA6E5}"/>
              </a:ext>
            </a:extLst>
          </p:cNvPr>
          <p:cNvPicPr>
            <a:picLocks noChangeAspect="1"/>
          </p:cNvPicPr>
          <p:nvPr/>
        </p:nvPicPr>
        <p:blipFill>
          <a:blip r:embed="rId4"/>
          <a:stretch>
            <a:fillRect/>
          </a:stretch>
        </p:blipFill>
        <p:spPr>
          <a:xfrm>
            <a:off x="4835484" y="969049"/>
            <a:ext cx="3573340" cy="3310843"/>
          </a:xfrm>
          <a:prstGeom prst="rect">
            <a:avLst/>
          </a:prstGeom>
        </p:spPr>
      </p:pic>
      <p:sp>
        <p:nvSpPr>
          <p:cNvPr id="2" name="Title 1">
            <a:extLst>
              <a:ext uri="{FF2B5EF4-FFF2-40B4-BE49-F238E27FC236}">
                <a16:creationId xmlns:a16="http://schemas.microsoft.com/office/drawing/2014/main" id="{89B7A697-713E-66D1-A21F-1451315501AA}"/>
              </a:ext>
            </a:extLst>
          </p:cNvPr>
          <p:cNvSpPr>
            <a:spLocks noGrp="1"/>
          </p:cNvSpPr>
          <p:nvPr>
            <p:ph type="title"/>
          </p:nvPr>
        </p:nvSpPr>
        <p:spPr/>
        <p:txBody>
          <a:bodyPr/>
          <a:lstStyle/>
          <a:p>
            <a:r>
              <a:rPr lang="en-US" dirty="0"/>
              <a:t>Dipole error and filamentation</a:t>
            </a:r>
          </a:p>
        </p:txBody>
      </p:sp>
      <p:sp>
        <p:nvSpPr>
          <p:cNvPr id="3" name="Content Placeholder 2">
            <a:extLst>
              <a:ext uri="{FF2B5EF4-FFF2-40B4-BE49-F238E27FC236}">
                <a16:creationId xmlns:a16="http://schemas.microsoft.com/office/drawing/2014/main" id="{2313AEAD-2295-CA74-1771-A6A0FEB8532B}"/>
              </a:ext>
            </a:extLst>
          </p:cNvPr>
          <p:cNvSpPr>
            <a:spLocks noGrp="1"/>
          </p:cNvSpPr>
          <p:nvPr>
            <p:ph idx="1"/>
          </p:nvPr>
        </p:nvSpPr>
        <p:spPr>
          <a:xfrm>
            <a:off x="0" y="495546"/>
            <a:ext cx="4968240" cy="3893573"/>
          </a:xfrm>
        </p:spPr>
        <p:txBody>
          <a:bodyPr>
            <a:normAutofit lnSpcReduction="10000"/>
          </a:bodyPr>
          <a:lstStyle/>
          <a:p>
            <a:r>
              <a:rPr lang="en-US" dirty="0"/>
              <a:t>Filamentation</a:t>
            </a:r>
          </a:p>
          <a:p>
            <a:pPr lvl="1"/>
            <a:r>
              <a:rPr lang="en-US" dirty="0"/>
              <a:t>Mismatch between the injected position and ring closed orbit leads to a dipole oscillation around the closed orbit</a:t>
            </a:r>
          </a:p>
          <a:p>
            <a:pPr lvl="1"/>
            <a:r>
              <a:rPr lang="en-US" dirty="0"/>
              <a:t>Mismatch between the injected shape and ring closed solution leads to a quadrupole oscillation of the beam</a:t>
            </a:r>
          </a:p>
          <a:p>
            <a:pPr lvl="1"/>
            <a:r>
              <a:rPr lang="en-US" dirty="0"/>
              <a:t>Both errors lead to filamentation, and a reduction of the beam brightness</a:t>
            </a:r>
          </a:p>
          <a:p>
            <a:r>
              <a:rPr lang="en-US" dirty="0"/>
              <a:t>Turn after turn the brightness of the beam decreases as its emittance increases</a:t>
            </a:r>
          </a:p>
          <a:p>
            <a:pPr lvl="1"/>
            <a:r>
              <a:rPr lang="en-US" dirty="0"/>
              <a:t>This effect is due to non-linear </a:t>
            </a:r>
            <a:r>
              <a:rPr lang="en-US" dirty="0" err="1"/>
              <a:t>behaviour</a:t>
            </a:r>
            <a:r>
              <a:rPr lang="en-US" dirty="0"/>
              <a:t>: particles at different distances from the center do no rotate at the same speed</a:t>
            </a:r>
          </a:p>
        </p:txBody>
      </p:sp>
      <p:sp>
        <p:nvSpPr>
          <p:cNvPr id="4" name="Date Placeholder 3">
            <a:extLst>
              <a:ext uri="{FF2B5EF4-FFF2-40B4-BE49-F238E27FC236}">
                <a16:creationId xmlns:a16="http://schemas.microsoft.com/office/drawing/2014/main" id="{0A59E67D-1167-1CE4-958B-046DD166F77A}"/>
              </a:ext>
            </a:extLst>
          </p:cNvPr>
          <p:cNvSpPr>
            <a:spLocks noGrp="1"/>
          </p:cNvSpPr>
          <p:nvPr>
            <p:ph type="dt" sz="half" idx="2"/>
          </p:nvPr>
        </p:nvSpPr>
        <p:spPr/>
        <p:txBody>
          <a:bodyPr/>
          <a:lstStyle/>
          <a:p>
            <a:r>
              <a:rPr lang="en-US"/>
              <a:t>24/06/2025</a:t>
            </a:r>
            <a:endParaRPr lang="en-US" dirty="0"/>
          </a:p>
        </p:txBody>
      </p:sp>
      <p:sp>
        <p:nvSpPr>
          <p:cNvPr id="5" name="Footer Placeholder 4">
            <a:extLst>
              <a:ext uri="{FF2B5EF4-FFF2-40B4-BE49-F238E27FC236}">
                <a16:creationId xmlns:a16="http://schemas.microsoft.com/office/drawing/2014/main" id="{881D4BC6-C456-0105-BF1F-BEF1861A7BA2}"/>
              </a:ext>
            </a:extLst>
          </p:cNvPr>
          <p:cNvSpPr>
            <a:spLocks noGrp="1"/>
          </p:cNvSpPr>
          <p:nvPr>
            <p:ph type="ftr" sz="quarter" idx="3"/>
          </p:nvPr>
        </p:nvSpPr>
        <p:spPr/>
        <p:txBody>
          <a:bodyPr/>
          <a:lstStyle/>
          <a:p>
            <a:r>
              <a:rPr lang="fr-FR"/>
              <a:t>CAS Hadrons limits 2025, Y. Dutheil, Inj./Ext. </a:t>
            </a:r>
            <a:endParaRPr lang="en-US" dirty="0"/>
          </a:p>
        </p:txBody>
      </p:sp>
      <p:sp>
        <p:nvSpPr>
          <p:cNvPr id="6" name="Slide Number Placeholder 5">
            <a:extLst>
              <a:ext uri="{FF2B5EF4-FFF2-40B4-BE49-F238E27FC236}">
                <a16:creationId xmlns:a16="http://schemas.microsoft.com/office/drawing/2014/main" id="{FD0923BF-0EA9-2F47-6A25-C4FADE858CA7}"/>
              </a:ext>
            </a:extLst>
          </p:cNvPr>
          <p:cNvSpPr>
            <a:spLocks noGrp="1"/>
          </p:cNvSpPr>
          <p:nvPr>
            <p:ph type="sldNum" sz="quarter" idx="4"/>
          </p:nvPr>
        </p:nvSpPr>
        <p:spPr/>
        <p:txBody>
          <a:bodyPr/>
          <a:lstStyle/>
          <a:p>
            <a:fld id="{17918391-D411-FE40-AAD7-861AE5233E0E}" type="slidenum">
              <a:rPr lang="en-US" smtClean="0"/>
              <a:pPr/>
              <a:t>32</a:t>
            </a:fld>
            <a:endParaRPr lang="en-US" dirty="0"/>
          </a:p>
        </p:txBody>
      </p:sp>
    </p:spTree>
    <p:extLst>
      <p:ext uri="{BB962C8B-B14F-4D97-AF65-F5344CB8AC3E}">
        <p14:creationId xmlns:p14="http://schemas.microsoft.com/office/powerpoint/2010/main" val="340268409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69E890-0D78-0E55-93B3-FE5A22370203}"/>
            </a:ext>
          </a:extLst>
        </p:cNvPr>
        <p:cNvGrpSpPr/>
        <p:nvPr/>
      </p:nvGrpSpPr>
      <p:grpSpPr>
        <a:xfrm>
          <a:off x="0" y="0"/>
          <a:ext cx="0" cy="0"/>
          <a:chOff x="0" y="0"/>
          <a:chExt cx="0" cy="0"/>
        </a:xfrm>
      </p:grpSpPr>
      <p:pic>
        <p:nvPicPr>
          <p:cNvPr id="19" name="Picture 18">
            <a:extLst>
              <a:ext uri="{FF2B5EF4-FFF2-40B4-BE49-F238E27FC236}">
                <a16:creationId xmlns:a16="http://schemas.microsoft.com/office/drawing/2014/main" id="{F57115C7-B96C-8F3A-C004-B58A0400B454}"/>
              </a:ext>
            </a:extLst>
          </p:cNvPr>
          <p:cNvPicPr>
            <a:picLocks noChangeAspect="1"/>
          </p:cNvPicPr>
          <p:nvPr/>
        </p:nvPicPr>
        <p:blipFill>
          <a:blip r:embed="rId2"/>
          <a:stretch>
            <a:fillRect/>
          </a:stretch>
        </p:blipFill>
        <p:spPr>
          <a:xfrm>
            <a:off x="4824500" y="969057"/>
            <a:ext cx="3573340" cy="3310843"/>
          </a:xfrm>
          <a:prstGeom prst="rect">
            <a:avLst/>
          </a:prstGeom>
        </p:spPr>
      </p:pic>
      <p:pic>
        <p:nvPicPr>
          <p:cNvPr id="18" name="Picture 17">
            <a:extLst>
              <a:ext uri="{FF2B5EF4-FFF2-40B4-BE49-F238E27FC236}">
                <a16:creationId xmlns:a16="http://schemas.microsoft.com/office/drawing/2014/main" id="{8EDBD47C-6FD6-D2E4-6D25-290CC82F8B7B}"/>
              </a:ext>
            </a:extLst>
          </p:cNvPr>
          <p:cNvPicPr>
            <a:picLocks noChangeAspect="1"/>
          </p:cNvPicPr>
          <p:nvPr/>
        </p:nvPicPr>
        <p:blipFill>
          <a:blip r:embed="rId3"/>
          <a:stretch>
            <a:fillRect/>
          </a:stretch>
        </p:blipFill>
        <p:spPr>
          <a:xfrm>
            <a:off x="4835484" y="969041"/>
            <a:ext cx="3573340" cy="3310843"/>
          </a:xfrm>
          <a:prstGeom prst="rect">
            <a:avLst/>
          </a:prstGeom>
        </p:spPr>
      </p:pic>
      <p:sp>
        <p:nvSpPr>
          <p:cNvPr id="2" name="Title 1">
            <a:extLst>
              <a:ext uri="{FF2B5EF4-FFF2-40B4-BE49-F238E27FC236}">
                <a16:creationId xmlns:a16="http://schemas.microsoft.com/office/drawing/2014/main" id="{126E9BF6-53D2-6910-4C8D-2F731E79E1BA}"/>
              </a:ext>
            </a:extLst>
          </p:cNvPr>
          <p:cNvSpPr>
            <a:spLocks noGrp="1"/>
          </p:cNvSpPr>
          <p:nvPr>
            <p:ph type="title"/>
          </p:nvPr>
        </p:nvSpPr>
        <p:spPr/>
        <p:txBody>
          <a:bodyPr/>
          <a:lstStyle/>
          <a:p>
            <a:r>
              <a:rPr lang="en-US" dirty="0"/>
              <a:t>Dipole error and filamentation</a:t>
            </a:r>
          </a:p>
        </p:txBody>
      </p:sp>
      <p:sp>
        <p:nvSpPr>
          <p:cNvPr id="3" name="Content Placeholder 2">
            <a:extLst>
              <a:ext uri="{FF2B5EF4-FFF2-40B4-BE49-F238E27FC236}">
                <a16:creationId xmlns:a16="http://schemas.microsoft.com/office/drawing/2014/main" id="{71D9F6F0-9D0B-B253-8524-72682D129EA6}"/>
              </a:ext>
            </a:extLst>
          </p:cNvPr>
          <p:cNvSpPr>
            <a:spLocks noGrp="1"/>
          </p:cNvSpPr>
          <p:nvPr>
            <p:ph idx="1"/>
          </p:nvPr>
        </p:nvSpPr>
        <p:spPr>
          <a:xfrm>
            <a:off x="0" y="495546"/>
            <a:ext cx="4968240" cy="3893573"/>
          </a:xfrm>
        </p:spPr>
        <p:txBody>
          <a:bodyPr>
            <a:normAutofit lnSpcReduction="10000"/>
          </a:bodyPr>
          <a:lstStyle/>
          <a:p>
            <a:r>
              <a:rPr lang="en-US" dirty="0"/>
              <a:t>Filamentation</a:t>
            </a:r>
          </a:p>
          <a:p>
            <a:pPr lvl="1"/>
            <a:r>
              <a:rPr lang="en-US" dirty="0"/>
              <a:t>Mismatch between the injected position and ring closed orbit leads to a dipole oscillation around the closed orbit</a:t>
            </a:r>
          </a:p>
          <a:p>
            <a:pPr lvl="1"/>
            <a:r>
              <a:rPr lang="en-US" dirty="0"/>
              <a:t>Mismatch between the injected shape and ring closed solution leads to a quadrupole oscillation of the beam</a:t>
            </a:r>
          </a:p>
          <a:p>
            <a:pPr lvl="1"/>
            <a:r>
              <a:rPr lang="en-US" dirty="0"/>
              <a:t>Both errors lead to filamentation, and a reduction of the beam brightness</a:t>
            </a:r>
          </a:p>
          <a:p>
            <a:r>
              <a:rPr lang="en-US" dirty="0"/>
              <a:t>Turn after turn the brightness of the beam decreases as its emittance increases</a:t>
            </a:r>
          </a:p>
          <a:p>
            <a:pPr lvl="1"/>
            <a:r>
              <a:rPr lang="en-US" dirty="0"/>
              <a:t>This effect is due to non-linear </a:t>
            </a:r>
            <a:r>
              <a:rPr lang="en-US" dirty="0" err="1"/>
              <a:t>behaviour</a:t>
            </a:r>
            <a:r>
              <a:rPr lang="en-US" dirty="0"/>
              <a:t>: particles at different distances from the center do no rotate at the same speed</a:t>
            </a:r>
          </a:p>
        </p:txBody>
      </p:sp>
      <p:sp>
        <p:nvSpPr>
          <p:cNvPr id="4" name="Date Placeholder 3">
            <a:extLst>
              <a:ext uri="{FF2B5EF4-FFF2-40B4-BE49-F238E27FC236}">
                <a16:creationId xmlns:a16="http://schemas.microsoft.com/office/drawing/2014/main" id="{A470A998-6BA8-689C-7865-129531D5B2B3}"/>
              </a:ext>
            </a:extLst>
          </p:cNvPr>
          <p:cNvSpPr>
            <a:spLocks noGrp="1"/>
          </p:cNvSpPr>
          <p:nvPr>
            <p:ph type="dt" sz="half" idx="2"/>
          </p:nvPr>
        </p:nvSpPr>
        <p:spPr/>
        <p:txBody>
          <a:bodyPr/>
          <a:lstStyle/>
          <a:p>
            <a:r>
              <a:rPr lang="en-US"/>
              <a:t>24/06/2025</a:t>
            </a:r>
            <a:endParaRPr lang="en-US" dirty="0"/>
          </a:p>
        </p:txBody>
      </p:sp>
      <p:sp>
        <p:nvSpPr>
          <p:cNvPr id="5" name="Footer Placeholder 4">
            <a:extLst>
              <a:ext uri="{FF2B5EF4-FFF2-40B4-BE49-F238E27FC236}">
                <a16:creationId xmlns:a16="http://schemas.microsoft.com/office/drawing/2014/main" id="{A5AE6495-511A-31F9-B461-DF67CB9D3635}"/>
              </a:ext>
            </a:extLst>
          </p:cNvPr>
          <p:cNvSpPr>
            <a:spLocks noGrp="1"/>
          </p:cNvSpPr>
          <p:nvPr>
            <p:ph type="ftr" sz="quarter" idx="3"/>
          </p:nvPr>
        </p:nvSpPr>
        <p:spPr/>
        <p:txBody>
          <a:bodyPr/>
          <a:lstStyle/>
          <a:p>
            <a:r>
              <a:rPr lang="fr-FR"/>
              <a:t>CAS Hadrons limits 2025, Y. Dutheil, Inj./Ext. </a:t>
            </a:r>
            <a:endParaRPr lang="en-US" dirty="0"/>
          </a:p>
        </p:txBody>
      </p:sp>
      <p:sp>
        <p:nvSpPr>
          <p:cNvPr id="6" name="Slide Number Placeholder 5">
            <a:extLst>
              <a:ext uri="{FF2B5EF4-FFF2-40B4-BE49-F238E27FC236}">
                <a16:creationId xmlns:a16="http://schemas.microsoft.com/office/drawing/2014/main" id="{5A4BB59C-60E6-13F9-5B5A-CDFEB8365092}"/>
              </a:ext>
            </a:extLst>
          </p:cNvPr>
          <p:cNvSpPr>
            <a:spLocks noGrp="1"/>
          </p:cNvSpPr>
          <p:nvPr>
            <p:ph type="sldNum" sz="quarter" idx="4"/>
          </p:nvPr>
        </p:nvSpPr>
        <p:spPr/>
        <p:txBody>
          <a:bodyPr/>
          <a:lstStyle/>
          <a:p>
            <a:fld id="{17918391-D411-FE40-AAD7-861AE5233E0E}" type="slidenum">
              <a:rPr lang="en-US" smtClean="0"/>
              <a:pPr/>
              <a:t>33</a:t>
            </a:fld>
            <a:endParaRPr lang="en-US" dirty="0"/>
          </a:p>
        </p:txBody>
      </p:sp>
    </p:spTree>
    <p:extLst>
      <p:ext uri="{BB962C8B-B14F-4D97-AF65-F5344CB8AC3E}">
        <p14:creationId xmlns:p14="http://schemas.microsoft.com/office/powerpoint/2010/main" val="125318687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26D3FD-EFEA-B3A1-95C1-2B636954D726}"/>
            </a:ext>
          </a:extLst>
        </p:cNvPr>
        <p:cNvGrpSpPr/>
        <p:nvPr/>
      </p:nvGrpSpPr>
      <p:grpSpPr>
        <a:xfrm>
          <a:off x="0" y="0"/>
          <a:ext cx="0" cy="0"/>
          <a:chOff x="0" y="0"/>
          <a:chExt cx="0" cy="0"/>
        </a:xfrm>
      </p:grpSpPr>
      <p:pic>
        <p:nvPicPr>
          <p:cNvPr id="19" name="Picture 18">
            <a:extLst>
              <a:ext uri="{FF2B5EF4-FFF2-40B4-BE49-F238E27FC236}">
                <a16:creationId xmlns:a16="http://schemas.microsoft.com/office/drawing/2014/main" id="{A9D8F36E-12D7-8FD8-EDFE-6C4FD28B4225}"/>
              </a:ext>
            </a:extLst>
          </p:cNvPr>
          <p:cNvPicPr>
            <a:picLocks noChangeAspect="1"/>
          </p:cNvPicPr>
          <p:nvPr/>
        </p:nvPicPr>
        <p:blipFill>
          <a:blip r:embed="rId2"/>
          <a:stretch>
            <a:fillRect/>
          </a:stretch>
        </p:blipFill>
        <p:spPr>
          <a:xfrm>
            <a:off x="4824500" y="969057"/>
            <a:ext cx="3573340" cy="3310843"/>
          </a:xfrm>
          <a:prstGeom prst="rect">
            <a:avLst/>
          </a:prstGeom>
        </p:spPr>
      </p:pic>
      <p:sp>
        <p:nvSpPr>
          <p:cNvPr id="2" name="Title 1">
            <a:extLst>
              <a:ext uri="{FF2B5EF4-FFF2-40B4-BE49-F238E27FC236}">
                <a16:creationId xmlns:a16="http://schemas.microsoft.com/office/drawing/2014/main" id="{EDD8627E-E409-8ADD-70FA-E400585FEAE3}"/>
              </a:ext>
            </a:extLst>
          </p:cNvPr>
          <p:cNvSpPr>
            <a:spLocks noGrp="1"/>
          </p:cNvSpPr>
          <p:nvPr>
            <p:ph type="title"/>
          </p:nvPr>
        </p:nvSpPr>
        <p:spPr/>
        <p:txBody>
          <a:bodyPr/>
          <a:lstStyle/>
          <a:p>
            <a:r>
              <a:rPr lang="en-US" dirty="0"/>
              <a:t>Dipole error and filamentation</a:t>
            </a:r>
          </a:p>
        </p:txBody>
      </p:sp>
      <p:sp>
        <p:nvSpPr>
          <p:cNvPr id="3" name="Content Placeholder 2">
            <a:extLst>
              <a:ext uri="{FF2B5EF4-FFF2-40B4-BE49-F238E27FC236}">
                <a16:creationId xmlns:a16="http://schemas.microsoft.com/office/drawing/2014/main" id="{17F845D0-0AD3-0662-0A43-4AE370BD7E06}"/>
              </a:ext>
            </a:extLst>
          </p:cNvPr>
          <p:cNvSpPr>
            <a:spLocks noGrp="1"/>
          </p:cNvSpPr>
          <p:nvPr>
            <p:ph idx="1"/>
          </p:nvPr>
        </p:nvSpPr>
        <p:spPr>
          <a:xfrm>
            <a:off x="0" y="495546"/>
            <a:ext cx="4968240" cy="3893573"/>
          </a:xfrm>
        </p:spPr>
        <p:txBody>
          <a:bodyPr>
            <a:normAutofit lnSpcReduction="10000"/>
          </a:bodyPr>
          <a:lstStyle/>
          <a:p>
            <a:r>
              <a:rPr lang="en-US" dirty="0"/>
              <a:t>Filamentation</a:t>
            </a:r>
          </a:p>
          <a:p>
            <a:pPr lvl="1"/>
            <a:r>
              <a:rPr lang="en-US" dirty="0"/>
              <a:t>Mismatch between the injected position and ring closed orbit leads to a dipole oscillation around the closed orbit</a:t>
            </a:r>
          </a:p>
          <a:p>
            <a:pPr lvl="1"/>
            <a:r>
              <a:rPr lang="en-US" dirty="0"/>
              <a:t>Mismatch between the injected shape and ring closed solution leads to a quadrupole oscillation of the beam</a:t>
            </a:r>
          </a:p>
          <a:p>
            <a:pPr lvl="1"/>
            <a:r>
              <a:rPr lang="en-US" dirty="0"/>
              <a:t>Both errors lead to filamentation, and a reduction of the beam brightness</a:t>
            </a:r>
          </a:p>
          <a:p>
            <a:r>
              <a:rPr lang="en-US" dirty="0"/>
              <a:t>Turn after turn the brightness of the beam decreases as its emittance increases</a:t>
            </a:r>
          </a:p>
          <a:p>
            <a:pPr lvl="1"/>
            <a:r>
              <a:rPr lang="en-US" dirty="0"/>
              <a:t>This effect is due to non-linear </a:t>
            </a:r>
            <a:r>
              <a:rPr lang="en-US" dirty="0" err="1"/>
              <a:t>behaviour</a:t>
            </a:r>
            <a:r>
              <a:rPr lang="en-US" dirty="0"/>
              <a:t>: particles at different distances from the center do no rotate at the same speed</a:t>
            </a:r>
          </a:p>
        </p:txBody>
      </p:sp>
      <p:sp>
        <p:nvSpPr>
          <p:cNvPr id="4" name="Date Placeholder 3">
            <a:extLst>
              <a:ext uri="{FF2B5EF4-FFF2-40B4-BE49-F238E27FC236}">
                <a16:creationId xmlns:a16="http://schemas.microsoft.com/office/drawing/2014/main" id="{E5989C03-D6C5-15B8-27C0-A60184AB8B5A}"/>
              </a:ext>
            </a:extLst>
          </p:cNvPr>
          <p:cNvSpPr>
            <a:spLocks noGrp="1"/>
          </p:cNvSpPr>
          <p:nvPr>
            <p:ph type="dt" sz="half" idx="2"/>
          </p:nvPr>
        </p:nvSpPr>
        <p:spPr/>
        <p:txBody>
          <a:bodyPr/>
          <a:lstStyle/>
          <a:p>
            <a:r>
              <a:rPr lang="en-US"/>
              <a:t>24/06/2025</a:t>
            </a:r>
            <a:endParaRPr lang="en-US" dirty="0"/>
          </a:p>
        </p:txBody>
      </p:sp>
      <p:sp>
        <p:nvSpPr>
          <p:cNvPr id="5" name="Footer Placeholder 4">
            <a:extLst>
              <a:ext uri="{FF2B5EF4-FFF2-40B4-BE49-F238E27FC236}">
                <a16:creationId xmlns:a16="http://schemas.microsoft.com/office/drawing/2014/main" id="{72C9DB2B-BA87-FCAC-308C-2EF60AAEDD49}"/>
              </a:ext>
            </a:extLst>
          </p:cNvPr>
          <p:cNvSpPr>
            <a:spLocks noGrp="1"/>
          </p:cNvSpPr>
          <p:nvPr>
            <p:ph type="ftr" sz="quarter" idx="3"/>
          </p:nvPr>
        </p:nvSpPr>
        <p:spPr/>
        <p:txBody>
          <a:bodyPr/>
          <a:lstStyle/>
          <a:p>
            <a:r>
              <a:rPr lang="fr-FR"/>
              <a:t>CAS Hadrons limits 2025, Y. Dutheil, Inj./Ext. </a:t>
            </a:r>
            <a:endParaRPr lang="en-US" dirty="0"/>
          </a:p>
        </p:txBody>
      </p:sp>
      <p:sp>
        <p:nvSpPr>
          <p:cNvPr id="6" name="Slide Number Placeholder 5">
            <a:extLst>
              <a:ext uri="{FF2B5EF4-FFF2-40B4-BE49-F238E27FC236}">
                <a16:creationId xmlns:a16="http://schemas.microsoft.com/office/drawing/2014/main" id="{FA9B488D-C159-EC72-B108-72F2AF47E48A}"/>
              </a:ext>
            </a:extLst>
          </p:cNvPr>
          <p:cNvSpPr>
            <a:spLocks noGrp="1"/>
          </p:cNvSpPr>
          <p:nvPr>
            <p:ph type="sldNum" sz="quarter" idx="4"/>
          </p:nvPr>
        </p:nvSpPr>
        <p:spPr/>
        <p:txBody>
          <a:bodyPr/>
          <a:lstStyle/>
          <a:p>
            <a:fld id="{17918391-D411-FE40-AAD7-861AE5233E0E}" type="slidenum">
              <a:rPr lang="en-US" smtClean="0"/>
              <a:pPr/>
              <a:t>34</a:t>
            </a:fld>
            <a:endParaRPr lang="en-US" dirty="0"/>
          </a:p>
        </p:txBody>
      </p:sp>
    </p:spTree>
    <p:extLst>
      <p:ext uri="{BB962C8B-B14F-4D97-AF65-F5344CB8AC3E}">
        <p14:creationId xmlns:p14="http://schemas.microsoft.com/office/powerpoint/2010/main" val="147808824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BDFB22-8ACA-CFC5-63E3-6D3C471DC74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A25A981-E254-8988-6457-279DEE6EFE9A}"/>
              </a:ext>
            </a:extLst>
          </p:cNvPr>
          <p:cNvSpPr>
            <a:spLocks noGrp="1"/>
          </p:cNvSpPr>
          <p:nvPr>
            <p:ph type="title"/>
          </p:nvPr>
        </p:nvSpPr>
        <p:spPr/>
        <p:txBody>
          <a:bodyPr/>
          <a:lstStyle/>
          <a:p>
            <a:r>
              <a:rPr lang="en-US" dirty="0"/>
              <a:t>Dipole error and filamentation</a:t>
            </a:r>
            <a:endParaRPr lang="en-CH" dirty="0"/>
          </a:p>
        </p:txBody>
      </p:sp>
      <p:sp>
        <p:nvSpPr>
          <p:cNvPr id="3" name="Content Placeholder 2">
            <a:extLst>
              <a:ext uri="{FF2B5EF4-FFF2-40B4-BE49-F238E27FC236}">
                <a16:creationId xmlns:a16="http://schemas.microsoft.com/office/drawing/2014/main" id="{195595AB-E801-67FC-18DA-5EFA37481D09}"/>
              </a:ext>
            </a:extLst>
          </p:cNvPr>
          <p:cNvSpPr>
            <a:spLocks noGrp="1"/>
          </p:cNvSpPr>
          <p:nvPr>
            <p:ph idx="1"/>
          </p:nvPr>
        </p:nvSpPr>
        <p:spPr/>
        <p:txBody>
          <a:bodyPr>
            <a:normAutofit/>
          </a:bodyPr>
          <a:lstStyle/>
          <a:p>
            <a:r>
              <a:rPr lang="en-CH" sz="1800" dirty="0"/>
              <a:t>If injection oscillation is left uncorrected, it might disappear after several turns. </a:t>
            </a:r>
          </a:p>
        </p:txBody>
      </p:sp>
      <p:sp>
        <p:nvSpPr>
          <p:cNvPr id="5" name="Footer Placeholder 4">
            <a:extLst>
              <a:ext uri="{FF2B5EF4-FFF2-40B4-BE49-F238E27FC236}">
                <a16:creationId xmlns:a16="http://schemas.microsoft.com/office/drawing/2014/main" id="{07CEECCB-AF1E-A555-EB10-5FC1A48E04D7}"/>
              </a:ext>
            </a:extLst>
          </p:cNvPr>
          <p:cNvSpPr>
            <a:spLocks noGrp="1"/>
          </p:cNvSpPr>
          <p:nvPr>
            <p:ph type="ftr" sz="quarter" idx="3"/>
          </p:nvPr>
        </p:nvSpPr>
        <p:spPr/>
        <p:txBody>
          <a:bodyPr/>
          <a:lstStyle/>
          <a:p>
            <a:r>
              <a:rPr lang="fr-FR"/>
              <a:t>CAS Hadrons limits 2025, Y. Dutheil, Inj./Ext. </a:t>
            </a:r>
            <a:endParaRPr lang="en-US" dirty="0"/>
          </a:p>
        </p:txBody>
      </p:sp>
      <p:sp>
        <p:nvSpPr>
          <p:cNvPr id="6" name="Slide Number Placeholder 5">
            <a:extLst>
              <a:ext uri="{FF2B5EF4-FFF2-40B4-BE49-F238E27FC236}">
                <a16:creationId xmlns:a16="http://schemas.microsoft.com/office/drawing/2014/main" id="{61F1CF0D-172C-DA56-FD28-6937BEBBFD4E}"/>
              </a:ext>
            </a:extLst>
          </p:cNvPr>
          <p:cNvSpPr>
            <a:spLocks noGrp="1"/>
          </p:cNvSpPr>
          <p:nvPr>
            <p:ph type="sldNum" sz="quarter" idx="4"/>
          </p:nvPr>
        </p:nvSpPr>
        <p:spPr/>
        <p:txBody>
          <a:bodyPr/>
          <a:lstStyle/>
          <a:p>
            <a:fld id="{17918391-D411-FE40-AAD7-861AE5233E0E}" type="slidenum">
              <a:rPr lang="en-US" smtClean="0"/>
              <a:pPr/>
              <a:t>35</a:t>
            </a:fld>
            <a:endParaRPr lang="en-US" dirty="0"/>
          </a:p>
        </p:txBody>
      </p:sp>
      <p:pic>
        <p:nvPicPr>
          <p:cNvPr id="7" name="Picture 6">
            <a:extLst>
              <a:ext uri="{FF2B5EF4-FFF2-40B4-BE49-F238E27FC236}">
                <a16:creationId xmlns:a16="http://schemas.microsoft.com/office/drawing/2014/main" id="{1C6E4150-66CC-94D5-0230-96D2E4E7A7E9}"/>
              </a:ext>
            </a:extLst>
          </p:cNvPr>
          <p:cNvPicPr>
            <a:picLocks noChangeAspect="1"/>
          </p:cNvPicPr>
          <p:nvPr/>
        </p:nvPicPr>
        <p:blipFill>
          <a:blip r:embed="rId2">
            <a:grayscl/>
          </a:blip>
          <a:stretch>
            <a:fillRect/>
          </a:stretch>
        </p:blipFill>
        <p:spPr>
          <a:xfrm>
            <a:off x="171436" y="2052003"/>
            <a:ext cx="4400563" cy="2526187"/>
          </a:xfrm>
          <a:prstGeom prst="rect">
            <a:avLst/>
          </a:prstGeom>
        </p:spPr>
      </p:pic>
      <p:cxnSp>
        <p:nvCxnSpPr>
          <p:cNvPr id="12" name="Straight Arrow Connector 11">
            <a:extLst>
              <a:ext uri="{FF2B5EF4-FFF2-40B4-BE49-F238E27FC236}">
                <a16:creationId xmlns:a16="http://schemas.microsoft.com/office/drawing/2014/main" id="{716577BB-B556-38FC-9A2E-FBE7261E11C6}"/>
              </a:ext>
            </a:extLst>
          </p:cNvPr>
          <p:cNvCxnSpPr/>
          <p:nvPr/>
        </p:nvCxnSpPr>
        <p:spPr>
          <a:xfrm>
            <a:off x="767751" y="4578191"/>
            <a:ext cx="3398807" cy="0"/>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sp>
        <p:nvSpPr>
          <p:cNvPr id="13" name="TextBox 12">
            <a:extLst>
              <a:ext uri="{FF2B5EF4-FFF2-40B4-BE49-F238E27FC236}">
                <a16:creationId xmlns:a16="http://schemas.microsoft.com/office/drawing/2014/main" id="{F91D620E-9DCB-430D-51AC-EF07B6339A3D}"/>
              </a:ext>
            </a:extLst>
          </p:cNvPr>
          <p:cNvSpPr txBox="1"/>
          <p:nvPr/>
        </p:nvSpPr>
        <p:spPr>
          <a:xfrm>
            <a:off x="632090" y="4302172"/>
            <a:ext cx="1406577" cy="338554"/>
          </a:xfrm>
          <a:prstGeom prst="rect">
            <a:avLst/>
          </a:prstGeom>
          <a:noFill/>
        </p:spPr>
        <p:txBody>
          <a:bodyPr wrap="square" rtlCol="0">
            <a:spAutoFit/>
          </a:bodyPr>
          <a:lstStyle/>
          <a:p>
            <a:r>
              <a:rPr lang="en-GB" sz="1600" dirty="0">
                <a:solidFill>
                  <a:schemeClr val="accent6">
                    <a:lumMod val="50000"/>
                  </a:schemeClr>
                </a:solidFill>
              </a:rPr>
              <a:t>T</a:t>
            </a:r>
            <a:r>
              <a:rPr lang="en-CH" sz="1600" dirty="0">
                <a:solidFill>
                  <a:schemeClr val="accent6">
                    <a:lumMod val="50000"/>
                  </a:schemeClr>
                </a:solidFill>
              </a:rPr>
              <a:t>urn #</a:t>
            </a:r>
          </a:p>
        </p:txBody>
      </p:sp>
      <p:sp>
        <p:nvSpPr>
          <p:cNvPr id="16" name="TextBox 15">
            <a:extLst>
              <a:ext uri="{FF2B5EF4-FFF2-40B4-BE49-F238E27FC236}">
                <a16:creationId xmlns:a16="http://schemas.microsoft.com/office/drawing/2014/main" id="{05882499-4DF0-1FC0-FBCF-EDC67A5959C4}"/>
              </a:ext>
            </a:extLst>
          </p:cNvPr>
          <p:cNvSpPr txBox="1"/>
          <p:nvPr/>
        </p:nvSpPr>
        <p:spPr>
          <a:xfrm>
            <a:off x="568252" y="1794133"/>
            <a:ext cx="3793886" cy="369332"/>
          </a:xfrm>
          <a:prstGeom prst="rect">
            <a:avLst/>
          </a:prstGeom>
          <a:noFill/>
        </p:spPr>
        <p:txBody>
          <a:bodyPr wrap="square" rtlCol="0">
            <a:spAutoFit/>
          </a:bodyPr>
          <a:lstStyle/>
          <a:p>
            <a:r>
              <a:rPr lang="en-CH" dirty="0">
                <a:solidFill>
                  <a:schemeClr val="accent6">
                    <a:lumMod val="50000"/>
                  </a:schemeClr>
                </a:solidFill>
              </a:rPr>
              <a:t>BPM signal over many turns</a:t>
            </a:r>
          </a:p>
        </p:txBody>
      </p:sp>
      <p:sp>
        <p:nvSpPr>
          <p:cNvPr id="4" name="Date Placeholder 3">
            <a:extLst>
              <a:ext uri="{FF2B5EF4-FFF2-40B4-BE49-F238E27FC236}">
                <a16:creationId xmlns:a16="http://schemas.microsoft.com/office/drawing/2014/main" id="{E2687676-B7D4-FA9D-5CA1-8D4AC06C457D}"/>
              </a:ext>
            </a:extLst>
          </p:cNvPr>
          <p:cNvSpPr>
            <a:spLocks noGrp="1"/>
          </p:cNvSpPr>
          <p:nvPr>
            <p:ph type="dt" sz="half" idx="2"/>
          </p:nvPr>
        </p:nvSpPr>
        <p:spPr/>
        <p:txBody>
          <a:bodyPr/>
          <a:lstStyle/>
          <a:p>
            <a:r>
              <a:rPr lang="en-US"/>
              <a:t>24/06/2025</a:t>
            </a:r>
            <a:endParaRPr lang="en-US" dirty="0"/>
          </a:p>
        </p:txBody>
      </p:sp>
    </p:spTree>
    <p:extLst>
      <p:ext uri="{BB962C8B-B14F-4D97-AF65-F5344CB8AC3E}">
        <p14:creationId xmlns:p14="http://schemas.microsoft.com/office/powerpoint/2010/main" val="40236437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22E4D7-58C0-CC19-606C-E67803F2103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AE47019-F801-77C9-E2C1-BDA645DB08A5}"/>
              </a:ext>
            </a:extLst>
          </p:cNvPr>
          <p:cNvSpPr>
            <a:spLocks noGrp="1"/>
          </p:cNvSpPr>
          <p:nvPr>
            <p:ph type="title"/>
          </p:nvPr>
        </p:nvSpPr>
        <p:spPr/>
        <p:txBody>
          <a:bodyPr/>
          <a:lstStyle/>
          <a:p>
            <a:r>
              <a:rPr lang="en-US" dirty="0"/>
              <a:t>Dipole error and filamentation</a:t>
            </a:r>
            <a:endParaRPr lang="en-CH" dirty="0"/>
          </a:p>
        </p:txBody>
      </p:sp>
      <p:sp>
        <p:nvSpPr>
          <p:cNvPr id="3" name="Content Placeholder 2">
            <a:extLst>
              <a:ext uri="{FF2B5EF4-FFF2-40B4-BE49-F238E27FC236}">
                <a16:creationId xmlns:a16="http://schemas.microsoft.com/office/drawing/2014/main" id="{4AAA3E8B-75A6-FDB4-8E0E-D2188C1F1F88}"/>
              </a:ext>
            </a:extLst>
          </p:cNvPr>
          <p:cNvSpPr>
            <a:spLocks noGrp="1"/>
          </p:cNvSpPr>
          <p:nvPr>
            <p:ph idx="1"/>
          </p:nvPr>
        </p:nvSpPr>
        <p:spPr/>
        <p:txBody>
          <a:bodyPr>
            <a:normAutofit/>
          </a:bodyPr>
          <a:lstStyle/>
          <a:p>
            <a:r>
              <a:rPr lang="en-CH" sz="1800" dirty="0"/>
              <a:t>If injection oscillation is left uncorrected, it might disappear after several turns. </a:t>
            </a:r>
          </a:p>
          <a:p>
            <a:r>
              <a:rPr lang="en-CH" sz="1800" dirty="0"/>
              <a:t>However, it has been “exchanged” for an r.m.s. emittance blow-up. </a:t>
            </a:r>
          </a:p>
        </p:txBody>
      </p:sp>
      <p:sp>
        <p:nvSpPr>
          <p:cNvPr id="5" name="Footer Placeholder 4">
            <a:extLst>
              <a:ext uri="{FF2B5EF4-FFF2-40B4-BE49-F238E27FC236}">
                <a16:creationId xmlns:a16="http://schemas.microsoft.com/office/drawing/2014/main" id="{167CA33F-BF00-63B5-A2AB-2BAE10C2507C}"/>
              </a:ext>
            </a:extLst>
          </p:cNvPr>
          <p:cNvSpPr>
            <a:spLocks noGrp="1"/>
          </p:cNvSpPr>
          <p:nvPr>
            <p:ph type="ftr" sz="quarter" idx="3"/>
          </p:nvPr>
        </p:nvSpPr>
        <p:spPr/>
        <p:txBody>
          <a:bodyPr/>
          <a:lstStyle/>
          <a:p>
            <a:r>
              <a:rPr lang="fr-FR"/>
              <a:t>CAS Hadrons limits 2025, Y. Dutheil, Inj./Ext. </a:t>
            </a:r>
            <a:endParaRPr lang="en-US" dirty="0"/>
          </a:p>
        </p:txBody>
      </p:sp>
      <p:sp>
        <p:nvSpPr>
          <p:cNvPr id="6" name="Slide Number Placeholder 5">
            <a:extLst>
              <a:ext uri="{FF2B5EF4-FFF2-40B4-BE49-F238E27FC236}">
                <a16:creationId xmlns:a16="http://schemas.microsoft.com/office/drawing/2014/main" id="{63EA29FF-852F-9379-727F-DC11E42F337B}"/>
              </a:ext>
            </a:extLst>
          </p:cNvPr>
          <p:cNvSpPr>
            <a:spLocks noGrp="1"/>
          </p:cNvSpPr>
          <p:nvPr>
            <p:ph type="sldNum" sz="quarter" idx="4"/>
          </p:nvPr>
        </p:nvSpPr>
        <p:spPr/>
        <p:txBody>
          <a:bodyPr/>
          <a:lstStyle/>
          <a:p>
            <a:fld id="{17918391-D411-FE40-AAD7-861AE5233E0E}" type="slidenum">
              <a:rPr lang="en-US" smtClean="0"/>
              <a:pPr/>
              <a:t>36</a:t>
            </a:fld>
            <a:endParaRPr lang="en-US" dirty="0"/>
          </a:p>
        </p:txBody>
      </p:sp>
      <p:pic>
        <p:nvPicPr>
          <p:cNvPr id="7" name="Picture 6">
            <a:extLst>
              <a:ext uri="{FF2B5EF4-FFF2-40B4-BE49-F238E27FC236}">
                <a16:creationId xmlns:a16="http://schemas.microsoft.com/office/drawing/2014/main" id="{45113F0D-C4A1-473C-2F5E-59C23C85D306}"/>
              </a:ext>
            </a:extLst>
          </p:cNvPr>
          <p:cNvPicPr>
            <a:picLocks noChangeAspect="1"/>
          </p:cNvPicPr>
          <p:nvPr/>
        </p:nvPicPr>
        <p:blipFill>
          <a:blip r:embed="rId2">
            <a:grayscl/>
          </a:blip>
          <a:stretch>
            <a:fillRect/>
          </a:stretch>
        </p:blipFill>
        <p:spPr>
          <a:xfrm>
            <a:off x="171436" y="2052003"/>
            <a:ext cx="4400563" cy="2526187"/>
          </a:xfrm>
          <a:prstGeom prst="rect">
            <a:avLst/>
          </a:prstGeom>
        </p:spPr>
      </p:pic>
      <p:pic>
        <p:nvPicPr>
          <p:cNvPr id="8" name="Picture 7">
            <a:extLst>
              <a:ext uri="{FF2B5EF4-FFF2-40B4-BE49-F238E27FC236}">
                <a16:creationId xmlns:a16="http://schemas.microsoft.com/office/drawing/2014/main" id="{15651EFE-E12F-9C27-CA4E-4B6473A29AFD}"/>
              </a:ext>
            </a:extLst>
          </p:cNvPr>
          <p:cNvPicPr>
            <a:picLocks noChangeAspect="1"/>
          </p:cNvPicPr>
          <p:nvPr/>
        </p:nvPicPr>
        <p:blipFill>
          <a:blip r:embed="rId3"/>
          <a:stretch>
            <a:fillRect/>
          </a:stretch>
        </p:blipFill>
        <p:spPr>
          <a:xfrm>
            <a:off x="5292577" y="2038741"/>
            <a:ext cx="3219334" cy="2401623"/>
          </a:xfrm>
          <a:prstGeom prst="rect">
            <a:avLst/>
          </a:prstGeom>
        </p:spPr>
      </p:pic>
      <p:sp>
        <p:nvSpPr>
          <p:cNvPr id="9" name="TextBox 8">
            <a:extLst>
              <a:ext uri="{FF2B5EF4-FFF2-40B4-BE49-F238E27FC236}">
                <a16:creationId xmlns:a16="http://schemas.microsoft.com/office/drawing/2014/main" id="{DDDD8A71-7E39-7006-3681-2912EA4951C8}"/>
              </a:ext>
            </a:extLst>
          </p:cNvPr>
          <p:cNvSpPr txBox="1"/>
          <p:nvPr/>
        </p:nvSpPr>
        <p:spPr>
          <a:xfrm>
            <a:off x="7254814" y="3075201"/>
            <a:ext cx="1035170" cy="369332"/>
          </a:xfrm>
          <a:prstGeom prst="rect">
            <a:avLst/>
          </a:prstGeom>
          <a:noFill/>
        </p:spPr>
        <p:txBody>
          <a:bodyPr wrap="square" rtlCol="0">
            <a:spAutoFit/>
          </a:bodyPr>
          <a:lstStyle/>
          <a:p>
            <a:r>
              <a:rPr lang="en-CH" dirty="0">
                <a:solidFill>
                  <a:schemeClr val="accent6">
                    <a:lumMod val="50000"/>
                  </a:schemeClr>
                </a:solidFill>
              </a:rPr>
              <a:t>orbit</a:t>
            </a:r>
          </a:p>
        </p:txBody>
      </p:sp>
      <p:sp>
        <p:nvSpPr>
          <p:cNvPr id="10" name="TextBox 9">
            <a:extLst>
              <a:ext uri="{FF2B5EF4-FFF2-40B4-BE49-F238E27FC236}">
                <a16:creationId xmlns:a16="http://schemas.microsoft.com/office/drawing/2014/main" id="{933E37A9-2E9A-B8D4-75D5-039F9ABDB621}"/>
              </a:ext>
            </a:extLst>
          </p:cNvPr>
          <p:cNvSpPr txBox="1"/>
          <p:nvPr/>
        </p:nvSpPr>
        <p:spPr>
          <a:xfrm>
            <a:off x="7030528" y="2200546"/>
            <a:ext cx="1259456" cy="338554"/>
          </a:xfrm>
          <a:prstGeom prst="rect">
            <a:avLst/>
          </a:prstGeom>
          <a:noFill/>
        </p:spPr>
        <p:txBody>
          <a:bodyPr wrap="square" rtlCol="0">
            <a:spAutoFit/>
          </a:bodyPr>
          <a:lstStyle/>
          <a:p>
            <a:r>
              <a:rPr lang="en-US" sz="1600" dirty="0">
                <a:solidFill>
                  <a:schemeClr val="accent6">
                    <a:lumMod val="50000"/>
                  </a:schemeClr>
                </a:solidFill>
              </a:rPr>
              <a:t>emittance</a:t>
            </a:r>
            <a:endParaRPr lang="en-CH" sz="1600" dirty="0">
              <a:solidFill>
                <a:schemeClr val="accent6">
                  <a:lumMod val="50000"/>
                </a:schemeClr>
              </a:solidFill>
            </a:endParaRPr>
          </a:p>
        </p:txBody>
      </p:sp>
      <p:cxnSp>
        <p:nvCxnSpPr>
          <p:cNvPr id="12" name="Straight Arrow Connector 11">
            <a:extLst>
              <a:ext uri="{FF2B5EF4-FFF2-40B4-BE49-F238E27FC236}">
                <a16:creationId xmlns:a16="http://schemas.microsoft.com/office/drawing/2014/main" id="{8B73E74C-7CC9-CAD5-F530-9EFED74D40EA}"/>
              </a:ext>
            </a:extLst>
          </p:cNvPr>
          <p:cNvCxnSpPr/>
          <p:nvPr/>
        </p:nvCxnSpPr>
        <p:spPr>
          <a:xfrm>
            <a:off x="767751" y="4578191"/>
            <a:ext cx="3398807" cy="0"/>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sp>
        <p:nvSpPr>
          <p:cNvPr id="13" name="TextBox 12">
            <a:extLst>
              <a:ext uri="{FF2B5EF4-FFF2-40B4-BE49-F238E27FC236}">
                <a16:creationId xmlns:a16="http://schemas.microsoft.com/office/drawing/2014/main" id="{27AE5DFE-18F5-BD10-AFBB-EDDFA8195417}"/>
              </a:ext>
            </a:extLst>
          </p:cNvPr>
          <p:cNvSpPr txBox="1"/>
          <p:nvPr/>
        </p:nvSpPr>
        <p:spPr>
          <a:xfrm>
            <a:off x="632090" y="4302172"/>
            <a:ext cx="1406577" cy="338554"/>
          </a:xfrm>
          <a:prstGeom prst="rect">
            <a:avLst/>
          </a:prstGeom>
          <a:noFill/>
        </p:spPr>
        <p:txBody>
          <a:bodyPr wrap="square" rtlCol="0">
            <a:spAutoFit/>
          </a:bodyPr>
          <a:lstStyle/>
          <a:p>
            <a:r>
              <a:rPr lang="en-GB" sz="1600" dirty="0">
                <a:solidFill>
                  <a:schemeClr val="accent6">
                    <a:lumMod val="50000"/>
                  </a:schemeClr>
                </a:solidFill>
              </a:rPr>
              <a:t>T</a:t>
            </a:r>
            <a:r>
              <a:rPr lang="en-CH" sz="1600" dirty="0">
                <a:solidFill>
                  <a:schemeClr val="accent6">
                    <a:lumMod val="50000"/>
                  </a:schemeClr>
                </a:solidFill>
              </a:rPr>
              <a:t>urn #</a:t>
            </a:r>
          </a:p>
        </p:txBody>
      </p:sp>
      <p:cxnSp>
        <p:nvCxnSpPr>
          <p:cNvPr id="14" name="Straight Arrow Connector 13">
            <a:extLst>
              <a:ext uri="{FF2B5EF4-FFF2-40B4-BE49-F238E27FC236}">
                <a16:creationId xmlns:a16="http://schemas.microsoft.com/office/drawing/2014/main" id="{614EA073-B060-135A-501D-5F90A96E9530}"/>
              </a:ext>
            </a:extLst>
          </p:cNvPr>
          <p:cNvCxnSpPr/>
          <p:nvPr/>
        </p:nvCxnSpPr>
        <p:spPr>
          <a:xfrm>
            <a:off x="5370209" y="4572547"/>
            <a:ext cx="3398807" cy="0"/>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sp>
        <p:nvSpPr>
          <p:cNvPr id="15" name="TextBox 14">
            <a:extLst>
              <a:ext uri="{FF2B5EF4-FFF2-40B4-BE49-F238E27FC236}">
                <a16:creationId xmlns:a16="http://schemas.microsoft.com/office/drawing/2014/main" id="{6FA25F11-A99F-372E-B007-37705612F3E4}"/>
              </a:ext>
            </a:extLst>
          </p:cNvPr>
          <p:cNvSpPr txBox="1"/>
          <p:nvPr/>
        </p:nvSpPr>
        <p:spPr>
          <a:xfrm>
            <a:off x="5234548" y="4296528"/>
            <a:ext cx="1406577" cy="338554"/>
          </a:xfrm>
          <a:prstGeom prst="rect">
            <a:avLst/>
          </a:prstGeom>
          <a:noFill/>
        </p:spPr>
        <p:txBody>
          <a:bodyPr wrap="square" rtlCol="0">
            <a:spAutoFit/>
          </a:bodyPr>
          <a:lstStyle/>
          <a:p>
            <a:r>
              <a:rPr lang="en-GB" sz="1600" dirty="0">
                <a:solidFill>
                  <a:schemeClr val="accent6">
                    <a:lumMod val="50000"/>
                  </a:schemeClr>
                </a:solidFill>
              </a:rPr>
              <a:t>T</a:t>
            </a:r>
            <a:r>
              <a:rPr lang="en-CH" sz="1600" dirty="0">
                <a:solidFill>
                  <a:schemeClr val="accent6">
                    <a:lumMod val="50000"/>
                  </a:schemeClr>
                </a:solidFill>
              </a:rPr>
              <a:t>urn #</a:t>
            </a:r>
          </a:p>
        </p:txBody>
      </p:sp>
      <p:sp>
        <p:nvSpPr>
          <p:cNvPr id="16" name="TextBox 15">
            <a:extLst>
              <a:ext uri="{FF2B5EF4-FFF2-40B4-BE49-F238E27FC236}">
                <a16:creationId xmlns:a16="http://schemas.microsoft.com/office/drawing/2014/main" id="{DE8436BA-F9EB-D3D6-3AA7-0E46D92E7F11}"/>
              </a:ext>
            </a:extLst>
          </p:cNvPr>
          <p:cNvSpPr txBox="1"/>
          <p:nvPr/>
        </p:nvSpPr>
        <p:spPr>
          <a:xfrm>
            <a:off x="568252" y="1794133"/>
            <a:ext cx="3793886" cy="369332"/>
          </a:xfrm>
          <a:prstGeom prst="rect">
            <a:avLst/>
          </a:prstGeom>
          <a:noFill/>
        </p:spPr>
        <p:txBody>
          <a:bodyPr wrap="square" rtlCol="0">
            <a:spAutoFit/>
          </a:bodyPr>
          <a:lstStyle/>
          <a:p>
            <a:r>
              <a:rPr lang="en-CH" dirty="0">
                <a:solidFill>
                  <a:schemeClr val="accent6">
                    <a:lumMod val="50000"/>
                  </a:schemeClr>
                </a:solidFill>
              </a:rPr>
              <a:t>BPM signal over many turns</a:t>
            </a:r>
          </a:p>
        </p:txBody>
      </p:sp>
      <p:sp>
        <p:nvSpPr>
          <p:cNvPr id="4" name="Date Placeholder 3">
            <a:extLst>
              <a:ext uri="{FF2B5EF4-FFF2-40B4-BE49-F238E27FC236}">
                <a16:creationId xmlns:a16="http://schemas.microsoft.com/office/drawing/2014/main" id="{3368E6C9-960D-D587-3FE6-0A62A4E3833C}"/>
              </a:ext>
            </a:extLst>
          </p:cNvPr>
          <p:cNvSpPr>
            <a:spLocks noGrp="1"/>
          </p:cNvSpPr>
          <p:nvPr>
            <p:ph type="dt" sz="half" idx="2"/>
          </p:nvPr>
        </p:nvSpPr>
        <p:spPr/>
        <p:txBody>
          <a:bodyPr/>
          <a:lstStyle/>
          <a:p>
            <a:r>
              <a:rPr lang="en-US"/>
              <a:t>24/06/2025</a:t>
            </a:r>
            <a:endParaRPr lang="en-US" dirty="0"/>
          </a:p>
        </p:txBody>
      </p:sp>
    </p:spTree>
    <p:extLst>
      <p:ext uri="{BB962C8B-B14F-4D97-AF65-F5344CB8AC3E}">
        <p14:creationId xmlns:p14="http://schemas.microsoft.com/office/powerpoint/2010/main" val="296084709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126FF4-8A45-4F1B-B35E-5C13263921BF}"/>
              </a:ext>
            </a:extLst>
          </p:cNvPr>
          <p:cNvSpPr>
            <a:spLocks noGrp="1"/>
          </p:cNvSpPr>
          <p:nvPr>
            <p:ph type="title"/>
          </p:nvPr>
        </p:nvSpPr>
        <p:spPr/>
        <p:txBody>
          <a:bodyPr/>
          <a:lstStyle/>
          <a:p>
            <a:r>
              <a:rPr lang="en-US" dirty="0"/>
              <a:t>Dipole error and filamentation</a:t>
            </a:r>
            <a:endParaRPr lang="en-US" sz="1800" dirty="0"/>
          </a:p>
        </p:txBody>
      </p:sp>
      <p:sp>
        <p:nvSpPr>
          <p:cNvPr id="3" name="Content Placeholder 2">
            <a:extLst>
              <a:ext uri="{FF2B5EF4-FFF2-40B4-BE49-F238E27FC236}">
                <a16:creationId xmlns:a16="http://schemas.microsoft.com/office/drawing/2014/main" id="{B4E75931-981E-4D3C-9DDE-C63EC7DE318C}"/>
              </a:ext>
            </a:extLst>
          </p:cNvPr>
          <p:cNvSpPr>
            <a:spLocks noGrp="1"/>
          </p:cNvSpPr>
          <p:nvPr>
            <p:ph idx="1"/>
          </p:nvPr>
        </p:nvSpPr>
        <p:spPr/>
        <p:txBody>
          <a:bodyPr/>
          <a:lstStyle/>
          <a:p>
            <a:r>
              <a:rPr lang="en-US" dirty="0"/>
              <a:t>Example of such effect observed, at the SPS to LHC injection</a:t>
            </a:r>
          </a:p>
        </p:txBody>
      </p:sp>
      <p:sp>
        <p:nvSpPr>
          <p:cNvPr id="4" name="Date Placeholder 3">
            <a:extLst>
              <a:ext uri="{FF2B5EF4-FFF2-40B4-BE49-F238E27FC236}">
                <a16:creationId xmlns:a16="http://schemas.microsoft.com/office/drawing/2014/main" id="{01C3233B-4832-4F3D-B423-BBE24A9B7F3A}"/>
              </a:ext>
            </a:extLst>
          </p:cNvPr>
          <p:cNvSpPr>
            <a:spLocks noGrp="1"/>
          </p:cNvSpPr>
          <p:nvPr>
            <p:ph type="dt" sz="half" idx="2"/>
          </p:nvPr>
        </p:nvSpPr>
        <p:spPr/>
        <p:txBody>
          <a:bodyPr/>
          <a:lstStyle/>
          <a:p>
            <a:r>
              <a:rPr lang="en-US"/>
              <a:t>24/06/2025</a:t>
            </a:r>
            <a:endParaRPr lang="en-US" dirty="0"/>
          </a:p>
        </p:txBody>
      </p:sp>
      <p:sp>
        <p:nvSpPr>
          <p:cNvPr id="5" name="Footer Placeholder 4">
            <a:extLst>
              <a:ext uri="{FF2B5EF4-FFF2-40B4-BE49-F238E27FC236}">
                <a16:creationId xmlns:a16="http://schemas.microsoft.com/office/drawing/2014/main" id="{DDFA0B9F-9AE3-4947-BB18-5430A89928FF}"/>
              </a:ext>
            </a:extLst>
          </p:cNvPr>
          <p:cNvSpPr>
            <a:spLocks noGrp="1"/>
          </p:cNvSpPr>
          <p:nvPr>
            <p:ph type="ftr" sz="quarter" idx="3"/>
          </p:nvPr>
        </p:nvSpPr>
        <p:spPr/>
        <p:txBody>
          <a:bodyPr/>
          <a:lstStyle/>
          <a:p>
            <a:r>
              <a:rPr lang="fr-FR"/>
              <a:t>CAS Hadrons limits 2025, Y. Dutheil, Inj./Ext. </a:t>
            </a:r>
            <a:endParaRPr lang="en-US" dirty="0"/>
          </a:p>
        </p:txBody>
      </p:sp>
      <p:sp>
        <p:nvSpPr>
          <p:cNvPr id="6" name="Slide Number Placeholder 5">
            <a:extLst>
              <a:ext uri="{FF2B5EF4-FFF2-40B4-BE49-F238E27FC236}">
                <a16:creationId xmlns:a16="http://schemas.microsoft.com/office/drawing/2014/main" id="{87231E5B-162C-4C3C-867C-87B384C9F440}"/>
              </a:ext>
            </a:extLst>
          </p:cNvPr>
          <p:cNvSpPr>
            <a:spLocks noGrp="1"/>
          </p:cNvSpPr>
          <p:nvPr>
            <p:ph type="sldNum" sz="quarter" idx="4"/>
          </p:nvPr>
        </p:nvSpPr>
        <p:spPr/>
        <p:txBody>
          <a:bodyPr/>
          <a:lstStyle/>
          <a:p>
            <a:fld id="{17918391-D411-FE40-AAD7-861AE5233E0E}" type="slidenum">
              <a:rPr lang="en-US" smtClean="0"/>
              <a:pPr/>
              <a:t>37</a:t>
            </a:fld>
            <a:endParaRPr lang="en-US" dirty="0"/>
          </a:p>
        </p:txBody>
      </p:sp>
      <p:pic>
        <p:nvPicPr>
          <p:cNvPr id="11" name="Picture 10">
            <a:extLst>
              <a:ext uri="{FF2B5EF4-FFF2-40B4-BE49-F238E27FC236}">
                <a16:creationId xmlns:a16="http://schemas.microsoft.com/office/drawing/2014/main" id="{C504ACAC-039D-2B5C-5FAD-64B45C637350}"/>
              </a:ext>
            </a:extLst>
          </p:cNvPr>
          <p:cNvPicPr>
            <a:picLocks noChangeAspect="1"/>
          </p:cNvPicPr>
          <p:nvPr/>
        </p:nvPicPr>
        <p:blipFill>
          <a:blip r:embed="rId2"/>
          <a:stretch>
            <a:fillRect/>
          </a:stretch>
        </p:blipFill>
        <p:spPr>
          <a:xfrm>
            <a:off x="804260" y="861505"/>
            <a:ext cx="7543786" cy="3143244"/>
          </a:xfrm>
          <a:prstGeom prst="rect">
            <a:avLst/>
          </a:prstGeom>
        </p:spPr>
      </p:pic>
      <p:cxnSp>
        <p:nvCxnSpPr>
          <p:cNvPr id="13" name="Straight Arrow Connector 12">
            <a:extLst>
              <a:ext uri="{FF2B5EF4-FFF2-40B4-BE49-F238E27FC236}">
                <a16:creationId xmlns:a16="http://schemas.microsoft.com/office/drawing/2014/main" id="{642BAEDC-0C25-3819-5112-228216176CE5}"/>
              </a:ext>
            </a:extLst>
          </p:cNvPr>
          <p:cNvCxnSpPr>
            <a:cxnSpLocks/>
          </p:cNvCxnSpPr>
          <p:nvPr/>
        </p:nvCxnSpPr>
        <p:spPr>
          <a:xfrm>
            <a:off x="1428998" y="4147691"/>
            <a:ext cx="2579201" cy="11571"/>
          </a:xfrm>
          <a:prstGeom prst="straightConnector1">
            <a:avLst/>
          </a:prstGeom>
          <a:ln>
            <a:headEnd type="triangle"/>
            <a:tailEnd type="triangle"/>
          </a:ln>
        </p:spPr>
        <p:style>
          <a:lnRef idx="2">
            <a:schemeClr val="dk1"/>
          </a:lnRef>
          <a:fillRef idx="0">
            <a:schemeClr val="dk1"/>
          </a:fillRef>
          <a:effectRef idx="1">
            <a:schemeClr val="dk1"/>
          </a:effectRef>
          <a:fontRef idx="minor">
            <a:schemeClr val="tx1"/>
          </a:fontRef>
        </p:style>
      </p:cxnSp>
      <p:cxnSp>
        <p:nvCxnSpPr>
          <p:cNvPr id="14" name="Straight Arrow Connector 13">
            <a:extLst>
              <a:ext uri="{FF2B5EF4-FFF2-40B4-BE49-F238E27FC236}">
                <a16:creationId xmlns:a16="http://schemas.microsoft.com/office/drawing/2014/main" id="{14FEFFF3-921E-3122-3274-F11E2310A3AA}"/>
              </a:ext>
            </a:extLst>
          </p:cNvPr>
          <p:cNvCxnSpPr>
            <a:cxnSpLocks/>
          </p:cNvCxnSpPr>
          <p:nvPr/>
        </p:nvCxnSpPr>
        <p:spPr>
          <a:xfrm>
            <a:off x="4161596" y="4159262"/>
            <a:ext cx="3982723" cy="0"/>
          </a:xfrm>
          <a:prstGeom prst="straightConnector1">
            <a:avLst/>
          </a:prstGeom>
          <a:ln>
            <a:headEnd type="triangle"/>
            <a:tailEnd type="triangle"/>
          </a:ln>
        </p:spPr>
        <p:style>
          <a:lnRef idx="2">
            <a:schemeClr val="dk1"/>
          </a:lnRef>
          <a:fillRef idx="0">
            <a:schemeClr val="dk1"/>
          </a:fillRef>
          <a:effectRef idx="1">
            <a:schemeClr val="dk1"/>
          </a:effectRef>
          <a:fontRef idx="minor">
            <a:schemeClr val="tx1"/>
          </a:fontRef>
        </p:style>
      </p:cxnSp>
      <p:sp>
        <p:nvSpPr>
          <p:cNvPr id="16" name="TextBox 15">
            <a:extLst>
              <a:ext uri="{FF2B5EF4-FFF2-40B4-BE49-F238E27FC236}">
                <a16:creationId xmlns:a16="http://schemas.microsoft.com/office/drawing/2014/main" id="{B0604F00-79D6-852A-B45D-055315AE6E78}"/>
              </a:ext>
            </a:extLst>
          </p:cNvPr>
          <p:cNvSpPr txBox="1"/>
          <p:nvPr/>
        </p:nvSpPr>
        <p:spPr>
          <a:xfrm>
            <a:off x="576296" y="3988773"/>
            <a:ext cx="650998" cy="369332"/>
          </a:xfrm>
          <a:prstGeom prst="rect">
            <a:avLst/>
          </a:prstGeom>
          <a:noFill/>
        </p:spPr>
        <p:txBody>
          <a:bodyPr wrap="square" rtlCol="0">
            <a:spAutoFit/>
          </a:bodyPr>
          <a:lstStyle/>
          <a:p>
            <a:r>
              <a:rPr lang="en-US" dirty="0"/>
              <a:t>SPS</a:t>
            </a:r>
          </a:p>
        </p:txBody>
      </p:sp>
      <p:sp>
        <p:nvSpPr>
          <p:cNvPr id="17" name="TextBox 16">
            <a:extLst>
              <a:ext uri="{FF2B5EF4-FFF2-40B4-BE49-F238E27FC236}">
                <a16:creationId xmlns:a16="http://schemas.microsoft.com/office/drawing/2014/main" id="{69CC2343-A05A-4F26-DD38-0962BB3F6266}"/>
              </a:ext>
            </a:extLst>
          </p:cNvPr>
          <p:cNvSpPr txBox="1"/>
          <p:nvPr/>
        </p:nvSpPr>
        <p:spPr>
          <a:xfrm>
            <a:off x="1627829" y="4126536"/>
            <a:ext cx="1800577" cy="369332"/>
          </a:xfrm>
          <a:prstGeom prst="rect">
            <a:avLst/>
          </a:prstGeom>
          <a:noFill/>
        </p:spPr>
        <p:txBody>
          <a:bodyPr wrap="square" rtlCol="0">
            <a:spAutoFit/>
          </a:bodyPr>
          <a:lstStyle/>
          <a:p>
            <a:r>
              <a:rPr lang="en-US" dirty="0"/>
              <a:t>TI8 transfer line</a:t>
            </a:r>
          </a:p>
        </p:txBody>
      </p:sp>
      <p:sp>
        <p:nvSpPr>
          <p:cNvPr id="18" name="TextBox 17">
            <a:extLst>
              <a:ext uri="{FF2B5EF4-FFF2-40B4-BE49-F238E27FC236}">
                <a16:creationId xmlns:a16="http://schemas.microsoft.com/office/drawing/2014/main" id="{2842AFA0-583D-093E-F898-713A5A138EE7}"/>
              </a:ext>
            </a:extLst>
          </p:cNvPr>
          <p:cNvSpPr txBox="1"/>
          <p:nvPr/>
        </p:nvSpPr>
        <p:spPr>
          <a:xfrm>
            <a:off x="4591848" y="4138107"/>
            <a:ext cx="2924323" cy="369332"/>
          </a:xfrm>
          <a:prstGeom prst="rect">
            <a:avLst/>
          </a:prstGeom>
          <a:noFill/>
        </p:spPr>
        <p:txBody>
          <a:bodyPr wrap="square" rtlCol="0">
            <a:spAutoFit/>
          </a:bodyPr>
          <a:lstStyle/>
          <a:p>
            <a:r>
              <a:rPr lang="en-US" dirty="0"/>
              <a:t>First arc of LHC (P8 to P7)</a:t>
            </a:r>
          </a:p>
        </p:txBody>
      </p:sp>
    </p:spTree>
    <p:extLst>
      <p:ext uri="{BB962C8B-B14F-4D97-AF65-F5344CB8AC3E}">
        <p14:creationId xmlns:p14="http://schemas.microsoft.com/office/powerpoint/2010/main" val="93343869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C83DF5-153C-E708-6A00-9388C18143D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5F5BA03-F6E1-B356-970F-AF0DFAF9555F}"/>
              </a:ext>
            </a:extLst>
          </p:cNvPr>
          <p:cNvSpPr>
            <a:spLocks noGrp="1"/>
          </p:cNvSpPr>
          <p:nvPr>
            <p:ph type="title"/>
          </p:nvPr>
        </p:nvSpPr>
        <p:spPr/>
        <p:txBody>
          <a:bodyPr/>
          <a:lstStyle/>
          <a:p>
            <a:r>
              <a:rPr lang="en-US" dirty="0"/>
              <a:t>Dipole error and filamentation</a:t>
            </a:r>
            <a:endParaRPr lang="en-GB" dirty="0"/>
          </a:p>
        </p:txBody>
      </p:sp>
      <p:sp>
        <p:nvSpPr>
          <p:cNvPr id="3" name="Content Placeholder 2">
            <a:extLst>
              <a:ext uri="{FF2B5EF4-FFF2-40B4-BE49-F238E27FC236}">
                <a16:creationId xmlns:a16="http://schemas.microsoft.com/office/drawing/2014/main" id="{3AF54DE6-47AA-7FC6-D0CB-261B637E1A39}"/>
              </a:ext>
            </a:extLst>
          </p:cNvPr>
          <p:cNvSpPr>
            <a:spLocks noGrp="1"/>
          </p:cNvSpPr>
          <p:nvPr>
            <p:ph idx="1"/>
          </p:nvPr>
        </p:nvSpPr>
        <p:spPr>
          <a:xfrm>
            <a:off x="0" y="495546"/>
            <a:ext cx="5577840" cy="3893573"/>
          </a:xfrm>
        </p:spPr>
        <p:txBody>
          <a:bodyPr/>
          <a:lstStyle/>
          <a:p>
            <a:r>
              <a:rPr lang="en-GB" dirty="0"/>
              <a:t>In numbers the coordinates for the </a:t>
            </a:r>
            <a:r>
              <a:rPr lang="en-GB" dirty="0" err="1"/>
              <a:t>misinjected</a:t>
            </a:r>
            <a:r>
              <a:rPr lang="en-GB" dirty="0"/>
              <a:t> (new) beam are</a:t>
            </a:r>
          </a:p>
          <a:p>
            <a:endParaRPr lang="en-GB" dirty="0"/>
          </a:p>
          <a:p>
            <a:endParaRPr lang="en-GB" dirty="0"/>
          </a:p>
          <a:p>
            <a:r>
              <a:rPr lang="en-GB" dirty="0"/>
              <a:t>The mean action over all the particles is</a:t>
            </a:r>
          </a:p>
          <a:p>
            <a:endParaRPr lang="en-GB" dirty="0"/>
          </a:p>
          <a:p>
            <a:endParaRPr lang="en-GB" dirty="0"/>
          </a:p>
          <a:p>
            <a:endParaRPr lang="en-GB" dirty="0"/>
          </a:p>
          <a:p>
            <a:r>
              <a:rPr lang="en-GB" dirty="0"/>
              <a:t>The emittance increase is</a:t>
            </a:r>
          </a:p>
          <a:p>
            <a:pPr marL="0" indent="0">
              <a:buNone/>
            </a:pPr>
            <a:endParaRPr lang="en-GB" dirty="0"/>
          </a:p>
        </p:txBody>
      </p:sp>
      <p:sp>
        <p:nvSpPr>
          <p:cNvPr id="4" name="Date Placeholder 3">
            <a:extLst>
              <a:ext uri="{FF2B5EF4-FFF2-40B4-BE49-F238E27FC236}">
                <a16:creationId xmlns:a16="http://schemas.microsoft.com/office/drawing/2014/main" id="{06A2855E-DCCE-7709-7DC1-B62D0FDEB035}"/>
              </a:ext>
            </a:extLst>
          </p:cNvPr>
          <p:cNvSpPr>
            <a:spLocks noGrp="1"/>
          </p:cNvSpPr>
          <p:nvPr>
            <p:ph type="dt" sz="half" idx="2"/>
          </p:nvPr>
        </p:nvSpPr>
        <p:spPr/>
        <p:txBody>
          <a:bodyPr/>
          <a:lstStyle/>
          <a:p>
            <a:r>
              <a:rPr lang="en-US"/>
              <a:t>24/06/2025</a:t>
            </a:r>
            <a:endParaRPr lang="en-US" dirty="0"/>
          </a:p>
        </p:txBody>
      </p:sp>
      <p:sp>
        <p:nvSpPr>
          <p:cNvPr id="5" name="Footer Placeholder 4">
            <a:extLst>
              <a:ext uri="{FF2B5EF4-FFF2-40B4-BE49-F238E27FC236}">
                <a16:creationId xmlns:a16="http://schemas.microsoft.com/office/drawing/2014/main" id="{0437BC31-1825-5AA5-3C33-6B40B1F0FF36}"/>
              </a:ext>
            </a:extLst>
          </p:cNvPr>
          <p:cNvSpPr>
            <a:spLocks noGrp="1"/>
          </p:cNvSpPr>
          <p:nvPr>
            <p:ph type="ftr" sz="quarter" idx="3"/>
          </p:nvPr>
        </p:nvSpPr>
        <p:spPr/>
        <p:txBody>
          <a:bodyPr/>
          <a:lstStyle/>
          <a:p>
            <a:r>
              <a:rPr lang="fr-FR"/>
              <a:t>CAS Hadrons limits 2025, Y. Dutheil, Inj./Ext. </a:t>
            </a:r>
            <a:endParaRPr lang="en-US" dirty="0"/>
          </a:p>
        </p:txBody>
      </p:sp>
      <p:sp>
        <p:nvSpPr>
          <p:cNvPr id="6" name="Slide Number Placeholder 5">
            <a:extLst>
              <a:ext uri="{FF2B5EF4-FFF2-40B4-BE49-F238E27FC236}">
                <a16:creationId xmlns:a16="http://schemas.microsoft.com/office/drawing/2014/main" id="{73DA5071-A675-32BF-3856-F077EF824EE3}"/>
              </a:ext>
            </a:extLst>
          </p:cNvPr>
          <p:cNvSpPr>
            <a:spLocks noGrp="1"/>
          </p:cNvSpPr>
          <p:nvPr>
            <p:ph type="sldNum" sz="quarter" idx="4"/>
          </p:nvPr>
        </p:nvSpPr>
        <p:spPr/>
        <p:txBody>
          <a:bodyPr/>
          <a:lstStyle/>
          <a:p>
            <a:fld id="{17918391-D411-FE40-AAD7-861AE5233E0E}" type="slidenum">
              <a:rPr lang="en-US" smtClean="0"/>
              <a:pPr/>
              <a:t>38</a:t>
            </a:fld>
            <a:endParaRPr lang="en-US" dirty="0"/>
          </a:p>
        </p:txBody>
      </p:sp>
      <p:pic>
        <p:nvPicPr>
          <p:cNvPr id="8" name="Picture 7">
            <a:extLst>
              <a:ext uri="{FF2B5EF4-FFF2-40B4-BE49-F238E27FC236}">
                <a16:creationId xmlns:a16="http://schemas.microsoft.com/office/drawing/2014/main" id="{EC7781F7-E7E8-2C11-0A3A-BB826459BA35}"/>
              </a:ext>
            </a:extLst>
          </p:cNvPr>
          <p:cNvPicPr>
            <a:picLocks noChangeAspect="1"/>
          </p:cNvPicPr>
          <p:nvPr/>
        </p:nvPicPr>
        <p:blipFill>
          <a:blip r:embed="rId2"/>
          <a:stretch>
            <a:fillRect/>
          </a:stretch>
        </p:blipFill>
        <p:spPr>
          <a:xfrm>
            <a:off x="6004560" y="-100391"/>
            <a:ext cx="2522968" cy="2672141"/>
          </a:xfrm>
          <a:prstGeom prst="rect">
            <a:avLst/>
          </a:prstGeom>
        </p:spPr>
      </p:pic>
      <p:pic>
        <p:nvPicPr>
          <p:cNvPr id="10" name="Picture 9">
            <a:extLst>
              <a:ext uri="{FF2B5EF4-FFF2-40B4-BE49-F238E27FC236}">
                <a16:creationId xmlns:a16="http://schemas.microsoft.com/office/drawing/2014/main" id="{98F7287C-FA26-5285-48DC-D8593CBE2950}"/>
              </a:ext>
            </a:extLst>
          </p:cNvPr>
          <p:cNvPicPr>
            <a:picLocks noChangeAspect="1"/>
          </p:cNvPicPr>
          <p:nvPr/>
        </p:nvPicPr>
        <p:blipFill>
          <a:blip r:embed="rId3"/>
          <a:stretch>
            <a:fillRect/>
          </a:stretch>
        </p:blipFill>
        <p:spPr>
          <a:xfrm>
            <a:off x="1202296" y="1176541"/>
            <a:ext cx="1842856" cy="483750"/>
          </a:xfrm>
          <a:prstGeom prst="rect">
            <a:avLst/>
          </a:prstGeom>
        </p:spPr>
      </p:pic>
      <p:pic>
        <p:nvPicPr>
          <p:cNvPr id="12" name="Picture 11">
            <a:extLst>
              <a:ext uri="{FF2B5EF4-FFF2-40B4-BE49-F238E27FC236}">
                <a16:creationId xmlns:a16="http://schemas.microsoft.com/office/drawing/2014/main" id="{8A8B132C-3532-29D5-B268-5B20823665C0}"/>
              </a:ext>
            </a:extLst>
          </p:cNvPr>
          <p:cNvPicPr>
            <a:picLocks noChangeAspect="1"/>
          </p:cNvPicPr>
          <p:nvPr/>
        </p:nvPicPr>
        <p:blipFill>
          <a:blip r:embed="rId4"/>
          <a:stretch>
            <a:fillRect/>
          </a:stretch>
        </p:blipFill>
        <p:spPr>
          <a:xfrm>
            <a:off x="498342" y="2341286"/>
            <a:ext cx="5506218" cy="876422"/>
          </a:xfrm>
          <a:prstGeom prst="rect">
            <a:avLst/>
          </a:prstGeom>
        </p:spPr>
      </p:pic>
      <p:pic>
        <p:nvPicPr>
          <p:cNvPr id="14" name="Picture 13">
            <a:extLst>
              <a:ext uri="{FF2B5EF4-FFF2-40B4-BE49-F238E27FC236}">
                <a16:creationId xmlns:a16="http://schemas.microsoft.com/office/drawing/2014/main" id="{F8FD2624-D3A0-A3AB-5EF1-03AC92DF1440}"/>
              </a:ext>
            </a:extLst>
          </p:cNvPr>
          <p:cNvPicPr>
            <a:picLocks noChangeAspect="1"/>
          </p:cNvPicPr>
          <p:nvPr/>
        </p:nvPicPr>
        <p:blipFill>
          <a:blip r:embed="rId5"/>
          <a:stretch>
            <a:fillRect/>
          </a:stretch>
        </p:blipFill>
        <p:spPr>
          <a:xfrm>
            <a:off x="692709" y="3898703"/>
            <a:ext cx="3191320" cy="619211"/>
          </a:xfrm>
          <a:prstGeom prst="rect">
            <a:avLst/>
          </a:prstGeom>
        </p:spPr>
      </p:pic>
      <p:pic>
        <p:nvPicPr>
          <p:cNvPr id="16" name="Picture 15">
            <a:extLst>
              <a:ext uri="{FF2B5EF4-FFF2-40B4-BE49-F238E27FC236}">
                <a16:creationId xmlns:a16="http://schemas.microsoft.com/office/drawing/2014/main" id="{B88623D7-008F-75AF-8657-4462F2097BE7}"/>
              </a:ext>
            </a:extLst>
          </p:cNvPr>
          <p:cNvPicPr>
            <a:picLocks noChangeAspect="1"/>
          </p:cNvPicPr>
          <p:nvPr/>
        </p:nvPicPr>
        <p:blipFill>
          <a:blip r:embed="rId6"/>
          <a:stretch>
            <a:fillRect/>
          </a:stretch>
        </p:blipFill>
        <p:spPr>
          <a:xfrm>
            <a:off x="6147272" y="2543264"/>
            <a:ext cx="2710118" cy="2209863"/>
          </a:xfrm>
          <a:prstGeom prst="rect">
            <a:avLst/>
          </a:prstGeom>
        </p:spPr>
      </p:pic>
      <p:sp>
        <p:nvSpPr>
          <p:cNvPr id="17" name="TextBox 16">
            <a:extLst>
              <a:ext uri="{FF2B5EF4-FFF2-40B4-BE49-F238E27FC236}">
                <a16:creationId xmlns:a16="http://schemas.microsoft.com/office/drawing/2014/main" id="{B8A9FE2D-4A9C-6ED8-1834-A25266DDAA54}"/>
              </a:ext>
            </a:extLst>
          </p:cNvPr>
          <p:cNvSpPr txBox="1"/>
          <p:nvPr/>
        </p:nvSpPr>
        <p:spPr>
          <a:xfrm>
            <a:off x="15299" y="4513347"/>
            <a:ext cx="6840334" cy="253916"/>
          </a:xfrm>
          <a:prstGeom prst="rect">
            <a:avLst/>
          </a:prstGeom>
          <a:noFill/>
        </p:spPr>
        <p:txBody>
          <a:bodyPr wrap="none" rtlCol="0">
            <a:spAutoFit/>
          </a:bodyPr>
          <a:lstStyle/>
          <a:p>
            <a:r>
              <a:rPr lang="en-GB" sz="1050" dirty="0">
                <a:solidFill>
                  <a:schemeClr val="accent6">
                    <a:lumMod val="50000"/>
                  </a:schemeClr>
                </a:solidFill>
              </a:rPr>
              <a:t>[1] V. Kain, Emittance Preservation, CAS17 injection/extraction, </a:t>
            </a:r>
            <a:r>
              <a:rPr lang="en-GB" sz="1050" dirty="0">
                <a:solidFill>
                  <a:schemeClr val="accent6">
                    <a:lumMod val="50000"/>
                  </a:schemeClr>
                </a:solidFill>
                <a:hlinkClick r:id="rId7"/>
              </a:rPr>
              <a:t>https://doi.org/10.23730/CYRSP-2018-005.507</a:t>
            </a:r>
            <a:r>
              <a:rPr lang="en-GB" sz="1050" dirty="0">
                <a:solidFill>
                  <a:schemeClr val="accent6">
                    <a:lumMod val="50000"/>
                  </a:schemeClr>
                </a:solidFill>
              </a:rPr>
              <a:t> </a:t>
            </a:r>
          </a:p>
        </p:txBody>
      </p:sp>
    </p:spTree>
    <p:extLst>
      <p:ext uri="{BB962C8B-B14F-4D97-AF65-F5344CB8AC3E}">
        <p14:creationId xmlns:p14="http://schemas.microsoft.com/office/powerpoint/2010/main" val="135980791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C3A3FF-C3FF-5932-FB6A-FDB70336510B}"/>
              </a:ext>
            </a:extLst>
          </p:cNvPr>
          <p:cNvSpPr>
            <a:spLocks noGrp="1"/>
          </p:cNvSpPr>
          <p:nvPr>
            <p:ph type="title"/>
          </p:nvPr>
        </p:nvSpPr>
        <p:spPr/>
        <p:txBody>
          <a:bodyPr/>
          <a:lstStyle/>
          <a:p>
            <a:r>
              <a:rPr lang="en-US" dirty="0"/>
              <a:t>Dipole error and filamentation</a:t>
            </a:r>
            <a:endParaRPr lang="en-CH" dirty="0"/>
          </a:p>
        </p:txBody>
      </p:sp>
      <p:sp>
        <p:nvSpPr>
          <p:cNvPr id="5" name="Footer Placeholder 4">
            <a:extLst>
              <a:ext uri="{FF2B5EF4-FFF2-40B4-BE49-F238E27FC236}">
                <a16:creationId xmlns:a16="http://schemas.microsoft.com/office/drawing/2014/main" id="{A3B2AD74-BE0D-E53B-5F42-C678717707E9}"/>
              </a:ext>
            </a:extLst>
          </p:cNvPr>
          <p:cNvSpPr>
            <a:spLocks noGrp="1"/>
          </p:cNvSpPr>
          <p:nvPr>
            <p:ph type="ftr" sz="quarter" idx="3"/>
          </p:nvPr>
        </p:nvSpPr>
        <p:spPr/>
        <p:txBody>
          <a:bodyPr/>
          <a:lstStyle/>
          <a:p>
            <a:r>
              <a:rPr lang="fr-FR"/>
              <a:t>CAS Hadrons limits 2025, Y. Dutheil, Inj./Ext. </a:t>
            </a:r>
            <a:endParaRPr lang="en-US" dirty="0"/>
          </a:p>
        </p:txBody>
      </p:sp>
      <p:sp>
        <p:nvSpPr>
          <p:cNvPr id="6" name="Slide Number Placeholder 5">
            <a:extLst>
              <a:ext uri="{FF2B5EF4-FFF2-40B4-BE49-F238E27FC236}">
                <a16:creationId xmlns:a16="http://schemas.microsoft.com/office/drawing/2014/main" id="{4545B9E1-FCAF-9098-F62E-E6237B74ED49}"/>
              </a:ext>
            </a:extLst>
          </p:cNvPr>
          <p:cNvSpPr>
            <a:spLocks noGrp="1"/>
          </p:cNvSpPr>
          <p:nvPr>
            <p:ph type="sldNum" sz="quarter" idx="4"/>
          </p:nvPr>
        </p:nvSpPr>
        <p:spPr/>
        <p:txBody>
          <a:bodyPr/>
          <a:lstStyle/>
          <a:p>
            <a:fld id="{17918391-D411-FE40-AAD7-861AE5233E0E}" type="slidenum">
              <a:rPr lang="en-US" smtClean="0"/>
              <a:pPr/>
              <a:t>39</a:t>
            </a:fld>
            <a:endParaRPr lang="en-US" dirty="0"/>
          </a:p>
        </p:txBody>
      </p:sp>
      <mc:AlternateContent xmlns:mc="http://schemas.openxmlformats.org/markup-compatibility/2006">
        <mc:Choice xmlns:a14="http://schemas.microsoft.com/office/drawing/2010/main" Requires="a14">
          <p:sp>
            <p:nvSpPr>
              <p:cNvPr id="7" name="Content Placeholder 2">
                <a:extLst>
                  <a:ext uri="{FF2B5EF4-FFF2-40B4-BE49-F238E27FC236}">
                    <a16:creationId xmlns:a16="http://schemas.microsoft.com/office/drawing/2014/main" id="{F755314F-7912-6B7C-BED9-942BAEA934C0}"/>
                  </a:ext>
                </a:extLst>
              </p:cNvPr>
              <p:cNvSpPr txBox="1">
                <a:spLocks/>
              </p:cNvSpPr>
              <p:nvPr/>
            </p:nvSpPr>
            <p:spPr>
              <a:xfrm>
                <a:off x="0" y="967731"/>
                <a:ext cx="4819008" cy="3506833"/>
              </a:xfrm>
              <a:prstGeom prst="rect">
                <a:avLst/>
              </a:prstGeom>
            </p:spPr>
            <p:txBody>
              <a:bodyPr vert="horz">
                <a:normAutofit fontScale="92500" lnSpcReduction="10000"/>
              </a:bodyPr>
              <a:lstStyle>
                <a:lvl1pPr marL="268288" indent="-268288" algn="l" rtl="0" eaLnBrk="1" latinLnBrk="0" hangingPunct="1">
                  <a:lnSpc>
                    <a:spcPct val="100000"/>
                  </a:lnSpc>
                  <a:spcBef>
                    <a:spcPct val="20000"/>
                  </a:spcBef>
                  <a:buClr>
                    <a:schemeClr val="tx1"/>
                  </a:buClr>
                  <a:buSzPct val="80000"/>
                  <a:buFont typeface="Arial"/>
                  <a:buChar char="•"/>
                  <a:defRPr kumimoji="0" sz="2000" kern="1200">
                    <a:solidFill>
                      <a:schemeClr val="tx1"/>
                    </a:solidFill>
                    <a:latin typeface="+mn-lt"/>
                    <a:ea typeface="+mn-ea"/>
                    <a:cs typeface="+mn-cs"/>
                  </a:defRPr>
                </a:lvl1pPr>
                <a:lvl2pPr marL="536575" indent="-268288" algn="l" rtl="0" eaLnBrk="1" latinLnBrk="0" hangingPunct="1">
                  <a:spcBef>
                    <a:spcPct val="20000"/>
                  </a:spcBef>
                  <a:buClr>
                    <a:schemeClr val="tx1"/>
                  </a:buClr>
                  <a:buSzPct val="90000"/>
                  <a:buFont typeface="Arial" panose="020B0604020202020204" pitchFamily="34" charset="0"/>
                  <a:buChar char="–"/>
                  <a:defRPr kumimoji="0" sz="1600" kern="1200">
                    <a:solidFill>
                      <a:schemeClr val="tx1"/>
                    </a:solidFill>
                    <a:latin typeface="+mn-lt"/>
                    <a:ea typeface="+mn-ea"/>
                    <a:cs typeface="+mn-cs"/>
                  </a:defRPr>
                </a:lvl2pPr>
                <a:lvl3pPr marL="822325" indent="-285750" algn="l" rtl="0" eaLnBrk="1" latinLnBrk="0" hangingPunct="1">
                  <a:spcBef>
                    <a:spcPct val="20000"/>
                  </a:spcBef>
                  <a:buClr>
                    <a:schemeClr val="tx1"/>
                  </a:buClr>
                  <a:buSzPct val="85000"/>
                  <a:buFont typeface="Arial" panose="020B0604020202020204" pitchFamily="34" charset="0"/>
                  <a:buChar char="."/>
                  <a:tabLst/>
                  <a:defRPr kumimoji="0" sz="1300" kern="1200">
                    <a:solidFill>
                      <a:schemeClr val="tx1"/>
                    </a:solidFill>
                    <a:latin typeface="+mn-lt"/>
                    <a:ea typeface="+mn-ea"/>
                    <a:cs typeface="+mn-cs"/>
                  </a:defRPr>
                </a:lvl3pPr>
                <a:lvl4pPr marL="1042416" indent="0" algn="l" rtl="0" eaLnBrk="1" latinLnBrk="0" hangingPunct="1">
                  <a:spcBef>
                    <a:spcPct val="20000"/>
                  </a:spcBef>
                  <a:buClr>
                    <a:schemeClr val="tx1"/>
                  </a:buClr>
                  <a:buSzPct val="90000"/>
                  <a:buFontTx/>
                  <a:buNone/>
                  <a:defRPr kumimoji="0" sz="8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611187" lvl="1" indent="-342900">
                  <a:buFont typeface="Arial" panose="020B0604020202020204" pitchFamily="34" charset="0"/>
                  <a:buAutoNum type="arabicPeriod"/>
                </a:pPr>
                <a:r>
                  <a:rPr lang="en-US" dirty="0"/>
                  <a:t>Mismatch between the injected beam and closed orbit -&gt; injection oscillations</a:t>
                </a:r>
              </a:p>
              <a:p>
                <a:pPr marL="611187" lvl="1" indent="-342900">
                  <a:buFont typeface="Arial" panose="020B0604020202020204" pitchFamily="34" charset="0"/>
                  <a:buAutoNum type="arabicPeriod"/>
                </a:pPr>
                <a:r>
                  <a:rPr lang="en-US" dirty="0"/>
                  <a:t>Non-linearities -&gt; particles at different transverse amplitudes rotate at different speeds.</a:t>
                </a:r>
              </a:p>
              <a:p>
                <a:pPr marL="611187" lvl="1" indent="-342900">
                  <a:buFont typeface="Arial" panose="020B0604020202020204" pitchFamily="34" charset="0"/>
                  <a:buAutoNum type="arabicPeriod"/>
                </a:pPr>
                <a:r>
                  <a:rPr lang="en-US" dirty="0"/>
                  <a:t>Beam distribution “wraps around” closed orbit.</a:t>
                </a:r>
              </a:p>
              <a:p>
                <a:pPr marL="611187" lvl="1" indent="-342900">
                  <a:buFont typeface="Arial" panose="020B0604020202020204" pitchFamily="34" charset="0"/>
                  <a:buAutoNum type="arabicPeriod"/>
                </a:pPr>
                <a:r>
                  <a:rPr lang="en-US" dirty="0"/>
                  <a:t>Rms emittance increases + injection oscillations are damped.</a:t>
                </a:r>
              </a:p>
              <a:p>
                <a:pPr marL="611187" lvl="1" indent="-342900">
                  <a:buFont typeface="Arial" panose="020B0604020202020204" pitchFamily="34" charset="0"/>
                  <a:buAutoNum type="arabicPeriod"/>
                </a:pPr>
                <a:endParaRPr lang="en-US" dirty="0"/>
              </a:p>
              <a:p>
                <a:pPr marL="268287" lvl="1" indent="0">
                  <a:buNone/>
                </a:pPr>
                <a:r>
                  <a:rPr lang="en-US" dirty="0"/>
                  <a:t>Effect can be partially mitigated by using transverse damper -&gt; pick-up + kicker feedback system inside ring.</a:t>
                </a:r>
              </a:p>
              <a:p>
                <a:pPr marL="268287" lvl="1" indent="0">
                  <a:buNone/>
                </a:pPr>
                <a:r>
                  <a:rPr lang="en-US" dirty="0"/>
                  <a:t>Emittance increase is moderated by the ratio of damping time from the feedback system (</a:t>
                </a:r>
                <a14:m>
                  <m:oMath xmlns:m="http://schemas.openxmlformats.org/officeDocument/2006/math">
                    <m:sSub>
                      <m:sSubPr>
                        <m:ctrlPr>
                          <a:rPr lang="en-US" b="0" i="1" smtClean="0">
                            <a:latin typeface="Cambria Math" panose="02040503050406030204" pitchFamily="18" charset="0"/>
                            <a:ea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𝜏</m:t>
                        </m:r>
                      </m:e>
                      <m:sub>
                        <m:r>
                          <a:rPr lang="en-US" b="0" i="1" smtClean="0">
                            <a:latin typeface="Cambria Math" panose="02040503050406030204" pitchFamily="18" charset="0"/>
                            <a:ea typeface="Cambria Math" panose="02040503050406030204" pitchFamily="18" charset="0"/>
                          </a:rPr>
                          <m:t>𝑑</m:t>
                        </m:r>
                      </m:sub>
                    </m:sSub>
                  </m:oMath>
                </a14:m>
                <a:r>
                  <a:rPr lang="en-US" dirty="0"/>
                  <a:t>) to the filamentation time (</a:t>
                </a:r>
                <a14:m>
                  <m:oMath xmlns:m="http://schemas.openxmlformats.org/officeDocument/2006/math">
                    <m:sSub>
                      <m:sSubPr>
                        <m:ctrlPr>
                          <a:rPr lang="en-US" b="0" i="1" smtClean="0">
                            <a:latin typeface="Cambria Math" panose="02040503050406030204" pitchFamily="18" charset="0"/>
                            <a:ea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𝜏</m:t>
                        </m:r>
                      </m:e>
                      <m:sub>
                        <m:r>
                          <a:rPr lang="en-US" b="0" i="1" smtClean="0">
                            <a:latin typeface="Cambria Math" panose="02040503050406030204" pitchFamily="18" charset="0"/>
                            <a:ea typeface="Cambria Math" panose="02040503050406030204" pitchFamily="18" charset="0"/>
                          </a:rPr>
                          <m:t>𝐷𝐶</m:t>
                        </m:r>
                      </m:sub>
                    </m:sSub>
                  </m:oMath>
                </a14:m>
                <a:r>
                  <a:rPr lang="en-US" dirty="0"/>
                  <a:t>)</a:t>
                </a:r>
              </a:p>
              <a:p>
                <a:pPr marL="268287" lvl="1" indent="0">
                  <a:buNone/>
                </a:pPr>
                <a:endParaRPr lang="en-US" dirty="0"/>
              </a:p>
            </p:txBody>
          </p:sp>
        </mc:Choice>
        <mc:Fallback>
          <p:sp>
            <p:nvSpPr>
              <p:cNvPr id="7" name="Content Placeholder 2">
                <a:extLst>
                  <a:ext uri="{FF2B5EF4-FFF2-40B4-BE49-F238E27FC236}">
                    <a16:creationId xmlns:a16="http://schemas.microsoft.com/office/drawing/2014/main" id="{F755314F-7912-6B7C-BED9-942BAEA934C0}"/>
                  </a:ext>
                </a:extLst>
              </p:cNvPr>
              <p:cNvSpPr txBox="1">
                <a:spLocks noRot="1" noChangeAspect="1" noMove="1" noResize="1" noEditPoints="1" noAdjustHandles="1" noChangeArrowheads="1" noChangeShapeType="1" noTextEdit="1"/>
              </p:cNvSpPr>
              <p:nvPr/>
            </p:nvSpPr>
            <p:spPr>
              <a:xfrm>
                <a:off x="0" y="967731"/>
                <a:ext cx="4819008" cy="3506833"/>
              </a:xfrm>
              <a:prstGeom prst="rect">
                <a:avLst/>
              </a:prstGeom>
              <a:blipFill>
                <a:blip r:embed="rId2"/>
                <a:stretch>
                  <a:fillRect t="-1043" r="-1264" b="-348"/>
                </a:stretch>
              </a:blipFill>
            </p:spPr>
            <p:txBody>
              <a:bodyPr/>
              <a:lstStyle/>
              <a:p>
                <a:r>
                  <a:rPr lang="en-GB">
                    <a:noFill/>
                  </a:rPr>
                  <a:t> </a:t>
                </a:r>
              </a:p>
            </p:txBody>
          </p:sp>
        </mc:Fallback>
      </mc:AlternateContent>
      <p:pic>
        <p:nvPicPr>
          <p:cNvPr id="3074" name="Picture 2">
            <a:extLst>
              <a:ext uri="{FF2B5EF4-FFF2-40B4-BE49-F238E27FC236}">
                <a16:creationId xmlns:a16="http://schemas.microsoft.com/office/drawing/2014/main" id="{86A81B09-5681-5D28-8D23-B38145BCD1C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79819" y="551587"/>
            <a:ext cx="3306981" cy="285602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62D168B5-554D-2E4F-BDE7-7F3164713216}"/>
              </a:ext>
            </a:extLst>
          </p:cNvPr>
          <p:cNvPicPr>
            <a:picLocks noChangeAspect="1"/>
          </p:cNvPicPr>
          <p:nvPr/>
        </p:nvPicPr>
        <p:blipFill>
          <a:blip r:embed="rId4"/>
          <a:stretch>
            <a:fillRect/>
          </a:stretch>
        </p:blipFill>
        <p:spPr>
          <a:xfrm>
            <a:off x="5303520" y="3923490"/>
            <a:ext cx="3541707" cy="527488"/>
          </a:xfrm>
          <a:prstGeom prst="rect">
            <a:avLst/>
          </a:prstGeom>
        </p:spPr>
      </p:pic>
      <p:sp>
        <p:nvSpPr>
          <p:cNvPr id="11" name="Date Placeholder 10">
            <a:extLst>
              <a:ext uri="{FF2B5EF4-FFF2-40B4-BE49-F238E27FC236}">
                <a16:creationId xmlns:a16="http://schemas.microsoft.com/office/drawing/2014/main" id="{36C8FF28-F1E2-51EF-FB3F-65F63BB6C1A1}"/>
              </a:ext>
            </a:extLst>
          </p:cNvPr>
          <p:cNvSpPr>
            <a:spLocks noGrp="1"/>
          </p:cNvSpPr>
          <p:nvPr>
            <p:ph type="dt" sz="half" idx="2"/>
          </p:nvPr>
        </p:nvSpPr>
        <p:spPr/>
        <p:txBody>
          <a:bodyPr/>
          <a:lstStyle/>
          <a:p>
            <a:r>
              <a:rPr lang="en-US"/>
              <a:t>24/06/2025</a:t>
            </a:r>
            <a:endParaRPr lang="en-US" dirty="0"/>
          </a:p>
        </p:txBody>
      </p:sp>
      <p:sp>
        <p:nvSpPr>
          <p:cNvPr id="12" name="TextBox 11">
            <a:extLst>
              <a:ext uri="{FF2B5EF4-FFF2-40B4-BE49-F238E27FC236}">
                <a16:creationId xmlns:a16="http://schemas.microsoft.com/office/drawing/2014/main" id="{5428F66E-2390-DFC0-A0A2-6762552CD412}"/>
              </a:ext>
            </a:extLst>
          </p:cNvPr>
          <p:cNvSpPr txBox="1"/>
          <p:nvPr/>
        </p:nvSpPr>
        <p:spPr>
          <a:xfrm>
            <a:off x="15299" y="4513347"/>
            <a:ext cx="6840334" cy="253916"/>
          </a:xfrm>
          <a:prstGeom prst="rect">
            <a:avLst/>
          </a:prstGeom>
          <a:noFill/>
        </p:spPr>
        <p:txBody>
          <a:bodyPr wrap="none" rtlCol="0">
            <a:spAutoFit/>
          </a:bodyPr>
          <a:lstStyle/>
          <a:p>
            <a:r>
              <a:rPr lang="en-GB" sz="1050" dirty="0">
                <a:solidFill>
                  <a:schemeClr val="accent6">
                    <a:lumMod val="50000"/>
                  </a:schemeClr>
                </a:solidFill>
              </a:rPr>
              <a:t>[1] V. Kain, Emittance Preservation, CAS17 injection/extraction, </a:t>
            </a:r>
            <a:r>
              <a:rPr lang="en-GB" sz="1050" dirty="0">
                <a:solidFill>
                  <a:schemeClr val="accent6">
                    <a:lumMod val="50000"/>
                  </a:schemeClr>
                </a:solidFill>
                <a:hlinkClick r:id="rId5"/>
              </a:rPr>
              <a:t>https://doi.org/10.23730/CYRSP-2018-005.507</a:t>
            </a:r>
            <a:r>
              <a:rPr lang="en-GB" sz="1050" dirty="0">
                <a:solidFill>
                  <a:schemeClr val="accent6">
                    <a:lumMod val="50000"/>
                  </a:schemeClr>
                </a:solidFill>
              </a:rPr>
              <a:t> </a:t>
            </a:r>
          </a:p>
        </p:txBody>
      </p:sp>
    </p:spTree>
    <p:extLst>
      <p:ext uri="{BB962C8B-B14F-4D97-AF65-F5344CB8AC3E}">
        <p14:creationId xmlns:p14="http://schemas.microsoft.com/office/powerpoint/2010/main" val="4272958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836C484-A8E5-A804-307E-6FE0A64BDA46}"/>
              </a:ext>
            </a:extLst>
          </p:cNvPr>
          <p:cNvSpPr>
            <a:spLocks noGrp="1"/>
          </p:cNvSpPr>
          <p:nvPr>
            <p:ph type="title"/>
          </p:nvPr>
        </p:nvSpPr>
        <p:spPr/>
        <p:txBody>
          <a:bodyPr/>
          <a:lstStyle/>
          <a:p>
            <a:r>
              <a:rPr lang="en-US" dirty="0"/>
              <a:t>Injection-Extraction @CERN</a:t>
            </a:r>
          </a:p>
        </p:txBody>
      </p:sp>
      <p:sp>
        <p:nvSpPr>
          <p:cNvPr id="8" name="Content Placeholder 7">
            <a:extLst>
              <a:ext uri="{FF2B5EF4-FFF2-40B4-BE49-F238E27FC236}">
                <a16:creationId xmlns:a16="http://schemas.microsoft.com/office/drawing/2014/main" id="{68382B4C-6B97-B76C-0929-ABE7290959F6}"/>
              </a:ext>
            </a:extLst>
          </p:cNvPr>
          <p:cNvSpPr>
            <a:spLocks noGrp="1"/>
          </p:cNvSpPr>
          <p:nvPr>
            <p:ph idx="1"/>
          </p:nvPr>
        </p:nvSpPr>
        <p:spPr/>
        <p:txBody>
          <a:bodyPr/>
          <a:lstStyle/>
          <a:p>
            <a:r>
              <a:rPr lang="en-US" dirty="0"/>
              <a:t>CERN ABT group</a:t>
            </a:r>
          </a:p>
          <a:p>
            <a:pPr lvl="1"/>
            <a:r>
              <a:rPr lang="en-US" dirty="0"/>
              <a:t>Accelerator Beam Transfer, </a:t>
            </a:r>
            <a:r>
              <a:rPr lang="en-US" dirty="0">
                <a:hlinkClick r:id="rId2"/>
              </a:rPr>
              <a:t>website</a:t>
            </a:r>
            <a:endParaRPr lang="en-US" dirty="0"/>
          </a:p>
          <a:p>
            <a:pPr lvl="1"/>
            <a:r>
              <a:rPr lang="en-US" dirty="0"/>
              <a:t>The ABT group is in charge of the design, development, construction, installation, exploitation and maintenance of injection and extraction related equipment and beam-transfer systems</a:t>
            </a:r>
          </a:p>
        </p:txBody>
      </p:sp>
      <p:sp>
        <p:nvSpPr>
          <p:cNvPr id="3" name="Date Placeholder 2">
            <a:extLst>
              <a:ext uri="{FF2B5EF4-FFF2-40B4-BE49-F238E27FC236}">
                <a16:creationId xmlns:a16="http://schemas.microsoft.com/office/drawing/2014/main" id="{206AF3D6-364E-176A-B67F-11ADF9FE4B20}"/>
              </a:ext>
            </a:extLst>
          </p:cNvPr>
          <p:cNvSpPr>
            <a:spLocks noGrp="1"/>
          </p:cNvSpPr>
          <p:nvPr>
            <p:ph type="dt" sz="half" idx="2"/>
          </p:nvPr>
        </p:nvSpPr>
        <p:spPr/>
        <p:txBody>
          <a:bodyPr/>
          <a:lstStyle/>
          <a:p>
            <a:r>
              <a:rPr lang="en-US"/>
              <a:t>24/06/2025</a:t>
            </a:r>
            <a:endParaRPr lang="en-US" dirty="0"/>
          </a:p>
        </p:txBody>
      </p:sp>
      <p:sp>
        <p:nvSpPr>
          <p:cNvPr id="4" name="Footer Placeholder 3">
            <a:extLst>
              <a:ext uri="{FF2B5EF4-FFF2-40B4-BE49-F238E27FC236}">
                <a16:creationId xmlns:a16="http://schemas.microsoft.com/office/drawing/2014/main" id="{1B0454FE-C7CF-72E4-4D6B-C7B424599ED7}"/>
              </a:ext>
            </a:extLst>
          </p:cNvPr>
          <p:cNvSpPr>
            <a:spLocks noGrp="1"/>
          </p:cNvSpPr>
          <p:nvPr>
            <p:ph type="ftr" sz="quarter" idx="3"/>
          </p:nvPr>
        </p:nvSpPr>
        <p:spPr/>
        <p:txBody>
          <a:bodyPr/>
          <a:lstStyle/>
          <a:p>
            <a:r>
              <a:rPr lang="fr-FR"/>
              <a:t>CAS Hadrons limits 2025, Y. Dutheil, Inj./Ext. </a:t>
            </a:r>
            <a:endParaRPr lang="en-US" dirty="0"/>
          </a:p>
        </p:txBody>
      </p:sp>
      <p:sp>
        <p:nvSpPr>
          <p:cNvPr id="5" name="Slide Number Placeholder 4">
            <a:extLst>
              <a:ext uri="{FF2B5EF4-FFF2-40B4-BE49-F238E27FC236}">
                <a16:creationId xmlns:a16="http://schemas.microsoft.com/office/drawing/2014/main" id="{2195BF59-E46C-8E31-6614-79B25F37A6C4}"/>
              </a:ext>
            </a:extLst>
          </p:cNvPr>
          <p:cNvSpPr>
            <a:spLocks noGrp="1"/>
          </p:cNvSpPr>
          <p:nvPr>
            <p:ph type="sldNum" sz="quarter" idx="4"/>
          </p:nvPr>
        </p:nvSpPr>
        <p:spPr/>
        <p:txBody>
          <a:bodyPr/>
          <a:lstStyle/>
          <a:p>
            <a:fld id="{17918391-D411-FE40-AAD7-861AE5233E0E}" type="slidenum">
              <a:rPr lang="en-US" smtClean="0"/>
              <a:pPr/>
              <a:t>4</a:t>
            </a:fld>
            <a:endParaRPr lang="en-US" dirty="0"/>
          </a:p>
        </p:txBody>
      </p:sp>
      <p:pic>
        <p:nvPicPr>
          <p:cNvPr id="10" name="Picture 9">
            <a:extLst>
              <a:ext uri="{FF2B5EF4-FFF2-40B4-BE49-F238E27FC236}">
                <a16:creationId xmlns:a16="http://schemas.microsoft.com/office/drawing/2014/main" id="{10C15D90-BB22-D3AD-1A7E-7F3A25C9B821}"/>
              </a:ext>
            </a:extLst>
          </p:cNvPr>
          <p:cNvPicPr>
            <a:picLocks noChangeAspect="1"/>
          </p:cNvPicPr>
          <p:nvPr/>
        </p:nvPicPr>
        <p:blipFill>
          <a:blip r:embed="rId3"/>
          <a:stretch>
            <a:fillRect/>
          </a:stretch>
        </p:blipFill>
        <p:spPr>
          <a:xfrm>
            <a:off x="847410" y="1722670"/>
            <a:ext cx="7147727" cy="2793079"/>
          </a:xfrm>
          <a:prstGeom prst="rect">
            <a:avLst/>
          </a:prstGeom>
        </p:spPr>
      </p:pic>
    </p:spTree>
    <p:extLst>
      <p:ext uri="{BB962C8B-B14F-4D97-AF65-F5344CB8AC3E}">
        <p14:creationId xmlns:p14="http://schemas.microsoft.com/office/powerpoint/2010/main" val="3371497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7F2D02-1D6F-EF81-CC79-36165E74C6E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E38A9F7-D8D4-00FE-9331-B0A7A33B490A}"/>
              </a:ext>
            </a:extLst>
          </p:cNvPr>
          <p:cNvSpPr>
            <a:spLocks noGrp="1"/>
          </p:cNvSpPr>
          <p:nvPr>
            <p:ph type="title"/>
          </p:nvPr>
        </p:nvSpPr>
        <p:spPr/>
        <p:txBody>
          <a:bodyPr/>
          <a:lstStyle/>
          <a:p>
            <a:r>
              <a:rPr lang="en-US" dirty="0"/>
              <a:t>Dipole error and filamentation</a:t>
            </a:r>
            <a:endParaRPr lang="en-GB" dirty="0"/>
          </a:p>
        </p:txBody>
      </p:sp>
      <p:sp>
        <p:nvSpPr>
          <p:cNvPr id="3" name="Content Placeholder 2">
            <a:extLst>
              <a:ext uri="{FF2B5EF4-FFF2-40B4-BE49-F238E27FC236}">
                <a16:creationId xmlns:a16="http://schemas.microsoft.com/office/drawing/2014/main" id="{2380FDAD-8932-6E39-1F75-003EA799C87D}"/>
              </a:ext>
            </a:extLst>
          </p:cNvPr>
          <p:cNvSpPr>
            <a:spLocks noGrp="1"/>
          </p:cNvSpPr>
          <p:nvPr>
            <p:ph idx="1"/>
          </p:nvPr>
        </p:nvSpPr>
        <p:spPr/>
        <p:txBody>
          <a:bodyPr/>
          <a:lstStyle/>
          <a:p>
            <a:endParaRPr lang="en-GB"/>
          </a:p>
        </p:txBody>
      </p:sp>
      <p:sp>
        <p:nvSpPr>
          <p:cNvPr id="4" name="Date Placeholder 3">
            <a:extLst>
              <a:ext uri="{FF2B5EF4-FFF2-40B4-BE49-F238E27FC236}">
                <a16:creationId xmlns:a16="http://schemas.microsoft.com/office/drawing/2014/main" id="{9B42BC08-7359-519F-6B73-3FABF09BF635}"/>
              </a:ext>
            </a:extLst>
          </p:cNvPr>
          <p:cNvSpPr>
            <a:spLocks noGrp="1"/>
          </p:cNvSpPr>
          <p:nvPr>
            <p:ph type="dt" sz="half" idx="2"/>
          </p:nvPr>
        </p:nvSpPr>
        <p:spPr/>
        <p:txBody>
          <a:bodyPr/>
          <a:lstStyle/>
          <a:p>
            <a:r>
              <a:rPr lang="en-US"/>
              <a:t>24/06/2025</a:t>
            </a:r>
            <a:endParaRPr lang="en-US" dirty="0"/>
          </a:p>
        </p:txBody>
      </p:sp>
      <p:sp>
        <p:nvSpPr>
          <p:cNvPr id="5" name="Footer Placeholder 4">
            <a:extLst>
              <a:ext uri="{FF2B5EF4-FFF2-40B4-BE49-F238E27FC236}">
                <a16:creationId xmlns:a16="http://schemas.microsoft.com/office/drawing/2014/main" id="{749AB162-B8CC-E571-F2CE-CDC30DE1B971}"/>
              </a:ext>
            </a:extLst>
          </p:cNvPr>
          <p:cNvSpPr>
            <a:spLocks noGrp="1"/>
          </p:cNvSpPr>
          <p:nvPr>
            <p:ph type="ftr" sz="quarter" idx="3"/>
          </p:nvPr>
        </p:nvSpPr>
        <p:spPr/>
        <p:txBody>
          <a:bodyPr/>
          <a:lstStyle/>
          <a:p>
            <a:r>
              <a:rPr lang="fr-FR"/>
              <a:t>CAS Hadrons limits 2025, Y. Dutheil, Inj./Ext. </a:t>
            </a:r>
            <a:endParaRPr lang="en-US" dirty="0"/>
          </a:p>
        </p:txBody>
      </p:sp>
      <p:sp>
        <p:nvSpPr>
          <p:cNvPr id="6" name="Slide Number Placeholder 5">
            <a:extLst>
              <a:ext uri="{FF2B5EF4-FFF2-40B4-BE49-F238E27FC236}">
                <a16:creationId xmlns:a16="http://schemas.microsoft.com/office/drawing/2014/main" id="{A3D8B7B2-67A4-FCC1-A4ED-91ACC69F121E}"/>
              </a:ext>
            </a:extLst>
          </p:cNvPr>
          <p:cNvSpPr>
            <a:spLocks noGrp="1"/>
          </p:cNvSpPr>
          <p:nvPr>
            <p:ph type="sldNum" sz="quarter" idx="4"/>
          </p:nvPr>
        </p:nvSpPr>
        <p:spPr/>
        <p:txBody>
          <a:bodyPr/>
          <a:lstStyle/>
          <a:p>
            <a:fld id="{17918391-D411-FE40-AAD7-861AE5233E0E}" type="slidenum">
              <a:rPr lang="en-US" smtClean="0"/>
              <a:pPr/>
              <a:t>40</a:t>
            </a:fld>
            <a:endParaRPr lang="en-US" dirty="0"/>
          </a:p>
        </p:txBody>
      </p:sp>
      <p:pic>
        <p:nvPicPr>
          <p:cNvPr id="8" name="Picture 7">
            <a:extLst>
              <a:ext uri="{FF2B5EF4-FFF2-40B4-BE49-F238E27FC236}">
                <a16:creationId xmlns:a16="http://schemas.microsoft.com/office/drawing/2014/main" id="{E53DEBB6-4592-47DA-ED11-6A6858FB9777}"/>
              </a:ext>
            </a:extLst>
          </p:cNvPr>
          <p:cNvPicPr>
            <a:picLocks noChangeAspect="1"/>
          </p:cNvPicPr>
          <p:nvPr/>
        </p:nvPicPr>
        <p:blipFill>
          <a:blip r:embed="rId2"/>
          <a:stretch>
            <a:fillRect/>
          </a:stretch>
        </p:blipFill>
        <p:spPr>
          <a:xfrm>
            <a:off x="4450080" y="1211580"/>
            <a:ext cx="4379594" cy="1498282"/>
          </a:xfrm>
          <a:prstGeom prst="rect">
            <a:avLst/>
          </a:prstGeom>
        </p:spPr>
      </p:pic>
      <p:pic>
        <p:nvPicPr>
          <p:cNvPr id="9" name="Picture 8">
            <a:extLst>
              <a:ext uri="{FF2B5EF4-FFF2-40B4-BE49-F238E27FC236}">
                <a16:creationId xmlns:a16="http://schemas.microsoft.com/office/drawing/2014/main" id="{A91E553A-6B01-6561-AD28-7F1C6CD13373}"/>
              </a:ext>
            </a:extLst>
          </p:cNvPr>
          <p:cNvPicPr>
            <a:picLocks noChangeAspect="1"/>
          </p:cNvPicPr>
          <p:nvPr/>
        </p:nvPicPr>
        <p:blipFill>
          <a:blip r:embed="rId3"/>
          <a:stretch>
            <a:fillRect/>
          </a:stretch>
        </p:blipFill>
        <p:spPr>
          <a:xfrm>
            <a:off x="161926" y="652315"/>
            <a:ext cx="3968496" cy="2926080"/>
          </a:xfrm>
          <a:prstGeom prst="rect">
            <a:avLst/>
          </a:prstGeom>
        </p:spPr>
      </p:pic>
      <p:sp>
        <p:nvSpPr>
          <p:cNvPr id="10" name="TextBox 9">
            <a:extLst>
              <a:ext uri="{FF2B5EF4-FFF2-40B4-BE49-F238E27FC236}">
                <a16:creationId xmlns:a16="http://schemas.microsoft.com/office/drawing/2014/main" id="{24931318-7691-7732-D4B8-EC392E18FFF0}"/>
              </a:ext>
            </a:extLst>
          </p:cNvPr>
          <p:cNvSpPr txBox="1"/>
          <p:nvPr/>
        </p:nvSpPr>
        <p:spPr>
          <a:xfrm>
            <a:off x="161926" y="3613288"/>
            <a:ext cx="3608680" cy="369332"/>
          </a:xfrm>
          <a:prstGeom prst="rect">
            <a:avLst/>
          </a:prstGeom>
          <a:noFill/>
        </p:spPr>
        <p:txBody>
          <a:bodyPr wrap="none" rtlCol="0">
            <a:spAutoFit/>
          </a:bodyPr>
          <a:lstStyle/>
          <a:p>
            <a:r>
              <a:rPr lang="en-GB" dirty="0"/>
              <a:t>LHC Damper in Cell 6, right of P4</a:t>
            </a:r>
          </a:p>
        </p:txBody>
      </p:sp>
      <p:sp>
        <p:nvSpPr>
          <p:cNvPr id="11" name="TextBox 10">
            <a:extLst>
              <a:ext uri="{FF2B5EF4-FFF2-40B4-BE49-F238E27FC236}">
                <a16:creationId xmlns:a16="http://schemas.microsoft.com/office/drawing/2014/main" id="{18116BB9-24C3-5951-F8A4-5C3BE5F7FC32}"/>
              </a:ext>
            </a:extLst>
          </p:cNvPr>
          <p:cNvSpPr txBox="1"/>
          <p:nvPr/>
        </p:nvSpPr>
        <p:spPr>
          <a:xfrm>
            <a:off x="4570627" y="2910840"/>
            <a:ext cx="4411447" cy="923330"/>
          </a:xfrm>
          <a:prstGeom prst="rect">
            <a:avLst/>
          </a:prstGeom>
          <a:noFill/>
        </p:spPr>
        <p:txBody>
          <a:bodyPr wrap="square" rtlCol="0">
            <a:spAutoFit/>
          </a:bodyPr>
          <a:lstStyle/>
          <a:p>
            <a:r>
              <a:rPr lang="en-GB" dirty="0"/>
              <a:t>Example of LHC damped injection oscillation from ADT system commissioning</a:t>
            </a:r>
          </a:p>
        </p:txBody>
      </p:sp>
    </p:spTree>
    <p:extLst>
      <p:ext uri="{BB962C8B-B14F-4D97-AF65-F5344CB8AC3E}">
        <p14:creationId xmlns:p14="http://schemas.microsoft.com/office/powerpoint/2010/main" val="277698919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08D017-2ED7-2AAD-A07E-DBF20E701144}"/>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861863C9-A8F2-7FF3-E048-A69551D14427}"/>
              </a:ext>
            </a:extLst>
          </p:cNvPr>
          <p:cNvSpPr>
            <a:spLocks noGrp="1"/>
          </p:cNvSpPr>
          <p:nvPr>
            <p:ph type="title"/>
          </p:nvPr>
        </p:nvSpPr>
        <p:spPr/>
        <p:txBody>
          <a:bodyPr/>
          <a:lstStyle/>
          <a:p>
            <a:r>
              <a:rPr lang="en-US" dirty="0"/>
              <a:t>Layout</a:t>
            </a:r>
            <a:endParaRPr lang="en-US" dirty="0">
              <a:solidFill>
                <a:srgbClr val="FF0000"/>
              </a:solidFill>
            </a:endParaRPr>
          </a:p>
        </p:txBody>
      </p:sp>
      <p:sp>
        <p:nvSpPr>
          <p:cNvPr id="8" name="Content Placeholder 7">
            <a:extLst>
              <a:ext uri="{FF2B5EF4-FFF2-40B4-BE49-F238E27FC236}">
                <a16:creationId xmlns:a16="http://schemas.microsoft.com/office/drawing/2014/main" id="{3659E3A9-DDFF-F378-C279-CDE6FC252ADD}"/>
              </a:ext>
            </a:extLst>
          </p:cNvPr>
          <p:cNvSpPr>
            <a:spLocks noGrp="1"/>
          </p:cNvSpPr>
          <p:nvPr>
            <p:ph idx="1"/>
          </p:nvPr>
        </p:nvSpPr>
        <p:spPr/>
        <p:txBody>
          <a:bodyPr>
            <a:normAutofit/>
          </a:bodyPr>
          <a:lstStyle/>
          <a:p>
            <a:r>
              <a:rPr lang="en-US" dirty="0">
                <a:solidFill>
                  <a:schemeClr val="accent1"/>
                </a:solidFill>
              </a:rPr>
              <a:t>Introduction</a:t>
            </a:r>
          </a:p>
          <a:p>
            <a:r>
              <a:rPr lang="en-US" dirty="0">
                <a:solidFill>
                  <a:schemeClr val="accent1"/>
                </a:solidFill>
              </a:rPr>
              <a:t>Basic principle of injection </a:t>
            </a:r>
          </a:p>
          <a:p>
            <a:pPr lvl="1"/>
            <a:r>
              <a:rPr lang="en-US" dirty="0">
                <a:solidFill>
                  <a:schemeClr val="accent1"/>
                </a:solidFill>
              </a:rPr>
              <a:t>Kicker and septum</a:t>
            </a:r>
          </a:p>
          <a:p>
            <a:r>
              <a:rPr lang="en-US" dirty="0"/>
              <a:t>Fast injection concept</a:t>
            </a:r>
          </a:p>
          <a:p>
            <a:pPr lvl="1"/>
            <a:r>
              <a:rPr lang="en-US" dirty="0">
                <a:solidFill>
                  <a:schemeClr val="accent1"/>
                </a:solidFill>
              </a:rPr>
              <a:t>Reminder on normalized phase space</a:t>
            </a:r>
          </a:p>
          <a:p>
            <a:pPr lvl="1"/>
            <a:r>
              <a:rPr lang="en-US" dirty="0">
                <a:solidFill>
                  <a:schemeClr val="accent1"/>
                </a:solidFill>
              </a:rPr>
              <a:t>Dipole error and filamentation</a:t>
            </a:r>
          </a:p>
          <a:p>
            <a:pPr lvl="1"/>
            <a:r>
              <a:rPr lang="en-US" dirty="0"/>
              <a:t>Betatron error and filamentation</a:t>
            </a:r>
          </a:p>
          <a:p>
            <a:pPr lvl="1"/>
            <a:r>
              <a:rPr lang="en-US" dirty="0">
                <a:solidFill>
                  <a:schemeClr val="accent1"/>
                </a:solidFill>
              </a:rPr>
              <a:t>Injection protection challenges at the LHC</a:t>
            </a:r>
          </a:p>
          <a:p>
            <a:pPr lvl="1"/>
            <a:r>
              <a:rPr lang="en-US" dirty="0">
                <a:solidFill>
                  <a:schemeClr val="accent1"/>
                </a:solidFill>
              </a:rPr>
              <a:t>Injection protection challenges at the FCC-</a:t>
            </a:r>
            <a:r>
              <a:rPr lang="en-US" dirty="0" err="1">
                <a:solidFill>
                  <a:schemeClr val="accent1"/>
                </a:solidFill>
              </a:rPr>
              <a:t>hh</a:t>
            </a:r>
            <a:endParaRPr lang="en-US" dirty="0">
              <a:solidFill>
                <a:schemeClr val="accent1"/>
              </a:solidFill>
            </a:endParaRPr>
          </a:p>
          <a:p>
            <a:r>
              <a:rPr lang="en-US" dirty="0">
                <a:solidFill>
                  <a:schemeClr val="accent1"/>
                </a:solidFill>
              </a:rPr>
              <a:t>Multi-turn injection concept</a:t>
            </a:r>
          </a:p>
          <a:p>
            <a:pPr lvl="1"/>
            <a:endParaRPr lang="en-US" dirty="0"/>
          </a:p>
        </p:txBody>
      </p:sp>
      <p:sp>
        <p:nvSpPr>
          <p:cNvPr id="3" name="Date Placeholder 2">
            <a:extLst>
              <a:ext uri="{FF2B5EF4-FFF2-40B4-BE49-F238E27FC236}">
                <a16:creationId xmlns:a16="http://schemas.microsoft.com/office/drawing/2014/main" id="{46057458-4BE1-50C1-0919-68FA40AD9B46}"/>
              </a:ext>
            </a:extLst>
          </p:cNvPr>
          <p:cNvSpPr>
            <a:spLocks noGrp="1"/>
          </p:cNvSpPr>
          <p:nvPr>
            <p:ph type="dt" sz="half" idx="2"/>
          </p:nvPr>
        </p:nvSpPr>
        <p:spPr/>
        <p:txBody>
          <a:bodyPr/>
          <a:lstStyle/>
          <a:p>
            <a:pPr defTabSz="914378"/>
            <a:r>
              <a:rPr lang="en-US">
                <a:solidFill>
                  <a:srgbClr val="0055A0">
                    <a:tint val="75000"/>
                  </a:srgbClr>
                </a:solidFill>
                <a:latin typeface="Arial"/>
              </a:rPr>
              <a:t>24/06/2025</a:t>
            </a:r>
            <a:endParaRPr lang="en-US" dirty="0">
              <a:solidFill>
                <a:srgbClr val="0055A0">
                  <a:tint val="75000"/>
                </a:srgbClr>
              </a:solidFill>
              <a:latin typeface="Arial"/>
            </a:endParaRPr>
          </a:p>
        </p:txBody>
      </p:sp>
      <p:sp>
        <p:nvSpPr>
          <p:cNvPr id="4" name="Footer Placeholder 3">
            <a:extLst>
              <a:ext uri="{FF2B5EF4-FFF2-40B4-BE49-F238E27FC236}">
                <a16:creationId xmlns:a16="http://schemas.microsoft.com/office/drawing/2014/main" id="{0F23B6B6-F0D6-CD11-E516-3A4C413C9E25}"/>
              </a:ext>
            </a:extLst>
          </p:cNvPr>
          <p:cNvSpPr>
            <a:spLocks noGrp="1"/>
          </p:cNvSpPr>
          <p:nvPr>
            <p:ph type="ftr" sz="quarter" idx="3"/>
          </p:nvPr>
        </p:nvSpPr>
        <p:spPr/>
        <p:txBody>
          <a:bodyPr/>
          <a:lstStyle/>
          <a:p>
            <a:pPr defTabSz="914378"/>
            <a:r>
              <a:rPr lang="fr-FR">
                <a:solidFill>
                  <a:srgbClr val="0055A0">
                    <a:tint val="75000"/>
                  </a:srgbClr>
                </a:solidFill>
                <a:latin typeface="Arial"/>
              </a:rPr>
              <a:t>CAS Hadrons limits 2025, Y. Dutheil, Inj./Ext. </a:t>
            </a:r>
            <a:endParaRPr lang="en-US" dirty="0">
              <a:solidFill>
                <a:srgbClr val="0055A0">
                  <a:tint val="75000"/>
                </a:srgbClr>
              </a:solidFill>
              <a:latin typeface="Arial"/>
            </a:endParaRPr>
          </a:p>
        </p:txBody>
      </p:sp>
      <p:sp>
        <p:nvSpPr>
          <p:cNvPr id="5" name="Slide Number Placeholder 4">
            <a:extLst>
              <a:ext uri="{FF2B5EF4-FFF2-40B4-BE49-F238E27FC236}">
                <a16:creationId xmlns:a16="http://schemas.microsoft.com/office/drawing/2014/main" id="{F4318098-FCEE-F480-F511-3EBED9DA8B55}"/>
              </a:ext>
            </a:extLst>
          </p:cNvPr>
          <p:cNvSpPr>
            <a:spLocks noGrp="1"/>
          </p:cNvSpPr>
          <p:nvPr>
            <p:ph type="sldNum" sz="quarter" idx="4"/>
          </p:nvPr>
        </p:nvSpPr>
        <p:spPr/>
        <p:txBody>
          <a:bodyPr/>
          <a:lstStyle/>
          <a:p>
            <a:pPr defTabSz="914378"/>
            <a:fld id="{17918391-D411-FE40-AAD7-861AE5233E0E}" type="slidenum">
              <a:rPr lang="en-US">
                <a:solidFill>
                  <a:srgbClr val="0055A0">
                    <a:tint val="75000"/>
                  </a:srgbClr>
                </a:solidFill>
                <a:latin typeface="Arial"/>
              </a:rPr>
              <a:pPr defTabSz="914378"/>
              <a:t>41</a:t>
            </a:fld>
            <a:endParaRPr lang="en-US" dirty="0">
              <a:solidFill>
                <a:srgbClr val="0055A0">
                  <a:tint val="75000"/>
                </a:srgbClr>
              </a:solidFill>
              <a:latin typeface="Arial"/>
            </a:endParaRPr>
          </a:p>
        </p:txBody>
      </p:sp>
      <p:sp>
        <p:nvSpPr>
          <p:cNvPr id="2" name="Oval 1">
            <a:extLst>
              <a:ext uri="{FF2B5EF4-FFF2-40B4-BE49-F238E27FC236}">
                <a16:creationId xmlns:a16="http://schemas.microsoft.com/office/drawing/2014/main" id="{723A4D38-E5CE-657E-1114-AC133F41363A}"/>
              </a:ext>
            </a:extLst>
          </p:cNvPr>
          <p:cNvSpPr>
            <a:spLocks noChangeArrowheads="1"/>
          </p:cNvSpPr>
          <p:nvPr/>
        </p:nvSpPr>
        <p:spPr bwMode="auto">
          <a:xfrm>
            <a:off x="5252364" y="1655227"/>
            <a:ext cx="1820704" cy="308801"/>
          </a:xfrm>
          <a:prstGeom prst="ellipse">
            <a:avLst/>
          </a:prstGeom>
          <a:noFill/>
          <a:ln w="15875">
            <a:solidFill>
              <a:schemeClr val="tx1"/>
            </a:solidFill>
            <a:round/>
            <a:headEnd/>
            <a:tailEnd/>
          </a:ln>
          <a:extLst>
            <a:ext uri="{909E8E84-426E-40dd-AFC4-6F175D3DCCD1}">
              <a14:hiddenFill xmlns="" xmlns:a14="http://schemas.microsoft.com/office/drawing/2010/main" xmlns:lc="http://schemas.openxmlformats.org/drawingml/2006/lockedCanvas">
                <a:solidFill>
                  <a:srgbClr val="FFFFFF"/>
                </a:solidFill>
              </a14:hiddenFill>
            </a:ext>
          </a:extLst>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6" name="Oval 5">
            <a:extLst>
              <a:ext uri="{FF2B5EF4-FFF2-40B4-BE49-F238E27FC236}">
                <a16:creationId xmlns:a16="http://schemas.microsoft.com/office/drawing/2014/main" id="{5401D5DA-8542-3B46-8C5F-36D87C045FD5}"/>
              </a:ext>
            </a:extLst>
          </p:cNvPr>
          <p:cNvSpPr>
            <a:spLocks noChangeArrowheads="1"/>
          </p:cNvSpPr>
          <p:nvPr/>
        </p:nvSpPr>
        <p:spPr bwMode="auto">
          <a:xfrm>
            <a:off x="6129837" y="1944335"/>
            <a:ext cx="32879" cy="37812"/>
          </a:xfrm>
          <a:prstGeom prst="ellipse">
            <a:avLst/>
          </a:prstGeom>
          <a:solidFill>
            <a:schemeClr val="tx1"/>
          </a:solidFill>
          <a:ln w="9525">
            <a:solidFill>
              <a:schemeClr val="tx1"/>
            </a:solidFill>
            <a:round/>
            <a:headEnd/>
            <a:tailEnd/>
          </a:ln>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9" name="Oval 8">
            <a:extLst>
              <a:ext uri="{FF2B5EF4-FFF2-40B4-BE49-F238E27FC236}">
                <a16:creationId xmlns:a16="http://schemas.microsoft.com/office/drawing/2014/main" id="{F96AE923-4FEB-9E34-0394-D6B09A88CDCA}"/>
              </a:ext>
            </a:extLst>
          </p:cNvPr>
          <p:cNvSpPr>
            <a:spLocks noChangeArrowheads="1"/>
          </p:cNvSpPr>
          <p:nvPr/>
        </p:nvSpPr>
        <p:spPr bwMode="auto">
          <a:xfrm>
            <a:off x="5348948" y="1699342"/>
            <a:ext cx="1641236" cy="213482"/>
          </a:xfrm>
          <a:prstGeom prst="ellipse">
            <a:avLst/>
          </a:prstGeom>
          <a:noFill/>
          <a:ln w="15875">
            <a:solidFill>
              <a:schemeClr val="tx1"/>
            </a:solidFill>
            <a:prstDash val="sysDot"/>
            <a:round/>
            <a:headEnd/>
            <a:tailEnd/>
          </a:ln>
          <a:extLst>
            <a:ext uri="{909E8E84-426E-40dd-AFC4-6F175D3DCCD1}">
              <a14:hiddenFill xmlns="" xmlns:a14="http://schemas.microsoft.com/office/drawing/2010/main" xmlns:lc="http://schemas.openxmlformats.org/drawingml/2006/lockedCanvas">
                <a:solidFill>
                  <a:srgbClr val="FFFFFF"/>
                </a:solidFill>
              </a14:hiddenFill>
            </a:ext>
          </a:extLst>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10" name="Rectangle 9">
            <a:extLst>
              <a:ext uri="{FF2B5EF4-FFF2-40B4-BE49-F238E27FC236}">
                <a16:creationId xmlns:a16="http://schemas.microsoft.com/office/drawing/2014/main" id="{A5E18D39-2601-AF24-727B-9DB09B4AA826}"/>
              </a:ext>
            </a:extLst>
          </p:cNvPr>
          <p:cNvSpPr>
            <a:spLocks noChangeArrowheads="1"/>
          </p:cNvSpPr>
          <p:nvPr/>
        </p:nvSpPr>
        <p:spPr bwMode="auto">
          <a:xfrm>
            <a:off x="6073666" y="1866346"/>
            <a:ext cx="179468" cy="71686"/>
          </a:xfrm>
          <a:prstGeom prst="rect">
            <a:avLst/>
          </a:prstGeom>
          <a:solidFill>
            <a:schemeClr val="bg1"/>
          </a:solidFill>
          <a:ln>
            <a:noFill/>
          </a:ln>
          <a:extLs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Lst>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algn="ctr" eaLnBrk="1" hangingPunct="1"/>
            <a:endParaRPr lang="en-GB" altLang="en-US" sz="1350" b="0">
              <a:solidFill>
                <a:srgbClr val="000000"/>
              </a:solidFill>
            </a:endParaRPr>
          </a:p>
        </p:txBody>
      </p:sp>
      <p:sp>
        <p:nvSpPr>
          <p:cNvPr id="11" name="Line 12">
            <a:extLst>
              <a:ext uri="{FF2B5EF4-FFF2-40B4-BE49-F238E27FC236}">
                <a16:creationId xmlns:a16="http://schemas.microsoft.com/office/drawing/2014/main" id="{2CC3E477-4902-5ADA-72C4-A2D2B20C9722}"/>
              </a:ext>
            </a:extLst>
          </p:cNvPr>
          <p:cNvSpPr>
            <a:spLocks noChangeShapeType="1"/>
          </p:cNvSpPr>
          <p:nvPr/>
        </p:nvSpPr>
        <p:spPr bwMode="auto">
          <a:xfrm>
            <a:off x="6053118" y="1911248"/>
            <a:ext cx="19865" cy="0"/>
          </a:xfrm>
          <a:prstGeom prst="line">
            <a:avLst/>
          </a:prstGeom>
          <a:noFill/>
          <a:ln w="9525">
            <a:solidFill>
              <a:schemeClr val="tx1"/>
            </a:solidFill>
            <a:round/>
            <a:headEnd/>
            <a:tailEnd type="triangle" w="lg" len="lg"/>
          </a:ln>
          <a:extLst>
            <a:ext uri="{909E8E84-426E-40dd-AFC4-6F175D3DCCD1}">
              <a14:hiddenFill xmlns="" xmlns:a14="http://schemas.microsoft.com/office/drawing/2010/main" xmlns:lc="http://schemas.openxmlformats.org/drawingml/2006/lockedCanvas">
                <a:no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000000"/>
              </a:solidFill>
            </a:endParaRPr>
          </a:p>
        </p:txBody>
      </p:sp>
      <p:sp>
        <p:nvSpPr>
          <p:cNvPr id="12" name="Oval 11">
            <a:extLst>
              <a:ext uri="{FF2B5EF4-FFF2-40B4-BE49-F238E27FC236}">
                <a16:creationId xmlns:a16="http://schemas.microsoft.com/office/drawing/2014/main" id="{5A785C40-1AD6-1A0C-3B67-A02ED2BA8320}"/>
              </a:ext>
            </a:extLst>
          </p:cNvPr>
          <p:cNvSpPr>
            <a:spLocks noChangeArrowheads="1"/>
          </p:cNvSpPr>
          <p:nvPr/>
        </p:nvSpPr>
        <p:spPr bwMode="auto">
          <a:xfrm>
            <a:off x="5353058" y="2732878"/>
            <a:ext cx="3055055" cy="510466"/>
          </a:xfrm>
          <a:prstGeom prst="ellipse">
            <a:avLst/>
          </a:prstGeom>
          <a:noFill/>
          <a:ln w="15875">
            <a:solidFill>
              <a:schemeClr val="tx1"/>
            </a:solidFill>
            <a:round/>
            <a:headEnd/>
            <a:tailEnd/>
          </a:ln>
          <a:extLst>
            <a:ext uri="{909E8E84-426E-40dd-AFC4-6F175D3DCCD1}">
              <a14:hiddenFill xmlns="" xmlns:a14="http://schemas.microsoft.com/office/drawing/2010/main" xmlns:lc="http://schemas.openxmlformats.org/drawingml/2006/lockedCanvas">
                <a:solidFill>
                  <a:srgbClr val="FFFFFF"/>
                </a:solidFill>
              </a14:hiddenFill>
            </a:ext>
          </a:extLst>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13" name="Oval 12">
            <a:extLst>
              <a:ext uri="{FF2B5EF4-FFF2-40B4-BE49-F238E27FC236}">
                <a16:creationId xmlns:a16="http://schemas.microsoft.com/office/drawing/2014/main" id="{7EE781BC-4F18-CE3B-03E0-4497750EBB80}"/>
              </a:ext>
            </a:extLst>
          </p:cNvPr>
          <p:cNvSpPr>
            <a:spLocks noChangeArrowheads="1"/>
          </p:cNvSpPr>
          <p:nvPr/>
        </p:nvSpPr>
        <p:spPr bwMode="auto">
          <a:xfrm>
            <a:off x="8343724" y="2914061"/>
            <a:ext cx="32879" cy="37812"/>
          </a:xfrm>
          <a:prstGeom prst="ellipse">
            <a:avLst/>
          </a:prstGeom>
          <a:solidFill>
            <a:schemeClr val="tx1"/>
          </a:solidFill>
          <a:ln w="9525">
            <a:solidFill>
              <a:schemeClr val="tx1"/>
            </a:solidFill>
            <a:round/>
            <a:headEnd/>
            <a:tailEnd/>
          </a:ln>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14" name="Oval 13">
            <a:extLst>
              <a:ext uri="{FF2B5EF4-FFF2-40B4-BE49-F238E27FC236}">
                <a16:creationId xmlns:a16="http://schemas.microsoft.com/office/drawing/2014/main" id="{91A50B27-CC0A-2E2B-79C6-53DC437F1A5E}"/>
              </a:ext>
            </a:extLst>
          </p:cNvPr>
          <p:cNvSpPr>
            <a:spLocks noChangeArrowheads="1"/>
          </p:cNvSpPr>
          <p:nvPr/>
        </p:nvSpPr>
        <p:spPr bwMode="auto">
          <a:xfrm>
            <a:off x="5492111" y="2799837"/>
            <a:ext cx="2779004" cy="370245"/>
          </a:xfrm>
          <a:prstGeom prst="ellipse">
            <a:avLst/>
          </a:prstGeom>
          <a:noFill/>
          <a:ln w="15875">
            <a:solidFill>
              <a:schemeClr val="tx1"/>
            </a:solidFill>
            <a:prstDash val="sysDot"/>
            <a:round/>
            <a:headEnd/>
            <a:tailEnd/>
          </a:ln>
          <a:extLst>
            <a:ext uri="{909E8E84-426E-40dd-AFC4-6F175D3DCCD1}">
              <a14:hiddenFill xmlns="" xmlns:a14="http://schemas.microsoft.com/office/drawing/2010/main" xmlns:lc="http://schemas.openxmlformats.org/drawingml/2006/lockedCanvas">
                <a:solidFill>
                  <a:srgbClr val="FFFFFF"/>
                </a:solidFill>
              </a14:hiddenFill>
            </a:ext>
          </a:extLst>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15" name="Rectangle 14">
            <a:extLst>
              <a:ext uri="{FF2B5EF4-FFF2-40B4-BE49-F238E27FC236}">
                <a16:creationId xmlns:a16="http://schemas.microsoft.com/office/drawing/2014/main" id="{B4E8581E-273C-726B-70A5-6100ECABACDF}"/>
              </a:ext>
            </a:extLst>
          </p:cNvPr>
          <p:cNvSpPr>
            <a:spLocks noChangeArrowheads="1"/>
          </p:cNvSpPr>
          <p:nvPr/>
        </p:nvSpPr>
        <p:spPr bwMode="auto">
          <a:xfrm>
            <a:off x="8127267" y="2934543"/>
            <a:ext cx="179468" cy="98470"/>
          </a:xfrm>
          <a:prstGeom prst="rect">
            <a:avLst/>
          </a:prstGeom>
          <a:solidFill>
            <a:schemeClr val="bg1"/>
          </a:solidFill>
          <a:ln>
            <a:noFill/>
          </a:ln>
          <a:extLs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Lst>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16" name="Line 22">
            <a:extLst>
              <a:ext uri="{FF2B5EF4-FFF2-40B4-BE49-F238E27FC236}">
                <a16:creationId xmlns:a16="http://schemas.microsoft.com/office/drawing/2014/main" id="{C866DC5C-1D74-A4FE-063B-D9539D6B10FF}"/>
              </a:ext>
            </a:extLst>
          </p:cNvPr>
          <p:cNvSpPr>
            <a:spLocks noChangeShapeType="1"/>
          </p:cNvSpPr>
          <p:nvPr/>
        </p:nvSpPr>
        <p:spPr bwMode="auto">
          <a:xfrm>
            <a:off x="8189601" y="2918000"/>
            <a:ext cx="38360" cy="31511"/>
          </a:xfrm>
          <a:prstGeom prst="line">
            <a:avLst/>
          </a:prstGeom>
          <a:noFill/>
          <a:ln w="9525">
            <a:solidFill>
              <a:schemeClr val="tx1"/>
            </a:solidFill>
            <a:round/>
            <a:headEnd/>
            <a:tailEnd type="triangle" w="lg" len="lg"/>
          </a:ln>
          <a:extLst>
            <a:ext uri="{909E8E84-426E-40dd-AFC4-6F175D3DCCD1}">
              <a14:hiddenFill xmlns="" xmlns:a14="http://schemas.microsoft.com/office/drawing/2010/main" xmlns:lc="http://schemas.openxmlformats.org/drawingml/2006/lockedCanvas">
                <a:no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000000"/>
              </a:solidFill>
            </a:endParaRPr>
          </a:p>
        </p:txBody>
      </p:sp>
      <p:sp>
        <p:nvSpPr>
          <p:cNvPr id="17" name="Text Box 25">
            <a:extLst>
              <a:ext uri="{FF2B5EF4-FFF2-40B4-BE49-F238E27FC236}">
                <a16:creationId xmlns:a16="http://schemas.microsoft.com/office/drawing/2014/main" id="{7D80C4A7-C60C-AA86-8450-E2D88A8AFC3C}"/>
              </a:ext>
            </a:extLst>
          </p:cNvPr>
          <p:cNvSpPr txBox="1">
            <a:spLocks noChangeArrowheads="1"/>
          </p:cNvSpPr>
          <p:nvPr/>
        </p:nvSpPr>
        <p:spPr bwMode="auto">
          <a:xfrm>
            <a:off x="5892830" y="1707220"/>
            <a:ext cx="898195" cy="300082"/>
          </a:xfrm>
          <a:prstGeom prst="rect">
            <a:avLst/>
          </a:prstGeom>
          <a:noFill/>
          <a:ln>
            <a:noFill/>
          </a:ln>
          <a:extLst>
            <a:ext uri="{909E8E84-426E-40dd-AFC4-6F175D3DCCD1}">
              <a14:hiddenFill xmlns="" xmlns:a14="http://schemas.microsoft.com/office/drawing/2010/main" xmlns:lc="http://schemas.openxmlformats.org/drawingml/2006/lockedCanvas">
                <a:solidFill>
                  <a:srgbClr val="FFFFFF"/>
                </a:solidFill>
              </a14:hiddenFill>
            </a:ex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Lst>
        </p:spPr>
        <p:txBody>
          <a:bodyPr wrap="none">
            <a:spAutoFit/>
          </a:bodyP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r>
              <a:rPr lang="en-US" altLang="en-US" sz="1350" b="0">
                <a:solidFill>
                  <a:srgbClr val="000000"/>
                </a:solidFill>
                <a:latin typeface="Calibri"/>
              </a:rPr>
              <a:t>Extraction</a:t>
            </a:r>
          </a:p>
        </p:txBody>
      </p:sp>
      <p:sp>
        <p:nvSpPr>
          <p:cNvPr id="18" name="Text Box 26">
            <a:extLst>
              <a:ext uri="{FF2B5EF4-FFF2-40B4-BE49-F238E27FC236}">
                <a16:creationId xmlns:a16="http://schemas.microsoft.com/office/drawing/2014/main" id="{B03A3A0D-0DB7-72C1-6259-A47C2ECC646B}"/>
              </a:ext>
            </a:extLst>
          </p:cNvPr>
          <p:cNvSpPr txBox="1">
            <a:spLocks noChangeArrowheads="1"/>
          </p:cNvSpPr>
          <p:nvPr/>
        </p:nvSpPr>
        <p:spPr bwMode="auto">
          <a:xfrm>
            <a:off x="6961325" y="2165976"/>
            <a:ext cx="752835" cy="300082"/>
          </a:xfrm>
          <a:prstGeom prst="rect">
            <a:avLst/>
          </a:prstGeom>
          <a:noFill/>
          <a:ln>
            <a:noFill/>
          </a:ln>
          <a:extLst>
            <a:ext uri="{909E8E84-426E-40dd-AFC4-6F175D3DCCD1}">
              <a14:hiddenFill xmlns="" xmlns:a14="http://schemas.microsoft.com/office/drawing/2010/main" xmlns:lc="http://schemas.openxmlformats.org/drawingml/2006/lockedCanvas">
                <a:solidFill>
                  <a:srgbClr val="FFFFFF"/>
                </a:solidFill>
              </a14:hiddenFill>
            </a:ex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Lst>
        </p:spPr>
        <p:txBody>
          <a:bodyPr wrap="none">
            <a:spAutoFit/>
          </a:bodyP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r>
              <a:rPr lang="en-US" altLang="en-US" sz="1350" b="0">
                <a:solidFill>
                  <a:srgbClr val="000000"/>
                </a:solidFill>
                <a:latin typeface="Calibri"/>
              </a:rPr>
              <a:t>Transfer</a:t>
            </a:r>
          </a:p>
        </p:txBody>
      </p:sp>
      <p:sp>
        <p:nvSpPr>
          <p:cNvPr id="19" name="Text Box 27">
            <a:extLst>
              <a:ext uri="{FF2B5EF4-FFF2-40B4-BE49-F238E27FC236}">
                <a16:creationId xmlns:a16="http://schemas.microsoft.com/office/drawing/2014/main" id="{B1CB61A0-945B-DE26-9FB0-58BA5E48ACFB}"/>
              </a:ext>
            </a:extLst>
          </p:cNvPr>
          <p:cNvSpPr txBox="1">
            <a:spLocks noChangeArrowheads="1"/>
          </p:cNvSpPr>
          <p:nvPr/>
        </p:nvSpPr>
        <p:spPr bwMode="auto">
          <a:xfrm>
            <a:off x="8425238" y="2841982"/>
            <a:ext cx="801823" cy="300082"/>
          </a:xfrm>
          <a:prstGeom prst="rect">
            <a:avLst/>
          </a:prstGeom>
          <a:noFill/>
          <a:ln>
            <a:noFill/>
          </a:ln>
          <a:extLst>
            <a:ext uri="{909E8E84-426E-40dd-AFC4-6F175D3DCCD1}">
              <a14:hiddenFill xmlns="" xmlns:a14="http://schemas.microsoft.com/office/drawing/2010/main" xmlns:lc="http://schemas.openxmlformats.org/drawingml/2006/lockedCanvas">
                <a:solidFill>
                  <a:srgbClr val="FFFFFF"/>
                </a:solidFill>
              </a14:hiddenFill>
            </a:ex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Lst>
        </p:spPr>
        <p:txBody>
          <a:bodyPr wrap="none">
            <a:spAutoFit/>
          </a:bodyP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r>
              <a:rPr lang="en-US" altLang="en-US" sz="1350" b="0">
                <a:solidFill>
                  <a:srgbClr val="000000"/>
                </a:solidFill>
                <a:latin typeface="Calibri"/>
              </a:rPr>
              <a:t>Injection</a:t>
            </a:r>
          </a:p>
        </p:txBody>
      </p:sp>
      <p:sp>
        <p:nvSpPr>
          <p:cNvPr id="20" name="Freeform 39">
            <a:extLst>
              <a:ext uri="{FF2B5EF4-FFF2-40B4-BE49-F238E27FC236}">
                <a16:creationId xmlns:a16="http://schemas.microsoft.com/office/drawing/2014/main" id="{598264FF-B444-9483-72B8-E7423043A578}"/>
              </a:ext>
            </a:extLst>
          </p:cNvPr>
          <p:cNvSpPr>
            <a:spLocks/>
          </p:cNvSpPr>
          <p:nvPr/>
        </p:nvSpPr>
        <p:spPr bwMode="auto">
          <a:xfrm>
            <a:off x="6147646" y="1962452"/>
            <a:ext cx="2215258" cy="970515"/>
          </a:xfrm>
          <a:custGeom>
            <a:avLst/>
            <a:gdLst>
              <a:gd name="T0" fmla="*/ 0 w 3234"/>
              <a:gd name="T1" fmla="*/ 0 h 1232"/>
              <a:gd name="T2" fmla="*/ 2147483647 w 3234"/>
              <a:gd name="T3" fmla="*/ 2147483647 h 1232"/>
              <a:gd name="T4" fmla="*/ 2147483647 w 3234"/>
              <a:gd name="T5" fmla="*/ 2147483647 h 1232"/>
              <a:gd name="T6" fmla="*/ 2147483647 w 3234"/>
              <a:gd name="T7" fmla="*/ 2147483647 h 1232"/>
              <a:gd name="T8" fmla="*/ 2147483647 w 3234"/>
              <a:gd name="T9" fmla="*/ 2147483647 h 1232"/>
              <a:gd name="T10" fmla="*/ 2147483647 w 3234"/>
              <a:gd name="T11" fmla="*/ 2147483647 h 1232"/>
              <a:gd name="T12" fmla="*/ 0 60000 65536"/>
              <a:gd name="T13" fmla="*/ 0 60000 65536"/>
              <a:gd name="T14" fmla="*/ 0 60000 65536"/>
              <a:gd name="T15" fmla="*/ 0 60000 65536"/>
              <a:gd name="T16" fmla="*/ 0 60000 65536"/>
              <a:gd name="T17" fmla="*/ 0 60000 65536"/>
              <a:gd name="T18" fmla="*/ 0 w 3234"/>
              <a:gd name="T19" fmla="*/ 0 h 1232"/>
              <a:gd name="T20" fmla="*/ 3234 w 3234"/>
              <a:gd name="T21" fmla="*/ 1232 h 1232"/>
            </a:gdLst>
            <a:ahLst/>
            <a:cxnLst>
              <a:cxn ang="T12">
                <a:pos x="T0" y="T1"/>
              </a:cxn>
              <a:cxn ang="T13">
                <a:pos x="T2" y="T3"/>
              </a:cxn>
              <a:cxn ang="T14">
                <a:pos x="T4" y="T5"/>
              </a:cxn>
              <a:cxn ang="T15">
                <a:pos x="T6" y="T7"/>
              </a:cxn>
              <a:cxn ang="T16">
                <a:pos x="T8" y="T9"/>
              </a:cxn>
              <a:cxn ang="T17">
                <a:pos x="T10" y="T11"/>
              </a:cxn>
            </a:cxnLst>
            <a:rect l="T18" t="T19" r="T20" b="T21"/>
            <a:pathLst>
              <a:path w="3234" h="1232">
                <a:moveTo>
                  <a:pt x="0" y="0"/>
                </a:moveTo>
                <a:cubicBezTo>
                  <a:pt x="145" y="17"/>
                  <a:pt x="420" y="72"/>
                  <a:pt x="644" y="177"/>
                </a:cubicBezTo>
                <a:cubicBezTo>
                  <a:pt x="868" y="282"/>
                  <a:pt x="1099" y="514"/>
                  <a:pt x="1346" y="628"/>
                </a:cubicBezTo>
                <a:cubicBezTo>
                  <a:pt x="1593" y="742"/>
                  <a:pt x="1879" y="793"/>
                  <a:pt x="2127" y="861"/>
                </a:cubicBezTo>
                <a:cubicBezTo>
                  <a:pt x="2375" y="929"/>
                  <a:pt x="2649" y="976"/>
                  <a:pt x="2834" y="1038"/>
                </a:cubicBezTo>
                <a:cubicBezTo>
                  <a:pt x="3019" y="1100"/>
                  <a:pt x="3126" y="1166"/>
                  <a:pt x="3234" y="1232"/>
                </a:cubicBezTo>
              </a:path>
            </a:pathLst>
          </a:custGeom>
          <a:noFill/>
          <a:ln w="19050" cap="flat" cmpd="sng">
            <a:solidFill>
              <a:schemeClr val="tx1"/>
            </a:solidFill>
            <a:prstDash val="solid"/>
            <a:round/>
            <a:headEnd/>
            <a:tailEnd/>
          </a:ln>
          <a:extLst>
            <a:ext uri="{909E8E84-426E-40dd-AFC4-6F175D3DCCD1}">
              <a14:hiddenFill xmlns="" xmlns:a14="http://schemas.microsoft.com/office/drawing/2010/main" xmlns:lc="http://schemas.openxmlformats.org/drawingml/2006/lockedCanvas">
                <a:solidFill>
                  <a:srgbClr val="FFFFFF"/>
                </a:solid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000000"/>
              </a:solidFill>
            </a:endParaRPr>
          </a:p>
        </p:txBody>
      </p:sp>
      <p:sp>
        <p:nvSpPr>
          <p:cNvPr id="21" name="Freeform 42">
            <a:extLst>
              <a:ext uri="{FF2B5EF4-FFF2-40B4-BE49-F238E27FC236}">
                <a16:creationId xmlns:a16="http://schemas.microsoft.com/office/drawing/2014/main" id="{5DE8135C-AEDD-F480-0AF3-A9CD25C14E45}"/>
              </a:ext>
            </a:extLst>
          </p:cNvPr>
          <p:cNvSpPr>
            <a:spLocks/>
          </p:cNvSpPr>
          <p:nvPr/>
        </p:nvSpPr>
        <p:spPr bwMode="auto">
          <a:xfrm>
            <a:off x="6489457" y="2112914"/>
            <a:ext cx="184731" cy="300082"/>
          </a:xfrm>
          <a:custGeom>
            <a:avLst/>
            <a:gdLst>
              <a:gd name="T0" fmla="*/ 0 w 1062"/>
              <a:gd name="T1" fmla="*/ 0 h 612"/>
              <a:gd name="T2" fmla="*/ 2147483647 w 1062"/>
              <a:gd name="T3" fmla="*/ 2147483647 h 612"/>
              <a:gd name="T4" fmla="*/ 2147483647 w 1062"/>
              <a:gd name="T5" fmla="*/ 2147483647 h 612"/>
              <a:gd name="T6" fmla="*/ 2147483647 w 1062"/>
              <a:gd name="T7" fmla="*/ 2147483647 h 612"/>
              <a:gd name="T8" fmla="*/ 2147483647 w 1062"/>
              <a:gd name="T9" fmla="*/ 2147483647 h 612"/>
              <a:gd name="T10" fmla="*/ 0 60000 65536"/>
              <a:gd name="T11" fmla="*/ 0 60000 65536"/>
              <a:gd name="T12" fmla="*/ 0 60000 65536"/>
              <a:gd name="T13" fmla="*/ 0 60000 65536"/>
              <a:gd name="T14" fmla="*/ 0 60000 65536"/>
              <a:gd name="T15" fmla="*/ 0 w 1062"/>
              <a:gd name="T16" fmla="*/ 0 h 612"/>
              <a:gd name="T17" fmla="*/ 1062 w 1062"/>
              <a:gd name="T18" fmla="*/ 612 h 612"/>
            </a:gdLst>
            <a:ahLst/>
            <a:cxnLst>
              <a:cxn ang="T10">
                <a:pos x="T0" y="T1"/>
              </a:cxn>
              <a:cxn ang="T11">
                <a:pos x="T2" y="T3"/>
              </a:cxn>
              <a:cxn ang="T12">
                <a:pos x="T4" y="T5"/>
              </a:cxn>
              <a:cxn ang="T13">
                <a:pos x="T6" y="T7"/>
              </a:cxn>
              <a:cxn ang="T14">
                <a:pos x="T8" y="T9"/>
              </a:cxn>
            </a:cxnLst>
            <a:rect l="T15" t="T16" r="T17" b="T18"/>
            <a:pathLst>
              <a:path w="1062" h="612">
                <a:moveTo>
                  <a:pt x="0" y="0"/>
                </a:moveTo>
                <a:cubicBezTo>
                  <a:pt x="23" y="11"/>
                  <a:pt x="81" y="31"/>
                  <a:pt x="144" y="66"/>
                </a:cubicBezTo>
                <a:cubicBezTo>
                  <a:pt x="207" y="101"/>
                  <a:pt x="290" y="145"/>
                  <a:pt x="378" y="210"/>
                </a:cubicBezTo>
                <a:cubicBezTo>
                  <a:pt x="466" y="275"/>
                  <a:pt x="558" y="389"/>
                  <a:pt x="672" y="456"/>
                </a:cubicBezTo>
                <a:cubicBezTo>
                  <a:pt x="786" y="523"/>
                  <a:pt x="924" y="567"/>
                  <a:pt x="1062" y="612"/>
                </a:cubicBezTo>
              </a:path>
            </a:pathLst>
          </a:custGeom>
          <a:noFill/>
          <a:ln w="19050" cap="flat" cmpd="sng">
            <a:solidFill>
              <a:schemeClr val="tx1"/>
            </a:solidFill>
            <a:prstDash val="sysDot"/>
            <a:round/>
            <a:headEnd/>
            <a:tailEnd type="triangle" w="med" len="med"/>
          </a:ln>
          <a:extLst>
            <a:ext uri="{909E8E84-426E-40dd-AFC4-6F175D3DCCD1}">
              <a14:hiddenFill xmlns="" xmlns:a14="http://schemas.microsoft.com/office/drawing/2010/main" xmlns:lc="http://schemas.openxmlformats.org/drawingml/2006/lockedCanvas">
                <a:solidFill>
                  <a:srgbClr val="FFFFFF"/>
                </a:solidFill>
              </a14:hiddenFill>
            </a:ext>
          </a:extLst>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000000"/>
              </a:solidFill>
            </a:endParaRPr>
          </a:p>
        </p:txBody>
      </p:sp>
    </p:spTree>
    <p:extLst>
      <p:ext uri="{BB962C8B-B14F-4D97-AF65-F5344CB8AC3E}">
        <p14:creationId xmlns:p14="http://schemas.microsoft.com/office/powerpoint/2010/main" val="301591278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BA0AC7-9BC1-EC22-AB34-D84B0C9686E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81B6211-D072-132B-091F-A432F923539F}"/>
              </a:ext>
            </a:extLst>
          </p:cNvPr>
          <p:cNvSpPr>
            <a:spLocks noGrp="1"/>
          </p:cNvSpPr>
          <p:nvPr>
            <p:ph type="title"/>
          </p:nvPr>
        </p:nvSpPr>
        <p:spPr/>
        <p:txBody>
          <a:bodyPr/>
          <a:lstStyle/>
          <a:p>
            <a:r>
              <a:rPr lang="en-US" dirty="0"/>
              <a:t>Betatron error and filamentation</a:t>
            </a:r>
          </a:p>
        </p:txBody>
      </p:sp>
      <p:pic>
        <p:nvPicPr>
          <p:cNvPr id="34" name="Content Placeholder 33">
            <a:extLst>
              <a:ext uri="{FF2B5EF4-FFF2-40B4-BE49-F238E27FC236}">
                <a16:creationId xmlns:a16="http://schemas.microsoft.com/office/drawing/2014/main" id="{BCF82C8C-9518-8AAC-88B1-6623CA3B4AD2}"/>
              </a:ext>
            </a:extLst>
          </p:cNvPr>
          <p:cNvPicPr>
            <a:picLocks noGrp="1" noChangeAspect="1"/>
          </p:cNvPicPr>
          <p:nvPr>
            <p:ph idx="1"/>
          </p:nvPr>
        </p:nvPicPr>
        <p:blipFill>
          <a:blip r:embed="rId2"/>
          <a:stretch/>
        </p:blipFill>
        <p:spPr>
          <a:xfrm>
            <a:off x="0" y="1527969"/>
            <a:ext cx="9144000" cy="1828800"/>
          </a:xfrm>
        </p:spPr>
      </p:pic>
      <p:sp>
        <p:nvSpPr>
          <p:cNvPr id="4" name="Date Placeholder 3">
            <a:extLst>
              <a:ext uri="{FF2B5EF4-FFF2-40B4-BE49-F238E27FC236}">
                <a16:creationId xmlns:a16="http://schemas.microsoft.com/office/drawing/2014/main" id="{CB1A1434-D9F9-9C4F-7C00-0BD1CD9CB519}"/>
              </a:ext>
            </a:extLst>
          </p:cNvPr>
          <p:cNvSpPr>
            <a:spLocks noGrp="1"/>
          </p:cNvSpPr>
          <p:nvPr>
            <p:ph type="dt" sz="half" idx="2"/>
          </p:nvPr>
        </p:nvSpPr>
        <p:spPr/>
        <p:txBody>
          <a:bodyPr/>
          <a:lstStyle/>
          <a:p>
            <a:r>
              <a:rPr lang="en-US"/>
              <a:t>24/06/2025</a:t>
            </a:r>
            <a:endParaRPr lang="en-US" dirty="0"/>
          </a:p>
        </p:txBody>
      </p:sp>
      <p:sp>
        <p:nvSpPr>
          <p:cNvPr id="5" name="Footer Placeholder 4">
            <a:extLst>
              <a:ext uri="{FF2B5EF4-FFF2-40B4-BE49-F238E27FC236}">
                <a16:creationId xmlns:a16="http://schemas.microsoft.com/office/drawing/2014/main" id="{214CA10F-253E-D4F9-F75F-5D4A633A826C}"/>
              </a:ext>
            </a:extLst>
          </p:cNvPr>
          <p:cNvSpPr>
            <a:spLocks noGrp="1"/>
          </p:cNvSpPr>
          <p:nvPr>
            <p:ph type="ftr" sz="quarter" idx="3"/>
          </p:nvPr>
        </p:nvSpPr>
        <p:spPr/>
        <p:txBody>
          <a:bodyPr/>
          <a:lstStyle/>
          <a:p>
            <a:r>
              <a:rPr lang="fr-FR"/>
              <a:t>CAS Hadrons limits 2025, Y. Dutheil, Inj./Ext. </a:t>
            </a:r>
            <a:endParaRPr lang="en-US" dirty="0"/>
          </a:p>
        </p:txBody>
      </p:sp>
      <p:sp>
        <p:nvSpPr>
          <p:cNvPr id="6" name="Slide Number Placeholder 5">
            <a:extLst>
              <a:ext uri="{FF2B5EF4-FFF2-40B4-BE49-F238E27FC236}">
                <a16:creationId xmlns:a16="http://schemas.microsoft.com/office/drawing/2014/main" id="{5ED27671-55C1-BA07-F5E0-047FF07C468F}"/>
              </a:ext>
            </a:extLst>
          </p:cNvPr>
          <p:cNvSpPr>
            <a:spLocks noGrp="1"/>
          </p:cNvSpPr>
          <p:nvPr>
            <p:ph type="sldNum" sz="quarter" idx="4"/>
          </p:nvPr>
        </p:nvSpPr>
        <p:spPr/>
        <p:txBody>
          <a:bodyPr/>
          <a:lstStyle/>
          <a:p>
            <a:fld id="{17918391-D411-FE40-AAD7-861AE5233E0E}" type="slidenum">
              <a:rPr lang="en-US" smtClean="0"/>
              <a:pPr/>
              <a:t>42</a:t>
            </a:fld>
            <a:endParaRPr lang="en-US" dirty="0"/>
          </a:p>
        </p:txBody>
      </p:sp>
      <p:sp>
        <p:nvSpPr>
          <p:cNvPr id="35" name="Text Box 5">
            <a:extLst>
              <a:ext uri="{FF2B5EF4-FFF2-40B4-BE49-F238E27FC236}">
                <a16:creationId xmlns:a16="http://schemas.microsoft.com/office/drawing/2014/main" id="{F329A997-BD1F-D64B-92B8-41F30DAAF14E}"/>
              </a:ext>
            </a:extLst>
          </p:cNvPr>
          <p:cNvSpPr txBox="1">
            <a:spLocks noChangeArrowheads="1"/>
          </p:cNvSpPr>
          <p:nvPr/>
        </p:nvSpPr>
        <p:spPr bwMode="auto">
          <a:xfrm>
            <a:off x="381000" y="3698777"/>
            <a:ext cx="646556"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r>
              <a:rPr lang="en-US" altLang="en-US" sz="1800" dirty="0">
                <a:solidFill>
                  <a:srgbClr val="000000"/>
                </a:solidFill>
                <a:latin typeface="Arial"/>
                <a:cs typeface="Arial"/>
              </a:rPr>
              <a:t>SPS</a:t>
            </a:r>
          </a:p>
        </p:txBody>
      </p:sp>
      <p:sp>
        <p:nvSpPr>
          <p:cNvPr id="36" name="Text Box 6">
            <a:extLst>
              <a:ext uri="{FF2B5EF4-FFF2-40B4-BE49-F238E27FC236}">
                <a16:creationId xmlns:a16="http://schemas.microsoft.com/office/drawing/2014/main" id="{82DAADDB-8DE2-59F3-928B-042EDB9AD2A8}"/>
              </a:ext>
            </a:extLst>
          </p:cNvPr>
          <p:cNvSpPr txBox="1">
            <a:spLocks noChangeArrowheads="1"/>
          </p:cNvSpPr>
          <p:nvPr/>
        </p:nvSpPr>
        <p:spPr bwMode="auto">
          <a:xfrm>
            <a:off x="7789243" y="3620438"/>
            <a:ext cx="659067"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r>
              <a:rPr lang="en-US" altLang="en-US" sz="1800" dirty="0">
                <a:solidFill>
                  <a:srgbClr val="000000"/>
                </a:solidFill>
                <a:latin typeface="Arial"/>
                <a:cs typeface="Arial"/>
              </a:rPr>
              <a:t>LHC</a:t>
            </a:r>
          </a:p>
        </p:txBody>
      </p:sp>
      <p:sp>
        <p:nvSpPr>
          <p:cNvPr id="37" name="Text Box 7">
            <a:extLst>
              <a:ext uri="{FF2B5EF4-FFF2-40B4-BE49-F238E27FC236}">
                <a16:creationId xmlns:a16="http://schemas.microsoft.com/office/drawing/2014/main" id="{B4FFF623-0B8C-5D6A-4E0F-29B1257F56EB}"/>
              </a:ext>
            </a:extLst>
          </p:cNvPr>
          <p:cNvSpPr txBox="1">
            <a:spLocks noChangeArrowheads="1"/>
          </p:cNvSpPr>
          <p:nvPr/>
        </p:nvSpPr>
        <p:spPr bwMode="auto">
          <a:xfrm>
            <a:off x="2327837" y="3790864"/>
            <a:ext cx="3539563" cy="46166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algn="ctr" eaLnBrk="1" hangingPunct="1"/>
            <a:r>
              <a:rPr lang="en-US" altLang="en-US" sz="1200" b="0" dirty="0">
                <a:solidFill>
                  <a:srgbClr val="000000"/>
                </a:solidFill>
                <a:latin typeface="Arial"/>
                <a:cs typeface="Arial"/>
              </a:rPr>
              <a:t>Regular lattice (FODO) (elements all powered in series with same strengths)</a:t>
            </a:r>
          </a:p>
        </p:txBody>
      </p:sp>
      <p:sp>
        <p:nvSpPr>
          <p:cNvPr id="38" name="Text Box 9">
            <a:extLst>
              <a:ext uri="{FF2B5EF4-FFF2-40B4-BE49-F238E27FC236}">
                <a16:creationId xmlns:a16="http://schemas.microsoft.com/office/drawing/2014/main" id="{2C34C951-31CE-0676-BEA7-995E39286A01}"/>
              </a:ext>
            </a:extLst>
          </p:cNvPr>
          <p:cNvSpPr txBox="1">
            <a:spLocks noChangeArrowheads="1"/>
          </p:cNvSpPr>
          <p:nvPr/>
        </p:nvSpPr>
        <p:spPr bwMode="auto">
          <a:xfrm>
            <a:off x="6092039" y="352265"/>
            <a:ext cx="1096674" cy="6914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algn="ctr" eaLnBrk="1" hangingPunct="1">
              <a:lnSpc>
                <a:spcPct val="80000"/>
              </a:lnSpc>
            </a:pPr>
            <a:r>
              <a:rPr lang="en-US" altLang="en-US" sz="1600" dirty="0">
                <a:solidFill>
                  <a:srgbClr val="000000"/>
                </a:solidFill>
                <a:latin typeface="Arial"/>
                <a:cs typeface="Arial"/>
              </a:rPr>
              <a:t>Final </a:t>
            </a:r>
          </a:p>
          <a:p>
            <a:pPr algn="ctr" eaLnBrk="1" hangingPunct="1">
              <a:lnSpc>
                <a:spcPct val="80000"/>
              </a:lnSpc>
            </a:pPr>
            <a:r>
              <a:rPr lang="en-US" altLang="en-US" sz="1600" dirty="0">
                <a:solidFill>
                  <a:srgbClr val="000000"/>
                </a:solidFill>
                <a:latin typeface="Arial"/>
                <a:cs typeface="Arial"/>
              </a:rPr>
              <a:t>matching </a:t>
            </a:r>
          </a:p>
          <a:p>
            <a:pPr algn="ctr" eaLnBrk="1" hangingPunct="1">
              <a:lnSpc>
                <a:spcPct val="80000"/>
              </a:lnSpc>
            </a:pPr>
            <a:r>
              <a:rPr lang="en-US" altLang="en-US" sz="1600" dirty="0">
                <a:solidFill>
                  <a:srgbClr val="000000"/>
                </a:solidFill>
                <a:latin typeface="Arial"/>
                <a:cs typeface="Arial"/>
              </a:rPr>
              <a:t>section</a:t>
            </a:r>
          </a:p>
        </p:txBody>
      </p:sp>
      <p:sp>
        <p:nvSpPr>
          <p:cNvPr id="39" name="Line 10">
            <a:extLst>
              <a:ext uri="{FF2B5EF4-FFF2-40B4-BE49-F238E27FC236}">
                <a16:creationId xmlns:a16="http://schemas.microsoft.com/office/drawing/2014/main" id="{3F8F4DE2-8835-FC89-AF5E-526BB6606329}"/>
              </a:ext>
            </a:extLst>
          </p:cNvPr>
          <p:cNvSpPr>
            <a:spLocks noChangeShapeType="1"/>
          </p:cNvSpPr>
          <p:nvPr/>
        </p:nvSpPr>
        <p:spPr bwMode="auto">
          <a:xfrm flipV="1">
            <a:off x="1967475" y="1996905"/>
            <a:ext cx="0" cy="1800225"/>
          </a:xfrm>
          <a:prstGeom prst="line">
            <a:avLst/>
          </a:prstGeom>
          <a:noFill/>
          <a:ln w="19050">
            <a:solidFill>
              <a:srgbClr val="FF0000"/>
            </a:solidFill>
            <a:round/>
            <a:headEnd/>
            <a:tailEnd/>
          </a:ln>
          <a:extLst>
            <a:ext uri="{909E8E84-426E-40dd-AFC4-6F175D3DCCD1}">
              <a14:hiddenFill xmlns:a14="http://schemas.microsoft.com/office/drawing/2010/main" xmlns="">
                <a:noFill/>
              </a14:hiddenFill>
            </a:ext>
          </a:extLst>
        </p:spPr>
        <p:txBody>
          <a:bodyPr>
            <a:spAutoFit/>
          </a:bodyPr>
          <a:lstStyle/>
          <a:p>
            <a:endParaRPr lang="en-GB">
              <a:solidFill>
                <a:srgbClr val="000000"/>
              </a:solidFill>
            </a:endParaRPr>
          </a:p>
        </p:txBody>
      </p:sp>
      <p:sp>
        <p:nvSpPr>
          <p:cNvPr id="40" name="Line 11">
            <a:extLst>
              <a:ext uri="{FF2B5EF4-FFF2-40B4-BE49-F238E27FC236}">
                <a16:creationId xmlns:a16="http://schemas.microsoft.com/office/drawing/2014/main" id="{8831AFD2-6881-C80B-F9AF-806C298F04EC}"/>
              </a:ext>
            </a:extLst>
          </p:cNvPr>
          <p:cNvSpPr>
            <a:spLocks noChangeShapeType="1"/>
          </p:cNvSpPr>
          <p:nvPr/>
        </p:nvSpPr>
        <p:spPr bwMode="auto">
          <a:xfrm flipV="1">
            <a:off x="1152526" y="1981886"/>
            <a:ext cx="4744" cy="2252478"/>
          </a:xfrm>
          <a:prstGeom prst="line">
            <a:avLst/>
          </a:prstGeom>
          <a:noFill/>
          <a:ln w="19050">
            <a:solidFill>
              <a:srgbClr val="FF0000"/>
            </a:solidFill>
            <a:round/>
            <a:headEnd/>
            <a:tailEnd/>
          </a:ln>
          <a:extLst>
            <a:ext uri="{909E8E84-426E-40dd-AFC4-6F175D3DCCD1}">
              <a14:hiddenFill xmlns:a14="http://schemas.microsoft.com/office/drawing/2010/main" xmlns="">
                <a:noFill/>
              </a14:hiddenFill>
            </a:ext>
          </a:extLst>
        </p:spPr>
        <p:txBody>
          <a:bodyPr wrap="square">
            <a:spAutoFit/>
          </a:bodyPr>
          <a:lstStyle/>
          <a:p>
            <a:endParaRPr lang="en-GB">
              <a:solidFill>
                <a:srgbClr val="000000"/>
              </a:solidFill>
            </a:endParaRPr>
          </a:p>
        </p:txBody>
      </p:sp>
      <p:sp>
        <p:nvSpPr>
          <p:cNvPr id="41" name="Line 12">
            <a:extLst>
              <a:ext uri="{FF2B5EF4-FFF2-40B4-BE49-F238E27FC236}">
                <a16:creationId xmlns:a16="http://schemas.microsoft.com/office/drawing/2014/main" id="{4701FB15-DAD6-7BC2-5095-6B4860F7D25A}"/>
              </a:ext>
            </a:extLst>
          </p:cNvPr>
          <p:cNvSpPr>
            <a:spLocks noChangeShapeType="1"/>
          </p:cNvSpPr>
          <p:nvPr/>
        </p:nvSpPr>
        <p:spPr bwMode="auto">
          <a:xfrm flipH="1" flipV="1">
            <a:off x="6248400" y="1989020"/>
            <a:ext cx="0" cy="1828800"/>
          </a:xfrm>
          <a:prstGeom prst="line">
            <a:avLst/>
          </a:prstGeom>
          <a:noFill/>
          <a:ln w="19050">
            <a:solidFill>
              <a:srgbClr val="FF0000"/>
            </a:solidFill>
            <a:round/>
            <a:headEnd/>
            <a:tailEnd/>
          </a:ln>
          <a:extLst>
            <a:ext uri="{909E8E84-426E-40dd-AFC4-6F175D3DCCD1}">
              <a14:hiddenFill xmlns:a14="http://schemas.microsoft.com/office/drawing/2010/main" xmlns="">
                <a:noFill/>
              </a14:hiddenFill>
            </a:ext>
          </a:extLst>
        </p:spPr>
        <p:txBody>
          <a:bodyPr>
            <a:spAutoFit/>
          </a:bodyPr>
          <a:lstStyle/>
          <a:p>
            <a:endParaRPr lang="en-GB">
              <a:solidFill>
                <a:srgbClr val="000000"/>
              </a:solidFill>
            </a:endParaRPr>
          </a:p>
        </p:txBody>
      </p:sp>
      <p:sp>
        <p:nvSpPr>
          <p:cNvPr id="42" name="Line 13">
            <a:extLst>
              <a:ext uri="{FF2B5EF4-FFF2-40B4-BE49-F238E27FC236}">
                <a16:creationId xmlns:a16="http://schemas.microsoft.com/office/drawing/2014/main" id="{4E64DB04-68AF-4B3B-FBD5-CADB61221955}"/>
              </a:ext>
            </a:extLst>
          </p:cNvPr>
          <p:cNvSpPr>
            <a:spLocks noChangeShapeType="1"/>
          </p:cNvSpPr>
          <p:nvPr/>
        </p:nvSpPr>
        <p:spPr bwMode="auto">
          <a:xfrm flipV="1">
            <a:off x="6700999" y="2040730"/>
            <a:ext cx="4745" cy="2206481"/>
          </a:xfrm>
          <a:prstGeom prst="line">
            <a:avLst/>
          </a:prstGeom>
          <a:noFill/>
          <a:ln w="19050">
            <a:solidFill>
              <a:srgbClr val="FF0000"/>
            </a:solidFill>
            <a:round/>
            <a:headEnd/>
            <a:tailEnd/>
          </a:ln>
          <a:extLst>
            <a:ext uri="{909E8E84-426E-40dd-AFC4-6F175D3DCCD1}">
              <a14:hiddenFill xmlns:a14="http://schemas.microsoft.com/office/drawing/2010/main" xmlns="">
                <a:noFill/>
              </a14:hiddenFill>
            </a:ext>
          </a:extLst>
        </p:spPr>
        <p:txBody>
          <a:bodyPr wrap="square">
            <a:spAutoFit/>
          </a:bodyPr>
          <a:lstStyle/>
          <a:p>
            <a:endParaRPr lang="en-GB">
              <a:solidFill>
                <a:srgbClr val="000000"/>
              </a:solidFill>
            </a:endParaRPr>
          </a:p>
        </p:txBody>
      </p:sp>
      <p:sp>
        <p:nvSpPr>
          <p:cNvPr id="43" name="Line 14">
            <a:extLst>
              <a:ext uri="{FF2B5EF4-FFF2-40B4-BE49-F238E27FC236}">
                <a16:creationId xmlns:a16="http://schemas.microsoft.com/office/drawing/2014/main" id="{5FE55CF5-2EAF-21F2-2592-107DE6F968CE}"/>
              </a:ext>
            </a:extLst>
          </p:cNvPr>
          <p:cNvSpPr>
            <a:spLocks noChangeShapeType="1"/>
          </p:cNvSpPr>
          <p:nvPr/>
        </p:nvSpPr>
        <p:spPr bwMode="auto">
          <a:xfrm>
            <a:off x="1143000" y="4803677"/>
            <a:ext cx="5876925" cy="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xmlns="">
                <a:noFill/>
              </a14:hiddenFill>
            </a:ext>
          </a:extLst>
        </p:spPr>
        <p:txBody>
          <a:bodyPr>
            <a:spAutoFit/>
          </a:bodyPr>
          <a:lstStyle/>
          <a:p>
            <a:endParaRPr lang="en-GB">
              <a:solidFill>
                <a:srgbClr val="000000"/>
              </a:solidFill>
            </a:endParaRPr>
          </a:p>
        </p:txBody>
      </p:sp>
      <p:sp>
        <p:nvSpPr>
          <p:cNvPr id="44" name="Text Box 15">
            <a:extLst>
              <a:ext uri="{FF2B5EF4-FFF2-40B4-BE49-F238E27FC236}">
                <a16:creationId xmlns:a16="http://schemas.microsoft.com/office/drawing/2014/main" id="{D297801C-7155-D7C4-1E38-6A90E696DEEE}"/>
              </a:ext>
            </a:extLst>
          </p:cNvPr>
          <p:cNvSpPr txBox="1">
            <a:spLocks noChangeArrowheads="1"/>
          </p:cNvSpPr>
          <p:nvPr/>
        </p:nvSpPr>
        <p:spPr bwMode="auto">
          <a:xfrm>
            <a:off x="2540701" y="4241225"/>
            <a:ext cx="3331461"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r>
              <a:rPr lang="en-US" altLang="en-US" sz="1600" dirty="0">
                <a:solidFill>
                  <a:srgbClr val="000000"/>
                </a:solidFill>
                <a:latin typeface="Arial"/>
                <a:cs typeface="Arial"/>
              </a:rPr>
              <a:t>SPS to LHC Transfer Line (3 km)</a:t>
            </a:r>
          </a:p>
        </p:txBody>
      </p:sp>
      <p:sp>
        <p:nvSpPr>
          <p:cNvPr id="45" name="Text Box 18">
            <a:extLst>
              <a:ext uri="{FF2B5EF4-FFF2-40B4-BE49-F238E27FC236}">
                <a16:creationId xmlns:a16="http://schemas.microsoft.com/office/drawing/2014/main" id="{E538AB88-D5A0-F83E-1FED-539434532A00}"/>
              </a:ext>
            </a:extLst>
          </p:cNvPr>
          <p:cNvSpPr txBox="1">
            <a:spLocks noChangeArrowheads="1"/>
          </p:cNvSpPr>
          <p:nvPr/>
        </p:nvSpPr>
        <p:spPr bwMode="auto">
          <a:xfrm>
            <a:off x="554224" y="4200283"/>
            <a:ext cx="1188046" cy="5847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algn="ctr" eaLnBrk="1" hangingPunct="1"/>
            <a:r>
              <a:rPr lang="en-US" altLang="en-US" sz="1600" dirty="0">
                <a:solidFill>
                  <a:srgbClr val="000000"/>
                </a:solidFill>
                <a:latin typeface="Arial"/>
                <a:cs typeface="Arial"/>
              </a:rPr>
              <a:t>Extraction</a:t>
            </a:r>
          </a:p>
          <a:p>
            <a:pPr algn="ctr" eaLnBrk="1" hangingPunct="1"/>
            <a:r>
              <a:rPr lang="en-US" altLang="en-US" sz="1600" dirty="0">
                <a:solidFill>
                  <a:srgbClr val="000000"/>
                </a:solidFill>
                <a:latin typeface="Arial"/>
                <a:cs typeface="Arial"/>
              </a:rPr>
              <a:t>point</a:t>
            </a:r>
          </a:p>
        </p:txBody>
      </p:sp>
      <p:sp>
        <p:nvSpPr>
          <p:cNvPr id="46" name="Text Box 19">
            <a:extLst>
              <a:ext uri="{FF2B5EF4-FFF2-40B4-BE49-F238E27FC236}">
                <a16:creationId xmlns:a16="http://schemas.microsoft.com/office/drawing/2014/main" id="{798BF265-59B1-4822-5E5D-E15B766FEABB}"/>
              </a:ext>
            </a:extLst>
          </p:cNvPr>
          <p:cNvSpPr txBox="1">
            <a:spLocks noChangeArrowheads="1"/>
          </p:cNvSpPr>
          <p:nvPr/>
        </p:nvSpPr>
        <p:spPr bwMode="auto">
          <a:xfrm>
            <a:off x="6291369" y="4154945"/>
            <a:ext cx="1028246" cy="5847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algn="ctr" eaLnBrk="1" hangingPunct="1"/>
            <a:r>
              <a:rPr lang="en-US" altLang="en-US" sz="1600" dirty="0">
                <a:solidFill>
                  <a:srgbClr val="000000"/>
                </a:solidFill>
                <a:latin typeface="Arial"/>
                <a:cs typeface="Arial"/>
              </a:rPr>
              <a:t>Injection</a:t>
            </a:r>
          </a:p>
          <a:p>
            <a:pPr algn="ctr" eaLnBrk="1" hangingPunct="1"/>
            <a:r>
              <a:rPr lang="en-US" altLang="en-US" sz="1600" dirty="0">
                <a:solidFill>
                  <a:srgbClr val="000000"/>
                </a:solidFill>
                <a:latin typeface="Arial"/>
                <a:cs typeface="Arial"/>
              </a:rPr>
              <a:t>point</a:t>
            </a:r>
          </a:p>
        </p:txBody>
      </p:sp>
      <p:sp>
        <p:nvSpPr>
          <p:cNvPr id="47" name="Line 20">
            <a:extLst>
              <a:ext uri="{FF2B5EF4-FFF2-40B4-BE49-F238E27FC236}">
                <a16:creationId xmlns:a16="http://schemas.microsoft.com/office/drawing/2014/main" id="{AB61C0A7-0B76-AD60-9F06-D6707BF8F082}"/>
              </a:ext>
            </a:extLst>
          </p:cNvPr>
          <p:cNvSpPr>
            <a:spLocks noChangeShapeType="1"/>
          </p:cNvSpPr>
          <p:nvPr/>
        </p:nvSpPr>
        <p:spPr bwMode="auto">
          <a:xfrm>
            <a:off x="6805492" y="3964662"/>
            <a:ext cx="2250018" cy="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square">
            <a:spAutoFit/>
          </a:bodyPr>
          <a:lstStyle/>
          <a:p>
            <a:endParaRPr lang="en-GB">
              <a:solidFill>
                <a:srgbClr val="000000"/>
              </a:solidFill>
            </a:endParaRPr>
          </a:p>
        </p:txBody>
      </p:sp>
      <p:sp>
        <p:nvSpPr>
          <p:cNvPr id="48" name="Line 21">
            <a:extLst>
              <a:ext uri="{FF2B5EF4-FFF2-40B4-BE49-F238E27FC236}">
                <a16:creationId xmlns:a16="http://schemas.microsoft.com/office/drawing/2014/main" id="{AB3EC15E-5527-38A4-F10D-22FC4B5B3882}"/>
              </a:ext>
            </a:extLst>
          </p:cNvPr>
          <p:cNvSpPr>
            <a:spLocks noChangeShapeType="1"/>
          </p:cNvSpPr>
          <p:nvPr/>
        </p:nvSpPr>
        <p:spPr bwMode="auto">
          <a:xfrm>
            <a:off x="611955" y="4127402"/>
            <a:ext cx="523875" cy="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spAutoFit/>
          </a:bodyPr>
          <a:lstStyle/>
          <a:p>
            <a:endParaRPr lang="en-GB">
              <a:solidFill>
                <a:srgbClr val="000000"/>
              </a:solidFill>
            </a:endParaRPr>
          </a:p>
        </p:txBody>
      </p:sp>
      <p:sp>
        <p:nvSpPr>
          <p:cNvPr id="49" name="Line 22">
            <a:extLst>
              <a:ext uri="{FF2B5EF4-FFF2-40B4-BE49-F238E27FC236}">
                <a16:creationId xmlns:a16="http://schemas.microsoft.com/office/drawing/2014/main" id="{776526D6-E98D-D44C-5A20-6DF6CD378F2B}"/>
              </a:ext>
            </a:extLst>
          </p:cNvPr>
          <p:cNvSpPr>
            <a:spLocks noChangeShapeType="1"/>
          </p:cNvSpPr>
          <p:nvPr/>
        </p:nvSpPr>
        <p:spPr bwMode="auto">
          <a:xfrm>
            <a:off x="1162050" y="3813077"/>
            <a:ext cx="805222" cy="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xmlns="">
                <a:noFill/>
              </a14:hiddenFill>
            </a:ext>
          </a:extLst>
        </p:spPr>
        <p:txBody>
          <a:bodyPr wrap="square">
            <a:spAutoFit/>
          </a:bodyPr>
          <a:lstStyle/>
          <a:p>
            <a:endParaRPr lang="en-GB">
              <a:solidFill>
                <a:srgbClr val="000000"/>
              </a:solidFill>
            </a:endParaRPr>
          </a:p>
        </p:txBody>
      </p:sp>
      <p:sp>
        <p:nvSpPr>
          <p:cNvPr id="50" name="Line 23">
            <a:extLst>
              <a:ext uri="{FF2B5EF4-FFF2-40B4-BE49-F238E27FC236}">
                <a16:creationId xmlns:a16="http://schemas.microsoft.com/office/drawing/2014/main" id="{E1BB1F8F-2231-6564-2E51-190D7AF6F947}"/>
              </a:ext>
            </a:extLst>
          </p:cNvPr>
          <p:cNvSpPr>
            <a:spLocks noChangeShapeType="1"/>
          </p:cNvSpPr>
          <p:nvPr/>
        </p:nvSpPr>
        <p:spPr bwMode="auto">
          <a:xfrm>
            <a:off x="6253181" y="3813077"/>
            <a:ext cx="443073" cy="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xmlns="">
                <a:noFill/>
              </a14:hiddenFill>
            </a:ext>
          </a:extLst>
        </p:spPr>
        <p:txBody>
          <a:bodyPr wrap="square">
            <a:spAutoFit/>
          </a:bodyPr>
          <a:lstStyle/>
          <a:p>
            <a:endParaRPr lang="en-GB">
              <a:solidFill>
                <a:srgbClr val="000000"/>
              </a:solidFill>
            </a:endParaRPr>
          </a:p>
        </p:txBody>
      </p:sp>
      <p:sp>
        <p:nvSpPr>
          <p:cNvPr id="51" name="Text Box 24">
            <a:extLst>
              <a:ext uri="{FF2B5EF4-FFF2-40B4-BE49-F238E27FC236}">
                <a16:creationId xmlns:a16="http://schemas.microsoft.com/office/drawing/2014/main" id="{9F20D950-E2C6-D12C-F27A-0D6E69B0C974}"/>
              </a:ext>
            </a:extLst>
          </p:cNvPr>
          <p:cNvSpPr txBox="1">
            <a:spLocks noChangeArrowheads="1"/>
          </p:cNvSpPr>
          <p:nvPr/>
        </p:nvSpPr>
        <p:spPr bwMode="auto">
          <a:xfrm>
            <a:off x="874676" y="400428"/>
            <a:ext cx="1096674" cy="6914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algn="ctr" eaLnBrk="1" hangingPunct="1">
              <a:lnSpc>
                <a:spcPct val="80000"/>
              </a:lnSpc>
            </a:pPr>
            <a:r>
              <a:rPr lang="en-US" altLang="en-US" sz="1600" dirty="0">
                <a:solidFill>
                  <a:srgbClr val="000000"/>
                </a:solidFill>
                <a:latin typeface="Arial"/>
                <a:cs typeface="Arial"/>
              </a:rPr>
              <a:t>Initial </a:t>
            </a:r>
          </a:p>
          <a:p>
            <a:pPr algn="ctr" eaLnBrk="1" hangingPunct="1">
              <a:lnSpc>
                <a:spcPct val="80000"/>
              </a:lnSpc>
            </a:pPr>
            <a:r>
              <a:rPr lang="en-US" altLang="en-US" sz="1600" dirty="0">
                <a:solidFill>
                  <a:srgbClr val="000000"/>
                </a:solidFill>
                <a:latin typeface="Arial"/>
                <a:cs typeface="Arial"/>
              </a:rPr>
              <a:t>matching </a:t>
            </a:r>
          </a:p>
          <a:p>
            <a:pPr algn="ctr" eaLnBrk="1" hangingPunct="1">
              <a:lnSpc>
                <a:spcPct val="80000"/>
              </a:lnSpc>
            </a:pPr>
            <a:r>
              <a:rPr lang="en-US" altLang="en-US" sz="1600" dirty="0">
                <a:solidFill>
                  <a:srgbClr val="000000"/>
                </a:solidFill>
                <a:latin typeface="Arial"/>
                <a:cs typeface="Arial"/>
              </a:rPr>
              <a:t>section</a:t>
            </a:r>
          </a:p>
        </p:txBody>
      </p:sp>
      <p:sp>
        <p:nvSpPr>
          <p:cNvPr id="52" name="Text Box 24">
            <a:extLst>
              <a:ext uri="{FF2B5EF4-FFF2-40B4-BE49-F238E27FC236}">
                <a16:creationId xmlns:a16="http://schemas.microsoft.com/office/drawing/2014/main" id="{DDECFEC1-798A-5B25-43B3-4DC33DBB0E23}"/>
              </a:ext>
            </a:extLst>
          </p:cNvPr>
          <p:cNvSpPr txBox="1">
            <a:spLocks noChangeArrowheads="1"/>
          </p:cNvSpPr>
          <p:nvPr/>
        </p:nvSpPr>
        <p:spPr bwMode="auto">
          <a:xfrm>
            <a:off x="0" y="1036602"/>
            <a:ext cx="2878151" cy="49449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algn="ctr" eaLnBrk="1" hangingPunct="1">
              <a:lnSpc>
                <a:spcPct val="80000"/>
              </a:lnSpc>
            </a:pPr>
            <a:r>
              <a:rPr lang="en-US" altLang="en-US" sz="1600" b="0" dirty="0">
                <a:solidFill>
                  <a:srgbClr val="000000"/>
                </a:solidFill>
                <a:latin typeface="Arial"/>
                <a:cs typeface="Arial"/>
              </a:rPr>
              <a:t>Independently powered (</a:t>
            </a:r>
            <a:r>
              <a:rPr lang="en-US" altLang="en-US" sz="1600" b="0" dirty="0" err="1">
                <a:solidFill>
                  <a:srgbClr val="000000"/>
                </a:solidFill>
                <a:latin typeface="Arial"/>
                <a:cs typeface="Arial"/>
              </a:rPr>
              <a:t>tuneable</a:t>
            </a:r>
            <a:r>
              <a:rPr lang="en-US" altLang="en-US" sz="1600" b="0" dirty="0">
                <a:solidFill>
                  <a:srgbClr val="000000"/>
                </a:solidFill>
                <a:latin typeface="Arial"/>
                <a:cs typeface="Arial"/>
              </a:rPr>
              <a:t>) </a:t>
            </a:r>
            <a:r>
              <a:rPr lang="en-US" altLang="en-US" sz="1600" b="0" dirty="0" err="1">
                <a:solidFill>
                  <a:srgbClr val="000000"/>
                </a:solidFill>
                <a:latin typeface="Arial"/>
                <a:cs typeface="Arial"/>
              </a:rPr>
              <a:t>quadrupoles</a:t>
            </a:r>
            <a:endParaRPr lang="en-US" altLang="en-US" sz="1600" b="0" dirty="0">
              <a:solidFill>
                <a:srgbClr val="000000"/>
              </a:solidFill>
              <a:latin typeface="Arial"/>
              <a:cs typeface="Arial"/>
            </a:endParaRPr>
          </a:p>
        </p:txBody>
      </p:sp>
      <p:sp>
        <p:nvSpPr>
          <p:cNvPr id="53" name="Text Box 24">
            <a:extLst>
              <a:ext uri="{FF2B5EF4-FFF2-40B4-BE49-F238E27FC236}">
                <a16:creationId xmlns:a16="http://schemas.microsoft.com/office/drawing/2014/main" id="{44FC89B4-C74D-AB28-FE1B-839CA88C9BAB}"/>
              </a:ext>
            </a:extLst>
          </p:cNvPr>
          <p:cNvSpPr txBox="1">
            <a:spLocks noChangeArrowheads="1"/>
          </p:cNvSpPr>
          <p:nvPr/>
        </p:nvSpPr>
        <p:spPr bwMode="auto">
          <a:xfrm>
            <a:off x="4648200" y="960402"/>
            <a:ext cx="3962400" cy="6914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algn="ctr" eaLnBrk="1" hangingPunct="1">
              <a:lnSpc>
                <a:spcPct val="80000"/>
              </a:lnSpc>
            </a:pPr>
            <a:r>
              <a:rPr lang="en-US" altLang="en-US" sz="1600" b="0" dirty="0">
                <a:solidFill>
                  <a:srgbClr val="000000"/>
                </a:solidFill>
                <a:latin typeface="Arial"/>
                <a:cs typeface="Arial"/>
              </a:rPr>
              <a:t>Independently powered (</a:t>
            </a:r>
            <a:r>
              <a:rPr lang="en-US" altLang="en-US" sz="1600" b="0" dirty="0" err="1">
                <a:solidFill>
                  <a:srgbClr val="000000"/>
                </a:solidFill>
                <a:latin typeface="Arial"/>
                <a:cs typeface="Arial"/>
              </a:rPr>
              <a:t>tuneable</a:t>
            </a:r>
            <a:r>
              <a:rPr lang="en-US" altLang="en-US" sz="1600" b="0" dirty="0">
                <a:solidFill>
                  <a:srgbClr val="000000"/>
                </a:solidFill>
                <a:latin typeface="Arial"/>
                <a:cs typeface="Arial"/>
              </a:rPr>
              <a:t>) </a:t>
            </a:r>
            <a:r>
              <a:rPr lang="en-US" altLang="en-US" sz="1600" b="0" dirty="0" err="1">
                <a:solidFill>
                  <a:srgbClr val="000000"/>
                </a:solidFill>
                <a:latin typeface="Arial"/>
                <a:cs typeface="Arial"/>
              </a:rPr>
              <a:t>quadrupoles</a:t>
            </a:r>
            <a:r>
              <a:rPr lang="en-US" altLang="en-US" sz="1600" b="0" dirty="0">
                <a:solidFill>
                  <a:srgbClr val="000000"/>
                </a:solidFill>
                <a:latin typeface="Arial"/>
                <a:cs typeface="Arial"/>
              </a:rPr>
              <a:t> and (in this case) passive protection devices</a:t>
            </a:r>
          </a:p>
        </p:txBody>
      </p:sp>
      <p:sp>
        <p:nvSpPr>
          <p:cNvPr id="54" name="Line 20">
            <a:extLst>
              <a:ext uri="{FF2B5EF4-FFF2-40B4-BE49-F238E27FC236}">
                <a16:creationId xmlns:a16="http://schemas.microsoft.com/office/drawing/2014/main" id="{966CAE9D-0503-5524-D668-E881EE8B969E}"/>
              </a:ext>
            </a:extLst>
          </p:cNvPr>
          <p:cNvSpPr>
            <a:spLocks noChangeShapeType="1"/>
          </p:cNvSpPr>
          <p:nvPr/>
        </p:nvSpPr>
        <p:spPr bwMode="auto">
          <a:xfrm>
            <a:off x="6635589" y="1565177"/>
            <a:ext cx="3336" cy="657225"/>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square">
            <a:spAutoFit/>
          </a:bodyPr>
          <a:lstStyle/>
          <a:p>
            <a:endParaRPr lang="en-GB">
              <a:solidFill>
                <a:srgbClr val="000000"/>
              </a:solidFill>
            </a:endParaRPr>
          </a:p>
        </p:txBody>
      </p:sp>
      <p:sp>
        <p:nvSpPr>
          <p:cNvPr id="55" name="Line 20">
            <a:extLst>
              <a:ext uri="{FF2B5EF4-FFF2-40B4-BE49-F238E27FC236}">
                <a16:creationId xmlns:a16="http://schemas.microsoft.com/office/drawing/2014/main" id="{BFF0E432-E4F2-F479-5F2D-0BBD141B3E2B}"/>
              </a:ext>
            </a:extLst>
          </p:cNvPr>
          <p:cNvSpPr>
            <a:spLocks noChangeShapeType="1"/>
          </p:cNvSpPr>
          <p:nvPr/>
        </p:nvSpPr>
        <p:spPr bwMode="auto">
          <a:xfrm>
            <a:off x="1371600" y="1565177"/>
            <a:ext cx="0" cy="581025"/>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square">
            <a:spAutoFit/>
          </a:bodyPr>
          <a:lstStyle/>
          <a:p>
            <a:endParaRPr lang="en-GB">
              <a:solidFill>
                <a:srgbClr val="000000"/>
              </a:solidFill>
            </a:endParaRPr>
          </a:p>
        </p:txBody>
      </p:sp>
    </p:spTree>
    <p:extLst>
      <p:ext uri="{BB962C8B-B14F-4D97-AF65-F5344CB8AC3E}">
        <p14:creationId xmlns:p14="http://schemas.microsoft.com/office/powerpoint/2010/main" val="214183062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FA5E5D-0270-60F7-5F43-AE94A57FC1F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92A40EA-1A38-37FE-30E3-404B5BCD0376}"/>
              </a:ext>
            </a:extLst>
          </p:cNvPr>
          <p:cNvSpPr>
            <a:spLocks noGrp="1"/>
          </p:cNvSpPr>
          <p:nvPr>
            <p:ph type="title"/>
          </p:nvPr>
        </p:nvSpPr>
        <p:spPr/>
        <p:txBody>
          <a:bodyPr>
            <a:normAutofit fontScale="90000"/>
          </a:bodyPr>
          <a:lstStyle/>
          <a:p>
            <a:r>
              <a:rPr lang="en-US" dirty="0"/>
              <a:t>Betatron error and filamentation</a:t>
            </a:r>
          </a:p>
        </p:txBody>
      </p:sp>
      <p:sp>
        <p:nvSpPr>
          <p:cNvPr id="3" name="Content Placeholder 2">
            <a:extLst>
              <a:ext uri="{FF2B5EF4-FFF2-40B4-BE49-F238E27FC236}">
                <a16:creationId xmlns:a16="http://schemas.microsoft.com/office/drawing/2014/main" id="{5F97B9D0-DF44-AC33-525E-B96961B20E04}"/>
              </a:ext>
            </a:extLst>
          </p:cNvPr>
          <p:cNvSpPr>
            <a:spLocks noGrp="1"/>
          </p:cNvSpPr>
          <p:nvPr>
            <p:ph idx="1"/>
          </p:nvPr>
        </p:nvSpPr>
        <p:spPr/>
        <p:txBody>
          <a:bodyPr/>
          <a:lstStyle/>
          <a:p>
            <a:r>
              <a:rPr lang="en-US" dirty="0"/>
              <a:t>Mismatch in optical parameters will lead to emittance blow-up via filamentation:</a:t>
            </a:r>
          </a:p>
          <a:p>
            <a:endParaRPr lang="en-US" dirty="0"/>
          </a:p>
          <a:p>
            <a:endParaRPr lang="en-US" dirty="0"/>
          </a:p>
          <a:p>
            <a:pPr marL="0" indent="0">
              <a:buNone/>
            </a:pPr>
            <a:endParaRPr lang="en-US" dirty="0"/>
          </a:p>
          <a:p>
            <a:endParaRPr lang="en-US" dirty="0"/>
          </a:p>
          <a:p>
            <a:pPr marL="0" indent="0">
              <a:buNone/>
            </a:pPr>
            <a:endParaRPr lang="en-US" dirty="0"/>
          </a:p>
          <a:p>
            <a:endParaRPr lang="en-US" dirty="0"/>
          </a:p>
        </p:txBody>
      </p:sp>
      <p:sp>
        <p:nvSpPr>
          <p:cNvPr id="5" name="Footer Placeholder 4">
            <a:extLst>
              <a:ext uri="{FF2B5EF4-FFF2-40B4-BE49-F238E27FC236}">
                <a16:creationId xmlns:a16="http://schemas.microsoft.com/office/drawing/2014/main" id="{EE3A159C-5419-9788-79D5-86CFEDD58243}"/>
              </a:ext>
            </a:extLst>
          </p:cNvPr>
          <p:cNvSpPr>
            <a:spLocks noGrp="1"/>
          </p:cNvSpPr>
          <p:nvPr>
            <p:ph type="ftr" sz="quarter" idx="3"/>
          </p:nvPr>
        </p:nvSpPr>
        <p:spPr/>
        <p:txBody>
          <a:bodyPr/>
          <a:lstStyle/>
          <a:p>
            <a:r>
              <a:rPr lang="fr-FR"/>
              <a:t>CAS Hadrons limits 2025, Y. Dutheil, Inj./Ext. </a:t>
            </a:r>
            <a:endParaRPr lang="en-US" dirty="0"/>
          </a:p>
        </p:txBody>
      </p:sp>
      <p:sp>
        <p:nvSpPr>
          <p:cNvPr id="6" name="Slide Number Placeholder 5">
            <a:extLst>
              <a:ext uri="{FF2B5EF4-FFF2-40B4-BE49-F238E27FC236}">
                <a16:creationId xmlns:a16="http://schemas.microsoft.com/office/drawing/2014/main" id="{CA541C90-9AAA-0C60-B24D-E745620BDD46}"/>
              </a:ext>
            </a:extLst>
          </p:cNvPr>
          <p:cNvSpPr>
            <a:spLocks noGrp="1"/>
          </p:cNvSpPr>
          <p:nvPr>
            <p:ph type="sldNum" sz="quarter" idx="4"/>
          </p:nvPr>
        </p:nvSpPr>
        <p:spPr/>
        <p:txBody>
          <a:bodyPr/>
          <a:lstStyle/>
          <a:p>
            <a:fld id="{17918391-D411-FE40-AAD7-861AE5233E0E}" type="slidenum">
              <a:rPr lang="en-US" smtClean="0"/>
              <a:pPr/>
              <a:t>43</a:t>
            </a:fld>
            <a:endParaRPr lang="en-US" dirty="0"/>
          </a:p>
        </p:txBody>
      </p:sp>
      <p:grpSp>
        <p:nvGrpSpPr>
          <p:cNvPr id="12" name="Group 16">
            <a:extLst>
              <a:ext uri="{FF2B5EF4-FFF2-40B4-BE49-F238E27FC236}">
                <a16:creationId xmlns:a16="http://schemas.microsoft.com/office/drawing/2014/main" id="{F74451CA-1AA2-665B-33CE-A7B13ABFF69F}"/>
              </a:ext>
            </a:extLst>
          </p:cNvPr>
          <p:cNvGrpSpPr>
            <a:grpSpLocks noChangeAspect="1"/>
          </p:cNvGrpSpPr>
          <p:nvPr/>
        </p:nvGrpSpPr>
        <p:grpSpPr bwMode="auto">
          <a:xfrm>
            <a:off x="4747749" y="1822314"/>
            <a:ext cx="3173769" cy="736796"/>
            <a:chOff x="377" y="1661"/>
            <a:chExt cx="4870" cy="1490"/>
          </a:xfrm>
        </p:grpSpPr>
        <p:sp>
          <p:nvSpPr>
            <p:cNvPr id="13" name="Oval 17">
              <a:extLst>
                <a:ext uri="{FF2B5EF4-FFF2-40B4-BE49-F238E27FC236}">
                  <a16:creationId xmlns:a16="http://schemas.microsoft.com/office/drawing/2014/main" id="{B31292A9-3162-FABB-32E1-9E63F8C6FC8C}"/>
                </a:ext>
              </a:extLst>
            </p:cNvPr>
            <p:cNvSpPr>
              <a:spLocks noChangeAspect="1" noChangeArrowheads="1"/>
            </p:cNvSpPr>
            <p:nvPr/>
          </p:nvSpPr>
          <p:spPr bwMode="auto">
            <a:xfrm rot="1414825">
              <a:off x="1202" y="1661"/>
              <a:ext cx="3123" cy="1479"/>
            </a:xfrm>
            <a:prstGeom prst="ellipse">
              <a:avLst/>
            </a:prstGeom>
            <a:noFill/>
            <a:ln w="9525" algn="ctr">
              <a:solidFill>
                <a:schemeClr val="tx1"/>
              </a:solidFill>
              <a:prstDash val="dash"/>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sp>
          <p:nvSpPr>
            <p:cNvPr id="14" name="Oval 18">
              <a:extLst>
                <a:ext uri="{FF2B5EF4-FFF2-40B4-BE49-F238E27FC236}">
                  <a16:creationId xmlns:a16="http://schemas.microsoft.com/office/drawing/2014/main" id="{DC230CD1-BF67-E457-A4B3-BC563F16C8F6}"/>
                </a:ext>
              </a:extLst>
            </p:cNvPr>
            <p:cNvSpPr>
              <a:spLocks noChangeAspect="1" noChangeArrowheads="1"/>
            </p:cNvSpPr>
            <p:nvPr/>
          </p:nvSpPr>
          <p:spPr bwMode="auto">
            <a:xfrm rot="-4078118">
              <a:off x="2366" y="1655"/>
              <a:ext cx="817" cy="1508"/>
            </a:xfrm>
            <a:prstGeom prst="ellipse">
              <a:avLst/>
            </a:prstGeom>
            <a:noFill/>
            <a:ln w="9525" algn="ctr">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pic>
          <p:nvPicPr>
            <p:cNvPr id="15" name="Picture 19">
              <a:extLst>
                <a:ext uri="{FF2B5EF4-FFF2-40B4-BE49-F238E27FC236}">
                  <a16:creationId xmlns:a16="http://schemas.microsoft.com/office/drawing/2014/main" id="{B026E388-EFBB-3C5A-FE49-B86087753C9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804249">
              <a:off x="377" y="1679"/>
              <a:ext cx="4870" cy="14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grpSp>
        <p:nvGrpSpPr>
          <p:cNvPr id="28" name="Group 40">
            <a:extLst>
              <a:ext uri="{FF2B5EF4-FFF2-40B4-BE49-F238E27FC236}">
                <a16:creationId xmlns:a16="http://schemas.microsoft.com/office/drawing/2014/main" id="{8BAA908E-90DB-56C8-47B9-47CA6A89E533}"/>
              </a:ext>
            </a:extLst>
          </p:cNvPr>
          <p:cNvGrpSpPr>
            <a:grpSpLocks noChangeAspect="1"/>
          </p:cNvGrpSpPr>
          <p:nvPr/>
        </p:nvGrpSpPr>
        <p:grpSpPr bwMode="auto">
          <a:xfrm>
            <a:off x="4724239" y="2911554"/>
            <a:ext cx="3286091" cy="1214129"/>
            <a:chOff x="310" y="1179"/>
            <a:chExt cx="5022" cy="2448"/>
          </a:xfrm>
        </p:grpSpPr>
        <p:sp>
          <p:nvSpPr>
            <p:cNvPr id="29" name="Oval 41">
              <a:extLst>
                <a:ext uri="{FF2B5EF4-FFF2-40B4-BE49-F238E27FC236}">
                  <a16:creationId xmlns:a16="http://schemas.microsoft.com/office/drawing/2014/main" id="{990D3A5D-47EF-F5FA-F9CE-3D771111F579}"/>
                </a:ext>
              </a:extLst>
            </p:cNvPr>
            <p:cNvSpPr>
              <a:spLocks noChangeAspect="1" noChangeArrowheads="1"/>
            </p:cNvSpPr>
            <p:nvPr/>
          </p:nvSpPr>
          <p:spPr bwMode="auto">
            <a:xfrm rot="-4078118">
              <a:off x="2366" y="1655"/>
              <a:ext cx="817" cy="1508"/>
            </a:xfrm>
            <a:prstGeom prst="ellipse">
              <a:avLst/>
            </a:prstGeom>
            <a:noFill/>
            <a:ln w="9525" algn="ctr">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sp>
          <p:nvSpPr>
            <p:cNvPr id="30" name="Oval 42">
              <a:extLst>
                <a:ext uri="{FF2B5EF4-FFF2-40B4-BE49-F238E27FC236}">
                  <a16:creationId xmlns:a16="http://schemas.microsoft.com/office/drawing/2014/main" id="{C7C5D75B-FBA1-54FE-2013-0A0F73795D57}"/>
                </a:ext>
              </a:extLst>
            </p:cNvPr>
            <p:cNvSpPr>
              <a:spLocks noChangeAspect="1" noChangeArrowheads="1"/>
            </p:cNvSpPr>
            <p:nvPr/>
          </p:nvSpPr>
          <p:spPr bwMode="auto">
            <a:xfrm rot="1414825">
              <a:off x="1202" y="1661"/>
              <a:ext cx="3123" cy="1479"/>
            </a:xfrm>
            <a:prstGeom prst="ellipse">
              <a:avLst/>
            </a:prstGeom>
            <a:noFill/>
            <a:ln w="9525" algn="ctr">
              <a:solidFill>
                <a:schemeClr val="tx1"/>
              </a:solidFill>
              <a:prstDash val="dash"/>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pic>
          <p:nvPicPr>
            <p:cNvPr id="31" name="Picture 43">
              <a:extLst>
                <a:ext uri="{FF2B5EF4-FFF2-40B4-BE49-F238E27FC236}">
                  <a16:creationId xmlns:a16="http://schemas.microsoft.com/office/drawing/2014/main" id="{1959033F-9BC1-3557-06BE-A196F919A13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365612">
              <a:off x="310" y="1179"/>
              <a:ext cx="5022" cy="24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pic>
      </p:grpSp>
      <p:grpSp>
        <p:nvGrpSpPr>
          <p:cNvPr id="41" name="Group 40">
            <a:extLst>
              <a:ext uri="{FF2B5EF4-FFF2-40B4-BE49-F238E27FC236}">
                <a16:creationId xmlns:a16="http://schemas.microsoft.com/office/drawing/2014/main" id="{4F025B3A-2CEA-8187-BB4C-A38C958760CB}"/>
              </a:ext>
            </a:extLst>
          </p:cNvPr>
          <p:cNvGrpSpPr/>
          <p:nvPr/>
        </p:nvGrpSpPr>
        <p:grpSpPr>
          <a:xfrm>
            <a:off x="474709" y="1361552"/>
            <a:ext cx="6899905" cy="3297260"/>
            <a:chOff x="474709" y="1361552"/>
            <a:chExt cx="6899905" cy="3297260"/>
          </a:xfrm>
        </p:grpSpPr>
        <p:grpSp>
          <p:nvGrpSpPr>
            <p:cNvPr id="17" name="Group 21">
              <a:extLst>
                <a:ext uri="{FF2B5EF4-FFF2-40B4-BE49-F238E27FC236}">
                  <a16:creationId xmlns:a16="http://schemas.microsoft.com/office/drawing/2014/main" id="{92B280A4-97E8-AF0F-B0AA-C006BA641D43}"/>
                </a:ext>
              </a:extLst>
            </p:cNvPr>
            <p:cNvGrpSpPr>
              <a:grpSpLocks noChangeAspect="1"/>
            </p:cNvGrpSpPr>
            <p:nvPr/>
          </p:nvGrpSpPr>
          <p:grpSpPr bwMode="auto">
            <a:xfrm>
              <a:off x="880534" y="2899180"/>
              <a:ext cx="2699663" cy="855634"/>
              <a:chOff x="798" y="1578"/>
              <a:chExt cx="4121" cy="1723"/>
            </a:xfrm>
          </p:grpSpPr>
          <p:sp>
            <p:nvSpPr>
              <p:cNvPr id="18" name="Oval 22">
                <a:extLst>
                  <a:ext uri="{FF2B5EF4-FFF2-40B4-BE49-F238E27FC236}">
                    <a16:creationId xmlns:a16="http://schemas.microsoft.com/office/drawing/2014/main" id="{D41D0D39-7DD7-799B-24E9-DEE2A763D442}"/>
                  </a:ext>
                </a:extLst>
              </p:cNvPr>
              <p:cNvSpPr>
                <a:spLocks noChangeAspect="1" noChangeArrowheads="1"/>
              </p:cNvSpPr>
              <p:nvPr/>
            </p:nvSpPr>
            <p:spPr bwMode="auto">
              <a:xfrm rot="-4078118">
                <a:off x="2366" y="1655"/>
                <a:ext cx="817" cy="1508"/>
              </a:xfrm>
              <a:prstGeom prst="ellipse">
                <a:avLst/>
              </a:prstGeom>
              <a:noFill/>
              <a:ln w="9525" algn="ctr">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sp>
            <p:nvSpPr>
              <p:cNvPr id="19" name="Oval 23">
                <a:extLst>
                  <a:ext uri="{FF2B5EF4-FFF2-40B4-BE49-F238E27FC236}">
                    <a16:creationId xmlns:a16="http://schemas.microsoft.com/office/drawing/2014/main" id="{FB4B02FB-7B98-B578-833B-9B7BC85731FE}"/>
                  </a:ext>
                </a:extLst>
              </p:cNvPr>
              <p:cNvSpPr>
                <a:spLocks noChangeAspect="1" noChangeArrowheads="1"/>
              </p:cNvSpPr>
              <p:nvPr/>
            </p:nvSpPr>
            <p:spPr bwMode="auto">
              <a:xfrm rot="1414825">
                <a:off x="1202" y="1661"/>
                <a:ext cx="3123" cy="1479"/>
              </a:xfrm>
              <a:prstGeom prst="ellipse">
                <a:avLst/>
              </a:prstGeom>
              <a:noFill/>
              <a:ln w="9525" algn="ctr">
                <a:solidFill>
                  <a:schemeClr val="tx1"/>
                </a:solidFill>
                <a:prstDash val="dash"/>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pic>
            <p:nvPicPr>
              <p:cNvPr id="20" name="Picture 24">
                <a:extLst>
                  <a:ext uri="{FF2B5EF4-FFF2-40B4-BE49-F238E27FC236}">
                    <a16:creationId xmlns:a16="http://schemas.microsoft.com/office/drawing/2014/main" id="{9B7B77E9-3DD8-3244-792D-BF9CB31BE77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8" y="1578"/>
                <a:ext cx="4121" cy="172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7" name="Rectangle 6">
              <a:extLst>
                <a:ext uri="{FF2B5EF4-FFF2-40B4-BE49-F238E27FC236}">
                  <a16:creationId xmlns:a16="http://schemas.microsoft.com/office/drawing/2014/main" id="{8E74FB83-AE2F-160B-ADCE-2C655E9F6AA9}"/>
                </a:ext>
              </a:extLst>
            </p:cNvPr>
            <p:cNvSpPr>
              <a:spLocks noChangeArrowheads="1"/>
            </p:cNvSpPr>
            <p:nvPr/>
          </p:nvSpPr>
          <p:spPr bwMode="auto">
            <a:xfrm>
              <a:off x="1118240" y="1426578"/>
              <a:ext cx="6256374" cy="2852113"/>
            </a:xfrm>
            <a:prstGeom prst="rect">
              <a:avLst/>
            </a:prstGeom>
            <a:noFill/>
            <a:ln w="19050">
              <a:solidFill>
                <a:srgbClr val="000080"/>
              </a:solidFill>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grpSp>
          <p:nvGrpSpPr>
            <p:cNvPr id="8" name="Group 15">
              <a:extLst>
                <a:ext uri="{FF2B5EF4-FFF2-40B4-BE49-F238E27FC236}">
                  <a16:creationId xmlns:a16="http://schemas.microsoft.com/office/drawing/2014/main" id="{84BB7AF5-07F1-A19A-C477-F35316179FE8}"/>
                </a:ext>
              </a:extLst>
            </p:cNvPr>
            <p:cNvGrpSpPr>
              <a:grpSpLocks noChangeAspect="1"/>
            </p:cNvGrpSpPr>
            <p:nvPr/>
          </p:nvGrpSpPr>
          <p:grpSpPr bwMode="auto">
            <a:xfrm>
              <a:off x="2692065" y="1828647"/>
              <a:ext cx="3181606" cy="711047"/>
              <a:chOff x="378" y="1644"/>
              <a:chExt cx="4865" cy="1496"/>
            </a:xfrm>
          </p:grpSpPr>
          <p:sp>
            <p:nvSpPr>
              <p:cNvPr id="9" name="Oval 3">
                <a:extLst>
                  <a:ext uri="{FF2B5EF4-FFF2-40B4-BE49-F238E27FC236}">
                    <a16:creationId xmlns:a16="http://schemas.microsoft.com/office/drawing/2014/main" id="{58A322BA-CAE8-9A79-F729-9D7D4A0724EE}"/>
                  </a:ext>
                </a:extLst>
              </p:cNvPr>
              <p:cNvSpPr>
                <a:spLocks noChangeAspect="1" noChangeArrowheads="1"/>
              </p:cNvSpPr>
              <p:nvPr/>
            </p:nvSpPr>
            <p:spPr bwMode="auto">
              <a:xfrm rot="1414825">
                <a:off x="1202" y="1661"/>
                <a:ext cx="3123" cy="1479"/>
              </a:xfrm>
              <a:prstGeom prst="ellipse">
                <a:avLst/>
              </a:prstGeom>
              <a:noFill/>
              <a:ln w="9525" algn="ctr">
                <a:solidFill>
                  <a:schemeClr val="tx1"/>
                </a:solidFill>
                <a:prstDash val="dash"/>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sp>
            <p:nvSpPr>
              <p:cNvPr id="10" name="Oval 5">
                <a:extLst>
                  <a:ext uri="{FF2B5EF4-FFF2-40B4-BE49-F238E27FC236}">
                    <a16:creationId xmlns:a16="http://schemas.microsoft.com/office/drawing/2014/main" id="{F0445642-1003-3228-5DDA-A92E1A252546}"/>
                  </a:ext>
                </a:extLst>
              </p:cNvPr>
              <p:cNvSpPr>
                <a:spLocks noChangeAspect="1" noChangeArrowheads="1"/>
              </p:cNvSpPr>
              <p:nvPr/>
            </p:nvSpPr>
            <p:spPr bwMode="auto">
              <a:xfrm rot="-4078118">
                <a:off x="2366" y="1655"/>
                <a:ext cx="817" cy="1508"/>
              </a:xfrm>
              <a:prstGeom prst="ellipse">
                <a:avLst/>
              </a:prstGeom>
              <a:noFill/>
              <a:ln w="9525" algn="ctr">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pic>
            <p:nvPicPr>
              <p:cNvPr id="11" name="Picture 11">
                <a:extLst>
                  <a:ext uri="{FF2B5EF4-FFF2-40B4-BE49-F238E27FC236}">
                    <a16:creationId xmlns:a16="http://schemas.microsoft.com/office/drawing/2014/main" id="{18DF94CE-AF6A-D1D1-5E42-7BE1BF7E4CC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8" y="1644"/>
                <a:ext cx="4865" cy="14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21" name="Oval 28">
              <a:extLst>
                <a:ext uri="{FF2B5EF4-FFF2-40B4-BE49-F238E27FC236}">
                  <a16:creationId xmlns:a16="http://schemas.microsoft.com/office/drawing/2014/main" id="{63BD4084-49E9-0E10-5746-0A0A1C7F1220}"/>
                </a:ext>
              </a:extLst>
            </p:cNvPr>
            <p:cNvSpPr>
              <a:spLocks noChangeAspect="1" noChangeArrowheads="1"/>
            </p:cNvSpPr>
            <p:nvPr/>
          </p:nvSpPr>
          <p:spPr bwMode="auto">
            <a:xfrm rot="1414825">
              <a:off x="1129995" y="1802898"/>
              <a:ext cx="1934300" cy="731845"/>
            </a:xfrm>
            <a:prstGeom prst="ellipse">
              <a:avLst/>
            </a:prstGeom>
            <a:noFill/>
            <a:ln w="9525" algn="ctr">
              <a:solidFill>
                <a:schemeClr val="tx1"/>
              </a:solidFill>
              <a:prstDash val="dash"/>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sp>
          <p:nvSpPr>
            <p:cNvPr id="22" name="Oval 29">
              <a:extLst>
                <a:ext uri="{FF2B5EF4-FFF2-40B4-BE49-F238E27FC236}">
                  <a16:creationId xmlns:a16="http://schemas.microsoft.com/office/drawing/2014/main" id="{BE048E6B-95F9-44E1-37B8-DA76C057E860}"/>
                </a:ext>
              </a:extLst>
            </p:cNvPr>
            <p:cNvSpPr>
              <a:spLocks noChangeAspect="1" noChangeArrowheads="1"/>
            </p:cNvSpPr>
            <p:nvPr/>
          </p:nvSpPr>
          <p:spPr bwMode="auto">
            <a:xfrm rot="17521882">
              <a:off x="1901156" y="1705860"/>
              <a:ext cx="405039" cy="933846"/>
            </a:xfrm>
            <a:prstGeom prst="ellipse">
              <a:avLst/>
            </a:prstGeom>
            <a:noFill/>
            <a:ln w="9525" algn="ctr">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pic>
          <p:nvPicPr>
            <p:cNvPr id="23" name="Picture 30">
              <a:extLst>
                <a:ext uri="{FF2B5EF4-FFF2-40B4-BE49-F238E27FC236}">
                  <a16:creationId xmlns:a16="http://schemas.microsoft.com/office/drawing/2014/main" id="{4DD20C30-99CC-646A-D6D2-85BAF8A2ACA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a:xfrm>
              <a:off x="1233175" y="1479065"/>
              <a:ext cx="1871611" cy="1412192"/>
            </a:xfrm>
            <a:prstGeom prst="rect">
              <a:avLst/>
            </a:prstGeom>
            <a:noFill/>
          </p:spPr>
        </p:pic>
        <p:grpSp>
          <p:nvGrpSpPr>
            <p:cNvPr id="24" name="Group 31">
              <a:extLst>
                <a:ext uri="{FF2B5EF4-FFF2-40B4-BE49-F238E27FC236}">
                  <a16:creationId xmlns:a16="http://schemas.microsoft.com/office/drawing/2014/main" id="{066C3EFB-E7D7-F54D-4B1E-469338F5D791}"/>
                </a:ext>
              </a:extLst>
            </p:cNvPr>
            <p:cNvGrpSpPr>
              <a:grpSpLocks noChangeAspect="1"/>
            </p:cNvGrpSpPr>
            <p:nvPr/>
          </p:nvGrpSpPr>
          <p:grpSpPr bwMode="auto">
            <a:xfrm>
              <a:off x="2692065" y="2804109"/>
              <a:ext cx="3121526" cy="1037852"/>
              <a:chOff x="414" y="1352"/>
              <a:chExt cx="4790" cy="2101"/>
            </a:xfrm>
          </p:grpSpPr>
          <p:sp>
            <p:nvSpPr>
              <p:cNvPr id="25" name="Oval 32">
                <a:extLst>
                  <a:ext uri="{FF2B5EF4-FFF2-40B4-BE49-F238E27FC236}">
                    <a16:creationId xmlns:a16="http://schemas.microsoft.com/office/drawing/2014/main" id="{3261C955-4F49-BC90-C266-BD827E711CC5}"/>
                  </a:ext>
                </a:extLst>
              </p:cNvPr>
              <p:cNvSpPr>
                <a:spLocks noChangeAspect="1" noChangeArrowheads="1"/>
              </p:cNvSpPr>
              <p:nvPr/>
            </p:nvSpPr>
            <p:spPr bwMode="auto">
              <a:xfrm rot="-4078118">
                <a:off x="2366" y="1655"/>
                <a:ext cx="817" cy="1508"/>
              </a:xfrm>
              <a:prstGeom prst="ellipse">
                <a:avLst/>
              </a:prstGeom>
              <a:noFill/>
              <a:ln w="9525" algn="ctr">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sp>
            <p:nvSpPr>
              <p:cNvPr id="26" name="Oval 33">
                <a:extLst>
                  <a:ext uri="{FF2B5EF4-FFF2-40B4-BE49-F238E27FC236}">
                    <a16:creationId xmlns:a16="http://schemas.microsoft.com/office/drawing/2014/main" id="{43C6FA1E-B86C-3BE4-13D7-0FE804D9F408}"/>
                  </a:ext>
                </a:extLst>
              </p:cNvPr>
              <p:cNvSpPr>
                <a:spLocks noChangeAspect="1" noChangeArrowheads="1"/>
              </p:cNvSpPr>
              <p:nvPr/>
            </p:nvSpPr>
            <p:spPr bwMode="auto">
              <a:xfrm rot="1414825">
                <a:off x="1202" y="1661"/>
                <a:ext cx="3123" cy="1479"/>
              </a:xfrm>
              <a:prstGeom prst="ellipse">
                <a:avLst/>
              </a:prstGeom>
              <a:noFill/>
              <a:ln w="9525" algn="ctr">
                <a:solidFill>
                  <a:schemeClr val="tx1"/>
                </a:solidFill>
                <a:prstDash val="dash"/>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pic>
            <p:nvPicPr>
              <p:cNvPr id="27" name="Picture 34">
                <a:extLst>
                  <a:ext uri="{FF2B5EF4-FFF2-40B4-BE49-F238E27FC236}">
                    <a16:creationId xmlns:a16="http://schemas.microsoft.com/office/drawing/2014/main" id="{CFDBC94F-61A2-A2BF-3422-5C1C6DBD233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564079">
                <a:off x="414" y="1352"/>
                <a:ext cx="4790" cy="210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pic>
        </p:grpSp>
        <p:sp>
          <p:nvSpPr>
            <p:cNvPr id="32" name="Line 45">
              <a:extLst>
                <a:ext uri="{FF2B5EF4-FFF2-40B4-BE49-F238E27FC236}">
                  <a16:creationId xmlns:a16="http://schemas.microsoft.com/office/drawing/2014/main" id="{E2A844FC-6068-137A-BE94-7282551D6681}"/>
                </a:ext>
              </a:extLst>
            </p:cNvPr>
            <p:cNvSpPr>
              <a:spLocks noChangeShapeType="1"/>
            </p:cNvSpPr>
            <p:nvPr/>
          </p:nvSpPr>
          <p:spPr bwMode="auto">
            <a:xfrm>
              <a:off x="852488" y="4453817"/>
              <a:ext cx="562920" cy="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pPr algn="ctr"/>
              <a:endParaRPr lang="en-GB" b="0">
                <a:solidFill>
                  <a:srgbClr val="000000"/>
                </a:solidFill>
                <a:latin typeface="Arial" charset="0"/>
                <a:ea typeface="+mn-ea"/>
              </a:endParaRPr>
            </a:p>
          </p:txBody>
        </p:sp>
        <p:sp>
          <p:nvSpPr>
            <p:cNvPr id="33" name="Line 46">
              <a:extLst>
                <a:ext uri="{FF2B5EF4-FFF2-40B4-BE49-F238E27FC236}">
                  <a16:creationId xmlns:a16="http://schemas.microsoft.com/office/drawing/2014/main" id="{68C2F542-CB7B-4078-2F31-F9A5921A8ECA}"/>
                </a:ext>
              </a:extLst>
            </p:cNvPr>
            <p:cNvSpPr>
              <a:spLocks noChangeShapeType="1"/>
            </p:cNvSpPr>
            <p:nvPr/>
          </p:nvSpPr>
          <p:spPr bwMode="auto">
            <a:xfrm flipV="1">
              <a:off x="852488" y="4027981"/>
              <a:ext cx="0" cy="425836"/>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pPr algn="ctr"/>
              <a:endParaRPr lang="en-GB" b="0">
                <a:solidFill>
                  <a:srgbClr val="000000"/>
                </a:solidFill>
                <a:latin typeface="Arial" charset="0"/>
                <a:ea typeface="+mn-ea"/>
              </a:endParaRPr>
            </a:p>
          </p:txBody>
        </p:sp>
        <p:sp>
          <p:nvSpPr>
            <p:cNvPr id="34" name="Text Box 47">
              <a:extLst>
                <a:ext uri="{FF2B5EF4-FFF2-40B4-BE49-F238E27FC236}">
                  <a16:creationId xmlns:a16="http://schemas.microsoft.com/office/drawing/2014/main" id="{1ABCC927-A346-30ED-E25D-F1D90D9B61D4}"/>
                </a:ext>
              </a:extLst>
            </p:cNvPr>
            <p:cNvSpPr txBox="1">
              <a:spLocks noChangeArrowheads="1"/>
            </p:cNvSpPr>
            <p:nvPr/>
          </p:nvSpPr>
          <p:spPr bwMode="auto">
            <a:xfrm>
              <a:off x="1297860" y="4430049"/>
              <a:ext cx="235094" cy="2287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r>
                <a:rPr lang="en-US" altLang="en-US" b="0" i="1" dirty="0">
                  <a:solidFill>
                    <a:srgbClr val="000000"/>
                  </a:solidFill>
                  <a:latin typeface="Times New Roman" pitchFamily="18" charset="0"/>
                  <a:ea typeface="+mn-ea"/>
                </a:rPr>
                <a:t>x</a:t>
              </a:r>
            </a:p>
          </p:txBody>
        </p:sp>
        <p:sp>
          <p:nvSpPr>
            <p:cNvPr id="35" name="Text Box 48">
              <a:extLst>
                <a:ext uri="{FF2B5EF4-FFF2-40B4-BE49-F238E27FC236}">
                  <a16:creationId xmlns:a16="http://schemas.microsoft.com/office/drawing/2014/main" id="{1B602D24-04EE-E592-E93F-01287E28A28E}"/>
                </a:ext>
              </a:extLst>
            </p:cNvPr>
            <p:cNvSpPr txBox="1">
              <a:spLocks noChangeArrowheads="1"/>
            </p:cNvSpPr>
            <p:nvPr/>
          </p:nvSpPr>
          <p:spPr bwMode="auto">
            <a:xfrm>
              <a:off x="474709" y="3933900"/>
              <a:ext cx="401287"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r>
                <a:rPr lang="en-US" altLang="en-US" b="0" i="1" dirty="0">
                  <a:solidFill>
                    <a:srgbClr val="000000"/>
                  </a:solidFill>
                  <a:latin typeface="Times New Roman" pitchFamily="18" charset="0"/>
                  <a:ea typeface="+mn-ea"/>
                </a:rPr>
                <a:t>x’</a:t>
              </a:r>
            </a:p>
          </p:txBody>
        </p:sp>
        <p:sp>
          <p:nvSpPr>
            <p:cNvPr id="36" name="Text Box 51">
              <a:extLst>
                <a:ext uri="{FF2B5EF4-FFF2-40B4-BE49-F238E27FC236}">
                  <a16:creationId xmlns:a16="http://schemas.microsoft.com/office/drawing/2014/main" id="{621B7E5F-CC24-54F9-32AE-B35F33478AD0}"/>
                </a:ext>
              </a:extLst>
            </p:cNvPr>
            <p:cNvSpPr txBox="1">
              <a:spLocks noChangeArrowheads="1"/>
            </p:cNvSpPr>
            <p:nvPr/>
          </p:nvSpPr>
          <p:spPr bwMode="auto">
            <a:xfrm>
              <a:off x="1879684" y="1479065"/>
              <a:ext cx="513288" cy="171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r>
                <a:rPr lang="en-US" altLang="en-US" sz="1200" b="0" i="1">
                  <a:solidFill>
                    <a:srgbClr val="000000"/>
                  </a:solidFill>
                  <a:ea typeface="+mn-ea"/>
                </a:rPr>
                <a:t>Turn 0</a:t>
              </a:r>
              <a:endParaRPr lang="en-GB" altLang="en-US" sz="1200" b="0" i="1">
                <a:solidFill>
                  <a:srgbClr val="000000"/>
                </a:solidFill>
                <a:ea typeface="+mn-ea"/>
              </a:endParaRPr>
            </a:p>
          </p:txBody>
        </p:sp>
        <p:sp>
          <p:nvSpPr>
            <p:cNvPr id="37" name="Text Box 53">
              <a:extLst>
                <a:ext uri="{FF2B5EF4-FFF2-40B4-BE49-F238E27FC236}">
                  <a16:creationId xmlns:a16="http://schemas.microsoft.com/office/drawing/2014/main" id="{E6516CB2-5828-DA58-1A5A-2A09615C6C40}"/>
                </a:ext>
              </a:extLst>
            </p:cNvPr>
            <p:cNvSpPr txBox="1">
              <a:spLocks noChangeArrowheads="1"/>
            </p:cNvSpPr>
            <p:nvPr/>
          </p:nvSpPr>
          <p:spPr bwMode="auto">
            <a:xfrm>
              <a:off x="5688477" y="3757897"/>
              <a:ext cx="534185" cy="171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r>
                <a:rPr lang="en-US" altLang="en-US" sz="1200" b="0" i="1">
                  <a:solidFill>
                    <a:srgbClr val="000000"/>
                  </a:solidFill>
                  <a:ea typeface="+mn-ea"/>
                </a:rPr>
                <a:t>Turn N</a:t>
              </a:r>
              <a:endParaRPr lang="en-GB" altLang="en-US" sz="1200" b="0" i="1">
                <a:solidFill>
                  <a:srgbClr val="000000"/>
                </a:solidFill>
                <a:ea typeface="+mn-ea"/>
              </a:endParaRPr>
            </a:p>
          </p:txBody>
        </p:sp>
        <p:sp>
          <p:nvSpPr>
            <p:cNvPr id="38" name="Line 56">
              <a:extLst>
                <a:ext uri="{FF2B5EF4-FFF2-40B4-BE49-F238E27FC236}">
                  <a16:creationId xmlns:a16="http://schemas.microsoft.com/office/drawing/2014/main" id="{374FEDA6-D32D-06CE-3E52-BD0412AC271B}"/>
                </a:ext>
              </a:extLst>
            </p:cNvPr>
            <p:cNvSpPr>
              <a:spLocks noChangeShapeType="1"/>
            </p:cNvSpPr>
            <p:nvPr/>
          </p:nvSpPr>
          <p:spPr bwMode="auto">
            <a:xfrm>
              <a:off x="2878835" y="1573145"/>
              <a:ext cx="2747987" cy="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pPr algn="ctr"/>
              <a:endParaRPr lang="en-GB" b="0">
                <a:solidFill>
                  <a:srgbClr val="000000"/>
                </a:solidFill>
                <a:latin typeface="Arial" charset="0"/>
                <a:ea typeface="+mn-ea"/>
              </a:endParaRPr>
            </a:p>
          </p:txBody>
        </p:sp>
        <p:sp>
          <p:nvSpPr>
            <p:cNvPr id="39" name="Text Box 57">
              <a:extLst>
                <a:ext uri="{FF2B5EF4-FFF2-40B4-BE49-F238E27FC236}">
                  <a16:creationId xmlns:a16="http://schemas.microsoft.com/office/drawing/2014/main" id="{C50EB824-01DE-B775-359A-860CAE87F709}"/>
                </a:ext>
              </a:extLst>
            </p:cNvPr>
            <p:cNvSpPr txBox="1">
              <a:spLocks noChangeArrowheads="1"/>
            </p:cNvSpPr>
            <p:nvPr/>
          </p:nvSpPr>
          <p:spPr bwMode="auto">
            <a:xfrm>
              <a:off x="4046472" y="1361552"/>
              <a:ext cx="429700" cy="171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r>
                <a:rPr lang="en-US" altLang="en-US" sz="1200" b="0" i="1" dirty="0">
                  <a:solidFill>
                    <a:srgbClr val="000000"/>
                  </a:solidFill>
                  <a:ea typeface="+mn-ea"/>
                </a:rPr>
                <a:t>Time</a:t>
              </a:r>
              <a:endParaRPr lang="en-GB" altLang="en-US" sz="1200" b="0" i="1" dirty="0">
                <a:solidFill>
                  <a:srgbClr val="000000"/>
                </a:solidFill>
                <a:ea typeface="+mn-ea"/>
              </a:endParaRPr>
            </a:p>
          </p:txBody>
        </p:sp>
      </p:grpSp>
      <p:sp>
        <p:nvSpPr>
          <p:cNvPr id="44" name="Rectangle 43">
            <a:extLst>
              <a:ext uri="{FF2B5EF4-FFF2-40B4-BE49-F238E27FC236}">
                <a16:creationId xmlns:a16="http://schemas.microsoft.com/office/drawing/2014/main" id="{4C62C5F9-8350-3107-F195-429BB7EADC4C}"/>
              </a:ext>
            </a:extLst>
          </p:cNvPr>
          <p:cNvSpPr/>
          <p:nvPr/>
        </p:nvSpPr>
        <p:spPr>
          <a:xfrm>
            <a:off x="3144422" y="1613414"/>
            <a:ext cx="4128059" cy="1142651"/>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45" name="Rectangle 44">
            <a:extLst>
              <a:ext uri="{FF2B5EF4-FFF2-40B4-BE49-F238E27FC236}">
                <a16:creationId xmlns:a16="http://schemas.microsoft.com/office/drawing/2014/main" id="{6318CAA7-E5C0-1243-9401-FBC25BBDEB80}"/>
              </a:ext>
            </a:extLst>
          </p:cNvPr>
          <p:cNvSpPr/>
          <p:nvPr/>
        </p:nvSpPr>
        <p:spPr>
          <a:xfrm>
            <a:off x="1178794" y="2740193"/>
            <a:ext cx="6100808" cy="1364685"/>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4" name="Date Placeholder 3">
            <a:extLst>
              <a:ext uri="{FF2B5EF4-FFF2-40B4-BE49-F238E27FC236}">
                <a16:creationId xmlns:a16="http://schemas.microsoft.com/office/drawing/2014/main" id="{695CB06C-AA03-971E-09CC-6F84F86BEE6A}"/>
              </a:ext>
            </a:extLst>
          </p:cNvPr>
          <p:cNvSpPr>
            <a:spLocks noGrp="1"/>
          </p:cNvSpPr>
          <p:nvPr>
            <p:ph type="dt" sz="half" idx="2"/>
          </p:nvPr>
        </p:nvSpPr>
        <p:spPr/>
        <p:txBody>
          <a:bodyPr/>
          <a:lstStyle/>
          <a:p>
            <a:r>
              <a:rPr lang="en-US"/>
              <a:t>24/06/2025</a:t>
            </a:r>
            <a:endParaRPr lang="en-US" dirty="0"/>
          </a:p>
        </p:txBody>
      </p:sp>
    </p:spTree>
    <p:extLst>
      <p:ext uri="{BB962C8B-B14F-4D97-AF65-F5344CB8AC3E}">
        <p14:creationId xmlns:p14="http://schemas.microsoft.com/office/powerpoint/2010/main" val="309625159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993A7E-2556-1208-A6A4-627A0EA6F99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FC7A056-0490-2C6B-6078-5CFBAFC9E5DA}"/>
              </a:ext>
            </a:extLst>
          </p:cNvPr>
          <p:cNvSpPr>
            <a:spLocks noGrp="1"/>
          </p:cNvSpPr>
          <p:nvPr>
            <p:ph type="title"/>
          </p:nvPr>
        </p:nvSpPr>
        <p:spPr/>
        <p:txBody>
          <a:bodyPr>
            <a:normAutofit fontScale="90000"/>
          </a:bodyPr>
          <a:lstStyle/>
          <a:p>
            <a:r>
              <a:rPr lang="en-US" dirty="0"/>
              <a:t>Betatron error and filamentation</a:t>
            </a:r>
          </a:p>
        </p:txBody>
      </p:sp>
      <p:sp>
        <p:nvSpPr>
          <p:cNvPr id="3" name="Content Placeholder 2">
            <a:extLst>
              <a:ext uri="{FF2B5EF4-FFF2-40B4-BE49-F238E27FC236}">
                <a16:creationId xmlns:a16="http://schemas.microsoft.com/office/drawing/2014/main" id="{525031C6-F38C-3E86-8124-B4B07378FCF6}"/>
              </a:ext>
            </a:extLst>
          </p:cNvPr>
          <p:cNvSpPr>
            <a:spLocks noGrp="1"/>
          </p:cNvSpPr>
          <p:nvPr>
            <p:ph idx="1"/>
          </p:nvPr>
        </p:nvSpPr>
        <p:spPr/>
        <p:txBody>
          <a:bodyPr/>
          <a:lstStyle/>
          <a:p>
            <a:r>
              <a:rPr lang="en-US" dirty="0"/>
              <a:t>Mismatch in optical parameters will lead to emittance blow-up via filamentation:</a:t>
            </a:r>
          </a:p>
          <a:p>
            <a:endParaRPr lang="en-US" dirty="0"/>
          </a:p>
          <a:p>
            <a:endParaRPr lang="en-US" dirty="0"/>
          </a:p>
          <a:p>
            <a:pPr marL="0" indent="0">
              <a:buNone/>
            </a:pPr>
            <a:endParaRPr lang="en-US" dirty="0"/>
          </a:p>
          <a:p>
            <a:endParaRPr lang="en-US" dirty="0"/>
          </a:p>
          <a:p>
            <a:pPr marL="0" indent="0">
              <a:buNone/>
            </a:pPr>
            <a:endParaRPr lang="en-US" dirty="0"/>
          </a:p>
          <a:p>
            <a:endParaRPr lang="en-US" dirty="0"/>
          </a:p>
        </p:txBody>
      </p:sp>
      <p:sp>
        <p:nvSpPr>
          <p:cNvPr id="5" name="Footer Placeholder 4">
            <a:extLst>
              <a:ext uri="{FF2B5EF4-FFF2-40B4-BE49-F238E27FC236}">
                <a16:creationId xmlns:a16="http://schemas.microsoft.com/office/drawing/2014/main" id="{C99C478A-C681-A3EF-7233-E1C79BBCBAC2}"/>
              </a:ext>
            </a:extLst>
          </p:cNvPr>
          <p:cNvSpPr>
            <a:spLocks noGrp="1"/>
          </p:cNvSpPr>
          <p:nvPr>
            <p:ph type="ftr" sz="quarter" idx="3"/>
          </p:nvPr>
        </p:nvSpPr>
        <p:spPr/>
        <p:txBody>
          <a:bodyPr/>
          <a:lstStyle/>
          <a:p>
            <a:r>
              <a:rPr lang="fr-FR"/>
              <a:t>CAS Hadrons limits 2025, Y. Dutheil, Inj./Ext. </a:t>
            </a:r>
            <a:endParaRPr lang="en-US" dirty="0"/>
          </a:p>
        </p:txBody>
      </p:sp>
      <p:sp>
        <p:nvSpPr>
          <p:cNvPr id="6" name="Slide Number Placeholder 5">
            <a:extLst>
              <a:ext uri="{FF2B5EF4-FFF2-40B4-BE49-F238E27FC236}">
                <a16:creationId xmlns:a16="http://schemas.microsoft.com/office/drawing/2014/main" id="{98A6A488-0622-5DB4-6CEA-D1D7987B9C96}"/>
              </a:ext>
            </a:extLst>
          </p:cNvPr>
          <p:cNvSpPr>
            <a:spLocks noGrp="1"/>
          </p:cNvSpPr>
          <p:nvPr>
            <p:ph type="sldNum" sz="quarter" idx="4"/>
          </p:nvPr>
        </p:nvSpPr>
        <p:spPr/>
        <p:txBody>
          <a:bodyPr/>
          <a:lstStyle/>
          <a:p>
            <a:fld id="{17918391-D411-FE40-AAD7-861AE5233E0E}" type="slidenum">
              <a:rPr lang="en-US" smtClean="0"/>
              <a:pPr/>
              <a:t>44</a:t>
            </a:fld>
            <a:endParaRPr lang="en-US" dirty="0"/>
          </a:p>
        </p:txBody>
      </p:sp>
      <p:grpSp>
        <p:nvGrpSpPr>
          <p:cNvPr id="12" name="Group 16">
            <a:extLst>
              <a:ext uri="{FF2B5EF4-FFF2-40B4-BE49-F238E27FC236}">
                <a16:creationId xmlns:a16="http://schemas.microsoft.com/office/drawing/2014/main" id="{3E8C756E-D80B-555B-F552-8D179E1D67F4}"/>
              </a:ext>
            </a:extLst>
          </p:cNvPr>
          <p:cNvGrpSpPr>
            <a:grpSpLocks noChangeAspect="1"/>
          </p:cNvGrpSpPr>
          <p:nvPr/>
        </p:nvGrpSpPr>
        <p:grpSpPr bwMode="auto">
          <a:xfrm>
            <a:off x="4747749" y="1822314"/>
            <a:ext cx="3173769" cy="736796"/>
            <a:chOff x="377" y="1661"/>
            <a:chExt cx="4870" cy="1490"/>
          </a:xfrm>
        </p:grpSpPr>
        <p:sp>
          <p:nvSpPr>
            <p:cNvPr id="13" name="Oval 17">
              <a:extLst>
                <a:ext uri="{FF2B5EF4-FFF2-40B4-BE49-F238E27FC236}">
                  <a16:creationId xmlns:a16="http://schemas.microsoft.com/office/drawing/2014/main" id="{5E760222-E19E-28C3-A726-F55F1B8B8B72}"/>
                </a:ext>
              </a:extLst>
            </p:cNvPr>
            <p:cNvSpPr>
              <a:spLocks noChangeAspect="1" noChangeArrowheads="1"/>
            </p:cNvSpPr>
            <p:nvPr/>
          </p:nvSpPr>
          <p:spPr bwMode="auto">
            <a:xfrm rot="1414825">
              <a:off x="1202" y="1661"/>
              <a:ext cx="3123" cy="1479"/>
            </a:xfrm>
            <a:prstGeom prst="ellipse">
              <a:avLst/>
            </a:prstGeom>
            <a:noFill/>
            <a:ln w="9525" algn="ctr">
              <a:solidFill>
                <a:schemeClr val="tx1"/>
              </a:solidFill>
              <a:prstDash val="dash"/>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sp>
          <p:nvSpPr>
            <p:cNvPr id="14" name="Oval 18">
              <a:extLst>
                <a:ext uri="{FF2B5EF4-FFF2-40B4-BE49-F238E27FC236}">
                  <a16:creationId xmlns:a16="http://schemas.microsoft.com/office/drawing/2014/main" id="{E5441526-7123-A9D4-F8D4-C25113890E73}"/>
                </a:ext>
              </a:extLst>
            </p:cNvPr>
            <p:cNvSpPr>
              <a:spLocks noChangeAspect="1" noChangeArrowheads="1"/>
            </p:cNvSpPr>
            <p:nvPr/>
          </p:nvSpPr>
          <p:spPr bwMode="auto">
            <a:xfrm rot="-4078118">
              <a:off x="2366" y="1655"/>
              <a:ext cx="817" cy="1508"/>
            </a:xfrm>
            <a:prstGeom prst="ellipse">
              <a:avLst/>
            </a:prstGeom>
            <a:noFill/>
            <a:ln w="9525" algn="ctr">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pic>
          <p:nvPicPr>
            <p:cNvPr id="15" name="Picture 19">
              <a:extLst>
                <a:ext uri="{FF2B5EF4-FFF2-40B4-BE49-F238E27FC236}">
                  <a16:creationId xmlns:a16="http://schemas.microsoft.com/office/drawing/2014/main" id="{2C983E3C-2F2C-4363-A625-8448C814EA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804249">
              <a:off x="377" y="1679"/>
              <a:ext cx="4870" cy="14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grpSp>
        <p:nvGrpSpPr>
          <p:cNvPr id="28" name="Group 40">
            <a:extLst>
              <a:ext uri="{FF2B5EF4-FFF2-40B4-BE49-F238E27FC236}">
                <a16:creationId xmlns:a16="http://schemas.microsoft.com/office/drawing/2014/main" id="{CFD1F8DD-2648-8171-DE53-C0BCC726AE17}"/>
              </a:ext>
            </a:extLst>
          </p:cNvPr>
          <p:cNvGrpSpPr>
            <a:grpSpLocks noChangeAspect="1"/>
          </p:cNvGrpSpPr>
          <p:nvPr/>
        </p:nvGrpSpPr>
        <p:grpSpPr bwMode="auto">
          <a:xfrm>
            <a:off x="4724239" y="2911554"/>
            <a:ext cx="3286091" cy="1214129"/>
            <a:chOff x="310" y="1179"/>
            <a:chExt cx="5022" cy="2448"/>
          </a:xfrm>
        </p:grpSpPr>
        <p:sp>
          <p:nvSpPr>
            <p:cNvPr id="29" name="Oval 41">
              <a:extLst>
                <a:ext uri="{FF2B5EF4-FFF2-40B4-BE49-F238E27FC236}">
                  <a16:creationId xmlns:a16="http://schemas.microsoft.com/office/drawing/2014/main" id="{99A55804-BB68-3430-061C-79DB69C5E0DB}"/>
                </a:ext>
              </a:extLst>
            </p:cNvPr>
            <p:cNvSpPr>
              <a:spLocks noChangeAspect="1" noChangeArrowheads="1"/>
            </p:cNvSpPr>
            <p:nvPr/>
          </p:nvSpPr>
          <p:spPr bwMode="auto">
            <a:xfrm rot="-4078118">
              <a:off x="2366" y="1655"/>
              <a:ext cx="817" cy="1508"/>
            </a:xfrm>
            <a:prstGeom prst="ellipse">
              <a:avLst/>
            </a:prstGeom>
            <a:noFill/>
            <a:ln w="9525" algn="ctr">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sp>
          <p:nvSpPr>
            <p:cNvPr id="30" name="Oval 42">
              <a:extLst>
                <a:ext uri="{FF2B5EF4-FFF2-40B4-BE49-F238E27FC236}">
                  <a16:creationId xmlns:a16="http://schemas.microsoft.com/office/drawing/2014/main" id="{AEF1F8A9-5EE0-3DA8-8089-8DF1DE17085C}"/>
                </a:ext>
              </a:extLst>
            </p:cNvPr>
            <p:cNvSpPr>
              <a:spLocks noChangeAspect="1" noChangeArrowheads="1"/>
            </p:cNvSpPr>
            <p:nvPr/>
          </p:nvSpPr>
          <p:spPr bwMode="auto">
            <a:xfrm rot="1414825">
              <a:off x="1202" y="1661"/>
              <a:ext cx="3123" cy="1479"/>
            </a:xfrm>
            <a:prstGeom prst="ellipse">
              <a:avLst/>
            </a:prstGeom>
            <a:noFill/>
            <a:ln w="9525" algn="ctr">
              <a:solidFill>
                <a:schemeClr val="tx1"/>
              </a:solidFill>
              <a:prstDash val="dash"/>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pic>
          <p:nvPicPr>
            <p:cNvPr id="31" name="Picture 43">
              <a:extLst>
                <a:ext uri="{FF2B5EF4-FFF2-40B4-BE49-F238E27FC236}">
                  <a16:creationId xmlns:a16="http://schemas.microsoft.com/office/drawing/2014/main" id="{BAF04F40-9B70-AC1A-C6B3-E19C62995B4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365612">
              <a:off x="310" y="1179"/>
              <a:ext cx="5022" cy="24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pic>
      </p:grpSp>
      <p:grpSp>
        <p:nvGrpSpPr>
          <p:cNvPr id="41" name="Group 40">
            <a:extLst>
              <a:ext uri="{FF2B5EF4-FFF2-40B4-BE49-F238E27FC236}">
                <a16:creationId xmlns:a16="http://schemas.microsoft.com/office/drawing/2014/main" id="{68362C9B-A30E-E694-C8E4-043D8C76B49D}"/>
              </a:ext>
            </a:extLst>
          </p:cNvPr>
          <p:cNvGrpSpPr/>
          <p:nvPr/>
        </p:nvGrpSpPr>
        <p:grpSpPr>
          <a:xfrm>
            <a:off x="474709" y="1361552"/>
            <a:ext cx="6899905" cy="3297260"/>
            <a:chOff x="474709" y="1361552"/>
            <a:chExt cx="6899905" cy="3297260"/>
          </a:xfrm>
        </p:grpSpPr>
        <p:grpSp>
          <p:nvGrpSpPr>
            <p:cNvPr id="17" name="Group 21">
              <a:extLst>
                <a:ext uri="{FF2B5EF4-FFF2-40B4-BE49-F238E27FC236}">
                  <a16:creationId xmlns:a16="http://schemas.microsoft.com/office/drawing/2014/main" id="{1974A4EC-7DD1-126B-3B25-B190335F7F03}"/>
                </a:ext>
              </a:extLst>
            </p:cNvPr>
            <p:cNvGrpSpPr>
              <a:grpSpLocks noChangeAspect="1"/>
            </p:cNvGrpSpPr>
            <p:nvPr/>
          </p:nvGrpSpPr>
          <p:grpSpPr bwMode="auto">
            <a:xfrm>
              <a:off x="880534" y="2899180"/>
              <a:ext cx="2699663" cy="855634"/>
              <a:chOff x="798" y="1578"/>
              <a:chExt cx="4121" cy="1723"/>
            </a:xfrm>
          </p:grpSpPr>
          <p:sp>
            <p:nvSpPr>
              <p:cNvPr id="18" name="Oval 22">
                <a:extLst>
                  <a:ext uri="{FF2B5EF4-FFF2-40B4-BE49-F238E27FC236}">
                    <a16:creationId xmlns:a16="http://schemas.microsoft.com/office/drawing/2014/main" id="{03A734A2-D585-9BD4-BF3C-CC984F818219}"/>
                  </a:ext>
                </a:extLst>
              </p:cNvPr>
              <p:cNvSpPr>
                <a:spLocks noChangeAspect="1" noChangeArrowheads="1"/>
              </p:cNvSpPr>
              <p:nvPr/>
            </p:nvSpPr>
            <p:spPr bwMode="auto">
              <a:xfrm rot="-4078118">
                <a:off x="2366" y="1655"/>
                <a:ext cx="817" cy="1508"/>
              </a:xfrm>
              <a:prstGeom prst="ellipse">
                <a:avLst/>
              </a:prstGeom>
              <a:noFill/>
              <a:ln w="9525" algn="ctr">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sp>
            <p:nvSpPr>
              <p:cNvPr id="19" name="Oval 23">
                <a:extLst>
                  <a:ext uri="{FF2B5EF4-FFF2-40B4-BE49-F238E27FC236}">
                    <a16:creationId xmlns:a16="http://schemas.microsoft.com/office/drawing/2014/main" id="{58FB4D86-3A39-6607-B1FA-D965D6E59478}"/>
                  </a:ext>
                </a:extLst>
              </p:cNvPr>
              <p:cNvSpPr>
                <a:spLocks noChangeAspect="1" noChangeArrowheads="1"/>
              </p:cNvSpPr>
              <p:nvPr/>
            </p:nvSpPr>
            <p:spPr bwMode="auto">
              <a:xfrm rot="1414825">
                <a:off x="1202" y="1661"/>
                <a:ext cx="3123" cy="1479"/>
              </a:xfrm>
              <a:prstGeom prst="ellipse">
                <a:avLst/>
              </a:prstGeom>
              <a:noFill/>
              <a:ln w="9525" algn="ctr">
                <a:solidFill>
                  <a:schemeClr val="tx1"/>
                </a:solidFill>
                <a:prstDash val="dash"/>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pic>
            <p:nvPicPr>
              <p:cNvPr id="20" name="Picture 24">
                <a:extLst>
                  <a:ext uri="{FF2B5EF4-FFF2-40B4-BE49-F238E27FC236}">
                    <a16:creationId xmlns:a16="http://schemas.microsoft.com/office/drawing/2014/main" id="{D81DB25B-42EA-9D8A-B55D-F5649D0F5A3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8" y="1578"/>
                <a:ext cx="4121" cy="172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7" name="Rectangle 6">
              <a:extLst>
                <a:ext uri="{FF2B5EF4-FFF2-40B4-BE49-F238E27FC236}">
                  <a16:creationId xmlns:a16="http://schemas.microsoft.com/office/drawing/2014/main" id="{C543F741-FEE3-4F98-2A22-7B5124742A84}"/>
                </a:ext>
              </a:extLst>
            </p:cNvPr>
            <p:cNvSpPr>
              <a:spLocks noChangeArrowheads="1"/>
            </p:cNvSpPr>
            <p:nvPr/>
          </p:nvSpPr>
          <p:spPr bwMode="auto">
            <a:xfrm>
              <a:off x="1118240" y="1426578"/>
              <a:ext cx="6256374" cy="2852113"/>
            </a:xfrm>
            <a:prstGeom prst="rect">
              <a:avLst/>
            </a:prstGeom>
            <a:noFill/>
            <a:ln w="19050">
              <a:solidFill>
                <a:srgbClr val="000080"/>
              </a:solidFill>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grpSp>
          <p:nvGrpSpPr>
            <p:cNvPr id="8" name="Group 15">
              <a:extLst>
                <a:ext uri="{FF2B5EF4-FFF2-40B4-BE49-F238E27FC236}">
                  <a16:creationId xmlns:a16="http://schemas.microsoft.com/office/drawing/2014/main" id="{A31650F1-FE2C-0600-C112-D6A3327F6E35}"/>
                </a:ext>
              </a:extLst>
            </p:cNvPr>
            <p:cNvGrpSpPr>
              <a:grpSpLocks noChangeAspect="1"/>
            </p:cNvGrpSpPr>
            <p:nvPr/>
          </p:nvGrpSpPr>
          <p:grpSpPr bwMode="auto">
            <a:xfrm>
              <a:off x="2692065" y="1828647"/>
              <a:ext cx="3181606" cy="711047"/>
              <a:chOff x="378" y="1644"/>
              <a:chExt cx="4865" cy="1496"/>
            </a:xfrm>
          </p:grpSpPr>
          <p:sp>
            <p:nvSpPr>
              <p:cNvPr id="9" name="Oval 3">
                <a:extLst>
                  <a:ext uri="{FF2B5EF4-FFF2-40B4-BE49-F238E27FC236}">
                    <a16:creationId xmlns:a16="http://schemas.microsoft.com/office/drawing/2014/main" id="{3BFC70BB-1959-0723-57F3-CA5A0F81C9D0}"/>
                  </a:ext>
                </a:extLst>
              </p:cNvPr>
              <p:cNvSpPr>
                <a:spLocks noChangeAspect="1" noChangeArrowheads="1"/>
              </p:cNvSpPr>
              <p:nvPr/>
            </p:nvSpPr>
            <p:spPr bwMode="auto">
              <a:xfrm rot="1414825">
                <a:off x="1202" y="1661"/>
                <a:ext cx="3123" cy="1479"/>
              </a:xfrm>
              <a:prstGeom prst="ellipse">
                <a:avLst/>
              </a:prstGeom>
              <a:noFill/>
              <a:ln w="9525" algn="ctr">
                <a:solidFill>
                  <a:schemeClr val="tx1"/>
                </a:solidFill>
                <a:prstDash val="dash"/>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sp>
            <p:nvSpPr>
              <p:cNvPr id="10" name="Oval 5">
                <a:extLst>
                  <a:ext uri="{FF2B5EF4-FFF2-40B4-BE49-F238E27FC236}">
                    <a16:creationId xmlns:a16="http://schemas.microsoft.com/office/drawing/2014/main" id="{6A01B7A0-8C4F-32AC-C280-472E1FD95EF6}"/>
                  </a:ext>
                </a:extLst>
              </p:cNvPr>
              <p:cNvSpPr>
                <a:spLocks noChangeAspect="1" noChangeArrowheads="1"/>
              </p:cNvSpPr>
              <p:nvPr/>
            </p:nvSpPr>
            <p:spPr bwMode="auto">
              <a:xfrm rot="-4078118">
                <a:off x="2366" y="1655"/>
                <a:ext cx="817" cy="1508"/>
              </a:xfrm>
              <a:prstGeom prst="ellipse">
                <a:avLst/>
              </a:prstGeom>
              <a:noFill/>
              <a:ln w="9525" algn="ctr">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pic>
            <p:nvPicPr>
              <p:cNvPr id="11" name="Picture 11">
                <a:extLst>
                  <a:ext uri="{FF2B5EF4-FFF2-40B4-BE49-F238E27FC236}">
                    <a16:creationId xmlns:a16="http://schemas.microsoft.com/office/drawing/2014/main" id="{E0896842-953B-D695-600F-AEA4A6DF027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8" y="1644"/>
                <a:ext cx="4865" cy="14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21" name="Oval 28">
              <a:extLst>
                <a:ext uri="{FF2B5EF4-FFF2-40B4-BE49-F238E27FC236}">
                  <a16:creationId xmlns:a16="http://schemas.microsoft.com/office/drawing/2014/main" id="{FA73EE6F-8FE8-2DC6-5EDB-41E6166F9D8E}"/>
                </a:ext>
              </a:extLst>
            </p:cNvPr>
            <p:cNvSpPr>
              <a:spLocks noChangeAspect="1" noChangeArrowheads="1"/>
            </p:cNvSpPr>
            <p:nvPr/>
          </p:nvSpPr>
          <p:spPr bwMode="auto">
            <a:xfrm rot="1414825">
              <a:off x="1129995" y="1802898"/>
              <a:ext cx="1934300" cy="731845"/>
            </a:xfrm>
            <a:prstGeom prst="ellipse">
              <a:avLst/>
            </a:prstGeom>
            <a:noFill/>
            <a:ln w="9525" algn="ctr">
              <a:solidFill>
                <a:schemeClr val="tx1"/>
              </a:solidFill>
              <a:prstDash val="dash"/>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sp>
          <p:nvSpPr>
            <p:cNvPr id="22" name="Oval 29">
              <a:extLst>
                <a:ext uri="{FF2B5EF4-FFF2-40B4-BE49-F238E27FC236}">
                  <a16:creationId xmlns:a16="http://schemas.microsoft.com/office/drawing/2014/main" id="{420472CF-AB7D-642F-6DB6-EFA7B0ED6E2C}"/>
                </a:ext>
              </a:extLst>
            </p:cNvPr>
            <p:cNvSpPr>
              <a:spLocks noChangeAspect="1" noChangeArrowheads="1"/>
            </p:cNvSpPr>
            <p:nvPr/>
          </p:nvSpPr>
          <p:spPr bwMode="auto">
            <a:xfrm rot="17521882">
              <a:off x="1901156" y="1705860"/>
              <a:ext cx="405039" cy="933846"/>
            </a:xfrm>
            <a:prstGeom prst="ellipse">
              <a:avLst/>
            </a:prstGeom>
            <a:noFill/>
            <a:ln w="9525" algn="ctr">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pic>
          <p:nvPicPr>
            <p:cNvPr id="23" name="Picture 30">
              <a:extLst>
                <a:ext uri="{FF2B5EF4-FFF2-40B4-BE49-F238E27FC236}">
                  <a16:creationId xmlns:a16="http://schemas.microsoft.com/office/drawing/2014/main" id="{18C1571F-9F5B-257B-FBDF-70FAF84DEF6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a:xfrm>
              <a:off x="1233175" y="1479065"/>
              <a:ext cx="1871611" cy="1412192"/>
            </a:xfrm>
            <a:prstGeom prst="rect">
              <a:avLst/>
            </a:prstGeom>
            <a:noFill/>
          </p:spPr>
        </p:pic>
        <p:grpSp>
          <p:nvGrpSpPr>
            <p:cNvPr id="24" name="Group 31">
              <a:extLst>
                <a:ext uri="{FF2B5EF4-FFF2-40B4-BE49-F238E27FC236}">
                  <a16:creationId xmlns:a16="http://schemas.microsoft.com/office/drawing/2014/main" id="{FE3E1D23-B998-5F2B-5785-901662150441}"/>
                </a:ext>
              </a:extLst>
            </p:cNvPr>
            <p:cNvGrpSpPr>
              <a:grpSpLocks noChangeAspect="1"/>
            </p:cNvGrpSpPr>
            <p:nvPr/>
          </p:nvGrpSpPr>
          <p:grpSpPr bwMode="auto">
            <a:xfrm>
              <a:off x="2692065" y="2804109"/>
              <a:ext cx="3121526" cy="1037852"/>
              <a:chOff x="414" y="1352"/>
              <a:chExt cx="4790" cy="2101"/>
            </a:xfrm>
          </p:grpSpPr>
          <p:sp>
            <p:nvSpPr>
              <p:cNvPr id="25" name="Oval 32">
                <a:extLst>
                  <a:ext uri="{FF2B5EF4-FFF2-40B4-BE49-F238E27FC236}">
                    <a16:creationId xmlns:a16="http://schemas.microsoft.com/office/drawing/2014/main" id="{5754B725-C756-5457-4922-5A4729104310}"/>
                  </a:ext>
                </a:extLst>
              </p:cNvPr>
              <p:cNvSpPr>
                <a:spLocks noChangeAspect="1" noChangeArrowheads="1"/>
              </p:cNvSpPr>
              <p:nvPr/>
            </p:nvSpPr>
            <p:spPr bwMode="auto">
              <a:xfrm rot="-4078118">
                <a:off x="2366" y="1655"/>
                <a:ext cx="817" cy="1508"/>
              </a:xfrm>
              <a:prstGeom prst="ellipse">
                <a:avLst/>
              </a:prstGeom>
              <a:noFill/>
              <a:ln w="9525" algn="ctr">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sp>
            <p:nvSpPr>
              <p:cNvPr id="26" name="Oval 33">
                <a:extLst>
                  <a:ext uri="{FF2B5EF4-FFF2-40B4-BE49-F238E27FC236}">
                    <a16:creationId xmlns:a16="http://schemas.microsoft.com/office/drawing/2014/main" id="{855BB096-4D49-2286-1B2A-49A2AD64BE0F}"/>
                  </a:ext>
                </a:extLst>
              </p:cNvPr>
              <p:cNvSpPr>
                <a:spLocks noChangeAspect="1" noChangeArrowheads="1"/>
              </p:cNvSpPr>
              <p:nvPr/>
            </p:nvSpPr>
            <p:spPr bwMode="auto">
              <a:xfrm rot="1414825">
                <a:off x="1202" y="1661"/>
                <a:ext cx="3123" cy="1479"/>
              </a:xfrm>
              <a:prstGeom prst="ellipse">
                <a:avLst/>
              </a:prstGeom>
              <a:noFill/>
              <a:ln w="9525" algn="ctr">
                <a:solidFill>
                  <a:schemeClr val="tx1"/>
                </a:solidFill>
                <a:prstDash val="dash"/>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pic>
            <p:nvPicPr>
              <p:cNvPr id="27" name="Picture 34">
                <a:extLst>
                  <a:ext uri="{FF2B5EF4-FFF2-40B4-BE49-F238E27FC236}">
                    <a16:creationId xmlns:a16="http://schemas.microsoft.com/office/drawing/2014/main" id="{B554C581-9F39-71CD-E9F5-E6C2EF080E9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564079">
                <a:off x="414" y="1352"/>
                <a:ext cx="4790" cy="210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pic>
        </p:grpSp>
        <p:sp>
          <p:nvSpPr>
            <p:cNvPr id="32" name="Line 45">
              <a:extLst>
                <a:ext uri="{FF2B5EF4-FFF2-40B4-BE49-F238E27FC236}">
                  <a16:creationId xmlns:a16="http://schemas.microsoft.com/office/drawing/2014/main" id="{BAD26C00-0089-BC6E-2EEF-4732317257DA}"/>
                </a:ext>
              </a:extLst>
            </p:cNvPr>
            <p:cNvSpPr>
              <a:spLocks noChangeShapeType="1"/>
            </p:cNvSpPr>
            <p:nvPr/>
          </p:nvSpPr>
          <p:spPr bwMode="auto">
            <a:xfrm>
              <a:off x="852488" y="4453817"/>
              <a:ext cx="562920" cy="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pPr algn="ctr"/>
              <a:endParaRPr lang="en-GB" b="0">
                <a:solidFill>
                  <a:srgbClr val="000000"/>
                </a:solidFill>
                <a:latin typeface="Arial" charset="0"/>
                <a:ea typeface="+mn-ea"/>
              </a:endParaRPr>
            </a:p>
          </p:txBody>
        </p:sp>
        <p:sp>
          <p:nvSpPr>
            <p:cNvPr id="33" name="Line 46">
              <a:extLst>
                <a:ext uri="{FF2B5EF4-FFF2-40B4-BE49-F238E27FC236}">
                  <a16:creationId xmlns:a16="http://schemas.microsoft.com/office/drawing/2014/main" id="{94F3C254-D7A8-A627-63D7-EC9705C0D421}"/>
                </a:ext>
              </a:extLst>
            </p:cNvPr>
            <p:cNvSpPr>
              <a:spLocks noChangeShapeType="1"/>
            </p:cNvSpPr>
            <p:nvPr/>
          </p:nvSpPr>
          <p:spPr bwMode="auto">
            <a:xfrm flipV="1">
              <a:off x="852488" y="4027981"/>
              <a:ext cx="0" cy="425836"/>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pPr algn="ctr"/>
              <a:endParaRPr lang="en-GB" b="0">
                <a:solidFill>
                  <a:srgbClr val="000000"/>
                </a:solidFill>
                <a:latin typeface="Arial" charset="0"/>
                <a:ea typeface="+mn-ea"/>
              </a:endParaRPr>
            </a:p>
          </p:txBody>
        </p:sp>
        <p:sp>
          <p:nvSpPr>
            <p:cNvPr id="34" name="Text Box 47">
              <a:extLst>
                <a:ext uri="{FF2B5EF4-FFF2-40B4-BE49-F238E27FC236}">
                  <a16:creationId xmlns:a16="http://schemas.microsoft.com/office/drawing/2014/main" id="{F60EB59F-9869-A92E-1424-66136AF04468}"/>
                </a:ext>
              </a:extLst>
            </p:cNvPr>
            <p:cNvSpPr txBox="1">
              <a:spLocks noChangeArrowheads="1"/>
            </p:cNvSpPr>
            <p:nvPr/>
          </p:nvSpPr>
          <p:spPr bwMode="auto">
            <a:xfrm>
              <a:off x="1297860" y="4430049"/>
              <a:ext cx="235094" cy="2287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r>
                <a:rPr lang="en-US" altLang="en-US" b="0" i="1" dirty="0">
                  <a:solidFill>
                    <a:srgbClr val="000000"/>
                  </a:solidFill>
                  <a:latin typeface="Times New Roman" pitchFamily="18" charset="0"/>
                  <a:ea typeface="+mn-ea"/>
                </a:rPr>
                <a:t>x</a:t>
              </a:r>
            </a:p>
          </p:txBody>
        </p:sp>
        <p:sp>
          <p:nvSpPr>
            <p:cNvPr id="35" name="Text Box 48">
              <a:extLst>
                <a:ext uri="{FF2B5EF4-FFF2-40B4-BE49-F238E27FC236}">
                  <a16:creationId xmlns:a16="http://schemas.microsoft.com/office/drawing/2014/main" id="{94CA31D8-B058-7459-2F32-2FC6BF043433}"/>
                </a:ext>
              </a:extLst>
            </p:cNvPr>
            <p:cNvSpPr txBox="1">
              <a:spLocks noChangeArrowheads="1"/>
            </p:cNvSpPr>
            <p:nvPr/>
          </p:nvSpPr>
          <p:spPr bwMode="auto">
            <a:xfrm>
              <a:off x="474709" y="3933900"/>
              <a:ext cx="401287"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r>
                <a:rPr lang="en-US" altLang="en-US" b="0" i="1" dirty="0">
                  <a:solidFill>
                    <a:srgbClr val="000000"/>
                  </a:solidFill>
                  <a:latin typeface="Times New Roman" pitchFamily="18" charset="0"/>
                  <a:ea typeface="+mn-ea"/>
                </a:rPr>
                <a:t>x’</a:t>
              </a:r>
            </a:p>
          </p:txBody>
        </p:sp>
        <p:sp>
          <p:nvSpPr>
            <p:cNvPr id="36" name="Text Box 51">
              <a:extLst>
                <a:ext uri="{FF2B5EF4-FFF2-40B4-BE49-F238E27FC236}">
                  <a16:creationId xmlns:a16="http://schemas.microsoft.com/office/drawing/2014/main" id="{4FD17462-4222-93BF-4C47-F57D9BF0A64E}"/>
                </a:ext>
              </a:extLst>
            </p:cNvPr>
            <p:cNvSpPr txBox="1">
              <a:spLocks noChangeArrowheads="1"/>
            </p:cNvSpPr>
            <p:nvPr/>
          </p:nvSpPr>
          <p:spPr bwMode="auto">
            <a:xfrm>
              <a:off x="1879684" y="1479065"/>
              <a:ext cx="513288" cy="171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r>
                <a:rPr lang="en-US" altLang="en-US" sz="1200" b="0" i="1">
                  <a:solidFill>
                    <a:srgbClr val="000000"/>
                  </a:solidFill>
                  <a:ea typeface="+mn-ea"/>
                </a:rPr>
                <a:t>Turn 0</a:t>
              </a:r>
              <a:endParaRPr lang="en-GB" altLang="en-US" sz="1200" b="0" i="1">
                <a:solidFill>
                  <a:srgbClr val="000000"/>
                </a:solidFill>
                <a:ea typeface="+mn-ea"/>
              </a:endParaRPr>
            </a:p>
          </p:txBody>
        </p:sp>
        <p:sp>
          <p:nvSpPr>
            <p:cNvPr id="37" name="Text Box 53">
              <a:extLst>
                <a:ext uri="{FF2B5EF4-FFF2-40B4-BE49-F238E27FC236}">
                  <a16:creationId xmlns:a16="http://schemas.microsoft.com/office/drawing/2014/main" id="{902F206A-1E55-AE55-4D3D-377085D5E451}"/>
                </a:ext>
              </a:extLst>
            </p:cNvPr>
            <p:cNvSpPr txBox="1">
              <a:spLocks noChangeArrowheads="1"/>
            </p:cNvSpPr>
            <p:nvPr/>
          </p:nvSpPr>
          <p:spPr bwMode="auto">
            <a:xfrm>
              <a:off x="5688477" y="3757897"/>
              <a:ext cx="534185" cy="171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r>
                <a:rPr lang="en-US" altLang="en-US" sz="1200" b="0" i="1">
                  <a:solidFill>
                    <a:srgbClr val="000000"/>
                  </a:solidFill>
                  <a:ea typeface="+mn-ea"/>
                </a:rPr>
                <a:t>Turn N</a:t>
              </a:r>
              <a:endParaRPr lang="en-GB" altLang="en-US" sz="1200" b="0" i="1">
                <a:solidFill>
                  <a:srgbClr val="000000"/>
                </a:solidFill>
                <a:ea typeface="+mn-ea"/>
              </a:endParaRPr>
            </a:p>
          </p:txBody>
        </p:sp>
        <p:sp>
          <p:nvSpPr>
            <p:cNvPr id="38" name="Line 56">
              <a:extLst>
                <a:ext uri="{FF2B5EF4-FFF2-40B4-BE49-F238E27FC236}">
                  <a16:creationId xmlns:a16="http://schemas.microsoft.com/office/drawing/2014/main" id="{6BC293A7-95F6-88E9-6F72-19FE0D1D3DAD}"/>
                </a:ext>
              </a:extLst>
            </p:cNvPr>
            <p:cNvSpPr>
              <a:spLocks noChangeShapeType="1"/>
            </p:cNvSpPr>
            <p:nvPr/>
          </p:nvSpPr>
          <p:spPr bwMode="auto">
            <a:xfrm>
              <a:off x="2878835" y="1573145"/>
              <a:ext cx="2747987" cy="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pPr algn="ctr"/>
              <a:endParaRPr lang="en-GB" b="0">
                <a:solidFill>
                  <a:srgbClr val="000000"/>
                </a:solidFill>
                <a:latin typeface="Arial" charset="0"/>
                <a:ea typeface="+mn-ea"/>
              </a:endParaRPr>
            </a:p>
          </p:txBody>
        </p:sp>
        <p:sp>
          <p:nvSpPr>
            <p:cNvPr id="39" name="Text Box 57">
              <a:extLst>
                <a:ext uri="{FF2B5EF4-FFF2-40B4-BE49-F238E27FC236}">
                  <a16:creationId xmlns:a16="http://schemas.microsoft.com/office/drawing/2014/main" id="{F6B0C0AF-AE64-DB30-6946-8CF9D8EEA4F8}"/>
                </a:ext>
              </a:extLst>
            </p:cNvPr>
            <p:cNvSpPr txBox="1">
              <a:spLocks noChangeArrowheads="1"/>
            </p:cNvSpPr>
            <p:nvPr/>
          </p:nvSpPr>
          <p:spPr bwMode="auto">
            <a:xfrm>
              <a:off x="4046472" y="1361552"/>
              <a:ext cx="429700" cy="171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r>
                <a:rPr lang="en-US" altLang="en-US" sz="1200" b="0" i="1" dirty="0">
                  <a:solidFill>
                    <a:srgbClr val="000000"/>
                  </a:solidFill>
                  <a:ea typeface="+mn-ea"/>
                </a:rPr>
                <a:t>Time</a:t>
              </a:r>
              <a:endParaRPr lang="en-GB" altLang="en-US" sz="1200" b="0" i="1" dirty="0">
                <a:solidFill>
                  <a:srgbClr val="000000"/>
                </a:solidFill>
                <a:ea typeface="+mn-ea"/>
              </a:endParaRPr>
            </a:p>
          </p:txBody>
        </p:sp>
      </p:grpSp>
      <p:sp>
        <p:nvSpPr>
          <p:cNvPr id="45" name="Rectangle 44">
            <a:extLst>
              <a:ext uri="{FF2B5EF4-FFF2-40B4-BE49-F238E27FC236}">
                <a16:creationId xmlns:a16="http://schemas.microsoft.com/office/drawing/2014/main" id="{D766AA2E-5167-4D42-1837-33C734324998}"/>
              </a:ext>
            </a:extLst>
          </p:cNvPr>
          <p:cNvSpPr/>
          <p:nvPr/>
        </p:nvSpPr>
        <p:spPr>
          <a:xfrm>
            <a:off x="1178794" y="2740193"/>
            <a:ext cx="6100808" cy="1364685"/>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4" name="Date Placeholder 3">
            <a:extLst>
              <a:ext uri="{FF2B5EF4-FFF2-40B4-BE49-F238E27FC236}">
                <a16:creationId xmlns:a16="http://schemas.microsoft.com/office/drawing/2014/main" id="{69BD4F34-0D65-95CD-2332-0837D5DD5FBF}"/>
              </a:ext>
            </a:extLst>
          </p:cNvPr>
          <p:cNvSpPr>
            <a:spLocks noGrp="1"/>
          </p:cNvSpPr>
          <p:nvPr>
            <p:ph type="dt" sz="half" idx="2"/>
          </p:nvPr>
        </p:nvSpPr>
        <p:spPr/>
        <p:txBody>
          <a:bodyPr/>
          <a:lstStyle/>
          <a:p>
            <a:r>
              <a:rPr lang="en-US"/>
              <a:t>24/06/2025</a:t>
            </a:r>
            <a:endParaRPr lang="en-US" dirty="0"/>
          </a:p>
        </p:txBody>
      </p:sp>
    </p:spTree>
    <p:extLst>
      <p:ext uri="{BB962C8B-B14F-4D97-AF65-F5344CB8AC3E}">
        <p14:creationId xmlns:p14="http://schemas.microsoft.com/office/powerpoint/2010/main" val="209735289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2D031D-1742-67C1-A692-1DF6AA7D9FB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F392D57-5960-53FF-281A-17C17B121BE9}"/>
              </a:ext>
            </a:extLst>
          </p:cNvPr>
          <p:cNvSpPr>
            <a:spLocks noGrp="1"/>
          </p:cNvSpPr>
          <p:nvPr>
            <p:ph type="title"/>
          </p:nvPr>
        </p:nvSpPr>
        <p:spPr/>
        <p:txBody>
          <a:bodyPr>
            <a:normAutofit fontScale="90000"/>
          </a:bodyPr>
          <a:lstStyle/>
          <a:p>
            <a:r>
              <a:rPr lang="en-US" dirty="0"/>
              <a:t>Betatron error and filamentation</a:t>
            </a:r>
          </a:p>
        </p:txBody>
      </p:sp>
      <p:sp>
        <p:nvSpPr>
          <p:cNvPr id="3" name="Content Placeholder 2">
            <a:extLst>
              <a:ext uri="{FF2B5EF4-FFF2-40B4-BE49-F238E27FC236}">
                <a16:creationId xmlns:a16="http://schemas.microsoft.com/office/drawing/2014/main" id="{F17ED3C8-AD0C-EB3E-E161-E0FAAACA4578}"/>
              </a:ext>
            </a:extLst>
          </p:cNvPr>
          <p:cNvSpPr>
            <a:spLocks noGrp="1"/>
          </p:cNvSpPr>
          <p:nvPr>
            <p:ph idx="1"/>
          </p:nvPr>
        </p:nvSpPr>
        <p:spPr/>
        <p:txBody>
          <a:bodyPr/>
          <a:lstStyle/>
          <a:p>
            <a:r>
              <a:rPr lang="en-US" dirty="0"/>
              <a:t>Mismatch in optical parameters will lead to emittance blow-up via filamentation:</a:t>
            </a:r>
          </a:p>
          <a:p>
            <a:endParaRPr lang="en-US" dirty="0"/>
          </a:p>
          <a:p>
            <a:endParaRPr lang="en-US" dirty="0"/>
          </a:p>
          <a:p>
            <a:pPr marL="0" indent="0">
              <a:buNone/>
            </a:pPr>
            <a:endParaRPr lang="en-US" dirty="0"/>
          </a:p>
          <a:p>
            <a:endParaRPr lang="en-US" dirty="0"/>
          </a:p>
          <a:p>
            <a:pPr marL="0" indent="0">
              <a:buNone/>
            </a:pPr>
            <a:endParaRPr lang="en-US" dirty="0"/>
          </a:p>
          <a:p>
            <a:endParaRPr lang="en-US" dirty="0"/>
          </a:p>
        </p:txBody>
      </p:sp>
      <p:sp>
        <p:nvSpPr>
          <p:cNvPr id="5" name="Footer Placeholder 4">
            <a:extLst>
              <a:ext uri="{FF2B5EF4-FFF2-40B4-BE49-F238E27FC236}">
                <a16:creationId xmlns:a16="http://schemas.microsoft.com/office/drawing/2014/main" id="{74B7423A-DAE2-E399-C083-ABC09451C64D}"/>
              </a:ext>
            </a:extLst>
          </p:cNvPr>
          <p:cNvSpPr>
            <a:spLocks noGrp="1"/>
          </p:cNvSpPr>
          <p:nvPr>
            <p:ph type="ftr" sz="quarter" idx="3"/>
          </p:nvPr>
        </p:nvSpPr>
        <p:spPr/>
        <p:txBody>
          <a:bodyPr/>
          <a:lstStyle/>
          <a:p>
            <a:r>
              <a:rPr lang="fr-FR"/>
              <a:t>CAS Hadrons limits 2025, Y. Dutheil, Inj./Ext. </a:t>
            </a:r>
            <a:endParaRPr lang="en-US" dirty="0"/>
          </a:p>
        </p:txBody>
      </p:sp>
      <p:sp>
        <p:nvSpPr>
          <p:cNvPr id="6" name="Slide Number Placeholder 5">
            <a:extLst>
              <a:ext uri="{FF2B5EF4-FFF2-40B4-BE49-F238E27FC236}">
                <a16:creationId xmlns:a16="http://schemas.microsoft.com/office/drawing/2014/main" id="{38D37A56-B856-2339-AEE1-6D06386F9C5D}"/>
              </a:ext>
            </a:extLst>
          </p:cNvPr>
          <p:cNvSpPr>
            <a:spLocks noGrp="1"/>
          </p:cNvSpPr>
          <p:nvPr>
            <p:ph type="sldNum" sz="quarter" idx="4"/>
          </p:nvPr>
        </p:nvSpPr>
        <p:spPr/>
        <p:txBody>
          <a:bodyPr/>
          <a:lstStyle/>
          <a:p>
            <a:fld id="{17918391-D411-FE40-AAD7-861AE5233E0E}" type="slidenum">
              <a:rPr lang="en-US" smtClean="0"/>
              <a:pPr/>
              <a:t>45</a:t>
            </a:fld>
            <a:endParaRPr lang="en-US" dirty="0"/>
          </a:p>
        </p:txBody>
      </p:sp>
      <p:grpSp>
        <p:nvGrpSpPr>
          <p:cNvPr id="12" name="Group 16">
            <a:extLst>
              <a:ext uri="{FF2B5EF4-FFF2-40B4-BE49-F238E27FC236}">
                <a16:creationId xmlns:a16="http://schemas.microsoft.com/office/drawing/2014/main" id="{B569BD31-74B0-C140-472A-FA334C91BA95}"/>
              </a:ext>
            </a:extLst>
          </p:cNvPr>
          <p:cNvGrpSpPr>
            <a:grpSpLocks noChangeAspect="1"/>
          </p:cNvGrpSpPr>
          <p:nvPr/>
        </p:nvGrpSpPr>
        <p:grpSpPr bwMode="auto">
          <a:xfrm>
            <a:off x="4747749" y="1822314"/>
            <a:ext cx="3173769" cy="736796"/>
            <a:chOff x="377" y="1661"/>
            <a:chExt cx="4870" cy="1490"/>
          </a:xfrm>
        </p:grpSpPr>
        <p:sp>
          <p:nvSpPr>
            <p:cNvPr id="13" name="Oval 17">
              <a:extLst>
                <a:ext uri="{FF2B5EF4-FFF2-40B4-BE49-F238E27FC236}">
                  <a16:creationId xmlns:a16="http://schemas.microsoft.com/office/drawing/2014/main" id="{02D231C0-C4B9-72D7-19D6-A03550455EC5}"/>
                </a:ext>
              </a:extLst>
            </p:cNvPr>
            <p:cNvSpPr>
              <a:spLocks noChangeAspect="1" noChangeArrowheads="1"/>
            </p:cNvSpPr>
            <p:nvPr/>
          </p:nvSpPr>
          <p:spPr bwMode="auto">
            <a:xfrm rot="1414825">
              <a:off x="1202" y="1661"/>
              <a:ext cx="3123" cy="1479"/>
            </a:xfrm>
            <a:prstGeom prst="ellipse">
              <a:avLst/>
            </a:prstGeom>
            <a:noFill/>
            <a:ln w="9525" algn="ctr">
              <a:solidFill>
                <a:schemeClr val="tx1"/>
              </a:solidFill>
              <a:prstDash val="dash"/>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sp>
          <p:nvSpPr>
            <p:cNvPr id="14" name="Oval 18">
              <a:extLst>
                <a:ext uri="{FF2B5EF4-FFF2-40B4-BE49-F238E27FC236}">
                  <a16:creationId xmlns:a16="http://schemas.microsoft.com/office/drawing/2014/main" id="{BB123FA0-3F59-C644-22CD-9A590CBACDB9}"/>
                </a:ext>
              </a:extLst>
            </p:cNvPr>
            <p:cNvSpPr>
              <a:spLocks noChangeAspect="1" noChangeArrowheads="1"/>
            </p:cNvSpPr>
            <p:nvPr/>
          </p:nvSpPr>
          <p:spPr bwMode="auto">
            <a:xfrm rot="-4078118">
              <a:off x="2366" y="1655"/>
              <a:ext cx="817" cy="1508"/>
            </a:xfrm>
            <a:prstGeom prst="ellipse">
              <a:avLst/>
            </a:prstGeom>
            <a:noFill/>
            <a:ln w="9525" algn="ctr">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pic>
          <p:nvPicPr>
            <p:cNvPr id="15" name="Picture 19">
              <a:extLst>
                <a:ext uri="{FF2B5EF4-FFF2-40B4-BE49-F238E27FC236}">
                  <a16:creationId xmlns:a16="http://schemas.microsoft.com/office/drawing/2014/main" id="{4D4321B5-E793-CEAE-760D-186EB79A6DA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804249">
              <a:off x="377" y="1679"/>
              <a:ext cx="4870" cy="14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grpSp>
        <p:nvGrpSpPr>
          <p:cNvPr id="28" name="Group 40">
            <a:extLst>
              <a:ext uri="{FF2B5EF4-FFF2-40B4-BE49-F238E27FC236}">
                <a16:creationId xmlns:a16="http://schemas.microsoft.com/office/drawing/2014/main" id="{FD01B520-E5FC-211A-0DBE-4F34A6589022}"/>
              </a:ext>
            </a:extLst>
          </p:cNvPr>
          <p:cNvGrpSpPr>
            <a:grpSpLocks noChangeAspect="1"/>
          </p:cNvGrpSpPr>
          <p:nvPr/>
        </p:nvGrpSpPr>
        <p:grpSpPr bwMode="auto">
          <a:xfrm>
            <a:off x="4724239" y="2911554"/>
            <a:ext cx="3286091" cy="1214129"/>
            <a:chOff x="310" y="1179"/>
            <a:chExt cx="5022" cy="2448"/>
          </a:xfrm>
        </p:grpSpPr>
        <p:sp>
          <p:nvSpPr>
            <p:cNvPr id="29" name="Oval 41">
              <a:extLst>
                <a:ext uri="{FF2B5EF4-FFF2-40B4-BE49-F238E27FC236}">
                  <a16:creationId xmlns:a16="http://schemas.microsoft.com/office/drawing/2014/main" id="{57479B7D-BD98-02F4-C29C-9E75408EA006}"/>
                </a:ext>
              </a:extLst>
            </p:cNvPr>
            <p:cNvSpPr>
              <a:spLocks noChangeAspect="1" noChangeArrowheads="1"/>
            </p:cNvSpPr>
            <p:nvPr/>
          </p:nvSpPr>
          <p:spPr bwMode="auto">
            <a:xfrm rot="-4078118">
              <a:off x="2366" y="1655"/>
              <a:ext cx="817" cy="1508"/>
            </a:xfrm>
            <a:prstGeom prst="ellipse">
              <a:avLst/>
            </a:prstGeom>
            <a:noFill/>
            <a:ln w="9525" algn="ctr">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sp>
          <p:nvSpPr>
            <p:cNvPr id="30" name="Oval 42">
              <a:extLst>
                <a:ext uri="{FF2B5EF4-FFF2-40B4-BE49-F238E27FC236}">
                  <a16:creationId xmlns:a16="http://schemas.microsoft.com/office/drawing/2014/main" id="{1CFB2F3C-6F18-A13F-AD68-4581558568E3}"/>
                </a:ext>
              </a:extLst>
            </p:cNvPr>
            <p:cNvSpPr>
              <a:spLocks noChangeAspect="1" noChangeArrowheads="1"/>
            </p:cNvSpPr>
            <p:nvPr/>
          </p:nvSpPr>
          <p:spPr bwMode="auto">
            <a:xfrm rot="1414825">
              <a:off x="1202" y="1661"/>
              <a:ext cx="3123" cy="1479"/>
            </a:xfrm>
            <a:prstGeom prst="ellipse">
              <a:avLst/>
            </a:prstGeom>
            <a:noFill/>
            <a:ln w="9525" algn="ctr">
              <a:solidFill>
                <a:schemeClr val="tx1"/>
              </a:solidFill>
              <a:prstDash val="dash"/>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pic>
          <p:nvPicPr>
            <p:cNvPr id="31" name="Picture 43">
              <a:extLst>
                <a:ext uri="{FF2B5EF4-FFF2-40B4-BE49-F238E27FC236}">
                  <a16:creationId xmlns:a16="http://schemas.microsoft.com/office/drawing/2014/main" id="{9D473FDF-E688-DC9D-6356-56CAB678275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365612">
              <a:off x="310" y="1179"/>
              <a:ext cx="5022" cy="24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pic>
      </p:grpSp>
      <p:grpSp>
        <p:nvGrpSpPr>
          <p:cNvPr id="41" name="Group 40">
            <a:extLst>
              <a:ext uri="{FF2B5EF4-FFF2-40B4-BE49-F238E27FC236}">
                <a16:creationId xmlns:a16="http://schemas.microsoft.com/office/drawing/2014/main" id="{7BA62282-547C-0F33-2EF6-ABE287F05580}"/>
              </a:ext>
            </a:extLst>
          </p:cNvPr>
          <p:cNvGrpSpPr/>
          <p:nvPr/>
        </p:nvGrpSpPr>
        <p:grpSpPr>
          <a:xfrm>
            <a:off x="474709" y="1361552"/>
            <a:ext cx="6899905" cy="3297260"/>
            <a:chOff x="474709" y="1361552"/>
            <a:chExt cx="6899905" cy="3297260"/>
          </a:xfrm>
        </p:grpSpPr>
        <p:grpSp>
          <p:nvGrpSpPr>
            <p:cNvPr id="17" name="Group 21">
              <a:extLst>
                <a:ext uri="{FF2B5EF4-FFF2-40B4-BE49-F238E27FC236}">
                  <a16:creationId xmlns:a16="http://schemas.microsoft.com/office/drawing/2014/main" id="{2BDB9D76-167F-5E2C-9C6E-CB2F62DE64FE}"/>
                </a:ext>
              </a:extLst>
            </p:cNvPr>
            <p:cNvGrpSpPr>
              <a:grpSpLocks noChangeAspect="1"/>
            </p:cNvGrpSpPr>
            <p:nvPr/>
          </p:nvGrpSpPr>
          <p:grpSpPr bwMode="auto">
            <a:xfrm>
              <a:off x="880534" y="2899180"/>
              <a:ext cx="2699663" cy="855634"/>
              <a:chOff x="798" y="1578"/>
              <a:chExt cx="4121" cy="1723"/>
            </a:xfrm>
          </p:grpSpPr>
          <p:sp>
            <p:nvSpPr>
              <p:cNvPr id="18" name="Oval 22">
                <a:extLst>
                  <a:ext uri="{FF2B5EF4-FFF2-40B4-BE49-F238E27FC236}">
                    <a16:creationId xmlns:a16="http://schemas.microsoft.com/office/drawing/2014/main" id="{A5C31AEC-4CE9-AF14-A938-C05548543398}"/>
                  </a:ext>
                </a:extLst>
              </p:cNvPr>
              <p:cNvSpPr>
                <a:spLocks noChangeAspect="1" noChangeArrowheads="1"/>
              </p:cNvSpPr>
              <p:nvPr/>
            </p:nvSpPr>
            <p:spPr bwMode="auto">
              <a:xfrm rot="-4078118">
                <a:off x="2366" y="1655"/>
                <a:ext cx="817" cy="1508"/>
              </a:xfrm>
              <a:prstGeom prst="ellipse">
                <a:avLst/>
              </a:prstGeom>
              <a:noFill/>
              <a:ln w="9525" algn="ctr">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sp>
            <p:nvSpPr>
              <p:cNvPr id="19" name="Oval 23">
                <a:extLst>
                  <a:ext uri="{FF2B5EF4-FFF2-40B4-BE49-F238E27FC236}">
                    <a16:creationId xmlns:a16="http://schemas.microsoft.com/office/drawing/2014/main" id="{6D0D6830-991C-0418-6C8E-825A06CEADBC}"/>
                  </a:ext>
                </a:extLst>
              </p:cNvPr>
              <p:cNvSpPr>
                <a:spLocks noChangeAspect="1" noChangeArrowheads="1"/>
              </p:cNvSpPr>
              <p:nvPr/>
            </p:nvSpPr>
            <p:spPr bwMode="auto">
              <a:xfrm rot="1414825">
                <a:off x="1202" y="1661"/>
                <a:ext cx="3123" cy="1479"/>
              </a:xfrm>
              <a:prstGeom prst="ellipse">
                <a:avLst/>
              </a:prstGeom>
              <a:noFill/>
              <a:ln w="9525" algn="ctr">
                <a:solidFill>
                  <a:schemeClr val="tx1"/>
                </a:solidFill>
                <a:prstDash val="dash"/>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pic>
            <p:nvPicPr>
              <p:cNvPr id="20" name="Picture 24">
                <a:extLst>
                  <a:ext uri="{FF2B5EF4-FFF2-40B4-BE49-F238E27FC236}">
                    <a16:creationId xmlns:a16="http://schemas.microsoft.com/office/drawing/2014/main" id="{8DBD07F2-EAE4-93E5-3CD0-6C46FA6D55E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8" y="1578"/>
                <a:ext cx="4121" cy="172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7" name="Rectangle 6">
              <a:extLst>
                <a:ext uri="{FF2B5EF4-FFF2-40B4-BE49-F238E27FC236}">
                  <a16:creationId xmlns:a16="http://schemas.microsoft.com/office/drawing/2014/main" id="{FE1A493C-9914-8BD4-0F57-A222321FA86F}"/>
                </a:ext>
              </a:extLst>
            </p:cNvPr>
            <p:cNvSpPr>
              <a:spLocks noChangeArrowheads="1"/>
            </p:cNvSpPr>
            <p:nvPr/>
          </p:nvSpPr>
          <p:spPr bwMode="auto">
            <a:xfrm>
              <a:off x="1118240" y="1426578"/>
              <a:ext cx="6256374" cy="2852113"/>
            </a:xfrm>
            <a:prstGeom prst="rect">
              <a:avLst/>
            </a:prstGeom>
            <a:noFill/>
            <a:ln w="19050">
              <a:solidFill>
                <a:srgbClr val="000080"/>
              </a:solidFill>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grpSp>
          <p:nvGrpSpPr>
            <p:cNvPr id="8" name="Group 15">
              <a:extLst>
                <a:ext uri="{FF2B5EF4-FFF2-40B4-BE49-F238E27FC236}">
                  <a16:creationId xmlns:a16="http://schemas.microsoft.com/office/drawing/2014/main" id="{DD1AE978-2DDD-05E4-FBAA-70EEDA9ED84E}"/>
                </a:ext>
              </a:extLst>
            </p:cNvPr>
            <p:cNvGrpSpPr>
              <a:grpSpLocks noChangeAspect="1"/>
            </p:cNvGrpSpPr>
            <p:nvPr/>
          </p:nvGrpSpPr>
          <p:grpSpPr bwMode="auto">
            <a:xfrm>
              <a:off x="2692065" y="1828647"/>
              <a:ext cx="3181606" cy="711047"/>
              <a:chOff x="378" y="1644"/>
              <a:chExt cx="4865" cy="1496"/>
            </a:xfrm>
          </p:grpSpPr>
          <p:sp>
            <p:nvSpPr>
              <p:cNvPr id="9" name="Oval 3">
                <a:extLst>
                  <a:ext uri="{FF2B5EF4-FFF2-40B4-BE49-F238E27FC236}">
                    <a16:creationId xmlns:a16="http://schemas.microsoft.com/office/drawing/2014/main" id="{7D33C8E4-84E6-FA3B-3D06-07A9E8848C6C}"/>
                  </a:ext>
                </a:extLst>
              </p:cNvPr>
              <p:cNvSpPr>
                <a:spLocks noChangeAspect="1" noChangeArrowheads="1"/>
              </p:cNvSpPr>
              <p:nvPr/>
            </p:nvSpPr>
            <p:spPr bwMode="auto">
              <a:xfrm rot="1414825">
                <a:off x="1202" y="1661"/>
                <a:ext cx="3123" cy="1479"/>
              </a:xfrm>
              <a:prstGeom prst="ellipse">
                <a:avLst/>
              </a:prstGeom>
              <a:noFill/>
              <a:ln w="9525" algn="ctr">
                <a:solidFill>
                  <a:schemeClr val="tx1"/>
                </a:solidFill>
                <a:prstDash val="dash"/>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sp>
            <p:nvSpPr>
              <p:cNvPr id="10" name="Oval 5">
                <a:extLst>
                  <a:ext uri="{FF2B5EF4-FFF2-40B4-BE49-F238E27FC236}">
                    <a16:creationId xmlns:a16="http://schemas.microsoft.com/office/drawing/2014/main" id="{97ABE82D-7778-16B2-4495-9D780FBF9EEB}"/>
                  </a:ext>
                </a:extLst>
              </p:cNvPr>
              <p:cNvSpPr>
                <a:spLocks noChangeAspect="1" noChangeArrowheads="1"/>
              </p:cNvSpPr>
              <p:nvPr/>
            </p:nvSpPr>
            <p:spPr bwMode="auto">
              <a:xfrm rot="-4078118">
                <a:off x="2366" y="1655"/>
                <a:ext cx="817" cy="1508"/>
              </a:xfrm>
              <a:prstGeom prst="ellipse">
                <a:avLst/>
              </a:prstGeom>
              <a:noFill/>
              <a:ln w="9525" algn="ctr">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pic>
            <p:nvPicPr>
              <p:cNvPr id="11" name="Picture 11">
                <a:extLst>
                  <a:ext uri="{FF2B5EF4-FFF2-40B4-BE49-F238E27FC236}">
                    <a16:creationId xmlns:a16="http://schemas.microsoft.com/office/drawing/2014/main" id="{BD54B231-9A7F-6707-A162-54318DA3870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8" y="1644"/>
                <a:ext cx="4865" cy="14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21" name="Oval 28">
              <a:extLst>
                <a:ext uri="{FF2B5EF4-FFF2-40B4-BE49-F238E27FC236}">
                  <a16:creationId xmlns:a16="http://schemas.microsoft.com/office/drawing/2014/main" id="{B47FCBD1-3133-82FE-783C-766336B25664}"/>
                </a:ext>
              </a:extLst>
            </p:cNvPr>
            <p:cNvSpPr>
              <a:spLocks noChangeAspect="1" noChangeArrowheads="1"/>
            </p:cNvSpPr>
            <p:nvPr/>
          </p:nvSpPr>
          <p:spPr bwMode="auto">
            <a:xfrm rot="1414825">
              <a:off x="1129995" y="1802898"/>
              <a:ext cx="1934300" cy="731845"/>
            </a:xfrm>
            <a:prstGeom prst="ellipse">
              <a:avLst/>
            </a:prstGeom>
            <a:noFill/>
            <a:ln w="9525" algn="ctr">
              <a:solidFill>
                <a:schemeClr val="tx1"/>
              </a:solidFill>
              <a:prstDash val="dash"/>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sp>
          <p:nvSpPr>
            <p:cNvPr id="22" name="Oval 29">
              <a:extLst>
                <a:ext uri="{FF2B5EF4-FFF2-40B4-BE49-F238E27FC236}">
                  <a16:creationId xmlns:a16="http://schemas.microsoft.com/office/drawing/2014/main" id="{DA8C3227-CBEB-1EFC-E364-88B194AB2081}"/>
                </a:ext>
              </a:extLst>
            </p:cNvPr>
            <p:cNvSpPr>
              <a:spLocks noChangeAspect="1" noChangeArrowheads="1"/>
            </p:cNvSpPr>
            <p:nvPr/>
          </p:nvSpPr>
          <p:spPr bwMode="auto">
            <a:xfrm rot="17521882">
              <a:off x="1901156" y="1705860"/>
              <a:ext cx="405039" cy="933846"/>
            </a:xfrm>
            <a:prstGeom prst="ellipse">
              <a:avLst/>
            </a:prstGeom>
            <a:noFill/>
            <a:ln w="9525" algn="ctr">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pic>
          <p:nvPicPr>
            <p:cNvPr id="23" name="Picture 30">
              <a:extLst>
                <a:ext uri="{FF2B5EF4-FFF2-40B4-BE49-F238E27FC236}">
                  <a16:creationId xmlns:a16="http://schemas.microsoft.com/office/drawing/2014/main" id="{8B442495-0037-F3FB-D643-C31294C233A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a:xfrm>
              <a:off x="1233175" y="1479065"/>
              <a:ext cx="1871611" cy="1412192"/>
            </a:xfrm>
            <a:prstGeom prst="rect">
              <a:avLst/>
            </a:prstGeom>
            <a:noFill/>
          </p:spPr>
        </p:pic>
        <p:grpSp>
          <p:nvGrpSpPr>
            <p:cNvPr id="24" name="Group 31">
              <a:extLst>
                <a:ext uri="{FF2B5EF4-FFF2-40B4-BE49-F238E27FC236}">
                  <a16:creationId xmlns:a16="http://schemas.microsoft.com/office/drawing/2014/main" id="{34D4ACD1-95DC-0E2D-7DA0-69D5B87AD9AD}"/>
                </a:ext>
              </a:extLst>
            </p:cNvPr>
            <p:cNvGrpSpPr>
              <a:grpSpLocks noChangeAspect="1"/>
            </p:cNvGrpSpPr>
            <p:nvPr/>
          </p:nvGrpSpPr>
          <p:grpSpPr bwMode="auto">
            <a:xfrm>
              <a:off x="2692065" y="2804109"/>
              <a:ext cx="3121526" cy="1037852"/>
              <a:chOff x="414" y="1352"/>
              <a:chExt cx="4790" cy="2101"/>
            </a:xfrm>
          </p:grpSpPr>
          <p:sp>
            <p:nvSpPr>
              <p:cNvPr id="25" name="Oval 32">
                <a:extLst>
                  <a:ext uri="{FF2B5EF4-FFF2-40B4-BE49-F238E27FC236}">
                    <a16:creationId xmlns:a16="http://schemas.microsoft.com/office/drawing/2014/main" id="{CAA4DA57-7A15-D76B-1C91-3035811ECD1F}"/>
                  </a:ext>
                </a:extLst>
              </p:cNvPr>
              <p:cNvSpPr>
                <a:spLocks noChangeAspect="1" noChangeArrowheads="1"/>
              </p:cNvSpPr>
              <p:nvPr/>
            </p:nvSpPr>
            <p:spPr bwMode="auto">
              <a:xfrm rot="-4078118">
                <a:off x="2366" y="1655"/>
                <a:ext cx="817" cy="1508"/>
              </a:xfrm>
              <a:prstGeom prst="ellipse">
                <a:avLst/>
              </a:prstGeom>
              <a:noFill/>
              <a:ln w="9525" algn="ctr">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sp>
            <p:nvSpPr>
              <p:cNvPr id="26" name="Oval 33">
                <a:extLst>
                  <a:ext uri="{FF2B5EF4-FFF2-40B4-BE49-F238E27FC236}">
                    <a16:creationId xmlns:a16="http://schemas.microsoft.com/office/drawing/2014/main" id="{3E9F37AB-10C5-F86E-F82C-65396593AB71}"/>
                  </a:ext>
                </a:extLst>
              </p:cNvPr>
              <p:cNvSpPr>
                <a:spLocks noChangeAspect="1" noChangeArrowheads="1"/>
              </p:cNvSpPr>
              <p:nvPr/>
            </p:nvSpPr>
            <p:spPr bwMode="auto">
              <a:xfrm rot="1414825">
                <a:off x="1202" y="1661"/>
                <a:ext cx="3123" cy="1479"/>
              </a:xfrm>
              <a:prstGeom prst="ellipse">
                <a:avLst/>
              </a:prstGeom>
              <a:noFill/>
              <a:ln w="9525" algn="ctr">
                <a:solidFill>
                  <a:schemeClr val="tx1"/>
                </a:solidFill>
                <a:prstDash val="dash"/>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pic>
            <p:nvPicPr>
              <p:cNvPr id="27" name="Picture 34">
                <a:extLst>
                  <a:ext uri="{FF2B5EF4-FFF2-40B4-BE49-F238E27FC236}">
                    <a16:creationId xmlns:a16="http://schemas.microsoft.com/office/drawing/2014/main" id="{8E894122-6137-F1E3-15D0-3F5FDE634B2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564079">
                <a:off x="414" y="1352"/>
                <a:ext cx="4790" cy="210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pic>
        </p:grpSp>
        <p:sp>
          <p:nvSpPr>
            <p:cNvPr id="32" name="Line 45">
              <a:extLst>
                <a:ext uri="{FF2B5EF4-FFF2-40B4-BE49-F238E27FC236}">
                  <a16:creationId xmlns:a16="http://schemas.microsoft.com/office/drawing/2014/main" id="{BE35740F-B6CC-9899-8FAE-0938840E8D44}"/>
                </a:ext>
              </a:extLst>
            </p:cNvPr>
            <p:cNvSpPr>
              <a:spLocks noChangeShapeType="1"/>
            </p:cNvSpPr>
            <p:nvPr/>
          </p:nvSpPr>
          <p:spPr bwMode="auto">
            <a:xfrm>
              <a:off x="852488" y="4453817"/>
              <a:ext cx="562920" cy="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pPr algn="ctr"/>
              <a:endParaRPr lang="en-GB" b="0">
                <a:solidFill>
                  <a:srgbClr val="000000"/>
                </a:solidFill>
                <a:latin typeface="Arial" charset="0"/>
                <a:ea typeface="+mn-ea"/>
              </a:endParaRPr>
            </a:p>
          </p:txBody>
        </p:sp>
        <p:sp>
          <p:nvSpPr>
            <p:cNvPr id="33" name="Line 46">
              <a:extLst>
                <a:ext uri="{FF2B5EF4-FFF2-40B4-BE49-F238E27FC236}">
                  <a16:creationId xmlns:a16="http://schemas.microsoft.com/office/drawing/2014/main" id="{774F19F2-D4D7-5CEF-2733-D2C79FDA63E3}"/>
                </a:ext>
              </a:extLst>
            </p:cNvPr>
            <p:cNvSpPr>
              <a:spLocks noChangeShapeType="1"/>
            </p:cNvSpPr>
            <p:nvPr/>
          </p:nvSpPr>
          <p:spPr bwMode="auto">
            <a:xfrm flipV="1">
              <a:off x="852488" y="4027981"/>
              <a:ext cx="0" cy="425836"/>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pPr algn="ctr"/>
              <a:endParaRPr lang="en-GB" b="0">
                <a:solidFill>
                  <a:srgbClr val="000000"/>
                </a:solidFill>
                <a:latin typeface="Arial" charset="0"/>
                <a:ea typeface="+mn-ea"/>
              </a:endParaRPr>
            </a:p>
          </p:txBody>
        </p:sp>
        <p:sp>
          <p:nvSpPr>
            <p:cNvPr id="34" name="Text Box 47">
              <a:extLst>
                <a:ext uri="{FF2B5EF4-FFF2-40B4-BE49-F238E27FC236}">
                  <a16:creationId xmlns:a16="http://schemas.microsoft.com/office/drawing/2014/main" id="{ABCEE5C4-FBA9-8721-3582-D5B6EFFAF7FE}"/>
                </a:ext>
              </a:extLst>
            </p:cNvPr>
            <p:cNvSpPr txBox="1">
              <a:spLocks noChangeArrowheads="1"/>
            </p:cNvSpPr>
            <p:nvPr/>
          </p:nvSpPr>
          <p:spPr bwMode="auto">
            <a:xfrm>
              <a:off x="1297860" y="4430049"/>
              <a:ext cx="235094" cy="2287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r>
                <a:rPr lang="en-US" altLang="en-US" b="0" i="1" dirty="0">
                  <a:solidFill>
                    <a:srgbClr val="000000"/>
                  </a:solidFill>
                  <a:latin typeface="Times New Roman" pitchFamily="18" charset="0"/>
                  <a:ea typeface="+mn-ea"/>
                </a:rPr>
                <a:t>x</a:t>
              </a:r>
            </a:p>
          </p:txBody>
        </p:sp>
        <p:sp>
          <p:nvSpPr>
            <p:cNvPr id="35" name="Text Box 48">
              <a:extLst>
                <a:ext uri="{FF2B5EF4-FFF2-40B4-BE49-F238E27FC236}">
                  <a16:creationId xmlns:a16="http://schemas.microsoft.com/office/drawing/2014/main" id="{462A412B-0CB7-81DC-E982-48041EDE0156}"/>
                </a:ext>
              </a:extLst>
            </p:cNvPr>
            <p:cNvSpPr txBox="1">
              <a:spLocks noChangeArrowheads="1"/>
            </p:cNvSpPr>
            <p:nvPr/>
          </p:nvSpPr>
          <p:spPr bwMode="auto">
            <a:xfrm>
              <a:off x="474709" y="3933900"/>
              <a:ext cx="401287"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r>
                <a:rPr lang="en-US" altLang="en-US" b="0" i="1" dirty="0">
                  <a:solidFill>
                    <a:srgbClr val="000000"/>
                  </a:solidFill>
                  <a:latin typeface="Times New Roman" pitchFamily="18" charset="0"/>
                  <a:ea typeface="+mn-ea"/>
                </a:rPr>
                <a:t>x’</a:t>
              </a:r>
            </a:p>
          </p:txBody>
        </p:sp>
        <p:sp>
          <p:nvSpPr>
            <p:cNvPr id="36" name="Text Box 51">
              <a:extLst>
                <a:ext uri="{FF2B5EF4-FFF2-40B4-BE49-F238E27FC236}">
                  <a16:creationId xmlns:a16="http://schemas.microsoft.com/office/drawing/2014/main" id="{9B586706-510E-3907-0F6C-5039B088EA74}"/>
                </a:ext>
              </a:extLst>
            </p:cNvPr>
            <p:cNvSpPr txBox="1">
              <a:spLocks noChangeArrowheads="1"/>
            </p:cNvSpPr>
            <p:nvPr/>
          </p:nvSpPr>
          <p:spPr bwMode="auto">
            <a:xfrm>
              <a:off x="1879684" y="1479065"/>
              <a:ext cx="513288" cy="171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r>
                <a:rPr lang="en-US" altLang="en-US" sz="1200" b="0" i="1">
                  <a:solidFill>
                    <a:srgbClr val="000000"/>
                  </a:solidFill>
                  <a:ea typeface="+mn-ea"/>
                </a:rPr>
                <a:t>Turn 0</a:t>
              </a:r>
              <a:endParaRPr lang="en-GB" altLang="en-US" sz="1200" b="0" i="1">
                <a:solidFill>
                  <a:srgbClr val="000000"/>
                </a:solidFill>
                <a:ea typeface="+mn-ea"/>
              </a:endParaRPr>
            </a:p>
          </p:txBody>
        </p:sp>
        <p:sp>
          <p:nvSpPr>
            <p:cNvPr id="37" name="Text Box 53">
              <a:extLst>
                <a:ext uri="{FF2B5EF4-FFF2-40B4-BE49-F238E27FC236}">
                  <a16:creationId xmlns:a16="http://schemas.microsoft.com/office/drawing/2014/main" id="{506AF768-F833-B385-93C5-8D80EC9FABF5}"/>
                </a:ext>
              </a:extLst>
            </p:cNvPr>
            <p:cNvSpPr txBox="1">
              <a:spLocks noChangeArrowheads="1"/>
            </p:cNvSpPr>
            <p:nvPr/>
          </p:nvSpPr>
          <p:spPr bwMode="auto">
            <a:xfrm>
              <a:off x="5688477" y="3757897"/>
              <a:ext cx="534185" cy="171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r>
                <a:rPr lang="en-US" altLang="en-US" sz="1200" b="0" i="1">
                  <a:solidFill>
                    <a:srgbClr val="000000"/>
                  </a:solidFill>
                  <a:ea typeface="+mn-ea"/>
                </a:rPr>
                <a:t>Turn N</a:t>
              </a:r>
              <a:endParaRPr lang="en-GB" altLang="en-US" sz="1200" b="0" i="1">
                <a:solidFill>
                  <a:srgbClr val="000000"/>
                </a:solidFill>
                <a:ea typeface="+mn-ea"/>
              </a:endParaRPr>
            </a:p>
          </p:txBody>
        </p:sp>
        <p:sp>
          <p:nvSpPr>
            <p:cNvPr id="38" name="Line 56">
              <a:extLst>
                <a:ext uri="{FF2B5EF4-FFF2-40B4-BE49-F238E27FC236}">
                  <a16:creationId xmlns:a16="http://schemas.microsoft.com/office/drawing/2014/main" id="{73A77769-1C87-1E0F-C1C9-4C925C3E0EC5}"/>
                </a:ext>
              </a:extLst>
            </p:cNvPr>
            <p:cNvSpPr>
              <a:spLocks noChangeShapeType="1"/>
            </p:cNvSpPr>
            <p:nvPr/>
          </p:nvSpPr>
          <p:spPr bwMode="auto">
            <a:xfrm>
              <a:off x="2878835" y="1573145"/>
              <a:ext cx="2747987" cy="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pPr algn="ctr"/>
              <a:endParaRPr lang="en-GB" b="0">
                <a:solidFill>
                  <a:srgbClr val="000000"/>
                </a:solidFill>
                <a:latin typeface="Arial" charset="0"/>
                <a:ea typeface="+mn-ea"/>
              </a:endParaRPr>
            </a:p>
          </p:txBody>
        </p:sp>
        <p:sp>
          <p:nvSpPr>
            <p:cNvPr id="39" name="Text Box 57">
              <a:extLst>
                <a:ext uri="{FF2B5EF4-FFF2-40B4-BE49-F238E27FC236}">
                  <a16:creationId xmlns:a16="http://schemas.microsoft.com/office/drawing/2014/main" id="{CA91089B-148E-539A-025C-314C9315915F}"/>
                </a:ext>
              </a:extLst>
            </p:cNvPr>
            <p:cNvSpPr txBox="1">
              <a:spLocks noChangeArrowheads="1"/>
            </p:cNvSpPr>
            <p:nvPr/>
          </p:nvSpPr>
          <p:spPr bwMode="auto">
            <a:xfrm>
              <a:off x="4046472" y="1361552"/>
              <a:ext cx="429700" cy="171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r>
                <a:rPr lang="en-US" altLang="en-US" sz="1200" b="0" i="1" dirty="0">
                  <a:solidFill>
                    <a:srgbClr val="000000"/>
                  </a:solidFill>
                  <a:ea typeface="+mn-ea"/>
                </a:rPr>
                <a:t>Time</a:t>
              </a:r>
              <a:endParaRPr lang="en-GB" altLang="en-US" sz="1200" b="0" i="1" dirty="0">
                <a:solidFill>
                  <a:srgbClr val="000000"/>
                </a:solidFill>
                <a:ea typeface="+mn-ea"/>
              </a:endParaRPr>
            </a:p>
          </p:txBody>
        </p:sp>
      </p:grpSp>
      <p:sp>
        <p:nvSpPr>
          <p:cNvPr id="4" name="Date Placeholder 3">
            <a:extLst>
              <a:ext uri="{FF2B5EF4-FFF2-40B4-BE49-F238E27FC236}">
                <a16:creationId xmlns:a16="http://schemas.microsoft.com/office/drawing/2014/main" id="{A051F598-727D-F7F1-1172-F551A64A2BEA}"/>
              </a:ext>
            </a:extLst>
          </p:cNvPr>
          <p:cNvSpPr>
            <a:spLocks noGrp="1"/>
          </p:cNvSpPr>
          <p:nvPr>
            <p:ph type="dt" sz="half" idx="2"/>
          </p:nvPr>
        </p:nvSpPr>
        <p:spPr/>
        <p:txBody>
          <a:bodyPr/>
          <a:lstStyle/>
          <a:p>
            <a:r>
              <a:rPr lang="en-US"/>
              <a:t>24/06/2025</a:t>
            </a:r>
            <a:endParaRPr lang="en-US" dirty="0"/>
          </a:p>
        </p:txBody>
      </p:sp>
    </p:spTree>
    <p:extLst>
      <p:ext uri="{BB962C8B-B14F-4D97-AF65-F5344CB8AC3E}">
        <p14:creationId xmlns:p14="http://schemas.microsoft.com/office/powerpoint/2010/main" val="225185696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B57367-B34F-0E33-D302-5DC972FEE98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A45541D-145F-8ED7-C9A6-CF7FBE778D0B}"/>
              </a:ext>
            </a:extLst>
          </p:cNvPr>
          <p:cNvSpPr>
            <a:spLocks noGrp="1"/>
          </p:cNvSpPr>
          <p:nvPr>
            <p:ph type="title"/>
          </p:nvPr>
        </p:nvSpPr>
        <p:spPr/>
        <p:txBody>
          <a:bodyPr/>
          <a:lstStyle/>
          <a:p>
            <a:r>
              <a:rPr lang="en-US" dirty="0"/>
              <a:t>Betatron error and filamentation</a:t>
            </a:r>
            <a:endParaRPr lang="en-GB" dirty="0"/>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547549EF-0597-4DD2-2022-9436AE6A619B}"/>
                  </a:ext>
                </a:extLst>
              </p:cNvPr>
              <p:cNvSpPr>
                <a:spLocks noGrp="1"/>
              </p:cNvSpPr>
              <p:nvPr>
                <p:ph idx="1"/>
              </p:nvPr>
            </p:nvSpPr>
            <p:spPr>
              <a:xfrm>
                <a:off x="0" y="495546"/>
                <a:ext cx="6606540" cy="3893573"/>
              </a:xfrm>
            </p:spPr>
            <p:txBody>
              <a:bodyPr/>
              <a:lstStyle/>
              <a:p>
                <a:r>
                  <a:rPr lang="en-GB" dirty="0"/>
                  <a:t>Betatron mismatch </a:t>
                </a:r>
              </a:p>
              <a:p>
                <a:r>
                  <a:rPr lang="en-GB" dirty="0"/>
                  <a:t>Using the parameter </a:t>
                </a:r>
                <a14:m>
                  <m:oMath xmlns:m="http://schemas.openxmlformats.org/officeDocument/2006/math">
                    <m:r>
                      <a:rPr lang="en-GB" i="1" smtClean="0">
                        <a:latin typeface="Cambria Math" panose="02040503050406030204" pitchFamily="18" charset="0"/>
                        <a:ea typeface="Cambria Math" panose="02040503050406030204" pitchFamily="18" charset="0"/>
                      </a:rPr>
                      <m:t>𝜆</m:t>
                    </m:r>
                  </m:oMath>
                </a14:m>
                <a:r>
                  <a:rPr lang="en-GB" dirty="0"/>
                  <a:t> such that </a:t>
                </a:r>
                <a14:m>
                  <m:oMath xmlns:m="http://schemas.openxmlformats.org/officeDocument/2006/math">
                    <m:r>
                      <a:rPr lang="en-US" b="0" i="1" smtClean="0">
                        <a:latin typeface="Cambria Math" panose="02040503050406030204" pitchFamily="18" charset="0"/>
                      </a:rPr>
                      <m:t>𝑎</m:t>
                    </m:r>
                    <m:r>
                      <a:rPr lang="en-US" b="0" i="1" smtClean="0">
                        <a:latin typeface="Cambria Math" panose="02040503050406030204" pitchFamily="18" charset="0"/>
                      </a:rPr>
                      <m:t>=</m:t>
                    </m:r>
                    <m:r>
                      <a:rPr lang="en-US" b="0" i="1" smtClean="0">
                        <a:latin typeface="Cambria Math" panose="02040503050406030204" pitchFamily="18" charset="0"/>
                      </a:rPr>
                      <m:t>𝐴</m:t>
                    </m:r>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𝜆</m:t>
                    </m:r>
                  </m:oMath>
                </a14:m>
                <a:r>
                  <a:rPr lang="en-GB" dirty="0"/>
                  <a:t> and </a:t>
                </a:r>
                <a14:m>
                  <m:oMath xmlns:m="http://schemas.openxmlformats.org/officeDocument/2006/math">
                    <m:r>
                      <a:rPr lang="en-US" b="0" i="1" smtClean="0">
                        <a:latin typeface="Cambria Math" panose="02040503050406030204" pitchFamily="18" charset="0"/>
                      </a:rPr>
                      <m:t>𝑏</m:t>
                    </m:r>
                    <m:r>
                      <a:rPr lang="en-US" b="0" i="1" smtClean="0">
                        <a:latin typeface="Cambria Math" panose="02040503050406030204" pitchFamily="18" charset="0"/>
                      </a:rPr>
                      <m:t>=</m:t>
                    </m:r>
                    <m:r>
                      <a:rPr lang="en-US" b="0" i="1" smtClean="0">
                        <a:latin typeface="Cambria Math" panose="02040503050406030204" pitchFamily="18" charset="0"/>
                      </a:rPr>
                      <m:t>𝐴</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𝜆</m:t>
                    </m:r>
                  </m:oMath>
                </a14:m>
                <a:endParaRPr lang="en-GB" dirty="0"/>
              </a:p>
              <a:p>
                <a:r>
                  <a:rPr lang="en-GB" dirty="0"/>
                  <a:t>Coordinates in the normalised phase space of the ring become </a:t>
                </a:r>
              </a:p>
              <a:p>
                <a:endParaRPr lang="en-GB" dirty="0"/>
              </a:p>
              <a:p>
                <a:endParaRPr lang="en-GB" dirty="0"/>
              </a:p>
              <a:p>
                <a:r>
                  <a:rPr lang="en-GB" dirty="0"/>
                  <a:t>Resulting emittance increased depend on the mismatch factor </a:t>
                </a:r>
              </a:p>
            </p:txBody>
          </p:sp>
        </mc:Choice>
        <mc:Fallback>
          <p:sp>
            <p:nvSpPr>
              <p:cNvPr id="3" name="Content Placeholder 2">
                <a:extLst>
                  <a:ext uri="{FF2B5EF4-FFF2-40B4-BE49-F238E27FC236}">
                    <a16:creationId xmlns:a16="http://schemas.microsoft.com/office/drawing/2014/main" id="{547549EF-0597-4DD2-2022-9436AE6A619B}"/>
                  </a:ext>
                </a:extLst>
              </p:cNvPr>
              <p:cNvSpPr>
                <a:spLocks noGrp="1" noRot="1" noChangeAspect="1" noMove="1" noResize="1" noEditPoints="1" noAdjustHandles="1" noChangeArrowheads="1" noChangeShapeType="1" noTextEdit="1"/>
              </p:cNvSpPr>
              <p:nvPr>
                <p:ph idx="1"/>
              </p:nvPr>
            </p:nvSpPr>
            <p:spPr>
              <a:xfrm>
                <a:off x="0" y="495546"/>
                <a:ext cx="6606540" cy="3893573"/>
              </a:xfrm>
              <a:blipFill>
                <a:blip r:embed="rId2"/>
                <a:stretch>
                  <a:fillRect l="-369" t="-626"/>
                </a:stretch>
              </a:blipFill>
            </p:spPr>
            <p:txBody>
              <a:bodyPr/>
              <a:lstStyle/>
              <a:p>
                <a:r>
                  <a:rPr lang="en-GB">
                    <a:noFill/>
                  </a:rPr>
                  <a:t> </a:t>
                </a:r>
              </a:p>
            </p:txBody>
          </p:sp>
        </mc:Fallback>
      </mc:AlternateContent>
      <p:sp>
        <p:nvSpPr>
          <p:cNvPr id="4" name="Date Placeholder 3">
            <a:extLst>
              <a:ext uri="{FF2B5EF4-FFF2-40B4-BE49-F238E27FC236}">
                <a16:creationId xmlns:a16="http://schemas.microsoft.com/office/drawing/2014/main" id="{A8A2075E-C44E-BC0F-3AD3-FE02901D80E2}"/>
              </a:ext>
            </a:extLst>
          </p:cNvPr>
          <p:cNvSpPr>
            <a:spLocks noGrp="1"/>
          </p:cNvSpPr>
          <p:nvPr>
            <p:ph type="dt" sz="half" idx="2"/>
          </p:nvPr>
        </p:nvSpPr>
        <p:spPr/>
        <p:txBody>
          <a:bodyPr/>
          <a:lstStyle/>
          <a:p>
            <a:r>
              <a:rPr lang="en-US"/>
              <a:t>24/06/2025</a:t>
            </a:r>
            <a:endParaRPr lang="en-US" dirty="0"/>
          </a:p>
        </p:txBody>
      </p:sp>
      <p:sp>
        <p:nvSpPr>
          <p:cNvPr id="5" name="Footer Placeholder 4">
            <a:extLst>
              <a:ext uri="{FF2B5EF4-FFF2-40B4-BE49-F238E27FC236}">
                <a16:creationId xmlns:a16="http://schemas.microsoft.com/office/drawing/2014/main" id="{7A49D41D-F66F-649E-88F5-63B79A37E5E0}"/>
              </a:ext>
            </a:extLst>
          </p:cNvPr>
          <p:cNvSpPr>
            <a:spLocks noGrp="1"/>
          </p:cNvSpPr>
          <p:nvPr>
            <p:ph type="ftr" sz="quarter" idx="3"/>
          </p:nvPr>
        </p:nvSpPr>
        <p:spPr/>
        <p:txBody>
          <a:bodyPr/>
          <a:lstStyle/>
          <a:p>
            <a:r>
              <a:rPr lang="fr-FR"/>
              <a:t>CAS Hadrons limits 2025, Y. Dutheil, Inj./Ext. </a:t>
            </a:r>
            <a:endParaRPr lang="en-US" dirty="0"/>
          </a:p>
        </p:txBody>
      </p:sp>
      <p:sp>
        <p:nvSpPr>
          <p:cNvPr id="6" name="Slide Number Placeholder 5">
            <a:extLst>
              <a:ext uri="{FF2B5EF4-FFF2-40B4-BE49-F238E27FC236}">
                <a16:creationId xmlns:a16="http://schemas.microsoft.com/office/drawing/2014/main" id="{5924440F-01BE-E263-E138-1BD795456159}"/>
              </a:ext>
            </a:extLst>
          </p:cNvPr>
          <p:cNvSpPr>
            <a:spLocks noGrp="1"/>
          </p:cNvSpPr>
          <p:nvPr>
            <p:ph type="sldNum" sz="quarter" idx="4"/>
          </p:nvPr>
        </p:nvSpPr>
        <p:spPr/>
        <p:txBody>
          <a:bodyPr/>
          <a:lstStyle/>
          <a:p>
            <a:fld id="{17918391-D411-FE40-AAD7-861AE5233E0E}" type="slidenum">
              <a:rPr lang="en-US" smtClean="0"/>
              <a:pPr/>
              <a:t>46</a:t>
            </a:fld>
            <a:endParaRPr lang="en-US" dirty="0"/>
          </a:p>
        </p:txBody>
      </p:sp>
      <p:pic>
        <p:nvPicPr>
          <p:cNvPr id="10" name="Picture 9">
            <a:extLst>
              <a:ext uri="{FF2B5EF4-FFF2-40B4-BE49-F238E27FC236}">
                <a16:creationId xmlns:a16="http://schemas.microsoft.com/office/drawing/2014/main" id="{A1DC1957-06B1-ADCD-2E14-46EC29C44635}"/>
              </a:ext>
            </a:extLst>
          </p:cNvPr>
          <p:cNvPicPr>
            <a:picLocks noChangeAspect="1"/>
          </p:cNvPicPr>
          <p:nvPr/>
        </p:nvPicPr>
        <p:blipFill>
          <a:blip r:embed="rId3"/>
          <a:stretch>
            <a:fillRect/>
          </a:stretch>
        </p:blipFill>
        <p:spPr>
          <a:xfrm>
            <a:off x="6797040" y="0"/>
            <a:ext cx="1998946" cy="2356374"/>
          </a:xfrm>
          <a:prstGeom prst="rect">
            <a:avLst/>
          </a:prstGeom>
        </p:spPr>
      </p:pic>
      <p:pic>
        <p:nvPicPr>
          <p:cNvPr id="12" name="Picture 11">
            <a:extLst>
              <a:ext uri="{FF2B5EF4-FFF2-40B4-BE49-F238E27FC236}">
                <a16:creationId xmlns:a16="http://schemas.microsoft.com/office/drawing/2014/main" id="{E250B23B-8BAD-2ED2-C8D0-69779C16EDF7}"/>
              </a:ext>
            </a:extLst>
          </p:cNvPr>
          <p:cNvPicPr>
            <a:picLocks noChangeAspect="1"/>
          </p:cNvPicPr>
          <p:nvPr/>
        </p:nvPicPr>
        <p:blipFill>
          <a:blip r:embed="rId4"/>
          <a:stretch>
            <a:fillRect/>
          </a:stretch>
        </p:blipFill>
        <p:spPr>
          <a:xfrm>
            <a:off x="1460953" y="1868826"/>
            <a:ext cx="2120447" cy="487548"/>
          </a:xfrm>
          <a:prstGeom prst="rect">
            <a:avLst/>
          </a:prstGeom>
        </p:spPr>
      </p:pic>
      <p:pic>
        <p:nvPicPr>
          <p:cNvPr id="14" name="Picture 13">
            <a:extLst>
              <a:ext uri="{FF2B5EF4-FFF2-40B4-BE49-F238E27FC236}">
                <a16:creationId xmlns:a16="http://schemas.microsoft.com/office/drawing/2014/main" id="{D7494972-086E-47A6-FC17-3A3E568EC111}"/>
              </a:ext>
            </a:extLst>
          </p:cNvPr>
          <p:cNvPicPr>
            <a:picLocks noChangeAspect="1"/>
          </p:cNvPicPr>
          <p:nvPr/>
        </p:nvPicPr>
        <p:blipFill>
          <a:blip r:embed="rId5"/>
          <a:stretch>
            <a:fillRect/>
          </a:stretch>
        </p:blipFill>
        <p:spPr>
          <a:xfrm>
            <a:off x="296749" y="3663664"/>
            <a:ext cx="6173061" cy="609685"/>
          </a:xfrm>
          <a:prstGeom prst="rect">
            <a:avLst/>
          </a:prstGeom>
        </p:spPr>
      </p:pic>
      <p:sp>
        <p:nvSpPr>
          <p:cNvPr id="15" name="TextBox 14">
            <a:extLst>
              <a:ext uri="{FF2B5EF4-FFF2-40B4-BE49-F238E27FC236}">
                <a16:creationId xmlns:a16="http://schemas.microsoft.com/office/drawing/2014/main" id="{CC4C1A72-3C0D-199D-445F-1E6A8AA74CFA}"/>
              </a:ext>
            </a:extLst>
          </p:cNvPr>
          <p:cNvSpPr txBox="1"/>
          <p:nvPr/>
        </p:nvSpPr>
        <p:spPr>
          <a:xfrm>
            <a:off x="15299" y="4513347"/>
            <a:ext cx="6840334" cy="253916"/>
          </a:xfrm>
          <a:prstGeom prst="rect">
            <a:avLst/>
          </a:prstGeom>
          <a:noFill/>
        </p:spPr>
        <p:txBody>
          <a:bodyPr wrap="none" rtlCol="0">
            <a:spAutoFit/>
          </a:bodyPr>
          <a:lstStyle/>
          <a:p>
            <a:r>
              <a:rPr lang="en-GB" sz="1050" dirty="0">
                <a:solidFill>
                  <a:schemeClr val="accent6">
                    <a:lumMod val="50000"/>
                  </a:schemeClr>
                </a:solidFill>
              </a:rPr>
              <a:t>[1] V. Kain, Emittance Preservation, CAS17 injection/extraction, </a:t>
            </a:r>
            <a:r>
              <a:rPr lang="en-GB" sz="1050" dirty="0">
                <a:solidFill>
                  <a:schemeClr val="accent6">
                    <a:lumMod val="50000"/>
                  </a:schemeClr>
                </a:solidFill>
                <a:hlinkClick r:id="rId6"/>
              </a:rPr>
              <a:t>https://doi.org/10.23730/CYRSP-2018-005.507</a:t>
            </a:r>
            <a:r>
              <a:rPr lang="en-GB" sz="1050" dirty="0">
                <a:solidFill>
                  <a:schemeClr val="accent6">
                    <a:lumMod val="50000"/>
                  </a:schemeClr>
                </a:solidFill>
              </a:rPr>
              <a:t> </a:t>
            </a:r>
          </a:p>
        </p:txBody>
      </p:sp>
    </p:spTree>
    <p:extLst>
      <p:ext uri="{BB962C8B-B14F-4D97-AF65-F5344CB8AC3E}">
        <p14:creationId xmlns:p14="http://schemas.microsoft.com/office/powerpoint/2010/main" val="136686591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CF2898-C123-DD29-1F83-3C071844611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021C09D-63A4-3A57-C5B5-C6EBE6DE8694}"/>
              </a:ext>
            </a:extLst>
          </p:cNvPr>
          <p:cNvSpPr>
            <a:spLocks noGrp="1"/>
          </p:cNvSpPr>
          <p:nvPr>
            <p:ph type="title"/>
          </p:nvPr>
        </p:nvSpPr>
        <p:spPr/>
        <p:txBody>
          <a:bodyPr/>
          <a:lstStyle/>
          <a:p>
            <a:r>
              <a:rPr lang="en-US" dirty="0"/>
              <a:t>Betatron error and filamentation</a:t>
            </a:r>
            <a:endParaRPr lang="en-GB" dirty="0"/>
          </a:p>
        </p:txBody>
      </p:sp>
      <p:sp>
        <p:nvSpPr>
          <p:cNvPr id="3" name="Content Placeholder 2">
            <a:extLst>
              <a:ext uri="{FF2B5EF4-FFF2-40B4-BE49-F238E27FC236}">
                <a16:creationId xmlns:a16="http://schemas.microsoft.com/office/drawing/2014/main" id="{CD4BEEB7-EC03-5838-30D7-EA2EFF2285FC}"/>
              </a:ext>
            </a:extLst>
          </p:cNvPr>
          <p:cNvSpPr>
            <a:spLocks noGrp="1"/>
          </p:cNvSpPr>
          <p:nvPr>
            <p:ph idx="1"/>
          </p:nvPr>
        </p:nvSpPr>
        <p:spPr>
          <a:xfrm>
            <a:off x="0" y="495546"/>
            <a:ext cx="4754880" cy="3893573"/>
          </a:xfrm>
        </p:spPr>
        <p:txBody>
          <a:bodyPr>
            <a:normAutofit fontScale="92500" lnSpcReduction="10000"/>
          </a:bodyPr>
          <a:lstStyle/>
          <a:p>
            <a:r>
              <a:rPr lang="en-GB" dirty="0"/>
              <a:t>Quadrupole pick-up measurement is vert challenging and not presently used at CERN [1]</a:t>
            </a:r>
          </a:p>
          <a:p>
            <a:r>
              <a:rPr lang="en-GB" dirty="0"/>
              <a:t>Emittance measurement comparison between rings is particularly challenging</a:t>
            </a:r>
          </a:p>
          <a:p>
            <a:pPr lvl="1"/>
            <a:r>
              <a:rPr lang="en-GB" dirty="0"/>
              <a:t>Example of emittance measurement in the PSB-to-PS using special optics [2]</a:t>
            </a:r>
          </a:p>
          <a:p>
            <a:pPr lvl="1"/>
            <a:r>
              <a:rPr lang="en-GB" dirty="0"/>
              <a:t>Very small differences in the beam halo population measured between SPS and LHC could come from mismatch [3]</a:t>
            </a:r>
          </a:p>
          <a:p>
            <a:r>
              <a:rPr lang="en-GB" dirty="0"/>
              <a:t>Intensity limitations</a:t>
            </a:r>
          </a:p>
          <a:p>
            <a:pPr lvl="1"/>
            <a:r>
              <a:rPr lang="en-GB" dirty="0"/>
              <a:t>Intercepting measurements such as wire scanner cannot be used for the highest intensity beam [4-5]</a:t>
            </a:r>
          </a:p>
          <a:p>
            <a:endParaRPr lang="en-GB" dirty="0"/>
          </a:p>
          <a:p>
            <a:pPr lvl="1"/>
            <a:endParaRPr lang="en-GB" dirty="0"/>
          </a:p>
        </p:txBody>
      </p:sp>
      <p:sp>
        <p:nvSpPr>
          <p:cNvPr id="4" name="Date Placeholder 3">
            <a:extLst>
              <a:ext uri="{FF2B5EF4-FFF2-40B4-BE49-F238E27FC236}">
                <a16:creationId xmlns:a16="http://schemas.microsoft.com/office/drawing/2014/main" id="{068B6383-A5B9-E7F8-8A66-54BC09FCE764}"/>
              </a:ext>
            </a:extLst>
          </p:cNvPr>
          <p:cNvSpPr>
            <a:spLocks noGrp="1"/>
          </p:cNvSpPr>
          <p:nvPr>
            <p:ph type="dt" sz="half" idx="2"/>
          </p:nvPr>
        </p:nvSpPr>
        <p:spPr/>
        <p:txBody>
          <a:bodyPr/>
          <a:lstStyle/>
          <a:p>
            <a:r>
              <a:rPr lang="en-US"/>
              <a:t>24/06/2025</a:t>
            </a:r>
            <a:endParaRPr lang="en-US" dirty="0"/>
          </a:p>
        </p:txBody>
      </p:sp>
      <p:sp>
        <p:nvSpPr>
          <p:cNvPr id="5" name="Footer Placeholder 4">
            <a:extLst>
              <a:ext uri="{FF2B5EF4-FFF2-40B4-BE49-F238E27FC236}">
                <a16:creationId xmlns:a16="http://schemas.microsoft.com/office/drawing/2014/main" id="{515A70C2-B8E9-8C84-EE6F-16C7FF2FAB5C}"/>
              </a:ext>
            </a:extLst>
          </p:cNvPr>
          <p:cNvSpPr>
            <a:spLocks noGrp="1"/>
          </p:cNvSpPr>
          <p:nvPr>
            <p:ph type="ftr" sz="quarter" idx="3"/>
          </p:nvPr>
        </p:nvSpPr>
        <p:spPr/>
        <p:txBody>
          <a:bodyPr/>
          <a:lstStyle/>
          <a:p>
            <a:r>
              <a:rPr lang="fr-FR"/>
              <a:t>CAS Hadrons limits 2025, Y. Dutheil, Inj./Ext. </a:t>
            </a:r>
            <a:endParaRPr lang="en-US" dirty="0"/>
          </a:p>
        </p:txBody>
      </p:sp>
      <p:sp>
        <p:nvSpPr>
          <p:cNvPr id="6" name="Slide Number Placeholder 5">
            <a:extLst>
              <a:ext uri="{FF2B5EF4-FFF2-40B4-BE49-F238E27FC236}">
                <a16:creationId xmlns:a16="http://schemas.microsoft.com/office/drawing/2014/main" id="{B589490C-A886-D03D-6E03-A3D685E526EA}"/>
              </a:ext>
            </a:extLst>
          </p:cNvPr>
          <p:cNvSpPr>
            <a:spLocks noGrp="1"/>
          </p:cNvSpPr>
          <p:nvPr>
            <p:ph type="sldNum" sz="quarter" idx="4"/>
          </p:nvPr>
        </p:nvSpPr>
        <p:spPr/>
        <p:txBody>
          <a:bodyPr/>
          <a:lstStyle/>
          <a:p>
            <a:fld id="{17918391-D411-FE40-AAD7-861AE5233E0E}" type="slidenum">
              <a:rPr lang="en-US" smtClean="0"/>
              <a:pPr/>
              <a:t>47</a:t>
            </a:fld>
            <a:endParaRPr lang="en-US" dirty="0"/>
          </a:p>
        </p:txBody>
      </p:sp>
      <p:sp>
        <p:nvSpPr>
          <p:cNvPr id="7" name="TextBox 6">
            <a:extLst>
              <a:ext uri="{FF2B5EF4-FFF2-40B4-BE49-F238E27FC236}">
                <a16:creationId xmlns:a16="http://schemas.microsoft.com/office/drawing/2014/main" id="{B341A337-B918-58ED-D76D-6838E3FC2CA9}"/>
              </a:ext>
            </a:extLst>
          </p:cNvPr>
          <p:cNvSpPr txBox="1"/>
          <p:nvPr/>
        </p:nvSpPr>
        <p:spPr>
          <a:xfrm>
            <a:off x="0" y="4096473"/>
            <a:ext cx="8284640" cy="954107"/>
          </a:xfrm>
          <a:prstGeom prst="rect">
            <a:avLst/>
          </a:prstGeom>
          <a:noFill/>
        </p:spPr>
        <p:txBody>
          <a:bodyPr wrap="none" rtlCol="0">
            <a:spAutoFit/>
          </a:bodyPr>
          <a:lstStyle/>
          <a:p>
            <a:r>
              <a:rPr lang="en-GB" sz="800" dirty="0">
                <a:solidFill>
                  <a:schemeClr val="accent6">
                    <a:lumMod val="50000"/>
                  </a:schemeClr>
                </a:solidFill>
              </a:rPr>
              <a:t>[1] A. </a:t>
            </a:r>
            <a:r>
              <a:rPr lang="en-GB" sz="800" dirty="0" err="1">
                <a:solidFill>
                  <a:schemeClr val="accent6">
                    <a:lumMod val="50000"/>
                  </a:schemeClr>
                </a:solidFill>
              </a:rPr>
              <a:t>Sounas</a:t>
            </a:r>
            <a:r>
              <a:rPr lang="en-GB" sz="800" dirty="0">
                <a:solidFill>
                  <a:schemeClr val="accent6">
                    <a:lumMod val="50000"/>
                  </a:schemeClr>
                </a:solidFill>
              </a:rPr>
              <a:t>, M. Gasior, T. Lefevre, BPM TECHNOLOGIES FOR QUADRUPOLAR MOMENT MEASUREMENTS, HB2018, Daejeon, Korea</a:t>
            </a:r>
          </a:p>
          <a:p>
            <a:r>
              <a:rPr lang="en-GB" sz="800" dirty="0">
                <a:solidFill>
                  <a:schemeClr val="accent6">
                    <a:lumMod val="50000"/>
                  </a:schemeClr>
                </a:solidFill>
              </a:rPr>
              <a:t>[2] W. Van Goethem*, E. Maclean, G. Franchetti, A. Huschauer, F. </a:t>
            </a:r>
            <a:r>
              <a:rPr lang="en-GB" sz="800" dirty="0" err="1">
                <a:solidFill>
                  <a:schemeClr val="accent6">
                    <a:lumMod val="50000"/>
                  </a:schemeClr>
                </a:solidFill>
              </a:rPr>
              <a:t>Asvesta</a:t>
            </a:r>
            <a:r>
              <a:rPr lang="en-GB" sz="800" dirty="0">
                <a:solidFill>
                  <a:schemeClr val="accent6">
                    <a:lumMod val="50000"/>
                  </a:schemeClr>
                </a:solidFill>
              </a:rPr>
              <a:t>, H. Rafique, </a:t>
            </a:r>
            <a:r>
              <a:rPr lang="en-US" sz="800" dirty="0">
                <a:solidFill>
                  <a:schemeClr val="accent6">
                    <a:lumMod val="50000"/>
                  </a:schemeClr>
                </a:solidFill>
              </a:rPr>
              <a:t>Zero Dispersion Optics in the PS, July 2024, CERN, </a:t>
            </a:r>
            <a:r>
              <a:rPr lang="en-US" sz="800" dirty="0">
                <a:solidFill>
                  <a:schemeClr val="accent6">
                    <a:lumMod val="50000"/>
                  </a:schemeClr>
                </a:solidFill>
                <a:hlinkClick r:id="rId2"/>
              </a:rPr>
              <a:t>https://indico.cern.ch/event/1433323</a:t>
            </a:r>
            <a:endParaRPr lang="en-US" sz="800" dirty="0">
              <a:solidFill>
                <a:schemeClr val="accent6">
                  <a:lumMod val="50000"/>
                </a:schemeClr>
              </a:solidFill>
            </a:endParaRPr>
          </a:p>
          <a:p>
            <a:r>
              <a:rPr lang="en-US" sz="800" dirty="0">
                <a:solidFill>
                  <a:schemeClr val="accent6">
                    <a:lumMod val="50000"/>
                  </a:schemeClr>
                </a:solidFill>
              </a:rPr>
              <a:t>[3] M. Rakic, Assessing the origin of the LHC beam halo, IPAC25, </a:t>
            </a:r>
            <a:r>
              <a:rPr lang="en-US" sz="800" dirty="0">
                <a:solidFill>
                  <a:schemeClr val="accent6">
                    <a:lumMod val="50000"/>
                  </a:schemeClr>
                </a:solidFill>
                <a:hlinkClick r:id="rId3"/>
              </a:rPr>
              <a:t>https://indico.cern.ch/event/1558252/#3-assessing-the-origin-of-the</a:t>
            </a:r>
            <a:endParaRPr lang="en-US" sz="800" dirty="0">
              <a:solidFill>
                <a:schemeClr val="accent6">
                  <a:lumMod val="50000"/>
                </a:schemeClr>
              </a:solidFill>
            </a:endParaRPr>
          </a:p>
          <a:p>
            <a:r>
              <a:rPr lang="en-US" sz="800" dirty="0">
                <a:solidFill>
                  <a:schemeClr val="accent6">
                    <a:lumMod val="50000"/>
                  </a:schemeClr>
                </a:solidFill>
              </a:rPr>
              <a:t>[4] M. Sapinski∗, T. Kroyer, OPERATIONAL LIMITS OF WIRE SCANNER ON LHC BEAM , BIW08, Tahoe City, California</a:t>
            </a:r>
          </a:p>
          <a:p>
            <a:r>
              <a:rPr lang="en-US" sz="800" dirty="0">
                <a:solidFill>
                  <a:schemeClr val="accent6">
                    <a:lumMod val="50000"/>
                  </a:schemeClr>
                </a:solidFill>
              </a:rPr>
              <a:t>[5] E. de la Fuente, et. al., IMPEDANCE AND THERMAL STUDIES OF THE CERN SPS WIRE SCANNERS AND MITIGATION OF WIRE HEATING, IPAC24, Nashville, TN, USA</a:t>
            </a:r>
          </a:p>
          <a:p>
            <a:endParaRPr lang="en-US" sz="800" dirty="0">
              <a:solidFill>
                <a:schemeClr val="accent6">
                  <a:lumMod val="50000"/>
                </a:schemeClr>
              </a:solidFill>
            </a:endParaRPr>
          </a:p>
          <a:p>
            <a:endParaRPr lang="en-GB" sz="800" dirty="0">
              <a:solidFill>
                <a:schemeClr val="accent6">
                  <a:lumMod val="50000"/>
                </a:schemeClr>
              </a:solidFill>
            </a:endParaRPr>
          </a:p>
        </p:txBody>
      </p:sp>
      <p:pic>
        <p:nvPicPr>
          <p:cNvPr id="9" name="Picture 8">
            <a:extLst>
              <a:ext uri="{FF2B5EF4-FFF2-40B4-BE49-F238E27FC236}">
                <a16:creationId xmlns:a16="http://schemas.microsoft.com/office/drawing/2014/main" id="{D46EC8A4-0125-EEF5-87E4-29176900FE1B}"/>
              </a:ext>
            </a:extLst>
          </p:cNvPr>
          <p:cNvPicPr>
            <a:picLocks noChangeAspect="1"/>
          </p:cNvPicPr>
          <p:nvPr/>
        </p:nvPicPr>
        <p:blipFill>
          <a:blip r:embed="rId4"/>
          <a:stretch>
            <a:fillRect/>
          </a:stretch>
        </p:blipFill>
        <p:spPr>
          <a:xfrm>
            <a:off x="5701230" y="797004"/>
            <a:ext cx="1940257" cy="2392680"/>
          </a:xfrm>
          <a:prstGeom prst="rect">
            <a:avLst/>
          </a:prstGeom>
        </p:spPr>
      </p:pic>
      <p:sp>
        <p:nvSpPr>
          <p:cNvPr id="11" name="TextBox 10">
            <a:extLst>
              <a:ext uri="{FF2B5EF4-FFF2-40B4-BE49-F238E27FC236}">
                <a16:creationId xmlns:a16="http://schemas.microsoft.com/office/drawing/2014/main" id="{9FB8F694-D262-3F54-1081-4C75606DE72F}"/>
              </a:ext>
            </a:extLst>
          </p:cNvPr>
          <p:cNvSpPr txBox="1"/>
          <p:nvPr/>
        </p:nvSpPr>
        <p:spPr>
          <a:xfrm>
            <a:off x="7392884" y="2836067"/>
            <a:ext cx="497205" cy="369332"/>
          </a:xfrm>
          <a:prstGeom prst="rect">
            <a:avLst/>
          </a:prstGeom>
          <a:noFill/>
        </p:spPr>
        <p:txBody>
          <a:bodyPr wrap="square">
            <a:spAutoFit/>
          </a:bodyPr>
          <a:lstStyle/>
          <a:p>
            <a:r>
              <a:rPr lang="en-GB" sz="1800" dirty="0">
                <a:solidFill>
                  <a:schemeClr val="accent6">
                    <a:lumMod val="50000"/>
                  </a:schemeClr>
                </a:solidFill>
              </a:rPr>
              <a:t>[1]</a:t>
            </a:r>
            <a:endParaRPr lang="en-GB" dirty="0"/>
          </a:p>
        </p:txBody>
      </p:sp>
    </p:spTree>
    <p:extLst>
      <p:ext uri="{BB962C8B-B14F-4D97-AF65-F5344CB8AC3E}">
        <p14:creationId xmlns:p14="http://schemas.microsoft.com/office/powerpoint/2010/main" val="286183945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08D017-2ED7-2AAD-A07E-DBF20E701144}"/>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861863C9-A8F2-7FF3-E048-A69551D14427}"/>
              </a:ext>
            </a:extLst>
          </p:cNvPr>
          <p:cNvSpPr>
            <a:spLocks noGrp="1"/>
          </p:cNvSpPr>
          <p:nvPr>
            <p:ph type="title"/>
          </p:nvPr>
        </p:nvSpPr>
        <p:spPr/>
        <p:txBody>
          <a:bodyPr/>
          <a:lstStyle/>
          <a:p>
            <a:r>
              <a:rPr lang="en-US" dirty="0"/>
              <a:t>Layout</a:t>
            </a:r>
            <a:endParaRPr lang="en-US" dirty="0">
              <a:solidFill>
                <a:srgbClr val="FF0000"/>
              </a:solidFill>
            </a:endParaRPr>
          </a:p>
        </p:txBody>
      </p:sp>
      <p:sp>
        <p:nvSpPr>
          <p:cNvPr id="8" name="Content Placeholder 7">
            <a:extLst>
              <a:ext uri="{FF2B5EF4-FFF2-40B4-BE49-F238E27FC236}">
                <a16:creationId xmlns:a16="http://schemas.microsoft.com/office/drawing/2014/main" id="{3659E3A9-DDFF-F378-C279-CDE6FC252ADD}"/>
              </a:ext>
            </a:extLst>
          </p:cNvPr>
          <p:cNvSpPr>
            <a:spLocks noGrp="1"/>
          </p:cNvSpPr>
          <p:nvPr>
            <p:ph idx="1"/>
          </p:nvPr>
        </p:nvSpPr>
        <p:spPr/>
        <p:txBody>
          <a:bodyPr>
            <a:normAutofit/>
          </a:bodyPr>
          <a:lstStyle/>
          <a:p>
            <a:r>
              <a:rPr lang="en-US" dirty="0">
                <a:solidFill>
                  <a:schemeClr val="accent1"/>
                </a:solidFill>
              </a:rPr>
              <a:t>Introduction</a:t>
            </a:r>
          </a:p>
          <a:p>
            <a:r>
              <a:rPr lang="en-US" dirty="0">
                <a:solidFill>
                  <a:schemeClr val="accent1"/>
                </a:solidFill>
              </a:rPr>
              <a:t>Basic principle of injection </a:t>
            </a:r>
          </a:p>
          <a:p>
            <a:pPr lvl="1"/>
            <a:r>
              <a:rPr lang="en-US" dirty="0">
                <a:solidFill>
                  <a:schemeClr val="accent1"/>
                </a:solidFill>
              </a:rPr>
              <a:t>Kicker and septum</a:t>
            </a:r>
          </a:p>
          <a:p>
            <a:r>
              <a:rPr lang="en-US" dirty="0"/>
              <a:t>Fast injection concept</a:t>
            </a:r>
          </a:p>
          <a:p>
            <a:pPr lvl="1"/>
            <a:r>
              <a:rPr lang="en-US" dirty="0">
                <a:solidFill>
                  <a:schemeClr val="accent1"/>
                </a:solidFill>
              </a:rPr>
              <a:t>Reminder on normalized phase space</a:t>
            </a:r>
          </a:p>
          <a:p>
            <a:pPr lvl="1"/>
            <a:r>
              <a:rPr lang="en-US" dirty="0">
                <a:solidFill>
                  <a:schemeClr val="accent1"/>
                </a:solidFill>
              </a:rPr>
              <a:t>Dipole error and filamentation</a:t>
            </a:r>
          </a:p>
          <a:p>
            <a:pPr lvl="1"/>
            <a:r>
              <a:rPr lang="en-US" dirty="0">
                <a:solidFill>
                  <a:schemeClr val="accent1"/>
                </a:solidFill>
              </a:rPr>
              <a:t>Betatron error and filamentation</a:t>
            </a:r>
          </a:p>
          <a:p>
            <a:pPr lvl="1"/>
            <a:r>
              <a:rPr lang="en-US" dirty="0"/>
              <a:t>Injection protection challenges at the LHC</a:t>
            </a:r>
          </a:p>
          <a:p>
            <a:pPr lvl="1"/>
            <a:r>
              <a:rPr lang="en-US" dirty="0">
                <a:solidFill>
                  <a:schemeClr val="accent1"/>
                </a:solidFill>
              </a:rPr>
              <a:t>Injection protection challenges at the FCC-</a:t>
            </a:r>
            <a:r>
              <a:rPr lang="en-US" dirty="0" err="1">
                <a:solidFill>
                  <a:schemeClr val="accent1"/>
                </a:solidFill>
              </a:rPr>
              <a:t>hh</a:t>
            </a:r>
            <a:endParaRPr lang="en-US" dirty="0">
              <a:solidFill>
                <a:schemeClr val="accent1"/>
              </a:solidFill>
            </a:endParaRPr>
          </a:p>
          <a:p>
            <a:r>
              <a:rPr lang="en-US" dirty="0">
                <a:solidFill>
                  <a:schemeClr val="accent1"/>
                </a:solidFill>
              </a:rPr>
              <a:t>Multi-turn injection concept</a:t>
            </a:r>
          </a:p>
          <a:p>
            <a:pPr lvl="1"/>
            <a:endParaRPr lang="en-US" dirty="0"/>
          </a:p>
        </p:txBody>
      </p:sp>
      <p:sp>
        <p:nvSpPr>
          <p:cNvPr id="3" name="Date Placeholder 2">
            <a:extLst>
              <a:ext uri="{FF2B5EF4-FFF2-40B4-BE49-F238E27FC236}">
                <a16:creationId xmlns:a16="http://schemas.microsoft.com/office/drawing/2014/main" id="{46057458-4BE1-50C1-0919-68FA40AD9B46}"/>
              </a:ext>
            </a:extLst>
          </p:cNvPr>
          <p:cNvSpPr>
            <a:spLocks noGrp="1"/>
          </p:cNvSpPr>
          <p:nvPr>
            <p:ph type="dt" sz="half" idx="2"/>
          </p:nvPr>
        </p:nvSpPr>
        <p:spPr/>
        <p:txBody>
          <a:bodyPr/>
          <a:lstStyle/>
          <a:p>
            <a:pPr defTabSz="914378"/>
            <a:r>
              <a:rPr lang="en-US">
                <a:solidFill>
                  <a:srgbClr val="0055A0">
                    <a:tint val="75000"/>
                  </a:srgbClr>
                </a:solidFill>
                <a:latin typeface="Arial"/>
              </a:rPr>
              <a:t>24/06/2025</a:t>
            </a:r>
            <a:endParaRPr lang="en-US" dirty="0">
              <a:solidFill>
                <a:srgbClr val="0055A0">
                  <a:tint val="75000"/>
                </a:srgbClr>
              </a:solidFill>
              <a:latin typeface="Arial"/>
            </a:endParaRPr>
          </a:p>
        </p:txBody>
      </p:sp>
      <p:sp>
        <p:nvSpPr>
          <p:cNvPr id="4" name="Footer Placeholder 3">
            <a:extLst>
              <a:ext uri="{FF2B5EF4-FFF2-40B4-BE49-F238E27FC236}">
                <a16:creationId xmlns:a16="http://schemas.microsoft.com/office/drawing/2014/main" id="{0F23B6B6-F0D6-CD11-E516-3A4C413C9E25}"/>
              </a:ext>
            </a:extLst>
          </p:cNvPr>
          <p:cNvSpPr>
            <a:spLocks noGrp="1"/>
          </p:cNvSpPr>
          <p:nvPr>
            <p:ph type="ftr" sz="quarter" idx="3"/>
          </p:nvPr>
        </p:nvSpPr>
        <p:spPr/>
        <p:txBody>
          <a:bodyPr/>
          <a:lstStyle/>
          <a:p>
            <a:pPr defTabSz="914378"/>
            <a:r>
              <a:rPr lang="fr-FR">
                <a:solidFill>
                  <a:srgbClr val="0055A0">
                    <a:tint val="75000"/>
                  </a:srgbClr>
                </a:solidFill>
                <a:latin typeface="Arial"/>
              </a:rPr>
              <a:t>CAS Hadrons limits 2025, Y. Dutheil, Inj./Ext. </a:t>
            </a:r>
            <a:endParaRPr lang="en-US" dirty="0">
              <a:solidFill>
                <a:srgbClr val="0055A0">
                  <a:tint val="75000"/>
                </a:srgbClr>
              </a:solidFill>
              <a:latin typeface="Arial"/>
            </a:endParaRPr>
          </a:p>
        </p:txBody>
      </p:sp>
      <p:sp>
        <p:nvSpPr>
          <p:cNvPr id="5" name="Slide Number Placeholder 4">
            <a:extLst>
              <a:ext uri="{FF2B5EF4-FFF2-40B4-BE49-F238E27FC236}">
                <a16:creationId xmlns:a16="http://schemas.microsoft.com/office/drawing/2014/main" id="{F4318098-FCEE-F480-F511-3EBED9DA8B55}"/>
              </a:ext>
            </a:extLst>
          </p:cNvPr>
          <p:cNvSpPr>
            <a:spLocks noGrp="1"/>
          </p:cNvSpPr>
          <p:nvPr>
            <p:ph type="sldNum" sz="quarter" idx="4"/>
          </p:nvPr>
        </p:nvSpPr>
        <p:spPr/>
        <p:txBody>
          <a:bodyPr/>
          <a:lstStyle/>
          <a:p>
            <a:pPr defTabSz="914378"/>
            <a:fld id="{17918391-D411-FE40-AAD7-861AE5233E0E}" type="slidenum">
              <a:rPr lang="en-US">
                <a:solidFill>
                  <a:srgbClr val="0055A0">
                    <a:tint val="75000"/>
                  </a:srgbClr>
                </a:solidFill>
                <a:latin typeface="Arial"/>
              </a:rPr>
              <a:pPr defTabSz="914378"/>
              <a:t>48</a:t>
            </a:fld>
            <a:endParaRPr lang="en-US" dirty="0">
              <a:solidFill>
                <a:srgbClr val="0055A0">
                  <a:tint val="75000"/>
                </a:srgbClr>
              </a:solidFill>
              <a:latin typeface="Arial"/>
            </a:endParaRPr>
          </a:p>
        </p:txBody>
      </p:sp>
      <p:sp>
        <p:nvSpPr>
          <p:cNvPr id="2" name="Oval 1">
            <a:extLst>
              <a:ext uri="{FF2B5EF4-FFF2-40B4-BE49-F238E27FC236}">
                <a16:creationId xmlns:a16="http://schemas.microsoft.com/office/drawing/2014/main" id="{723A4D38-E5CE-657E-1114-AC133F41363A}"/>
              </a:ext>
            </a:extLst>
          </p:cNvPr>
          <p:cNvSpPr>
            <a:spLocks noChangeArrowheads="1"/>
          </p:cNvSpPr>
          <p:nvPr/>
        </p:nvSpPr>
        <p:spPr bwMode="auto">
          <a:xfrm>
            <a:off x="5252364" y="1655227"/>
            <a:ext cx="1820704" cy="308801"/>
          </a:xfrm>
          <a:prstGeom prst="ellipse">
            <a:avLst/>
          </a:prstGeom>
          <a:noFill/>
          <a:ln w="15875">
            <a:solidFill>
              <a:schemeClr val="tx1"/>
            </a:solidFill>
            <a:round/>
            <a:headEnd/>
            <a:tailEnd/>
          </a:ln>
          <a:extLst>
            <a:ext uri="{909E8E84-426E-40dd-AFC4-6F175D3DCCD1}">
              <a14:hiddenFill xmlns="" xmlns:a14="http://schemas.microsoft.com/office/drawing/2010/main" xmlns:lc="http://schemas.openxmlformats.org/drawingml/2006/lockedCanvas">
                <a:solidFill>
                  <a:srgbClr val="FFFFFF"/>
                </a:solidFill>
              </a14:hiddenFill>
            </a:ext>
          </a:extLst>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6" name="Oval 5">
            <a:extLst>
              <a:ext uri="{FF2B5EF4-FFF2-40B4-BE49-F238E27FC236}">
                <a16:creationId xmlns:a16="http://schemas.microsoft.com/office/drawing/2014/main" id="{5401D5DA-8542-3B46-8C5F-36D87C045FD5}"/>
              </a:ext>
            </a:extLst>
          </p:cNvPr>
          <p:cNvSpPr>
            <a:spLocks noChangeArrowheads="1"/>
          </p:cNvSpPr>
          <p:nvPr/>
        </p:nvSpPr>
        <p:spPr bwMode="auto">
          <a:xfrm>
            <a:off x="6129837" y="1944335"/>
            <a:ext cx="32879" cy="37812"/>
          </a:xfrm>
          <a:prstGeom prst="ellipse">
            <a:avLst/>
          </a:prstGeom>
          <a:solidFill>
            <a:schemeClr val="tx1"/>
          </a:solidFill>
          <a:ln w="9525">
            <a:solidFill>
              <a:schemeClr val="tx1"/>
            </a:solidFill>
            <a:round/>
            <a:headEnd/>
            <a:tailEnd/>
          </a:ln>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9" name="Oval 8">
            <a:extLst>
              <a:ext uri="{FF2B5EF4-FFF2-40B4-BE49-F238E27FC236}">
                <a16:creationId xmlns:a16="http://schemas.microsoft.com/office/drawing/2014/main" id="{F96AE923-4FEB-9E34-0394-D6B09A88CDCA}"/>
              </a:ext>
            </a:extLst>
          </p:cNvPr>
          <p:cNvSpPr>
            <a:spLocks noChangeArrowheads="1"/>
          </p:cNvSpPr>
          <p:nvPr/>
        </p:nvSpPr>
        <p:spPr bwMode="auto">
          <a:xfrm>
            <a:off x="5348948" y="1699342"/>
            <a:ext cx="1641236" cy="213482"/>
          </a:xfrm>
          <a:prstGeom prst="ellipse">
            <a:avLst/>
          </a:prstGeom>
          <a:noFill/>
          <a:ln w="15875">
            <a:solidFill>
              <a:schemeClr val="tx1"/>
            </a:solidFill>
            <a:prstDash val="sysDot"/>
            <a:round/>
            <a:headEnd/>
            <a:tailEnd/>
          </a:ln>
          <a:extLst>
            <a:ext uri="{909E8E84-426E-40dd-AFC4-6F175D3DCCD1}">
              <a14:hiddenFill xmlns="" xmlns:a14="http://schemas.microsoft.com/office/drawing/2010/main" xmlns:lc="http://schemas.openxmlformats.org/drawingml/2006/lockedCanvas">
                <a:solidFill>
                  <a:srgbClr val="FFFFFF"/>
                </a:solidFill>
              </a14:hiddenFill>
            </a:ext>
          </a:extLst>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10" name="Rectangle 9">
            <a:extLst>
              <a:ext uri="{FF2B5EF4-FFF2-40B4-BE49-F238E27FC236}">
                <a16:creationId xmlns:a16="http://schemas.microsoft.com/office/drawing/2014/main" id="{A5E18D39-2601-AF24-727B-9DB09B4AA826}"/>
              </a:ext>
            </a:extLst>
          </p:cNvPr>
          <p:cNvSpPr>
            <a:spLocks noChangeArrowheads="1"/>
          </p:cNvSpPr>
          <p:nvPr/>
        </p:nvSpPr>
        <p:spPr bwMode="auto">
          <a:xfrm>
            <a:off x="6073666" y="1866346"/>
            <a:ext cx="179468" cy="71686"/>
          </a:xfrm>
          <a:prstGeom prst="rect">
            <a:avLst/>
          </a:prstGeom>
          <a:solidFill>
            <a:schemeClr val="bg1"/>
          </a:solidFill>
          <a:ln>
            <a:noFill/>
          </a:ln>
          <a:extLs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Lst>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algn="ctr" eaLnBrk="1" hangingPunct="1"/>
            <a:endParaRPr lang="en-GB" altLang="en-US" sz="1350" b="0">
              <a:solidFill>
                <a:srgbClr val="000000"/>
              </a:solidFill>
            </a:endParaRPr>
          </a:p>
        </p:txBody>
      </p:sp>
      <p:sp>
        <p:nvSpPr>
          <p:cNvPr id="11" name="Line 12">
            <a:extLst>
              <a:ext uri="{FF2B5EF4-FFF2-40B4-BE49-F238E27FC236}">
                <a16:creationId xmlns:a16="http://schemas.microsoft.com/office/drawing/2014/main" id="{2CC3E477-4902-5ADA-72C4-A2D2B20C9722}"/>
              </a:ext>
            </a:extLst>
          </p:cNvPr>
          <p:cNvSpPr>
            <a:spLocks noChangeShapeType="1"/>
          </p:cNvSpPr>
          <p:nvPr/>
        </p:nvSpPr>
        <p:spPr bwMode="auto">
          <a:xfrm>
            <a:off x="6053118" y="1911248"/>
            <a:ext cx="19865" cy="0"/>
          </a:xfrm>
          <a:prstGeom prst="line">
            <a:avLst/>
          </a:prstGeom>
          <a:noFill/>
          <a:ln w="9525">
            <a:solidFill>
              <a:schemeClr val="tx1"/>
            </a:solidFill>
            <a:round/>
            <a:headEnd/>
            <a:tailEnd type="triangle" w="lg" len="lg"/>
          </a:ln>
          <a:extLst>
            <a:ext uri="{909E8E84-426E-40dd-AFC4-6F175D3DCCD1}">
              <a14:hiddenFill xmlns="" xmlns:a14="http://schemas.microsoft.com/office/drawing/2010/main" xmlns:lc="http://schemas.openxmlformats.org/drawingml/2006/lockedCanvas">
                <a:no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000000"/>
              </a:solidFill>
            </a:endParaRPr>
          </a:p>
        </p:txBody>
      </p:sp>
      <p:sp>
        <p:nvSpPr>
          <p:cNvPr id="12" name="Oval 11">
            <a:extLst>
              <a:ext uri="{FF2B5EF4-FFF2-40B4-BE49-F238E27FC236}">
                <a16:creationId xmlns:a16="http://schemas.microsoft.com/office/drawing/2014/main" id="{5A785C40-1AD6-1A0C-3B67-A02ED2BA8320}"/>
              </a:ext>
            </a:extLst>
          </p:cNvPr>
          <p:cNvSpPr>
            <a:spLocks noChangeArrowheads="1"/>
          </p:cNvSpPr>
          <p:nvPr/>
        </p:nvSpPr>
        <p:spPr bwMode="auto">
          <a:xfrm>
            <a:off x="5353058" y="2732878"/>
            <a:ext cx="3055055" cy="510466"/>
          </a:xfrm>
          <a:prstGeom prst="ellipse">
            <a:avLst/>
          </a:prstGeom>
          <a:noFill/>
          <a:ln w="15875">
            <a:solidFill>
              <a:schemeClr val="tx1"/>
            </a:solidFill>
            <a:round/>
            <a:headEnd/>
            <a:tailEnd/>
          </a:ln>
          <a:extLst>
            <a:ext uri="{909E8E84-426E-40dd-AFC4-6F175D3DCCD1}">
              <a14:hiddenFill xmlns="" xmlns:a14="http://schemas.microsoft.com/office/drawing/2010/main" xmlns:lc="http://schemas.openxmlformats.org/drawingml/2006/lockedCanvas">
                <a:solidFill>
                  <a:srgbClr val="FFFFFF"/>
                </a:solidFill>
              </a14:hiddenFill>
            </a:ext>
          </a:extLst>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13" name="Oval 12">
            <a:extLst>
              <a:ext uri="{FF2B5EF4-FFF2-40B4-BE49-F238E27FC236}">
                <a16:creationId xmlns:a16="http://schemas.microsoft.com/office/drawing/2014/main" id="{7EE781BC-4F18-CE3B-03E0-4497750EBB80}"/>
              </a:ext>
            </a:extLst>
          </p:cNvPr>
          <p:cNvSpPr>
            <a:spLocks noChangeArrowheads="1"/>
          </p:cNvSpPr>
          <p:nvPr/>
        </p:nvSpPr>
        <p:spPr bwMode="auto">
          <a:xfrm>
            <a:off x="8343724" y="2914061"/>
            <a:ext cx="32879" cy="37812"/>
          </a:xfrm>
          <a:prstGeom prst="ellipse">
            <a:avLst/>
          </a:prstGeom>
          <a:solidFill>
            <a:schemeClr val="tx1"/>
          </a:solidFill>
          <a:ln w="9525">
            <a:solidFill>
              <a:schemeClr val="tx1"/>
            </a:solidFill>
            <a:round/>
            <a:headEnd/>
            <a:tailEnd/>
          </a:ln>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14" name="Oval 13">
            <a:extLst>
              <a:ext uri="{FF2B5EF4-FFF2-40B4-BE49-F238E27FC236}">
                <a16:creationId xmlns:a16="http://schemas.microsoft.com/office/drawing/2014/main" id="{91A50B27-CC0A-2E2B-79C6-53DC437F1A5E}"/>
              </a:ext>
            </a:extLst>
          </p:cNvPr>
          <p:cNvSpPr>
            <a:spLocks noChangeArrowheads="1"/>
          </p:cNvSpPr>
          <p:nvPr/>
        </p:nvSpPr>
        <p:spPr bwMode="auto">
          <a:xfrm>
            <a:off x="5492111" y="2799837"/>
            <a:ext cx="2779004" cy="370245"/>
          </a:xfrm>
          <a:prstGeom prst="ellipse">
            <a:avLst/>
          </a:prstGeom>
          <a:noFill/>
          <a:ln w="15875">
            <a:solidFill>
              <a:schemeClr val="tx1"/>
            </a:solidFill>
            <a:prstDash val="sysDot"/>
            <a:round/>
            <a:headEnd/>
            <a:tailEnd/>
          </a:ln>
          <a:extLst>
            <a:ext uri="{909E8E84-426E-40dd-AFC4-6F175D3DCCD1}">
              <a14:hiddenFill xmlns="" xmlns:a14="http://schemas.microsoft.com/office/drawing/2010/main" xmlns:lc="http://schemas.openxmlformats.org/drawingml/2006/lockedCanvas">
                <a:solidFill>
                  <a:srgbClr val="FFFFFF"/>
                </a:solidFill>
              </a14:hiddenFill>
            </a:ext>
          </a:extLst>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15" name="Rectangle 14">
            <a:extLst>
              <a:ext uri="{FF2B5EF4-FFF2-40B4-BE49-F238E27FC236}">
                <a16:creationId xmlns:a16="http://schemas.microsoft.com/office/drawing/2014/main" id="{B4E8581E-273C-726B-70A5-6100ECABACDF}"/>
              </a:ext>
            </a:extLst>
          </p:cNvPr>
          <p:cNvSpPr>
            <a:spLocks noChangeArrowheads="1"/>
          </p:cNvSpPr>
          <p:nvPr/>
        </p:nvSpPr>
        <p:spPr bwMode="auto">
          <a:xfrm>
            <a:off x="8127267" y="2934543"/>
            <a:ext cx="179468" cy="98470"/>
          </a:xfrm>
          <a:prstGeom prst="rect">
            <a:avLst/>
          </a:prstGeom>
          <a:solidFill>
            <a:schemeClr val="bg1"/>
          </a:solidFill>
          <a:ln>
            <a:noFill/>
          </a:ln>
          <a:extLs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Lst>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16" name="Line 22">
            <a:extLst>
              <a:ext uri="{FF2B5EF4-FFF2-40B4-BE49-F238E27FC236}">
                <a16:creationId xmlns:a16="http://schemas.microsoft.com/office/drawing/2014/main" id="{C866DC5C-1D74-A4FE-063B-D9539D6B10FF}"/>
              </a:ext>
            </a:extLst>
          </p:cNvPr>
          <p:cNvSpPr>
            <a:spLocks noChangeShapeType="1"/>
          </p:cNvSpPr>
          <p:nvPr/>
        </p:nvSpPr>
        <p:spPr bwMode="auto">
          <a:xfrm>
            <a:off x="8189601" y="2918000"/>
            <a:ext cx="38360" cy="31511"/>
          </a:xfrm>
          <a:prstGeom prst="line">
            <a:avLst/>
          </a:prstGeom>
          <a:noFill/>
          <a:ln w="9525">
            <a:solidFill>
              <a:schemeClr val="tx1"/>
            </a:solidFill>
            <a:round/>
            <a:headEnd/>
            <a:tailEnd type="triangle" w="lg" len="lg"/>
          </a:ln>
          <a:extLst>
            <a:ext uri="{909E8E84-426E-40dd-AFC4-6F175D3DCCD1}">
              <a14:hiddenFill xmlns="" xmlns:a14="http://schemas.microsoft.com/office/drawing/2010/main" xmlns:lc="http://schemas.openxmlformats.org/drawingml/2006/lockedCanvas">
                <a:no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000000"/>
              </a:solidFill>
            </a:endParaRPr>
          </a:p>
        </p:txBody>
      </p:sp>
      <p:sp>
        <p:nvSpPr>
          <p:cNvPr id="17" name="Text Box 25">
            <a:extLst>
              <a:ext uri="{FF2B5EF4-FFF2-40B4-BE49-F238E27FC236}">
                <a16:creationId xmlns:a16="http://schemas.microsoft.com/office/drawing/2014/main" id="{7D80C4A7-C60C-AA86-8450-E2D88A8AFC3C}"/>
              </a:ext>
            </a:extLst>
          </p:cNvPr>
          <p:cNvSpPr txBox="1">
            <a:spLocks noChangeArrowheads="1"/>
          </p:cNvSpPr>
          <p:nvPr/>
        </p:nvSpPr>
        <p:spPr bwMode="auto">
          <a:xfrm>
            <a:off x="5892830" y="1707220"/>
            <a:ext cx="898195" cy="300082"/>
          </a:xfrm>
          <a:prstGeom prst="rect">
            <a:avLst/>
          </a:prstGeom>
          <a:noFill/>
          <a:ln>
            <a:noFill/>
          </a:ln>
          <a:extLst>
            <a:ext uri="{909E8E84-426E-40dd-AFC4-6F175D3DCCD1}">
              <a14:hiddenFill xmlns="" xmlns:a14="http://schemas.microsoft.com/office/drawing/2010/main" xmlns:lc="http://schemas.openxmlformats.org/drawingml/2006/lockedCanvas">
                <a:solidFill>
                  <a:srgbClr val="FFFFFF"/>
                </a:solidFill>
              </a14:hiddenFill>
            </a:ex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Lst>
        </p:spPr>
        <p:txBody>
          <a:bodyPr wrap="none">
            <a:spAutoFit/>
          </a:bodyP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r>
              <a:rPr lang="en-US" altLang="en-US" sz="1350" b="0">
                <a:solidFill>
                  <a:srgbClr val="000000"/>
                </a:solidFill>
                <a:latin typeface="Calibri"/>
              </a:rPr>
              <a:t>Extraction</a:t>
            </a:r>
          </a:p>
        </p:txBody>
      </p:sp>
      <p:sp>
        <p:nvSpPr>
          <p:cNvPr id="18" name="Text Box 26">
            <a:extLst>
              <a:ext uri="{FF2B5EF4-FFF2-40B4-BE49-F238E27FC236}">
                <a16:creationId xmlns:a16="http://schemas.microsoft.com/office/drawing/2014/main" id="{B03A3A0D-0DB7-72C1-6259-A47C2ECC646B}"/>
              </a:ext>
            </a:extLst>
          </p:cNvPr>
          <p:cNvSpPr txBox="1">
            <a:spLocks noChangeArrowheads="1"/>
          </p:cNvSpPr>
          <p:nvPr/>
        </p:nvSpPr>
        <p:spPr bwMode="auto">
          <a:xfrm>
            <a:off x="6961325" y="2165976"/>
            <a:ext cx="752835" cy="300082"/>
          </a:xfrm>
          <a:prstGeom prst="rect">
            <a:avLst/>
          </a:prstGeom>
          <a:noFill/>
          <a:ln>
            <a:noFill/>
          </a:ln>
          <a:extLst>
            <a:ext uri="{909E8E84-426E-40dd-AFC4-6F175D3DCCD1}">
              <a14:hiddenFill xmlns="" xmlns:a14="http://schemas.microsoft.com/office/drawing/2010/main" xmlns:lc="http://schemas.openxmlformats.org/drawingml/2006/lockedCanvas">
                <a:solidFill>
                  <a:srgbClr val="FFFFFF"/>
                </a:solidFill>
              </a14:hiddenFill>
            </a:ex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Lst>
        </p:spPr>
        <p:txBody>
          <a:bodyPr wrap="none">
            <a:spAutoFit/>
          </a:bodyP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r>
              <a:rPr lang="en-US" altLang="en-US" sz="1350" b="0">
                <a:solidFill>
                  <a:srgbClr val="000000"/>
                </a:solidFill>
                <a:latin typeface="Calibri"/>
              </a:rPr>
              <a:t>Transfer</a:t>
            </a:r>
          </a:p>
        </p:txBody>
      </p:sp>
      <p:sp>
        <p:nvSpPr>
          <p:cNvPr id="19" name="Text Box 27">
            <a:extLst>
              <a:ext uri="{FF2B5EF4-FFF2-40B4-BE49-F238E27FC236}">
                <a16:creationId xmlns:a16="http://schemas.microsoft.com/office/drawing/2014/main" id="{B1CB61A0-945B-DE26-9FB0-58BA5E48ACFB}"/>
              </a:ext>
            </a:extLst>
          </p:cNvPr>
          <p:cNvSpPr txBox="1">
            <a:spLocks noChangeArrowheads="1"/>
          </p:cNvSpPr>
          <p:nvPr/>
        </p:nvSpPr>
        <p:spPr bwMode="auto">
          <a:xfrm>
            <a:off x="8425238" y="2841982"/>
            <a:ext cx="801823" cy="300082"/>
          </a:xfrm>
          <a:prstGeom prst="rect">
            <a:avLst/>
          </a:prstGeom>
          <a:noFill/>
          <a:ln>
            <a:noFill/>
          </a:ln>
          <a:extLst>
            <a:ext uri="{909E8E84-426E-40dd-AFC4-6F175D3DCCD1}">
              <a14:hiddenFill xmlns="" xmlns:a14="http://schemas.microsoft.com/office/drawing/2010/main" xmlns:lc="http://schemas.openxmlformats.org/drawingml/2006/lockedCanvas">
                <a:solidFill>
                  <a:srgbClr val="FFFFFF"/>
                </a:solidFill>
              </a14:hiddenFill>
            </a:ex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Lst>
        </p:spPr>
        <p:txBody>
          <a:bodyPr wrap="none">
            <a:spAutoFit/>
          </a:bodyP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r>
              <a:rPr lang="en-US" altLang="en-US" sz="1350" b="0">
                <a:solidFill>
                  <a:srgbClr val="000000"/>
                </a:solidFill>
                <a:latin typeface="Calibri"/>
              </a:rPr>
              <a:t>Injection</a:t>
            </a:r>
          </a:p>
        </p:txBody>
      </p:sp>
      <p:sp>
        <p:nvSpPr>
          <p:cNvPr id="20" name="Freeform 39">
            <a:extLst>
              <a:ext uri="{FF2B5EF4-FFF2-40B4-BE49-F238E27FC236}">
                <a16:creationId xmlns:a16="http://schemas.microsoft.com/office/drawing/2014/main" id="{598264FF-B444-9483-72B8-E7423043A578}"/>
              </a:ext>
            </a:extLst>
          </p:cNvPr>
          <p:cNvSpPr>
            <a:spLocks/>
          </p:cNvSpPr>
          <p:nvPr/>
        </p:nvSpPr>
        <p:spPr bwMode="auto">
          <a:xfrm>
            <a:off x="6147646" y="1962452"/>
            <a:ext cx="2215258" cy="970515"/>
          </a:xfrm>
          <a:custGeom>
            <a:avLst/>
            <a:gdLst>
              <a:gd name="T0" fmla="*/ 0 w 3234"/>
              <a:gd name="T1" fmla="*/ 0 h 1232"/>
              <a:gd name="T2" fmla="*/ 2147483647 w 3234"/>
              <a:gd name="T3" fmla="*/ 2147483647 h 1232"/>
              <a:gd name="T4" fmla="*/ 2147483647 w 3234"/>
              <a:gd name="T5" fmla="*/ 2147483647 h 1232"/>
              <a:gd name="T6" fmla="*/ 2147483647 w 3234"/>
              <a:gd name="T7" fmla="*/ 2147483647 h 1232"/>
              <a:gd name="T8" fmla="*/ 2147483647 w 3234"/>
              <a:gd name="T9" fmla="*/ 2147483647 h 1232"/>
              <a:gd name="T10" fmla="*/ 2147483647 w 3234"/>
              <a:gd name="T11" fmla="*/ 2147483647 h 1232"/>
              <a:gd name="T12" fmla="*/ 0 60000 65536"/>
              <a:gd name="T13" fmla="*/ 0 60000 65536"/>
              <a:gd name="T14" fmla="*/ 0 60000 65536"/>
              <a:gd name="T15" fmla="*/ 0 60000 65536"/>
              <a:gd name="T16" fmla="*/ 0 60000 65536"/>
              <a:gd name="T17" fmla="*/ 0 60000 65536"/>
              <a:gd name="T18" fmla="*/ 0 w 3234"/>
              <a:gd name="T19" fmla="*/ 0 h 1232"/>
              <a:gd name="T20" fmla="*/ 3234 w 3234"/>
              <a:gd name="T21" fmla="*/ 1232 h 1232"/>
            </a:gdLst>
            <a:ahLst/>
            <a:cxnLst>
              <a:cxn ang="T12">
                <a:pos x="T0" y="T1"/>
              </a:cxn>
              <a:cxn ang="T13">
                <a:pos x="T2" y="T3"/>
              </a:cxn>
              <a:cxn ang="T14">
                <a:pos x="T4" y="T5"/>
              </a:cxn>
              <a:cxn ang="T15">
                <a:pos x="T6" y="T7"/>
              </a:cxn>
              <a:cxn ang="T16">
                <a:pos x="T8" y="T9"/>
              </a:cxn>
              <a:cxn ang="T17">
                <a:pos x="T10" y="T11"/>
              </a:cxn>
            </a:cxnLst>
            <a:rect l="T18" t="T19" r="T20" b="T21"/>
            <a:pathLst>
              <a:path w="3234" h="1232">
                <a:moveTo>
                  <a:pt x="0" y="0"/>
                </a:moveTo>
                <a:cubicBezTo>
                  <a:pt x="145" y="17"/>
                  <a:pt x="420" y="72"/>
                  <a:pt x="644" y="177"/>
                </a:cubicBezTo>
                <a:cubicBezTo>
                  <a:pt x="868" y="282"/>
                  <a:pt x="1099" y="514"/>
                  <a:pt x="1346" y="628"/>
                </a:cubicBezTo>
                <a:cubicBezTo>
                  <a:pt x="1593" y="742"/>
                  <a:pt x="1879" y="793"/>
                  <a:pt x="2127" y="861"/>
                </a:cubicBezTo>
                <a:cubicBezTo>
                  <a:pt x="2375" y="929"/>
                  <a:pt x="2649" y="976"/>
                  <a:pt x="2834" y="1038"/>
                </a:cubicBezTo>
                <a:cubicBezTo>
                  <a:pt x="3019" y="1100"/>
                  <a:pt x="3126" y="1166"/>
                  <a:pt x="3234" y="1232"/>
                </a:cubicBezTo>
              </a:path>
            </a:pathLst>
          </a:custGeom>
          <a:noFill/>
          <a:ln w="19050" cap="flat" cmpd="sng">
            <a:solidFill>
              <a:schemeClr val="tx1"/>
            </a:solidFill>
            <a:prstDash val="solid"/>
            <a:round/>
            <a:headEnd/>
            <a:tailEnd/>
          </a:ln>
          <a:extLst>
            <a:ext uri="{909E8E84-426E-40dd-AFC4-6F175D3DCCD1}">
              <a14:hiddenFill xmlns="" xmlns:a14="http://schemas.microsoft.com/office/drawing/2010/main" xmlns:lc="http://schemas.openxmlformats.org/drawingml/2006/lockedCanvas">
                <a:solidFill>
                  <a:srgbClr val="FFFFFF"/>
                </a:solid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000000"/>
              </a:solidFill>
            </a:endParaRPr>
          </a:p>
        </p:txBody>
      </p:sp>
      <p:sp>
        <p:nvSpPr>
          <p:cNvPr id="21" name="Freeform 42">
            <a:extLst>
              <a:ext uri="{FF2B5EF4-FFF2-40B4-BE49-F238E27FC236}">
                <a16:creationId xmlns:a16="http://schemas.microsoft.com/office/drawing/2014/main" id="{5DE8135C-AEDD-F480-0AF3-A9CD25C14E45}"/>
              </a:ext>
            </a:extLst>
          </p:cNvPr>
          <p:cNvSpPr>
            <a:spLocks/>
          </p:cNvSpPr>
          <p:nvPr/>
        </p:nvSpPr>
        <p:spPr bwMode="auto">
          <a:xfrm>
            <a:off x="6489457" y="2112914"/>
            <a:ext cx="184731" cy="300082"/>
          </a:xfrm>
          <a:custGeom>
            <a:avLst/>
            <a:gdLst>
              <a:gd name="T0" fmla="*/ 0 w 1062"/>
              <a:gd name="T1" fmla="*/ 0 h 612"/>
              <a:gd name="T2" fmla="*/ 2147483647 w 1062"/>
              <a:gd name="T3" fmla="*/ 2147483647 h 612"/>
              <a:gd name="T4" fmla="*/ 2147483647 w 1062"/>
              <a:gd name="T5" fmla="*/ 2147483647 h 612"/>
              <a:gd name="T6" fmla="*/ 2147483647 w 1062"/>
              <a:gd name="T7" fmla="*/ 2147483647 h 612"/>
              <a:gd name="T8" fmla="*/ 2147483647 w 1062"/>
              <a:gd name="T9" fmla="*/ 2147483647 h 612"/>
              <a:gd name="T10" fmla="*/ 0 60000 65536"/>
              <a:gd name="T11" fmla="*/ 0 60000 65536"/>
              <a:gd name="T12" fmla="*/ 0 60000 65536"/>
              <a:gd name="T13" fmla="*/ 0 60000 65536"/>
              <a:gd name="T14" fmla="*/ 0 60000 65536"/>
              <a:gd name="T15" fmla="*/ 0 w 1062"/>
              <a:gd name="T16" fmla="*/ 0 h 612"/>
              <a:gd name="T17" fmla="*/ 1062 w 1062"/>
              <a:gd name="T18" fmla="*/ 612 h 612"/>
            </a:gdLst>
            <a:ahLst/>
            <a:cxnLst>
              <a:cxn ang="T10">
                <a:pos x="T0" y="T1"/>
              </a:cxn>
              <a:cxn ang="T11">
                <a:pos x="T2" y="T3"/>
              </a:cxn>
              <a:cxn ang="T12">
                <a:pos x="T4" y="T5"/>
              </a:cxn>
              <a:cxn ang="T13">
                <a:pos x="T6" y="T7"/>
              </a:cxn>
              <a:cxn ang="T14">
                <a:pos x="T8" y="T9"/>
              </a:cxn>
            </a:cxnLst>
            <a:rect l="T15" t="T16" r="T17" b="T18"/>
            <a:pathLst>
              <a:path w="1062" h="612">
                <a:moveTo>
                  <a:pt x="0" y="0"/>
                </a:moveTo>
                <a:cubicBezTo>
                  <a:pt x="23" y="11"/>
                  <a:pt x="81" y="31"/>
                  <a:pt x="144" y="66"/>
                </a:cubicBezTo>
                <a:cubicBezTo>
                  <a:pt x="207" y="101"/>
                  <a:pt x="290" y="145"/>
                  <a:pt x="378" y="210"/>
                </a:cubicBezTo>
                <a:cubicBezTo>
                  <a:pt x="466" y="275"/>
                  <a:pt x="558" y="389"/>
                  <a:pt x="672" y="456"/>
                </a:cubicBezTo>
                <a:cubicBezTo>
                  <a:pt x="786" y="523"/>
                  <a:pt x="924" y="567"/>
                  <a:pt x="1062" y="612"/>
                </a:cubicBezTo>
              </a:path>
            </a:pathLst>
          </a:custGeom>
          <a:noFill/>
          <a:ln w="19050" cap="flat" cmpd="sng">
            <a:solidFill>
              <a:schemeClr val="tx1"/>
            </a:solidFill>
            <a:prstDash val="sysDot"/>
            <a:round/>
            <a:headEnd/>
            <a:tailEnd type="triangle" w="med" len="med"/>
          </a:ln>
          <a:extLst>
            <a:ext uri="{909E8E84-426E-40dd-AFC4-6F175D3DCCD1}">
              <a14:hiddenFill xmlns="" xmlns:a14="http://schemas.microsoft.com/office/drawing/2010/main" xmlns:lc="http://schemas.openxmlformats.org/drawingml/2006/lockedCanvas">
                <a:solidFill>
                  <a:srgbClr val="FFFFFF"/>
                </a:solidFill>
              </a14:hiddenFill>
            </a:ext>
          </a:extLst>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000000"/>
              </a:solidFill>
            </a:endParaRPr>
          </a:p>
        </p:txBody>
      </p:sp>
    </p:spTree>
    <p:extLst>
      <p:ext uri="{BB962C8B-B14F-4D97-AF65-F5344CB8AC3E}">
        <p14:creationId xmlns:p14="http://schemas.microsoft.com/office/powerpoint/2010/main" val="341084839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D54C9E-A529-957D-A1F6-000538599E31}"/>
              </a:ext>
            </a:extLst>
          </p:cNvPr>
          <p:cNvSpPr>
            <a:spLocks noGrp="1"/>
          </p:cNvSpPr>
          <p:nvPr>
            <p:ph type="title"/>
          </p:nvPr>
        </p:nvSpPr>
        <p:spPr/>
        <p:txBody>
          <a:bodyPr/>
          <a:lstStyle/>
          <a:p>
            <a:r>
              <a:rPr lang="en-US" dirty="0"/>
              <a:t>Injection protection challenges at the LHC</a:t>
            </a:r>
          </a:p>
        </p:txBody>
      </p:sp>
      <p:sp>
        <p:nvSpPr>
          <p:cNvPr id="3" name="Content Placeholder 2">
            <a:extLst>
              <a:ext uri="{FF2B5EF4-FFF2-40B4-BE49-F238E27FC236}">
                <a16:creationId xmlns:a16="http://schemas.microsoft.com/office/drawing/2014/main" id="{51789E5F-2E72-64EA-3CAA-8C4017CCF831}"/>
              </a:ext>
            </a:extLst>
          </p:cNvPr>
          <p:cNvSpPr>
            <a:spLocks noGrp="1"/>
          </p:cNvSpPr>
          <p:nvPr>
            <p:ph idx="1"/>
          </p:nvPr>
        </p:nvSpPr>
        <p:spPr>
          <a:xfrm>
            <a:off x="0" y="495546"/>
            <a:ext cx="3101340" cy="3893573"/>
          </a:xfrm>
        </p:spPr>
        <p:txBody>
          <a:bodyPr>
            <a:normAutofit lnSpcReduction="10000"/>
          </a:bodyPr>
          <a:lstStyle/>
          <a:p>
            <a:r>
              <a:rPr lang="en-GB" dirty="0"/>
              <a:t>Transferred high intensity beam can be very destructive</a:t>
            </a:r>
          </a:p>
          <a:p>
            <a:r>
              <a:rPr lang="en-GB" dirty="0"/>
              <a:t>LHC beam in numbers</a:t>
            </a:r>
          </a:p>
          <a:p>
            <a:pPr lvl="1"/>
            <a:r>
              <a:rPr lang="en-GB" dirty="0"/>
              <a:t>Up to 4.8 MJ per injection (288 bunches at 2.3E11 ppb)</a:t>
            </a:r>
          </a:p>
          <a:p>
            <a:pPr lvl="1"/>
            <a:r>
              <a:rPr lang="en-GB" dirty="0"/>
              <a:t>Up to ~700 MJ per extraction</a:t>
            </a:r>
          </a:p>
          <a:p>
            <a:r>
              <a:rPr lang="en-GB" dirty="0"/>
              <a:t>Individual injection/extraction system failure must be accounted for</a:t>
            </a:r>
          </a:p>
        </p:txBody>
      </p:sp>
      <p:sp>
        <p:nvSpPr>
          <p:cNvPr id="4" name="Date Placeholder 3">
            <a:extLst>
              <a:ext uri="{FF2B5EF4-FFF2-40B4-BE49-F238E27FC236}">
                <a16:creationId xmlns:a16="http://schemas.microsoft.com/office/drawing/2014/main" id="{D89427E2-F4BB-E5C7-985D-ADF113429B3C}"/>
              </a:ext>
            </a:extLst>
          </p:cNvPr>
          <p:cNvSpPr>
            <a:spLocks noGrp="1"/>
          </p:cNvSpPr>
          <p:nvPr>
            <p:ph type="dt" sz="half" idx="2"/>
          </p:nvPr>
        </p:nvSpPr>
        <p:spPr/>
        <p:txBody>
          <a:bodyPr/>
          <a:lstStyle/>
          <a:p>
            <a:r>
              <a:rPr lang="en-US"/>
              <a:t>24/06/2025</a:t>
            </a:r>
            <a:endParaRPr lang="en-US" dirty="0"/>
          </a:p>
        </p:txBody>
      </p:sp>
      <p:sp>
        <p:nvSpPr>
          <p:cNvPr id="5" name="Footer Placeholder 4">
            <a:extLst>
              <a:ext uri="{FF2B5EF4-FFF2-40B4-BE49-F238E27FC236}">
                <a16:creationId xmlns:a16="http://schemas.microsoft.com/office/drawing/2014/main" id="{CDB77D91-7176-6821-B5B6-7E6438556ACD}"/>
              </a:ext>
            </a:extLst>
          </p:cNvPr>
          <p:cNvSpPr>
            <a:spLocks noGrp="1"/>
          </p:cNvSpPr>
          <p:nvPr>
            <p:ph type="ftr" sz="quarter" idx="3"/>
          </p:nvPr>
        </p:nvSpPr>
        <p:spPr/>
        <p:txBody>
          <a:bodyPr/>
          <a:lstStyle/>
          <a:p>
            <a:r>
              <a:rPr lang="fr-FR"/>
              <a:t>CAS Hadrons limits 2025, Y. Dutheil, Inj./Ext. </a:t>
            </a:r>
            <a:endParaRPr lang="en-US" dirty="0"/>
          </a:p>
        </p:txBody>
      </p:sp>
      <p:sp>
        <p:nvSpPr>
          <p:cNvPr id="6" name="Slide Number Placeholder 5">
            <a:extLst>
              <a:ext uri="{FF2B5EF4-FFF2-40B4-BE49-F238E27FC236}">
                <a16:creationId xmlns:a16="http://schemas.microsoft.com/office/drawing/2014/main" id="{CA0D619B-1BFA-E0CA-66DD-26980A04158D}"/>
              </a:ext>
            </a:extLst>
          </p:cNvPr>
          <p:cNvSpPr>
            <a:spLocks noGrp="1"/>
          </p:cNvSpPr>
          <p:nvPr>
            <p:ph type="sldNum" sz="quarter" idx="4"/>
          </p:nvPr>
        </p:nvSpPr>
        <p:spPr/>
        <p:txBody>
          <a:bodyPr/>
          <a:lstStyle/>
          <a:p>
            <a:fld id="{17918391-D411-FE40-AAD7-861AE5233E0E}" type="slidenum">
              <a:rPr lang="en-US" smtClean="0"/>
              <a:pPr/>
              <a:t>49</a:t>
            </a:fld>
            <a:endParaRPr lang="en-US" dirty="0"/>
          </a:p>
        </p:txBody>
      </p:sp>
      <p:pic>
        <p:nvPicPr>
          <p:cNvPr id="8" name="Picture 7">
            <a:extLst>
              <a:ext uri="{FF2B5EF4-FFF2-40B4-BE49-F238E27FC236}">
                <a16:creationId xmlns:a16="http://schemas.microsoft.com/office/drawing/2014/main" id="{DC75A0A9-DCD7-311F-A787-C6406D426C8C}"/>
              </a:ext>
            </a:extLst>
          </p:cNvPr>
          <p:cNvPicPr>
            <a:picLocks noChangeAspect="1"/>
          </p:cNvPicPr>
          <p:nvPr/>
        </p:nvPicPr>
        <p:blipFill>
          <a:blip r:embed="rId2"/>
          <a:stretch>
            <a:fillRect/>
          </a:stretch>
        </p:blipFill>
        <p:spPr>
          <a:xfrm>
            <a:off x="3266061" y="601980"/>
            <a:ext cx="3867767" cy="3436620"/>
          </a:xfrm>
          <a:prstGeom prst="rect">
            <a:avLst/>
          </a:prstGeom>
        </p:spPr>
      </p:pic>
      <p:sp>
        <p:nvSpPr>
          <p:cNvPr id="10" name="TextBox 9">
            <a:extLst>
              <a:ext uri="{FF2B5EF4-FFF2-40B4-BE49-F238E27FC236}">
                <a16:creationId xmlns:a16="http://schemas.microsoft.com/office/drawing/2014/main" id="{DB282D61-FD53-A2DC-1689-2AE2349D82A7}"/>
              </a:ext>
            </a:extLst>
          </p:cNvPr>
          <p:cNvSpPr txBox="1"/>
          <p:nvPr/>
        </p:nvSpPr>
        <p:spPr>
          <a:xfrm>
            <a:off x="3206115" y="4038600"/>
            <a:ext cx="4613910" cy="646331"/>
          </a:xfrm>
          <a:prstGeom prst="rect">
            <a:avLst/>
          </a:prstGeom>
          <a:noFill/>
        </p:spPr>
        <p:txBody>
          <a:bodyPr wrap="square">
            <a:spAutoFit/>
          </a:bodyPr>
          <a:lstStyle/>
          <a:p>
            <a:r>
              <a:rPr lang="en-US" dirty="0"/>
              <a:t>Damages on a vacuum chamber of TT40 magnet (SPS-LHC transfer line) [1]</a:t>
            </a:r>
            <a:endParaRPr lang="en-GB" dirty="0"/>
          </a:p>
        </p:txBody>
      </p:sp>
      <p:sp>
        <p:nvSpPr>
          <p:cNvPr id="11" name="TextBox 10">
            <a:extLst>
              <a:ext uri="{FF2B5EF4-FFF2-40B4-BE49-F238E27FC236}">
                <a16:creationId xmlns:a16="http://schemas.microsoft.com/office/drawing/2014/main" id="{F8A4480A-EBF9-DC72-3A1D-8D7BF1709CC4}"/>
              </a:ext>
            </a:extLst>
          </p:cNvPr>
          <p:cNvSpPr txBox="1"/>
          <p:nvPr/>
        </p:nvSpPr>
        <p:spPr>
          <a:xfrm>
            <a:off x="-16852" y="4356162"/>
            <a:ext cx="3169457" cy="415498"/>
          </a:xfrm>
          <a:prstGeom prst="rect">
            <a:avLst/>
          </a:prstGeom>
          <a:noFill/>
        </p:spPr>
        <p:txBody>
          <a:bodyPr wrap="none" rtlCol="0">
            <a:spAutoFit/>
          </a:bodyPr>
          <a:lstStyle/>
          <a:p>
            <a:r>
              <a:rPr lang="en-GB" sz="700" dirty="0">
                <a:solidFill>
                  <a:schemeClr val="accent6">
                    <a:lumMod val="50000"/>
                  </a:schemeClr>
                </a:solidFill>
              </a:rPr>
              <a:t>[1] A Bertarelli, </a:t>
            </a:r>
            <a:r>
              <a:rPr lang="en-US" sz="700" dirty="0">
                <a:solidFill>
                  <a:schemeClr val="accent6">
                    <a:lumMod val="50000"/>
                  </a:schemeClr>
                </a:solidFill>
              </a:rPr>
              <a:t>Beam-Induced Damage Mechanisms and their Calculation, </a:t>
            </a:r>
            <a:br>
              <a:rPr lang="en-US" sz="700" dirty="0">
                <a:solidFill>
                  <a:schemeClr val="accent6">
                    <a:lumMod val="50000"/>
                  </a:schemeClr>
                </a:solidFill>
              </a:rPr>
            </a:br>
            <a:r>
              <a:rPr lang="en-US" sz="700" dirty="0">
                <a:solidFill>
                  <a:schemeClr val="accent6">
                    <a:lumMod val="50000"/>
                  </a:schemeClr>
                </a:solidFill>
              </a:rPr>
              <a:t>2014 Joint International Accelerator School: Beam Loss and </a:t>
            </a:r>
            <a:br>
              <a:rPr lang="en-US" sz="700" dirty="0">
                <a:solidFill>
                  <a:schemeClr val="accent6">
                    <a:lumMod val="50000"/>
                  </a:schemeClr>
                </a:solidFill>
              </a:rPr>
            </a:br>
            <a:r>
              <a:rPr lang="en-US" sz="700" dirty="0">
                <a:solidFill>
                  <a:schemeClr val="accent6">
                    <a:lumMod val="50000"/>
                  </a:schemeClr>
                </a:solidFill>
              </a:rPr>
              <a:t>Accelerator Protection, Newport Beach, CA, USA </a:t>
            </a:r>
            <a:endParaRPr lang="en-GB" sz="700" dirty="0">
              <a:solidFill>
                <a:schemeClr val="accent6">
                  <a:lumMod val="50000"/>
                </a:schemeClr>
              </a:solidFill>
            </a:endParaRPr>
          </a:p>
        </p:txBody>
      </p:sp>
      <p:sp>
        <p:nvSpPr>
          <p:cNvPr id="13" name="TextBox 12">
            <a:extLst>
              <a:ext uri="{FF2B5EF4-FFF2-40B4-BE49-F238E27FC236}">
                <a16:creationId xmlns:a16="http://schemas.microsoft.com/office/drawing/2014/main" id="{6D5F7212-7272-7453-1F90-A5322B301057}"/>
              </a:ext>
            </a:extLst>
          </p:cNvPr>
          <p:cNvSpPr txBox="1"/>
          <p:nvPr/>
        </p:nvSpPr>
        <p:spPr>
          <a:xfrm>
            <a:off x="7038975" y="829961"/>
            <a:ext cx="2016535" cy="646331"/>
          </a:xfrm>
          <a:prstGeom prst="rect">
            <a:avLst/>
          </a:prstGeom>
          <a:noFill/>
        </p:spPr>
        <p:txBody>
          <a:bodyPr wrap="square">
            <a:spAutoFit/>
          </a:bodyPr>
          <a:lstStyle/>
          <a:p>
            <a:r>
              <a:rPr lang="en-US" dirty="0"/>
              <a:t>Outside of the </a:t>
            </a:r>
            <a:br>
              <a:rPr lang="en-US" dirty="0"/>
            </a:br>
            <a:r>
              <a:rPr lang="en-US" dirty="0"/>
              <a:t>vacuum chamber</a:t>
            </a:r>
            <a:endParaRPr lang="en-GB" dirty="0"/>
          </a:p>
        </p:txBody>
      </p:sp>
      <p:sp>
        <p:nvSpPr>
          <p:cNvPr id="15" name="TextBox 14">
            <a:extLst>
              <a:ext uri="{FF2B5EF4-FFF2-40B4-BE49-F238E27FC236}">
                <a16:creationId xmlns:a16="http://schemas.microsoft.com/office/drawing/2014/main" id="{2F10B705-A8F3-B44F-77CF-55EB34C88829}"/>
              </a:ext>
            </a:extLst>
          </p:cNvPr>
          <p:cNvSpPr txBox="1"/>
          <p:nvPr/>
        </p:nvSpPr>
        <p:spPr>
          <a:xfrm>
            <a:off x="7038975" y="1946730"/>
            <a:ext cx="2016535" cy="923330"/>
          </a:xfrm>
          <a:prstGeom prst="rect">
            <a:avLst/>
          </a:prstGeom>
          <a:noFill/>
        </p:spPr>
        <p:txBody>
          <a:bodyPr wrap="square">
            <a:spAutoFit/>
          </a:bodyPr>
          <a:lstStyle/>
          <a:p>
            <a:r>
              <a:rPr lang="en-US" dirty="0"/>
              <a:t>Inside of the vacuum chamber, beam impact side</a:t>
            </a:r>
            <a:endParaRPr lang="en-GB" dirty="0"/>
          </a:p>
        </p:txBody>
      </p:sp>
      <p:sp>
        <p:nvSpPr>
          <p:cNvPr id="17" name="TextBox 16">
            <a:extLst>
              <a:ext uri="{FF2B5EF4-FFF2-40B4-BE49-F238E27FC236}">
                <a16:creationId xmlns:a16="http://schemas.microsoft.com/office/drawing/2014/main" id="{729C9447-DA13-0B85-426B-E727AC6BED79}"/>
              </a:ext>
            </a:extLst>
          </p:cNvPr>
          <p:cNvSpPr txBox="1"/>
          <p:nvPr/>
        </p:nvSpPr>
        <p:spPr>
          <a:xfrm>
            <a:off x="7038975" y="2929561"/>
            <a:ext cx="2105025" cy="1200329"/>
          </a:xfrm>
          <a:prstGeom prst="rect">
            <a:avLst/>
          </a:prstGeom>
          <a:noFill/>
        </p:spPr>
        <p:txBody>
          <a:bodyPr wrap="square">
            <a:spAutoFit/>
          </a:bodyPr>
          <a:lstStyle/>
          <a:p>
            <a:r>
              <a:rPr lang="en-US" dirty="0"/>
              <a:t>Inside of the vacuum chamber, side opposite to the beam impact</a:t>
            </a:r>
            <a:endParaRPr lang="en-GB" dirty="0"/>
          </a:p>
        </p:txBody>
      </p:sp>
    </p:spTree>
    <p:extLst>
      <p:ext uri="{BB962C8B-B14F-4D97-AF65-F5344CB8AC3E}">
        <p14:creationId xmlns:p14="http://schemas.microsoft.com/office/powerpoint/2010/main" val="28303835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FFCF7B-210D-8C84-487A-C13FB5E83698}"/>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70C292BA-2194-4DBC-A17F-F26E0C8B7F6A}"/>
              </a:ext>
            </a:extLst>
          </p:cNvPr>
          <p:cNvSpPr>
            <a:spLocks noGrp="1"/>
          </p:cNvSpPr>
          <p:nvPr>
            <p:ph type="title"/>
          </p:nvPr>
        </p:nvSpPr>
        <p:spPr/>
        <p:txBody>
          <a:bodyPr/>
          <a:lstStyle/>
          <a:p>
            <a:r>
              <a:rPr lang="en-US" dirty="0"/>
              <a:t>Layout</a:t>
            </a:r>
            <a:endParaRPr lang="en-US" dirty="0">
              <a:solidFill>
                <a:srgbClr val="FF0000"/>
              </a:solidFill>
            </a:endParaRPr>
          </a:p>
        </p:txBody>
      </p:sp>
      <p:sp>
        <p:nvSpPr>
          <p:cNvPr id="8" name="Content Placeholder 7">
            <a:extLst>
              <a:ext uri="{FF2B5EF4-FFF2-40B4-BE49-F238E27FC236}">
                <a16:creationId xmlns:a16="http://schemas.microsoft.com/office/drawing/2014/main" id="{FF8400DE-37AE-550E-8030-E48CB26702D9}"/>
              </a:ext>
            </a:extLst>
          </p:cNvPr>
          <p:cNvSpPr>
            <a:spLocks noGrp="1"/>
          </p:cNvSpPr>
          <p:nvPr>
            <p:ph idx="1"/>
          </p:nvPr>
        </p:nvSpPr>
        <p:spPr/>
        <p:txBody>
          <a:bodyPr>
            <a:normAutofit/>
          </a:bodyPr>
          <a:lstStyle/>
          <a:p>
            <a:r>
              <a:rPr lang="en-US" dirty="0"/>
              <a:t>Introduction</a:t>
            </a:r>
          </a:p>
          <a:p>
            <a:r>
              <a:rPr lang="en-US" dirty="0"/>
              <a:t>Basic principle of injection </a:t>
            </a:r>
          </a:p>
          <a:p>
            <a:pPr lvl="1"/>
            <a:r>
              <a:rPr lang="en-US" dirty="0"/>
              <a:t>Kicker and septum</a:t>
            </a:r>
          </a:p>
          <a:p>
            <a:r>
              <a:rPr lang="en-US" dirty="0"/>
              <a:t>Fast injection concept</a:t>
            </a:r>
          </a:p>
          <a:p>
            <a:pPr lvl="1"/>
            <a:r>
              <a:rPr lang="en-US" dirty="0"/>
              <a:t>Reminder on normalized phase space</a:t>
            </a:r>
          </a:p>
          <a:p>
            <a:pPr lvl="1"/>
            <a:r>
              <a:rPr lang="en-US" dirty="0"/>
              <a:t>Dipole error and filamentation</a:t>
            </a:r>
          </a:p>
          <a:p>
            <a:pPr lvl="1"/>
            <a:r>
              <a:rPr lang="en-US" dirty="0"/>
              <a:t>Betatron error and filamentation</a:t>
            </a:r>
          </a:p>
          <a:p>
            <a:pPr lvl="1"/>
            <a:r>
              <a:rPr lang="en-US" dirty="0"/>
              <a:t>Injection protection challenges at the LHC</a:t>
            </a:r>
          </a:p>
          <a:p>
            <a:pPr lvl="1"/>
            <a:r>
              <a:rPr lang="en-US" dirty="0"/>
              <a:t>Injection protection challenges at the FCC-</a:t>
            </a:r>
            <a:r>
              <a:rPr lang="en-US" dirty="0" err="1"/>
              <a:t>hh</a:t>
            </a:r>
            <a:endParaRPr lang="en-US" dirty="0"/>
          </a:p>
          <a:p>
            <a:r>
              <a:rPr lang="en-US" dirty="0"/>
              <a:t>Multi-turn injection concept</a:t>
            </a:r>
          </a:p>
          <a:p>
            <a:pPr lvl="1"/>
            <a:endParaRPr lang="en-US" dirty="0"/>
          </a:p>
        </p:txBody>
      </p:sp>
      <p:sp>
        <p:nvSpPr>
          <p:cNvPr id="3" name="Date Placeholder 2">
            <a:extLst>
              <a:ext uri="{FF2B5EF4-FFF2-40B4-BE49-F238E27FC236}">
                <a16:creationId xmlns:a16="http://schemas.microsoft.com/office/drawing/2014/main" id="{91451B00-91E5-2498-A584-9726437C6F24}"/>
              </a:ext>
            </a:extLst>
          </p:cNvPr>
          <p:cNvSpPr>
            <a:spLocks noGrp="1"/>
          </p:cNvSpPr>
          <p:nvPr>
            <p:ph type="dt" sz="half" idx="2"/>
          </p:nvPr>
        </p:nvSpPr>
        <p:spPr/>
        <p:txBody>
          <a:bodyPr/>
          <a:lstStyle/>
          <a:p>
            <a:pPr defTabSz="914378"/>
            <a:r>
              <a:rPr lang="en-US">
                <a:solidFill>
                  <a:srgbClr val="0055A0">
                    <a:tint val="75000"/>
                  </a:srgbClr>
                </a:solidFill>
                <a:latin typeface="Arial"/>
              </a:rPr>
              <a:t>24/06/2025</a:t>
            </a:r>
            <a:endParaRPr lang="en-US" dirty="0">
              <a:solidFill>
                <a:srgbClr val="0055A0">
                  <a:tint val="75000"/>
                </a:srgbClr>
              </a:solidFill>
              <a:latin typeface="Arial"/>
            </a:endParaRPr>
          </a:p>
        </p:txBody>
      </p:sp>
      <p:sp>
        <p:nvSpPr>
          <p:cNvPr id="4" name="Footer Placeholder 3">
            <a:extLst>
              <a:ext uri="{FF2B5EF4-FFF2-40B4-BE49-F238E27FC236}">
                <a16:creationId xmlns:a16="http://schemas.microsoft.com/office/drawing/2014/main" id="{0A013B9F-04CD-281B-50FF-1A722C26CE85}"/>
              </a:ext>
            </a:extLst>
          </p:cNvPr>
          <p:cNvSpPr>
            <a:spLocks noGrp="1"/>
          </p:cNvSpPr>
          <p:nvPr>
            <p:ph type="ftr" sz="quarter" idx="3"/>
          </p:nvPr>
        </p:nvSpPr>
        <p:spPr/>
        <p:txBody>
          <a:bodyPr/>
          <a:lstStyle/>
          <a:p>
            <a:pPr defTabSz="914378"/>
            <a:r>
              <a:rPr lang="fr-FR">
                <a:solidFill>
                  <a:srgbClr val="0055A0">
                    <a:tint val="75000"/>
                  </a:srgbClr>
                </a:solidFill>
                <a:latin typeface="Arial"/>
              </a:rPr>
              <a:t>CAS Hadrons limits 2025, Y. Dutheil, Inj./Ext. </a:t>
            </a:r>
            <a:endParaRPr lang="en-US" dirty="0">
              <a:solidFill>
                <a:srgbClr val="0055A0">
                  <a:tint val="75000"/>
                </a:srgbClr>
              </a:solidFill>
              <a:latin typeface="Arial"/>
            </a:endParaRPr>
          </a:p>
        </p:txBody>
      </p:sp>
      <p:sp>
        <p:nvSpPr>
          <p:cNvPr id="5" name="Slide Number Placeholder 4">
            <a:extLst>
              <a:ext uri="{FF2B5EF4-FFF2-40B4-BE49-F238E27FC236}">
                <a16:creationId xmlns:a16="http://schemas.microsoft.com/office/drawing/2014/main" id="{8773D118-F9B4-94F9-1E1F-705923547495}"/>
              </a:ext>
            </a:extLst>
          </p:cNvPr>
          <p:cNvSpPr>
            <a:spLocks noGrp="1"/>
          </p:cNvSpPr>
          <p:nvPr>
            <p:ph type="sldNum" sz="quarter" idx="4"/>
          </p:nvPr>
        </p:nvSpPr>
        <p:spPr/>
        <p:txBody>
          <a:bodyPr/>
          <a:lstStyle/>
          <a:p>
            <a:pPr defTabSz="914378"/>
            <a:fld id="{17918391-D411-FE40-AAD7-861AE5233E0E}" type="slidenum">
              <a:rPr lang="en-US">
                <a:solidFill>
                  <a:srgbClr val="0055A0">
                    <a:tint val="75000"/>
                  </a:srgbClr>
                </a:solidFill>
                <a:latin typeface="Arial"/>
              </a:rPr>
              <a:pPr defTabSz="914378"/>
              <a:t>5</a:t>
            </a:fld>
            <a:endParaRPr lang="en-US" dirty="0">
              <a:solidFill>
                <a:srgbClr val="0055A0">
                  <a:tint val="75000"/>
                </a:srgbClr>
              </a:solidFill>
              <a:latin typeface="Arial"/>
            </a:endParaRPr>
          </a:p>
        </p:txBody>
      </p:sp>
      <p:sp>
        <p:nvSpPr>
          <p:cNvPr id="2" name="Oval 1">
            <a:extLst>
              <a:ext uri="{FF2B5EF4-FFF2-40B4-BE49-F238E27FC236}">
                <a16:creationId xmlns:a16="http://schemas.microsoft.com/office/drawing/2014/main" id="{FB687BAB-8DF5-B6C6-E5D8-480AAFAA6FCD}"/>
              </a:ext>
            </a:extLst>
          </p:cNvPr>
          <p:cNvSpPr>
            <a:spLocks noChangeArrowheads="1"/>
          </p:cNvSpPr>
          <p:nvPr/>
        </p:nvSpPr>
        <p:spPr bwMode="auto">
          <a:xfrm>
            <a:off x="5252364" y="1655227"/>
            <a:ext cx="1820704" cy="308801"/>
          </a:xfrm>
          <a:prstGeom prst="ellipse">
            <a:avLst/>
          </a:prstGeom>
          <a:noFill/>
          <a:ln w="15875">
            <a:solidFill>
              <a:schemeClr val="tx1"/>
            </a:solidFill>
            <a:round/>
            <a:headEnd/>
            <a:tailEnd/>
          </a:ln>
          <a:extLst>
            <a:ext uri="{909E8E84-426E-40dd-AFC4-6F175D3DCCD1}">
              <a14:hiddenFill xmlns="" xmlns:a14="http://schemas.microsoft.com/office/drawing/2010/main" xmlns:lc="http://schemas.openxmlformats.org/drawingml/2006/lockedCanvas">
                <a:solidFill>
                  <a:srgbClr val="FFFFFF"/>
                </a:solidFill>
              </a14:hiddenFill>
            </a:ext>
          </a:extLst>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6" name="Oval 5">
            <a:extLst>
              <a:ext uri="{FF2B5EF4-FFF2-40B4-BE49-F238E27FC236}">
                <a16:creationId xmlns:a16="http://schemas.microsoft.com/office/drawing/2014/main" id="{ABECBE32-3C99-432E-E664-CE95542E4E43}"/>
              </a:ext>
            </a:extLst>
          </p:cNvPr>
          <p:cNvSpPr>
            <a:spLocks noChangeArrowheads="1"/>
          </p:cNvSpPr>
          <p:nvPr/>
        </p:nvSpPr>
        <p:spPr bwMode="auto">
          <a:xfrm>
            <a:off x="6129837" y="1944335"/>
            <a:ext cx="32879" cy="37812"/>
          </a:xfrm>
          <a:prstGeom prst="ellipse">
            <a:avLst/>
          </a:prstGeom>
          <a:solidFill>
            <a:schemeClr val="tx1"/>
          </a:solidFill>
          <a:ln w="9525">
            <a:solidFill>
              <a:schemeClr val="tx1"/>
            </a:solidFill>
            <a:round/>
            <a:headEnd/>
            <a:tailEnd/>
          </a:ln>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9" name="Oval 8">
            <a:extLst>
              <a:ext uri="{FF2B5EF4-FFF2-40B4-BE49-F238E27FC236}">
                <a16:creationId xmlns:a16="http://schemas.microsoft.com/office/drawing/2014/main" id="{477644DB-857F-37BA-64E0-502CEA396044}"/>
              </a:ext>
            </a:extLst>
          </p:cNvPr>
          <p:cNvSpPr>
            <a:spLocks noChangeArrowheads="1"/>
          </p:cNvSpPr>
          <p:nvPr/>
        </p:nvSpPr>
        <p:spPr bwMode="auto">
          <a:xfrm>
            <a:off x="5348948" y="1699342"/>
            <a:ext cx="1641236" cy="213482"/>
          </a:xfrm>
          <a:prstGeom prst="ellipse">
            <a:avLst/>
          </a:prstGeom>
          <a:noFill/>
          <a:ln w="15875">
            <a:solidFill>
              <a:schemeClr val="tx1"/>
            </a:solidFill>
            <a:prstDash val="sysDot"/>
            <a:round/>
            <a:headEnd/>
            <a:tailEnd/>
          </a:ln>
          <a:extLst>
            <a:ext uri="{909E8E84-426E-40dd-AFC4-6F175D3DCCD1}">
              <a14:hiddenFill xmlns="" xmlns:a14="http://schemas.microsoft.com/office/drawing/2010/main" xmlns:lc="http://schemas.openxmlformats.org/drawingml/2006/lockedCanvas">
                <a:solidFill>
                  <a:srgbClr val="FFFFFF"/>
                </a:solidFill>
              </a14:hiddenFill>
            </a:ext>
          </a:extLst>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10" name="Rectangle 9">
            <a:extLst>
              <a:ext uri="{FF2B5EF4-FFF2-40B4-BE49-F238E27FC236}">
                <a16:creationId xmlns:a16="http://schemas.microsoft.com/office/drawing/2014/main" id="{1950D4F8-C022-8080-3EE6-3A8EE32282F6}"/>
              </a:ext>
            </a:extLst>
          </p:cNvPr>
          <p:cNvSpPr>
            <a:spLocks noChangeArrowheads="1"/>
          </p:cNvSpPr>
          <p:nvPr/>
        </p:nvSpPr>
        <p:spPr bwMode="auto">
          <a:xfrm>
            <a:off x="6073666" y="1866346"/>
            <a:ext cx="179468" cy="71686"/>
          </a:xfrm>
          <a:prstGeom prst="rect">
            <a:avLst/>
          </a:prstGeom>
          <a:solidFill>
            <a:schemeClr val="bg1"/>
          </a:solidFill>
          <a:ln>
            <a:noFill/>
          </a:ln>
          <a:extLs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Lst>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algn="ctr" eaLnBrk="1" hangingPunct="1"/>
            <a:endParaRPr lang="en-GB" altLang="en-US" sz="1350" b="0">
              <a:solidFill>
                <a:srgbClr val="000000"/>
              </a:solidFill>
            </a:endParaRPr>
          </a:p>
        </p:txBody>
      </p:sp>
      <p:sp>
        <p:nvSpPr>
          <p:cNvPr id="11" name="Line 12">
            <a:extLst>
              <a:ext uri="{FF2B5EF4-FFF2-40B4-BE49-F238E27FC236}">
                <a16:creationId xmlns:a16="http://schemas.microsoft.com/office/drawing/2014/main" id="{BAD54F93-5522-5A51-F1F5-74B922097F8C}"/>
              </a:ext>
            </a:extLst>
          </p:cNvPr>
          <p:cNvSpPr>
            <a:spLocks noChangeShapeType="1"/>
          </p:cNvSpPr>
          <p:nvPr/>
        </p:nvSpPr>
        <p:spPr bwMode="auto">
          <a:xfrm>
            <a:off x="6053118" y="1911248"/>
            <a:ext cx="19865" cy="0"/>
          </a:xfrm>
          <a:prstGeom prst="line">
            <a:avLst/>
          </a:prstGeom>
          <a:noFill/>
          <a:ln w="9525">
            <a:solidFill>
              <a:schemeClr val="tx1"/>
            </a:solidFill>
            <a:round/>
            <a:headEnd/>
            <a:tailEnd type="triangle" w="lg" len="lg"/>
          </a:ln>
          <a:extLst>
            <a:ext uri="{909E8E84-426E-40dd-AFC4-6F175D3DCCD1}">
              <a14:hiddenFill xmlns="" xmlns:a14="http://schemas.microsoft.com/office/drawing/2010/main" xmlns:lc="http://schemas.openxmlformats.org/drawingml/2006/lockedCanvas">
                <a:no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000000"/>
              </a:solidFill>
            </a:endParaRPr>
          </a:p>
        </p:txBody>
      </p:sp>
      <p:sp>
        <p:nvSpPr>
          <p:cNvPr id="12" name="Oval 11">
            <a:extLst>
              <a:ext uri="{FF2B5EF4-FFF2-40B4-BE49-F238E27FC236}">
                <a16:creationId xmlns:a16="http://schemas.microsoft.com/office/drawing/2014/main" id="{8D35F857-2BC9-F30F-E2E6-78B6C1A9B048}"/>
              </a:ext>
            </a:extLst>
          </p:cNvPr>
          <p:cNvSpPr>
            <a:spLocks noChangeArrowheads="1"/>
          </p:cNvSpPr>
          <p:nvPr/>
        </p:nvSpPr>
        <p:spPr bwMode="auto">
          <a:xfrm>
            <a:off x="5353058" y="2732878"/>
            <a:ext cx="3055055" cy="510466"/>
          </a:xfrm>
          <a:prstGeom prst="ellipse">
            <a:avLst/>
          </a:prstGeom>
          <a:noFill/>
          <a:ln w="15875">
            <a:solidFill>
              <a:schemeClr val="tx1"/>
            </a:solidFill>
            <a:round/>
            <a:headEnd/>
            <a:tailEnd/>
          </a:ln>
          <a:extLst>
            <a:ext uri="{909E8E84-426E-40dd-AFC4-6F175D3DCCD1}">
              <a14:hiddenFill xmlns="" xmlns:a14="http://schemas.microsoft.com/office/drawing/2010/main" xmlns:lc="http://schemas.openxmlformats.org/drawingml/2006/lockedCanvas">
                <a:solidFill>
                  <a:srgbClr val="FFFFFF"/>
                </a:solidFill>
              </a14:hiddenFill>
            </a:ext>
          </a:extLst>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13" name="Oval 12">
            <a:extLst>
              <a:ext uri="{FF2B5EF4-FFF2-40B4-BE49-F238E27FC236}">
                <a16:creationId xmlns:a16="http://schemas.microsoft.com/office/drawing/2014/main" id="{4BBCC1F6-11CB-1A90-E475-56DC9696C8D3}"/>
              </a:ext>
            </a:extLst>
          </p:cNvPr>
          <p:cNvSpPr>
            <a:spLocks noChangeArrowheads="1"/>
          </p:cNvSpPr>
          <p:nvPr/>
        </p:nvSpPr>
        <p:spPr bwMode="auto">
          <a:xfrm>
            <a:off x="8343724" y="2914061"/>
            <a:ext cx="32879" cy="37812"/>
          </a:xfrm>
          <a:prstGeom prst="ellipse">
            <a:avLst/>
          </a:prstGeom>
          <a:solidFill>
            <a:schemeClr val="tx1"/>
          </a:solidFill>
          <a:ln w="9525">
            <a:solidFill>
              <a:schemeClr val="tx1"/>
            </a:solidFill>
            <a:round/>
            <a:headEnd/>
            <a:tailEnd/>
          </a:ln>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14" name="Oval 13">
            <a:extLst>
              <a:ext uri="{FF2B5EF4-FFF2-40B4-BE49-F238E27FC236}">
                <a16:creationId xmlns:a16="http://schemas.microsoft.com/office/drawing/2014/main" id="{44DFFD16-12E7-23C4-B732-E1D85CA4CC5C}"/>
              </a:ext>
            </a:extLst>
          </p:cNvPr>
          <p:cNvSpPr>
            <a:spLocks noChangeArrowheads="1"/>
          </p:cNvSpPr>
          <p:nvPr/>
        </p:nvSpPr>
        <p:spPr bwMode="auto">
          <a:xfrm>
            <a:off x="5492111" y="2799837"/>
            <a:ext cx="2779004" cy="370245"/>
          </a:xfrm>
          <a:prstGeom prst="ellipse">
            <a:avLst/>
          </a:prstGeom>
          <a:noFill/>
          <a:ln w="15875">
            <a:solidFill>
              <a:schemeClr val="tx1"/>
            </a:solidFill>
            <a:prstDash val="sysDot"/>
            <a:round/>
            <a:headEnd/>
            <a:tailEnd/>
          </a:ln>
          <a:extLst>
            <a:ext uri="{909E8E84-426E-40dd-AFC4-6F175D3DCCD1}">
              <a14:hiddenFill xmlns="" xmlns:a14="http://schemas.microsoft.com/office/drawing/2010/main" xmlns:lc="http://schemas.openxmlformats.org/drawingml/2006/lockedCanvas">
                <a:solidFill>
                  <a:srgbClr val="FFFFFF"/>
                </a:solidFill>
              </a14:hiddenFill>
            </a:ext>
          </a:extLst>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15" name="Rectangle 14">
            <a:extLst>
              <a:ext uri="{FF2B5EF4-FFF2-40B4-BE49-F238E27FC236}">
                <a16:creationId xmlns:a16="http://schemas.microsoft.com/office/drawing/2014/main" id="{E265DCE3-B09A-4349-5D14-ECCC6140B8EB}"/>
              </a:ext>
            </a:extLst>
          </p:cNvPr>
          <p:cNvSpPr>
            <a:spLocks noChangeArrowheads="1"/>
          </p:cNvSpPr>
          <p:nvPr/>
        </p:nvSpPr>
        <p:spPr bwMode="auto">
          <a:xfrm>
            <a:off x="8127267" y="2934543"/>
            <a:ext cx="179468" cy="98470"/>
          </a:xfrm>
          <a:prstGeom prst="rect">
            <a:avLst/>
          </a:prstGeom>
          <a:solidFill>
            <a:schemeClr val="bg1"/>
          </a:solidFill>
          <a:ln>
            <a:noFill/>
          </a:ln>
          <a:extLs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Lst>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16" name="Line 22">
            <a:extLst>
              <a:ext uri="{FF2B5EF4-FFF2-40B4-BE49-F238E27FC236}">
                <a16:creationId xmlns:a16="http://schemas.microsoft.com/office/drawing/2014/main" id="{A5791F3F-3754-8354-D399-C59443BC412A}"/>
              </a:ext>
            </a:extLst>
          </p:cNvPr>
          <p:cNvSpPr>
            <a:spLocks noChangeShapeType="1"/>
          </p:cNvSpPr>
          <p:nvPr/>
        </p:nvSpPr>
        <p:spPr bwMode="auto">
          <a:xfrm>
            <a:off x="8189601" y="2918000"/>
            <a:ext cx="38360" cy="31511"/>
          </a:xfrm>
          <a:prstGeom prst="line">
            <a:avLst/>
          </a:prstGeom>
          <a:noFill/>
          <a:ln w="9525">
            <a:solidFill>
              <a:schemeClr val="tx1"/>
            </a:solidFill>
            <a:round/>
            <a:headEnd/>
            <a:tailEnd type="triangle" w="lg" len="lg"/>
          </a:ln>
          <a:extLst>
            <a:ext uri="{909E8E84-426E-40dd-AFC4-6F175D3DCCD1}">
              <a14:hiddenFill xmlns="" xmlns:a14="http://schemas.microsoft.com/office/drawing/2010/main" xmlns:lc="http://schemas.openxmlformats.org/drawingml/2006/lockedCanvas">
                <a:no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000000"/>
              </a:solidFill>
            </a:endParaRPr>
          </a:p>
        </p:txBody>
      </p:sp>
      <p:sp>
        <p:nvSpPr>
          <p:cNvPr id="17" name="Text Box 25">
            <a:extLst>
              <a:ext uri="{FF2B5EF4-FFF2-40B4-BE49-F238E27FC236}">
                <a16:creationId xmlns:a16="http://schemas.microsoft.com/office/drawing/2014/main" id="{E7D188C6-B3DC-1D04-8A2D-8F2F03C085B6}"/>
              </a:ext>
            </a:extLst>
          </p:cNvPr>
          <p:cNvSpPr txBox="1">
            <a:spLocks noChangeArrowheads="1"/>
          </p:cNvSpPr>
          <p:nvPr/>
        </p:nvSpPr>
        <p:spPr bwMode="auto">
          <a:xfrm>
            <a:off x="5892830" y="1707220"/>
            <a:ext cx="898195" cy="300082"/>
          </a:xfrm>
          <a:prstGeom prst="rect">
            <a:avLst/>
          </a:prstGeom>
          <a:noFill/>
          <a:ln>
            <a:noFill/>
          </a:ln>
          <a:extLst>
            <a:ext uri="{909E8E84-426E-40dd-AFC4-6F175D3DCCD1}">
              <a14:hiddenFill xmlns="" xmlns:a14="http://schemas.microsoft.com/office/drawing/2010/main" xmlns:lc="http://schemas.openxmlformats.org/drawingml/2006/lockedCanvas">
                <a:solidFill>
                  <a:srgbClr val="FFFFFF"/>
                </a:solidFill>
              </a14:hiddenFill>
            </a:ex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Lst>
        </p:spPr>
        <p:txBody>
          <a:bodyPr wrap="none">
            <a:spAutoFit/>
          </a:bodyP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r>
              <a:rPr lang="en-US" altLang="en-US" sz="1350" b="0">
                <a:solidFill>
                  <a:srgbClr val="000000"/>
                </a:solidFill>
                <a:latin typeface="Calibri"/>
              </a:rPr>
              <a:t>Extraction</a:t>
            </a:r>
          </a:p>
        </p:txBody>
      </p:sp>
      <p:sp>
        <p:nvSpPr>
          <p:cNvPr id="18" name="Text Box 26">
            <a:extLst>
              <a:ext uri="{FF2B5EF4-FFF2-40B4-BE49-F238E27FC236}">
                <a16:creationId xmlns:a16="http://schemas.microsoft.com/office/drawing/2014/main" id="{6317465C-3E10-6E2C-8249-1C3B3540960E}"/>
              </a:ext>
            </a:extLst>
          </p:cNvPr>
          <p:cNvSpPr txBox="1">
            <a:spLocks noChangeArrowheads="1"/>
          </p:cNvSpPr>
          <p:nvPr/>
        </p:nvSpPr>
        <p:spPr bwMode="auto">
          <a:xfrm>
            <a:off x="6961325" y="2165976"/>
            <a:ext cx="752835" cy="300082"/>
          </a:xfrm>
          <a:prstGeom prst="rect">
            <a:avLst/>
          </a:prstGeom>
          <a:noFill/>
          <a:ln>
            <a:noFill/>
          </a:ln>
          <a:extLst>
            <a:ext uri="{909E8E84-426E-40dd-AFC4-6F175D3DCCD1}">
              <a14:hiddenFill xmlns="" xmlns:a14="http://schemas.microsoft.com/office/drawing/2010/main" xmlns:lc="http://schemas.openxmlformats.org/drawingml/2006/lockedCanvas">
                <a:solidFill>
                  <a:srgbClr val="FFFFFF"/>
                </a:solidFill>
              </a14:hiddenFill>
            </a:ex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Lst>
        </p:spPr>
        <p:txBody>
          <a:bodyPr wrap="none">
            <a:spAutoFit/>
          </a:bodyP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r>
              <a:rPr lang="en-US" altLang="en-US" sz="1350" b="0">
                <a:solidFill>
                  <a:srgbClr val="000000"/>
                </a:solidFill>
                <a:latin typeface="Calibri"/>
              </a:rPr>
              <a:t>Transfer</a:t>
            </a:r>
          </a:p>
        </p:txBody>
      </p:sp>
      <p:sp>
        <p:nvSpPr>
          <p:cNvPr id="19" name="Text Box 27">
            <a:extLst>
              <a:ext uri="{FF2B5EF4-FFF2-40B4-BE49-F238E27FC236}">
                <a16:creationId xmlns:a16="http://schemas.microsoft.com/office/drawing/2014/main" id="{C4DE07D0-2E59-86A0-BB38-72ECED33C0D2}"/>
              </a:ext>
            </a:extLst>
          </p:cNvPr>
          <p:cNvSpPr txBox="1">
            <a:spLocks noChangeArrowheads="1"/>
          </p:cNvSpPr>
          <p:nvPr/>
        </p:nvSpPr>
        <p:spPr bwMode="auto">
          <a:xfrm>
            <a:off x="8425238" y="2841982"/>
            <a:ext cx="801823" cy="300082"/>
          </a:xfrm>
          <a:prstGeom prst="rect">
            <a:avLst/>
          </a:prstGeom>
          <a:noFill/>
          <a:ln>
            <a:noFill/>
          </a:ln>
          <a:extLst>
            <a:ext uri="{909E8E84-426E-40dd-AFC4-6F175D3DCCD1}">
              <a14:hiddenFill xmlns="" xmlns:a14="http://schemas.microsoft.com/office/drawing/2010/main" xmlns:lc="http://schemas.openxmlformats.org/drawingml/2006/lockedCanvas">
                <a:solidFill>
                  <a:srgbClr val="FFFFFF"/>
                </a:solidFill>
              </a14:hiddenFill>
            </a:ex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Lst>
        </p:spPr>
        <p:txBody>
          <a:bodyPr wrap="none">
            <a:spAutoFit/>
          </a:bodyP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r>
              <a:rPr lang="en-US" altLang="en-US" sz="1350" b="0">
                <a:solidFill>
                  <a:srgbClr val="000000"/>
                </a:solidFill>
                <a:latin typeface="Calibri"/>
              </a:rPr>
              <a:t>Injection</a:t>
            </a:r>
          </a:p>
        </p:txBody>
      </p:sp>
      <p:sp>
        <p:nvSpPr>
          <p:cNvPr id="20" name="Freeform 39">
            <a:extLst>
              <a:ext uri="{FF2B5EF4-FFF2-40B4-BE49-F238E27FC236}">
                <a16:creationId xmlns:a16="http://schemas.microsoft.com/office/drawing/2014/main" id="{F72BC1DC-FF0F-F4AC-9BD7-8FFE35416024}"/>
              </a:ext>
            </a:extLst>
          </p:cNvPr>
          <p:cNvSpPr>
            <a:spLocks/>
          </p:cNvSpPr>
          <p:nvPr/>
        </p:nvSpPr>
        <p:spPr bwMode="auto">
          <a:xfrm>
            <a:off x="6147646" y="1962452"/>
            <a:ext cx="2215258" cy="970515"/>
          </a:xfrm>
          <a:custGeom>
            <a:avLst/>
            <a:gdLst>
              <a:gd name="T0" fmla="*/ 0 w 3234"/>
              <a:gd name="T1" fmla="*/ 0 h 1232"/>
              <a:gd name="T2" fmla="*/ 2147483647 w 3234"/>
              <a:gd name="T3" fmla="*/ 2147483647 h 1232"/>
              <a:gd name="T4" fmla="*/ 2147483647 w 3234"/>
              <a:gd name="T5" fmla="*/ 2147483647 h 1232"/>
              <a:gd name="T6" fmla="*/ 2147483647 w 3234"/>
              <a:gd name="T7" fmla="*/ 2147483647 h 1232"/>
              <a:gd name="T8" fmla="*/ 2147483647 w 3234"/>
              <a:gd name="T9" fmla="*/ 2147483647 h 1232"/>
              <a:gd name="T10" fmla="*/ 2147483647 w 3234"/>
              <a:gd name="T11" fmla="*/ 2147483647 h 1232"/>
              <a:gd name="T12" fmla="*/ 0 60000 65536"/>
              <a:gd name="T13" fmla="*/ 0 60000 65536"/>
              <a:gd name="T14" fmla="*/ 0 60000 65536"/>
              <a:gd name="T15" fmla="*/ 0 60000 65536"/>
              <a:gd name="T16" fmla="*/ 0 60000 65536"/>
              <a:gd name="T17" fmla="*/ 0 60000 65536"/>
              <a:gd name="T18" fmla="*/ 0 w 3234"/>
              <a:gd name="T19" fmla="*/ 0 h 1232"/>
              <a:gd name="T20" fmla="*/ 3234 w 3234"/>
              <a:gd name="T21" fmla="*/ 1232 h 1232"/>
            </a:gdLst>
            <a:ahLst/>
            <a:cxnLst>
              <a:cxn ang="T12">
                <a:pos x="T0" y="T1"/>
              </a:cxn>
              <a:cxn ang="T13">
                <a:pos x="T2" y="T3"/>
              </a:cxn>
              <a:cxn ang="T14">
                <a:pos x="T4" y="T5"/>
              </a:cxn>
              <a:cxn ang="T15">
                <a:pos x="T6" y="T7"/>
              </a:cxn>
              <a:cxn ang="T16">
                <a:pos x="T8" y="T9"/>
              </a:cxn>
              <a:cxn ang="T17">
                <a:pos x="T10" y="T11"/>
              </a:cxn>
            </a:cxnLst>
            <a:rect l="T18" t="T19" r="T20" b="T21"/>
            <a:pathLst>
              <a:path w="3234" h="1232">
                <a:moveTo>
                  <a:pt x="0" y="0"/>
                </a:moveTo>
                <a:cubicBezTo>
                  <a:pt x="145" y="17"/>
                  <a:pt x="420" y="72"/>
                  <a:pt x="644" y="177"/>
                </a:cubicBezTo>
                <a:cubicBezTo>
                  <a:pt x="868" y="282"/>
                  <a:pt x="1099" y="514"/>
                  <a:pt x="1346" y="628"/>
                </a:cubicBezTo>
                <a:cubicBezTo>
                  <a:pt x="1593" y="742"/>
                  <a:pt x="1879" y="793"/>
                  <a:pt x="2127" y="861"/>
                </a:cubicBezTo>
                <a:cubicBezTo>
                  <a:pt x="2375" y="929"/>
                  <a:pt x="2649" y="976"/>
                  <a:pt x="2834" y="1038"/>
                </a:cubicBezTo>
                <a:cubicBezTo>
                  <a:pt x="3019" y="1100"/>
                  <a:pt x="3126" y="1166"/>
                  <a:pt x="3234" y="1232"/>
                </a:cubicBezTo>
              </a:path>
            </a:pathLst>
          </a:custGeom>
          <a:noFill/>
          <a:ln w="19050" cap="flat" cmpd="sng">
            <a:solidFill>
              <a:schemeClr val="tx1"/>
            </a:solidFill>
            <a:prstDash val="solid"/>
            <a:round/>
            <a:headEnd/>
            <a:tailEnd/>
          </a:ln>
          <a:extLst>
            <a:ext uri="{909E8E84-426E-40dd-AFC4-6F175D3DCCD1}">
              <a14:hiddenFill xmlns="" xmlns:a14="http://schemas.microsoft.com/office/drawing/2010/main" xmlns:lc="http://schemas.openxmlformats.org/drawingml/2006/lockedCanvas">
                <a:solidFill>
                  <a:srgbClr val="FFFFFF"/>
                </a:solid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000000"/>
              </a:solidFill>
            </a:endParaRPr>
          </a:p>
        </p:txBody>
      </p:sp>
      <p:sp>
        <p:nvSpPr>
          <p:cNvPr id="21" name="Freeform 42">
            <a:extLst>
              <a:ext uri="{FF2B5EF4-FFF2-40B4-BE49-F238E27FC236}">
                <a16:creationId xmlns:a16="http://schemas.microsoft.com/office/drawing/2014/main" id="{462D6B63-12EB-135C-919D-0F3FA2179893}"/>
              </a:ext>
            </a:extLst>
          </p:cNvPr>
          <p:cNvSpPr>
            <a:spLocks/>
          </p:cNvSpPr>
          <p:nvPr/>
        </p:nvSpPr>
        <p:spPr bwMode="auto">
          <a:xfrm>
            <a:off x="6489457" y="2112914"/>
            <a:ext cx="184731" cy="300082"/>
          </a:xfrm>
          <a:custGeom>
            <a:avLst/>
            <a:gdLst>
              <a:gd name="T0" fmla="*/ 0 w 1062"/>
              <a:gd name="T1" fmla="*/ 0 h 612"/>
              <a:gd name="T2" fmla="*/ 2147483647 w 1062"/>
              <a:gd name="T3" fmla="*/ 2147483647 h 612"/>
              <a:gd name="T4" fmla="*/ 2147483647 w 1062"/>
              <a:gd name="T5" fmla="*/ 2147483647 h 612"/>
              <a:gd name="T6" fmla="*/ 2147483647 w 1062"/>
              <a:gd name="T7" fmla="*/ 2147483647 h 612"/>
              <a:gd name="T8" fmla="*/ 2147483647 w 1062"/>
              <a:gd name="T9" fmla="*/ 2147483647 h 612"/>
              <a:gd name="T10" fmla="*/ 0 60000 65536"/>
              <a:gd name="T11" fmla="*/ 0 60000 65536"/>
              <a:gd name="T12" fmla="*/ 0 60000 65536"/>
              <a:gd name="T13" fmla="*/ 0 60000 65536"/>
              <a:gd name="T14" fmla="*/ 0 60000 65536"/>
              <a:gd name="T15" fmla="*/ 0 w 1062"/>
              <a:gd name="T16" fmla="*/ 0 h 612"/>
              <a:gd name="T17" fmla="*/ 1062 w 1062"/>
              <a:gd name="T18" fmla="*/ 612 h 612"/>
            </a:gdLst>
            <a:ahLst/>
            <a:cxnLst>
              <a:cxn ang="T10">
                <a:pos x="T0" y="T1"/>
              </a:cxn>
              <a:cxn ang="T11">
                <a:pos x="T2" y="T3"/>
              </a:cxn>
              <a:cxn ang="T12">
                <a:pos x="T4" y="T5"/>
              </a:cxn>
              <a:cxn ang="T13">
                <a:pos x="T6" y="T7"/>
              </a:cxn>
              <a:cxn ang="T14">
                <a:pos x="T8" y="T9"/>
              </a:cxn>
            </a:cxnLst>
            <a:rect l="T15" t="T16" r="T17" b="T18"/>
            <a:pathLst>
              <a:path w="1062" h="612">
                <a:moveTo>
                  <a:pt x="0" y="0"/>
                </a:moveTo>
                <a:cubicBezTo>
                  <a:pt x="23" y="11"/>
                  <a:pt x="81" y="31"/>
                  <a:pt x="144" y="66"/>
                </a:cubicBezTo>
                <a:cubicBezTo>
                  <a:pt x="207" y="101"/>
                  <a:pt x="290" y="145"/>
                  <a:pt x="378" y="210"/>
                </a:cubicBezTo>
                <a:cubicBezTo>
                  <a:pt x="466" y="275"/>
                  <a:pt x="558" y="389"/>
                  <a:pt x="672" y="456"/>
                </a:cubicBezTo>
                <a:cubicBezTo>
                  <a:pt x="786" y="523"/>
                  <a:pt x="924" y="567"/>
                  <a:pt x="1062" y="612"/>
                </a:cubicBezTo>
              </a:path>
            </a:pathLst>
          </a:custGeom>
          <a:noFill/>
          <a:ln w="19050" cap="flat" cmpd="sng">
            <a:solidFill>
              <a:schemeClr val="tx1"/>
            </a:solidFill>
            <a:prstDash val="sysDot"/>
            <a:round/>
            <a:headEnd/>
            <a:tailEnd type="triangle" w="med" len="med"/>
          </a:ln>
          <a:extLst>
            <a:ext uri="{909E8E84-426E-40dd-AFC4-6F175D3DCCD1}">
              <a14:hiddenFill xmlns="" xmlns:a14="http://schemas.microsoft.com/office/drawing/2010/main" xmlns:lc="http://schemas.openxmlformats.org/drawingml/2006/lockedCanvas">
                <a:solidFill>
                  <a:srgbClr val="FFFFFF"/>
                </a:solidFill>
              </a14:hiddenFill>
            </a:ext>
          </a:extLst>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000000"/>
              </a:solidFill>
            </a:endParaRPr>
          </a:p>
        </p:txBody>
      </p:sp>
    </p:spTree>
    <p:extLst>
      <p:ext uri="{BB962C8B-B14F-4D97-AF65-F5344CB8AC3E}">
        <p14:creationId xmlns:p14="http://schemas.microsoft.com/office/powerpoint/2010/main" val="259957762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35CC83-84B1-26B9-6F83-E04424CC93F5}"/>
              </a:ext>
            </a:extLst>
          </p:cNvPr>
          <p:cNvSpPr>
            <a:spLocks noGrp="1"/>
          </p:cNvSpPr>
          <p:nvPr>
            <p:ph type="title"/>
          </p:nvPr>
        </p:nvSpPr>
        <p:spPr/>
        <p:txBody>
          <a:bodyPr/>
          <a:lstStyle/>
          <a:p>
            <a:r>
              <a:rPr lang="en-US" dirty="0"/>
              <a:t>Injection protection challenges at the LHC</a:t>
            </a:r>
            <a:endParaRPr lang="en-GB" dirty="0"/>
          </a:p>
        </p:txBody>
      </p:sp>
      <p:sp>
        <p:nvSpPr>
          <p:cNvPr id="3" name="Content Placeholder 2">
            <a:extLst>
              <a:ext uri="{FF2B5EF4-FFF2-40B4-BE49-F238E27FC236}">
                <a16:creationId xmlns:a16="http://schemas.microsoft.com/office/drawing/2014/main" id="{55B45FFE-78D6-3F9F-5931-C1A496B01BD4}"/>
              </a:ext>
            </a:extLst>
          </p:cNvPr>
          <p:cNvSpPr>
            <a:spLocks noGrp="1"/>
          </p:cNvSpPr>
          <p:nvPr>
            <p:ph idx="1"/>
          </p:nvPr>
        </p:nvSpPr>
        <p:spPr>
          <a:xfrm>
            <a:off x="0" y="495546"/>
            <a:ext cx="3840480" cy="3893573"/>
          </a:xfrm>
        </p:spPr>
        <p:txBody>
          <a:bodyPr>
            <a:normAutofit fontScale="92500" lnSpcReduction="20000"/>
          </a:bodyPr>
          <a:lstStyle/>
          <a:p>
            <a:r>
              <a:rPr lang="en-GB" dirty="0"/>
              <a:t>Prevention measures</a:t>
            </a:r>
          </a:p>
          <a:p>
            <a:r>
              <a:rPr lang="en-GB" dirty="0"/>
              <a:t>Fast interlock where possible</a:t>
            </a:r>
          </a:p>
          <a:p>
            <a:pPr lvl="1"/>
            <a:r>
              <a:rPr lang="en-GB" dirty="0"/>
              <a:t>Slow magnets and septa may fail slowly enough to be detected and inhibit the beam transfer &gt;~1 </a:t>
            </a:r>
            <a:r>
              <a:rPr lang="en-GB" dirty="0" err="1"/>
              <a:t>ms</a:t>
            </a:r>
            <a:endParaRPr lang="en-GB" dirty="0"/>
          </a:p>
          <a:p>
            <a:pPr lvl="1"/>
            <a:r>
              <a:rPr lang="en-GB" dirty="0"/>
              <a:t>Slow changes in beam characteristics may be detected through beam loss measurement</a:t>
            </a:r>
          </a:p>
          <a:p>
            <a:r>
              <a:rPr lang="en-GB" dirty="0"/>
              <a:t>Fail-safe kicker triggering design</a:t>
            </a:r>
          </a:p>
          <a:p>
            <a:r>
              <a:rPr lang="en-GB" dirty="0"/>
              <a:t>Commissioning and setup with low intensity</a:t>
            </a:r>
          </a:p>
          <a:p>
            <a:pPr lvl="1"/>
            <a:r>
              <a:rPr lang="en-GB" dirty="0"/>
              <a:t>All machines are commissioned, and systems functionality validate with low intensities (takes about 5 weeks for the LHC)</a:t>
            </a:r>
          </a:p>
        </p:txBody>
      </p:sp>
      <p:sp>
        <p:nvSpPr>
          <p:cNvPr id="4" name="Date Placeholder 3">
            <a:extLst>
              <a:ext uri="{FF2B5EF4-FFF2-40B4-BE49-F238E27FC236}">
                <a16:creationId xmlns:a16="http://schemas.microsoft.com/office/drawing/2014/main" id="{F03599DB-DADB-C38E-4B65-548EB779C652}"/>
              </a:ext>
            </a:extLst>
          </p:cNvPr>
          <p:cNvSpPr>
            <a:spLocks noGrp="1"/>
          </p:cNvSpPr>
          <p:nvPr>
            <p:ph type="dt" sz="half" idx="2"/>
          </p:nvPr>
        </p:nvSpPr>
        <p:spPr/>
        <p:txBody>
          <a:bodyPr/>
          <a:lstStyle/>
          <a:p>
            <a:r>
              <a:rPr lang="en-US"/>
              <a:t>24/06/2025</a:t>
            </a:r>
            <a:endParaRPr lang="en-US" dirty="0"/>
          </a:p>
        </p:txBody>
      </p:sp>
      <p:sp>
        <p:nvSpPr>
          <p:cNvPr id="5" name="Footer Placeholder 4">
            <a:extLst>
              <a:ext uri="{FF2B5EF4-FFF2-40B4-BE49-F238E27FC236}">
                <a16:creationId xmlns:a16="http://schemas.microsoft.com/office/drawing/2014/main" id="{1526BE1A-EB32-13F4-047E-18AAD81C9862}"/>
              </a:ext>
            </a:extLst>
          </p:cNvPr>
          <p:cNvSpPr>
            <a:spLocks noGrp="1"/>
          </p:cNvSpPr>
          <p:nvPr>
            <p:ph type="ftr" sz="quarter" idx="3"/>
          </p:nvPr>
        </p:nvSpPr>
        <p:spPr/>
        <p:txBody>
          <a:bodyPr/>
          <a:lstStyle/>
          <a:p>
            <a:r>
              <a:rPr lang="fr-FR"/>
              <a:t>CAS Hadrons limits 2025, Y. Dutheil, Inj./Ext. </a:t>
            </a:r>
            <a:endParaRPr lang="en-US" dirty="0"/>
          </a:p>
        </p:txBody>
      </p:sp>
      <p:sp>
        <p:nvSpPr>
          <p:cNvPr id="6" name="Slide Number Placeholder 5">
            <a:extLst>
              <a:ext uri="{FF2B5EF4-FFF2-40B4-BE49-F238E27FC236}">
                <a16:creationId xmlns:a16="http://schemas.microsoft.com/office/drawing/2014/main" id="{DA88508B-2C56-515A-2093-2340FFCF4906}"/>
              </a:ext>
            </a:extLst>
          </p:cNvPr>
          <p:cNvSpPr>
            <a:spLocks noGrp="1"/>
          </p:cNvSpPr>
          <p:nvPr>
            <p:ph type="sldNum" sz="quarter" idx="4"/>
          </p:nvPr>
        </p:nvSpPr>
        <p:spPr/>
        <p:txBody>
          <a:bodyPr/>
          <a:lstStyle/>
          <a:p>
            <a:fld id="{17918391-D411-FE40-AAD7-861AE5233E0E}" type="slidenum">
              <a:rPr lang="en-US" smtClean="0"/>
              <a:pPr/>
              <a:t>50</a:t>
            </a:fld>
            <a:endParaRPr lang="en-US" dirty="0"/>
          </a:p>
        </p:txBody>
      </p:sp>
      <p:pic>
        <p:nvPicPr>
          <p:cNvPr id="8" name="Picture 7">
            <a:extLst>
              <a:ext uri="{FF2B5EF4-FFF2-40B4-BE49-F238E27FC236}">
                <a16:creationId xmlns:a16="http://schemas.microsoft.com/office/drawing/2014/main" id="{DC3F1AD4-8942-A359-3430-1EFEB304F583}"/>
              </a:ext>
            </a:extLst>
          </p:cNvPr>
          <p:cNvPicPr>
            <a:picLocks noChangeAspect="1"/>
          </p:cNvPicPr>
          <p:nvPr/>
        </p:nvPicPr>
        <p:blipFill>
          <a:blip r:embed="rId2"/>
          <a:stretch>
            <a:fillRect/>
          </a:stretch>
        </p:blipFill>
        <p:spPr>
          <a:xfrm>
            <a:off x="4647037" y="624963"/>
            <a:ext cx="2228307" cy="3893573"/>
          </a:xfrm>
          <a:prstGeom prst="rect">
            <a:avLst/>
          </a:prstGeom>
        </p:spPr>
      </p:pic>
      <p:sp>
        <p:nvSpPr>
          <p:cNvPr id="10" name="TextBox 9">
            <a:extLst>
              <a:ext uri="{FF2B5EF4-FFF2-40B4-BE49-F238E27FC236}">
                <a16:creationId xmlns:a16="http://schemas.microsoft.com/office/drawing/2014/main" id="{E137372E-1B12-C3E4-3AD1-5877722BD3D3}"/>
              </a:ext>
            </a:extLst>
          </p:cNvPr>
          <p:cNvSpPr txBox="1"/>
          <p:nvPr/>
        </p:nvSpPr>
        <p:spPr>
          <a:xfrm>
            <a:off x="6950152" y="789385"/>
            <a:ext cx="2256407" cy="1200329"/>
          </a:xfrm>
          <a:prstGeom prst="rect">
            <a:avLst/>
          </a:prstGeom>
          <a:noFill/>
        </p:spPr>
        <p:txBody>
          <a:bodyPr wrap="square" rtlCol="0">
            <a:spAutoFit/>
          </a:bodyPr>
          <a:lstStyle/>
          <a:p>
            <a:r>
              <a:rPr lang="en-GB" dirty="0"/>
              <a:t>LHC control and power electronics for the dump system in UA63</a:t>
            </a:r>
          </a:p>
        </p:txBody>
      </p:sp>
    </p:spTree>
    <p:extLst>
      <p:ext uri="{BB962C8B-B14F-4D97-AF65-F5344CB8AC3E}">
        <p14:creationId xmlns:p14="http://schemas.microsoft.com/office/powerpoint/2010/main" val="15729792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A29282-03AC-691C-405C-0BB5E3D79A96}"/>
              </a:ext>
            </a:extLst>
          </p:cNvPr>
          <p:cNvSpPr>
            <a:spLocks noGrp="1"/>
          </p:cNvSpPr>
          <p:nvPr>
            <p:ph type="title"/>
          </p:nvPr>
        </p:nvSpPr>
        <p:spPr/>
        <p:txBody>
          <a:bodyPr/>
          <a:lstStyle/>
          <a:p>
            <a:r>
              <a:rPr lang="en-US" dirty="0"/>
              <a:t>Injection protection challenges at the LHC</a:t>
            </a:r>
            <a:r>
              <a:rPr lang="en-GB" dirty="0"/>
              <a:t> [1]</a:t>
            </a:r>
          </a:p>
        </p:txBody>
      </p:sp>
      <p:sp>
        <p:nvSpPr>
          <p:cNvPr id="3" name="Content Placeholder 2">
            <a:extLst>
              <a:ext uri="{FF2B5EF4-FFF2-40B4-BE49-F238E27FC236}">
                <a16:creationId xmlns:a16="http://schemas.microsoft.com/office/drawing/2014/main" id="{18589B85-962D-3EB7-EC00-D6D0D4D55F47}"/>
              </a:ext>
            </a:extLst>
          </p:cNvPr>
          <p:cNvSpPr>
            <a:spLocks noGrp="1"/>
          </p:cNvSpPr>
          <p:nvPr>
            <p:ph idx="1"/>
          </p:nvPr>
        </p:nvSpPr>
        <p:spPr>
          <a:xfrm>
            <a:off x="0" y="495547"/>
            <a:ext cx="8969766" cy="1134007"/>
          </a:xfrm>
        </p:spPr>
        <p:txBody>
          <a:bodyPr>
            <a:normAutofit fontScale="85000" lnSpcReduction="20000"/>
          </a:bodyPr>
          <a:lstStyle/>
          <a:p>
            <a:r>
              <a:rPr lang="en-GB" dirty="0"/>
              <a:t>A system of 3 collimators (2 jaws each) per plane at 60° phase advance from each other is installed at the end of the SPS-to-LHC TLs [2]</a:t>
            </a:r>
            <a:endParaRPr lang="en-GB" dirty="0">
              <a:sym typeface="Wingdings" panose="05000000000000000000" pitchFamily="2" charset="2"/>
            </a:endParaRPr>
          </a:p>
          <a:p>
            <a:pPr lvl="1"/>
            <a:r>
              <a:rPr lang="en-GB" dirty="0">
                <a:sym typeface="Wingdings" panose="05000000000000000000" pitchFamily="2" charset="2"/>
              </a:rPr>
              <a:t>optimized ratio: provided protection/number of collimators. </a:t>
            </a:r>
          </a:p>
          <a:p>
            <a:pPr lvl="1"/>
            <a:r>
              <a:rPr lang="en-GB" dirty="0">
                <a:sym typeface="Wingdings" panose="05000000000000000000" pitchFamily="2" charset="2"/>
              </a:rPr>
              <a:t>Intercept large amplitude oscillations and attenuate escaping intensity below damage limit of LHC aperture  collimator geometry (material and active length)</a:t>
            </a:r>
            <a:endParaRPr lang="en-GB" dirty="0"/>
          </a:p>
          <a:p>
            <a:endParaRPr lang="en-GB" dirty="0"/>
          </a:p>
        </p:txBody>
      </p:sp>
      <p:sp>
        <p:nvSpPr>
          <p:cNvPr id="4" name="Date Placeholder 3">
            <a:extLst>
              <a:ext uri="{FF2B5EF4-FFF2-40B4-BE49-F238E27FC236}">
                <a16:creationId xmlns:a16="http://schemas.microsoft.com/office/drawing/2014/main" id="{E8DDAC02-8EF2-FD13-7F6D-A41DD2632F13}"/>
              </a:ext>
            </a:extLst>
          </p:cNvPr>
          <p:cNvSpPr>
            <a:spLocks noGrp="1"/>
          </p:cNvSpPr>
          <p:nvPr>
            <p:ph type="dt" sz="half" idx="2"/>
          </p:nvPr>
        </p:nvSpPr>
        <p:spPr/>
        <p:txBody>
          <a:bodyPr/>
          <a:lstStyle/>
          <a:p>
            <a:r>
              <a:rPr lang="en-US"/>
              <a:t>24/06/2025</a:t>
            </a:r>
            <a:endParaRPr lang="en-US" dirty="0"/>
          </a:p>
        </p:txBody>
      </p:sp>
      <p:sp>
        <p:nvSpPr>
          <p:cNvPr id="5" name="Footer Placeholder 4">
            <a:extLst>
              <a:ext uri="{FF2B5EF4-FFF2-40B4-BE49-F238E27FC236}">
                <a16:creationId xmlns:a16="http://schemas.microsoft.com/office/drawing/2014/main" id="{E240D51F-81AE-9E42-FF5E-D6A1FD0FB03B}"/>
              </a:ext>
            </a:extLst>
          </p:cNvPr>
          <p:cNvSpPr>
            <a:spLocks noGrp="1"/>
          </p:cNvSpPr>
          <p:nvPr>
            <p:ph type="ftr" sz="quarter" idx="3"/>
          </p:nvPr>
        </p:nvSpPr>
        <p:spPr/>
        <p:txBody>
          <a:bodyPr/>
          <a:lstStyle/>
          <a:p>
            <a:r>
              <a:rPr lang="fr-FR"/>
              <a:t>CAS Hadrons limits 2025, Y. Dutheil, Inj./Ext. </a:t>
            </a:r>
            <a:endParaRPr lang="en-US" dirty="0"/>
          </a:p>
        </p:txBody>
      </p:sp>
      <p:sp>
        <p:nvSpPr>
          <p:cNvPr id="6" name="Slide Number Placeholder 5">
            <a:extLst>
              <a:ext uri="{FF2B5EF4-FFF2-40B4-BE49-F238E27FC236}">
                <a16:creationId xmlns:a16="http://schemas.microsoft.com/office/drawing/2014/main" id="{3007C9EB-02DC-D5AA-C3E2-8A9DDA22D8F5}"/>
              </a:ext>
            </a:extLst>
          </p:cNvPr>
          <p:cNvSpPr>
            <a:spLocks noGrp="1"/>
          </p:cNvSpPr>
          <p:nvPr>
            <p:ph type="sldNum" sz="quarter" idx="4"/>
          </p:nvPr>
        </p:nvSpPr>
        <p:spPr/>
        <p:txBody>
          <a:bodyPr/>
          <a:lstStyle/>
          <a:p>
            <a:fld id="{17918391-D411-FE40-AAD7-861AE5233E0E}" type="slidenum">
              <a:rPr lang="en-US" smtClean="0"/>
              <a:pPr/>
              <a:t>51</a:t>
            </a:fld>
            <a:endParaRPr lang="en-US" dirty="0"/>
          </a:p>
        </p:txBody>
      </p:sp>
      <p:pic>
        <p:nvPicPr>
          <p:cNvPr id="7" name="Picture 6">
            <a:extLst>
              <a:ext uri="{FF2B5EF4-FFF2-40B4-BE49-F238E27FC236}">
                <a16:creationId xmlns:a16="http://schemas.microsoft.com/office/drawing/2014/main" id="{BF282BF4-70C1-6C7F-5606-9A9F4A0A8C28}"/>
              </a:ext>
            </a:extLst>
          </p:cNvPr>
          <p:cNvPicPr>
            <a:picLocks noChangeAspect="1"/>
          </p:cNvPicPr>
          <p:nvPr/>
        </p:nvPicPr>
        <p:blipFill rotWithShape="1">
          <a:blip r:embed="rId2"/>
          <a:srcRect t="25607" r="22222"/>
          <a:stretch/>
        </p:blipFill>
        <p:spPr>
          <a:xfrm>
            <a:off x="3285071" y="1629554"/>
            <a:ext cx="5230561" cy="1140047"/>
          </a:xfrm>
          <a:prstGeom prst="rect">
            <a:avLst/>
          </a:prstGeom>
          <a:noFill/>
        </p:spPr>
      </p:pic>
      <p:pic>
        <p:nvPicPr>
          <p:cNvPr id="8" name="Picture 7">
            <a:extLst>
              <a:ext uri="{FF2B5EF4-FFF2-40B4-BE49-F238E27FC236}">
                <a16:creationId xmlns:a16="http://schemas.microsoft.com/office/drawing/2014/main" id="{1A3F8FAE-C9C3-F523-94EE-29D7B7B30D69}"/>
              </a:ext>
            </a:extLst>
          </p:cNvPr>
          <p:cNvPicPr>
            <a:picLocks noChangeAspect="1"/>
          </p:cNvPicPr>
          <p:nvPr/>
        </p:nvPicPr>
        <p:blipFill>
          <a:blip r:embed="rId3"/>
          <a:stretch>
            <a:fillRect/>
          </a:stretch>
        </p:blipFill>
        <p:spPr>
          <a:xfrm>
            <a:off x="308816" y="1807238"/>
            <a:ext cx="2578925" cy="2626949"/>
          </a:xfrm>
          <a:prstGeom prst="rect">
            <a:avLst/>
          </a:prstGeom>
        </p:spPr>
      </p:pic>
      <p:sp>
        <p:nvSpPr>
          <p:cNvPr id="9" name="Oval 8">
            <a:extLst>
              <a:ext uri="{FF2B5EF4-FFF2-40B4-BE49-F238E27FC236}">
                <a16:creationId xmlns:a16="http://schemas.microsoft.com/office/drawing/2014/main" id="{CA997DDB-5C8B-0FBB-566F-F142679FB015}"/>
              </a:ext>
            </a:extLst>
          </p:cNvPr>
          <p:cNvSpPr/>
          <p:nvPr/>
        </p:nvSpPr>
        <p:spPr bwMode="auto">
          <a:xfrm>
            <a:off x="2357981" y="3918368"/>
            <a:ext cx="327018" cy="136344"/>
          </a:xfrm>
          <a:prstGeom prst="ellipse">
            <a:avLst/>
          </a:prstGeom>
          <a:noFill/>
          <a:ln w="381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Arial" charset="0"/>
            </a:endParaRPr>
          </a:p>
        </p:txBody>
      </p:sp>
      <p:sp>
        <p:nvSpPr>
          <p:cNvPr id="10" name="Oval 9">
            <a:extLst>
              <a:ext uri="{FF2B5EF4-FFF2-40B4-BE49-F238E27FC236}">
                <a16:creationId xmlns:a16="http://schemas.microsoft.com/office/drawing/2014/main" id="{D760476D-E2E6-6681-D874-C90CDDE595CB}"/>
              </a:ext>
            </a:extLst>
          </p:cNvPr>
          <p:cNvSpPr/>
          <p:nvPr/>
        </p:nvSpPr>
        <p:spPr bwMode="auto">
          <a:xfrm rot="3203193">
            <a:off x="675480" y="3549842"/>
            <a:ext cx="227240" cy="196211"/>
          </a:xfrm>
          <a:prstGeom prst="ellipse">
            <a:avLst/>
          </a:prstGeom>
          <a:noFill/>
          <a:ln w="381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Arial" charset="0"/>
            </a:endParaRPr>
          </a:p>
        </p:txBody>
      </p:sp>
      <p:sp>
        <p:nvSpPr>
          <p:cNvPr id="11" name="Oval 10">
            <a:extLst>
              <a:ext uri="{FF2B5EF4-FFF2-40B4-BE49-F238E27FC236}">
                <a16:creationId xmlns:a16="http://schemas.microsoft.com/office/drawing/2014/main" id="{61B12D1F-A522-2963-FB19-C4B760E48A91}"/>
              </a:ext>
            </a:extLst>
          </p:cNvPr>
          <p:cNvSpPr/>
          <p:nvPr/>
        </p:nvSpPr>
        <p:spPr bwMode="auto">
          <a:xfrm>
            <a:off x="7291156" y="1968252"/>
            <a:ext cx="915652" cy="602110"/>
          </a:xfrm>
          <a:prstGeom prst="ellipse">
            <a:avLst/>
          </a:prstGeom>
          <a:noFill/>
          <a:ln w="381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Arial" charset="0"/>
            </a:endParaRPr>
          </a:p>
        </p:txBody>
      </p:sp>
      <p:cxnSp>
        <p:nvCxnSpPr>
          <p:cNvPr id="12" name="Straight Arrow Connector 11">
            <a:extLst>
              <a:ext uri="{FF2B5EF4-FFF2-40B4-BE49-F238E27FC236}">
                <a16:creationId xmlns:a16="http://schemas.microsoft.com/office/drawing/2014/main" id="{D6677C58-13D4-0D9D-CBD2-E112BF47A3B8}"/>
              </a:ext>
            </a:extLst>
          </p:cNvPr>
          <p:cNvCxnSpPr/>
          <p:nvPr/>
        </p:nvCxnSpPr>
        <p:spPr bwMode="auto">
          <a:xfrm flipH="1">
            <a:off x="840080" y="2309261"/>
            <a:ext cx="6451076" cy="1138291"/>
          </a:xfrm>
          <a:prstGeom prst="straightConnector1">
            <a:avLst/>
          </a:prstGeom>
          <a:noFill/>
          <a:ln w="28575" cap="flat" cmpd="sng" algn="ctr">
            <a:solidFill>
              <a:srgbClr val="FF0000"/>
            </a:solidFill>
            <a:prstDash val="solid"/>
            <a:round/>
            <a:headEnd type="none" w="med" len="med"/>
            <a:tailEnd type="triangle"/>
          </a:ln>
          <a:effectLst/>
        </p:spPr>
      </p:cxnSp>
      <p:cxnSp>
        <p:nvCxnSpPr>
          <p:cNvPr id="13" name="Straight Arrow Connector 12">
            <a:extLst>
              <a:ext uri="{FF2B5EF4-FFF2-40B4-BE49-F238E27FC236}">
                <a16:creationId xmlns:a16="http://schemas.microsoft.com/office/drawing/2014/main" id="{158AD589-DBE4-FD8A-694C-2AC0541B9E3A}"/>
              </a:ext>
            </a:extLst>
          </p:cNvPr>
          <p:cNvCxnSpPr/>
          <p:nvPr/>
        </p:nvCxnSpPr>
        <p:spPr bwMode="auto">
          <a:xfrm flipH="1">
            <a:off x="2813351" y="2309261"/>
            <a:ext cx="4477805" cy="1593661"/>
          </a:xfrm>
          <a:prstGeom prst="straightConnector1">
            <a:avLst/>
          </a:prstGeom>
          <a:noFill/>
          <a:ln w="28575" cap="flat" cmpd="sng" algn="ctr">
            <a:solidFill>
              <a:srgbClr val="FF0000"/>
            </a:solidFill>
            <a:prstDash val="solid"/>
            <a:round/>
            <a:headEnd type="none" w="med" len="med"/>
            <a:tailEnd type="triangle"/>
          </a:ln>
          <a:effectLst/>
        </p:spPr>
      </p:cxnSp>
      <p:pic>
        <p:nvPicPr>
          <p:cNvPr id="14" name="Picture 13">
            <a:extLst>
              <a:ext uri="{FF2B5EF4-FFF2-40B4-BE49-F238E27FC236}">
                <a16:creationId xmlns:a16="http://schemas.microsoft.com/office/drawing/2014/main" id="{B35433CA-0B1D-B3EB-543A-11BDD8DA2A7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46148" y="3056753"/>
            <a:ext cx="2534696" cy="1790129"/>
          </a:xfrm>
          <a:prstGeom prst="rect">
            <a:avLst/>
          </a:prstGeom>
        </p:spPr>
      </p:pic>
      <p:graphicFrame>
        <p:nvGraphicFramePr>
          <p:cNvPr id="15" name="Object 14">
            <a:extLst>
              <a:ext uri="{FF2B5EF4-FFF2-40B4-BE49-F238E27FC236}">
                <a16:creationId xmlns:a16="http://schemas.microsoft.com/office/drawing/2014/main" id="{78CDD797-57F3-4D83-6C6E-C84F15E73557}"/>
              </a:ext>
            </a:extLst>
          </p:cNvPr>
          <p:cNvGraphicFramePr>
            <a:graphicFrameLocks noChangeAspect="1"/>
          </p:cNvGraphicFramePr>
          <p:nvPr>
            <p:extLst>
              <p:ext uri="{D42A27DB-BD31-4B8C-83A1-F6EECF244321}">
                <p14:modId xmlns:p14="http://schemas.microsoft.com/office/powerpoint/2010/main" val="2623350481"/>
              </p:ext>
            </p:extLst>
          </p:nvPr>
        </p:nvGraphicFramePr>
        <p:xfrm>
          <a:off x="4027671" y="3647123"/>
          <a:ext cx="1407928" cy="771008"/>
        </p:xfrm>
        <a:graphic>
          <a:graphicData uri="http://schemas.openxmlformats.org/presentationml/2006/ole">
            <mc:AlternateContent xmlns:mc="http://schemas.openxmlformats.org/markup-compatibility/2006">
              <mc:Choice xmlns:v="urn:schemas-microsoft-com:vml" Requires="v">
                <p:oleObj name="Equation" r:id="rId5" imgW="1244520" imgH="685800" progId="Equation.3">
                  <p:embed/>
                </p:oleObj>
              </mc:Choice>
              <mc:Fallback>
                <p:oleObj name="Equation" r:id="rId5" imgW="1244520" imgH="685800" progId="Equation.3">
                  <p:embed/>
                  <p:pic>
                    <p:nvPicPr>
                      <p:cNvPr id="22" name="Object 21"/>
                      <p:cNvPicPr/>
                      <p:nvPr/>
                    </p:nvPicPr>
                    <p:blipFill>
                      <a:blip r:embed="rId6"/>
                      <a:stretch>
                        <a:fillRect/>
                      </a:stretch>
                    </p:blipFill>
                    <p:spPr>
                      <a:xfrm>
                        <a:off x="4027671" y="3647123"/>
                        <a:ext cx="1407928" cy="771008"/>
                      </a:xfrm>
                      <a:prstGeom prst="rect">
                        <a:avLst/>
                      </a:prstGeom>
                      <a:solidFill>
                        <a:schemeClr val="accent1"/>
                      </a:solidFill>
                    </p:spPr>
                  </p:pic>
                </p:oleObj>
              </mc:Fallback>
            </mc:AlternateContent>
          </a:graphicData>
        </a:graphic>
      </p:graphicFrame>
      <p:graphicFrame>
        <p:nvGraphicFramePr>
          <p:cNvPr id="16" name="Object 15">
            <a:extLst>
              <a:ext uri="{FF2B5EF4-FFF2-40B4-BE49-F238E27FC236}">
                <a16:creationId xmlns:a16="http://schemas.microsoft.com/office/drawing/2014/main" id="{07C8F2FC-F333-ABD1-B537-1F7200642F5F}"/>
              </a:ext>
            </a:extLst>
          </p:cNvPr>
          <p:cNvGraphicFramePr>
            <a:graphicFrameLocks noChangeAspect="1"/>
          </p:cNvGraphicFramePr>
          <p:nvPr>
            <p:extLst>
              <p:ext uri="{D42A27DB-BD31-4B8C-83A1-F6EECF244321}">
                <p14:modId xmlns:p14="http://schemas.microsoft.com/office/powerpoint/2010/main" val="3215986724"/>
              </p:ext>
            </p:extLst>
          </p:nvPr>
        </p:nvGraphicFramePr>
        <p:xfrm>
          <a:off x="4127932" y="4481808"/>
          <a:ext cx="1336588" cy="296868"/>
        </p:xfrm>
        <a:graphic>
          <a:graphicData uri="http://schemas.openxmlformats.org/presentationml/2006/ole">
            <mc:AlternateContent xmlns:mc="http://schemas.openxmlformats.org/markup-compatibility/2006">
              <mc:Choice xmlns:v="urn:schemas-microsoft-com:vml" Requires="v">
                <p:oleObj name="Equation" r:id="rId7" imgW="1079280" imgH="241200" progId="Equation.3">
                  <p:embed/>
                </p:oleObj>
              </mc:Choice>
              <mc:Fallback>
                <p:oleObj name="Equation" r:id="rId7" imgW="1079280" imgH="241200" progId="Equation.3">
                  <p:embed/>
                  <p:pic>
                    <p:nvPicPr>
                      <p:cNvPr id="23" name="Object 22"/>
                      <p:cNvPicPr/>
                      <p:nvPr/>
                    </p:nvPicPr>
                    <p:blipFill>
                      <a:blip r:embed="rId8"/>
                      <a:stretch>
                        <a:fillRect/>
                      </a:stretch>
                    </p:blipFill>
                    <p:spPr>
                      <a:xfrm>
                        <a:off x="4127932" y="4481808"/>
                        <a:ext cx="1336588" cy="296868"/>
                      </a:xfrm>
                      <a:prstGeom prst="rect">
                        <a:avLst/>
                      </a:prstGeom>
                      <a:noFill/>
                    </p:spPr>
                  </p:pic>
                </p:oleObj>
              </mc:Fallback>
            </mc:AlternateContent>
          </a:graphicData>
        </a:graphic>
      </p:graphicFrame>
      <p:graphicFrame>
        <p:nvGraphicFramePr>
          <p:cNvPr id="17" name="Object 16">
            <a:extLst>
              <a:ext uri="{FF2B5EF4-FFF2-40B4-BE49-F238E27FC236}">
                <a16:creationId xmlns:a16="http://schemas.microsoft.com/office/drawing/2014/main" id="{7C52828F-FCFC-1D21-54BA-E974EC6DA858}"/>
              </a:ext>
            </a:extLst>
          </p:cNvPr>
          <p:cNvGraphicFramePr>
            <a:graphicFrameLocks noChangeAspect="1"/>
          </p:cNvGraphicFramePr>
          <p:nvPr>
            <p:extLst>
              <p:ext uri="{D42A27DB-BD31-4B8C-83A1-F6EECF244321}">
                <p14:modId xmlns:p14="http://schemas.microsoft.com/office/powerpoint/2010/main" val="1866028894"/>
              </p:ext>
            </p:extLst>
          </p:nvPr>
        </p:nvGraphicFramePr>
        <p:xfrm>
          <a:off x="7291156" y="3279765"/>
          <a:ext cx="1264081" cy="232569"/>
        </p:xfrm>
        <a:graphic>
          <a:graphicData uri="http://schemas.openxmlformats.org/presentationml/2006/ole">
            <mc:AlternateContent xmlns:mc="http://schemas.openxmlformats.org/markup-compatibility/2006">
              <mc:Choice xmlns:v="urn:schemas-microsoft-com:vml" Requires="v">
                <p:oleObj name="Equation" r:id="rId9" imgW="1371600" imgH="253800" progId="Equation.3">
                  <p:embed/>
                </p:oleObj>
              </mc:Choice>
              <mc:Fallback>
                <p:oleObj name="Equation" r:id="rId9" imgW="1371600" imgH="253800" progId="Equation.3">
                  <p:embed/>
                  <p:pic>
                    <p:nvPicPr>
                      <p:cNvPr id="25" name="Object 24"/>
                      <p:cNvPicPr/>
                      <p:nvPr/>
                    </p:nvPicPr>
                    <p:blipFill>
                      <a:blip r:embed="rId10"/>
                      <a:stretch>
                        <a:fillRect/>
                      </a:stretch>
                    </p:blipFill>
                    <p:spPr>
                      <a:xfrm>
                        <a:off x="7291156" y="3279765"/>
                        <a:ext cx="1264081" cy="232569"/>
                      </a:xfrm>
                      <a:prstGeom prst="rect">
                        <a:avLst/>
                      </a:prstGeom>
                      <a:solidFill>
                        <a:schemeClr val="bg1"/>
                      </a:solidFill>
                    </p:spPr>
                  </p:pic>
                </p:oleObj>
              </mc:Fallback>
            </mc:AlternateContent>
          </a:graphicData>
        </a:graphic>
      </p:graphicFrame>
      <p:sp>
        <p:nvSpPr>
          <p:cNvPr id="21" name="TextBox 20">
            <a:extLst>
              <a:ext uri="{FF2B5EF4-FFF2-40B4-BE49-F238E27FC236}">
                <a16:creationId xmlns:a16="http://schemas.microsoft.com/office/drawing/2014/main" id="{C814DB7E-7CD6-AC7B-6CA1-194D65D708FC}"/>
              </a:ext>
            </a:extLst>
          </p:cNvPr>
          <p:cNvSpPr txBox="1"/>
          <p:nvPr/>
        </p:nvSpPr>
        <p:spPr>
          <a:xfrm>
            <a:off x="-2003" y="4497025"/>
            <a:ext cx="4613910" cy="369332"/>
          </a:xfrm>
          <a:prstGeom prst="rect">
            <a:avLst/>
          </a:prstGeom>
          <a:noFill/>
        </p:spPr>
        <p:txBody>
          <a:bodyPr wrap="square">
            <a:spAutoFit/>
          </a:bodyPr>
          <a:lstStyle/>
          <a:p>
            <a:r>
              <a:rPr lang="en-GB" sz="600" dirty="0">
                <a:solidFill>
                  <a:schemeClr val="accent6">
                    <a:lumMod val="50000"/>
                  </a:schemeClr>
                </a:solidFill>
              </a:rPr>
              <a:t>[1] </a:t>
            </a:r>
            <a:r>
              <a:rPr lang="en-US" sz="600" dirty="0">
                <a:solidFill>
                  <a:schemeClr val="accent6">
                    <a:lumMod val="50000"/>
                  </a:schemeClr>
                </a:solidFill>
              </a:rPr>
              <a:t>C. Bracco, Injection: Hadron Beams, CAS Beam Injection, Extraction and Transfer, 2017, Erice, Italy</a:t>
            </a:r>
            <a:endParaRPr lang="en-GB" sz="600" dirty="0">
              <a:solidFill>
                <a:schemeClr val="accent6">
                  <a:lumMod val="50000"/>
                </a:schemeClr>
              </a:solidFill>
            </a:endParaRPr>
          </a:p>
          <a:p>
            <a:pPr algn="l"/>
            <a:r>
              <a:rPr lang="en-GB" sz="600" dirty="0">
                <a:solidFill>
                  <a:schemeClr val="accent6">
                    <a:lumMod val="50000"/>
                  </a:schemeClr>
                </a:solidFill>
              </a:rPr>
              <a:t>[2] V. Kain, “Machine protection and beam quality during the LHC injection process”, CERN-THESIS-2005-047</a:t>
            </a:r>
          </a:p>
          <a:p>
            <a:pPr algn="l"/>
            <a:endParaRPr lang="en-GB" sz="600" dirty="0">
              <a:solidFill>
                <a:schemeClr val="accent6">
                  <a:lumMod val="50000"/>
                </a:schemeClr>
              </a:solidFill>
            </a:endParaRPr>
          </a:p>
        </p:txBody>
      </p:sp>
    </p:spTree>
    <p:extLst>
      <p:ext uri="{BB962C8B-B14F-4D97-AF65-F5344CB8AC3E}">
        <p14:creationId xmlns:p14="http://schemas.microsoft.com/office/powerpoint/2010/main" val="76610447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8541DB-9FD0-1B75-02DA-C2C4D559B4F5}"/>
              </a:ext>
            </a:extLst>
          </p:cNvPr>
          <p:cNvSpPr>
            <a:spLocks noGrp="1"/>
          </p:cNvSpPr>
          <p:nvPr>
            <p:ph type="title"/>
          </p:nvPr>
        </p:nvSpPr>
        <p:spPr/>
        <p:txBody>
          <a:bodyPr/>
          <a:lstStyle/>
          <a:p>
            <a:r>
              <a:rPr lang="en-US" dirty="0"/>
              <a:t>Injection protection challenges at the LHC</a:t>
            </a:r>
            <a:r>
              <a:rPr lang="en-GB" dirty="0"/>
              <a:t> [1]</a:t>
            </a:r>
          </a:p>
        </p:txBody>
      </p:sp>
      <p:sp>
        <p:nvSpPr>
          <p:cNvPr id="3" name="Content Placeholder 2">
            <a:extLst>
              <a:ext uri="{FF2B5EF4-FFF2-40B4-BE49-F238E27FC236}">
                <a16:creationId xmlns:a16="http://schemas.microsoft.com/office/drawing/2014/main" id="{C9A846BA-69B9-377D-B9BF-C0FFA8D8C56F}"/>
              </a:ext>
            </a:extLst>
          </p:cNvPr>
          <p:cNvSpPr>
            <a:spLocks noGrp="1"/>
          </p:cNvSpPr>
          <p:nvPr>
            <p:ph idx="1"/>
          </p:nvPr>
        </p:nvSpPr>
        <p:spPr/>
        <p:txBody>
          <a:bodyPr/>
          <a:lstStyle/>
          <a:p>
            <a:r>
              <a:rPr lang="en-GB" dirty="0"/>
              <a:t>Losses at injection beyond the core of the beam may be limiting</a:t>
            </a:r>
          </a:p>
        </p:txBody>
      </p:sp>
      <p:sp>
        <p:nvSpPr>
          <p:cNvPr id="4" name="Date Placeholder 3">
            <a:extLst>
              <a:ext uri="{FF2B5EF4-FFF2-40B4-BE49-F238E27FC236}">
                <a16:creationId xmlns:a16="http://schemas.microsoft.com/office/drawing/2014/main" id="{D4777508-2888-A874-375D-8C6E4332BC84}"/>
              </a:ext>
            </a:extLst>
          </p:cNvPr>
          <p:cNvSpPr>
            <a:spLocks noGrp="1"/>
          </p:cNvSpPr>
          <p:nvPr>
            <p:ph type="dt" sz="half" idx="2"/>
          </p:nvPr>
        </p:nvSpPr>
        <p:spPr/>
        <p:txBody>
          <a:bodyPr/>
          <a:lstStyle/>
          <a:p>
            <a:r>
              <a:rPr lang="en-US"/>
              <a:t>24/06/2025</a:t>
            </a:r>
            <a:endParaRPr lang="en-US" dirty="0"/>
          </a:p>
        </p:txBody>
      </p:sp>
      <p:sp>
        <p:nvSpPr>
          <p:cNvPr id="5" name="Footer Placeholder 4">
            <a:extLst>
              <a:ext uri="{FF2B5EF4-FFF2-40B4-BE49-F238E27FC236}">
                <a16:creationId xmlns:a16="http://schemas.microsoft.com/office/drawing/2014/main" id="{3A162346-99D2-9F36-D455-BC1BCC3F878D}"/>
              </a:ext>
            </a:extLst>
          </p:cNvPr>
          <p:cNvSpPr>
            <a:spLocks noGrp="1"/>
          </p:cNvSpPr>
          <p:nvPr>
            <p:ph type="ftr" sz="quarter" idx="3"/>
          </p:nvPr>
        </p:nvSpPr>
        <p:spPr/>
        <p:txBody>
          <a:bodyPr/>
          <a:lstStyle/>
          <a:p>
            <a:r>
              <a:rPr lang="fr-FR"/>
              <a:t>CAS Hadrons limits 2025, Y. Dutheil, Inj./Ext. </a:t>
            </a:r>
            <a:endParaRPr lang="en-US" dirty="0"/>
          </a:p>
        </p:txBody>
      </p:sp>
      <p:sp>
        <p:nvSpPr>
          <p:cNvPr id="6" name="Slide Number Placeholder 5">
            <a:extLst>
              <a:ext uri="{FF2B5EF4-FFF2-40B4-BE49-F238E27FC236}">
                <a16:creationId xmlns:a16="http://schemas.microsoft.com/office/drawing/2014/main" id="{E70AD79E-B56A-C812-7417-004C8299BFBD}"/>
              </a:ext>
            </a:extLst>
          </p:cNvPr>
          <p:cNvSpPr>
            <a:spLocks noGrp="1"/>
          </p:cNvSpPr>
          <p:nvPr>
            <p:ph type="sldNum" sz="quarter" idx="4"/>
          </p:nvPr>
        </p:nvSpPr>
        <p:spPr/>
        <p:txBody>
          <a:bodyPr/>
          <a:lstStyle/>
          <a:p>
            <a:fld id="{17918391-D411-FE40-AAD7-861AE5233E0E}" type="slidenum">
              <a:rPr lang="en-US" smtClean="0"/>
              <a:pPr/>
              <a:t>52</a:t>
            </a:fld>
            <a:endParaRPr lang="en-US" dirty="0"/>
          </a:p>
        </p:txBody>
      </p:sp>
      <p:sp>
        <p:nvSpPr>
          <p:cNvPr id="10" name="TextBox 9">
            <a:extLst>
              <a:ext uri="{FF2B5EF4-FFF2-40B4-BE49-F238E27FC236}">
                <a16:creationId xmlns:a16="http://schemas.microsoft.com/office/drawing/2014/main" id="{0600CA5F-71B9-3B61-DCFC-110ADCAB4657}"/>
              </a:ext>
            </a:extLst>
          </p:cNvPr>
          <p:cNvSpPr txBox="1"/>
          <p:nvPr/>
        </p:nvSpPr>
        <p:spPr>
          <a:xfrm>
            <a:off x="-94854" y="4112259"/>
            <a:ext cx="6060806" cy="58477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4D4D4D">
                    <a:lumMod val="50000"/>
                  </a:srgbClr>
                </a:solidFill>
                <a:effectLst/>
                <a:uLnTx/>
                <a:uFillTx/>
                <a:latin typeface="Arial"/>
                <a:ea typeface="+mn-ea"/>
                <a:cs typeface="+mn-cs"/>
              </a:rPr>
              <a:t>[1] C. Bracco, Injection: Hadron Beams, CAS Beam Injection, Extraction and Transfer, 2017, Erice, Italy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solidFill>
                  <a:srgbClr val="4D4D4D">
                    <a:lumMod val="50000"/>
                  </a:srgbClr>
                </a:solidFill>
                <a:latin typeface="Arial"/>
              </a:rPr>
              <a:t>[2] B. Salvachua, STUDY OF THE PERFORMANCE AND BEAM LOSS LIMITATIONS DURING INJECTION OF HIGH-INTENSITY LHC PROTON BEAMS, IPAC24</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4D4D4D">
                    <a:lumMod val="50000"/>
                  </a:srgbClr>
                </a:solidFill>
                <a:effectLst/>
                <a:uLnTx/>
                <a:uFillTx/>
                <a:latin typeface="Arial"/>
                <a:ea typeface="+mn-ea"/>
                <a:cs typeface="+mn-cs"/>
              </a:rPr>
              <a:t>[3] Y. Dutheil, Losses for LHC beams, up to LHC injection, </a:t>
            </a:r>
            <a:r>
              <a:rPr kumimoji="0" lang="en-US" sz="800" b="0" i="0" u="none" strike="noStrike" kern="1200" cap="none" spc="0" normalizeH="0" baseline="0" noProof="0" dirty="0">
                <a:ln>
                  <a:noFill/>
                </a:ln>
                <a:solidFill>
                  <a:srgbClr val="4D4D4D">
                    <a:lumMod val="50000"/>
                  </a:srgbClr>
                </a:solidFill>
                <a:effectLst/>
                <a:uLnTx/>
                <a:uFillTx/>
                <a:latin typeface="Arial"/>
                <a:ea typeface="+mn-ea"/>
                <a:cs typeface="+mn-cs"/>
                <a:hlinkClick r:id="rId2"/>
              </a:rPr>
              <a:t>JAP23</a:t>
            </a:r>
            <a:r>
              <a:rPr kumimoji="0" lang="en-US" sz="800" b="0" i="0" u="none" strike="noStrike" kern="1200" cap="none" spc="0" normalizeH="0" baseline="0" noProof="0" dirty="0">
                <a:ln>
                  <a:noFill/>
                </a:ln>
                <a:solidFill>
                  <a:srgbClr val="4D4D4D">
                    <a:lumMod val="50000"/>
                  </a:srgbClr>
                </a:solidFill>
                <a:effectLst/>
                <a:uLnTx/>
                <a:uFillTx/>
                <a:latin typeface="Arial"/>
                <a:ea typeface="+mn-ea"/>
                <a:cs typeface="+mn-cs"/>
              </a:rPr>
              <a:t>, Montreux, Switzerland</a:t>
            </a:r>
            <a:endParaRPr kumimoji="0" lang="en-GB" sz="800" b="0" i="0" u="none" strike="noStrike" kern="1200" cap="none" spc="0" normalizeH="0" baseline="0" noProof="0" dirty="0">
              <a:ln>
                <a:noFill/>
              </a:ln>
              <a:solidFill>
                <a:srgbClr val="4D4D4D">
                  <a:lumMod val="50000"/>
                </a:srgbClr>
              </a:solidFill>
              <a:effectLst/>
              <a:uLnTx/>
              <a:uFillTx/>
              <a:latin typeface="Arial"/>
              <a:ea typeface="+mn-ea"/>
              <a:cs typeface="+mn-cs"/>
            </a:endParaRPr>
          </a:p>
        </p:txBody>
      </p:sp>
      <p:pic>
        <p:nvPicPr>
          <p:cNvPr id="465" name="Picture 464">
            <a:extLst>
              <a:ext uri="{FF2B5EF4-FFF2-40B4-BE49-F238E27FC236}">
                <a16:creationId xmlns:a16="http://schemas.microsoft.com/office/drawing/2014/main" id="{9B46E027-D683-365F-A835-2B55D3EDBC28}"/>
              </a:ext>
            </a:extLst>
          </p:cNvPr>
          <p:cNvPicPr>
            <a:picLocks noChangeAspect="1"/>
          </p:cNvPicPr>
          <p:nvPr/>
        </p:nvPicPr>
        <p:blipFill>
          <a:blip r:embed="rId3"/>
          <a:stretch>
            <a:fillRect/>
          </a:stretch>
        </p:blipFill>
        <p:spPr>
          <a:xfrm>
            <a:off x="2353310" y="1335151"/>
            <a:ext cx="2317166" cy="2592303"/>
          </a:xfrm>
          <a:prstGeom prst="rect">
            <a:avLst/>
          </a:prstGeom>
        </p:spPr>
      </p:pic>
      <p:pic>
        <p:nvPicPr>
          <p:cNvPr id="598" name="Picture 597">
            <a:extLst>
              <a:ext uri="{FF2B5EF4-FFF2-40B4-BE49-F238E27FC236}">
                <a16:creationId xmlns:a16="http://schemas.microsoft.com/office/drawing/2014/main" id="{D9482001-2A16-4E69-438E-A2E0902CD01A}"/>
              </a:ext>
            </a:extLst>
          </p:cNvPr>
          <p:cNvPicPr>
            <a:picLocks noChangeAspect="1"/>
          </p:cNvPicPr>
          <p:nvPr/>
        </p:nvPicPr>
        <p:blipFill>
          <a:blip r:embed="rId4"/>
          <a:stretch>
            <a:fillRect/>
          </a:stretch>
        </p:blipFill>
        <p:spPr>
          <a:xfrm>
            <a:off x="4851683" y="1580182"/>
            <a:ext cx="4111110" cy="1003822"/>
          </a:xfrm>
          <a:prstGeom prst="rect">
            <a:avLst/>
          </a:prstGeom>
        </p:spPr>
      </p:pic>
      <p:pic>
        <p:nvPicPr>
          <p:cNvPr id="613" name="Picture 612">
            <a:extLst>
              <a:ext uri="{FF2B5EF4-FFF2-40B4-BE49-F238E27FC236}">
                <a16:creationId xmlns:a16="http://schemas.microsoft.com/office/drawing/2014/main" id="{6912B097-35D7-C10B-B1C7-CA255B7920A7}"/>
              </a:ext>
            </a:extLst>
          </p:cNvPr>
          <p:cNvPicPr>
            <a:picLocks noChangeAspect="1"/>
          </p:cNvPicPr>
          <p:nvPr/>
        </p:nvPicPr>
        <p:blipFill>
          <a:blip r:embed="rId5"/>
          <a:stretch>
            <a:fillRect/>
          </a:stretch>
        </p:blipFill>
        <p:spPr>
          <a:xfrm>
            <a:off x="6063327" y="2701330"/>
            <a:ext cx="2623473" cy="1085306"/>
          </a:xfrm>
          <a:prstGeom prst="rect">
            <a:avLst/>
          </a:prstGeom>
        </p:spPr>
      </p:pic>
      <p:sp>
        <p:nvSpPr>
          <p:cNvPr id="614" name="TextBox 613">
            <a:extLst>
              <a:ext uri="{FF2B5EF4-FFF2-40B4-BE49-F238E27FC236}">
                <a16:creationId xmlns:a16="http://schemas.microsoft.com/office/drawing/2014/main" id="{126749DD-9861-E732-AEB2-E79A040EC98A}"/>
              </a:ext>
            </a:extLst>
          </p:cNvPr>
          <p:cNvSpPr txBox="1"/>
          <p:nvPr/>
        </p:nvSpPr>
        <p:spPr>
          <a:xfrm>
            <a:off x="2753360" y="965819"/>
            <a:ext cx="1394356" cy="369332"/>
          </a:xfrm>
          <a:prstGeom prst="rect">
            <a:avLst/>
          </a:prstGeom>
          <a:noFill/>
        </p:spPr>
        <p:txBody>
          <a:bodyPr wrap="none" rtlCol="0">
            <a:spAutoFit/>
          </a:bodyPr>
          <a:lstStyle/>
          <a:p>
            <a:r>
              <a:rPr lang="en-GB" dirty="0"/>
              <a:t>Transverse </a:t>
            </a:r>
          </a:p>
        </p:txBody>
      </p:sp>
      <p:sp>
        <p:nvSpPr>
          <p:cNvPr id="615" name="TextBox 614">
            <a:extLst>
              <a:ext uri="{FF2B5EF4-FFF2-40B4-BE49-F238E27FC236}">
                <a16:creationId xmlns:a16="http://schemas.microsoft.com/office/drawing/2014/main" id="{38EB88ED-8CB9-96C5-36BD-2C4FCE39DFC5}"/>
              </a:ext>
            </a:extLst>
          </p:cNvPr>
          <p:cNvSpPr txBox="1"/>
          <p:nvPr/>
        </p:nvSpPr>
        <p:spPr>
          <a:xfrm>
            <a:off x="6585640" y="986989"/>
            <a:ext cx="1492716" cy="369332"/>
          </a:xfrm>
          <a:prstGeom prst="rect">
            <a:avLst/>
          </a:prstGeom>
          <a:noFill/>
        </p:spPr>
        <p:txBody>
          <a:bodyPr wrap="none" rtlCol="0">
            <a:spAutoFit/>
          </a:bodyPr>
          <a:lstStyle/>
          <a:p>
            <a:r>
              <a:rPr lang="en-GB" dirty="0"/>
              <a:t>Longitudinal </a:t>
            </a:r>
          </a:p>
        </p:txBody>
      </p:sp>
      <p:sp>
        <p:nvSpPr>
          <p:cNvPr id="616" name="Content Placeholder 2">
            <a:extLst>
              <a:ext uri="{FF2B5EF4-FFF2-40B4-BE49-F238E27FC236}">
                <a16:creationId xmlns:a16="http://schemas.microsoft.com/office/drawing/2014/main" id="{7055607D-58B6-A573-E7B7-E9B64D77D23E}"/>
              </a:ext>
            </a:extLst>
          </p:cNvPr>
          <p:cNvSpPr txBox="1">
            <a:spLocks/>
          </p:cNvSpPr>
          <p:nvPr/>
        </p:nvSpPr>
        <p:spPr>
          <a:xfrm>
            <a:off x="152400" y="1031241"/>
            <a:ext cx="2135969" cy="2896214"/>
          </a:xfrm>
          <a:prstGeom prst="rect">
            <a:avLst/>
          </a:prstGeom>
        </p:spPr>
        <p:txBody>
          <a:bodyPr vert="horz">
            <a:normAutofit/>
          </a:bodyPr>
          <a:lstStyle>
            <a:lvl1pPr marL="268288" indent="-268288" algn="l" rtl="0" eaLnBrk="1" latinLnBrk="0" hangingPunct="1">
              <a:lnSpc>
                <a:spcPct val="100000"/>
              </a:lnSpc>
              <a:spcBef>
                <a:spcPct val="20000"/>
              </a:spcBef>
              <a:buClr>
                <a:schemeClr val="tx1"/>
              </a:buClr>
              <a:buSzPct val="80000"/>
              <a:buFont typeface="Arial"/>
              <a:buChar char="•"/>
              <a:defRPr kumimoji="0" sz="2000" kern="1200">
                <a:solidFill>
                  <a:schemeClr val="tx1"/>
                </a:solidFill>
                <a:latin typeface="+mn-lt"/>
                <a:ea typeface="+mn-ea"/>
                <a:cs typeface="+mn-cs"/>
              </a:defRPr>
            </a:lvl1pPr>
            <a:lvl2pPr marL="536575" indent="-268288" algn="l" rtl="0" eaLnBrk="1" latinLnBrk="0" hangingPunct="1">
              <a:spcBef>
                <a:spcPct val="20000"/>
              </a:spcBef>
              <a:buClr>
                <a:schemeClr val="tx1"/>
              </a:buClr>
              <a:buSzPct val="90000"/>
              <a:buFont typeface="Arial" panose="020B0604020202020204" pitchFamily="34" charset="0"/>
              <a:buChar char="–"/>
              <a:defRPr kumimoji="0" sz="1600" kern="1200">
                <a:solidFill>
                  <a:schemeClr val="tx1"/>
                </a:solidFill>
                <a:latin typeface="+mn-lt"/>
                <a:ea typeface="+mn-ea"/>
                <a:cs typeface="+mn-cs"/>
              </a:defRPr>
            </a:lvl2pPr>
            <a:lvl3pPr marL="822325" indent="-285750" algn="l" rtl="0" eaLnBrk="1" latinLnBrk="0" hangingPunct="1">
              <a:spcBef>
                <a:spcPct val="20000"/>
              </a:spcBef>
              <a:buClr>
                <a:schemeClr val="tx1"/>
              </a:buClr>
              <a:buSzPct val="85000"/>
              <a:buFont typeface="Arial" panose="020B0604020202020204" pitchFamily="34" charset="0"/>
              <a:buChar char="."/>
              <a:tabLst/>
              <a:defRPr kumimoji="0" sz="1300" kern="1200">
                <a:solidFill>
                  <a:schemeClr val="tx1"/>
                </a:solidFill>
                <a:latin typeface="+mn-lt"/>
                <a:ea typeface="+mn-ea"/>
                <a:cs typeface="+mn-cs"/>
              </a:defRPr>
            </a:lvl3pPr>
            <a:lvl4pPr marL="1042416" indent="0" algn="l" rtl="0" eaLnBrk="1" latinLnBrk="0" hangingPunct="1">
              <a:spcBef>
                <a:spcPct val="20000"/>
              </a:spcBef>
              <a:buClr>
                <a:schemeClr val="tx1"/>
              </a:buClr>
              <a:buSzPct val="90000"/>
              <a:buFontTx/>
              <a:buNone/>
              <a:defRPr kumimoji="0" sz="8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buNone/>
            </a:pPr>
            <a:r>
              <a:rPr lang="en-GB" dirty="0"/>
              <a:t>Injection losses limited LHC intensity in the early part of the proton run in 2023 due to losses of &lt;0.1 % [2-3]</a:t>
            </a:r>
          </a:p>
        </p:txBody>
      </p:sp>
      <p:pic>
        <p:nvPicPr>
          <p:cNvPr id="622" name="Picture 621">
            <a:extLst>
              <a:ext uri="{FF2B5EF4-FFF2-40B4-BE49-F238E27FC236}">
                <a16:creationId xmlns:a16="http://schemas.microsoft.com/office/drawing/2014/main" id="{A37838B6-2A62-754D-CAD4-C123F0C5C96E}"/>
              </a:ext>
            </a:extLst>
          </p:cNvPr>
          <p:cNvPicPr>
            <a:picLocks noChangeAspect="1"/>
          </p:cNvPicPr>
          <p:nvPr/>
        </p:nvPicPr>
        <p:blipFill>
          <a:blip r:embed="rId6"/>
          <a:stretch>
            <a:fillRect/>
          </a:stretch>
        </p:blipFill>
        <p:spPr>
          <a:xfrm>
            <a:off x="6014720" y="1864896"/>
            <a:ext cx="1555674" cy="279929"/>
          </a:xfrm>
          <a:prstGeom prst="rect">
            <a:avLst/>
          </a:prstGeom>
        </p:spPr>
      </p:pic>
    </p:spTree>
    <p:extLst>
      <p:ext uri="{BB962C8B-B14F-4D97-AF65-F5344CB8AC3E}">
        <p14:creationId xmlns:p14="http://schemas.microsoft.com/office/powerpoint/2010/main" val="165748431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08D017-2ED7-2AAD-A07E-DBF20E701144}"/>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861863C9-A8F2-7FF3-E048-A69551D14427}"/>
              </a:ext>
            </a:extLst>
          </p:cNvPr>
          <p:cNvSpPr>
            <a:spLocks noGrp="1"/>
          </p:cNvSpPr>
          <p:nvPr>
            <p:ph type="title"/>
          </p:nvPr>
        </p:nvSpPr>
        <p:spPr/>
        <p:txBody>
          <a:bodyPr/>
          <a:lstStyle/>
          <a:p>
            <a:r>
              <a:rPr lang="en-US" dirty="0"/>
              <a:t>Layout</a:t>
            </a:r>
            <a:endParaRPr lang="en-US" dirty="0">
              <a:solidFill>
                <a:srgbClr val="FF0000"/>
              </a:solidFill>
            </a:endParaRPr>
          </a:p>
        </p:txBody>
      </p:sp>
      <p:sp>
        <p:nvSpPr>
          <p:cNvPr id="8" name="Content Placeholder 7">
            <a:extLst>
              <a:ext uri="{FF2B5EF4-FFF2-40B4-BE49-F238E27FC236}">
                <a16:creationId xmlns:a16="http://schemas.microsoft.com/office/drawing/2014/main" id="{3659E3A9-DDFF-F378-C279-CDE6FC252ADD}"/>
              </a:ext>
            </a:extLst>
          </p:cNvPr>
          <p:cNvSpPr>
            <a:spLocks noGrp="1"/>
          </p:cNvSpPr>
          <p:nvPr>
            <p:ph idx="1"/>
          </p:nvPr>
        </p:nvSpPr>
        <p:spPr/>
        <p:txBody>
          <a:bodyPr>
            <a:normAutofit/>
          </a:bodyPr>
          <a:lstStyle/>
          <a:p>
            <a:r>
              <a:rPr lang="en-US" dirty="0">
                <a:solidFill>
                  <a:schemeClr val="accent1"/>
                </a:solidFill>
              </a:rPr>
              <a:t>Introduction</a:t>
            </a:r>
          </a:p>
          <a:p>
            <a:r>
              <a:rPr lang="en-US" dirty="0">
                <a:solidFill>
                  <a:schemeClr val="accent1"/>
                </a:solidFill>
              </a:rPr>
              <a:t>Basic principle of injection </a:t>
            </a:r>
          </a:p>
          <a:p>
            <a:pPr lvl="1"/>
            <a:r>
              <a:rPr lang="en-US" dirty="0">
                <a:solidFill>
                  <a:schemeClr val="accent1"/>
                </a:solidFill>
              </a:rPr>
              <a:t>Kicker and septum</a:t>
            </a:r>
          </a:p>
          <a:p>
            <a:r>
              <a:rPr lang="en-US" dirty="0"/>
              <a:t>Fast injection concept</a:t>
            </a:r>
          </a:p>
          <a:p>
            <a:pPr lvl="1"/>
            <a:r>
              <a:rPr lang="en-US" dirty="0">
                <a:solidFill>
                  <a:schemeClr val="accent1"/>
                </a:solidFill>
              </a:rPr>
              <a:t>Reminder on normalized phase space</a:t>
            </a:r>
          </a:p>
          <a:p>
            <a:pPr lvl="1"/>
            <a:r>
              <a:rPr lang="en-US" dirty="0">
                <a:solidFill>
                  <a:schemeClr val="accent1"/>
                </a:solidFill>
              </a:rPr>
              <a:t>Dipole error and filamentation</a:t>
            </a:r>
          </a:p>
          <a:p>
            <a:pPr lvl="1"/>
            <a:r>
              <a:rPr lang="en-US" dirty="0">
                <a:solidFill>
                  <a:schemeClr val="accent1"/>
                </a:solidFill>
              </a:rPr>
              <a:t>Betatron error and filamentation</a:t>
            </a:r>
          </a:p>
          <a:p>
            <a:pPr lvl="1"/>
            <a:r>
              <a:rPr lang="en-US" dirty="0">
                <a:solidFill>
                  <a:schemeClr val="accent1"/>
                </a:solidFill>
              </a:rPr>
              <a:t>Injection protection challenges at the LHC</a:t>
            </a:r>
          </a:p>
          <a:p>
            <a:pPr lvl="1"/>
            <a:r>
              <a:rPr lang="en-US" dirty="0"/>
              <a:t>Injection protection challenges at the FCC-</a:t>
            </a:r>
            <a:r>
              <a:rPr lang="en-US" dirty="0" err="1"/>
              <a:t>hh</a:t>
            </a:r>
            <a:endParaRPr lang="en-US" dirty="0"/>
          </a:p>
          <a:p>
            <a:r>
              <a:rPr lang="en-US" dirty="0">
                <a:solidFill>
                  <a:schemeClr val="accent1"/>
                </a:solidFill>
              </a:rPr>
              <a:t>Multi-turn injection concept</a:t>
            </a:r>
          </a:p>
          <a:p>
            <a:pPr lvl="1"/>
            <a:endParaRPr lang="en-US" dirty="0"/>
          </a:p>
        </p:txBody>
      </p:sp>
      <p:sp>
        <p:nvSpPr>
          <p:cNvPr id="3" name="Date Placeholder 2">
            <a:extLst>
              <a:ext uri="{FF2B5EF4-FFF2-40B4-BE49-F238E27FC236}">
                <a16:creationId xmlns:a16="http://schemas.microsoft.com/office/drawing/2014/main" id="{46057458-4BE1-50C1-0919-68FA40AD9B46}"/>
              </a:ext>
            </a:extLst>
          </p:cNvPr>
          <p:cNvSpPr>
            <a:spLocks noGrp="1"/>
          </p:cNvSpPr>
          <p:nvPr>
            <p:ph type="dt" sz="half" idx="2"/>
          </p:nvPr>
        </p:nvSpPr>
        <p:spPr/>
        <p:txBody>
          <a:bodyPr/>
          <a:lstStyle/>
          <a:p>
            <a:pPr defTabSz="914378"/>
            <a:r>
              <a:rPr lang="en-US">
                <a:solidFill>
                  <a:srgbClr val="0055A0">
                    <a:tint val="75000"/>
                  </a:srgbClr>
                </a:solidFill>
                <a:latin typeface="Arial"/>
              </a:rPr>
              <a:t>24/06/2025</a:t>
            </a:r>
            <a:endParaRPr lang="en-US" dirty="0">
              <a:solidFill>
                <a:srgbClr val="0055A0">
                  <a:tint val="75000"/>
                </a:srgbClr>
              </a:solidFill>
              <a:latin typeface="Arial"/>
            </a:endParaRPr>
          </a:p>
        </p:txBody>
      </p:sp>
      <p:sp>
        <p:nvSpPr>
          <p:cNvPr id="4" name="Footer Placeholder 3">
            <a:extLst>
              <a:ext uri="{FF2B5EF4-FFF2-40B4-BE49-F238E27FC236}">
                <a16:creationId xmlns:a16="http://schemas.microsoft.com/office/drawing/2014/main" id="{0F23B6B6-F0D6-CD11-E516-3A4C413C9E25}"/>
              </a:ext>
            </a:extLst>
          </p:cNvPr>
          <p:cNvSpPr>
            <a:spLocks noGrp="1"/>
          </p:cNvSpPr>
          <p:nvPr>
            <p:ph type="ftr" sz="quarter" idx="3"/>
          </p:nvPr>
        </p:nvSpPr>
        <p:spPr/>
        <p:txBody>
          <a:bodyPr/>
          <a:lstStyle/>
          <a:p>
            <a:pPr defTabSz="914378"/>
            <a:r>
              <a:rPr lang="fr-FR">
                <a:solidFill>
                  <a:srgbClr val="0055A0">
                    <a:tint val="75000"/>
                  </a:srgbClr>
                </a:solidFill>
                <a:latin typeface="Arial"/>
              </a:rPr>
              <a:t>CAS Hadrons limits 2025, Y. Dutheil, Inj./Ext. </a:t>
            </a:r>
            <a:endParaRPr lang="en-US" dirty="0">
              <a:solidFill>
                <a:srgbClr val="0055A0">
                  <a:tint val="75000"/>
                </a:srgbClr>
              </a:solidFill>
              <a:latin typeface="Arial"/>
            </a:endParaRPr>
          </a:p>
        </p:txBody>
      </p:sp>
      <p:sp>
        <p:nvSpPr>
          <p:cNvPr id="5" name="Slide Number Placeholder 4">
            <a:extLst>
              <a:ext uri="{FF2B5EF4-FFF2-40B4-BE49-F238E27FC236}">
                <a16:creationId xmlns:a16="http://schemas.microsoft.com/office/drawing/2014/main" id="{F4318098-FCEE-F480-F511-3EBED9DA8B55}"/>
              </a:ext>
            </a:extLst>
          </p:cNvPr>
          <p:cNvSpPr>
            <a:spLocks noGrp="1"/>
          </p:cNvSpPr>
          <p:nvPr>
            <p:ph type="sldNum" sz="quarter" idx="4"/>
          </p:nvPr>
        </p:nvSpPr>
        <p:spPr/>
        <p:txBody>
          <a:bodyPr/>
          <a:lstStyle/>
          <a:p>
            <a:pPr defTabSz="914378"/>
            <a:fld id="{17918391-D411-FE40-AAD7-861AE5233E0E}" type="slidenum">
              <a:rPr lang="en-US">
                <a:solidFill>
                  <a:srgbClr val="0055A0">
                    <a:tint val="75000"/>
                  </a:srgbClr>
                </a:solidFill>
                <a:latin typeface="Arial"/>
              </a:rPr>
              <a:pPr defTabSz="914378"/>
              <a:t>53</a:t>
            </a:fld>
            <a:endParaRPr lang="en-US" dirty="0">
              <a:solidFill>
                <a:srgbClr val="0055A0">
                  <a:tint val="75000"/>
                </a:srgbClr>
              </a:solidFill>
              <a:latin typeface="Arial"/>
            </a:endParaRPr>
          </a:p>
        </p:txBody>
      </p:sp>
      <p:sp>
        <p:nvSpPr>
          <p:cNvPr id="2" name="Oval 1">
            <a:extLst>
              <a:ext uri="{FF2B5EF4-FFF2-40B4-BE49-F238E27FC236}">
                <a16:creationId xmlns:a16="http://schemas.microsoft.com/office/drawing/2014/main" id="{723A4D38-E5CE-657E-1114-AC133F41363A}"/>
              </a:ext>
            </a:extLst>
          </p:cNvPr>
          <p:cNvSpPr>
            <a:spLocks noChangeArrowheads="1"/>
          </p:cNvSpPr>
          <p:nvPr/>
        </p:nvSpPr>
        <p:spPr bwMode="auto">
          <a:xfrm>
            <a:off x="5252364" y="1655227"/>
            <a:ext cx="1820704" cy="308801"/>
          </a:xfrm>
          <a:prstGeom prst="ellipse">
            <a:avLst/>
          </a:prstGeom>
          <a:noFill/>
          <a:ln w="15875">
            <a:solidFill>
              <a:schemeClr val="tx1"/>
            </a:solidFill>
            <a:round/>
            <a:headEnd/>
            <a:tailEnd/>
          </a:ln>
          <a:extLst>
            <a:ext uri="{909E8E84-426E-40dd-AFC4-6F175D3DCCD1}">
              <a14:hiddenFill xmlns="" xmlns:a14="http://schemas.microsoft.com/office/drawing/2010/main" xmlns:lc="http://schemas.openxmlformats.org/drawingml/2006/lockedCanvas">
                <a:solidFill>
                  <a:srgbClr val="FFFFFF"/>
                </a:solidFill>
              </a14:hiddenFill>
            </a:ext>
          </a:extLst>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6" name="Oval 5">
            <a:extLst>
              <a:ext uri="{FF2B5EF4-FFF2-40B4-BE49-F238E27FC236}">
                <a16:creationId xmlns:a16="http://schemas.microsoft.com/office/drawing/2014/main" id="{5401D5DA-8542-3B46-8C5F-36D87C045FD5}"/>
              </a:ext>
            </a:extLst>
          </p:cNvPr>
          <p:cNvSpPr>
            <a:spLocks noChangeArrowheads="1"/>
          </p:cNvSpPr>
          <p:nvPr/>
        </p:nvSpPr>
        <p:spPr bwMode="auto">
          <a:xfrm>
            <a:off x="6129837" y="1944335"/>
            <a:ext cx="32879" cy="37812"/>
          </a:xfrm>
          <a:prstGeom prst="ellipse">
            <a:avLst/>
          </a:prstGeom>
          <a:solidFill>
            <a:schemeClr val="tx1"/>
          </a:solidFill>
          <a:ln w="9525">
            <a:solidFill>
              <a:schemeClr val="tx1"/>
            </a:solidFill>
            <a:round/>
            <a:headEnd/>
            <a:tailEnd/>
          </a:ln>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9" name="Oval 8">
            <a:extLst>
              <a:ext uri="{FF2B5EF4-FFF2-40B4-BE49-F238E27FC236}">
                <a16:creationId xmlns:a16="http://schemas.microsoft.com/office/drawing/2014/main" id="{F96AE923-4FEB-9E34-0394-D6B09A88CDCA}"/>
              </a:ext>
            </a:extLst>
          </p:cNvPr>
          <p:cNvSpPr>
            <a:spLocks noChangeArrowheads="1"/>
          </p:cNvSpPr>
          <p:nvPr/>
        </p:nvSpPr>
        <p:spPr bwMode="auto">
          <a:xfrm>
            <a:off x="5348948" y="1699342"/>
            <a:ext cx="1641236" cy="213482"/>
          </a:xfrm>
          <a:prstGeom prst="ellipse">
            <a:avLst/>
          </a:prstGeom>
          <a:noFill/>
          <a:ln w="15875">
            <a:solidFill>
              <a:schemeClr val="tx1"/>
            </a:solidFill>
            <a:prstDash val="sysDot"/>
            <a:round/>
            <a:headEnd/>
            <a:tailEnd/>
          </a:ln>
          <a:extLst>
            <a:ext uri="{909E8E84-426E-40dd-AFC4-6F175D3DCCD1}">
              <a14:hiddenFill xmlns="" xmlns:a14="http://schemas.microsoft.com/office/drawing/2010/main" xmlns:lc="http://schemas.openxmlformats.org/drawingml/2006/lockedCanvas">
                <a:solidFill>
                  <a:srgbClr val="FFFFFF"/>
                </a:solidFill>
              </a14:hiddenFill>
            </a:ext>
          </a:extLst>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10" name="Rectangle 9">
            <a:extLst>
              <a:ext uri="{FF2B5EF4-FFF2-40B4-BE49-F238E27FC236}">
                <a16:creationId xmlns:a16="http://schemas.microsoft.com/office/drawing/2014/main" id="{A5E18D39-2601-AF24-727B-9DB09B4AA826}"/>
              </a:ext>
            </a:extLst>
          </p:cNvPr>
          <p:cNvSpPr>
            <a:spLocks noChangeArrowheads="1"/>
          </p:cNvSpPr>
          <p:nvPr/>
        </p:nvSpPr>
        <p:spPr bwMode="auto">
          <a:xfrm>
            <a:off x="6073666" y="1866346"/>
            <a:ext cx="179468" cy="71686"/>
          </a:xfrm>
          <a:prstGeom prst="rect">
            <a:avLst/>
          </a:prstGeom>
          <a:solidFill>
            <a:schemeClr val="bg1"/>
          </a:solidFill>
          <a:ln>
            <a:noFill/>
          </a:ln>
          <a:extLs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Lst>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algn="ctr" eaLnBrk="1" hangingPunct="1"/>
            <a:endParaRPr lang="en-GB" altLang="en-US" sz="1350" b="0">
              <a:solidFill>
                <a:srgbClr val="000000"/>
              </a:solidFill>
            </a:endParaRPr>
          </a:p>
        </p:txBody>
      </p:sp>
      <p:sp>
        <p:nvSpPr>
          <p:cNvPr id="11" name="Line 12">
            <a:extLst>
              <a:ext uri="{FF2B5EF4-FFF2-40B4-BE49-F238E27FC236}">
                <a16:creationId xmlns:a16="http://schemas.microsoft.com/office/drawing/2014/main" id="{2CC3E477-4902-5ADA-72C4-A2D2B20C9722}"/>
              </a:ext>
            </a:extLst>
          </p:cNvPr>
          <p:cNvSpPr>
            <a:spLocks noChangeShapeType="1"/>
          </p:cNvSpPr>
          <p:nvPr/>
        </p:nvSpPr>
        <p:spPr bwMode="auto">
          <a:xfrm>
            <a:off x="6053118" y="1911248"/>
            <a:ext cx="19865" cy="0"/>
          </a:xfrm>
          <a:prstGeom prst="line">
            <a:avLst/>
          </a:prstGeom>
          <a:noFill/>
          <a:ln w="9525">
            <a:solidFill>
              <a:schemeClr val="tx1"/>
            </a:solidFill>
            <a:round/>
            <a:headEnd/>
            <a:tailEnd type="triangle" w="lg" len="lg"/>
          </a:ln>
          <a:extLst>
            <a:ext uri="{909E8E84-426E-40dd-AFC4-6F175D3DCCD1}">
              <a14:hiddenFill xmlns="" xmlns:a14="http://schemas.microsoft.com/office/drawing/2010/main" xmlns:lc="http://schemas.openxmlformats.org/drawingml/2006/lockedCanvas">
                <a:no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000000"/>
              </a:solidFill>
            </a:endParaRPr>
          </a:p>
        </p:txBody>
      </p:sp>
      <p:sp>
        <p:nvSpPr>
          <p:cNvPr id="12" name="Oval 11">
            <a:extLst>
              <a:ext uri="{FF2B5EF4-FFF2-40B4-BE49-F238E27FC236}">
                <a16:creationId xmlns:a16="http://schemas.microsoft.com/office/drawing/2014/main" id="{5A785C40-1AD6-1A0C-3B67-A02ED2BA8320}"/>
              </a:ext>
            </a:extLst>
          </p:cNvPr>
          <p:cNvSpPr>
            <a:spLocks noChangeArrowheads="1"/>
          </p:cNvSpPr>
          <p:nvPr/>
        </p:nvSpPr>
        <p:spPr bwMode="auto">
          <a:xfrm>
            <a:off x="5353058" y="2732878"/>
            <a:ext cx="3055055" cy="510466"/>
          </a:xfrm>
          <a:prstGeom prst="ellipse">
            <a:avLst/>
          </a:prstGeom>
          <a:noFill/>
          <a:ln w="15875">
            <a:solidFill>
              <a:schemeClr val="tx1"/>
            </a:solidFill>
            <a:round/>
            <a:headEnd/>
            <a:tailEnd/>
          </a:ln>
          <a:extLst>
            <a:ext uri="{909E8E84-426E-40dd-AFC4-6F175D3DCCD1}">
              <a14:hiddenFill xmlns="" xmlns:a14="http://schemas.microsoft.com/office/drawing/2010/main" xmlns:lc="http://schemas.openxmlformats.org/drawingml/2006/lockedCanvas">
                <a:solidFill>
                  <a:srgbClr val="FFFFFF"/>
                </a:solidFill>
              </a14:hiddenFill>
            </a:ext>
          </a:extLst>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13" name="Oval 12">
            <a:extLst>
              <a:ext uri="{FF2B5EF4-FFF2-40B4-BE49-F238E27FC236}">
                <a16:creationId xmlns:a16="http://schemas.microsoft.com/office/drawing/2014/main" id="{7EE781BC-4F18-CE3B-03E0-4497750EBB80}"/>
              </a:ext>
            </a:extLst>
          </p:cNvPr>
          <p:cNvSpPr>
            <a:spLocks noChangeArrowheads="1"/>
          </p:cNvSpPr>
          <p:nvPr/>
        </p:nvSpPr>
        <p:spPr bwMode="auto">
          <a:xfrm>
            <a:off x="8343724" y="2914061"/>
            <a:ext cx="32879" cy="37812"/>
          </a:xfrm>
          <a:prstGeom prst="ellipse">
            <a:avLst/>
          </a:prstGeom>
          <a:solidFill>
            <a:schemeClr val="tx1"/>
          </a:solidFill>
          <a:ln w="9525">
            <a:solidFill>
              <a:schemeClr val="tx1"/>
            </a:solidFill>
            <a:round/>
            <a:headEnd/>
            <a:tailEnd/>
          </a:ln>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14" name="Oval 13">
            <a:extLst>
              <a:ext uri="{FF2B5EF4-FFF2-40B4-BE49-F238E27FC236}">
                <a16:creationId xmlns:a16="http://schemas.microsoft.com/office/drawing/2014/main" id="{91A50B27-CC0A-2E2B-79C6-53DC437F1A5E}"/>
              </a:ext>
            </a:extLst>
          </p:cNvPr>
          <p:cNvSpPr>
            <a:spLocks noChangeArrowheads="1"/>
          </p:cNvSpPr>
          <p:nvPr/>
        </p:nvSpPr>
        <p:spPr bwMode="auto">
          <a:xfrm>
            <a:off x="5492111" y="2799837"/>
            <a:ext cx="2779004" cy="370245"/>
          </a:xfrm>
          <a:prstGeom prst="ellipse">
            <a:avLst/>
          </a:prstGeom>
          <a:noFill/>
          <a:ln w="15875">
            <a:solidFill>
              <a:schemeClr val="tx1"/>
            </a:solidFill>
            <a:prstDash val="sysDot"/>
            <a:round/>
            <a:headEnd/>
            <a:tailEnd/>
          </a:ln>
          <a:extLst>
            <a:ext uri="{909E8E84-426E-40dd-AFC4-6F175D3DCCD1}">
              <a14:hiddenFill xmlns="" xmlns:a14="http://schemas.microsoft.com/office/drawing/2010/main" xmlns:lc="http://schemas.openxmlformats.org/drawingml/2006/lockedCanvas">
                <a:solidFill>
                  <a:srgbClr val="FFFFFF"/>
                </a:solidFill>
              </a14:hiddenFill>
            </a:ext>
          </a:extLst>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15" name="Rectangle 14">
            <a:extLst>
              <a:ext uri="{FF2B5EF4-FFF2-40B4-BE49-F238E27FC236}">
                <a16:creationId xmlns:a16="http://schemas.microsoft.com/office/drawing/2014/main" id="{B4E8581E-273C-726B-70A5-6100ECABACDF}"/>
              </a:ext>
            </a:extLst>
          </p:cNvPr>
          <p:cNvSpPr>
            <a:spLocks noChangeArrowheads="1"/>
          </p:cNvSpPr>
          <p:nvPr/>
        </p:nvSpPr>
        <p:spPr bwMode="auto">
          <a:xfrm>
            <a:off x="8127267" y="2934543"/>
            <a:ext cx="179468" cy="98470"/>
          </a:xfrm>
          <a:prstGeom prst="rect">
            <a:avLst/>
          </a:prstGeom>
          <a:solidFill>
            <a:schemeClr val="bg1"/>
          </a:solidFill>
          <a:ln>
            <a:noFill/>
          </a:ln>
          <a:extLs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Lst>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16" name="Line 22">
            <a:extLst>
              <a:ext uri="{FF2B5EF4-FFF2-40B4-BE49-F238E27FC236}">
                <a16:creationId xmlns:a16="http://schemas.microsoft.com/office/drawing/2014/main" id="{C866DC5C-1D74-A4FE-063B-D9539D6B10FF}"/>
              </a:ext>
            </a:extLst>
          </p:cNvPr>
          <p:cNvSpPr>
            <a:spLocks noChangeShapeType="1"/>
          </p:cNvSpPr>
          <p:nvPr/>
        </p:nvSpPr>
        <p:spPr bwMode="auto">
          <a:xfrm>
            <a:off x="8189601" y="2918000"/>
            <a:ext cx="38360" cy="31511"/>
          </a:xfrm>
          <a:prstGeom prst="line">
            <a:avLst/>
          </a:prstGeom>
          <a:noFill/>
          <a:ln w="9525">
            <a:solidFill>
              <a:schemeClr val="tx1"/>
            </a:solidFill>
            <a:round/>
            <a:headEnd/>
            <a:tailEnd type="triangle" w="lg" len="lg"/>
          </a:ln>
          <a:extLst>
            <a:ext uri="{909E8E84-426E-40dd-AFC4-6F175D3DCCD1}">
              <a14:hiddenFill xmlns="" xmlns:a14="http://schemas.microsoft.com/office/drawing/2010/main" xmlns:lc="http://schemas.openxmlformats.org/drawingml/2006/lockedCanvas">
                <a:no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000000"/>
              </a:solidFill>
            </a:endParaRPr>
          </a:p>
        </p:txBody>
      </p:sp>
      <p:sp>
        <p:nvSpPr>
          <p:cNvPr id="17" name="Text Box 25">
            <a:extLst>
              <a:ext uri="{FF2B5EF4-FFF2-40B4-BE49-F238E27FC236}">
                <a16:creationId xmlns:a16="http://schemas.microsoft.com/office/drawing/2014/main" id="{7D80C4A7-C60C-AA86-8450-E2D88A8AFC3C}"/>
              </a:ext>
            </a:extLst>
          </p:cNvPr>
          <p:cNvSpPr txBox="1">
            <a:spLocks noChangeArrowheads="1"/>
          </p:cNvSpPr>
          <p:nvPr/>
        </p:nvSpPr>
        <p:spPr bwMode="auto">
          <a:xfrm>
            <a:off x="5892830" y="1707220"/>
            <a:ext cx="898195" cy="300082"/>
          </a:xfrm>
          <a:prstGeom prst="rect">
            <a:avLst/>
          </a:prstGeom>
          <a:noFill/>
          <a:ln>
            <a:noFill/>
          </a:ln>
          <a:extLst>
            <a:ext uri="{909E8E84-426E-40dd-AFC4-6F175D3DCCD1}">
              <a14:hiddenFill xmlns="" xmlns:a14="http://schemas.microsoft.com/office/drawing/2010/main" xmlns:lc="http://schemas.openxmlformats.org/drawingml/2006/lockedCanvas">
                <a:solidFill>
                  <a:srgbClr val="FFFFFF"/>
                </a:solidFill>
              </a14:hiddenFill>
            </a:ex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Lst>
        </p:spPr>
        <p:txBody>
          <a:bodyPr wrap="none">
            <a:spAutoFit/>
          </a:bodyP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r>
              <a:rPr lang="en-US" altLang="en-US" sz="1350" b="0">
                <a:solidFill>
                  <a:srgbClr val="000000"/>
                </a:solidFill>
                <a:latin typeface="Calibri"/>
              </a:rPr>
              <a:t>Extraction</a:t>
            </a:r>
          </a:p>
        </p:txBody>
      </p:sp>
      <p:sp>
        <p:nvSpPr>
          <p:cNvPr id="18" name="Text Box 26">
            <a:extLst>
              <a:ext uri="{FF2B5EF4-FFF2-40B4-BE49-F238E27FC236}">
                <a16:creationId xmlns:a16="http://schemas.microsoft.com/office/drawing/2014/main" id="{B03A3A0D-0DB7-72C1-6259-A47C2ECC646B}"/>
              </a:ext>
            </a:extLst>
          </p:cNvPr>
          <p:cNvSpPr txBox="1">
            <a:spLocks noChangeArrowheads="1"/>
          </p:cNvSpPr>
          <p:nvPr/>
        </p:nvSpPr>
        <p:spPr bwMode="auto">
          <a:xfrm>
            <a:off x="6961325" y="2165976"/>
            <a:ext cx="752835" cy="300082"/>
          </a:xfrm>
          <a:prstGeom prst="rect">
            <a:avLst/>
          </a:prstGeom>
          <a:noFill/>
          <a:ln>
            <a:noFill/>
          </a:ln>
          <a:extLst>
            <a:ext uri="{909E8E84-426E-40dd-AFC4-6F175D3DCCD1}">
              <a14:hiddenFill xmlns="" xmlns:a14="http://schemas.microsoft.com/office/drawing/2010/main" xmlns:lc="http://schemas.openxmlformats.org/drawingml/2006/lockedCanvas">
                <a:solidFill>
                  <a:srgbClr val="FFFFFF"/>
                </a:solidFill>
              </a14:hiddenFill>
            </a:ex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Lst>
        </p:spPr>
        <p:txBody>
          <a:bodyPr wrap="none">
            <a:spAutoFit/>
          </a:bodyP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r>
              <a:rPr lang="en-US" altLang="en-US" sz="1350" b="0">
                <a:solidFill>
                  <a:srgbClr val="000000"/>
                </a:solidFill>
                <a:latin typeface="Calibri"/>
              </a:rPr>
              <a:t>Transfer</a:t>
            </a:r>
          </a:p>
        </p:txBody>
      </p:sp>
      <p:sp>
        <p:nvSpPr>
          <p:cNvPr id="19" name="Text Box 27">
            <a:extLst>
              <a:ext uri="{FF2B5EF4-FFF2-40B4-BE49-F238E27FC236}">
                <a16:creationId xmlns:a16="http://schemas.microsoft.com/office/drawing/2014/main" id="{B1CB61A0-945B-DE26-9FB0-58BA5E48ACFB}"/>
              </a:ext>
            </a:extLst>
          </p:cNvPr>
          <p:cNvSpPr txBox="1">
            <a:spLocks noChangeArrowheads="1"/>
          </p:cNvSpPr>
          <p:nvPr/>
        </p:nvSpPr>
        <p:spPr bwMode="auto">
          <a:xfrm>
            <a:off x="8425238" y="2841982"/>
            <a:ext cx="801823" cy="300082"/>
          </a:xfrm>
          <a:prstGeom prst="rect">
            <a:avLst/>
          </a:prstGeom>
          <a:noFill/>
          <a:ln>
            <a:noFill/>
          </a:ln>
          <a:extLst>
            <a:ext uri="{909E8E84-426E-40dd-AFC4-6F175D3DCCD1}">
              <a14:hiddenFill xmlns="" xmlns:a14="http://schemas.microsoft.com/office/drawing/2010/main" xmlns:lc="http://schemas.openxmlformats.org/drawingml/2006/lockedCanvas">
                <a:solidFill>
                  <a:srgbClr val="FFFFFF"/>
                </a:solidFill>
              </a14:hiddenFill>
            </a:ex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Lst>
        </p:spPr>
        <p:txBody>
          <a:bodyPr wrap="none">
            <a:spAutoFit/>
          </a:bodyP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r>
              <a:rPr lang="en-US" altLang="en-US" sz="1350" b="0">
                <a:solidFill>
                  <a:srgbClr val="000000"/>
                </a:solidFill>
                <a:latin typeface="Calibri"/>
              </a:rPr>
              <a:t>Injection</a:t>
            </a:r>
          </a:p>
        </p:txBody>
      </p:sp>
      <p:sp>
        <p:nvSpPr>
          <p:cNvPr id="20" name="Freeform 39">
            <a:extLst>
              <a:ext uri="{FF2B5EF4-FFF2-40B4-BE49-F238E27FC236}">
                <a16:creationId xmlns:a16="http://schemas.microsoft.com/office/drawing/2014/main" id="{598264FF-B444-9483-72B8-E7423043A578}"/>
              </a:ext>
            </a:extLst>
          </p:cNvPr>
          <p:cNvSpPr>
            <a:spLocks/>
          </p:cNvSpPr>
          <p:nvPr/>
        </p:nvSpPr>
        <p:spPr bwMode="auto">
          <a:xfrm>
            <a:off x="6147646" y="1962452"/>
            <a:ext cx="2215258" cy="970515"/>
          </a:xfrm>
          <a:custGeom>
            <a:avLst/>
            <a:gdLst>
              <a:gd name="T0" fmla="*/ 0 w 3234"/>
              <a:gd name="T1" fmla="*/ 0 h 1232"/>
              <a:gd name="T2" fmla="*/ 2147483647 w 3234"/>
              <a:gd name="T3" fmla="*/ 2147483647 h 1232"/>
              <a:gd name="T4" fmla="*/ 2147483647 w 3234"/>
              <a:gd name="T5" fmla="*/ 2147483647 h 1232"/>
              <a:gd name="T6" fmla="*/ 2147483647 w 3234"/>
              <a:gd name="T7" fmla="*/ 2147483647 h 1232"/>
              <a:gd name="T8" fmla="*/ 2147483647 w 3234"/>
              <a:gd name="T9" fmla="*/ 2147483647 h 1232"/>
              <a:gd name="T10" fmla="*/ 2147483647 w 3234"/>
              <a:gd name="T11" fmla="*/ 2147483647 h 1232"/>
              <a:gd name="T12" fmla="*/ 0 60000 65536"/>
              <a:gd name="T13" fmla="*/ 0 60000 65536"/>
              <a:gd name="T14" fmla="*/ 0 60000 65536"/>
              <a:gd name="T15" fmla="*/ 0 60000 65536"/>
              <a:gd name="T16" fmla="*/ 0 60000 65536"/>
              <a:gd name="T17" fmla="*/ 0 60000 65536"/>
              <a:gd name="T18" fmla="*/ 0 w 3234"/>
              <a:gd name="T19" fmla="*/ 0 h 1232"/>
              <a:gd name="T20" fmla="*/ 3234 w 3234"/>
              <a:gd name="T21" fmla="*/ 1232 h 1232"/>
            </a:gdLst>
            <a:ahLst/>
            <a:cxnLst>
              <a:cxn ang="T12">
                <a:pos x="T0" y="T1"/>
              </a:cxn>
              <a:cxn ang="T13">
                <a:pos x="T2" y="T3"/>
              </a:cxn>
              <a:cxn ang="T14">
                <a:pos x="T4" y="T5"/>
              </a:cxn>
              <a:cxn ang="T15">
                <a:pos x="T6" y="T7"/>
              </a:cxn>
              <a:cxn ang="T16">
                <a:pos x="T8" y="T9"/>
              </a:cxn>
              <a:cxn ang="T17">
                <a:pos x="T10" y="T11"/>
              </a:cxn>
            </a:cxnLst>
            <a:rect l="T18" t="T19" r="T20" b="T21"/>
            <a:pathLst>
              <a:path w="3234" h="1232">
                <a:moveTo>
                  <a:pt x="0" y="0"/>
                </a:moveTo>
                <a:cubicBezTo>
                  <a:pt x="145" y="17"/>
                  <a:pt x="420" y="72"/>
                  <a:pt x="644" y="177"/>
                </a:cubicBezTo>
                <a:cubicBezTo>
                  <a:pt x="868" y="282"/>
                  <a:pt x="1099" y="514"/>
                  <a:pt x="1346" y="628"/>
                </a:cubicBezTo>
                <a:cubicBezTo>
                  <a:pt x="1593" y="742"/>
                  <a:pt x="1879" y="793"/>
                  <a:pt x="2127" y="861"/>
                </a:cubicBezTo>
                <a:cubicBezTo>
                  <a:pt x="2375" y="929"/>
                  <a:pt x="2649" y="976"/>
                  <a:pt x="2834" y="1038"/>
                </a:cubicBezTo>
                <a:cubicBezTo>
                  <a:pt x="3019" y="1100"/>
                  <a:pt x="3126" y="1166"/>
                  <a:pt x="3234" y="1232"/>
                </a:cubicBezTo>
              </a:path>
            </a:pathLst>
          </a:custGeom>
          <a:noFill/>
          <a:ln w="19050" cap="flat" cmpd="sng">
            <a:solidFill>
              <a:schemeClr val="tx1"/>
            </a:solidFill>
            <a:prstDash val="solid"/>
            <a:round/>
            <a:headEnd/>
            <a:tailEnd/>
          </a:ln>
          <a:extLst>
            <a:ext uri="{909E8E84-426E-40dd-AFC4-6F175D3DCCD1}">
              <a14:hiddenFill xmlns="" xmlns:a14="http://schemas.microsoft.com/office/drawing/2010/main" xmlns:lc="http://schemas.openxmlformats.org/drawingml/2006/lockedCanvas">
                <a:solidFill>
                  <a:srgbClr val="FFFFFF"/>
                </a:solid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000000"/>
              </a:solidFill>
            </a:endParaRPr>
          </a:p>
        </p:txBody>
      </p:sp>
      <p:sp>
        <p:nvSpPr>
          <p:cNvPr id="21" name="Freeform 42">
            <a:extLst>
              <a:ext uri="{FF2B5EF4-FFF2-40B4-BE49-F238E27FC236}">
                <a16:creationId xmlns:a16="http://schemas.microsoft.com/office/drawing/2014/main" id="{5DE8135C-AEDD-F480-0AF3-A9CD25C14E45}"/>
              </a:ext>
            </a:extLst>
          </p:cNvPr>
          <p:cNvSpPr>
            <a:spLocks/>
          </p:cNvSpPr>
          <p:nvPr/>
        </p:nvSpPr>
        <p:spPr bwMode="auto">
          <a:xfrm>
            <a:off x="6489457" y="2112914"/>
            <a:ext cx="184731" cy="300082"/>
          </a:xfrm>
          <a:custGeom>
            <a:avLst/>
            <a:gdLst>
              <a:gd name="T0" fmla="*/ 0 w 1062"/>
              <a:gd name="T1" fmla="*/ 0 h 612"/>
              <a:gd name="T2" fmla="*/ 2147483647 w 1062"/>
              <a:gd name="T3" fmla="*/ 2147483647 h 612"/>
              <a:gd name="T4" fmla="*/ 2147483647 w 1062"/>
              <a:gd name="T5" fmla="*/ 2147483647 h 612"/>
              <a:gd name="T6" fmla="*/ 2147483647 w 1062"/>
              <a:gd name="T7" fmla="*/ 2147483647 h 612"/>
              <a:gd name="T8" fmla="*/ 2147483647 w 1062"/>
              <a:gd name="T9" fmla="*/ 2147483647 h 612"/>
              <a:gd name="T10" fmla="*/ 0 60000 65536"/>
              <a:gd name="T11" fmla="*/ 0 60000 65536"/>
              <a:gd name="T12" fmla="*/ 0 60000 65536"/>
              <a:gd name="T13" fmla="*/ 0 60000 65536"/>
              <a:gd name="T14" fmla="*/ 0 60000 65536"/>
              <a:gd name="T15" fmla="*/ 0 w 1062"/>
              <a:gd name="T16" fmla="*/ 0 h 612"/>
              <a:gd name="T17" fmla="*/ 1062 w 1062"/>
              <a:gd name="T18" fmla="*/ 612 h 612"/>
            </a:gdLst>
            <a:ahLst/>
            <a:cxnLst>
              <a:cxn ang="T10">
                <a:pos x="T0" y="T1"/>
              </a:cxn>
              <a:cxn ang="T11">
                <a:pos x="T2" y="T3"/>
              </a:cxn>
              <a:cxn ang="T12">
                <a:pos x="T4" y="T5"/>
              </a:cxn>
              <a:cxn ang="T13">
                <a:pos x="T6" y="T7"/>
              </a:cxn>
              <a:cxn ang="T14">
                <a:pos x="T8" y="T9"/>
              </a:cxn>
            </a:cxnLst>
            <a:rect l="T15" t="T16" r="T17" b="T18"/>
            <a:pathLst>
              <a:path w="1062" h="612">
                <a:moveTo>
                  <a:pt x="0" y="0"/>
                </a:moveTo>
                <a:cubicBezTo>
                  <a:pt x="23" y="11"/>
                  <a:pt x="81" y="31"/>
                  <a:pt x="144" y="66"/>
                </a:cubicBezTo>
                <a:cubicBezTo>
                  <a:pt x="207" y="101"/>
                  <a:pt x="290" y="145"/>
                  <a:pt x="378" y="210"/>
                </a:cubicBezTo>
                <a:cubicBezTo>
                  <a:pt x="466" y="275"/>
                  <a:pt x="558" y="389"/>
                  <a:pt x="672" y="456"/>
                </a:cubicBezTo>
                <a:cubicBezTo>
                  <a:pt x="786" y="523"/>
                  <a:pt x="924" y="567"/>
                  <a:pt x="1062" y="612"/>
                </a:cubicBezTo>
              </a:path>
            </a:pathLst>
          </a:custGeom>
          <a:noFill/>
          <a:ln w="19050" cap="flat" cmpd="sng">
            <a:solidFill>
              <a:schemeClr val="tx1"/>
            </a:solidFill>
            <a:prstDash val="sysDot"/>
            <a:round/>
            <a:headEnd/>
            <a:tailEnd type="triangle" w="med" len="med"/>
          </a:ln>
          <a:extLst>
            <a:ext uri="{909E8E84-426E-40dd-AFC4-6F175D3DCCD1}">
              <a14:hiddenFill xmlns="" xmlns:a14="http://schemas.microsoft.com/office/drawing/2010/main" xmlns:lc="http://schemas.openxmlformats.org/drawingml/2006/lockedCanvas">
                <a:solidFill>
                  <a:srgbClr val="FFFFFF"/>
                </a:solidFill>
              </a14:hiddenFill>
            </a:ext>
          </a:extLst>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000000"/>
              </a:solidFill>
            </a:endParaRPr>
          </a:p>
        </p:txBody>
      </p:sp>
    </p:spTree>
    <p:extLst>
      <p:ext uri="{BB962C8B-B14F-4D97-AF65-F5344CB8AC3E}">
        <p14:creationId xmlns:p14="http://schemas.microsoft.com/office/powerpoint/2010/main" val="211749670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9B8A13-BCE8-AB25-4472-51A6B2FF7AC4}"/>
              </a:ext>
            </a:extLst>
          </p:cNvPr>
          <p:cNvSpPr>
            <a:spLocks noGrp="1"/>
          </p:cNvSpPr>
          <p:nvPr>
            <p:ph type="title"/>
          </p:nvPr>
        </p:nvSpPr>
        <p:spPr/>
        <p:txBody>
          <a:bodyPr/>
          <a:lstStyle/>
          <a:p>
            <a:r>
              <a:rPr lang="en-US" dirty="0"/>
              <a:t>Injection protection challenges at the FCC-</a:t>
            </a:r>
            <a:r>
              <a:rPr lang="en-US" dirty="0" err="1"/>
              <a:t>hh</a:t>
            </a:r>
            <a:endParaRPr lang="en-GB" dirty="0"/>
          </a:p>
        </p:txBody>
      </p:sp>
      <p:sp>
        <p:nvSpPr>
          <p:cNvPr id="3" name="Content Placeholder 2">
            <a:extLst>
              <a:ext uri="{FF2B5EF4-FFF2-40B4-BE49-F238E27FC236}">
                <a16:creationId xmlns:a16="http://schemas.microsoft.com/office/drawing/2014/main" id="{C5D18986-4413-0F25-EE7F-472A438CA75E}"/>
              </a:ext>
            </a:extLst>
          </p:cNvPr>
          <p:cNvSpPr>
            <a:spLocks noGrp="1"/>
          </p:cNvSpPr>
          <p:nvPr>
            <p:ph idx="1"/>
          </p:nvPr>
        </p:nvSpPr>
        <p:spPr>
          <a:xfrm>
            <a:off x="0" y="586740"/>
            <a:ext cx="4572000" cy="3802379"/>
          </a:xfrm>
        </p:spPr>
        <p:txBody>
          <a:bodyPr>
            <a:normAutofit fontScale="85000" lnSpcReduction="20000"/>
          </a:bodyPr>
          <a:lstStyle/>
          <a:p>
            <a:r>
              <a:rPr lang="en-GB" dirty="0"/>
              <a:t>Considerations</a:t>
            </a:r>
          </a:p>
          <a:p>
            <a:pPr lvl="1"/>
            <a:r>
              <a:rPr lang="en-GB" dirty="0"/>
              <a:t>LHC used as injector for the FCC</a:t>
            </a:r>
          </a:p>
          <a:p>
            <a:pPr lvl="1"/>
            <a:r>
              <a:rPr lang="en-GB" dirty="0"/>
              <a:t>Injection energy = 3.3 TeV (x7 HL-LHC)</a:t>
            </a:r>
          </a:p>
          <a:p>
            <a:pPr lvl="1"/>
            <a:r>
              <a:rPr lang="en-GB" dirty="0"/>
              <a:t>Bunch population = 1.1E11 ppb</a:t>
            </a:r>
          </a:p>
          <a:p>
            <a:pPr lvl="1"/>
            <a:r>
              <a:rPr lang="en-GB" dirty="0"/>
              <a:t>LHC can be filled with ~2800 bunches but, in order to limit the stored energy of the injected beam into the FCC to 5 MJ one can extract/inject </a:t>
            </a:r>
            <a:r>
              <a:rPr lang="en-GB" dirty="0">
                <a:sym typeface="Wingdings" panose="05000000000000000000" pitchFamily="2" charset="2"/>
              </a:rPr>
              <a:t>90 bunches at the time  reduce kicker flattop! [6]</a:t>
            </a:r>
          </a:p>
          <a:p>
            <a:r>
              <a:rPr lang="en-US" dirty="0" err="1">
                <a:sym typeface="Wingdings" panose="05000000000000000000" pitchFamily="2" charset="2"/>
              </a:rPr>
              <a:t>t</a:t>
            </a:r>
            <a:r>
              <a:rPr lang="en-US" baseline="-25000" dirty="0" err="1">
                <a:sym typeface="Wingdings" panose="05000000000000000000" pitchFamily="2" charset="2"/>
              </a:rPr>
              <a:t>rise</a:t>
            </a:r>
            <a:r>
              <a:rPr lang="en-US" dirty="0">
                <a:sym typeface="Wingdings" panose="05000000000000000000" pitchFamily="2" charset="2"/>
              </a:rPr>
              <a:t> injection kicker defined by the target filling factor assuming a target filling factor of 80%  0.28 </a:t>
            </a:r>
            <a:r>
              <a:rPr lang="el-GR" dirty="0">
                <a:sym typeface="Wingdings" panose="05000000000000000000" pitchFamily="2" charset="2"/>
              </a:rPr>
              <a:t>μ</a:t>
            </a:r>
            <a:r>
              <a:rPr lang="en-US" dirty="0">
                <a:sym typeface="Wingdings" panose="05000000000000000000" pitchFamily="2" charset="2"/>
              </a:rPr>
              <a:t>s</a:t>
            </a:r>
          </a:p>
          <a:p>
            <a:r>
              <a:rPr lang="en-GB" dirty="0"/>
              <a:t>The LHC is emptied to fill FCC by pulsing the extraction/injection kickers at high frequency. Required kicker recharging time driven by synchronisation of two machines to common frequency</a:t>
            </a:r>
            <a:endParaRPr lang="en-US" dirty="0">
              <a:sym typeface="Wingdings" panose="05000000000000000000" pitchFamily="2" charset="2"/>
            </a:endParaRPr>
          </a:p>
          <a:p>
            <a:endParaRPr lang="en-US" dirty="0">
              <a:sym typeface="Wingdings" panose="05000000000000000000" pitchFamily="2" charset="2"/>
            </a:endParaRPr>
          </a:p>
          <a:p>
            <a:pPr lvl="1"/>
            <a:endParaRPr lang="en-GB" dirty="0">
              <a:sym typeface="Wingdings" panose="05000000000000000000" pitchFamily="2" charset="2"/>
            </a:endParaRPr>
          </a:p>
          <a:p>
            <a:endParaRPr lang="en-GB" b="1" dirty="0">
              <a:sym typeface="Wingdings" panose="05000000000000000000" pitchFamily="2" charset="2"/>
            </a:endParaRPr>
          </a:p>
        </p:txBody>
      </p:sp>
      <p:sp>
        <p:nvSpPr>
          <p:cNvPr id="4" name="Date Placeholder 3">
            <a:extLst>
              <a:ext uri="{FF2B5EF4-FFF2-40B4-BE49-F238E27FC236}">
                <a16:creationId xmlns:a16="http://schemas.microsoft.com/office/drawing/2014/main" id="{5E6C7E35-CD21-D288-3B47-9805ED852D91}"/>
              </a:ext>
            </a:extLst>
          </p:cNvPr>
          <p:cNvSpPr>
            <a:spLocks noGrp="1"/>
          </p:cNvSpPr>
          <p:nvPr>
            <p:ph type="dt" sz="half" idx="2"/>
          </p:nvPr>
        </p:nvSpPr>
        <p:spPr/>
        <p:txBody>
          <a:bodyPr/>
          <a:lstStyle/>
          <a:p>
            <a:r>
              <a:rPr lang="en-US"/>
              <a:t>24/06/2025</a:t>
            </a:r>
            <a:endParaRPr lang="en-US" dirty="0"/>
          </a:p>
        </p:txBody>
      </p:sp>
      <p:sp>
        <p:nvSpPr>
          <p:cNvPr id="5" name="Footer Placeholder 4">
            <a:extLst>
              <a:ext uri="{FF2B5EF4-FFF2-40B4-BE49-F238E27FC236}">
                <a16:creationId xmlns:a16="http://schemas.microsoft.com/office/drawing/2014/main" id="{6F96A4F5-AFF3-1F76-EDF1-58C471CA256C}"/>
              </a:ext>
            </a:extLst>
          </p:cNvPr>
          <p:cNvSpPr>
            <a:spLocks noGrp="1"/>
          </p:cNvSpPr>
          <p:nvPr>
            <p:ph type="ftr" sz="quarter" idx="3"/>
          </p:nvPr>
        </p:nvSpPr>
        <p:spPr/>
        <p:txBody>
          <a:bodyPr/>
          <a:lstStyle/>
          <a:p>
            <a:r>
              <a:rPr lang="fr-FR"/>
              <a:t>CAS Hadrons limits 2025, Y. Dutheil, Inj./Ext. </a:t>
            </a:r>
            <a:endParaRPr lang="en-US" dirty="0"/>
          </a:p>
        </p:txBody>
      </p:sp>
      <p:sp>
        <p:nvSpPr>
          <p:cNvPr id="6" name="Slide Number Placeholder 5">
            <a:extLst>
              <a:ext uri="{FF2B5EF4-FFF2-40B4-BE49-F238E27FC236}">
                <a16:creationId xmlns:a16="http://schemas.microsoft.com/office/drawing/2014/main" id="{13BD5EC2-A905-BB97-7E99-832EC571EED7}"/>
              </a:ext>
            </a:extLst>
          </p:cNvPr>
          <p:cNvSpPr>
            <a:spLocks noGrp="1"/>
          </p:cNvSpPr>
          <p:nvPr>
            <p:ph type="sldNum" sz="quarter" idx="4"/>
          </p:nvPr>
        </p:nvSpPr>
        <p:spPr/>
        <p:txBody>
          <a:bodyPr/>
          <a:lstStyle/>
          <a:p>
            <a:fld id="{17918391-D411-FE40-AAD7-861AE5233E0E}" type="slidenum">
              <a:rPr lang="en-US" smtClean="0"/>
              <a:pPr/>
              <a:t>54</a:t>
            </a:fld>
            <a:endParaRPr lang="en-US" dirty="0"/>
          </a:p>
        </p:txBody>
      </p:sp>
      <p:sp>
        <p:nvSpPr>
          <p:cNvPr id="7" name="TextBox 6">
            <a:extLst>
              <a:ext uri="{FF2B5EF4-FFF2-40B4-BE49-F238E27FC236}">
                <a16:creationId xmlns:a16="http://schemas.microsoft.com/office/drawing/2014/main" id="{C5055850-B59C-0E1C-31C1-4F6DE35B0B60}"/>
              </a:ext>
            </a:extLst>
          </p:cNvPr>
          <p:cNvSpPr txBox="1"/>
          <p:nvPr/>
        </p:nvSpPr>
        <p:spPr>
          <a:xfrm>
            <a:off x="0" y="4432510"/>
            <a:ext cx="7016664" cy="338554"/>
          </a:xfrm>
          <a:prstGeom prst="rect">
            <a:avLst/>
          </a:prstGeom>
          <a:noFill/>
        </p:spPr>
        <p:txBody>
          <a:bodyPr wrap="none" rtlCol="0">
            <a:spAutoFit/>
          </a:bodyPr>
          <a:lstStyle/>
          <a:p>
            <a:r>
              <a:rPr lang="en-GB" sz="800" dirty="0">
                <a:solidFill>
                  <a:schemeClr val="accent6">
                    <a:lumMod val="50000"/>
                  </a:schemeClr>
                </a:solidFill>
              </a:rPr>
              <a:t>[1] W. Bartmann, </a:t>
            </a:r>
            <a:r>
              <a:rPr lang="en-US" sz="800" dirty="0">
                <a:solidFill>
                  <a:schemeClr val="accent6">
                    <a:lumMod val="50000"/>
                  </a:schemeClr>
                </a:solidFill>
              </a:rPr>
              <a:t>BEAM TRANSFER TO THE FCC-</a:t>
            </a:r>
            <a:r>
              <a:rPr lang="en-US" sz="800" dirty="0" err="1">
                <a:solidFill>
                  <a:schemeClr val="accent6">
                    <a:lumMod val="50000"/>
                  </a:schemeClr>
                </a:solidFill>
              </a:rPr>
              <a:t>hh</a:t>
            </a:r>
            <a:r>
              <a:rPr lang="en-US" sz="800" dirty="0">
                <a:solidFill>
                  <a:schemeClr val="accent6">
                    <a:lumMod val="50000"/>
                  </a:schemeClr>
                </a:solidFill>
              </a:rPr>
              <a:t> COLLIDER FROM A 3.3 TeV BOOSTER IN THE LHC TUNNEL, IPAC15, Richmond, VA, USA </a:t>
            </a:r>
          </a:p>
          <a:p>
            <a:r>
              <a:rPr lang="en-US" sz="800" dirty="0">
                <a:solidFill>
                  <a:schemeClr val="accent6">
                    <a:lumMod val="50000"/>
                  </a:schemeClr>
                </a:solidFill>
              </a:rPr>
              <a:t>[2] C. Bracco, Injection: Hadron Beams, CAS Beam Injection, Extraction and Transfer, 2017, Erice, Italy</a:t>
            </a:r>
            <a:endParaRPr lang="en-GB" sz="800" dirty="0">
              <a:solidFill>
                <a:schemeClr val="accent6">
                  <a:lumMod val="50000"/>
                </a:schemeClr>
              </a:solidFill>
            </a:endParaRPr>
          </a:p>
        </p:txBody>
      </p:sp>
      <p:pic>
        <p:nvPicPr>
          <p:cNvPr id="246" name="Picture 4">
            <a:extLst>
              <a:ext uri="{FF2B5EF4-FFF2-40B4-BE49-F238E27FC236}">
                <a16:creationId xmlns:a16="http://schemas.microsoft.com/office/drawing/2014/main" id="{6D8D1C0A-C8CF-CFE2-9E35-0055F87D2A87}"/>
              </a:ext>
            </a:extLst>
          </p:cNvPr>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13457" t="4812" r="9946" b="13366"/>
          <a:stretch/>
        </p:blipFill>
        <p:spPr bwMode="auto">
          <a:xfrm>
            <a:off x="5655575" y="297627"/>
            <a:ext cx="3187590" cy="301050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48" name="Picture 247">
            <a:extLst>
              <a:ext uri="{FF2B5EF4-FFF2-40B4-BE49-F238E27FC236}">
                <a16:creationId xmlns:a16="http://schemas.microsoft.com/office/drawing/2014/main" id="{18CBF837-CF5C-FB6D-8FF9-AA28BE1B9D94}"/>
              </a:ext>
            </a:extLst>
          </p:cNvPr>
          <p:cNvPicPr>
            <a:picLocks noChangeAspect="1"/>
          </p:cNvPicPr>
          <p:nvPr/>
        </p:nvPicPr>
        <p:blipFill>
          <a:blip r:embed="rId3"/>
          <a:stretch>
            <a:fillRect/>
          </a:stretch>
        </p:blipFill>
        <p:spPr>
          <a:xfrm>
            <a:off x="3781211" y="3274921"/>
            <a:ext cx="5362789" cy="1087443"/>
          </a:xfrm>
          <a:prstGeom prst="rect">
            <a:avLst/>
          </a:prstGeom>
        </p:spPr>
      </p:pic>
    </p:spTree>
    <p:extLst>
      <p:ext uri="{BB962C8B-B14F-4D97-AF65-F5344CB8AC3E}">
        <p14:creationId xmlns:p14="http://schemas.microsoft.com/office/powerpoint/2010/main" val="291301134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08D017-2ED7-2AAD-A07E-DBF20E701144}"/>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861863C9-A8F2-7FF3-E048-A69551D14427}"/>
              </a:ext>
            </a:extLst>
          </p:cNvPr>
          <p:cNvSpPr>
            <a:spLocks noGrp="1"/>
          </p:cNvSpPr>
          <p:nvPr>
            <p:ph type="title"/>
          </p:nvPr>
        </p:nvSpPr>
        <p:spPr/>
        <p:txBody>
          <a:bodyPr/>
          <a:lstStyle/>
          <a:p>
            <a:r>
              <a:rPr lang="en-US" dirty="0"/>
              <a:t>Layout</a:t>
            </a:r>
            <a:endParaRPr lang="en-US" dirty="0">
              <a:solidFill>
                <a:srgbClr val="FF0000"/>
              </a:solidFill>
            </a:endParaRPr>
          </a:p>
        </p:txBody>
      </p:sp>
      <p:sp>
        <p:nvSpPr>
          <p:cNvPr id="8" name="Content Placeholder 7">
            <a:extLst>
              <a:ext uri="{FF2B5EF4-FFF2-40B4-BE49-F238E27FC236}">
                <a16:creationId xmlns:a16="http://schemas.microsoft.com/office/drawing/2014/main" id="{3659E3A9-DDFF-F378-C279-CDE6FC252ADD}"/>
              </a:ext>
            </a:extLst>
          </p:cNvPr>
          <p:cNvSpPr>
            <a:spLocks noGrp="1"/>
          </p:cNvSpPr>
          <p:nvPr>
            <p:ph idx="1"/>
          </p:nvPr>
        </p:nvSpPr>
        <p:spPr/>
        <p:txBody>
          <a:bodyPr>
            <a:normAutofit/>
          </a:bodyPr>
          <a:lstStyle/>
          <a:p>
            <a:r>
              <a:rPr lang="en-US" dirty="0">
                <a:solidFill>
                  <a:schemeClr val="accent1"/>
                </a:solidFill>
              </a:rPr>
              <a:t>Introduction</a:t>
            </a:r>
          </a:p>
          <a:p>
            <a:r>
              <a:rPr lang="en-US" dirty="0">
                <a:solidFill>
                  <a:schemeClr val="accent1"/>
                </a:solidFill>
              </a:rPr>
              <a:t>Basic principle of injection </a:t>
            </a:r>
          </a:p>
          <a:p>
            <a:pPr lvl="1"/>
            <a:r>
              <a:rPr lang="en-US" dirty="0">
                <a:solidFill>
                  <a:schemeClr val="accent1"/>
                </a:solidFill>
              </a:rPr>
              <a:t>Kicker and septum</a:t>
            </a:r>
          </a:p>
          <a:p>
            <a:r>
              <a:rPr lang="en-US" dirty="0">
                <a:solidFill>
                  <a:schemeClr val="accent1"/>
                </a:solidFill>
              </a:rPr>
              <a:t>Fast injection concept</a:t>
            </a:r>
          </a:p>
          <a:p>
            <a:pPr lvl="1"/>
            <a:r>
              <a:rPr lang="en-US" dirty="0">
                <a:solidFill>
                  <a:schemeClr val="accent1"/>
                </a:solidFill>
              </a:rPr>
              <a:t>Reminder on normalized phase space</a:t>
            </a:r>
          </a:p>
          <a:p>
            <a:pPr lvl="1"/>
            <a:r>
              <a:rPr lang="en-US" dirty="0">
                <a:solidFill>
                  <a:schemeClr val="accent1"/>
                </a:solidFill>
              </a:rPr>
              <a:t>Dipole error and filamentation</a:t>
            </a:r>
          </a:p>
          <a:p>
            <a:pPr lvl="1"/>
            <a:r>
              <a:rPr lang="en-US" dirty="0">
                <a:solidFill>
                  <a:schemeClr val="accent1"/>
                </a:solidFill>
              </a:rPr>
              <a:t>Betatron error and filamentation</a:t>
            </a:r>
          </a:p>
          <a:p>
            <a:pPr lvl="1"/>
            <a:r>
              <a:rPr lang="en-US" dirty="0">
                <a:solidFill>
                  <a:schemeClr val="accent1"/>
                </a:solidFill>
              </a:rPr>
              <a:t>Injection protection challenges at the LHC</a:t>
            </a:r>
          </a:p>
          <a:p>
            <a:pPr lvl="1"/>
            <a:r>
              <a:rPr lang="en-US" dirty="0">
                <a:solidFill>
                  <a:schemeClr val="accent1"/>
                </a:solidFill>
              </a:rPr>
              <a:t>Injection protection challenges at the FCC-</a:t>
            </a:r>
            <a:r>
              <a:rPr lang="en-US" dirty="0" err="1">
                <a:solidFill>
                  <a:schemeClr val="accent1"/>
                </a:solidFill>
              </a:rPr>
              <a:t>hh</a:t>
            </a:r>
            <a:endParaRPr lang="en-US" dirty="0">
              <a:solidFill>
                <a:schemeClr val="accent1"/>
              </a:solidFill>
            </a:endParaRPr>
          </a:p>
          <a:p>
            <a:r>
              <a:rPr lang="en-US" dirty="0"/>
              <a:t>Multi-turn injection concept</a:t>
            </a:r>
          </a:p>
          <a:p>
            <a:pPr lvl="1"/>
            <a:endParaRPr lang="en-US" dirty="0"/>
          </a:p>
        </p:txBody>
      </p:sp>
      <p:sp>
        <p:nvSpPr>
          <p:cNvPr id="3" name="Date Placeholder 2">
            <a:extLst>
              <a:ext uri="{FF2B5EF4-FFF2-40B4-BE49-F238E27FC236}">
                <a16:creationId xmlns:a16="http://schemas.microsoft.com/office/drawing/2014/main" id="{46057458-4BE1-50C1-0919-68FA40AD9B46}"/>
              </a:ext>
            </a:extLst>
          </p:cNvPr>
          <p:cNvSpPr>
            <a:spLocks noGrp="1"/>
          </p:cNvSpPr>
          <p:nvPr>
            <p:ph type="dt" sz="half" idx="2"/>
          </p:nvPr>
        </p:nvSpPr>
        <p:spPr/>
        <p:txBody>
          <a:bodyPr/>
          <a:lstStyle/>
          <a:p>
            <a:pPr defTabSz="914378"/>
            <a:r>
              <a:rPr lang="en-US">
                <a:solidFill>
                  <a:srgbClr val="0055A0">
                    <a:tint val="75000"/>
                  </a:srgbClr>
                </a:solidFill>
                <a:latin typeface="Arial"/>
              </a:rPr>
              <a:t>24/06/2025</a:t>
            </a:r>
            <a:endParaRPr lang="en-US" dirty="0">
              <a:solidFill>
                <a:srgbClr val="0055A0">
                  <a:tint val="75000"/>
                </a:srgbClr>
              </a:solidFill>
              <a:latin typeface="Arial"/>
            </a:endParaRPr>
          </a:p>
        </p:txBody>
      </p:sp>
      <p:sp>
        <p:nvSpPr>
          <p:cNvPr id="4" name="Footer Placeholder 3">
            <a:extLst>
              <a:ext uri="{FF2B5EF4-FFF2-40B4-BE49-F238E27FC236}">
                <a16:creationId xmlns:a16="http://schemas.microsoft.com/office/drawing/2014/main" id="{0F23B6B6-F0D6-CD11-E516-3A4C413C9E25}"/>
              </a:ext>
            </a:extLst>
          </p:cNvPr>
          <p:cNvSpPr>
            <a:spLocks noGrp="1"/>
          </p:cNvSpPr>
          <p:nvPr>
            <p:ph type="ftr" sz="quarter" idx="3"/>
          </p:nvPr>
        </p:nvSpPr>
        <p:spPr/>
        <p:txBody>
          <a:bodyPr/>
          <a:lstStyle/>
          <a:p>
            <a:pPr defTabSz="914378"/>
            <a:r>
              <a:rPr lang="fr-FR">
                <a:solidFill>
                  <a:srgbClr val="0055A0">
                    <a:tint val="75000"/>
                  </a:srgbClr>
                </a:solidFill>
                <a:latin typeface="Arial"/>
              </a:rPr>
              <a:t>CAS Hadrons limits 2025, Y. Dutheil, Inj./Ext. </a:t>
            </a:r>
            <a:endParaRPr lang="en-US" dirty="0">
              <a:solidFill>
                <a:srgbClr val="0055A0">
                  <a:tint val="75000"/>
                </a:srgbClr>
              </a:solidFill>
              <a:latin typeface="Arial"/>
            </a:endParaRPr>
          </a:p>
        </p:txBody>
      </p:sp>
      <p:sp>
        <p:nvSpPr>
          <p:cNvPr id="5" name="Slide Number Placeholder 4">
            <a:extLst>
              <a:ext uri="{FF2B5EF4-FFF2-40B4-BE49-F238E27FC236}">
                <a16:creationId xmlns:a16="http://schemas.microsoft.com/office/drawing/2014/main" id="{F4318098-FCEE-F480-F511-3EBED9DA8B55}"/>
              </a:ext>
            </a:extLst>
          </p:cNvPr>
          <p:cNvSpPr>
            <a:spLocks noGrp="1"/>
          </p:cNvSpPr>
          <p:nvPr>
            <p:ph type="sldNum" sz="quarter" idx="4"/>
          </p:nvPr>
        </p:nvSpPr>
        <p:spPr/>
        <p:txBody>
          <a:bodyPr/>
          <a:lstStyle/>
          <a:p>
            <a:pPr defTabSz="914378"/>
            <a:fld id="{17918391-D411-FE40-AAD7-861AE5233E0E}" type="slidenum">
              <a:rPr lang="en-US">
                <a:solidFill>
                  <a:srgbClr val="0055A0">
                    <a:tint val="75000"/>
                  </a:srgbClr>
                </a:solidFill>
                <a:latin typeface="Arial"/>
              </a:rPr>
              <a:pPr defTabSz="914378"/>
              <a:t>55</a:t>
            </a:fld>
            <a:endParaRPr lang="en-US" dirty="0">
              <a:solidFill>
                <a:srgbClr val="0055A0">
                  <a:tint val="75000"/>
                </a:srgbClr>
              </a:solidFill>
              <a:latin typeface="Arial"/>
            </a:endParaRPr>
          </a:p>
        </p:txBody>
      </p:sp>
      <p:sp>
        <p:nvSpPr>
          <p:cNvPr id="2" name="Oval 1">
            <a:extLst>
              <a:ext uri="{FF2B5EF4-FFF2-40B4-BE49-F238E27FC236}">
                <a16:creationId xmlns:a16="http://schemas.microsoft.com/office/drawing/2014/main" id="{723A4D38-E5CE-657E-1114-AC133F41363A}"/>
              </a:ext>
            </a:extLst>
          </p:cNvPr>
          <p:cNvSpPr>
            <a:spLocks noChangeArrowheads="1"/>
          </p:cNvSpPr>
          <p:nvPr/>
        </p:nvSpPr>
        <p:spPr bwMode="auto">
          <a:xfrm>
            <a:off x="5252364" y="1655227"/>
            <a:ext cx="1820704" cy="308801"/>
          </a:xfrm>
          <a:prstGeom prst="ellipse">
            <a:avLst/>
          </a:prstGeom>
          <a:noFill/>
          <a:ln w="15875">
            <a:solidFill>
              <a:schemeClr val="tx1"/>
            </a:solidFill>
            <a:round/>
            <a:headEnd/>
            <a:tailEnd/>
          </a:ln>
          <a:extLst>
            <a:ext uri="{909E8E84-426E-40dd-AFC4-6F175D3DCCD1}">
              <a14:hiddenFill xmlns="" xmlns:a14="http://schemas.microsoft.com/office/drawing/2010/main" xmlns:lc="http://schemas.openxmlformats.org/drawingml/2006/lockedCanvas">
                <a:solidFill>
                  <a:srgbClr val="FFFFFF"/>
                </a:solidFill>
              </a14:hiddenFill>
            </a:ext>
          </a:extLst>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6" name="Oval 5">
            <a:extLst>
              <a:ext uri="{FF2B5EF4-FFF2-40B4-BE49-F238E27FC236}">
                <a16:creationId xmlns:a16="http://schemas.microsoft.com/office/drawing/2014/main" id="{5401D5DA-8542-3B46-8C5F-36D87C045FD5}"/>
              </a:ext>
            </a:extLst>
          </p:cNvPr>
          <p:cNvSpPr>
            <a:spLocks noChangeArrowheads="1"/>
          </p:cNvSpPr>
          <p:nvPr/>
        </p:nvSpPr>
        <p:spPr bwMode="auto">
          <a:xfrm>
            <a:off x="6129837" y="1944335"/>
            <a:ext cx="32879" cy="37812"/>
          </a:xfrm>
          <a:prstGeom prst="ellipse">
            <a:avLst/>
          </a:prstGeom>
          <a:solidFill>
            <a:schemeClr val="tx1"/>
          </a:solidFill>
          <a:ln w="9525">
            <a:solidFill>
              <a:schemeClr val="tx1"/>
            </a:solidFill>
            <a:round/>
            <a:headEnd/>
            <a:tailEnd/>
          </a:ln>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9" name="Oval 8">
            <a:extLst>
              <a:ext uri="{FF2B5EF4-FFF2-40B4-BE49-F238E27FC236}">
                <a16:creationId xmlns:a16="http://schemas.microsoft.com/office/drawing/2014/main" id="{F96AE923-4FEB-9E34-0394-D6B09A88CDCA}"/>
              </a:ext>
            </a:extLst>
          </p:cNvPr>
          <p:cNvSpPr>
            <a:spLocks noChangeArrowheads="1"/>
          </p:cNvSpPr>
          <p:nvPr/>
        </p:nvSpPr>
        <p:spPr bwMode="auto">
          <a:xfrm>
            <a:off x="5348948" y="1699342"/>
            <a:ext cx="1641236" cy="213482"/>
          </a:xfrm>
          <a:prstGeom prst="ellipse">
            <a:avLst/>
          </a:prstGeom>
          <a:noFill/>
          <a:ln w="15875">
            <a:solidFill>
              <a:schemeClr val="tx1"/>
            </a:solidFill>
            <a:prstDash val="sysDot"/>
            <a:round/>
            <a:headEnd/>
            <a:tailEnd/>
          </a:ln>
          <a:extLst>
            <a:ext uri="{909E8E84-426E-40dd-AFC4-6F175D3DCCD1}">
              <a14:hiddenFill xmlns="" xmlns:a14="http://schemas.microsoft.com/office/drawing/2010/main" xmlns:lc="http://schemas.openxmlformats.org/drawingml/2006/lockedCanvas">
                <a:solidFill>
                  <a:srgbClr val="FFFFFF"/>
                </a:solidFill>
              </a14:hiddenFill>
            </a:ext>
          </a:extLst>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10" name="Rectangle 9">
            <a:extLst>
              <a:ext uri="{FF2B5EF4-FFF2-40B4-BE49-F238E27FC236}">
                <a16:creationId xmlns:a16="http://schemas.microsoft.com/office/drawing/2014/main" id="{A5E18D39-2601-AF24-727B-9DB09B4AA826}"/>
              </a:ext>
            </a:extLst>
          </p:cNvPr>
          <p:cNvSpPr>
            <a:spLocks noChangeArrowheads="1"/>
          </p:cNvSpPr>
          <p:nvPr/>
        </p:nvSpPr>
        <p:spPr bwMode="auto">
          <a:xfrm>
            <a:off x="6073666" y="1866346"/>
            <a:ext cx="179468" cy="71686"/>
          </a:xfrm>
          <a:prstGeom prst="rect">
            <a:avLst/>
          </a:prstGeom>
          <a:solidFill>
            <a:schemeClr val="bg1"/>
          </a:solidFill>
          <a:ln>
            <a:noFill/>
          </a:ln>
          <a:extLs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Lst>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algn="ctr" eaLnBrk="1" hangingPunct="1"/>
            <a:endParaRPr lang="en-GB" altLang="en-US" sz="1350" b="0">
              <a:solidFill>
                <a:srgbClr val="000000"/>
              </a:solidFill>
            </a:endParaRPr>
          </a:p>
        </p:txBody>
      </p:sp>
      <p:sp>
        <p:nvSpPr>
          <p:cNvPr id="11" name="Line 12">
            <a:extLst>
              <a:ext uri="{FF2B5EF4-FFF2-40B4-BE49-F238E27FC236}">
                <a16:creationId xmlns:a16="http://schemas.microsoft.com/office/drawing/2014/main" id="{2CC3E477-4902-5ADA-72C4-A2D2B20C9722}"/>
              </a:ext>
            </a:extLst>
          </p:cNvPr>
          <p:cNvSpPr>
            <a:spLocks noChangeShapeType="1"/>
          </p:cNvSpPr>
          <p:nvPr/>
        </p:nvSpPr>
        <p:spPr bwMode="auto">
          <a:xfrm>
            <a:off x="6053118" y="1911248"/>
            <a:ext cx="19865" cy="0"/>
          </a:xfrm>
          <a:prstGeom prst="line">
            <a:avLst/>
          </a:prstGeom>
          <a:noFill/>
          <a:ln w="9525">
            <a:solidFill>
              <a:schemeClr val="tx1"/>
            </a:solidFill>
            <a:round/>
            <a:headEnd/>
            <a:tailEnd type="triangle" w="lg" len="lg"/>
          </a:ln>
          <a:extLst>
            <a:ext uri="{909E8E84-426E-40dd-AFC4-6F175D3DCCD1}">
              <a14:hiddenFill xmlns="" xmlns:a14="http://schemas.microsoft.com/office/drawing/2010/main" xmlns:lc="http://schemas.openxmlformats.org/drawingml/2006/lockedCanvas">
                <a:no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000000"/>
              </a:solidFill>
            </a:endParaRPr>
          </a:p>
        </p:txBody>
      </p:sp>
      <p:sp>
        <p:nvSpPr>
          <p:cNvPr id="12" name="Oval 11">
            <a:extLst>
              <a:ext uri="{FF2B5EF4-FFF2-40B4-BE49-F238E27FC236}">
                <a16:creationId xmlns:a16="http://schemas.microsoft.com/office/drawing/2014/main" id="{5A785C40-1AD6-1A0C-3B67-A02ED2BA8320}"/>
              </a:ext>
            </a:extLst>
          </p:cNvPr>
          <p:cNvSpPr>
            <a:spLocks noChangeArrowheads="1"/>
          </p:cNvSpPr>
          <p:nvPr/>
        </p:nvSpPr>
        <p:spPr bwMode="auto">
          <a:xfrm>
            <a:off x="5353058" y="2732878"/>
            <a:ext cx="3055055" cy="510466"/>
          </a:xfrm>
          <a:prstGeom prst="ellipse">
            <a:avLst/>
          </a:prstGeom>
          <a:noFill/>
          <a:ln w="15875">
            <a:solidFill>
              <a:schemeClr val="tx1"/>
            </a:solidFill>
            <a:round/>
            <a:headEnd/>
            <a:tailEnd/>
          </a:ln>
          <a:extLst>
            <a:ext uri="{909E8E84-426E-40dd-AFC4-6F175D3DCCD1}">
              <a14:hiddenFill xmlns="" xmlns:a14="http://schemas.microsoft.com/office/drawing/2010/main" xmlns:lc="http://schemas.openxmlformats.org/drawingml/2006/lockedCanvas">
                <a:solidFill>
                  <a:srgbClr val="FFFFFF"/>
                </a:solidFill>
              </a14:hiddenFill>
            </a:ext>
          </a:extLst>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13" name="Oval 12">
            <a:extLst>
              <a:ext uri="{FF2B5EF4-FFF2-40B4-BE49-F238E27FC236}">
                <a16:creationId xmlns:a16="http://schemas.microsoft.com/office/drawing/2014/main" id="{7EE781BC-4F18-CE3B-03E0-4497750EBB80}"/>
              </a:ext>
            </a:extLst>
          </p:cNvPr>
          <p:cNvSpPr>
            <a:spLocks noChangeArrowheads="1"/>
          </p:cNvSpPr>
          <p:nvPr/>
        </p:nvSpPr>
        <p:spPr bwMode="auto">
          <a:xfrm>
            <a:off x="8343724" y="2914061"/>
            <a:ext cx="32879" cy="37812"/>
          </a:xfrm>
          <a:prstGeom prst="ellipse">
            <a:avLst/>
          </a:prstGeom>
          <a:solidFill>
            <a:schemeClr val="tx1"/>
          </a:solidFill>
          <a:ln w="9525">
            <a:solidFill>
              <a:schemeClr val="tx1"/>
            </a:solidFill>
            <a:round/>
            <a:headEnd/>
            <a:tailEnd/>
          </a:ln>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14" name="Oval 13">
            <a:extLst>
              <a:ext uri="{FF2B5EF4-FFF2-40B4-BE49-F238E27FC236}">
                <a16:creationId xmlns:a16="http://schemas.microsoft.com/office/drawing/2014/main" id="{91A50B27-CC0A-2E2B-79C6-53DC437F1A5E}"/>
              </a:ext>
            </a:extLst>
          </p:cNvPr>
          <p:cNvSpPr>
            <a:spLocks noChangeArrowheads="1"/>
          </p:cNvSpPr>
          <p:nvPr/>
        </p:nvSpPr>
        <p:spPr bwMode="auto">
          <a:xfrm>
            <a:off x="5492111" y="2799837"/>
            <a:ext cx="2779004" cy="370245"/>
          </a:xfrm>
          <a:prstGeom prst="ellipse">
            <a:avLst/>
          </a:prstGeom>
          <a:noFill/>
          <a:ln w="15875">
            <a:solidFill>
              <a:schemeClr val="tx1"/>
            </a:solidFill>
            <a:prstDash val="sysDot"/>
            <a:round/>
            <a:headEnd/>
            <a:tailEnd/>
          </a:ln>
          <a:extLst>
            <a:ext uri="{909E8E84-426E-40dd-AFC4-6F175D3DCCD1}">
              <a14:hiddenFill xmlns="" xmlns:a14="http://schemas.microsoft.com/office/drawing/2010/main" xmlns:lc="http://schemas.openxmlformats.org/drawingml/2006/lockedCanvas">
                <a:solidFill>
                  <a:srgbClr val="FFFFFF"/>
                </a:solidFill>
              </a14:hiddenFill>
            </a:ext>
          </a:extLst>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15" name="Rectangle 14">
            <a:extLst>
              <a:ext uri="{FF2B5EF4-FFF2-40B4-BE49-F238E27FC236}">
                <a16:creationId xmlns:a16="http://schemas.microsoft.com/office/drawing/2014/main" id="{B4E8581E-273C-726B-70A5-6100ECABACDF}"/>
              </a:ext>
            </a:extLst>
          </p:cNvPr>
          <p:cNvSpPr>
            <a:spLocks noChangeArrowheads="1"/>
          </p:cNvSpPr>
          <p:nvPr/>
        </p:nvSpPr>
        <p:spPr bwMode="auto">
          <a:xfrm>
            <a:off x="8127267" y="2934543"/>
            <a:ext cx="179468" cy="98470"/>
          </a:xfrm>
          <a:prstGeom prst="rect">
            <a:avLst/>
          </a:prstGeom>
          <a:solidFill>
            <a:schemeClr val="bg1"/>
          </a:solidFill>
          <a:ln>
            <a:noFill/>
          </a:ln>
          <a:extLs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Lst>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16" name="Line 22">
            <a:extLst>
              <a:ext uri="{FF2B5EF4-FFF2-40B4-BE49-F238E27FC236}">
                <a16:creationId xmlns:a16="http://schemas.microsoft.com/office/drawing/2014/main" id="{C866DC5C-1D74-A4FE-063B-D9539D6B10FF}"/>
              </a:ext>
            </a:extLst>
          </p:cNvPr>
          <p:cNvSpPr>
            <a:spLocks noChangeShapeType="1"/>
          </p:cNvSpPr>
          <p:nvPr/>
        </p:nvSpPr>
        <p:spPr bwMode="auto">
          <a:xfrm>
            <a:off x="8189601" y="2918000"/>
            <a:ext cx="38360" cy="31511"/>
          </a:xfrm>
          <a:prstGeom prst="line">
            <a:avLst/>
          </a:prstGeom>
          <a:noFill/>
          <a:ln w="9525">
            <a:solidFill>
              <a:schemeClr val="tx1"/>
            </a:solidFill>
            <a:round/>
            <a:headEnd/>
            <a:tailEnd type="triangle" w="lg" len="lg"/>
          </a:ln>
          <a:extLst>
            <a:ext uri="{909E8E84-426E-40dd-AFC4-6F175D3DCCD1}">
              <a14:hiddenFill xmlns="" xmlns:a14="http://schemas.microsoft.com/office/drawing/2010/main" xmlns:lc="http://schemas.openxmlformats.org/drawingml/2006/lockedCanvas">
                <a:no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000000"/>
              </a:solidFill>
            </a:endParaRPr>
          </a:p>
        </p:txBody>
      </p:sp>
      <p:sp>
        <p:nvSpPr>
          <p:cNvPr id="17" name="Text Box 25">
            <a:extLst>
              <a:ext uri="{FF2B5EF4-FFF2-40B4-BE49-F238E27FC236}">
                <a16:creationId xmlns:a16="http://schemas.microsoft.com/office/drawing/2014/main" id="{7D80C4A7-C60C-AA86-8450-E2D88A8AFC3C}"/>
              </a:ext>
            </a:extLst>
          </p:cNvPr>
          <p:cNvSpPr txBox="1">
            <a:spLocks noChangeArrowheads="1"/>
          </p:cNvSpPr>
          <p:nvPr/>
        </p:nvSpPr>
        <p:spPr bwMode="auto">
          <a:xfrm>
            <a:off x="5892830" y="1707220"/>
            <a:ext cx="898195" cy="300082"/>
          </a:xfrm>
          <a:prstGeom prst="rect">
            <a:avLst/>
          </a:prstGeom>
          <a:noFill/>
          <a:ln>
            <a:noFill/>
          </a:ln>
          <a:extLst>
            <a:ext uri="{909E8E84-426E-40dd-AFC4-6F175D3DCCD1}">
              <a14:hiddenFill xmlns="" xmlns:a14="http://schemas.microsoft.com/office/drawing/2010/main" xmlns:lc="http://schemas.openxmlformats.org/drawingml/2006/lockedCanvas">
                <a:solidFill>
                  <a:srgbClr val="FFFFFF"/>
                </a:solidFill>
              </a14:hiddenFill>
            </a:ex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Lst>
        </p:spPr>
        <p:txBody>
          <a:bodyPr wrap="none">
            <a:spAutoFit/>
          </a:bodyP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r>
              <a:rPr lang="en-US" altLang="en-US" sz="1350" b="0">
                <a:solidFill>
                  <a:srgbClr val="000000"/>
                </a:solidFill>
                <a:latin typeface="Calibri"/>
              </a:rPr>
              <a:t>Extraction</a:t>
            </a:r>
          </a:p>
        </p:txBody>
      </p:sp>
      <p:sp>
        <p:nvSpPr>
          <p:cNvPr id="18" name="Text Box 26">
            <a:extLst>
              <a:ext uri="{FF2B5EF4-FFF2-40B4-BE49-F238E27FC236}">
                <a16:creationId xmlns:a16="http://schemas.microsoft.com/office/drawing/2014/main" id="{B03A3A0D-0DB7-72C1-6259-A47C2ECC646B}"/>
              </a:ext>
            </a:extLst>
          </p:cNvPr>
          <p:cNvSpPr txBox="1">
            <a:spLocks noChangeArrowheads="1"/>
          </p:cNvSpPr>
          <p:nvPr/>
        </p:nvSpPr>
        <p:spPr bwMode="auto">
          <a:xfrm>
            <a:off x="6961325" y="2165976"/>
            <a:ext cx="752835" cy="300082"/>
          </a:xfrm>
          <a:prstGeom prst="rect">
            <a:avLst/>
          </a:prstGeom>
          <a:noFill/>
          <a:ln>
            <a:noFill/>
          </a:ln>
          <a:extLst>
            <a:ext uri="{909E8E84-426E-40dd-AFC4-6F175D3DCCD1}">
              <a14:hiddenFill xmlns="" xmlns:a14="http://schemas.microsoft.com/office/drawing/2010/main" xmlns:lc="http://schemas.openxmlformats.org/drawingml/2006/lockedCanvas">
                <a:solidFill>
                  <a:srgbClr val="FFFFFF"/>
                </a:solidFill>
              </a14:hiddenFill>
            </a:ex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Lst>
        </p:spPr>
        <p:txBody>
          <a:bodyPr wrap="none">
            <a:spAutoFit/>
          </a:bodyP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r>
              <a:rPr lang="en-US" altLang="en-US" sz="1350" b="0">
                <a:solidFill>
                  <a:srgbClr val="000000"/>
                </a:solidFill>
                <a:latin typeface="Calibri"/>
              </a:rPr>
              <a:t>Transfer</a:t>
            </a:r>
          </a:p>
        </p:txBody>
      </p:sp>
      <p:sp>
        <p:nvSpPr>
          <p:cNvPr id="19" name="Text Box 27">
            <a:extLst>
              <a:ext uri="{FF2B5EF4-FFF2-40B4-BE49-F238E27FC236}">
                <a16:creationId xmlns:a16="http://schemas.microsoft.com/office/drawing/2014/main" id="{B1CB61A0-945B-DE26-9FB0-58BA5E48ACFB}"/>
              </a:ext>
            </a:extLst>
          </p:cNvPr>
          <p:cNvSpPr txBox="1">
            <a:spLocks noChangeArrowheads="1"/>
          </p:cNvSpPr>
          <p:nvPr/>
        </p:nvSpPr>
        <p:spPr bwMode="auto">
          <a:xfrm>
            <a:off x="8425238" y="2841982"/>
            <a:ext cx="801823" cy="300082"/>
          </a:xfrm>
          <a:prstGeom prst="rect">
            <a:avLst/>
          </a:prstGeom>
          <a:noFill/>
          <a:ln>
            <a:noFill/>
          </a:ln>
          <a:extLst>
            <a:ext uri="{909E8E84-426E-40dd-AFC4-6F175D3DCCD1}">
              <a14:hiddenFill xmlns="" xmlns:a14="http://schemas.microsoft.com/office/drawing/2010/main" xmlns:lc="http://schemas.openxmlformats.org/drawingml/2006/lockedCanvas">
                <a:solidFill>
                  <a:srgbClr val="FFFFFF"/>
                </a:solidFill>
              </a14:hiddenFill>
            </a:ex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Lst>
        </p:spPr>
        <p:txBody>
          <a:bodyPr wrap="none">
            <a:spAutoFit/>
          </a:bodyP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r>
              <a:rPr lang="en-US" altLang="en-US" sz="1350" b="0">
                <a:solidFill>
                  <a:srgbClr val="000000"/>
                </a:solidFill>
                <a:latin typeface="Calibri"/>
              </a:rPr>
              <a:t>Injection</a:t>
            </a:r>
          </a:p>
        </p:txBody>
      </p:sp>
      <p:sp>
        <p:nvSpPr>
          <p:cNvPr id="20" name="Freeform 39">
            <a:extLst>
              <a:ext uri="{FF2B5EF4-FFF2-40B4-BE49-F238E27FC236}">
                <a16:creationId xmlns:a16="http://schemas.microsoft.com/office/drawing/2014/main" id="{598264FF-B444-9483-72B8-E7423043A578}"/>
              </a:ext>
            </a:extLst>
          </p:cNvPr>
          <p:cNvSpPr>
            <a:spLocks/>
          </p:cNvSpPr>
          <p:nvPr/>
        </p:nvSpPr>
        <p:spPr bwMode="auto">
          <a:xfrm>
            <a:off x="6147646" y="1962452"/>
            <a:ext cx="2215258" cy="970515"/>
          </a:xfrm>
          <a:custGeom>
            <a:avLst/>
            <a:gdLst>
              <a:gd name="T0" fmla="*/ 0 w 3234"/>
              <a:gd name="T1" fmla="*/ 0 h 1232"/>
              <a:gd name="T2" fmla="*/ 2147483647 w 3234"/>
              <a:gd name="T3" fmla="*/ 2147483647 h 1232"/>
              <a:gd name="T4" fmla="*/ 2147483647 w 3234"/>
              <a:gd name="T5" fmla="*/ 2147483647 h 1232"/>
              <a:gd name="T6" fmla="*/ 2147483647 w 3234"/>
              <a:gd name="T7" fmla="*/ 2147483647 h 1232"/>
              <a:gd name="T8" fmla="*/ 2147483647 w 3234"/>
              <a:gd name="T9" fmla="*/ 2147483647 h 1232"/>
              <a:gd name="T10" fmla="*/ 2147483647 w 3234"/>
              <a:gd name="T11" fmla="*/ 2147483647 h 1232"/>
              <a:gd name="T12" fmla="*/ 0 60000 65536"/>
              <a:gd name="T13" fmla="*/ 0 60000 65536"/>
              <a:gd name="T14" fmla="*/ 0 60000 65536"/>
              <a:gd name="T15" fmla="*/ 0 60000 65536"/>
              <a:gd name="T16" fmla="*/ 0 60000 65536"/>
              <a:gd name="T17" fmla="*/ 0 60000 65536"/>
              <a:gd name="T18" fmla="*/ 0 w 3234"/>
              <a:gd name="T19" fmla="*/ 0 h 1232"/>
              <a:gd name="T20" fmla="*/ 3234 w 3234"/>
              <a:gd name="T21" fmla="*/ 1232 h 1232"/>
            </a:gdLst>
            <a:ahLst/>
            <a:cxnLst>
              <a:cxn ang="T12">
                <a:pos x="T0" y="T1"/>
              </a:cxn>
              <a:cxn ang="T13">
                <a:pos x="T2" y="T3"/>
              </a:cxn>
              <a:cxn ang="T14">
                <a:pos x="T4" y="T5"/>
              </a:cxn>
              <a:cxn ang="T15">
                <a:pos x="T6" y="T7"/>
              </a:cxn>
              <a:cxn ang="T16">
                <a:pos x="T8" y="T9"/>
              </a:cxn>
              <a:cxn ang="T17">
                <a:pos x="T10" y="T11"/>
              </a:cxn>
            </a:cxnLst>
            <a:rect l="T18" t="T19" r="T20" b="T21"/>
            <a:pathLst>
              <a:path w="3234" h="1232">
                <a:moveTo>
                  <a:pt x="0" y="0"/>
                </a:moveTo>
                <a:cubicBezTo>
                  <a:pt x="145" y="17"/>
                  <a:pt x="420" y="72"/>
                  <a:pt x="644" y="177"/>
                </a:cubicBezTo>
                <a:cubicBezTo>
                  <a:pt x="868" y="282"/>
                  <a:pt x="1099" y="514"/>
                  <a:pt x="1346" y="628"/>
                </a:cubicBezTo>
                <a:cubicBezTo>
                  <a:pt x="1593" y="742"/>
                  <a:pt x="1879" y="793"/>
                  <a:pt x="2127" y="861"/>
                </a:cubicBezTo>
                <a:cubicBezTo>
                  <a:pt x="2375" y="929"/>
                  <a:pt x="2649" y="976"/>
                  <a:pt x="2834" y="1038"/>
                </a:cubicBezTo>
                <a:cubicBezTo>
                  <a:pt x="3019" y="1100"/>
                  <a:pt x="3126" y="1166"/>
                  <a:pt x="3234" y="1232"/>
                </a:cubicBezTo>
              </a:path>
            </a:pathLst>
          </a:custGeom>
          <a:noFill/>
          <a:ln w="19050" cap="flat" cmpd="sng">
            <a:solidFill>
              <a:schemeClr val="tx1"/>
            </a:solidFill>
            <a:prstDash val="solid"/>
            <a:round/>
            <a:headEnd/>
            <a:tailEnd/>
          </a:ln>
          <a:extLst>
            <a:ext uri="{909E8E84-426E-40dd-AFC4-6F175D3DCCD1}">
              <a14:hiddenFill xmlns="" xmlns:a14="http://schemas.microsoft.com/office/drawing/2010/main" xmlns:lc="http://schemas.openxmlformats.org/drawingml/2006/lockedCanvas">
                <a:solidFill>
                  <a:srgbClr val="FFFFFF"/>
                </a:solid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000000"/>
              </a:solidFill>
            </a:endParaRPr>
          </a:p>
        </p:txBody>
      </p:sp>
      <p:sp>
        <p:nvSpPr>
          <p:cNvPr id="21" name="Freeform 42">
            <a:extLst>
              <a:ext uri="{FF2B5EF4-FFF2-40B4-BE49-F238E27FC236}">
                <a16:creationId xmlns:a16="http://schemas.microsoft.com/office/drawing/2014/main" id="{5DE8135C-AEDD-F480-0AF3-A9CD25C14E45}"/>
              </a:ext>
            </a:extLst>
          </p:cNvPr>
          <p:cNvSpPr>
            <a:spLocks/>
          </p:cNvSpPr>
          <p:nvPr/>
        </p:nvSpPr>
        <p:spPr bwMode="auto">
          <a:xfrm>
            <a:off x="6489457" y="2112914"/>
            <a:ext cx="184731" cy="300082"/>
          </a:xfrm>
          <a:custGeom>
            <a:avLst/>
            <a:gdLst>
              <a:gd name="T0" fmla="*/ 0 w 1062"/>
              <a:gd name="T1" fmla="*/ 0 h 612"/>
              <a:gd name="T2" fmla="*/ 2147483647 w 1062"/>
              <a:gd name="T3" fmla="*/ 2147483647 h 612"/>
              <a:gd name="T4" fmla="*/ 2147483647 w 1062"/>
              <a:gd name="T5" fmla="*/ 2147483647 h 612"/>
              <a:gd name="T6" fmla="*/ 2147483647 w 1062"/>
              <a:gd name="T7" fmla="*/ 2147483647 h 612"/>
              <a:gd name="T8" fmla="*/ 2147483647 w 1062"/>
              <a:gd name="T9" fmla="*/ 2147483647 h 612"/>
              <a:gd name="T10" fmla="*/ 0 60000 65536"/>
              <a:gd name="T11" fmla="*/ 0 60000 65536"/>
              <a:gd name="T12" fmla="*/ 0 60000 65536"/>
              <a:gd name="T13" fmla="*/ 0 60000 65536"/>
              <a:gd name="T14" fmla="*/ 0 60000 65536"/>
              <a:gd name="T15" fmla="*/ 0 w 1062"/>
              <a:gd name="T16" fmla="*/ 0 h 612"/>
              <a:gd name="T17" fmla="*/ 1062 w 1062"/>
              <a:gd name="T18" fmla="*/ 612 h 612"/>
            </a:gdLst>
            <a:ahLst/>
            <a:cxnLst>
              <a:cxn ang="T10">
                <a:pos x="T0" y="T1"/>
              </a:cxn>
              <a:cxn ang="T11">
                <a:pos x="T2" y="T3"/>
              </a:cxn>
              <a:cxn ang="T12">
                <a:pos x="T4" y="T5"/>
              </a:cxn>
              <a:cxn ang="T13">
                <a:pos x="T6" y="T7"/>
              </a:cxn>
              <a:cxn ang="T14">
                <a:pos x="T8" y="T9"/>
              </a:cxn>
            </a:cxnLst>
            <a:rect l="T15" t="T16" r="T17" b="T18"/>
            <a:pathLst>
              <a:path w="1062" h="612">
                <a:moveTo>
                  <a:pt x="0" y="0"/>
                </a:moveTo>
                <a:cubicBezTo>
                  <a:pt x="23" y="11"/>
                  <a:pt x="81" y="31"/>
                  <a:pt x="144" y="66"/>
                </a:cubicBezTo>
                <a:cubicBezTo>
                  <a:pt x="207" y="101"/>
                  <a:pt x="290" y="145"/>
                  <a:pt x="378" y="210"/>
                </a:cubicBezTo>
                <a:cubicBezTo>
                  <a:pt x="466" y="275"/>
                  <a:pt x="558" y="389"/>
                  <a:pt x="672" y="456"/>
                </a:cubicBezTo>
                <a:cubicBezTo>
                  <a:pt x="786" y="523"/>
                  <a:pt x="924" y="567"/>
                  <a:pt x="1062" y="612"/>
                </a:cubicBezTo>
              </a:path>
            </a:pathLst>
          </a:custGeom>
          <a:noFill/>
          <a:ln w="19050" cap="flat" cmpd="sng">
            <a:solidFill>
              <a:schemeClr val="tx1"/>
            </a:solidFill>
            <a:prstDash val="sysDot"/>
            <a:round/>
            <a:headEnd/>
            <a:tailEnd type="triangle" w="med" len="med"/>
          </a:ln>
          <a:extLst>
            <a:ext uri="{909E8E84-426E-40dd-AFC4-6F175D3DCCD1}">
              <a14:hiddenFill xmlns="" xmlns:a14="http://schemas.microsoft.com/office/drawing/2010/main" xmlns:lc="http://schemas.openxmlformats.org/drawingml/2006/lockedCanvas">
                <a:solidFill>
                  <a:srgbClr val="FFFFFF"/>
                </a:solidFill>
              </a14:hiddenFill>
            </a:ext>
          </a:extLst>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000000"/>
              </a:solidFill>
            </a:endParaRPr>
          </a:p>
        </p:txBody>
      </p:sp>
    </p:spTree>
    <p:extLst>
      <p:ext uri="{BB962C8B-B14F-4D97-AF65-F5344CB8AC3E}">
        <p14:creationId xmlns:p14="http://schemas.microsoft.com/office/powerpoint/2010/main" val="164573299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7F3DF7-1BA7-ACA0-6AEB-CBD5EFEA058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AE96260-9F31-5A86-EA20-AE74BE135E30}"/>
              </a:ext>
            </a:extLst>
          </p:cNvPr>
          <p:cNvSpPr>
            <a:spLocks noGrp="1"/>
          </p:cNvSpPr>
          <p:nvPr>
            <p:ph type="title"/>
          </p:nvPr>
        </p:nvSpPr>
        <p:spPr/>
        <p:txBody>
          <a:bodyPr/>
          <a:lstStyle/>
          <a:p>
            <a:r>
              <a:rPr lang="en-US" dirty="0"/>
              <a:t>Multi-turn injection concept</a:t>
            </a:r>
          </a:p>
        </p:txBody>
      </p:sp>
      <p:sp>
        <p:nvSpPr>
          <p:cNvPr id="3" name="Content Placeholder 2">
            <a:extLst>
              <a:ext uri="{FF2B5EF4-FFF2-40B4-BE49-F238E27FC236}">
                <a16:creationId xmlns:a16="http://schemas.microsoft.com/office/drawing/2014/main" id="{4A0D7E71-A77A-DE43-6DA4-3402D62D18B2}"/>
              </a:ext>
            </a:extLst>
          </p:cNvPr>
          <p:cNvSpPr>
            <a:spLocks noGrp="1"/>
          </p:cNvSpPr>
          <p:nvPr>
            <p:ph idx="1"/>
          </p:nvPr>
        </p:nvSpPr>
        <p:spPr>
          <a:xfrm>
            <a:off x="0" y="495546"/>
            <a:ext cx="4022238" cy="3893573"/>
          </a:xfrm>
        </p:spPr>
        <p:txBody>
          <a:bodyPr>
            <a:normAutofit fontScale="85000" lnSpcReduction="10000"/>
          </a:bodyPr>
          <a:lstStyle/>
          <a:p>
            <a:r>
              <a:rPr lang="en-US" dirty="0"/>
              <a:t>Principle</a:t>
            </a:r>
          </a:p>
          <a:p>
            <a:pPr lvl="1"/>
            <a:r>
              <a:rPr lang="en-US" dirty="0"/>
              <a:t>Injected beam is injected in a small part of the available phase space</a:t>
            </a:r>
          </a:p>
          <a:p>
            <a:pPr lvl="1"/>
            <a:r>
              <a:rPr lang="en-US" dirty="0"/>
              <a:t>The injected trajectory is moved relative to the closed orbit during the injection process</a:t>
            </a:r>
          </a:p>
          <a:p>
            <a:pPr lvl="1"/>
            <a:r>
              <a:rPr lang="en-US" dirty="0"/>
              <a:t>Allows to accumulate intensity and `paint` the phase space with a beam smaller than the available ring acceptance, typically from a linac to a ring</a:t>
            </a:r>
          </a:p>
          <a:p>
            <a:r>
              <a:rPr lang="en-US" dirty="0"/>
              <a:t>Challenges</a:t>
            </a:r>
          </a:p>
          <a:p>
            <a:pPr lvl="1"/>
            <a:r>
              <a:rPr lang="en-US" dirty="0"/>
              <a:t>Complex manipulation of the injected beam and ring closed orbit during the injection process</a:t>
            </a:r>
          </a:p>
          <a:p>
            <a:r>
              <a:rPr lang="en-US" dirty="0"/>
              <a:t>Applications</a:t>
            </a:r>
          </a:p>
          <a:p>
            <a:pPr lvl="1"/>
            <a:r>
              <a:rPr lang="en-US" dirty="0"/>
              <a:t>At CERN PSB until LS2</a:t>
            </a:r>
          </a:p>
          <a:p>
            <a:pPr lvl="1"/>
            <a:r>
              <a:rPr lang="en-US" dirty="0"/>
              <a:t>At GSI SIS18 heavy ions injection</a:t>
            </a:r>
          </a:p>
          <a:p>
            <a:pPr lvl="1"/>
            <a:endParaRPr lang="en-US" dirty="0"/>
          </a:p>
        </p:txBody>
      </p:sp>
      <p:sp>
        <p:nvSpPr>
          <p:cNvPr id="4" name="Date Placeholder 3">
            <a:extLst>
              <a:ext uri="{FF2B5EF4-FFF2-40B4-BE49-F238E27FC236}">
                <a16:creationId xmlns:a16="http://schemas.microsoft.com/office/drawing/2014/main" id="{E24DC4E2-FB24-A8DD-94E3-BE1BE9CA1277}"/>
              </a:ext>
            </a:extLst>
          </p:cNvPr>
          <p:cNvSpPr>
            <a:spLocks noGrp="1"/>
          </p:cNvSpPr>
          <p:nvPr>
            <p:ph type="dt" sz="half" idx="2"/>
          </p:nvPr>
        </p:nvSpPr>
        <p:spPr/>
        <p:txBody>
          <a:bodyPr/>
          <a:lstStyle/>
          <a:p>
            <a:r>
              <a:rPr lang="en-US"/>
              <a:t>24/06/2025</a:t>
            </a:r>
            <a:endParaRPr lang="en-US" dirty="0"/>
          </a:p>
        </p:txBody>
      </p:sp>
      <p:sp>
        <p:nvSpPr>
          <p:cNvPr id="5" name="Footer Placeholder 4">
            <a:extLst>
              <a:ext uri="{FF2B5EF4-FFF2-40B4-BE49-F238E27FC236}">
                <a16:creationId xmlns:a16="http://schemas.microsoft.com/office/drawing/2014/main" id="{9878F941-D462-8EDE-DC9A-D5E7B5CCBF33}"/>
              </a:ext>
            </a:extLst>
          </p:cNvPr>
          <p:cNvSpPr>
            <a:spLocks noGrp="1"/>
          </p:cNvSpPr>
          <p:nvPr>
            <p:ph type="ftr" sz="quarter" idx="3"/>
          </p:nvPr>
        </p:nvSpPr>
        <p:spPr/>
        <p:txBody>
          <a:bodyPr/>
          <a:lstStyle/>
          <a:p>
            <a:r>
              <a:rPr lang="fr-FR"/>
              <a:t>CAS Hadrons limits 2025, Y. Dutheil, Inj./Ext. </a:t>
            </a:r>
            <a:endParaRPr lang="en-US" dirty="0"/>
          </a:p>
        </p:txBody>
      </p:sp>
      <p:sp>
        <p:nvSpPr>
          <p:cNvPr id="6" name="Slide Number Placeholder 5">
            <a:extLst>
              <a:ext uri="{FF2B5EF4-FFF2-40B4-BE49-F238E27FC236}">
                <a16:creationId xmlns:a16="http://schemas.microsoft.com/office/drawing/2014/main" id="{1CAEA4D4-81B8-6692-09A6-BD9BD2AD992E}"/>
              </a:ext>
            </a:extLst>
          </p:cNvPr>
          <p:cNvSpPr>
            <a:spLocks noGrp="1"/>
          </p:cNvSpPr>
          <p:nvPr>
            <p:ph type="sldNum" sz="quarter" idx="4"/>
          </p:nvPr>
        </p:nvSpPr>
        <p:spPr/>
        <p:txBody>
          <a:bodyPr/>
          <a:lstStyle/>
          <a:p>
            <a:fld id="{17918391-D411-FE40-AAD7-861AE5233E0E}" type="slidenum">
              <a:rPr lang="en-US" smtClean="0"/>
              <a:pPr/>
              <a:t>56</a:t>
            </a:fld>
            <a:endParaRPr lang="en-US" dirty="0"/>
          </a:p>
        </p:txBody>
      </p:sp>
      <p:pic>
        <p:nvPicPr>
          <p:cNvPr id="7" name="Picture 6">
            <a:extLst>
              <a:ext uri="{FF2B5EF4-FFF2-40B4-BE49-F238E27FC236}">
                <a16:creationId xmlns:a16="http://schemas.microsoft.com/office/drawing/2014/main" id="{573C5CFF-20D2-903B-D10A-E90027FA5208}"/>
              </a:ext>
            </a:extLst>
          </p:cNvPr>
          <p:cNvPicPr>
            <a:picLocks noChangeAspect="1"/>
          </p:cNvPicPr>
          <p:nvPr/>
        </p:nvPicPr>
        <p:blipFill>
          <a:blip r:embed="rId2"/>
          <a:stretch>
            <a:fillRect/>
          </a:stretch>
        </p:blipFill>
        <p:spPr>
          <a:xfrm>
            <a:off x="4206689" y="964095"/>
            <a:ext cx="4937311" cy="2343532"/>
          </a:xfrm>
          <a:prstGeom prst="rect">
            <a:avLst/>
          </a:prstGeom>
        </p:spPr>
      </p:pic>
    </p:spTree>
    <p:extLst>
      <p:ext uri="{BB962C8B-B14F-4D97-AF65-F5344CB8AC3E}">
        <p14:creationId xmlns:p14="http://schemas.microsoft.com/office/powerpoint/2010/main" val="177884422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0DBB89-7BEA-AC08-C8A2-F6F7B78D72C6}"/>
            </a:ext>
          </a:extLst>
        </p:cNvPr>
        <p:cNvGrpSpPr/>
        <p:nvPr/>
      </p:nvGrpSpPr>
      <p:grpSpPr>
        <a:xfrm>
          <a:off x="0" y="0"/>
          <a:ext cx="0" cy="0"/>
          <a:chOff x="0" y="0"/>
          <a:chExt cx="0" cy="0"/>
        </a:xfrm>
      </p:grpSpPr>
      <p:pic>
        <p:nvPicPr>
          <p:cNvPr id="16" name="Picture 15">
            <a:extLst>
              <a:ext uri="{FF2B5EF4-FFF2-40B4-BE49-F238E27FC236}">
                <a16:creationId xmlns:a16="http://schemas.microsoft.com/office/drawing/2014/main" id="{36767037-E80D-5240-F982-0A788781BF1C}"/>
              </a:ext>
            </a:extLst>
          </p:cNvPr>
          <p:cNvPicPr>
            <a:picLocks noChangeAspect="1"/>
          </p:cNvPicPr>
          <p:nvPr/>
        </p:nvPicPr>
        <p:blipFill>
          <a:blip r:embed="rId2"/>
          <a:stretch>
            <a:fillRect/>
          </a:stretch>
        </p:blipFill>
        <p:spPr>
          <a:xfrm>
            <a:off x="365760" y="1013318"/>
            <a:ext cx="4737175" cy="3463741"/>
          </a:xfrm>
          <a:prstGeom prst="rect">
            <a:avLst/>
          </a:prstGeom>
        </p:spPr>
      </p:pic>
      <p:sp>
        <p:nvSpPr>
          <p:cNvPr id="2" name="Title 1">
            <a:extLst>
              <a:ext uri="{FF2B5EF4-FFF2-40B4-BE49-F238E27FC236}">
                <a16:creationId xmlns:a16="http://schemas.microsoft.com/office/drawing/2014/main" id="{938B2D5D-EAC3-3736-9956-719A8428541D}"/>
              </a:ext>
            </a:extLst>
          </p:cNvPr>
          <p:cNvSpPr>
            <a:spLocks noGrp="1"/>
          </p:cNvSpPr>
          <p:nvPr>
            <p:ph type="title"/>
          </p:nvPr>
        </p:nvSpPr>
        <p:spPr/>
        <p:txBody>
          <a:bodyPr/>
          <a:lstStyle/>
          <a:p>
            <a:r>
              <a:rPr lang="en-US" dirty="0"/>
              <a:t>Multi-turn injection concept</a:t>
            </a:r>
            <a:endParaRPr lang="en-US" sz="1800" dirty="0"/>
          </a:p>
        </p:txBody>
      </p:sp>
      <p:sp>
        <p:nvSpPr>
          <p:cNvPr id="3" name="Content Placeholder 2">
            <a:extLst>
              <a:ext uri="{FF2B5EF4-FFF2-40B4-BE49-F238E27FC236}">
                <a16:creationId xmlns:a16="http://schemas.microsoft.com/office/drawing/2014/main" id="{A07C3922-71D1-C015-B9F2-EDA6F4C5AD90}"/>
              </a:ext>
            </a:extLst>
          </p:cNvPr>
          <p:cNvSpPr>
            <a:spLocks noGrp="1"/>
          </p:cNvSpPr>
          <p:nvPr>
            <p:ph idx="1"/>
          </p:nvPr>
        </p:nvSpPr>
        <p:spPr/>
        <p:txBody>
          <a:bodyPr>
            <a:normAutofit/>
          </a:bodyPr>
          <a:lstStyle/>
          <a:p>
            <a:r>
              <a:rPr lang="en-US" dirty="0"/>
              <a:t>In the case of the PSB (pre-LS2) the beam is injected in the horizontal plane and the ring fractional tune is close to 0.25</a:t>
            </a:r>
          </a:p>
          <a:p>
            <a:pPr lvl="1"/>
            <a:endParaRPr lang="en-US" dirty="0"/>
          </a:p>
        </p:txBody>
      </p:sp>
      <p:sp>
        <p:nvSpPr>
          <p:cNvPr id="4" name="Date Placeholder 3">
            <a:extLst>
              <a:ext uri="{FF2B5EF4-FFF2-40B4-BE49-F238E27FC236}">
                <a16:creationId xmlns:a16="http://schemas.microsoft.com/office/drawing/2014/main" id="{725604A3-92A0-5969-1A0E-461E1E1A3DF8}"/>
              </a:ext>
            </a:extLst>
          </p:cNvPr>
          <p:cNvSpPr>
            <a:spLocks noGrp="1"/>
          </p:cNvSpPr>
          <p:nvPr>
            <p:ph type="dt" sz="half" idx="2"/>
          </p:nvPr>
        </p:nvSpPr>
        <p:spPr/>
        <p:txBody>
          <a:bodyPr/>
          <a:lstStyle/>
          <a:p>
            <a:r>
              <a:rPr lang="en-US"/>
              <a:t>24/06/2025</a:t>
            </a:r>
            <a:endParaRPr lang="en-US" dirty="0"/>
          </a:p>
        </p:txBody>
      </p:sp>
      <p:sp>
        <p:nvSpPr>
          <p:cNvPr id="5" name="Footer Placeholder 4">
            <a:extLst>
              <a:ext uri="{FF2B5EF4-FFF2-40B4-BE49-F238E27FC236}">
                <a16:creationId xmlns:a16="http://schemas.microsoft.com/office/drawing/2014/main" id="{2F5FF446-FBF6-61AF-3980-D7ED3AA6CD86}"/>
              </a:ext>
            </a:extLst>
          </p:cNvPr>
          <p:cNvSpPr>
            <a:spLocks noGrp="1"/>
          </p:cNvSpPr>
          <p:nvPr>
            <p:ph type="ftr" sz="quarter" idx="3"/>
          </p:nvPr>
        </p:nvSpPr>
        <p:spPr/>
        <p:txBody>
          <a:bodyPr/>
          <a:lstStyle/>
          <a:p>
            <a:r>
              <a:rPr lang="fr-FR"/>
              <a:t>CAS Hadrons limits 2025, Y. Dutheil, Inj./Ext. </a:t>
            </a:r>
            <a:endParaRPr lang="en-US" dirty="0"/>
          </a:p>
        </p:txBody>
      </p:sp>
      <p:sp>
        <p:nvSpPr>
          <p:cNvPr id="6" name="Slide Number Placeholder 5">
            <a:extLst>
              <a:ext uri="{FF2B5EF4-FFF2-40B4-BE49-F238E27FC236}">
                <a16:creationId xmlns:a16="http://schemas.microsoft.com/office/drawing/2014/main" id="{A95D27B3-3B37-3B58-6278-2F735501A51B}"/>
              </a:ext>
            </a:extLst>
          </p:cNvPr>
          <p:cNvSpPr>
            <a:spLocks noGrp="1"/>
          </p:cNvSpPr>
          <p:nvPr>
            <p:ph type="sldNum" sz="quarter" idx="4"/>
          </p:nvPr>
        </p:nvSpPr>
        <p:spPr/>
        <p:txBody>
          <a:bodyPr/>
          <a:lstStyle/>
          <a:p>
            <a:fld id="{17918391-D411-FE40-AAD7-861AE5233E0E}" type="slidenum">
              <a:rPr lang="en-US" smtClean="0"/>
              <a:pPr/>
              <a:t>57</a:t>
            </a:fld>
            <a:endParaRPr lang="en-US" dirty="0"/>
          </a:p>
        </p:txBody>
      </p:sp>
      <p:pic>
        <p:nvPicPr>
          <p:cNvPr id="8" name="Picture 7">
            <a:extLst>
              <a:ext uri="{FF2B5EF4-FFF2-40B4-BE49-F238E27FC236}">
                <a16:creationId xmlns:a16="http://schemas.microsoft.com/office/drawing/2014/main" id="{596A43E1-BDCD-29EA-6BAA-57DB581DBC6A}"/>
              </a:ext>
            </a:extLst>
          </p:cNvPr>
          <p:cNvPicPr>
            <a:picLocks noChangeAspect="1"/>
          </p:cNvPicPr>
          <p:nvPr/>
        </p:nvPicPr>
        <p:blipFill rotWithShape="1">
          <a:blip r:embed="rId3"/>
          <a:srcRect l="25644"/>
          <a:stretch/>
        </p:blipFill>
        <p:spPr>
          <a:xfrm>
            <a:off x="5729703" y="1724104"/>
            <a:ext cx="3154124" cy="1483916"/>
          </a:xfrm>
          <a:prstGeom prst="rect">
            <a:avLst/>
          </a:prstGeom>
        </p:spPr>
      </p:pic>
    </p:spTree>
    <p:extLst>
      <p:ext uri="{BB962C8B-B14F-4D97-AF65-F5344CB8AC3E}">
        <p14:creationId xmlns:p14="http://schemas.microsoft.com/office/powerpoint/2010/main" val="20613429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1468EE-AFC5-63A7-4516-5289250C6F00}"/>
            </a:ext>
          </a:extLst>
        </p:cNvPr>
        <p:cNvGrpSpPr/>
        <p:nvPr/>
      </p:nvGrpSpPr>
      <p:grpSpPr>
        <a:xfrm>
          <a:off x="0" y="0"/>
          <a:ext cx="0" cy="0"/>
          <a:chOff x="0" y="0"/>
          <a:chExt cx="0" cy="0"/>
        </a:xfrm>
      </p:grpSpPr>
      <p:pic>
        <p:nvPicPr>
          <p:cNvPr id="22" name="Picture 21">
            <a:extLst>
              <a:ext uri="{FF2B5EF4-FFF2-40B4-BE49-F238E27FC236}">
                <a16:creationId xmlns:a16="http://schemas.microsoft.com/office/drawing/2014/main" id="{28770457-FA26-A486-9255-6B2687CE02FC}"/>
              </a:ext>
            </a:extLst>
          </p:cNvPr>
          <p:cNvPicPr>
            <a:picLocks noChangeAspect="1"/>
          </p:cNvPicPr>
          <p:nvPr/>
        </p:nvPicPr>
        <p:blipFill>
          <a:blip r:embed="rId2"/>
          <a:stretch>
            <a:fillRect/>
          </a:stretch>
        </p:blipFill>
        <p:spPr>
          <a:xfrm>
            <a:off x="376651" y="1013318"/>
            <a:ext cx="4737175" cy="3463741"/>
          </a:xfrm>
          <a:prstGeom prst="rect">
            <a:avLst/>
          </a:prstGeom>
        </p:spPr>
      </p:pic>
      <p:sp>
        <p:nvSpPr>
          <p:cNvPr id="2" name="Title 1">
            <a:extLst>
              <a:ext uri="{FF2B5EF4-FFF2-40B4-BE49-F238E27FC236}">
                <a16:creationId xmlns:a16="http://schemas.microsoft.com/office/drawing/2014/main" id="{4841C952-AF16-D078-E95E-79D77C2689DC}"/>
              </a:ext>
            </a:extLst>
          </p:cNvPr>
          <p:cNvSpPr>
            <a:spLocks noGrp="1"/>
          </p:cNvSpPr>
          <p:nvPr>
            <p:ph type="title"/>
          </p:nvPr>
        </p:nvSpPr>
        <p:spPr/>
        <p:txBody>
          <a:bodyPr/>
          <a:lstStyle/>
          <a:p>
            <a:r>
              <a:rPr lang="en-US" dirty="0"/>
              <a:t>Multi-turn injection concept</a:t>
            </a:r>
            <a:endParaRPr lang="en-US" sz="1800" dirty="0"/>
          </a:p>
        </p:txBody>
      </p:sp>
      <p:sp>
        <p:nvSpPr>
          <p:cNvPr id="3" name="Content Placeholder 2">
            <a:extLst>
              <a:ext uri="{FF2B5EF4-FFF2-40B4-BE49-F238E27FC236}">
                <a16:creationId xmlns:a16="http://schemas.microsoft.com/office/drawing/2014/main" id="{8E95AB2D-FD57-4405-E6C6-A3E342C23ECD}"/>
              </a:ext>
            </a:extLst>
          </p:cNvPr>
          <p:cNvSpPr>
            <a:spLocks noGrp="1"/>
          </p:cNvSpPr>
          <p:nvPr>
            <p:ph idx="1"/>
          </p:nvPr>
        </p:nvSpPr>
        <p:spPr/>
        <p:txBody>
          <a:bodyPr>
            <a:normAutofit/>
          </a:bodyPr>
          <a:lstStyle/>
          <a:p>
            <a:r>
              <a:rPr lang="en-US" dirty="0"/>
              <a:t>In the case of the PSB (pre-LS2) the beam is injected in the horizontal plane and the ring fractional tune is close to 0.25</a:t>
            </a:r>
          </a:p>
          <a:p>
            <a:pPr lvl="1"/>
            <a:endParaRPr lang="en-US" dirty="0"/>
          </a:p>
        </p:txBody>
      </p:sp>
      <p:sp>
        <p:nvSpPr>
          <p:cNvPr id="4" name="Date Placeholder 3">
            <a:extLst>
              <a:ext uri="{FF2B5EF4-FFF2-40B4-BE49-F238E27FC236}">
                <a16:creationId xmlns:a16="http://schemas.microsoft.com/office/drawing/2014/main" id="{18D27AAD-C677-40A6-799F-B58A52DA6286}"/>
              </a:ext>
            </a:extLst>
          </p:cNvPr>
          <p:cNvSpPr>
            <a:spLocks noGrp="1"/>
          </p:cNvSpPr>
          <p:nvPr>
            <p:ph type="dt" sz="half" idx="2"/>
          </p:nvPr>
        </p:nvSpPr>
        <p:spPr/>
        <p:txBody>
          <a:bodyPr/>
          <a:lstStyle/>
          <a:p>
            <a:r>
              <a:rPr lang="en-US"/>
              <a:t>24/06/2025</a:t>
            </a:r>
            <a:endParaRPr lang="en-US" dirty="0"/>
          </a:p>
        </p:txBody>
      </p:sp>
      <p:sp>
        <p:nvSpPr>
          <p:cNvPr id="5" name="Footer Placeholder 4">
            <a:extLst>
              <a:ext uri="{FF2B5EF4-FFF2-40B4-BE49-F238E27FC236}">
                <a16:creationId xmlns:a16="http://schemas.microsoft.com/office/drawing/2014/main" id="{B3D69F7F-94F7-66F6-41D2-CACE0F35903C}"/>
              </a:ext>
            </a:extLst>
          </p:cNvPr>
          <p:cNvSpPr>
            <a:spLocks noGrp="1"/>
          </p:cNvSpPr>
          <p:nvPr>
            <p:ph type="ftr" sz="quarter" idx="3"/>
          </p:nvPr>
        </p:nvSpPr>
        <p:spPr/>
        <p:txBody>
          <a:bodyPr/>
          <a:lstStyle/>
          <a:p>
            <a:r>
              <a:rPr lang="fr-FR"/>
              <a:t>CAS Hadrons limits 2025, Y. Dutheil, Inj./Ext. </a:t>
            </a:r>
            <a:endParaRPr lang="en-US" dirty="0"/>
          </a:p>
        </p:txBody>
      </p:sp>
      <p:sp>
        <p:nvSpPr>
          <p:cNvPr id="6" name="Slide Number Placeholder 5">
            <a:extLst>
              <a:ext uri="{FF2B5EF4-FFF2-40B4-BE49-F238E27FC236}">
                <a16:creationId xmlns:a16="http://schemas.microsoft.com/office/drawing/2014/main" id="{F3AA0B27-DED3-F489-60C2-1825AACA9D8C}"/>
              </a:ext>
            </a:extLst>
          </p:cNvPr>
          <p:cNvSpPr>
            <a:spLocks noGrp="1"/>
          </p:cNvSpPr>
          <p:nvPr>
            <p:ph type="sldNum" sz="quarter" idx="4"/>
          </p:nvPr>
        </p:nvSpPr>
        <p:spPr/>
        <p:txBody>
          <a:bodyPr/>
          <a:lstStyle/>
          <a:p>
            <a:fld id="{17918391-D411-FE40-AAD7-861AE5233E0E}" type="slidenum">
              <a:rPr lang="en-US" smtClean="0"/>
              <a:pPr/>
              <a:t>58</a:t>
            </a:fld>
            <a:endParaRPr lang="en-US" dirty="0"/>
          </a:p>
        </p:txBody>
      </p:sp>
      <p:pic>
        <p:nvPicPr>
          <p:cNvPr id="8" name="Picture 7">
            <a:extLst>
              <a:ext uri="{FF2B5EF4-FFF2-40B4-BE49-F238E27FC236}">
                <a16:creationId xmlns:a16="http://schemas.microsoft.com/office/drawing/2014/main" id="{900F74CE-A4AB-F8C6-FEC5-39B29AC7E670}"/>
              </a:ext>
            </a:extLst>
          </p:cNvPr>
          <p:cNvPicPr>
            <a:picLocks noChangeAspect="1"/>
          </p:cNvPicPr>
          <p:nvPr/>
        </p:nvPicPr>
        <p:blipFill rotWithShape="1">
          <a:blip r:embed="rId3"/>
          <a:srcRect l="25644"/>
          <a:stretch/>
        </p:blipFill>
        <p:spPr>
          <a:xfrm>
            <a:off x="5729703" y="1724104"/>
            <a:ext cx="3154124" cy="1483916"/>
          </a:xfrm>
          <a:prstGeom prst="rect">
            <a:avLst/>
          </a:prstGeom>
        </p:spPr>
      </p:pic>
    </p:spTree>
    <p:extLst>
      <p:ext uri="{BB962C8B-B14F-4D97-AF65-F5344CB8AC3E}">
        <p14:creationId xmlns:p14="http://schemas.microsoft.com/office/powerpoint/2010/main" val="162662497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5E5F64-93C5-5AD4-E8AA-15FBB987FF0E}"/>
            </a:ext>
          </a:extLst>
        </p:cNvPr>
        <p:cNvGrpSpPr/>
        <p:nvPr/>
      </p:nvGrpSpPr>
      <p:grpSpPr>
        <a:xfrm>
          <a:off x="0" y="0"/>
          <a:ext cx="0" cy="0"/>
          <a:chOff x="0" y="0"/>
          <a:chExt cx="0" cy="0"/>
        </a:xfrm>
      </p:grpSpPr>
      <p:pic>
        <p:nvPicPr>
          <p:cNvPr id="32" name="Picture 31">
            <a:extLst>
              <a:ext uri="{FF2B5EF4-FFF2-40B4-BE49-F238E27FC236}">
                <a16:creationId xmlns:a16="http://schemas.microsoft.com/office/drawing/2014/main" id="{432E2A3C-5D1F-5EAF-E0B4-A88E74A1DC4C}"/>
              </a:ext>
            </a:extLst>
          </p:cNvPr>
          <p:cNvPicPr>
            <a:picLocks noChangeAspect="1"/>
          </p:cNvPicPr>
          <p:nvPr/>
        </p:nvPicPr>
        <p:blipFill>
          <a:blip r:embed="rId2"/>
          <a:stretch>
            <a:fillRect/>
          </a:stretch>
        </p:blipFill>
        <p:spPr>
          <a:xfrm>
            <a:off x="417723" y="1002064"/>
            <a:ext cx="4966182" cy="3463741"/>
          </a:xfrm>
          <a:prstGeom prst="rect">
            <a:avLst/>
          </a:prstGeom>
        </p:spPr>
      </p:pic>
      <p:sp>
        <p:nvSpPr>
          <p:cNvPr id="2" name="Title 1">
            <a:extLst>
              <a:ext uri="{FF2B5EF4-FFF2-40B4-BE49-F238E27FC236}">
                <a16:creationId xmlns:a16="http://schemas.microsoft.com/office/drawing/2014/main" id="{B17D73B0-5370-713D-79CC-24EB0F95D40C}"/>
              </a:ext>
            </a:extLst>
          </p:cNvPr>
          <p:cNvSpPr>
            <a:spLocks noGrp="1"/>
          </p:cNvSpPr>
          <p:nvPr>
            <p:ph type="title"/>
          </p:nvPr>
        </p:nvSpPr>
        <p:spPr/>
        <p:txBody>
          <a:bodyPr/>
          <a:lstStyle/>
          <a:p>
            <a:r>
              <a:rPr lang="en-US" dirty="0"/>
              <a:t>Multi-turn injection concept</a:t>
            </a:r>
            <a:endParaRPr lang="en-US" sz="1800" dirty="0"/>
          </a:p>
        </p:txBody>
      </p:sp>
      <p:sp>
        <p:nvSpPr>
          <p:cNvPr id="3" name="Content Placeholder 2">
            <a:extLst>
              <a:ext uri="{FF2B5EF4-FFF2-40B4-BE49-F238E27FC236}">
                <a16:creationId xmlns:a16="http://schemas.microsoft.com/office/drawing/2014/main" id="{D94792DB-27F2-06E1-FF07-AB08BB59CEB1}"/>
              </a:ext>
            </a:extLst>
          </p:cNvPr>
          <p:cNvSpPr>
            <a:spLocks noGrp="1"/>
          </p:cNvSpPr>
          <p:nvPr>
            <p:ph idx="1"/>
          </p:nvPr>
        </p:nvSpPr>
        <p:spPr/>
        <p:txBody>
          <a:bodyPr>
            <a:normAutofit/>
          </a:bodyPr>
          <a:lstStyle/>
          <a:p>
            <a:r>
              <a:rPr lang="en-US" dirty="0"/>
              <a:t>In the case of the PSB (pre-LS2) the beam is injected in the horizontal plane and the ring fractional tune is close to 0.25</a:t>
            </a:r>
          </a:p>
          <a:p>
            <a:pPr lvl="1"/>
            <a:endParaRPr lang="en-US" dirty="0"/>
          </a:p>
        </p:txBody>
      </p:sp>
      <p:sp>
        <p:nvSpPr>
          <p:cNvPr id="4" name="Date Placeholder 3">
            <a:extLst>
              <a:ext uri="{FF2B5EF4-FFF2-40B4-BE49-F238E27FC236}">
                <a16:creationId xmlns:a16="http://schemas.microsoft.com/office/drawing/2014/main" id="{0C255F1A-DDCB-5374-45A3-4D2B1A9DF63C}"/>
              </a:ext>
            </a:extLst>
          </p:cNvPr>
          <p:cNvSpPr>
            <a:spLocks noGrp="1"/>
          </p:cNvSpPr>
          <p:nvPr>
            <p:ph type="dt" sz="half" idx="2"/>
          </p:nvPr>
        </p:nvSpPr>
        <p:spPr/>
        <p:txBody>
          <a:bodyPr/>
          <a:lstStyle/>
          <a:p>
            <a:r>
              <a:rPr lang="en-US"/>
              <a:t>24/06/2025</a:t>
            </a:r>
            <a:endParaRPr lang="en-US" dirty="0"/>
          </a:p>
        </p:txBody>
      </p:sp>
      <p:sp>
        <p:nvSpPr>
          <p:cNvPr id="5" name="Footer Placeholder 4">
            <a:extLst>
              <a:ext uri="{FF2B5EF4-FFF2-40B4-BE49-F238E27FC236}">
                <a16:creationId xmlns:a16="http://schemas.microsoft.com/office/drawing/2014/main" id="{C6885C60-0B80-74B5-73E4-E9E704AC9A30}"/>
              </a:ext>
            </a:extLst>
          </p:cNvPr>
          <p:cNvSpPr>
            <a:spLocks noGrp="1"/>
          </p:cNvSpPr>
          <p:nvPr>
            <p:ph type="ftr" sz="quarter" idx="3"/>
          </p:nvPr>
        </p:nvSpPr>
        <p:spPr/>
        <p:txBody>
          <a:bodyPr/>
          <a:lstStyle/>
          <a:p>
            <a:r>
              <a:rPr lang="fr-FR"/>
              <a:t>CAS Hadrons limits 2025, Y. Dutheil, Inj./Ext. </a:t>
            </a:r>
            <a:endParaRPr lang="en-US" dirty="0"/>
          </a:p>
        </p:txBody>
      </p:sp>
      <p:sp>
        <p:nvSpPr>
          <p:cNvPr id="6" name="Slide Number Placeholder 5">
            <a:extLst>
              <a:ext uri="{FF2B5EF4-FFF2-40B4-BE49-F238E27FC236}">
                <a16:creationId xmlns:a16="http://schemas.microsoft.com/office/drawing/2014/main" id="{CFE5C9D7-D046-23F8-9ECC-71C12C29CA73}"/>
              </a:ext>
            </a:extLst>
          </p:cNvPr>
          <p:cNvSpPr>
            <a:spLocks noGrp="1"/>
          </p:cNvSpPr>
          <p:nvPr>
            <p:ph type="sldNum" sz="quarter" idx="4"/>
          </p:nvPr>
        </p:nvSpPr>
        <p:spPr/>
        <p:txBody>
          <a:bodyPr/>
          <a:lstStyle/>
          <a:p>
            <a:fld id="{17918391-D411-FE40-AAD7-861AE5233E0E}" type="slidenum">
              <a:rPr lang="en-US" smtClean="0"/>
              <a:pPr/>
              <a:t>59</a:t>
            </a:fld>
            <a:endParaRPr lang="en-US" dirty="0"/>
          </a:p>
        </p:txBody>
      </p:sp>
      <p:pic>
        <p:nvPicPr>
          <p:cNvPr id="8" name="Picture 7">
            <a:extLst>
              <a:ext uri="{FF2B5EF4-FFF2-40B4-BE49-F238E27FC236}">
                <a16:creationId xmlns:a16="http://schemas.microsoft.com/office/drawing/2014/main" id="{E201110C-466A-7C2A-784C-F97D6061BB66}"/>
              </a:ext>
            </a:extLst>
          </p:cNvPr>
          <p:cNvPicPr>
            <a:picLocks noChangeAspect="1"/>
          </p:cNvPicPr>
          <p:nvPr/>
        </p:nvPicPr>
        <p:blipFill rotWithShape="1">
          <a:blip r:embed="rId3"/>
          <a:srcRect l="25644"/>
          <a:stretch/>
        </p:blipFill>
        <p:spPr>
          <a:xfrm>
            <a:off x="5729703" y="1724104"/>
            <a:ext cx="3154124" cy="1483916"/>
          </a:xfrm>
          <a:prstGeom prst="rect">
            <a:avLst/>
          </a:prstGeom>
        </p:spPr>
      </p:pic>
    </p:spTree>
    <p:extLst>
      <p:ext uri="{BB962C8B-B14F-4D97-AF65-F5344CB8AC3E}">
        <p14:creationId xmlns:p14="http://schemas.microsoft.com/office/powerpoint/2010/main" val="13603745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08D017-2ED7-2AAD-A07E-DBF20E701144}"/>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861863C9-A8F2-7FF3-E048-A69551D14427}"/>
              </a:ext>
            </a:extLst>
          </p:cNvPr>
          <p:cNvSpPr>
            <a:spLocks noGrp="1"/>
          </p:cNvSpPr>
          <p:nvPr>
            <p:ph type="title"/>
          </p:nvPr>
        </p:nvSpPr>
        <p:spPr/>
        <p:txBody>
          <a:bodyPr/>
          <a:lstStyle/>
          <a:p>
            <a:r>
              <a:rPr lang="en-US" dirty="0"/>
              <a:t>Layout</a:t>
            </a:r>
            <a:endParaRPr lang="en-US" dirty="0">
              <a:solidFill>
                <a:srgbClr val="FF0000"/>
              </a:solidFill>
            </a:endParaRPr>
          </a:p>
        </p:txBody>
      </p:sp>
      <p:sp>
        <p:nvSpPr>
          <p:cNvPr id="8" name="Content Placeholder 7">
            <a:extLst>
              <a:ext uri="{FF2B5EF4-FFF2-40B4-BE49-F238E27FC236}">
                <a16:creationId xmlns:a16="http://schemas.microsoft.com/office/drawing/2014/main" id="{3659E3A9-DDFF-F378-C279-CDE6FC252ADD}"/>
              </a:ext>
            </a:extLst>
          </p:cNvPr>
          <p:cNvSpPr>
            <a:spLocks noGrp="1"/>
          </p:cNvSpPr>
          <p:nvPr>
            <p:ph idx="1"/>
          </p:nvPr>
        </p:nvSpPr>
        <p:spPr/>
        <p:txBody>
          <a:bodyPr>
            <a:normAutofit/>
          </a:bodyPr>
          <a:lstStyle/>
          <a:p>
            <a:r>
              <a:rPr lang="en-US" dirty="0"/>
              <a:t>Introduction</a:t>
            </a:r>
          </a:p>
          <a:p>
            <a:r>
              <a:rPr lang="en-US" dirty="0">
                <a:solidFill>
                  <a:schemeClr val="accent1"/>
                </a:solidFill>
              </a:rPr>
              <a:t>Basic principle of injection </a:t>
            </a:r>
          </a:p>
          <a:p>
            <a:pPr lvl="1"/>
            <a:r>
              <a:rPr lang="en-US" dirty="0">
                <a:solidFill>
                  <a:schemeClr val="accent1"/>
                </a:solidFill>
              </a:rPr>
              <a:t>Kicker and septum</a:t>
            </a:r>
          </a:p>
          <a:p>
            <a:r>
              <a:rPr lang="en-US" dirty="0">
                <a:solidFill>
                  <a:schemeClr val="accent1"/>
                </a:solidFill>
              </a:rPr>
              <a:t>Fast injection concept</a:t>
            </a:r>
          </a:p>
          <a:p>
            <a:pPr lvl="1"/>
            <a:r>
              <a:rPr lang="en-US" dirty="0">
                <a:solidFill>
                  <a:schemeClr val="accent1"/>
                </a:solidFill>
              </a:rPr>
              <a:t>Reminder on normalized phase space</a:t>
            </a:r>
          </a:p>
          <a:p>
            <a:pPr lvl="1"/>
            <a:r>
              <a:rPr lang="en-US" dirty="0">
                <a:solidFill>
                  <a:schemeClr val="accent1"/>
                </a:solidFill>
              </a:rPr>
              <a:t>Dipole error and filamentation</a:t>
            </a:r>
          </a:p>
          <a:p>
            <a:pPr lvl="1"/>
            <a:r>
              <a:rPr lang="en-US" dirty="0">
                <a:solidFill>
                  <a:schemeClr val="accent1"/>
                </a:solidFill>
              </a:rPr>
              <a:t>Betatron error and filamentation</a:t>
            </a:r>
          </a:p>
          <a:p>
            <a:pPr lvl="1"/>
            <a:r>
              <a:rPr lang="en-US" dirty="0">
                <a:solidFill>
                  <a:schemeClr val="accent1"/>
                </a:solidFill>
              </a:rPr>
              <a:t>Injection protection challenges at the LHC</a:t>
            </a:r>
          </a:p>
          <a:p>
            <a:pPr lvl="1"/>
            <a:r>
              <a:rPr lang="en-US" dirty="0">
                <a:solidFill>
                  <a:schemeClr val="accent1"/>
                </a:solidFill>
              </a:rPr>
              <a:t>Injection protection challenges at the FCC-</a:t>
            </a:r>
            <a:r>
              <a:rPr lang="en-US" dirty="0" err="1">
                <a:solidFill>
                  <a:schemeClr val="accent1"/>
                </a:solidFill>
              </a:rPr>
              <a:t>hh</a:t>
            </a:r>
            <a:endParaRPr lang="en-US" dirty="0">
              <a:solidFill>
                <a:schemeClr val="accent1"/>
              </a:solidFill>
            </a:endParaRPr>
          </a:p>
          <a:p>
            <a:r>
              <a:rPr lang="en-US" dirty="0">
                <a:solidFill>
                  <a:schemeClr val="accent1"/>
                </a:solidFill>
              </a:rPr>
              <a:t>Multi-turn injection concept</a:t>
            </a:r>
          </a:p>
          <a:p>
            <a:pPr lvl="1"/>
            <a:endParaRPr lang="en-US" dirty="0"/>
          </a:p>
        </p:txBody>
      </p:sp>
      <p:sp>
        <p:nvSpPr>
          <p:cNvPr id="3" name="Date Placeholder 2">
            <a:extLst>
              <a:ext uri="{FF2B5EF4-FFF2-40B4-BE49-F238E27FC236}">
                <a16:creationId xmlns:a16="http://schemas.microsoft.com/office/drawing/2014/main" id="{46057458-4BE1-50C1-0919-68FA40AD9B46}"/>
              </a:ext>
            </a:extLst>
          </p:cNvPr>
          <p:cNvSpPr>
            <a:spLocks noGrp="1"/>
          </p:cNvSpPr>
          <p:nvPr>
            <p:ph type="dt" sz="half" idx="2"/>
          </p:nvPr>
        </p:nvSpPr>
        <p:spPr/>
        <p:txBody>
          <a:bodyPr/>
          <a:lstStyle/>
          <a:p>
            <a:pPr defTabSz="914378"/>
            <a:r>
              <a:rPr lang="en-US">
                <a:solidFill>
                  <a:srgbClr val="0055A0">
                    <a:tint val="75000"/>
                  </a:srgbClr>
                </a:solidFill>
                <a:latin typeface="Arial"/>
              </a:rPr>
              <a:t>24/06/2025</a:t>
            </a:r>
            <a:endParaRPr lang="en-US" dirty="0">
              <a:solidFill>
                <a:srgbClr val="0055A0">
                  <a:tint val="75000"/>
                </a:srgbClr>
              </a:solidFill>
              <a:latin typeface="Arial"/>
            </a:endParaRPr>
          </a:p>
        </p:txBody>
      </p:sp>
      <p:sp>
        <p:nvSpPr>
          <p:cNvPr id="4" name="Footer Placeholder 3">
            <a:extLst>
              <a:ext uri="{FF2B5EF4-FFF2-40B4-BE49-F238E27FC236}">
                <a16:creationId xmlns:a16="http://schemas.microsoft.com/office/drawing/2014/main" id="{0F23B6B6-F0D6-CD11-E516-3A4C413C9E25}"/>
              </a:ext>
            </a:extLst>
          </p:cNvPr>
          <p:cNvSpPr>
            <a:spLocks noGrp="1"/>
          </p:cNvSpPr>
          <p:nvPr>
            <p:ph type="ftr" sz="quarter" idx="3"/>
          </p:nvPr>
        </p:nvSpPr>
        <p:spPr/>
        <p:txBody>
          <a:bodyPr/>
          <a:lstStyle/>
          <a:p>
            <a:pPr defTabSz="914378"/>
            <a:r>
              <a:rPr lang="fr-FR">
                <a:solidFill>
                  <a:srgbClr val="0055A0">
                    <a:tint val="75000"/>
                  </a:srgbClr>
                </a:solidFill>
                <a:latin typeface="Arial"/>
              </a:rPr>
              <a:t>CAS Hadrons limits 2025, Y. Dutheil, Inj./Ext. </a:t>
            </a:r>
            <a:endParaRPr lang="en-US" dirty="0">
              <a:solidFill>
                <a:srgbClr val="0055A0">
                  <a:tint val="75000"/>
                </a:srgbClr>
              </a:solidFill>
              <a:latin typeface="Arial"/>
            </a:endParaRPr>
          </a:p>
        </p:txBody>
      </p:sp>
      <p:sp>
        <p:nvSpPr>
          <p:cNvPr id="5" name="Slide Number Placeholder 4">
            <a:extLst>
              <a:ext uri="{FF2B5EF4-FFF2-40B4-BE49-F238E27FC236}">
                <a16:creationId xmlns:a16="http://schemas.microsoft.com/office/drawing/2014/main" id="{F4318098-FCEE-F480-F511-3EBED9DA8B55}"/>
              </a:ext>
            </a:extLst>
          </p:cNvPr>
          <p:cNvSpPr>
            <a:spLocks noGrp="1"/>
          </p:cNvSpPr>
          <p:nvPr>
            <p:ph type="sldNum" sz="quarter" idx="4"/>
          </p:nvPr>
        </p:nvSpPr>
        <p:spPr/>
        <p:txBody>
          <a:bodyPr/>
          <a:lstStyle/>
          <a:p>
            <a:pPr defTabSz="914378"/>
            <a:fld id="{17918391-D411-FE40-AAD7-861AE5233E0E}" type="slidenum">
              <a:rPr lang="en-US">
                <a:solidFill>
                  <a:srgbClr val="0055A0">
                    <a:tint val="75000"/>
                  </a:srgbClr>
                </a:solidFill>
                <a:latin typeface="Arial"/>
              </a:rPr>
              <a:pPr defTabSz="914378"/>
              <a:t>6</a:t>
            </a:fld>
            <a:endParaRPr lang="en-US" dirty="0">
              <a:solidFill>
                <a:srgbClr val="0055A0">
                  <a:tint val="75000"/>
                </a:srgbClr>
              </a:solidFill>
              <a:latin typeface="Arial"/>
            </a:endParaRPr>
          </a:p>
        </p:txBody>
      </p:sp>
      <p:sp>
        <p:nvSpPr>
          <p:cNvPr id="2" name="Oval 1">
            <a:extLst>
              <a:ext uri="{FF2B5EF4-FFF2-40B4-BE49-F238E27FC236}">
                <a16:creationId xmlns:a16="http://schemas.microsoft.com/office/drawing/2014/main" id="{723A4D38-E5CE-657E-1114-AC133F41363A}"/>
              </a:ext>
            </a:extLst>
          </p:cNvPr>
          <p:cNvSpPr>
            <a:spLocks noChangeArrowheads="1"/>
          </p:cNvSpPr>
          <p:nvPr/>
        </p:nvSpPr>
        <p:spPr bwMode="auto">
          <a:xfrm>
            <a:off x="5252364" y="1655227"/>
            <a:ext cx="1820704" cy="308801"/>
          </a:xfrm>
          <a:prstGeom prst="ellipse">
            <a:avLst/>
          </a:prstGeom>
          <a:noFill/>
          <a:ln w="15875">
            <a:solidFill>
              <a:schemeClr val="tx1"/>
            </a:solidFill>
            <a:round/>
            <a:headEnd/>
            <a:tailEnd/>
          </a:ln>
          <a:extLst>
            <a:ext uri="{909E8E84-426E-40dd-AFC4-6F175D3DCCD1}">
              <a14:hiddenFill xmlns="" xmlns:a14="http://schemas.microsoft.com/office/drawing/2010/main" xmlns:lc="http://schemas.openxmlformats.org/drawingml/2006/lockedCanvas">
                <a:solidFill>
                  <a:srgbClr val="FFFFFF"/>
                </a:solidFill>
              </a14:hiddenFill>
            </a:ext>
          </a:extLst>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6" name="Oval 5">
            <a:extLst>
              <a:ext uri="{FF2B5EF4-FFF2-40B4-BE49-F238E27FC236}">
                <a16:creationId xmlns:a16="http://schemas.microsoft.com/office/drawing/2014/main" id="{5401D5DA-8542-3B46-8C5F-36D87C045FD5}"/>
              </a:ext>
            </a:extLst>
          </p:cNvPr>
          <p:cNvSpPr>
            <a:spLocks noChangeArrowheads="1"/>
          </p:cNvSpPr>
          <p:nvPr/>
        </p:nvSpPr>
        <p:spPr bwMode="auto">
          <a:xfrm>
            <a:off x="6129837" y="1944335"/>
            <a:ext cx="32879" cy="37812"/>
          </a:xfrm>
          <a:prstGeom prst="ellipse">
            <a:avLst/>
          </a:prstGeom>
          <a:solidFill>
            <a:schemeClr val="tx1"/>
          </a:solidFill>
          <a:ln w="9525">
            <a:solidFill>
              <a:schemeClr val="tx1"/>
            </a:solidFill>
            <a:round/>
            <a:headEnd/>
            <a:tailEnd/>
          </a:ln>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9" name="Oval 8">
            <a:extLst>
              <a:ext uri="{FF2B5EF4-FFF2-40B4-BE49-F238E27FC236}">
                <a16:creationId xmlns:a16="http://schemas.microsoft.com/office/drawing/2014/main" id="{F96AE923-4FEB-9E34-0394-D6B09A88CDCA}"/>
              </a:ext>
            </a:extLst>
          </p:cNvPr>
          <p:cNvSpPr>
            <a:spLocks noChangeArrowheads="1"/>
          </p:cNvSpPr>
          <p:nvPr/>
        </p:nvSpPr>
        <p:spPr bwMode="auto">
          <a:xfrm>
            <a:off x="5348948" y="1699342"/>
            <a:ext cx="1641236" cy="213482"/>
          </a:xfrm>
          <a:prstGeom prst="ellipse">
            <a:avLst/>
          </a:prstGeom>
          <a:noFill/>
          <a:ln w="15875">
            <a:solidFill>
              <a:schemeClr val="tx1"/>
            </a:solidFill>
            <a:prstDash val="sysDot"/>
            <a:round/>
            <a:headEnd/>
            <a:tailEnd/>
          </a:ln>
          <a:extLst>
            <a:ext uri="{909E8E84-426E-40dd-AFC4-6F175D3DCCD1}">
              <a14:hiddenFill xmlns="" xmlns:a14="http://schemas.microsoft.com/office/drawing/2010/main" xmlns:lc="http://schemas.openxmlformats.org/drawingml/2006/lockedCanvas">
                <a:solidFill>
                  <a:srgbClr val="FFFFFF"/>
                </a:solidFill>
              </a14:hiddenFill>
            </a:ext>
          </a:extLst>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10" name="Rectangle 9">
            <a:extLst>
              <a:ext uri="{FF2B5EF4-FFF2-40B4-BE49-F238E27FC236}">
                <a16:creationId xmlns:a16="http://schemas.microsoft.com/office/drawing/2014/main" id="{A5E18D39-2601-AF24-727B-9DB09B4AA826}"/>
              </a:ext>
            </a:extLst>
          </p:cNvPr>
          <p:cNvSpPr>
            <a:spLocks noChangeArrowheads="1"/>
          </p:cNvSpPr>
          <p:nvPr/>
        </p:nvSpPr>
        <p:spPr bwMode="auto">
          <a:xfrm>
            <a:off x="6073666" y="1866346"/>
            <a:ext cx="179468" cy="71686"/>
          </a:xfrm>
          <a:prstGeom prst="rect">
            <a:avLst/>
          </a:prstGeom>
          <a:solidFill>
            <a:schemeClr val="bg1"/>
          </a:solidFill>
          <a:ln>
            <a:noFill/>
          </a:ln>
          <a:extLs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Lst>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algn="ctr" eaLnBrk="1" hangingPunct="1"/>
            <a:endParaRPr lang="en-GB" altLang="en-US" sz="1350" b="0">
              <a:solidFill>
                <a:srgbClr val="000000"/>
              </a:solidFill>
            </a:endParaRPr>
          </a:p>
        </p:txBody>
      </p:sp>
      <p:sp>
        <p:nvSpPr>
          <p:cNvPr id="11" name="Line 12">
            <a:extLst>
              <a:ext uri="{FF2B5EF4-FFF2-40B4-BE49-F238E27FC236}">
                <a16:creationId xmlns:a16="http://schemas.microsoft.com/office/drawing/2014/main" id="{2CC3E477-4902-5ADA-72C4-A2D2B20C9722}"/>
              </a:ext>
            </a:extLst>
          </p:cNvPr>
          <p:cNvSpPr>
            <a:spLocks noChangeShapeType="1"/>
          </p:cNvSpPr>
          <p:nvPr/>
        </p:nvSpPr>
        <p:spPr bwMode="auto">
          <a:xfrm>
            <a:off x="6053118" y="1911248"/>
            <a:ext cx="19865" cy="0"/>
          </a:xfrm>
          <a:prstGeom prst="line">
            <a:avLst/>
          </a:prstGeom>
          <a:noFill/>
          <a:ln w="9525">
            <a:solidFill>
              <a:schemeClr val="tx1"/>
            </a:solidFill>
            <a:round/>
            <a:headEnd/>
            <a:tailEnd type="triangle" w="lg" len="lg"/>
          </a:ln>
          <a:extLst>
            <a:ext uri="{909E8E84-426E-40dd-AFC4-6F175D3DCCD1}">
              <a14:hiddenFill xmlns="" xmlns:a14="http://schemas.microsoft.com/office/drawing/2010/main" xmlns:lc="http://schemas.openxmlformats.org/drawingml/2006/lockedCanvas">
                <a:no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000000"/>
              </a:solidFill>
            </a:endParaRPr>
          </a:p>
        </p:txBody>
      </p:sp>
      <p:sp>
        <p:nvSpPr>
          <p:cNvPr id="12" name="Oval 11">
            <a:extLst>
              <a:ext uri="{FF2B5EF4-FFF2-40B4-BE49-F238E27FC236}">
                <a16:creationId xmlns:a16="http://schemas.microsoft.com/office/drawing/2014/main" id="{5A785C40-1AD6-1A0C-3B67-A02ED2BA8320}"/>
              </a:ext>
            </a:extLst>
          </p:cNvPr>
          <p:cNvSpPr>
            <a:spLocks noChangeArrowheads="1"/>
          </p:cNvSpPr>
          <p:nvPr/>
        </p:nvSpPr>
        <p:spPr bwMode="auto">
          <a:xfrm>
            <a:off x="5353058" y="2732878"/>
            <a:ext cx="3055055" cy="510466"/>
          </a:xfrm>
          <a:prstGeom prst="ellipse">
            <a:avLst/>
          </a:prstGeom>
          <a:noFill/>
          <a:ln w="15875">
            <a:solidFill>
              <a:schemeClr val="tx1"/>
            </a:solidFill>
            <a:round/>
            <a:headEnd/>
            <a:tailEnd/>
          </a:ln>
          <a:extLst>
            <a:ext uri="{909E8E84-426E-40dd-AFC4-6F175D3DCCD1}">
              <a14:hiddenFill xmlns="" xmlns:a14="http://schemas.microsoft.com/office/drawing/2010/main" xmlns:lc="http://schemas.openxmlformats.org/drawingml/2006/lockedCanvas">
                <a:solidFill>
                  <a:srgbClr val="FFFFFF"/>
                </a:solidFill>
              </a14:hiddenFill>
            </a:ext>
          </a:extLst>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13" name="Oval 12">
            <a:extLst>
              <a:ext uri="{FF2B5EF4-FFF2-40B4-BE49-F238E27FC236}">
                <a16:creationId xmlns:a16="http://schemas.microsoft.com/office/drawing/2014/main" id="{7EE781BC-4F18-CE3B-03E0-4497750EBB80}"/>
              </a:ext>
            </a:extLst>
          </p:cNvPr>
          <p:cNvSpPr>
            <a:spLocks noChangeArrowheads="1"/>
          </p:cNvSpPr>
          <p:nvPr/>
        </p:nvSpPr>
        <p:spPr bwMode="auto">
          <a:xfrm>
            <a:off x="8343724" y="2914061"/>
            <a:ext cx="32879" cy="37812"/>
          </a:xfrm>
          <a:prstGeom prst="ellipse">
            <a:avLst/>
          </a:prstGeom>
          <a:solidFill>
            <a:schemeClr val="tx1"/>
          </a:solidFill>
          <a:ln w="9525">
            <a:solidFill>
              <a:schemeClr val="tx1"/>
            </a:solidFill>
            <a:round/>
            <a:headEnd/>
            <a:tailEnd/>
          </a:ln>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14" name="Oval 13">
            <a:extLst>
              <a:ext uri="{FF2B5EF4-FFF2-40B4-BE49-F238E27FC236}">
                <a16:creationId xmlns:a16="http://schemas.microsoft.com/office/drawing/2014/main" id="{91A50B27-CC0A-2E2B-79C6-53DC437F1A5E}"/>
              </a:ext>
            </a:extLst>
          </p:cNvPr>
          <p:cNvSpPr>
            <a:spLocks noChangeArrowheads="1"/>
          </p:cNvSpPr>
          <p:nvPr/>
        </p:nvSpPr>
        <p:spPr bwMode="auto">
          <a:xfrm>
            <a:off x="5492111" y="2799837"/>
            <a:ext cx="2779004" cy="370245"/>
          </a:xfrm>
          <a:prstGeom prst="ellipse">
            <a:avLst/>
          </a:prstGeom>
          <a:noFill/>
          <a:ln w="15875">
            <a:solidFill>
              <a:schemeClr val="tx1"/>
            </a:solidFill>
            <a:prstDash val="sysDot"/>
            <a:round/>
            <a:headEnd/>
            <a:tailEnd/>
          </a:ln>
          <a:extLst>
            <a:ext uri="{909E8E84-426E-40dd-AFC4-6F175D3DCCD1}">
              <a14:hiddenFill xmlns="" xmlns:a14="http://schemas.microsoft.com/office/drawing/2010/main" xmlns:lc="http://schemas.openxmlformats.org/drawingml/2006/lockedCanvas">
                <a:solidFill>
                  <a:srgbClr val="FFFFFF"/>
                </a:solidFill>
              </a14:hiddenFill>
            </a:ext>
          </a:extLst>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15" name="Rectangle 14">
            <a:extLst>
              <a:ext uri="{FF2B5EF4-FFF2-40B4-BE49-F238E27FC236}">
                <a16:creationId xmlns:a16="http://schemas.microsoft.com/office/drawing/2014/main" id="{B4E8581E-273C-726B-70A5-6100ECABACDF}"/>
              </a:ext>
            </a:extLst>
          </p:cNvPr>
          <p:cNvSpPr>
            <a:spLocks noChangeArrowheads="1"/>
          </p:cNvSpPr>
          <p:nvPr/>
        </p:nvSpPr>
        <p:spPr bwMode="auto">
          <a:xfrm>
            <a:off x="8127267" y="2934543"/>
            <a:ext cx="179468" cy="98470"/>
          </a:xfrm>
          <a:prstGeom prst="rect">
            <a:avLst/>
          </a:prstGeom>
          <a:solidFill>
            <a:schemeClr val="bg1"/>
          </a:solidFill>
          <a:ln>
            <a:noFill/>
          </a:ln>
          <a:extLs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Lst>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16" name="Line 22">
            <a:extLst>
              <a:ext uri="{FF2B5EF4-FFF2-40B4-BE49-F238E27FC236}">
                <a16:creationId xmlns:a16="http://schemas.microsoft.com/office/drawing/2014/main" id="{C866DC5C-1D74-A4FE-063B-D9539D6B10FF}"/>
              </a:ext>
            </a:extLst>
          </p:cNvPr>
          <p:cNvSpPr>
            <a:spLocks noChangeShapeType="1"/>
          </p:cNvSpPr>
          <p:nvPr/>
        </p:nvSpPr>
        <p:spPr bwMode="auto">
          <a:xfrm>
            <a:off x="8189601" y="2918000"/>
            <a:ext cx="38360" cy="31511"/>
          </a:xfrm>
          <a:prstGeom prst="line">
            <a:avLst/>
          </a:prstGeom>
          <a:noFill/>
          <a:ln w="9525">
            <a:solidFill>
              <a:schemeClr val="tx1"/>
            </a:solidFill>
            <a:round/>
            <a:headEnd/>
            <a:tailEnd type="triangle" w="lg" len="lg"/>
          </a:ln>
          <a:extLst>
            <a:ext uri="{909E8E84-426E-40dd-AFC4-6F175D3DCCD1}">
              <a14:hiddenFill xmlns="" xmlns:a14="http://schemas.microsoft.com/office/drawing/2010/main" xmlns:lc="http://schemas.openxmlformats.org/drawingml/2006/lockedCanvas">
                <a:no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000000"/>
              </a:solidFill>
            </a:endParaRPr>
          </a:p>
        </p:txBody>
      </p:sp>
      <p:sp>
        <p:nvSpPr>
          <p:cNvPr id="17" name="Text Box 25">
            <a:extLst>
              <a:ext uri="{FF2B5EF4-FFF2-40B4-BE49-F238E27FC236}">
                <a16:creationId xmlns:a16="http://schemas.microsoft.com/office/drawing/2014/main" id="{7D80C4A7-C60C-AA86-8450-E2D88A8AFC3C}"/>
              </a:ext>
            </a:extLst>
          </p:cNvPr>
          <p:cNvSpPr txBox="1">
            <a:spLocks noChangeArrowheads="1"/>
          </p:cNvSpPr>
          <p:nvPr/>
        </p:nvSpPr>
        <p:spPr bwMode="auto">
          <a:xfrm>
            <a:off x="5892830" y="1707220"/>
            <a:ext cx="898195" cy="300082"/>
          </a:xfrm>
          <a:prstGeom prst="rect">
            <a:avLst/>
          </a:prstGeom>
          <a:noFill/>
          <a:ln>
            <a:noFill/>
          </a:ln>
          <a:extLst>
            <a:ext uri="{909E8E84-426E-40dd-AFC4-6F175D3DCCD1}">
              <a14:hiddenFill xmlns="" xmlns:a14="http://schemas.microsoft.com/office/drawing/2010/main" xmlns:lc="http://schemas.openxmlformats.org/drawingml/2006/lockedCanvas">
                <a:solidFill>
                  <a:srgbClr val="FFFFFF"/>
                </a:solidFill>
              </a14:hiddenFill>
            </a:ex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Lst>
        </p:spPr>
        <p:txBody>
          <a:bodyPr wrap="none">
            <a:spAutoFit/>
          </a:bodyP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r>
              <a:rPr lang="en-US" altLang="en-US" sz="1350" b="0">
                <a:solidFill>
                  <a:srgbClr val="000000"/>
                </a:solidFill>
                <a:latin typeface="Calibri"/>
              </a:rPr>
              <a:t>Extraction</a:t>
            </a:r>
          </a:p>
        </p:txBody>
      </p:sp>
      <p:sp>
        <p:nvSpPr>
          <p:cNvPr id="18" name="Text Box 26">
            <a:extLst>
              <a:ext uri="{FF2B5EF4-FFF2-40B4-BE49-F238E27FC236}">
                <a16:creationId xmlns:a16="http://schemas.microsoft.com/office/drawing/2014/main" id="{B03A3A0D-0DB7-72C1-6259-A47C2ECC646B}"/>
              </a:ext>
            </a:extLst>
          </p:cNvPr>
          <p:cNvSpPr txBox="1">
            <a:spLocks noChangeArrowheads="1"/>
          </p:cNvSpPr>
          <p:nvPr/>
        </p:nvSpPr>
        <p:spPr bwMode="auto">
          <a:xfrm>
            <a:off x="6961325" y="2165976"/>
            <a:ext cx="752835" cy="300082"/>
          </a:xfrm>
          <a:prstGeom prst="rect">
            <a:avLst/>
          </a:prstGeom>
          <a:noFill/>
          <a:ln>
            <a:noFill/>
          </a:ln>
          <a:extLst>
            <a:ext uri="{909E8E84-426E-40dd-AFC4-6F175D3DCCD1}">
              <a14:hiddenFill xmlns="" xmlns:a14="http://schemas.microsoft.com/office/drawing/2010/main" xmlns:lc="http://schemas.openxmlformats.org/drawingml/2006/lockedCanvas">
                <a:solidFill>
                  <a:srgbClr val="FFFFFF"/>
                </a:solidFill>
              </a14:hiddenFill>
            </a:ex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Lst>
        </p:spPr>
        <p:txBody>
          <a:bodyPr wrap="none">
            <a:spAutoFit/>
          </a:bodyP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r>
              <a:rPr lang="en-US" altLang="en-US" sz="1350" b="0">
                <a:solidFill>
                  <a:srgbClr val="000000"/>
                </a:solidFill>
                <a:latin typeface="Calibri"/>
              </a:rPr>
              <a:t>Transfer</a:t>
            </a:r>
          </a:p>
        </p:txBody>
      </p:sp>
      <p:sp>
        <p:nvSpPr>
          <p:cNvPr id="19" name="Text Box 27">
            <a:extLst>
              <a:ext uri="{FF2B5EF4-FFF2-40B4-BE49-F238E27FC236}">
                <a16:creationId xmlns:a16="http://schemas.microsoft.com/office/drawing/2014/main" id="{B1CB61A0-945B-DE26-9FB0-58BA5E48ACFB}"/>
              </a:ext>
            </a:extLst>
          </p:cNvPr>
          <p:cNvSpPr txBox="1">
            <a:spLocks noChangeArrowheads="1"/>
          </p:cNvSpPr>
          <p:nvPr/>
        </p:nvSpPr>
        <p:spPr bwMode="auto">
          <a:xfrm>
            <a:off x="8425238" y="2841982"/>
            <a:ext cx="801823" cy="300082"/>
          </a:xfrm>
          <a:prstGeom prst="rect">
            <a:avLst/>
          </a:prstGeom>
          <a:noFill/>
          <a:ln>
            <a:noFill/>
          </a:ln>
          <a:extLst>
            <a:ext uri="{909E8E84-426E-40dd-AFC4-6F175D3DCCD1}">
              <a14:hiddenFill xmlns="" xmlns:a14="http://schemas.microsoft.com/office/drawing/2010/main" xmlns:lc="http://schemas.openxmlformats.org/drawingml/2006/lockedCanvas">
                <a:solidFill>
                  <a:srgbClr val="FFFFFF"/>
                </a:solidFill>
              </a14:hiddenFill>
            </a:ex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Lst>
        </p:spPr>
        <p:txBody>
          <a:bodyPr wrap="none">
            <a:spAutoFit/>
          </a:bodyP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r>
              <a:rPr lang="en-US" altLang="en-US" sz="1350" b="0">
                <a:solidFill>
                  <a:srgbClr val="000000"/>
                </a:solidFill>
                <a:latin typeface="Calibri"/>
              </a:rPr>
              <a:t>Injection</a:t>
            </a:r>
          </a:p>
        </p:txBody>
      </p:sp>
      <p:sp>
        <p:nvSpPr>
          <p:cNvPr id="20" name="Freeform 39">
            <a:extLst>
              <a:ext uri="{FF2B5EF4-FFF2-40B4-BE49-F238E27FC236}">
                <a16:creationId xmlns:a16="http://schemas.microsoft.com/office/drawing/2014/main" id="{598264FF-B444-9483-72B8-E7423043A578}"/>
              </a:ext>
            </a:extLst>
          </p:cNvPr>
          <p:cNvSpPr>
            <a:spLocks/>
          </p:cNvSpPr>
          <p:nvPr/>
        </p:nvSpPr>
        <p:spPr bwMode="auto">
          <a:xfrm>
            <a:off x="6147646" y="1962452"/>
            <a:ext cx="2215258" cy="970515"/>
          </a:xfrm>
          <a:custGeom>
            <a:avLst/>
            <a:gdLst>
              <a:gd name="T0" fmla="*/ 0 w 3234"/>
              <a:gd name="T1" fmla="*/ 0 h 1232"/>
              <a:gd name="T2" fmla="*/ 2147483647 w 3234"/>
              <a:gd name="T3" fmla="*/ 2147483647 h 1232"/>
              <a:gd name="T4" fmla="*/ 2147483647 w 3234"/>
              <a:gd name="T5" fmla="*/ 2147483647 h 1232"/>
              <a:gd name="T6" fmla="*/ 2147483647 w 3234"/>
              <a:gd name="T7" fmla="*/ 2147483647 h 1232"/>
              <a:gd name="T8" fmla="*/ 2147483647 w 3234"/>
              <a:gd name="T9" fmla="*/ 2147483647 h 1232"/>
              <a:gd name="T10" fmla="*/ 2147483647 w 3234"/>
              <a:gd name="T11" fmla="*/ 2147483647 h 1232"/>
              <a:gd name="T12" fmla="*/ 0 60000 65536"/>
              <a:gd name="T13" fmla="*/ 0 60000 65536"/>
              <a:gd name="T14" fmla="*/ 0 60000 65536"/>
              <a:gd name="T15" fmla="*/ 0 60000 65536"/>
              <a:gd name="T16" fmla="*/ 0 60000 65536"/>
              <a:gd name="T17" fmla="*/ 0 60000 65536"/>
              <a:gd name="T18" fmla="*/ 0 w 3234"/>
              <a:gd name="T19" fmla="*/ 0 h 1232"/>
              <a:gd name="T20" fmla="*/ 3234 w 3234"/>
              <a:gd name="T21" fmla="*/ 1232 h 1232"/>
            </a:gdLst>
            <a:ahLst/>
            <a:cxnLst>
              <a:cxn ang="T12">
                <a:pos x="T0" y="T1"/>
              </a:cxn>
              <a:cxn ang="T13">
                <a:pos x="T2" y="T3"/>
              </a:cxn>
              <a:cxn ang="T14">
                <a:pos x="T4" y="T5"/>
              </a:cxn>
              <a:cxn ang="T15">
                <a:pos x="T6" y="T7"/>
              </a:cxn>
              <a:cxn ang="T16">
                <a:pos x="T8" y="T9"/>
              </a:cxn>
              <a:cxn ang="T17">
                <a:pos x="T10" y="T11"/>
              </a:cxn>
            </a:cxnLst>
            <a:rect l="T18" t="T19" r="T20" b="T21"/>
            <a:pathLst>
              <a:path w="3234" h="1232">
                <a:moveTo>
                  <a:pt x="0" y="0"/>
                </a:moveTo>
                <a:cubicBezTo>
                  <a:pt x="145" y="17"/>
                  <a:pt x="420" y="72"/>
                  <a:pt x="644" y="177"/>
                </a:cubicBezTo>
                <a:cubicBezTo>
                  <a:pt x="868" y="282"/>
                  <a:pt x="1099" y="514"/>
                  <a:pt x="1346" y="628"/>
                </a:cubicBezTo>
                <a:cubicBezTo>
                  <a:pt x="1593" y="742"/>
                  <a:pt x="1879" y="793"/>
                  <a:pt x="2127" y="861"/>
                </a:cubicBezTo>
                <a:cubicBezTo>
                  <a:pt x="2375" y="929"/>
                  <a:pt x="2649" y="976"/>
                  <a:pt x="2834" y="1038"/>
                </a:cubicBezTo>
                <a:cubicBezTo>
                  <a:pt x="3019" y="1100"/>
                  <a:pt x="3126" y="1166"/>
                  <a:pt x="3234" y="1232"/>
                </a:cubicBezTo>
              </a:path>
            </a:pathLst>
          </a:custGeom>
          <a:noFill/>
          <a:ln w="19050" cap="flat" cmpd="sng">
            <a:solidFill>
              <a:schemeClr val="tx1"/>
            </a:solidFill>
            <a:prstDash val="solid"/>
            <a:round/>
            <a:headEnd/>
            <a:tailEnd/>
          </a:ln>
          <a:extLst>
            <a:ext uri="{909E8E84-426E-40dd-AFC4-6F175D3DCCD1}">
              <a14:hiddenFill xmlns="" xmlns:a14="http://schemas.microsoft.com/office/drawing/2010/main" xmlns:lc="http://schemas.openxmlformats.org/drawingml/2006/lockedCanvas">
                <a:solidFill>
                  <a:srgbClr val="FFFFFF"/>
                </a:solid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000000"/>
              </a:solidFill>
            </a:endParaRPr>
          </a:p>
        </p:txBody>
      </p:sp>
      <p:sp>
        <p:nvSpPr>
          <p:cNvPr id="21" name="Freeform 42">
            <a:extLst>
              <a:ext uri="{FF2B5EF4-FFF2-40B4-BE49-F238E27FC236}">
                <a16:creationId xmlns:a16="http://schemas.microsoft.com/office/drawing/2014/main" id="{5DE8135C-AEDD-F480-0AF3-A9CD25C14E45}"/>
              </a:ext>
            </a:extLst>
          </p:cNvPr>
          <p:cNvSpPr>
            <a:spLocks/>
          </p:cNvSpPr>
          <p:nvPr/>
        </p:nvSpPr>
        <p:spPr bwMode="auto">
          <a:xfrm>
            <a:off x="6489457" y="2112914"/>
            <a:ext cx="184731" cy="300082"/>
          </a:xfrm>
          <a:custGeom>
            <a:avLst/>
            <a:gdLst>
              <a:gd name="T0" fmla="*/ 0 w 1062"/>
              <a:gd name="T1" fmla="*/ 0 h 612"/>
              <a:gd name="T2" fmla="*/ 2147483647 w 1062"/>
              <a:gd name="T3" fmla="*/ 2147483647 h 612"/>
              <a:gd name="T4" fmla="*/ 2147483647 w 1062"/>
              <a:gd name="T5" fmla="*/ 2147483647 h 612"/>
              <a:gd name="T6" fmla="*/ 2147483647 w 1062"/>
              <a:gd name="T7" fmla="*/ 2147483647 h 612"/>
              <a:gd name="T8" fmla="*/ 2147483647 w 1062"/>
              <a:gd name="T9" fmla="*/ 2147483647 h 612"/>
              <a:gd name="T10" fmla="*/ 0 60000 65536"/>
              <a:gd name="T11" fmla="*/ 0 60000 65536"/>
              <a:gd name="T12" fmla="*/ 0 60000 65536"/>
              <a:gd name="T13" fmla="*/ 0 60000 65536"/>
              <a:gd name="T14" fmla="*/ 0 60000 65536"/>
              <a:gd name="T15" fmla="*/ 0 w 1062"/>
              <a:gd name="T16" fmla="*/ 0 h 612"/>
              <a:gd name="T17" fmla="*/ 1062 w 1062"/>
              <a:gd name="T18" fmla="*/ 612 h 612"/>
            </a:gdLst>
            <a:ahLst/>
            <a:cxnLst>
              <a:cxn ang="T10">
                <a:pos x="T0" y="T1"/>
              </a:cxn>
              <a:cxn ang="T11">
                <a:pos x="T2" y="T3"/>
              </a:cxn>
              <a:cxn ang="T12">
                <a:pos x="T4" y="T5"/>
              </a:cxn>
              <a:cxn ang="T13">
                <a:pos x="T6" y="T7"/>
              </a:cxn>
              <a:cxn ang="T14">
                <a:pos x="T8" y="T9"/>
              </a:cxn>
            </a:cxnLst>
            <a:rect l="T15" t="T16" r="T17" b="T18"/>
            <a:pathLst>
              <a:path w="1062" h="612">
                <a:moveTo>
                  <a:pt x="0" y="0"/>
                </a:moveTo>
                <a:cubicBezTo>
                  <a:pt x="23" y="11"/>
                  <a:pt x="81" y="31"/>
                  <a:pt x="144" y="66"/>
                </a:cubicBezTo>
                <a:cubicBezTo>
                  <a:pt x="207" y="101"/>
                  <a:pt x="290" y="145"/>
                  <a:pt x="378" y="210"/>
                </a:cubicBezTo>
                <a:cubicBezTo>
                  <a:pt x="466" y="275"/>
                  <a:pt x="558" y="389"/>
                  <a:pt x="672" y="456"/>
                </a:cubicBezTo>
                <a:cubicBezTo>
                  <a:pt x="786" y="523"/>
                  <a:pt x="924" y="567"/>
                  <a:pt x="1062" y="612"/>
                </a:cubicBezTo>
              </a:path>
            </a:pathLst>
          </a:custGeom>
          <a:noFill/>
          <a:ln w="19050" cap="flat" cmpd="sng">
            <a:solidFill>
              <a:schemeClr val="tx1"/>
            </a:solidFill>
            <a:prstDash val="sysDot"/>
            <a:round/>
            <a:headEnd/>
            <a:tailEnd type="triangle" w="med" len="med"/>
          </a:ln>
          <a:extLst>
            <a:ext uri="{909E8E84-426E-40dd-AFC4-6F175D3DCCD1}">
              <a14:hiddenFill xmlns="" xmlns:a14="http://schemas.microsoft.com/office/drawing/2010/main" xmlns:lc="http://schemas.openxmlformats.org/drawingml/2006/lockedCanvas">
                <a:solidFill>
                  <a:srgbClr val="FFFFFF"/>
                </a:solidFill>
              </a14:hiddenFill>
            </a:ext>
          </a:extLst>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000000"/>
              </a:solidFill>
            </a:endParaRPr>
          </a:p>
        </p:txBody>
      </p:sp>
    </p:spTree>
    <p:extLst>
      <p:ext uri="{BB962C8B-B14F-4D97-AF65-F5344CB8AC3E}">
        <p14:creationId xmlns:p14="http://schemas.microsoft.com/office/powerpoint/2010/main" val="303566443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2828A1-8481-527D-2616-C87A744F431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9279AA0-F8F2-7691-6521-1BCAB92D4009}"/>
              </a:ext>
            </a:extLst>
          </p:cNvPr>
          <p:cNvSpPr>
            <a:spLocks noGrp="1"/>
          </p:cNvSpPr>
          <p:nvPr>
            <p:ph type="title"/>
          </p:nvPr>
        </p:nvSpPr>
        <p:spPr/>
        <p:txBody>
          <a:bodyPr/>
          <a:lstStyle/>
          <a:p>
            <a:r>
              <a:rPr lang="en-US" dirty="0"/>
              <a:t>Multi-turn injection concept </a:t>
            </a:r>
            <a:r>
              <a:rPr lang="en-US" sz="1800" dirty="0"/>
              <a:t>[1]</a:t>
            </a:r>
            <a:endParaRPr lang="en-US" dirty="0"/>
          </a:p>
        </p:txBody>
      </p:sp>
      <p:sp>
        <p:nvSpPr>
          <p:cNvPr id="3" name="Content Placeholder 2">
            <a:extLst>
              <a:ext uri="{FF2B5EF4-FFF2-40B4-BE49-F238E27FC236}">
                <a16:creationId xmlns:a16="http://schemas.microsoft.com/office/drawing/2014/main" id="{07CC903A-88F6-F6FA-EFF2-1DA10FCDD0F6}"/>
              </a:ext>
            </a:extLst>
          </p:cNvPr>
          <p:cNvSpPr>
            <a:spLocks noGrp="1"/>
          </p:cNvSpPr>
          <p:nvPr>
            <p:ph idx="1"/>
          </p:nvPr>
        </p:nvSpPr>
        <p:spPr>
          <a:xfrm>
            <a:off x="0" y="495546"/>
            <a:ext cx="5688353" cy="3893573"/>
          </a:xfrm>
        </p:spPr>
        <p:txBody>
          <a:bodyPr>
            <a:normAutofit/>
          </a:bodyPr>
          <a:lstStyle/>
          <a:p>
            <a:r>
              <a:rPr lang="en-US" dirty="0"/>
              <a:t>Other example at the GSI SIS18, injection of heavy ions from the UNILAC</a:t>
            </a:r>
          </a:p>
          <a:p>
            <a:endParaRPr lang="en-US" dirty="0"/>
          </a:p>
          <a:p>
            <a:r>
              <a:rPr lang="en-US" dirty="0"/>
              <a:t>Conclusion</a:t>
            </a:r>
          </a:p>
          <a:p>
            <a:pPr lvl="1"/>
            <a:r>
              <a:rPr lang="en-US" altLang="en-US" dirty="0">
                <a:latin typeface="Arial"/>
                <a:cs typeface="Arial"/>
              </a:rPr>
              <a:t>Disadvantages inherent in using an injection septum:</a:t>
            </a:r>
          </a:p>
          <a:p>
            <a:pPr lvl="2"/>
            <a:r>
              <a:rPr lang="en-US" altLang="en-US" dirty="0">
                <a:latin typeface="Arial"/>
                <a:cs typeface="Arial"/>
              </a:rPr>
              <a:t>Width of several mm reduces aperture</a:t>
            </a:r>
          </a:p>
          <a:p>
            <a:pPr lvl="2"/>
            <a:r>
              <a:rPr lang="en-US" altLang="en-US" dirty="0">
                <a:latin typeface="Arial"/>
                <a:cs typeface="Arial"/>
              </a:rPr>
              <a:t>Beam losses from circulating beam hitting septum:</a:t>
            </a:r>
          </a:p>
          <a:p>
            <a:pPr lvl="3"/>
            <a:r>
              <a:rPr lang="en-US" altLang="en-US" dirty="0">
                <a:latin typeface="Arial"/>
                <a:cs typeface="Arial"/>
              </a:rPr>
              <a:t>Typically 30 – 40 % for the CERN PSB injection pre-LS2</a:t>
            </a:r>
          </a:p>
          <a:p>
            <a:pPr lvl="2"/>
            <a:r>
              <a:rPr lang="en-US" altLang="en-US" dirty="0">
                <a:latin typeface="Arial"/>
                <a:cs typeface="Arial"/>
              </a:rPr>
              <a:t>Limits number of injected turns to 10 - 20</a:t>
            </a:r>
          </a:p>
          <a:p>
            <a:pPr lvl="1"/>
            <a:r>
              <a:rPr lang="en-US" dirty="0"/>
              <a:t>Allows to accumulate intensity into a ring, from a much smaller beam source, typically a linear accelerator</a:t>
            </a:r>
          </a:p>
          <a:p>
            <a:pPr lvl="1"/>
            <a:r>
              <a:rPr lang="en-US" dirty="0"/>
              <a:t>Is complex to optimize, with few observables as individual beamlets cannot be measured</a:t>
            </a:r>
          </a:p>
        </p:txBody>
      </p:sp>
      <p:sp>
        <p:nvSpPr>
          <p:cNvPr id="4" name="Date Placeholder 3">
            <a:extLst>
              <a:ext uri="{FF2B5EF4-FFF2-40B4-BE49-F238E27FC236}">
                <a16:creationId xmlns:a16="http://schemas.microsoft.com/office/drawing/2014/main" id="{31E5BCE3-59F6-3286-FE68-F97A3BE2025F}"/>
              </a:ext>
            </a:extLst>
          </p:cNvPr>
          <p:cNvSpPr>
            <a:spLocks noGrp="1"/>
          </p:cNvSpPr>
          <p:nvPr>
            <p:ph type="dt" sz="half" idx="2"/>
          </p:nvPr>
        </p:nvSpPr>
        <p:spPr/>
        <p:txBody>
          <a:bodyPr/>
          <a:lstStyle/>
          <a:p>
            <a:r>
              <a:rPr lang="en-US"/>
              <a:t>24/06/2025</a:t>
            </a:r>
            <a:endParaRPr lang="en-US" dirty="0"/>
          </a:p>
        </p:txBody>
      </p:sp>
      <p:sp>
        <p:nvSpPr>
          <p:cNvPr id="5" name="Footer Placeholder 4">
            <a:extLst>
              <a:ext uri="{FF2B5EF4-FFF2-40B4-BE49-F238E27FC236}">
                <a16:creationId xmlns:a16="http://schemas.microsoft.com/office/drawing/2014/main" id="{96CA6E41-9A23-D773-9772-1C41B5525AF3}"/>
              </a:ext>
            </a:extLst>
          </p:cNvPr>
          <p:cNvSpPr>
            <a:spLocks noGrp="1"/>
          </p:cNvSpPr>
          <p:nvPr>
            <p:ph type="ftr" sz="quarter" idx="3"/>
          </p:nvPr>
        </p:nvSpPr>
        <p:spPr/>
        <p:txBody>
          <a:bodyPr/>
          <a:lstStyle/>
          <a:p>
            <a:r>
              <a:rPr lang="fr-FR"/>
              <a:t>CAS Hadrons limits 2025, Y. Dutheil, Inj./Ext. </a:t>
            </a:r>
            <a:endParaRPr lang="en-US" dirty="0"/>
          </a:p>
        </p:txBody>
      </p:sp>
      <p:sp>
        <p:nvSpPr>
          <p:cNvPr id="6" name="Slide Number Placeholder 5">
            <a:extLst>
              <a:ext uri="{FF2B5EF4-FFF2-40B4-BE49-F238E27FC236}">
                <a16:creationId xmlns:a16="http://schemas.microsoft.com/office/drawing/2014/main" id="{8A896CF5-84F5-2219-257C-61866F3C3F8E}"/>
              </a:ext>
            </a:extLst>
          </p:cNvPr>
          <p:cNvSpPr>
            <a:spLocks noGrp="1"/>
          </p:cNvSpPr>
          <p:nvPr>
            <p:ph type="sldNum" sz="quarter" idx="4"/>
          </p:nvPr>
        </p:nvSpPr>
        <p:spPr/>
        <p:txBody>
          <a:bodyPr/>
          <a:lstStyle/>
          <a:p>
            <a:fld id="{17918391-D411-FE40-AAD7-861AE5233E0E}" type="slidenum">
              <a:rPr lang="en-US" smtClean="0"/>
              <a:pPr/>
              <a:t>60</a:t>
            </a:fld>
            <a:endParaRPr lang="en-US" dirty="0"/>
          </a:p>
        </p:txBody>
      </p:sp>
      <p:sp>
        <p:nvSpPr>
          <p:cNvPr id="7" name="TextBox 6">
            <a:extLst>
              <a:ext uri="{FF2B5EF4-FFF2-40B4-BE49-F238E27FC236}">
                <a16:creationId xmlns:a16="http://schemas.microsoft.com/office/drawing/2014/main" id="{B296D294-3CF4-F7F8-BA7B-ECE2A42B0F87}"/>
              </a:ext>
            </a:extLst>
          </p:cNvPr>
          <p:cNvSpPr txBox="1"/>
          <p:nvPr/>
        </p:nvSpPr>
        <p:spPr>
          <a:xfrm>
            <a:off x="5791198" y="4116450"/>
            <a:ext cx="3264311" cy="377565"/>
          </a:xfrm>
          <a:prstGeom prst="rect">
            <a:avLst/>
          </a:prstGeom>
          <a:noFill/>
        </p:spPr>
        <p:txBody>
          <a:bodyPr wrap="square" rtlCol="0">
            <a:normAutofit fontScale="25000" lnSpcReduction="20000"/>
          </a:bodyPr>
          <a:lstStyle/>
          <a:p>
            <a:r>
              <a:rPr lang="en-US" b="0" i="0" dirty="0">
                <a:solidFill>
                  <a:schemeClr val="accent6"/>
                </a:solidFill>
                <a:effectLst/>
                <a:latin typeface="Arial" panose="020B0604020202020204" pitchFamily="34" charset="0"/>
              </a:rPr>
              <a:t>[1]S. Appel, O. </a:t>
            </a:r>
            <a:r>
              <a:rPr lang="en-US" b="0" i="0" dirty="0" err="1">
                <a:solidFill>
                  <a:schemeClr val="accent6"/>
                </a:solidFill>
                <a:effectLst/>
                <a:latin typeface="Arial" panose="020B0604020202020204" pitchFamily="34" charset="0"/>
              </a:rPr>
              <a:t>Boine-Frankenheim</a:t>
            </a:r>
            <a:r>
              <a:rPr lang="en-US" b="0" i="0" dirty="0">
                <a:solidFill>
                  <a:schemeClr val="accent6"/>
                </a:solidFill>
                <a:effectLst/>
                <a:latin typeface="Arial" panose="020B0604020202020204" pitchFamily="34" charset="0"/>
              </a:rPr>
              <a:t>, and F. Petrov, ‘Injection optimization in a heavy-ion synchrotron using genetic algorithms’, Nuclear Instruments and Methods in Physics Research Section A: Accelerators, Spectrometers, Detectors and Associated Equipment, vol. 852, pp. 73–79, Apr. 2017, </a:t>
            </a:r>
            <a:r>
              <a:rPr lang="en-US" b="0" i="0" dirty="0" err="1">
                <a:solidFill>
                  <a:schemeClr val="accent6"/>
                </a:solidFill>
                <a:effectLst/>
                <a:latin typeface="Arial" panose="020B0604020202020204" pitchFamily="34" charset="0"/>
              </a:rPr>
              <a:t>doi</a:t>
            </a:r>
            <a:r>
              <a:rPr lang="en-US" b="0" i="0" dirty="0">
                <a:solidFill>
                  <a:schemeClr val="accent6"/>
                </a:solidFill>
                <a:effectLst/>
                <a:latin typeface="Arial" panose="020B0604020202020204" pitchFamily="34" charset="0"/>
              </a:rPr>
              <a:t>: 10.1016/j.nima.2016.11.069.</a:t>
            </a:r>
            <a:endParaRPr lang="en-US" dirty="0">
              <a:solidFill>
                <a:schemeClr val="accent6"/>
              </a:solidFill>
            </a:endParaRPr>
          </a:p>
        </p:txBody>
      </p:sp>
      <p:pic>
        <p:nvPicPr>
          <p:cNvPr id="9" name="Picture 8">
            <a:extLst>
              <a:ext uri="{FF2B5EF4-FFF2-40B4-BE49-F238E27FC236}">
                <a16:creationId xmlns:a16="http://schemas.microsoft.com/office/drawing/2014/main" id="{B8367C62-B3FE-ED6B-0C2C-1D9769C01789}"/>
              </a:ext>
            </a:extLst>
          </p:cNvPr>
          <p:cNvPicPr>
            <a:picLocks noChangeAspect="1"/>
          </p:cNvPicPr>
          <p:nvPr/>
        </p:nvPicPr>
        <p:blipFill>
          <a:blip r:embed="rId2"/>
          <a:stretch>
            <a:fillRect/>
          </a:stretch>
        </p:blipFill>
        <p:spPr>
          <a:xfrm>
            <a:off x="5791201" y="204277"/>
            <a:ext cx="2895599" cy="2020471"/>
          </a:xfrm>
          <a:prstGeom prst="rect">
            <a:avLst/>
          </a:prstGeom>
        </p:spPr>
      </p:pic>
      <p:pic>
        <p:nvPicPr>
          <p:cNvPr id="11" name="Picture 10">
            <a:extLst>
              <a:ext uri="{FF2B5EF4-FFF2-40B4-BE49-F238E27FC236}">
                <a16:creationId xmlns:a16="http://schemas.microsoft.com/office/drawing/2014/main" id="{8FB001B3-E213-5A73-8BEA-59EFA120C7B2}"/>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5852160" y="2224748"/>
            <a:ext cx="2895600" cy="1951986"/>
          </a:xfrm>
          <a:prstGeom prst="rect">
            <a:avLst/>
          </a:prstGeom>
        </p:spPr>
      </p:pic>
    </p:spTree>
    <p:extLst>
      <p:ext uri="{BB962C8B-B14F-4D97-AF65-F5344CB8AC3E}">
        <p14:creationId xmlns:p14="http://schemas.microsoft.com/office/powerpoint/2010/main" val="82132588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E849B3-6041-45CF-BEA2-CF89FA0B91A5}"/>
              </a:ext>
            </a:extLst>
          </p:cNvPr>
          <p:cNvSpPr>
            <a:spLocks noGrp="1"/>
          </p:cNvSpPr>
          <p:nvPr>
            <p:ph type="title"/>
          </p:nvPr>
        </p:nvSpPr>
        <p:spPr/>
        <p:txBody>
          <a:bodyPr/>
          <a:lstStyle/>
          <a:p>
            <a:r>
              <a:rPr lang="en-US" dirty="0"/>
              <a:t>Further reading and ressources</a:t>
            </a:r>
          </a:p>
        </p:txBody>
      </p:sp>
      <p:sp>
        <p:nvSpPr>
          <p:cNvPr id="3" name="Content Placeholder 2">
            <a:extLst>
              <a:ext uri="{FF2B5EF4-FFF2-40B4-BE49-F238E27FC236}">
                <a16:creationId xmlns:a16="http://schemas.microsoft.com/office/drawing/2014/main" id="{629A4B42-9C42-4302-B6A2-0448096977D1}"/>
              </a:ext>
            </a:extLst>
          </p:cNvPr>
          <p:cNvSpPr>
            <a:spLocks noGrp="1"/>
          </p:cNvSpPr>
          <p:nvPr>
            <p:ph idx="1"/>
          </p:nvPr>
        </p:nvSpPr>
        <p:spPr/>
        <p:txBody>
          <a:bodyPr>
            <a:normAutofit/>
          </a:bodyPr>
          <a:lstStyle/>
          <a:p>
            <a:r>
              <a:rPr lang="en-US" dirty="0"/>
              <a:t>ABT group is on the 865 building, my office 865/1D28</a:t>
            </a:r>
          </a:p>
          <a:p>
            <a:r>
              <a:rPr lang="en-US" dirty="0"/>
              <a:t>CAS 2017 on Beam injection, extraction and transfer at </a:t>
            </a:r>
            <a:r>
              <a:rPr lang="en-US" dirty="0">
                <a:hlinkClick r:id="rId2"/>
              </a:rPr>
              <a:t>https://indico.cern.ch/event/451905/</a:t>
            </a:r>
            <a:endParaRPr lang="en-US" dirty="0"/>
          </a:p>
          <a:p>
            <a:pPr lvl="1"/>
            <a:r>
              <a:rPr lang="en-US" dirty="0"/>
              <a:t>Overlooked here, timing and synchronization by RF expert H. Damerau next week</a:t>
            </a:r>
          </a:p>
          <a:p>
            <a:pPr lvl="1"/>
            <a:r>
              <a:rPr lang="en-US" dirty="0"/>
              <a:t>Detailed talk on resonant slow extraction by P. Bryant </a:t>
            </a:r>
            <a:r>
              <a:rPr lang="en-US" dirty="0">
                <a:hlinkClick r:id="rId3"/>
              </a:rPr>
              <a:t>https://indico.cern.ch/event/451905/contributions/2159064/</a:t>
            </a:r>
            <a:endParaRPr lang="en-US" dirty="0"/>
          </a:p>
          <a:p>
            <a:pPr lvl="1"/>
            <a:r>
              <a:rPr lang="en-US" dirty="0"/>
              <a:t>Exotic extraction methods that discuss all the possibilities overlooked here by B. Goddard </a:t>
            </a:r>
            <a:r>
              <a:rPr lang="en-US" dirty="0">
                <a:hlinkClick r:id="rId4"/>
              </a:rPr>
              <a:t>https://indico.cern.ch/event/451905/contributions/2159103</a:t>
            </a:r>
            <a:endParaRPr lang="en-US" dirty="0"/>
          </a:p>
          <a:p>
            <a:r>
              <a:rPr lang="en-US" dirty="0"/>
              <a:t>This CAS lecture on Kickers and Septa by M. Barnes </a:t>
            </a:r>
            <a:r>
              <a:rPr lang="en-US" dirty="0">
                <a:hlinkClick r:id="rId5"/>
              </a:rPr>
              <a:t>https://indico.cern.ch/event/1018359/contributions/4312229</a:t>
            </a:r>
            <a:endParaRPr lang="en-US" dirty="0"/>
          </a:p>
          <a:p>
            <a:r>
              <a:rPr lang="en-US" dirty="0"/>
              <a:t>CERN GIS machine portal </a:t>
            </a:r>
            <a:r>
              <a:rPr lang="en-US" dirty="0">
                <a:hlinkClick r:id="rId6"/>
              </a:rPr>
              <a:t>https://gis.cern.ch/gisportal/Machine.htm</a:t>
            </a:r>
            <a:endParaRPr lang="en-US" dirty="0"/>
          </a:p>
          <a:p>
            <a:pPr marL="0" indent="0">
              <a:buNone/>
            </a:pPr>
            <a:endParaRPr lang="en-US" dirty="0"/>
          </a:p>
          <a:p>
            <a:pPr lvl="1"/>
            <a:endParaRPr lang="en-US" dirty="0"/>
          </a:p>
          <a:p>
            <a:pPr lvl="1"/>
            <a:endParaRPr lang="en-US" dirty="0"/>
          </a:p>
        </p:txBody>
      </p:sp>
      <p:sp>
        <p:nvSpPr>
          <p:cNvPr id="4" name="Date Placeholder 3">
            <a:extLst>
              <a:ext uri="{FF2B5EF4-FFF2-40B4-BE49-F238E27FC236}">
                <a16:creationId xmlns:a16="http://schemas.microsoft.com/office/drawing/2014/main" id="{B38CDA56-5F91-488A-8E61-815804DAC5E5}"/>
              </a:ext>
            </a:extLst>
          </p:cNvPr>
          <p:cNvSpPr>
            <a:spLocks noGrp="1"/>
          </p:cNvSpPr>
          <p:nvPr>
            <p:ph type="dt" sz="half" idx="2"/>
          </p:nvPr>
        </p:nvSpPr>
        <p:spPr/>
        <p:txBody>
          <a:bodyPr/>
          <a:lstStyle/>
          <a:p>
            <a:r>
              <a:rPr lang="en-US"/>
              <a:t>24/06/2025</a:t>
            </a:r>
            <a:endParaRPr lang="en-US" dirty="0"/>
          </a:p>
        </p:txBody>
      </p:sp>
      <p:sp>
        <p:nvSpPr>
          <p:cNvPr id="5" name="Footer Placeholder 4">
            <a:extLst>
              <a:ext uri="{FF2B5EF4-FFF2-40B4-BE49-F238E27FC236}">
                <a16:creationId xmlns:a16="http://schemas.microsoft.com/office/drawing/2014/main" id="{131CAFDA-50D8-48D6-BFF7-4685A83A3C1F}"/>
              </a:ext>
            </a:extLst>
          </p:cNvPr>
          <p:cNvSpPr>
            <a:spLocks noGrp="1"/>
          </p:cNvSpPr>
          <p:nvPr>
            <p:ph type="ftr" sz="quarter" idx="3"/>
          </p:nvPr>
        </p:nvSpPr>
        <p:spPr/>
        <p:txBody>
          <a:bodyPr/>
          <a:lstStyle/>
          <a:p>
            <a:r>
              <a:rPr lang="fr-FR"/>
              <a:t>CAS Hadrons limits 2025, Y. Dutheil, Inj./Ext. </a:t>
            </a:r>
            <a:endParaRPr lang="en-US" dirty="0"/>
          </a:p>
        </p:txBody>
      </p:sp>
      <p:sp>
        <p:nvSpPr>
          <p:cNvPr id="6" name="Slide Number Placeholder 5">
            <a:extLst>
              <a:ext uri="{FF2B5EF4-FFF2-40B4-BE49-F238E27FC236}">
                <a16:creationId xmlns:a16="http://schemas.microsoft.com/office/drawing/2014/main" id="{376FA441-8C7E-49B0-B07E-E3750E6B034D}"/>
              </a:ext>
            </a:extLst>
          </p:cNvPr>
          <p:cNvSpPr>
            <a:spLocks noGrp="1"/>
          </p:cNvSpPr>
          <p:nvPr>
            <p:ph type="sldNum" sz="quarter" idx="4"/>
          </p:nvPr>
        </p:nvSpPr>
        <p:spPr/>
        <p:txBody>
          <a:bodyPr/>
          <a:lstStyle/>
          <a:p>
            <a:fld id="{17918391-D411-FE40-AAD7-861AE5233E0E}" type="slidenum">
              <a:rPr lang="en-US" smtClean="0"/>
              <a:pPr/>
              <a:t>61</a:t>
            </a:fld>
            <a:endParaRPr lang="en-US" dirty="0"/>
          </a:p>
        </p:txBody>
      </p:sp>
    </p:spTree>
    <p:extLst>
      <p:ext uri="{BB962C8B-B14F-4D97-AF65-F5344CB8AC3E}">
        <p14:creationId xmlns:p14="http://schemas.microsoft.com/office/powerpoint/2010/main" val="301734861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4294967295"/>
          </p:nvPr>
        </p:nvSpPr>
        <p:spPr>
          <a:xfrm>
            <a:off x="0" y="4772025"/>
            <a:ext cx="2133600" cy="273050"/>
          </a:xfrm>
        </p:spPr>
        <p:txBody>
          <a:bodyPr/>
          <a:lstStyle/>
          <a:p>
            <a:r>
              <a:rPr lang="en-US"/>
              <a:t>24/06/2025</a:t>
            </a:r>
            <a:endParaRPr lang="en-US" dirty="0"/>
          </a:p>
        </p:txBody>
      </p:sp>
      <p:sp>
        <p:nvSpPr>
          <p:cNvPr id="5" name="Footer Placeholder 4"/>
          <p:cNvSpPr>
            <a:spLocks noGrp="1"/>
          </p:cNvSpPr>
          <p:nvPr>
            <p:ph type="ftr" sz="quarter" idx="4294967295"/>
          </p:nvPr>
        </p:nvSpPr>
        <p:spPr>
          <a:xfrm>
            <a:off x="6248400" y="4767263"/>
            <a:ext cx="2895600" cy="274637"/>
          </a:xfrm>
        </p:spPr>
        <p:txBody>
          <a:bodyPr/>
          <a:lstStyle/>
          <a:p>
            <a:r>
              <a:rPr lang="fr-FR"/>
              <a:t>CAS Hadrons limits 2025, Y. Dutheil, Inj./Ext. </a:t>
            </a:r>
            <a:endParaRPr lang="en-US" dirty="0"/>
          </a:p>
        </p:txBody>
      </p:sp>
      <p:sp>
        <p:nvSpPr>
          <p:cNvPr id="6" name="Slide Number Placeholder 5"/>
          <p:cNvSpPr>
            <a:spLocks noGrp="1"/>
          </p:cNvSpPr>
          <p:nvPr>
            <p:ph type="sldNum" sz="quarter" idx="4294967295"/>
          </p:nvPr>
        </p:nvSpPr>
        <p:spPr>
          <a:xfrm>
            <a:off x="8642350" y="4767263"/>
            <a:ext cx="501650" cy="274637"/>
          </a:xfrm>
        </p:spPr>
        <p:txBody>
          <a:bodyPr/>
          <a:lstStyle/>
          <a:p>
            <a:fld id="{17918391-D411-FE40-AAD7-861AE5233E0E}" type="slidenum">
              <a:rPr lang="en-US" smtClean="0"/>
              <a:pPr/>
              <a:t>62</a:t>
            </a:fld>
            <a:endParaRPr lang="en-US" dirty="0"/>
          </a:p>
        </p:txBody>
      </p:sp>
      <p:sp>
        <p:nvSpPr>
          <p:cNvPr id="8" name="TextBox 7"/>
          <p:cNvSpPr txBox="1"/>
          <p:nvPr/>
        </p:nvSpPr>
        <p:spPr>
          <a:xfrm>
            <a:off x="2133600" y="349250"/>
            <a:ext cx="5003800" cy="369332"/>
          </a:xfrm>
          <a:prstGeom prst="rect">
            <a:avLst/>
          </a:prstGeom>
          <a:noFill/>
        </p:spPr>
        <p:txBody>
          <a:bodyPr wrap="square" rtlCol="0">
            <a:spAutoFit/>
          </a:bodyPr>
          <a:lstStyle/>
          <a:p>
            <a:pPr algn="ctr"/>
            <a:r>
              <a:rPr lang="en-US" dirty="0"/>
              <a:t>Thank you</a:t>
            </a:r>
            <a:endParaRPr lang="en-GB" dirty="0"/>
          </a:p>
        </p:txBody>
      </p:sp>
    </p:spTree>
    <p:extLst>
      <p:ext uri="{BB962C8B-B14F-4D97-AF65-F5344CB8AC3E}">
        <p14:creationId xmlns:p14="http://schemas.microsoft.com/office/powerpoint/2010/main" val="24742357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9E8C22-5120-4613-A65D-2DB005BB409A}"/>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id="{5A6E3ECD-3C12-4721-BE07-018AC58EFFAC}"/>
              </a:ext>
            </a:extLst>
          </p:cNvPr>
          <p:cNvSpPr>
            <a:spLocks noGrp="1"/>
          </p:cNvSpPr>
          <p:nvPr>
            <p:ph idx="1"/>
          </p:nvPr>
        </p:nvSpPr>
        <p:spPr>
          <a:xfrm>
            <a:off x="0" y="495546"/>
            <a:ext cx="4727643" cy="4068834"/>
          </a:xfrm>
        </p:spPr>
        <p:txBody>
          <a:bodyPr>
            <a:normAutofit fontScale="85000" lnSpcReduction="10000"/>
          </a:bodyPr>
          <a:lstStyle/>
          <a:p>
            <a:r>
              <a:rPr lang="en-US" dirty="0"/>
              <a:t>Accelerators have limited ranges of energies</a:t>
            </a:r>
          </a:p>
          <a:p>
            <a:pPr lvl="1"/>
            <a:r>
              <a:rPr lang="en-US" dirty="0"/>
              <a:t>A synchrotron have a typical range of energy of 20</a:t>
            </a:r>
          </a:p>
          <a:p>
            <a:pPr lvl="2"/>
            <a:r>
              <a:rPr lang="en-US" dirty="0"/>
              <a:t>LHC from 450GeV to 7000TeV for protons (x15)</a:t>
            </a:r>
          </a:p>
          <a:p>
            <a:pPr lvl="2"/>
            <a:r>
              <a:rPr lang="en-US" dirty="0"/>
              <a:t>SPS from 14GeV to 450GeV for protons (x30)</a:t>
            </a:r>
          </a:p>
          <a:p>
            <a:pPr lvl="1"/>
            <a:r>
              <a:rPr lang="en-US" dirty="0"/>
              <a:t>Particles get accelerated in a chain of accelerators</a:t>
            </a:r>
          </a:p>
          <a:p>
            <a:r>
              <a:rPr lang="en-US" dirty="0"/>
              <a:t>Injection and extraction between stage needs careful consideration </a:t>
            </a:r>
          </a:p>
          <a:p>
            <a:pPr lvl="1"/>
            <a:r>
              <a:rPr lang="en-US" dirty="0"/>
              <a:t>to maintain the beams properties, in particular brightness</a:t>
            </a:r>
          </a:p>
          <a:p>
            <a:pPr lvl="1"/>
            <a:r>
              <a:rPr lang="en-US" dirty="0"/>
              <a:t>To deliver beams with required properties to fixed target experiments</a:t>
            </a:r>
          </a:p>
          <a:p>
            <a:r>
              <a:rPr lang="en-US" dirty="0"/>
              <a:t>The focus of this lecture</a:t>
            </a:r>
          </a:p>
          <a:p>
            <a:pPr lvl="1"/>
            <a:r>
              <a:rPr lang="en-US" dirty="0"/>
              <a:t>General principle of injection/extraction for hadron synchrotrons</a:t>
            </a:r>
          </a:p>
          <a:p>
            <a:pPr lvl="1"/>
            <a:r>
              <a:rPr lang="en-US" dirty="0"/>
              <a:t>Focus on high-intensity applications</a:t>
            </a:r>
          </a:p>
          <a:p>
            <a:pPr lvl="1"/>
            <a:r>
              <a:rPr lang="en-US" dirty="0"/>
              <a:t>Second part focused on examples and experience from CERN complex</a:t>
            </a:r>
          </a:p>
          <a:p>
            <a:pPr lvl="1"/>
            <a:endParaRPr lang="en-US" dirty="0"/>
          </a:p>
          <a:p>
            <a:pPr lvl="1"/>
            <a:endParaRPr lang="en-US" dirty="0"/>
          </a:p>
        </p:txBody>
      </p:sp>
      <p:sp>
        <p:nvSpPr>
          <p:cNvPr id="4" name="Date Placeholder 3">
            <a:extLst>
              <a:ext uri="{FF2B5EF4-FFF2-40B4-BE49-F238E27FC236}">
                <a16:creationId xmlns:a16="http://schemas.microsoft.com/office/drawing/2014/main" id="{A56244A8-011F-45B2-AFB1-6474448BCC90}"/>
              </a:ext>
            </a:extLst>
          </p:cNvPr>
          <p:cNvSpPr>
            <a:spLocks noGrp="1"/>
          </p:cNvSpPr>
          <p:nvPr>
            <p:ph type="dt" sz="half" idx="2"/>
          </p:nvPr>
        </p:nvSpPr>
        <p:spPr/>
        <p:txBody>
          <a:bodyPr/>
          <a:lstStyle/>
          <a:p>
            <a:r>
              <a:rPr lang="en-US"/>
              <a:t>24/06/2025</a:t>
            </a:r>
            <a:endParaRPr lang="en-US" dirty="0"/>
          </a:p>
        </p:txBody>
      </p:sp>
      <p:sp>
        <p:nvSpPr>
          <p:cNvPr id="5" name="Footer Placeholder 4">
            <a:extLst>
              <a:ext uri="{FF2B5EF4-FFF2-40B4-BE49-F238E27FC236}">
                <a16:creationId xmlns:a16="http://schemas.microsoft.com/office/drawing/2014/main" id="{48355E3B-A78A-4FE2-BFDB-3961C4A58286}"/>
              </a:ext>
            </a:extLst>
          </p:cNvPr>
          <p:cNvSpPr>
            <a:spLocks noGrp="1"/>
          </p:cNvSpPr>
          <p:nvPr>
            <p:ph type="ftr" sz="quarter" idx="3"/>
          </p:nvPr>
        </p:nvSpPr>
        <p:spPr/>
        <p:txBody>
          <a:bodyPr/>
          <a:lstStyle/>
          <a:p>
            <a:r>
              <a:rPr lang="fr-FR"/>
              <a:t>CAS Hadrons limits 2025, Y. Dutheil, Inj./Ext. </a:t>
            </a:r>
            <a:endParaRPr lang="en-US" dirty="0"/>
          </a:p>
        </p:txBody>
      </p:sp>
      <p:sp>
        <p:nvSpPr>
          <p:cNvPr id="6" name="Slide Number Placeholder 5">
            <a:extLst>
              <a:ext uri="{FF2B5EF4-FFF2-40B4-BE49-F238E27FC236}">
                <a16:creationId xmlns:a16="http://schemas.microsoft.com/office/drawing/2014/main" id="{895331F3-F42F-4C13-974C-61D48EF33B42}"/>
              </a:ext>
            </a:extLst>
          </p:cNvPr>
          <p:cNvSpPr>
            <a:spLocks noGrp="1"/>
          </p:cNvSpPr>
          <p:nvPr>
            <p:ph type="sldNum" sz="quarter" idx="4"/>
          </p:nvPr>
        </p:nvSpPr>
        <p:spPr/>
        <p:txBody>
          <a:bodyPr/>
          <a:lstStyle/>
          <a:p>
            <a:fld id="{17918391-D411-FE40-AAD7-861AE5233E0E}" type="slidenum">
              <a:rPr lang="en-US" smtClean="0"/>
              <a:pPr/>
              <a:t>7</a:t>
            </a:fld>
            <a:endParaRPr lang="en-US" dirty="0"/>
          </a:p>
        </p:txBody>
      </p:sp>
      <p:pic>
        <p:nvPicPr>
          <p:cNvPr id="8" name="Picture 7">
            <a:extLst>
              <a:ext uri="{FF2B5EF4-FFF2-40B4-BE49-F238E27FC236}">
                <a16:creationId xmlns:a16="http://schemas.microsoft.com/office/drawing/2014/main" id="{7A4179DD-5AC4-48DE-B239-FFA8C0493D19}"/>
              </a:ext>
            </a:extLst>
          </p:cNvPr>
          <p:cNvPicPr>
            <a:picLocks noChangeAspect="1"/>
          </p:cNvPicPr>
          <p:nvPr/>
        </p:nvPicPr>
        <p:blipFill rotWithShape="1">
          <a:blip r:embed="rId2">
            <a:clrChange>
              <a:clrFrom>
                <a:srgbClr val="FFFFFF"/>
              </a:clrFrom>
              <a:clrTo>
                <a:srgbClr val="FFFFFF">
                  <a:alpha val="0"/>
                </a:srgbClr>
              </a:clrTo>
            </a:clrChange>
          </a:blip>
          <a:srcRect t="12395" b="23628"/>
          <a:stretch/>
        </p:blipFill>
        <p:spPr>
          <a:xfrm>
            <a:off x="4523361" y="668201"/>
            <a:ext cx="4727643" cy="2688530"/>
          </a:xfrm>
          <a:prstGeom prst="rect">
            <a:avLst/>
          </a:prstGeom>
        </p:spPr>
      </p:pic>
    </p:spTree>
    <p:extLst>
      <p:ext uri="{BB962C8B-B14F-4D97-AF65-F5344CB8AC3E}">
        <p14:creationId xmlns:p14="http://schemas.microsoft.com/office/powerpoint/2010/main" val="2605008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08D017-2ED7-2AAD-A07E-DBF20E701144}"/>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861863C9-A8F2-7FF3-E048-A69551D14427}"/>
              </a:ext>
            </a:extLst>
          </p:cNvPr>
          <p:cNvSpPr>
            <a:spLocks noGrp="1"/>
          </p:cNvSpPr>
          <p:nvPr>
            <p:ph type="title"/>
          </p:nvPr>
        </p:nvSpPr>
        <p:spPr/>
        <p:txBody>
          <a:bodyPr/>
          <a:lstStyle/>
          <a:p>
            <a:r>
              <a:rPr lang="en-US" dirty="0"/>
              <a:t>Layout</a:t>
            </a:r>
            <a:endParaRPr lang="en-US" dirty="0">
              <a:solidFill>
                <a:srgbClr val="FF0000"/>
              </a:solidFill>
            </a:endParaRPr>
          </a:p>
        </p:txBody>
      </p:sp>
      <p:sp>
        <p:nvSpPr>
          <p:cNvPr id="8" name="Content Placeholder 7">
            <a:extLst>
              <a:ext uri="{FF2B5EF4-FFF2-40B4-BE49-F238E27FC236}">
                <a16:creationId xmlns:a16="http://schemas.microsoft.com/office/drawing/2014/main" id="{3659E3A9-DDFF-F378-C279-CDE6FC252ADD}"/>
              </a:ext>
            </a:extLst>
          </p:cNvPr>
          <p:cNvSpPr>
            <a:spLocks noGrp="1"/>
          </p:cNvSpPr>
          <p:nvPr>
            <p:ph idx="1"/>
          </p:nvPr>
        </p:nvSpPr>
        <p:spPr/>
        <p:txBody>
          <a:bodyPr>
            <a:normAutofit/>
          </a:bodyPr>
          <a:lstStyle/>
          <a:p>
            <a:r>
              <a:rPr lang="en-US" dirty="0">
                <a:solidFill>
                  <a:schemeClr val="accent1"/>
                </a:solidFill>
              </a:rPr>
              <a:t>Introduction</a:t>
            </a:r>
          </a:p>
          <a:p>
            <a:r>
              <a:rPr lang="en-US" dirty="0"/>
              <a:t>Basic principle of injection </a:t>
            </a:r>
          </a:p>
          <a:p>
            <a:pPr lvl="1"/>
            <a:r>
              <a:rPr lang="en-US" dirty="0"/>
              <a:t>Kicker and septum</a:t>
            </a:r>
          </a:p>
          <a:p>
            <a:r>
              <a:rPr lang="en-US" dirty="0">
                <a:solidFill>
                  <a:schemeClr val="accent1"/>
                </a:solidFill>
              </a:rPr>
              <a:t>Fast injection concept</a:t>
            </a:r>
          </a:p>
          <a:p>
            <a:pPr lvl="1"/>
            <a:r>
              <a:rPr lang="en-US" dirty="0">
                <a:solidFill>
                  <a:schemeClr val="accent1"/>
                </a:solidFill>
              </a:rPr>
              <a:t>Reminder on normalized phase space</a:t>
            </a:r>
          </a:p>
          <a:p>
            <a:pPr lvl="1"/>
            <a:r>
              <a:rPr lang="en-US" dirty="0">
                <a:solidFill>
                  <a:schemeClr val="accent1"/>
                </a:solidFill>
              </a:rPr>
              <a:t>Dipole error and filamentation</a:t>
            </a:r>
          </a:p>
          <a:p>
            <a:pPr lvl="1"/>
            <a:r>
              <a:rPr lang="en-US" dirty="0">
                <a:solidFill>
                  <a:schemeClr val="accent1"/>
                </a:solidFill>
              </a:rPr>
              <a:t>Betatron error and filamentation</a:t>
            </a:r>
          </a:p>
          <a:p>
            <a:pPr lvl="1"/>
            <a:r>
              <a:rPr lang="en-US" dirty="0">
                <a:solidFill>
                  <a:schemeClr val="accent1"/>
                </a:solidFill>
              </a:rPr>
              <a:t>Injection protection challenges at the LHC</a:t>
            </a:r>
          </a:p>
          <a:p>
            <a:pPr lvl="1"/>
            <a:r>
              <a:rPr lang="en-US" dirty="0">
                <a:solidFill>
                  <a:schemeClr val="accent1"/>
                </a:solidFill>
              </a:rPr>
              <a:t>Injection protection challenges at the FCC-</a:t>
            </a:r>
            <a:r>
              <a:rPr lang="en-US" dirty="0" err="1">
                <a:solidFill>
                  <a:schemeClr val="accent1"/>
                </a:solidFill>
              </a:rPr>
              <a:t>hh</a:t>
            </a:r>
            <a:endParaRPr lang="en-US" dirty="0">
              <a:solidFill>
                <a:schemeClr val="accent1"/>
              </a:solidFill>
            </a:endParaRPr>
          </a:p>
          <a:p>
            <a:r>
              <a:rPr lang="en-US" dirty="0">
                <a:solidFill>
                  <a:schemeClr val="accent1"/>
                </a:solidFill>
              </a:rPr>
              <a:t>Multi-turn injection concept</a:t>
            </a:r>
          </a:p>
          <a:p>
            <a:pPr lvl="1"/>
            <a:endParaRPr lang="en-US" dirty="0"/>
          </a:p>
        </p:txBody>
      </p:sp>
      <p:sp>
        <p:nvSpPr>
          <p:cNvPr id="3" name="Date Placeholder 2">
            <a:extLst>
              <a:ext uri="{FF2B5EF4-FFF2-40B4-BE49-F238E27FC236}">
                <a16:creationId xmlns:a16="http://schemas.microsoft.com/office/drawing/2014/main" id="{46057458-4BE1-50C1-0919-68FA40AD9B46}"/>
              </a:ext>
            </a:extLst>
          </p:cNvPr>
          <p:cNvSpPr>
            <a:spLocks noGrp="1"/>
          </p:cNvSpPr>
          <p:nvPr>
            <p:ph type="dt" sz="half" idx="2"/>
          </p:nvPr>
        </p:nvSpPr>
        <p:spPr/>
        <p:txBody>
          <a:bodyPr/>
          <a:lstStyle/>
          <a:p>
            <a:pPr defTabSz="914378"/>
            <a:r>
              <a:rPr lang="en-US">
                <a:solidFill>
                  <a:srgbClr val="0055A0">
                    <a:tint val="75000"/>
                  </a:srgbClr>
                </a:solidFill>
                <a:latin typeface="Arial"/>
              </a:rPr>
              <a:t>24/06/2025</a:t>
            </a:r>
            <a:endParaRPr lang="en-US" dirty="0">
              <a:solidFill>
                <a:srgbClr val="0055A0">
                  <a:tint val="75000"/>
                </a:srgbClr>
              </a:solidFill>
              <a:latin typeface="Arial"/>
            </a:endParaRPr>
          </a:p>
        </p:txBody>
      </p:sp>
      <p:sp>
        <p:nvSpPr>
          <p:cNvPr id="4" name="Footer Placeholder 3">
            <a:extLst>
              <a:ext uri="{FF2B5EF4-FFF2-40B4-BE49-F238E27FC236}">
                <a16:creationId xmlns:a16="http://schemas.microsoft.com/office/drawing/2014/main" id="{0F23B6B6-F0D6-CD11-E516-3A4C413C9E25}"/>
              </a:ext>
            </a:extLst>
          </p:cNvPr>
          <p:cNvSpPr>
            <a:spLocks noGrp="1"/>
          </p:cNvSpPr>
          <p:nvPr>
            <p:ph type="ftr" sz="quarter" idx="3"/>
          </p:nvPr>
        </p:nvSpPr>
        <p:spPr/>
        <p:txBody>
          <a:bodyPr/>
          <a:lstStyle/>
          <a:p>
            <a:pPr defTabSz="914378"/>
            <a:r>
              <a:rPr lang="fr-FR">
                <a:solidFill>
                  <a:srgbClr val="0055A0">
                    <a:tint val="75000"/>
                  </a:srgbClr>
                </a:solidFill>
                <a:latin typeface="Arial"/>
              </a:rPr>
              <a:t>CAS Hadrons limits 2025, Y. Dutheil, Inj./Ext. </a:t>
            </a:r>
            <a:endParaRPr lang="en-US" dirty="0">
              <a:solidFill>
                <a:srgbClr val="0055A0">
                  <a:tint val="75000"/>
                </a:srgbClr>
              </a:solidFill>
              <a:latin typeface="Arial"/>
            </a:endParaRPr>
          </a:p>
        </p:txBody>
      </p:sp>
      <p:sp>
        <p:nvSpPr>
          <p:cNvPr id="5" name="Slide Number Placeholder 4">
            <a:extLst>
              <a:ext uri="{FF2B5EF4-FFF2-40B4-BE49-F238E27FC236}">
                <a16:creationId xmlns:a16="http://schemas.microsoft.com/office/drawing/2014/main" id="{F4318098-FCEE-F480-F511-3EBED9DA8B55}"/>
              </a:ext>
            </a:extLst>
          </p:cNvPr>
          <p:cNvSpPr>
            <a:spLocks noGrp="1"/>
          </p:cNvSpPr>
          <p:nvPr>
            <p:ph type="sldNum" sz="quarter" idx="4"/>
          </p:nvPr>
        </p:nvSpPr>
        <p:spPr/>
        <p:txBody>
          <a:bodyPr/>
          <a:lstStyle/>
          <a:p>
            <a:pPr defTabSz="914378"/>
            <a:fld id="{17918391-D411-FE40-AAD7-861AE5233E0E}" type="slidenum">
              <a:rPr lang="en-US">
                <a:solidFill>
                  <a:srgbClr val="0055A0">
                    <a:tint val="75000"/>
                  </a:srgbClr>
                </a:solidFill>
                <a:latin typeface="Arial"/>
              </a:rPr>
              <a:pPr defTabSz="914378"/>
              <a:t>8</a:t>
            </a:fld>
            <a:endParaRPr lang="en-US" dirty="0">
              <a:solidFill>
                <a:srgbClr val="0055A0">
                  <a:tint val="75000"/>
                </a:srgbClr>
              </a:solidFill>
              <a:latin typeface="Arial"/>
            </a:endParaRPr>
          </a:p>
        </p:txBody>
      </p:sp>
      <p:sp>
        <p:nvSpPr>
          <p:cNvPr id="2" name="Oval 1">
            <a:extLst>
              <a:ext uri="{FF2B5EF4-FFF2-40B4-BE49-F238E27FC236}">
                <a16:creationId xmlns:a16="http://schemas.microsoft.com/office/drawing/2014/main" id="{723A4D38-E5CE-657E-1114-AC133F41363A}"/>
              </a:ext>
            </a:extLst>
          </p:cNvPr>
          <p:cNvSpPr>
            <a:spLocks noChangeArrowheads="1"/>
          </p:cNvSpPr>
          <p:nvPr/>
        </p:nvSpPr>
        <p:spPr bwMode="auto">
          <a:xfrm>
            <a:off x="5252364" y="1655227"/>
            <a:ext cx="1820704" cy="308801"/>
          </a:xfrm>
          <a:prstGeom prst="ellipse">
            <a:avLst/>
          </a:prstGeom>
          <a:noFill/>
          <a:ln w="15875">
            <a:solidFill>
              <a:schemeClr val="tx1"/>
            </a:solidFill>
            <a:round/>
            <a:headEnd/>
            <a:tailEnd/>
          </a:ln>
          <a:extLst>
            <a:ext uri="{909E8E84-426E-40dd-AFC4-6F175D3DCCD1}">
              <a14:hiddenFill xmlns="" xmlns:a14="http://schemas.microsoft.com/office/drawing/2010/main" xmlns:lc="http://schemas.openxmlformats.org/drawingml/2006/lockedCanvas">
                <a:solidFill>
                  <a:srgbClr val="FFFFFF"/>
                </a:solidFill>
              </a14:hiddenFill>
            </a:ext>
          </a:extLst>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6" name="Oval 5">
            <a:extLst>
              <a:ext uri="{FF2B5EF4-FFF2-40B4-BE49-F238E27FC236}">
                <a16:creationId xmlns:a16="http://schemas.microsoft.com/office/drawing/2014/main" id="{5401D5DA-8542-3B46-8C5F-36D87C045FD5}"/>
              </a:ext>
            </a:extLst>
          </p:cNvPr>
          <p:cNvSpPr>
            <a:spLocks noChangeArrowheads="1"/>
          </p:cNvSpPr>
          <p:nvPr/>
        </p:nvSpPr>
        <p:spPr bwMode="auto">
          <a:xfrm>
            <a:off x="6129837" y="1944335"/>
            <a:ext cx="32879" cy="37812"/>
          </a:xfrm>
          <a:prstGeom prst="ellipse">
            <a:avLst/>
          </a:prstGeom>
          <a:solidFill>
            <a:schemeClr val="tx1"/>
          </a:solidFill>
          <a:ln w="9525">
            <a:solidFill>
              <a:schemeClr val="tx1"/>
            </a:solidFill>
            <a:round/>
            <a:headEnd/>
            <a:tailEnd/>
          </a:ln>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9" name="Oval 8">
            <a:extLst>
              <a:ext uri="{FF2B5EF4-FFF2-40B4-BE49-F238E27FC236}">
                <a16:creationId xmlns:a16="http://schemas.microsoft.com/office/drawing/2014/main" id="{F96AE923-4FEB-9E34-0394-D6B09A88CDCA}"/>
              </a:ext>
            </a:extLst>
          </p:cNvPr>
          <p:cNvSpPr>
            <a:spLocks noChangeArrowheads="1"/>
          </p:cNvSpPr>
          <p:nvPr/>
        </p:nvSpPr>
        <p:spPr bwMode="auto">
          <a:xfrm>
            <a:off x="5348948" y="1699342"/>
            <a:ext cx="1641236" cy="213482"/>
          </a:xfrm>
          <a:prstGeom prst="ellipse">
            <a:avLst/>
          </a:prstGeom>
          <a:noFill/>
          <a:ln w="15875">
            <a:solidFill>
              <a:schemeClr val="tx1"/>
            </a:solidFill>
            <a:prstDash val="sysDot"/>
            <a:round/>
            <a:headEnd/>
            <a:tailEnd/>
          </a:ln>
          <a:extLst>
            <a:ext uri="{909E8E84-426E-40dd-AFC4-6F175D3DCCD1}">
              <a14:hiddenFill xmlns="" xmlns:a14="http://schemas.microsoft.com/office/drawing/2010/main" xmlns:lc="http://schemas.openxmlformats.org/drawingml/2006/lockedCanvas">
                <a:solidFill>
                  <a:srgbClr val="FFFFFF"/>
                </a:solidFill>
              </a14:hiddenFill>
            </a:ext>
          </a:extLst>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10" name="Rectangle 9">
            <a:extLst>
              <a:ext uri="{FF2B5EF4-FFF2-40B4-BE49-F238E27FC236}">
                <a16:creationId xmlns:a16="http://schemas.microsoft.com/office/drawing/2014/main" id="{A5E18D39-2601-AF24-727B-9DB09B4AA826}"/>
              </a:ext>
            </a:extLst>
          </p:cNvPr>
          <p:cNvSpPr>
            <a:spLocks noChangeArrowheads="1"/>
          </p:cNvSpPr>
          <p:nvPr/>
        </p:nvSpPr>
        <p:spPr bwMode="auto">
          <a:xfrm>
            <a:off x="6073666" y="1866346"/>
            <a:ext cx="179468" cy="71686"/>
          </a:xfrm>
          <a:prstGeom prst="rect">
            <a:avLst/>
          </a:prstGeom>
          <a:solidFill>
            <a:schemeClr val="bg1"/>
          </a:solidFill>
          <a:ln>
            <a:noFill/>
          </a:ln>
          <a:extLs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Lst>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algn="ctr" eaLnBrk="1" hangingPunct="1"/>
            <a:endParaRPr lang="en-GB" altLang="en-US" sz="1350" b="0">
              <a:solidFill>
                <a:srgbClr val="000000"/>
              </a:solidFill>
            </a:endParaRPr>
          </a:p>
        </p:txBody>
      </p:sp>
      <p:sp>
        <p:nvSpPr>
          <p:cNvPr id="11" name="Line 12">
            <a:extLst>
              <a:ext uri="{FF2B5EF4-FFF2-40B4-BE49-F238E27FC236}">
                <a16:creationId xmlns:a16="http://schemas.microsoft.com/office/drawing/2014/main" id="{2CC3E477-4902-5ADA-72C4-A2D2B20C9722}"/>
              </a:ext>
            </a:extLst>
          </p:cNvPr>
          <p:cNvSpPr>
            <a:spLocks noChangeShapeType="1"/>
          </p:cNvSpPr>
          <p:nvPr/>
        </p:nvSpPr>
        <p:spPr bwMode="auto">
          <a:xfrm>
            <a:off x="6053118" y="1911248"/>
            <a:ext cx="19865" cy="0"/>
          </a:xfrm>
          <a:prstGeom prst="line">
            <a:avLst/>
          </a:prstGeom>
          <a:noFill/>
          <a:ln w="9525">
            <a:solidFill>
              <a:schemeClr val="tx1"/>
            </a:solidFill>
            <a:round/>
            <a:headEnd/>
            <a:tailEnd type="triangle" w="lg" len="lg"/>
          </a:ln>
          <a:extLst>
            <a:ext uri="{909E8E84-426E-40dd-AFC4-6F175D3DCCD1}">
              <a14:hiddenFill xmlns="" xmlns:a14="http://schemas.microsoft.com/office/drawing/2010/main" xmlns:lc="http://schemas.openxmlformats.org/drawingml/2006/lockedCanvas">
                <a:no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000000"/>
              </a:solidFill>
            </a:endParaRPr>
          </a:p>
        </p:txBody>
      </p:sp>
      <p:sp>
        <p:nvSpPr>
          <p:cNvPr id="12" name="Oval 11">
            <a:extLst>
              <a:ext uri="{FF2B5EF4-FFF2-40B4-BE49-F238E27FC236}">
                <a16:creationId xmlns:a16="http://schemas.microsoft.com/office/drawing/2014/main" id="{5A785C40-1AD6-1A0C-3B67-A02ED2BA8320}"/>
              </a:ext>
            </a:extLst>
          </p:cNvPr>
          <p:cNvSpPr>
            <a:spLocks noChangeArrowheads="1"/>
          </p:cNvSpPr>
          <p:nvPr/>
        </p:nvSpPr>
        <p:spPr bwMode="auto">
          <a:xfrm>
            <a:off x="5353058" y="2732878"/>
            <a:ext cx="3055055" cy="510466"/>
          </a:xfrm>
          <a:prstGeom prst="ellipse">
            <a:avLst/>
          </a:prstGeom>
          <a:noFill/>
          <a:ln w="15875">
            <a:solidFill>
              <a:schemeClr val="tx1"/>
            </a:solidFill>
            <a:round/>
            <a:headEnd/>
            <a:tailEnd/>
          </a:ln>
          <a:extLst>
            <a:ext uri="{909E8E84-426E-40dd-AFC4-6F175D3DCCD1}">
              <a14:hiddenFill xmlns="" xmlns:a14="http://schemas.microsoft.com/office/drawing/2010/main" xmlns:lc="http://schemas.openxmlformats.org/drawingml/2006/lockedCanvas">
                <a:solidFill>
                  <a:srgbClr val="FFFFFF"/>
                </a:solidFill>
              </a14:hiddenFill>
            </a:ext>
          </a:extLst>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13" name="Oval 12">
            <a:extLst>
              <a:ext uri="{FF2B5EF4-FFF2-40B4-BE49-F238E27FC236}">
                <a16:creationId xmlns:a16="http://schemas.microsoft.com/office/drawing/2014/main" id="{7EE781BC-4F18-CE3B-03E0-4497750EBB80}"/>
              </a:ext>
            </a:extLst>
          </p:cNvPr>
          <p:cNvSpPr>
            <a:spLocks noChangeArrowheads="1"/>
          </p:cNvSpPr>
          <p:nvPr/>
        </p:nvSpPr>
        <p:spPr bwMode="auto">
          <a:xfrm>
            <a:off x="8343724" y="2914061"/>
            <a:ext cx="32879" cy="37812"/>
          </a:xfrm>
          <a:prstGeom prst="ellipse">
            <a:avLst/>
          </a:prstGeom>
          <a:solidFill>
            <a:schemeClr val="tx1"/>
          </a:solidFill>
          <a:ln w="9525">
            <a:solidFill>
              <a:schemeClr val="tx1"/>
            </a:solidFill>
            <a:round/>
            <a:headEnd/>
            <a:tailEnd/>
          </a:ln>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14" name="Oval 13">
            <a:extLst>
              <a:ext uri="{FF2B5EF4-FFF2-40B4-BE49-F238E27FC236}">
                <a16:creationId xmlns:a16="http://schemas.microsoft.com/office/drawing/2014/main" id="{91A50B27-CC0A-2E2B-79C6-53DC437F1A5E}"/>
              </a:ext>
            </a:extLst>
          </p:cNvPr>
          <p:cNvSpPr>
            <a:spLocks noChangeArrowheads="1"/>
          </p:cNvSpPr>
          <p:nvPr/>
        </p:nvSpPr>
        <p:spPr bwMode="auto">
          <a:xfrm>
            <a:off x="5492111" y="2799837"/>
            <a:ext cx="2779004" cy="370245"/>
          </a:xfrm>
          <a:prstGeom prst="ellipse">
            <a:avLst/>
          </a:prstGeom>
          <a:noFill/>
          <a:ln w="15875">
            <a:solidFill>
              <a:schemeClr val="tx1"/>
            </a:solidFill>
            <a:prstDash val="sysDot"/>
            <a:round/>
            <a:headEnd/>
            <a:tailEnd/>
          </a:ln>
          <a:extLst>
            <a:ext uri="{909E8E84-426E-40dd-AFC4-6F175D3DCCD1}">
              <a14:hiddenFill xmlns="" xmlns:a14="http://schemas.microsoft.com/office/drawing/2010/main" xmlns:lc="http://schemas.openxmlformats.org/drawingml/2006/lockedCanvas">
                <a:solidFill>
                  <a:srgbClr val="FFFFFF"/>
                </a:solidFill>
              </a14:hiddenFill>
            </a:ext>
          </a:extLst>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15" name="Rectangle 14">
            <a:extLst>
              <a:ext uri="{FF2B5EF4-FFF2-40B4-BE49-F238E27FC236}">
                <a16:creationId xmlns:a16="http://schemas.microsoft.com/office/drawing/2014/main" id="{B4E8581E-273C-726B-70A5-6100ECABACDF}"/>
              </a:ext>
            </a:extLst>
          </p:cNvPr>
          <p:cNvSpPr>
            <a:spLocks noChangeArrowheads="1"/>
          </p:cNvSpPr>
          <p:nvPr/>
        </p:nvSpPr>
        <p:spPr bwMode="auto">
          <a:xfrm>
            <a:off x="8127267" y="2934543"/>
            <a:ext cx="179468" cy="98470"/>
          </a:xfrm>
          <a:prstGeom prst="rect">
            <a:avLst/>
          </a:prstGeom>
          <a:solidFill>
            <a:schemeClr val="bg1"/>
          </a:solidFill>
          <a:ln>
            <a:noFill/>
          </a:ln>
          <a:extLs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Lst>
        </p:spPr>
        <p:txBody>
          <a:bodyPr wrap="none" anchor="ct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endParaRPr lang="en-US" altLang="en-US" sz="1350">
              <a:solidFill>
                <a:srgbClr val="000000"/>
              </a:solidFill>
            </a:endParaRPr>
          </a:p>
        </p:txBody>
      </p:sp>
      <p:sp>
        <p:nvSpPr>
          <p:cNvPr id="16" name="Line 22">
            <a:extLst>
              <a:ext uri="{FF2B5EF4-FFF2-40B4-BE49-F238E27FC236}">
                <a16:creationId xmlns:a16="http://schemas.microsoft.com/office/drawing/2014/main" id="{C866DC5C-1D74-A4FE-063B-D9539D6B10FF}"/>
              </a:ext>
            </a:extLst>
          </p:cNvPr>
          <p:cNvSpPr>
            <a:spLocks noChangeShapeType="1"/>
          </p:cNvSpPr>
          <p:nvPr/>
        </p:nvSpPr>
        <p:spPr bwMode="auto">
          <a:xfrm>
            <a:off x="8189601" y="2918000"/>
            <a:ext cx="38360" cy="31511"/>
          </a:xfrm>
          <a:prstGeom prst="line">
            <a:avLst/>
          </a:prstGeom>
          <a:noFill/>
          <a:ln w="9525">
            <a:solidFill>
              <a:schemeClr val="tx1"/>
            </a:solidFill>
            <a:round/>
            <a:headEnd/>
            <a:tailEnd type="triangle" w="lg" len="lg"/>
          </a:ln>
          <a:extLst>
            <a:ext uri="{909E8E84-426E-40dd-AFC4-6F175D3DCCD1}">
              <a14:hiddenFill xmlns="" xmlns:a14="http://schemas.microsoft.com/office/drawing/2010/main" xmlns:lc="http://schemas.openxmlformats.org/drawingml/2006/lockedCanvas">
                <a:no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000000"/>
              </a:solidFill>
            </a:endParaRPr>
          </a:p>
        </p:txBody>
      </p:sp>
      <p:sp>
        <p:nvSpPr>
          <p:cNvPr id="17" name="Text Box 25">
            <a:extLst>
              <a:ext uri="{FF2B5EF4-FFF2-40B4-BE49-F238E27FC236}">
                <a16:creationId xmlns:a16="http://schemas.microsoft.com/office/drawing/2014/main" id="{7D80C4A7-C60C-AA86-8450-E2D88A8AFC3C}"/>
              </a:ext>
            </a:extLst>
          </p:cNvPr>
          <p:cNvSpPr txBox="1">
            <a:spLocks noChangeArrowheads="1"/>
          </p:cNvSpPr>
          <p:nvPr/>
        </p:nvSpPr>
        <p:spPr bwMode="auto">
          <a:xfrm>
            <a:off x="5892830" y="1707220"/>
            <a:ext cx="898195" cy="300082"/>
          </a:xfrm>
          <a:prstGeom prst="rect">
            <a:avLst/>
          </a:prstGeom>
          <a:noFill/>
          <a:ln>
            <a:noFill/>
          </a:ln>
          <a:extLst>
            <a:ext uri="{909E8E84-426E-40dd-AFC4-6F175D3DCCD1}">
              <a14:hiddenFill xmlns="" xmlns:a14="http://schemas.microsoft.com/office/drawing/2010/main" xmlns:lc="http://schemas.openxmlformats.org/drawingml/2006/lockedCanvas">
                <a:solidFill>
                  <a:srgbClr val="FFFFFF"/>
                </a:solidFill>
              </a14:hiddenFill>
            </a:ex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Lst>
        </p:spPr>
        <p:txBody>
          <a:bodyPr wrap="none">
            <a:spAutoFit/>
          </a:bodyP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r>
              <a:rPr lang="en-US" altLang="en-US" sz="1350" b="0">
                <a:solidFill>
                  <a:srgbClr val="000000"/>
                </a:solidFill>
                <a:latin typeface="Calibri"/>
              </a:rPr>
              <a:t>Extraction</a:t>
            </a:r>
          </a:p>
        </p:txBody>
      </p:sp>
      <p:sp>
        <p:nvSpPr>
          <p:cNvPr id="18" name="Text Box 26">
            <a:extLst>
              <a:ext uri="{FF2B5EF4-FFF2-40B4-BE49-F238E27FC236}">
                <a16:creationId xmlns:a16="http://schemas.microsoft.com/office/drawing/2014/main" id="{B03A3A0D-0DB7-72C1-6259-A47C2ECC646B}"/>
              </a:ext>
            </a:extLst>
          </p:cNvPr>
          <p:cNvSpPr txBox="1">
            <a:spLocks noChangeArrowheads="1"/>
          </p:cNvSpPr>
          <p:nvPr/>
        </p:nvSpPr>
        <p:spPr bwMode="auto">
          <a:xfrm>
            <a:off x="6961325" y="2165976"/>
            <a:ext cx="752835" cy="300082"/>
          </a:xfrm>
          <a:prstGeom prst="rect">
            <a:avLst/>
          </a:prstGeom>
          <a:noFill/>
          <a:ln>
            <a:noFill/>
          </a:ln>
          <a:extLst>
            <a:ext uri="{909E8E84-426E-40dd-AFC4-6F175D3DCCD1}">
              <a14:hiddenFill xmlns="" xmlns:a14="http://schemas.microsoft.com/office/drawing/2010/main" xmlns:lc="http://schemas.openxmlformats.org/drawingml/2006/lockedCanvas">
                <a:solidFill>
                  <a:srgbClr val="FFFFFF"/>
                </a:solidFill>
              </a14:hiddenFill>
            </a:ex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Lst>
        </p:spPr>
        <p:txBody>
          <a:bodyPr wrap="none">
            <a:spAutoFit/>
          </a:bodyP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r>
              <a:rPr lang="en-US" altLang="en-US" sz="1350" b="0">
                <a:solidFill>
                  <a:srgbClr val="000000"/>
                </a:solidFill>
                <a:latin typeface="Calibri"/>
              </a:rPr>
              <a:t>Transfer</a:t>
            </a:r>
          </a:p>
        </p:txBody>
      </p:sp>
      <p:sp>
        <p:nvSpPr>
          <p:cNvPr id="19" name="Text Box 27">
            <a:extLst>
              <a:ext uri="{FF2B5EF4-FFF2-40B4-BE49-F238E27FC236}">
                <a16:creationId xmlns:a16="http://schemas.microsoft.com/office/drawing/2014/main" id="{B1CB61A0-945B-DE26-9FB0-58BA5E48ACFB}"/>
              </a:ext>
            </a:extLst>
          </p:cNvPr>
          <p:cNvSpPr txBox="1">
            <a:spLocks noChangeArrowheads="1"/>
          </p:cNvSpPr>
          <p:nvPr/>
        </p:nvSpPr>
        <p:spPr bwMode="auto">
          <a:xfrm>
            <a:off x="8425238" y="2841982"/>
            <a:ext cx="801823" cy="300082"/>
          </a:xfrm>
          <a:prstGeom prst="rect">
            <a:avLst/>
          </a:prstGeom>
          <a:noFill/>
          <a:ln>
            <a:noFill/>
          </a:ln>
          <a:extLst>
            <a:ext uri="{909E8E84-426E-40dd-AFC4-6F175D3DCCD1}">
              <a14:hiddenFill xmlns="" xmlns:a14="http://schemas.microsoft.com/office/drawing/2010/main" xmlns:lc="http://schemas.openxmlformats.org/drawingml/2006/lockedCanvas">
                <a:solidFill>
                  <a:srgbClr val="FFFFFF"/>
                </a:solidFill>
              </a14:hiddenFill>
            </a:ex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Lst>
        </p:spPr>
        <p:txBody>
          <a:bodyPr wrap="none">
            <a:spAutoFit/>
          </a:bodyPr>
          <a:lstStyle>
            <a:defPPr>
              <a:defRPr lang="en-US"/>
            </a:defPPr>
            <a:lvl1pPr marL="0" algn="l" defTabSz="914400" rtl="0" eaLnBrk="0" latinLnBrk="0" hangingPunct="0">
              <a:defRPr sz="2400" b="1" kern="1200">
                <a:solidFill>
                  <a:schemeClr val="tx1"/>
                </a:solidFill>
                <a:latin typeface="Arial" pitchFamily="34" charset="0"/>
                <a:ea typeface="ＭＳ Ｐゴシック" pitchFamily="34" charset="-128"/>
                <a:cs typeface="+mn-cs"/>
              </a:defRPr>
            </a:lvl1pPr>
            <a:lvl2pPr marL="742950" indent="-285750" algn="l" defTabSz="914400" rtl="0" eaLnBrk="0" latinLnBrk="0" hangingPunct="0">
              <a:defRPr sz="2400" b="1" kern="1200">
                <a:solidFill>
                  <a:schemeClr val="tx1"/>
                </a:solidFill>
                <a:latin typeface="Arial" pitchFamily="34" charset="0"/>
                <a:ea typeface="ＭＳ Ｐゴシック" pitchFamily="34" charset="-128"/>
                <a:cs typeface="+mn-cs"/>
              </a:defRPr>
            </a:lvl2pPr>
            <a:lvl3pPr marL="1143000" indent="-228600" algn="l" defTabSz="914400" rtl="0" eaLnBrk="0" latinLnBrk="0" hangingPunct="0">
              <a:defRPr sz="2400" b="1" kern="1200">
                <a:solidFill>
                  <a:schemeClr val="tx1"/>
                </a:solidFill>
                <a:latin typeface="Arial" pitchFamily="34" charset="0"/>
                <a:ea typeface="ＭＳ Ｐゴシック" pitchFamily="34" charset="-128"/>
                <a:cs typeface="+mn-cs"/>
              </a:defRPr>
            </a:lvl3pPr>
            <a:lvl4pPr marL="1600200" indent="-228600" algn="l" defTabSz="914400" rtl="0" eaLnBrk="0" latinLnBrk="0" hangingPunct="0">
              <a:defRPr sz="2400" b="1" kern="1200">
                <a:solidFill>
                  <a:schemeClr val="tx1"/>
                </a:solidFill>
                <a:latin typeface="Arial" pitchFamily="34" charset="0"/>
                <a:ea typeface="ＭＳ Ｐゴシック" pitchFamily="34" charset="-128"/>
                <a:cs typeface="+mn-cs"/>
              </a:defRPr>
            </a:lvl4pPr>
            <a:lvl5pPr marL="2057400" indent="-228600" algn="l" defTabSz="914400" rtl="0" eaLnBrk="0" latinLnBrk="0" hangingPunct="0">
              <a:defRPr sz="2400" b="1" kern="1200">
                <a:solidFill>
                  <a:schemeClr val="tx1"/>
                </a:solidFill>
                <a:latin typeface="Arial" pitchFamily="34" charset="0"/>
                <a:ea typeface="ＭＳ Ｐゴシック" pitchFamily="34" charset="-128"/>
                <a:cs typeface="+mn-cs"/>
              </a:defRPr>
            </a:lvl5pPr>
            <a:lvl6pPr marL="25146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6pPr>
            <a:lvl7pPr marL="29718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7pPr>
            <a:lvl8pPr marL="34290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8pPr>
            <a:lvl9pPr marL="3886200" indent="-228600" algn="l" defTabSz="914400" rtl="0" eaLnBrk="0" fontAlgn="base" latinLnBrk="0" hangingPunct="0">
              <a:spcBef>
                <a:spcPct val="0"/>
              </a:spcBef>
              <a:spcAft>
                <a:spcPct val="0"/>
              </a:spcAft>
              <a:defRPr sz="2400" b="1" kern="1200">
                <a:solidFill>
                  <a:schemeClr val="tx1"/>
                </a:solidFill>
                <a:latin typeface="Arial" pitchFamily="34" charset="0"/>
                <a:ea typeface="ＭＳ Ｐゴシック" pitchFamily="34" charset="-128"/>
                <a:cs typeface="+mn-cs"/>
              </a:defRPr>
            </a:lvl9pPr>
          </a:lstStyle>
          <a:p>
            <a:pPr eaLnBrk="1" hangingPunct="1"/>
            <a:r>
              <a:rPr lang="en-US" altLang="en-US" sz="1350" b="0">
                <a:solidFill>
                  <a:srgbClr val="000000"/>
                </a:solidFill>
                <a:latin typeface="Calibri"/>
              </a:rPr>
              <a:t>Injection</a:t>
            </a:r>
          </a:p>
        </p:txBody>
      </p:sp>
      <p:sp>
        <p:nvSpPr>
          <p:cNvPr id="20" name="Freeform 39">
            <a:extLst>
              <a:ext uri="{FF2B5EF4-FFF2-40B4-BE49-F238E27FC236}">
                <a16:creationId xmlns:a16="http://schemas.microsoft.com/office/drawing/2014/main" id="{598264FF-B444-9483-72B8-E7423043A578}"/>
              </a:ext>
            </a:extLst>
          </p:cNvPr>
          <p:cNvSpPr>
            <a:spLocks/>
          </p:cNvSpPr>
          <p:nvPr/>
        </p:nvSpPr>
        <p:spPr bwMode="auto">
          <a:xfrm>
            <a:off x="6147646" y="1962452"/>
            <a:ext cx="2215258" cy="970515"/>
          </a:xfrm>
          <a:custGeom>
            <a:avLst/>
            <a:gdLst>
              <a:gd name="T0" fmla="*/ 0 w 3234"/>
              <a:gd name="T1" fmla="*/ 0 h 1232"/>
              <a:gd name="T2" fmla="*/ 2147483647 w 3234"/>
              <a:gd name="T3" fmla="*/ 2147483647 h 1232"/>
              <a:gd name="T4" fmla="*/ 2147483647 w 3234"/>
              <a:gd name="T5" fmla="*/ 2147483647 h 1232"/>
              <a:gd name="T6" fmla="*/ 2147483647 w 3234"/>
              <a:gd name="T7" fmla="*/ 2147483647 h 1232"/>
              <a:gd name="T8" fmla="*/ 2147483647 w 3234"/>
              <a:gd name="T9" fmla="*/ 2147483647 h 1232"/>
              <a:gd name="T10" fmla="*/ 2147483647 w 3234"/>
              <a:gd name="T11" fmla="*/ 2147483647 h 1232"/>
              <a:gd name="T12" fmla="*/ 0 60000 65536"/>
              <a:gd name="T13" fmla="*/ 0 60000 65536"/>
              <a:gd name="T14" fmla="*/ 0 60000 65536"/>
              <a:gd name="T15" fmla="*/ 0 60000 65536"/>
              <a:gd name="T16" fmla="*/ 0 60000 65536"/>
              <a:gd name="T17" fmla="*/ 0 60000 65536"/>
              <a:gd name="T18" fmla="*/ 0 w 3234"/>
              <a:gd name="T19" fmla="*/ 0 h 1232"/>
              <a:gd name="T20" fmla="*/ 3234 w 3234"/>
              <a:gd name="T21" fmla="*/ 1232 h 1232"/>
            </a:gdLst>
            <a:ahLst/>
            <a:cxnLst>
              <a:cxn ang="T12">
                <a:pos x="T0" y="T1"/>
              </a:cxn>
              <a:cxn ang="T13">
                <a:pos x="T2" y="T3"/>
              </a:cxn>
              <a:cxn ang="T14">
                <a:pos x="T4" y="T5"/>
              </a:cxn>
              <a:cxn ang="T15">
                <a:pos x="T6" y="T7"/>
              </a:cxn>
              <a:cxn ang="T16">
                <a:pos x="T8" y="T9"/>
              </a:cxn>
              <a:cxn ang="T17">
                <a:pos x="T10" y="T11"/>
              </a:cxn>
            </a:cxnLst>
            <a:rect l="T18" t="T19" r="T20" b="T21"/>
            <a:pathLst>
              <a:path w="3234" h="1232">
                <a:moveTo>
                  <a:pt x="0" y="0"/>
                </a:moveTo>
                <a:cubicBezTo>
                  <a:pt x="145" y="17"/>
                  <a:pt x="420" y="72"/>
                  <a:pt x="644" y="177"/>
                </a:cubicBezTo>
                <a:cubicBezTo>
                  <a:pt x="868" y="282"/>
                  <a:pt x="1099" y="514"/>
                  <a:pt x="1346" y="628"/>
                </a:cubicBezTo>
                <a:cubicBezTo>
                  <a:pt x="1593" y="742"/>
                  <a:pt x="1879" y="793"/>
                  <a:pt x="2127" y="861"/>
                </a:cubicBezTo>
                <a:cubicBezTo>
                  <a:pt x="2375" y="929"/>
                  <a:pt x="2649" y="976"/>
                  <a:pt x="2834" y="1038"/>
                </a:cubicBezTo>
                <a:cubicBezTo>
                  <a:pt x="3019" y="1100"/>
                  <a:pt x="3126" y="1166"/>
                  <a:pt x="3234" y="1232"/>
                </a:cubicBezTo>
              </a:path>
            </a:pathLst>
          </a:custGeom>
          <a:noFill/>
          <a:ln w="19050" cap="flat" cmpd="sng">
            <a:solidFill>
              <a:schemeClr val="tx1"/>
            </a:solidFill>
            <a:prstDash val="solid"/>
            <a:round/>
            <a:headEnd/>
            <a:tailEnd/>
          </a:ln>
          <a:extLst>
            <a:ext uri="{909E8E84-426E-40dd-AFC4-6F175D3DCCD1}">
              <a14:hiddenFill xmlns="" xmlns:a14="http://schemas.microsoft.com/office/drawing/2010/main" xmlns:lc="http://schemas.openxmlformats.org/drawingml/2006/lockedCanvas">
                <a:solidFill>
                  <a:srgbClr val="FFFFFF"/>
                </a:solid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000000"/>
              </a:solidFill>
            </a:endParaRPr>
          </a:p>
        </p:txBody>
      </p:sp>
      <p:sp>
        <p:nvSpPr>
          <p:cNvPr id="21" name="Freeform 42">
            <a:extLst>
              <a:ext uri="{FF2B5EF4-FFF2-40B4-BE49-F238E27FC236}">
                <a16:creationId xmlns:a16="http://schemas.microsoft.com/office/drawing/2014/main" id="{5DE8135C-AEDD-F480-0AF3-A9CD25C14E45}"/>
              </a:ext>
            </a:extLst>
          </p:cNvPr>
          <p:cNvSpPr>
            <a:spLocks/>
          </p:cNvSpPr>
          <p:nvPr/>
        </p:nvSpPr>
        <p:spPr bwMode="auto">
          <a:xfrm>
            <a:off x="6489457" y="2112914"/>
            <a:ext cx="184731" cy="300082"/>
          </a:xfrm>
          <a:custGeom>
            <a:avLst/>
            <a:gdLst>
              <a:gd name="T0" fmla="*/ 0 w 1062"/>
              <a:gd name="T1" fmla="*/ 0 h 612"/>
              <a:gd name="T2" fmla="*/ 2147483647 w 1062"/>
              <a:gd name="T3" fmla="*/ 2147483647 h 612"/>
              <a:gd name="T4" fmla="*/ 2147483647 w 1062"/>
              <a:gd name="T5" fmla="*/ 2147483647 h 612"/>
              <a:gd name="T6" fmla="*/ 2147483647 w 1062"/>
              <a:gd name="T7" fmla="*/ 2147483647 h 612"/>
              <a:gd name="T8" fmla="*/ 2147483647 w 1062"/>
              <a:gd name="T9" fmla="*/ 2147483647 h 612"/>
              <a:gd name="T10" fmla="*/ 0 60000 65536"/>
              <a:gd name="T11" fmla="*/ 0 60000 65536"/>
              <a:gd name="T12" fmla="*/ 0 60000 65536"/>
              <a:gd name="T13" fmla="*/ 0 60000 65536"/>
              <a:gd name="T14" fmla="*/ 0 60000 65536"/>
              <a:gd name="T15" fmla="*/ 0 w 1062"/>
              <a:gd name="T16" fmla="*/ 0 h 612"/>
              <a:gd name="T17" fmla="*/ 1062 w 1062"/>
              <a:gd name="T18" fmla="*/ 612 h 612"/>
            </a:gdLst>
            <a:ahLst/>
            <a:cxnLst>
              <a:cxn ang="T10">
                <a:pos x="T0" y="T1"/>
              </a:cxn>
              <a:cxn ang="T11">
                <a:pos x="T2" y="T3"/>
              </a:cxn>
              <a:cxn ang="T12">
                <a:pos x="T4" y="T5"/>
              </a:cxn>
              <a:cxn ang="T13">
                <a:pos x="T6" y="T7"/>
              </a:cxn>
              <a:cxn ang="T14">
                <a:pos x="T8" y="T9"/>
              </a:cxn>
            </a:cxnLst>
            <a:rect l="T15" t="T16" r="T17" b="T18"/>
            <a:pathLst>
              <a:path w="1062" h="612">
                <a:moveTo>
                  <a:pt x="0" y="0"/>
                </a:moveTo>
                <a:cubicBezTo>
                  <a:pt x="23" y="11"/>
                  <a:pt x="81" y="31"/>
                  <a:pt x="144" y="66"/>
                </a:cubicBezTo>
                <a:cubicBezTo>
                  <a:pt x="207" y="101"/>
                  <a:pt x="290" y="145"/>
                  <a:pt x="378" y="210"/>
                </a:cubicBezTo>
                <a:cubicBezTo>
                  <a:pt x="466" y="275"/>
                  <a:pt x="558" y="389"/>
                  <a:pt x="672" y="456"/>
                </a:cubicBezTo>
                <a:cubicBezTo>
                  <a:pt x="786" y="523"/>
                  <a:pt x="924" y="567"/>
                  <a:pt x="1062" y="612"/>
                </a:cubicBezTo>
              </a:path>
            </a:pathLst>
          </a:custGeom>
          <a:noFill/>
          <a:ln w="19050" cap="flat" cmpd="sng">
            <a:solidFill>
              <a:schemeClr val="tx1"/>
            </a:solidFill>
            <a:prstDash val="sysDot"/>
            <a:round/>
            <a:headEnd/>
            <a:tailEnd type="triangle" w="med" len="med"/>
          </a:ln>
          <a:extLst>
            <a:ext uri="{909E8E84-426E-40dd-AFC4-6F175D3DCCD1}">
              <a14:hiddenFill xmlns="" xmlns:a14="http://schemas.microsoft.com/office/drawing/2010/main" xmlns:lc="http://schemas.openxmlformats.org/drawingml/2006/lockedCanvas">
                <a:solidFill>
                  <a:srgbClr val="FFFFFF"/>
                </a:solidFill>
              </a14:hiddenFill>
            </a:ext>
          </a:extLst>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000000"/>
              </a:solidFill>
            </a:endParaRPr>
          </a:p>
        </p:txBody>
      </p:sp>
    </p:spTree>
    <p:extLst>
      <p:ext uri="{BB962C8B-B14F-4D97-AF65-F5344CB8AC3E}">
        <p14:creationId xmlns:p14="http://schemas.microsoft.com/office/powerpoint/2010/main" val="15423309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126FF4-8A45-4F1B-B35E-5C13263921BF}"/>
              </a:ext>
            </a:extLst>
          </p:cNvPr>
          <p:cNvSpPr>
            <a:spLocks noGrp="1"/>
          </p:cNvSpPr>
          <p:nvPr>
            <p:ph type="title"/>
          </p:nvPr>
        </p:nvSpPr>
        <p:spPr/>
        <p:txBody>
          <a:bodyPr/>
          <a:lstStyle/>
          <a:p>
            <a:r>
              <a:rPr lang="en-US" dirty="0"/>
              <a:t>Basic principle of injection</a:t>
            </a:r>
          </a:p>
        </p:txBody>
      </p:sp>
      <p:sp>
        <p:nvSpPr>
          <p:cNvPr id="14" name="Content Placeholder 13">
            <a:extLst>
              <a:ext uri="{FF2B5EF4-FFF2-40B4-BE49-F238E27FC236}">
                <a16:creationId xmlns:a16="http://schemas.microsoft.com/office/drawing/2014/main" id="{2193E681-B4B5-5F82-3DE3-714644BECBCF}"/>
              </a:ext>
            </a:extLst>
          </p:cNvPr>
          <p:cNvSpPr>
            <a:spLocks noGrp="1"/>
          </p:cNvSpPr>
          <p:nvPr>
            <p:ph idx="1"/>
          </p:nvPr>
        </p:nvSpPr>
        <p:spPr/>
        <p:txBody>
          <a:bodyPr/>
          <a:lstStyle/>
          <a:p>
            <a:endParaRPr lang="en-GB"/>
          </a:p>
        </p:txBody>
      </p:sp>
      <p:sp>
        <p:nvSpPr>
          <p:cNvPr id="5" name="Footer Placeholder 4">
            <a:extLst>
              <a:ext uri="{FF2B5EF4-FFF2-40B4-BE49-F238E27FC236}">
                <a16:creationId xmlns:a16="http://schemas.microsoft.com/office/drawing/2014/main" id="{DDFA0B9F-9AE3-4947-BB18-5430A89928FF}"/>
              </a:ext>
            </a:extLst>
          </p:cNvPr>
          <p:cNvSpPr>
            <a:spLocks noGrp="1"/>
          </p:cNvSpPr>
          <p:nvPr>
            <p:ph type="ftr" sz="quarter" idx="3"/>
          </p:nvPr>
        </p:nvSpPr>
        <p:spPr/>
        <p:txBody>
          <a:bodyPr/>
          <a:lstStyle/>
          <a:p>
            <a:r>
              <a:rPr lang="fr-FR"/>
              <a:t>CAS Hadrons limits 2025, Y. Dutheil, Inj./Ext. </a:t>
            </a:r>
            <a:endParaRPr lang="en-US" dirty="0"/>
          </a:p>
        </p:txBody>
      </p:sp>
      <p:sp>
        <p:nvSpPr>
          <p:cNvPr id="6" name="Slide Number Placeholder 5">
            <a:extLst>
              <a:ext uri="{FF2B5EF4-FFF2-40B4-BE49-F238E27FC236}">
                <a16:creationId xmlns:a16="http://schemas.microsoft.com/office/drawing/2014/main" id="{87231E5B-162C-4C3C-867C-87B384C9F440}"/>
              </a:ext>
            </a:extLst>
          </p:cNvPr>
          <p:cNvSpPr>
            <a:spLocks noGrp="1"/>
          </p:cNvSpPr>
          <p:nvPr>
            <p:ph type="sldNum" sz="quarter" idx="4"/>
          </p:nvPr>
        </p:nvSpPr>
        <p:spPr/>
        <p:txBody>
          <a:bodyPr/>
          <a:lstStyle/>
          <a:p>
            <a:fld id="{17918391-D411-FE40-AAD7-861AE5233E0E}" type="slidenum">
              <a:rPr lang="en-US" smtClean="0"/>
              <a:pPr/>
              <a:t>9</a:t>
            </a:fld>
            <a:endParaRPr lang="en-US" dirty="0"/>
          </a:p>
        </p:txBody>
      </p:sp>
      <p:pic>
        <p:nvPicPr>
          <p:cNvPr id="40" name="Picture 39">
            <a:extLst>
              <a:ext uri="{FF2B5EF4-FFF2-40B4-BE49-F238E27FC236}">
                <a16:creationId xmlns:a16="http://schemas.microsoft.com/office/drawing/2014/main" id="{45521612-82F7-FCC9-E893-10B0A79C50B2}"/>
              </a:ext>
            </a:extLst>
          </p:cNvPr>
          <p:cNvPicPr>
            <a:picLocks noChangeAspect="1"/>
          </p:cNvPicPr>
          <p:nvPr/>
        </p:nvPicPr>
        <p:blipFill>
          <a:blip r:embed="rId2"/>
          <a:stretch>
            <a:fillRect/>
          </a:stretch>
        </p:blipFill>
        <p:spPr>
          <a:xfrm>
            <a:off x="273948" y="544655"/>
            <a:ext cx="5118382" cy="2413988"/>
          </a:xfrm>
          <a:prstGeom prst="rect">
            <a:avLst/>
          </a:prstGeom>
        </p:spPr>
      </p:pic>
      <p:sp>
        <p:nvSpPr>
          <p:cNvPr id="7" name="Rectangle 6">
            <a:extLst>
              <a:ext uri="{FF2B5EF4-FFF2-40B4-BE49-F238E27FC236}">
                <a16:creationId xmlns:a16="http://schemas.microsoft.com/office/drawing/2014/main" id="{BEFED67F-7471-ADBA-D61C-A216B7516B0C}"/>
              </a:ext>
            </a:extLst>
          </p:cNvPr>
          <p:cNvSpPr/>
          <p:nvPr/>
        </p:nvSpPr>
        <p:spPr>
          <a:xfrm>
            <a:off x="1191717" y="755549"/>
            <a:ext cx="1866275" cy="142331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dirty="0"/>
          </a:p>
        </p:txBody>
      </p:sp>
      <p:cxnSp>
        <p:nvCxnSpPr>
          <p:cNvPr id="9" name="Straight Connector 8">
            <a:extLst>
              <a:ext uri="{FF2B5EF4-FFF2-40B4-BE49-F238E27FC236}">
                <a16:creationId xmlns:a16="http://schemas.microsoft.com/office/drawing/2014/main" id="{4F7F2F53-87BE-5671-ADC0-007EBFC6FF6F}"/>
              </a:ext>
            </a:extLst>
          </p:cNvPr>
          <p:cNvCxnSpPr/>
          <p:nvPr/>
        </p:nvCxnSpPr>
        <p:spPr>
          <a:xfrm flipH="1" flipV="1">
            <a:off x="411982" y="857409"/>
            <a:ext cx="2646010" cy="1251598"/>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sp>
        <p:nvSpPr>
          <p:cNvPr id="12" name="Rectangle 11">
            <a:extLst>
              <a:ext uri="{FF2B5EF4-FFF2-40B4-BE49-F238E27FC236}">
                <a16:creationId xmlns:a16="http://schemas.microsoft.com/office/drawing/2014/main" id="{F3905D82-7029-42EA-AFDC-3A383D8405ED}"/>
              </a:ext>
            </a:extLst>
          </p:cNvPr>
          <p:cNvSpPr/>
          <p:nvPr/>
        </p:nvSpPr>
        <p:spPr>
          <a:xfrm>
            <a:off x="3822255" y="1882683"/>
            <a:ext cx="1586731" cy="102783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dirty="0"/>
          </a:p>
        </p:txBody>
      </p:sp>
      <p:cxnSp>
        <p:nvCxnSpPr>
          <p:cNvPr id="11" name="Straight Arrow Connector 10">
            <a:extLst>
              <a:ext uri="{FF2B5EF4-FFF2-40B4-BE49-F238E27FC236}">
                <a16:creationId xmlns:a16="http://schemas.microsoft.com/office/drawing/2014/main" id="{5498C076-EC31-074F-CBDB-6AAD9E2958BD}"/>
              </a:ext>
            </a:extLst>
          </p:cNvPr>
          <p:cNvCxnSpPr>
            <a:cxnSpLocks/>
          </p:cNvCxnSpPr>
          <p:nvPr/>
        </p:nvCxnSpPr>
        <p:spPr>
          <a:xfrm>
            <a:off x="3883664" y="2297853"/>
            <a:ext cx="1641210" cy="340881"/>
          </a:xfrm>
          <a:prstGeom prst="straightConnector1">
            <a:avLst/>
          </a:prstGeom>
          <a:ln>
            <a:solidFill>
              <a:srgbClr val="FF0000"/>
            </a:solidFill>
            <a:prstDash val="dash"/>
            <a:tailEnd type="triangle"/>
          </a:ln>
        </p:spPr>
        <p:style>
          <a:lnRef idx="2">
            <a:schemeClr val="accent1"/>
          </a:lnRef>
          <a:fillRef idx="0">
            <a:schemeClr val="accent1"/>
          </a:fillRef>
          <a:effectRef idx="1">
            <a:schemeClr val="accent1"/>
          </a:effectRef>
          <a:fontRef idx="minor">
            <a:schemeClr val="tx1"/>
          </a:fontRef>
        </p:style>
      </p:cxnSp>
      <p:sp>
        <p:nvSpPr>
          <p:cNvPr id="15" name="Date Placeholder 14">
            <a:extLst>
              <a:ext uri="{FF2B5EF4-FFF2-40B4-BE49-F238E27FC236}">
                <a16:creationId xmlns:a16="http://schemas.microsoft.com/office/drawing/2014/main" id="{57AC9A26-7AE4-650A-17C9-59D76FA57820}"/>
              </a:ext>
            </a:extLst>
          </p:cNvPr>
          <p:cNvSpPr>
            <a:spLocks noGrp="1"/>
          </p:cNvSpPr>
          <p:nvPr>
            <p:ph type="dt" sz="half" idx="2"/>
          </p:nvPr>
        </p:nvSpPr>
        <p:spPr/>
        <p:txBody>
          <a:bodyPr/>
          <a:lstStyle/>
          <a:p>
            <a:r>
              <a:rPr lang="en-US"/>
              <a:t>24/06/2025</a:t>
            </a:r>
            <a:endParaRPr lang="en-US" dirty="0"/>
          </a:p>
        </p:txBody>
      </p:sp>
    </p:spTree>
    <p:extLst>
      <p:ext uri="{BB962C8B-B14F-4D97-AF65-F5344CB8AC3E}">
        <p14:creationId xmlns:p14="http://schemas.microsoft.com/office/powerpoint/2010/main" val="1323983355"/>
      </p:ext>
    </p:extLst>
  </p:cSld>
  <p:clrMapOvr>
    <a:masterClrMapping/>
  </p:clrMapOvr>
</p:sld>
</file>

<file path=ppt/theme/theme1.xml><?xml version="1.0" encoding="utf-8"?>
<a:theme xmlns:a="http://schemas.openxmlformats.org/drawingml/2006/main" name="CERN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79EC8792B1CBA46B9E794D43214911B" ma:contentTypeVersion="0" ma:contentTypeDescription="Create a new document." ma:contentTypeScope="" ma:versionID="634dfb5eb9ad39680fc675426ea3155e">
  <xsd:schema xmlns:xsd="http://www.w3.org/2001/XMLSchema" xmlns:xs="http://www.w3.org/2001/XMLSchema" xmlns:p="http://schemas.microsoft.com/office/2006/metadata/properties" targetNamespace="http://schemas.microsoft.com/office/2006/metadata/properties" ma:root="true" ma:fieldsID="0bd368838209125d5946d2741378d2d9">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C299368-3AFD-42D9-80FF-D7E4ABC27BD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FC145811-00F6-4C16-9F7E-410B8188E321}">
  <ds:schemaRefs>
    <ds:schemaRef ds:uri="http://purl.org/dc/terms/"/>
    <ds:schemaRef ds:uri="http://schemas.openxmlformats.org/package/2006/metadata/core-properties"/>
    <ds:schemaRef ds:uri="http://schemas.microsoft.com/office/2006/metadata/properties"/>
    <ds:schemaRef ds:uri="http://schemas.microsoft.com/office/infopath/2007/PartnerControls"/>
    <ds:schemaRef ds:uri="http://schemas.microsoft.com/office/2006/documentManagement/types"/>
    <ds:schemaRef ds:uri="http://www.w3.org/XML/1998/namespace"/>
    <ds:schemaRef ds:uri="http://purl.org/dc/dcmitype/"/>
    <ds:schemaRef ds:uri="http://purl.org/dc/elements/1.1/"/>
  </ds:schemaRefs>
</ds:datastoreItem>
</file>

<file path=customXml/itemProps3.xml><?xml version="1.0" encoding="utf-8"?>
<ds:datastoreItem xmlns:ds="http://schemas.openxmlformats.org/officeDocument/2006/customXml" ds:itemID="{893D1BF7-91D8-48F1-948A-FE72CD16E3B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CERNCorporate16-9.potx</Template>
  <TotalTime>27365</TotalTime>
  <Words>4689</Words>
  <Application>Microsoft Office PowerPoint</Application>
  <PresentationFormat>On-screen Show (16:9)</PresentationFormat>
  <Paragraphs>700</Paragraphs>
  <Slides>62</Slides>
  <Notes>0</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62</vt:i4>
      </vt:variant>
    </vt:vector>
  </HeadingPairs>
  <TitlesOfParts>
    <vt:vector size="71" baseType="lpstr">
      <vt:lpstr>Arial</vt:lpstr>
      <vt:lpstr>Calibri</vt:lpstr>
      <vt:lpstr>Cambria Math</vt:lpstr>
      <vt:lpstr>Optima</vt:lpstr>
      <vt:lpstr>Symbol</vt:lpstr>
      <vt:lpstr>Times New Roman</vt:lpstr>
      <vt:lpstr>Wingdings</vt:lpstr>
      <vt:lpstr>CERNCorporate16-9</vt:lpstr>
      <vt:lpstr>Equation</vt:lpstr>
      <vt:lpstr>PowerPoint Presentation</vt:lpstr>
      <vt:lpstr>Injection and extraction  CAS on intensity limitations in hadrons beams – Part 1</vt:lpstr>
      <vt:lpstr>PowerPoint Presentation</vt:lpstr>
      <vt:lpstr>Injection-Extraction @CERN</vt:lpstr>
      <vt:lpstr>Layout</vt:lpstr>
      <vt:lpstr>Layout</vt:lpstr>
      <vt:lpstr>Introduction</vt:lpstr>
      <vt:lpstr>Layout</vt:lpstr>
      <vt:lpstr>Basic principle of injection</vt:lpstr>
      <vt:lpstr>Basic principle of injection</vt:lpstr>
      <vt:lpstr>Basic principle: Kicker</vt:lpstr>
      <vt:lpstr>Basic principle of injection</vt:lpstr>
      <vt:lpstr>Basic principle: septum</vt:lpstr>
      <vt:lpstr>Layout</vt:lpstr>
      <vt:lpstr>Fast injection: concept</vt:lpstr>
      <vt:lpstr>Injection techniques : Fast injection</vt:lpstr>
      <vt:lpstr>Layout</vt:lpstr>
      <vt:lpstr>Normalized phase space: concept</vt:lpstr>
      <vt:lpstr>Normalized phase space: concept</vt:lpstr>
      <vt:lpstr>Normalized phase space: concept</vt:lpstr>
      <vt:lpstr>Normalized phase space: math</vt:lpstr>
      <vt:lpstr>Fast injection: normalized phase space</vt:lpstr>
      <vt:lpstr>Fast injection: normalized phase space</vt:lpstr>
      <vt:lpstr>Fast injection: normalized phase space</vt:lpstr>
      <vt:lpstr>Fast injection: normalized phase space</vt:lpstr>
      <vt:lpstr>Layout</vt:lpstr>
      <vt:lpstr>Dipole error and filamentation</vt:lpstr>
      <vt:lpstr>Dipole error and filamentation</vt:lpstr>
      <vt:lpstr>Dipole error and filamentation</vt:lpstr>
      <vt:lpstr>Dipole error and filamentation</vt:lpstr>
      <vt:lpstr>Dipole error and filamentation</vt:lpstr>
      <vt:lpstr>Dipole error and filamentation</vt:lpstr>
      <vt:lpstr>Dipole error and filamentation</vt:lpstr>
      <vt:lpstr>Dipole error and filamentation</vt:lpstr>
      <vt:lpstr>Dipole error and filamentation</vt:lpstr>
      <vt:lpstr>Dipole error and filamentation</vt:lpstr>
      <vt:lpstr>Dipole error and filamentation</vt:lpstr>
      <vt:lpstr>Dipole error and filamentation</vt:lpstr>
      <vt:lpstr>Dipole error and filamentation</vt:lpstr>
      <vt:lpstr>Dipole error and filamentation</vt:lpstr>
      <vt:lpstr>Layout</vt:lpstr>
      <vt:lpstr>Betatron error and filamentation</vt:lpstr>
      <vt:lpstr>Betatron error and filamentation</vt:lpstr>
      <vt:lpstr>Betatron error and filamentation</vt:lpstr>
      <vt:lpstr>Betatron error and filamentation</vt:lpstr>
      <vt:lpstr>Betatron error and filamentation</vt:lpstr>
      <vt:lpstr>Betatron error and filamentation</vt:lpstr>
      <vt:lpstr>Layout</vt:lpstr>
      <vt:lpstr>Injection protection challenges at the LHC</vt:lpstr>
      <vt:lpstr>Injection protection challenges at the LHC</vt:lpstr>
      <vt:lpstr>Injection protection challenges at the LHC [1]</vt:lpstr>
      <vt:lpstr>Injection protection challenges at the LHC [1]</vt:lpstr>
      <vt:lpstr>Layout</vt:lpstr>
      <vt:lpstr>Injection protection challenges at the FCC-hh</vt:lpstr>
      <vt:lpstr>Layout</vt:lpstr>
      <vt:lpstr>Multi-turn injection concept</vt:lpstr>
      <vt:lpstr>Multi-turn injection concept</vt:lpstr>
      <vt:lpstr>Multi-turn injection concept</vt:lpstr>
      <vt:lpstr>Multi-turn injection concept</vt:lpstr>
      <vt:lpstr>Multi-turn injection concept [1]</vt:lpstr>
      <vt:lpstr>Further reading and ressources</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Yann Dutheil</cp:lastModifiedBy>
  <cp:revision>198</cp:revision>
  <dcterms:created xsi:type="dcterms:W3CDTF">2012-11-30T11:04:26Z</dcterms:created>
  <dcterms:modified xsi:type="dcterms:W3CDTF">2025-06-24T11:56:00Z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0x010100279EC8792B1CBA46B9E794D43214911B</vt:lpwstr>
  </property>
  <property fmtid="{D5CDD505-2E9C-101B-9397-08002B2CF9AE}" pid="3" name="IsMyDocuments">
    <vt:bool>true</vt:bool>
  </property>
</Properties>
</file>