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7"/>
  </p:notesMasterIdLst>
  <p:sldIdLst>
    <p:sldId id="256" r:id="rId2"/>
    <p:sldId id="279" r:id="rId3"/>
    <p:sldId id="280" r:id="rId4"/>
    <p:sldId id="281" r:id="rId5"/>
    <p:sldId id="282" r:id="rId6"/>
    <p:sldId id="284" r:id="rId7"/>
    <p:sldId id="285" r:id="rId8"/>
    <p:sldId id="288" r:id="rId9"/>
    <p:sldId id="289" r:id="rId10"/>
    <p:sldId id="287" r:id="rId11"/>
    <p:sldId id="296" r:id="rId12"/>
    <p:sldId id="298" r:id="rId13"/>
    <p:sldId id="297" r:id="rId14"/>
    <p:sldId id="303" r:id="rId15"/>
    <p:sldId id="299" r:id="rId16"/>
    <p:sldId id="300" r:id="rId17"/>
    <p:sldId id="320" r:id="rId18"/>
    <p:sldId id="321" r:id="rId19"/>
    <p:sldId id="322" r:id="rId20"/>
    <p:sldId id="323" r:id="rId21"/>
    <p:sldId id="314" r:id="rId22"/>
    <p:sldId id="313" r:id="rId23"/>
    <p:sldId id="325" r:id="rId24"/>
    <p:sldId id="326" r:id="rId25"/>
    <p:sldId id="327" r:id="rId26"/>
    <p:sldId id="324" r:id="rId27"/>
    <p:sldId id="328" r:id="rId28"/>
    <p:sldId id="312" r:id="rId29"/>
    <p:sldId id="329" r:id="rId30"/>
    <p:sldId id="306" r:id="rId31"/>
    <p:sldId id="308" r:id="rId32"/>
    <p:sldId id="307" r:id="rId33"/>
    <p:sldId id="309" r:id="rId34"/>
    <p:sldId id="310" r:id="rId35"/>
    <p:sldId id="311" r:id="rId36"/>
    <p:sldId id="318" r:id="rId37"/>
    <p:sldId id="319" r:id="rId38"/>
    <p:sldId id="294" r:id="rId39"/>
    <p:sldId id="291" r:id="rId40"/>
    <p:sldId id="333" r:id="rId41"/>
    <p:sldId id="343" r:id="rId42"/>
    <p:sldId id="335" r:id="rId43"/>
    <p:sldId id="338" r:id="rId44"/>
    <p:sldId id="336" r:id="rId45"/>
    <p:sldId id="339" r:id="rId46"/>
    <p:sldId id="340" r:id="rId47"/>
    <p:sldId id="342" r:id="rId48"/>
    <p:sldId id="293" r:id="rId49"/>
    <p:sldId id="331" r:id="rId50"/>
    <p:sldId id="332" r:id="rId51"/>
    <p:sldId id="330" r:id="rId52"/>
    <p:sldId id="334" r:id="rId53"/>
    <p:sldId id="292" r:id="rId54"/>
    <p:sldId id="337" r:id="rId55"/>
    <p:sldId id="278" r:id="rId56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203" autoAdjust="0"/>
    <p:restoredTop sz="89938"/>
  </p:normalViewPr>
  <p:slideViewPr>
    <p:cSldViewPr>
      <p:cViewPr varScale="1">
        <p:scale>
          <a:sx n="138" d="100"/>
          <a:sy n="138" d="100"/>
        </p:scale>
        <p:origin x="186" y="12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631200-7B25-44EC-8CF2-B40C82A40342}" type="doc">
      <dgm:prSet loTypeId="urn:microsoft.com/office/officeart/2005/8/layout/lProcess2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5EF6A4DA-14D3-4D92-BF19-436A4EB68613}">
      <dgm:prSet phldrT="[Text]"/>
      <dgm:spPr/>
      <dgm:t>
        <a:bodyPr/>
        <a:lstStyle/>
        <a:p>
          <a:r>
            <a:rPr lang="en-US" dirty="0"/>
            <a:t>Safety function</a:t>
          </a:r>
        </a:p>
      </dgm:t>
    </dgm:pt>
    <dgm:pt modelId="{9A793460-E0F9-4C84-A9C8-22B2C42A963F}" type="parTrans" cxnId="{989CF7E3-D1DD-43DC-8912-ECEC660EE4BB}">
      <dgm:prSet/>
      <dgm:spPr/>
      <dgm:t>
        <a:bodyPr/>
        <a:lstStyle/>
        <a:p>
          <a:endParaRPr lang="en-US"/>
        </a:p>
      </dgm:t>
    </dgm:pt>
    <dgm:pt modelId="{9C1FDBCE-30F4-47DA-B152-8EE2609C24C4}" type="sibTrans" cxnId="{989CF7E3-D1DD-43DC-8912-ECEC660EE4BB}">
      <dgm:prSet/>
      <dgm:spPr/>
      <dgm:t>
        <a:bodyPr/>
        <a:lstStyle/>
        <a:p>
          <a:endParaRPr lang="en-US"/>
        </a:p>
      </dgm:t>
    </dgm:pt>
    <dgm:pt modelId="{FFE874C4-E5E2-46E6-AB6A-2261AA9EEA84}">
      <dgm:prSet phldrT="[Text]"/>
      <dgm:spPr/>
      <dgm:t>
        <a:bodyPr/>
        <a:lstStyle/>
        <a:p>
          <a:r>
            <a:rPr lang="en-US" b="0" dirty="0"/>
            <a:t>Beam stoppers</a:t>
          </a:r>
        </a:p>
      </dgm:t>
    </dgm:pt>
    <dgm:pt modelId="{424A12BD-9803-45A6-877B-628B1836A69F}" type="parTrans" cxnId="{3A51FDA7-D3FF-4E88-9ACA-22C45920743C}">
      <dgm:prSet/>
      <dgm:spPr/>
      <dgm:t>
        <a:bodyPr/>
        <a:lstStyle/>
        <a:p>
          <a:endParaRPr lang="en-US"/>
        </a:p>
      </dgm:t>
    </dgm:pt>
    <dgm:pt modelId="{5F0FF571-D777-45AE-AC81-1DFF26273EBC}" type="sibTrans" cxnId="{3A51FDA7-D3FF-4E88-9ACA-22C45920743C}">
      <dgm:prSet/>
      <dgm:spPr/>
      <dgm:t>
        <a:bodyPr/>
        <a:lstStyle/>
        <a:p>
          <a:endParaRPr lang="en-US"/>
        </a:p>
      </dgm:t>
    </dgm:pt>
    <dgm:pt modelId="{3E2CA533-3DB9-454D-B65F-6D62C9C3D3B8}">
      <dgm:prSet phldrT="[Text]"/>
      <dgm:spPr/>
      <dgm:t>
        <a:bodyPr/>
        <a:lstStyle/>
        <a:p>
          <a:r>
            <a:rPr lang="en-US" dirty="0"/>
            <a:t>Beam cleaning &amp; control</a:t>
          </a:r>
        </a:p>
      </dgm:t>
    </dgm:pt>
    <dgm:pt modelId="{7FF9C671-82BE-4817-B842-6ED3B2379881}" type="parTrans" cxnId="{7CDAA8FF-26B6-480D-8CBB-852CF51CD226}">
      <dgm:prSet/>
      <dgm:spPr/>
      <dgm:t>
        <a:bodyPr/>
        <a:lstStyle/>
        <a:p>
          <a:endParaRPr lang="en-US"/>
        </a:p>
      </dgm:t>
    </dgm:pt>
    <dgm:pt modelId="{D73C8317-B121-4975-99EB-E29194CD1B79}" type="sibTrans" cxnId="{7CDAA8FF-26B6-480D-8CBB-852CF51CD226}">
      <dgm:prSet/>
      <dgm:spPr/>
      <dgm:t>
        <a:bodyPr/>
        <a:lstStyle/>
        <a:p>
          <a:endParaRPr lang="en-US"/>
        </a:p>
      </dgm:t>
    </dgm:pt>
    <dgm:pt modelId="{ACB81CF5-B567-4408-9A7B-59DC4BC8B8E6}">
      <dgm:prSet phldrT="[Text]"/>
      <dgm:spPr/>
      <dgm:t>
        <a:bodyPr/>
        <a:lstStyle/>
        <a:p>
          <a:r>
            <a:rPr lang="en-US" b="1" dirty="0"/>
            <a:t>Collimators</a:t>
          </a:r>
        </a:p>
      </dgm:t>
    </dgm:pt>
    <dgm:pt modelId="{2D740584-A69F-4308-9428-58B22B1E6BD6}" type="parTrans" cxnId="{BE154D76-6987-41E4-BA48-4E9C80BB3C9D}">
      <dgm:prSet/>
      <dgm:spPr/>
      <dgm:t>
        <a:bodyPr/>
        <a:lstStyle/>
        <a:p>
          <a:endParaRPr lang="en-US"/>
        </a:p>
      </dgm:t>
    </dgm:pt>
    <dgm:pt modelId="{A5AEA848-72FC-4A48-B0AE-236EE34BCC18}" type="sibTrans" cxnId="{BE154D76-6987-41E4-BA48-4E9C80BB3C9D}">
      <dgm:prSet/>
      <dgm:spPr/>
      <dgm:t>
        <a:bodyPr/>
        <a:lstStyle/>
        <a:p>
          <a:endParaRPr lang="en-US"/>
        </a:p>
      </dgm:t>
    </dgm:pt>
    <dgm:pt modelId="{7F5B148E-FB0A-4CE4-B26B-7495FED7EB30}">
      <dgm:prSet phldrT="[Text]"/>
      <dgm:spPr/>
      <dgm:t>
        <a:bodyPr/>
        <a:lstStyle/>
        <a:p>
          <a:r>
            <a:rPr lang="en-US" dirty="0"/>
            <a:t>Scrapers</a:t>
          </a:r>
        </a:p>
      </dgm:t>
    </dgm:pt>
    <dgm:pt modelId="{31ED4A5A-5110-4C7A-9408-69BFF847F624}" type="parTrans" cxnId="{C39B3763-7562-4369-ADB4-CE4D2FC763A7}">
      <dgm:prSet/>
      <dgm:spPr/>
      <dgm:t>
        <a:bodyPr/>
        <a:lstStyle/>
        <a:p>
          <a:endParaRPr lang="en-US"/>
        </a:p>
      </dgm:t>
    </dgm:pt>
    <dgm:pt modelId="{68B35A89-B58E-4A7B-AD92-774F9E5E1E4B}" type="sibTrans" cxnId="{C39B3763-7562-4369-ADB4-CE4D2FC763A7}">
      <dgm:prSet/>
      <dgm:spPr/>
      <dgm:t>
        <a:bodyPr/>
        <a:lstStyle/>
        <a:p>
          <a:endParaRPr lang="en-US"/>
        </a:p>
      </dgm:t>
    </dgm:pt>
    <dgm:pt modelId="{89F1AAA1-DD57-4D3B-A664-4425A837CA56}">
      <dgm:prSet phldrT="[Text]"/>
      <dgm:spPr/>
      <dgm:t>
        <a:bodyPr/>
        <a:lstStyle/>
        <a:p>
          <a:r>
            <a:rPr lang="en-US" b="1" dirty="0"/>
            <a:t>Beam dumps</a:t>
          </a:r>
        </a:p>
      </dgm:t>
    </dgm:pt>
    <dgm:pt modelId="{77B493BC-6F72-4D08-98A4-E88E08700046}" type="parTrans" cxnId="{82DE0F8E-A40E-4399-90DE-5441399B1738}">
      <dgm:prSet/>
      <dgm:spPr/>
      <dgm:t>
        <a:bodyPr/>
        <a:lstStyle/>
        <a:p>
          <a:endParaRPr lang="en-US"/>
        </a:p>
      </dgm:t>
    </dgm:pt>
    <dgm:pt modelId="{FB60D0E2-FE72-4FB7-AB9F-8E3B32462DFC}" type="sibTrans" cxnId="{82DE0F8E-A40E-4399-90DE-5441399B1738}">
      <dgm:prSet/>
      <dgm:spPr/>
      <dgm:t>
        <a:bodyPr/>
        <a:lstStyle/>
        <a:p>
          <a:endParaRPr lang="en-US"/>
        </a:p>
      </dgm:t>
    </dgm:pt>
    <dgm:pt modelId="{674422A0-DAD3-4848-BB0B-4930C26755F4}">
      <dgm:prSet phldrT="[Text]"/>
      <dgm:spPr/>
      <dgm:t>
        <a:bodyPr/>
        <a:lstStyle/>
        <a:p>
          <a:r>
            <a:rPr lang="en-US" dirty="0"/>
            <a:t>Strippers</a:t>
          </a:r>
        </a:p>
      </dgm:t>
    </dgm:pt>
    <dgm:pt modelId="{D03B8E51-B811-4764-B217-1B2A5835C570}" type="parTrans" cxnId="{71B26D1B-3587-4454-8858-236A89CBCAB4}">
      <dgm:prSet/>
      <dgm:spPr/>
      <dgm:t>
        <a:bodyPr/>
        <a:lstStyle/>
        <a:p>
          <a:endParaRPr lang="en-US"/>
        </a:p>
      </dgm:t>
    </dgm:pt>
    <dgm:pt modelId="{2DCA61D6-96DD-44E4-8619-E2861D04DEE1}" type="sibTrans" cxnId="{71B26D1B-3587-4454-8858-236A89CBCAB4}">
      <dgm:prSet/>
      <dgm:spPr/>
      <dgm:t>
        <a:bodyPr/>
        <a:lstStyle/>
        <a:p>
          <a:endParaRPr lang="en-US"/>
        </a:p>
      </dgm:t>
    </dgm:pt>
    <dgm:pt modelId="{05D7DD1C-0291-4F25-811C-FD84EFA7318E}">
      <dgm:prSet phldrT="[Text]"/>
      <dgm:spPr/>
      <dgm:t>
        <a:bodyPr/>
        <a:lstStyle/>
        <a:p>
          <a:r>
            <a:rPr lang="en-US" dirty="0"/>
            <a:t>Slits</a:t>
          </a:r>
        </a:p>
      </dgm:t>
    </dgm:pt>
    <dgm:pt modelId="{E42FA364-79F0-435F-B519-9067C625ACB6}" type="parTrans" cxnId="{9616C84E-EC17-4A35-9A29-52313B6CA5B3}">
      <dgm:prSet/>
      <dgm:spPr/>
      <dgm:t>
        <a:bodyPr/>
        <a:lstStyle/>
        <a:p>
          <a:endParaRPr lang="en-US"/>
        </a:p>
      </dgm:t>
    </dgm:pt>
    <dgm:pt modelId="{512B44B7-196A-4A50-95ED-BF5BCD9DC7BD}" type="sibTrans" cxnId="{9616C84E-EC17-4A35-9A29-52313B6CA5B3}">
      <dgm:prSet/>
      <dgm:spPr/>
      <dgm:t>
        <a:bodyPr/>
        <a:lstStyle/>
        <a:p>
          <a:endParaRPr lang="en-US"/>
        </a:p>
      </dgm:t>
    </dgm:pt>
    <dgm:pt modelId="{A9E60AD8-2F1A-459B-844A-3F00A3F91F5C}">
      <dgm:prSet phldrT="[Text]"/>
      <dgm:spPr/>
      <dgm:t>
        <a:bodyPr/>
        <a:lstStyle/>
        <a:p>
          <a:r>
            <a:rPr lang="en-US" dirty="0"/>
            <a:t>Physics</a:t>
          </a:r>
        </a:p>
      </dgm:t>
    </dgm:pt>
    <dgm:pt modelId="{BE54C42A-9E78-4A26-966E-F1962E3A3961}" type="parTrans" cxnId="{7FB21C93-B990-45E3-BFEA-4E3BDA55087E}">
      <dgm:prSet/>
      <dgm:spPr/>
      <dgm:t>
        <a:bodyPr/>
        <a:lstStyle/>
        <a:p>
          <a:endParaRPr lang="en-US"/>
        </a:p>
      </dgm:t>
    </dgm:pt>
    <dgm:pt modelId="{60E131A7-156C-405D-8C43-B29E652BF9F4}" type="sibTrans" cxnId="{7FB21C93-B990-45E3-BFEA-4E3BDA55087E}">
      <dgm:prSet/>
      <dgm:spPr/>
      <dgm:t>
        <a:bodyPr/>
        <a:lstStyle/>
        <a:p>
          <a:endParaRPr lang="en-US"/>
        </a:p>
      </dgm:t>
    </dgm:pt>
    <dgm:pt modelId="{9493E16A-5719-4DF9-9979-79DFF367463A}">
      <dgm:prSet/>
      <dgm:spPr/>
      <dgm:t>
        <a:bodyPr/>
        <a:lstStyle/>
        <a:p>
          <a:r>
            <a:rPr lang="en-US" b="1" dirty="0"/>
            <a:t>Particle producing targets</a:t>
          </a:r>
        </a:p>
      </dgm:t>
    </dgm:pt>
    <dgm:pt modelId="{AF4592F0-7C04-4269-89FA-E3AD226A18AE}" type="parTrans" cxnId="{91B407A2-2EBE-4EAD-B370-FCB9EF82FAA6}">
      <dgm:prSet/>
      <dgm:spPr/>
      <dgm:t>
        <a:bodyPr/>
        <a:lstStyle/>
        <a:p>
          <a:endParaRPr lang="en-US"/>
        </a:p>
      </dgm:t>
    </dgm:pt>
    <dgm:pt modelId="{B043C81F-D3D0-485F-ADAF-9245DB7F2B75}" type="sibTrans" cxnId="{91B407A2-2EBE-4EAD-B370-FCB9EF82FAA6}">
      <dgm:prSet/>
      <dgm:spPr/>
      <dgm:t>
        <a:bodyPr/>
        <a:lstStyle/>
        <a:p>
          <a:endParaRPr lang="en-US"/>
        </a:p>
      </dgm:t>
    </dgm:pt>
    <dgm:pt modelId="{62FF42E5-B125-4197-B816-A2EF5A7289CE}" type="pres">
      <dgm:prSet presAssocID="{5A631200-7B25-44EC-8CF2-B40C82A40342}" presName="theList" presStyleCnt="0">
        <dgm:presLayoutVars>
          <dgm:dir/>
          <dgm:animLvl val="lvl"/>
          <dgm:resizeHandles val="exact"/>
        </dgm:presLayoutVars>
      </dgm:prSet>
      <dgm:spPr/>
    </dgm:pt>
    <dgm:pt modelId="{272C77C2-9CD9-4EAC-87B3-80313D96168A}" type="pres">
      <dgm:prSet presAssocID="{5EF6A4DA-14D3-4D92-BF19-436A4EB68613}" presName="compNode" presStyleCnt="0"/>
      <dgm:spPr/>
    </dgm:pt>
    <dgm:pt modelId="{14992052-E718-4E59-A360-4D28C56AADEB}" type="pres">
      <dgm:prSet presAssocID="{5EF6A4DA-14D3-4D92-BF19-436A4EB68613}" presName="aNode" presStyleLbl="bgShp" presStyleIdx="0" presStyleCnt="3"/>
      <dgm:spPr/>
    </dgm:pt>
    <dgm:pt modelId="{EA7B37A0-08E7-49BC-B4ED-9EDBD38DBC9E}" type="pres">
      <dgm:prSet presAssocID="{5EF6A4DA-14D3-4D92-BF19-436A4EB68613}" presName="textNode" presStyleLbl="bgShp" presStyleIdx="0" presStyleCnt="3"/>
      <dgm:spPr/>
    </dgm:pt>
    <dgm:pt modelId="{8A84047E-9850-494F-9DE8-ABB2B9370ED1}" type="pres">
      <dgm:prSet presAssocID="{5EF6A4DA-14D3-4D92-BF19-436A4EB68613}" presName="compChildNode" presStyleCnt="0"/>
      <dgm:spPr/>
    </dgm:pt>
    <dgm:pt modelId="{887E3D75-635C-4535-8B0D-CA78D781C39B}" type="pres">
      <dgm:prSet presAssocID="{5EF6A4DA-14D3-4D92-BF19-436A4EB68613}" presName="theInnerList" presStyleCnt="0"/>
      <dgm:spPr/>
    </dgm:pt>
    <dgm:pt modelId="{35483A64-23CA-43EE-ACE0-373700B7C79F}" type="pres">
      <dgm:prSet presAssocID="{FFE874C4-E5E2-46E6-AB6A-2261AA9EEA84}" presName="childNode" presStyleLbl="node1" presStyleIdx="0" presStyleCnt="7">
        <dgm:presLayoutVars>
          <dgm:bulletEnabled val="1"/>
        </dgm:presLayoutVars>
      </dgm:prSet>
      <dgm:spPr/>
    </dgm:pt>
    <dgm:pt modelId="{461AC391-ABF7-43F0-B343-39746C84D84B}" type="pres">
      <dgm:prSet presAssocID="{FFE874C4-E5E2-46E6-AB6A-2261AA9EEA84}" presName="aSpace2" presStyleCnt="0"/>
      <dgm:spPr/>
    </dgm:pt>
    <dgm:pt modelId="{6AC4EC3E-9123-4BDA-80C6-219631329AF2}" type="pres">
      <dgm:prSet presAssocID="{89F1AAA1-DD57-4D3B-A664-4425A837CA56}" presName="childNode" presStyleLbl="node1" presStyleIdx="1" presStyleCnt="7">
        <dgm:presLayoutVars>
          <dgm:bulletEnabled val="1"/>
        </dgm:presLayoutVars>
      </dgm:prSet>
      <dgm:spPr/>
    </dgm:pt>
    <dgm:pt modelId="{044C1471-52BD-4EC8-BE21-2617E2CB110B}" type="pres">
      <dgm:prSet presAssocID="{5EF6A4DA-14D3-4D92-BF19-436A4EB68613}" presName="aSpace" presStyleCnt="0"/>
      <dgm:spPr/>
    </dgm:pt>
    <dgm:pt modelId="{70D34024-A2C7-4F3D-9FA7-0FC8E7D56933}" type="pres">
      <dgm:prSet presAssocID="{3E2CA533-3DB9-454D-B65F-6D62C9C3D3B8}" presName="compNode" presStyleCnt="0"/>
      <dgm:spPr/>
    </dgm:pt>
    <dgm:pt modelId="{D321C47A-67C8-4935-BF09-8B6274C8D309}" type="pres">
      <dgm:prSet presAssocID="{3E2CA533-3DB9-454D-B65F-6D62C9C3D3B8}" presName="aNode" presStyleLbl="bgShp" presStyleIdx="1" presStyleCnt="3"/>
      <dgm:spPr/>
    </dgm:pt>
    <dgm:pt modelId="{6091D979-A8FE-40E5-A15E-B69677E2140A}" type="pres">
      <dgm:prSet presAssocID="{3E2CA533-3DB9-454D-B65F-6D62C9C3D3B8}" presName="textNode" presStyleLbl="bgShp" presStyleIdx="1" presStyleCnt="3"/>
      <dgm:spPr/>
    </dgm:pt>
    <dgm:pt modelId="{C9D8AE31-1935-4BB6-995C-E718DC6630E6}" type="pres">
      <dgm:prSet presAssocID="{3E2CA533-3DB9-454D-B65F-6D62C9C3D3B8}" presName="compChildNode" presStyleCnt="0"/>
      <dgm:spPr/>
    </dgm:pt>
    <dgm:pt modelId="{3C3C9894-562B-46D5-B517-E69CC00FDFAF}" type="pres">
      <dgm:prSet presAssocID="{3E2CA533-3DB9-454D-B65F-6D62C9C3D3B8}" presName="theInnerList" presStyleCnt="0"/>
      <dgm:spPr/>
    </dgm:pt>
    <dgm:pt modelId="{609C20D3-6488-450C-AF16-92BDEC34FCB5}" type="pres">
      <dgm:prSet presAssocID="{ACB81CF5-B567-4408-9A7B-59DC4BC8B8E6}" presName="childNode" presStyleLbl="node1" presStyleIdx="2" presStyleCnt="7">
        <dgm:presLayoutVars>
          <dgm:bulletEnabled val="1"/>
        </dgm:presLayoutVars>
      </dgm:prSet>
      <dgm:spPr/>
    </dgm:pt>
    <dgm:pt modelId="{07B0DA63-CC10-4DD6-BFA7-BF0F57ED622C}" type="pres">
      <dgm:prSet presAssocID="{ACB81CF5-B567-4408-9A7B-59DC4BC8B8E6}" presName="aSpace2" presStyleCnt="0"/>
      <dgm:spPr/>
    </dgm:pt>
    <dgm:pt modelId="{40022502-6977-4A0A-81BA-21B5E5F0343C}" type="pres">
      <dgm:prSet presAssocID="{7F5B148E-FB0A-4CE4-B26B-7495FED7EB30}" presName="childNode" presStyleLbl="node1" presStyleIdx="3" presStyleCnt="7">
        <dgm:presLayoutVars>
          <dgm:bulletEnabled val="1"/>
        </dgm:presLayoutVars>
      </dgm:prSet>
      <dgm:spPr/>
    </dgm:pt>
    <dgm:pt modelId="{5B73AB9F-CA7B-4D06-85F6-792B6A865A20}" type="pres">
      <dgm:prSet presAssocID="{7F5B148E-FB0A-4CE4-B26B-7495FED7EB30}" presName="aSpace2" presStyleCnt="0"/>
      <dgm:spPr/>
    </dgm:pt>
    <dgm:pt modelId="{BD9AB79E-F6C1-4954-8FBF-2A4D23C469C7}" type="pres">
      <dgm:prSet presAssocID="{674422A0-DAD3-4848-BB0B-4930C26755F4}" presName="childNode" presStyleLbl="node1" presStyleIdx="4" presStyleCnt="7">
        <dgm:presLayoutVars>
          <dgm:bulletEnabled val="1"/>
        </dgm:presLayoutVars>
      </dgm:prSet>
      <dgm:spPr/>
    </dgm:pt>
    <dgm:pt modelId="{C5F9EA6F-F267-47D6-ADAD-248416F88E5B}" type="pres">
      <dgm:prSet presAssocID="{674422A0-DAD3-4848-BB0B-4930C26755F4}" presName="aSpace2" presStyleCnt="0"/>
      <dgm:spPr/>
    </dgm:pt>
    <dgm:pt modelId="{23A3FB7C-76AF-4ED1-AB07-ED3182418AD9}" type="pres">
      <dgm:prSet presAssocID="{05D7DD1C-0291-4F25-811C-FD84EFA7318E}" presName="childNode" presStyleLbl="node1" presStyleIdx="5" presStyleCnt="7">
        <dgm:presLayoutVars>
          <dgm:bulletEnabled val="1"/>
        </dgm:presLayoutVars>
      </dgm:prSet>
      <dgm:spPr/>
    </dgm:pt>
    <dgm:pt modelId="{C641BA6F-0B54-4BFD-B406-821C0FDB9CB0}" type="pres">
      <dgm:prSet presAssocID="{3E2CA533-3DB9-454D-B65F-6D62C9C3D3B8}" presName="aSpace" presStyleCnt="0"/>
      <dgm:spPr/>
    </dgm:pt>
    <dgm:pt modelId="{2BC36F4F-F091-44F1-BD2A-7E45661D7183}" type="pres">
      <dgm:prSet presAssocID="{A9E60AD8-2F1A-459B-844A-3F00A3F91F5C}" presName="compNode" presStyleCnt="0"/>
      <dgm:spPr/>
    </dgm:pt>
    <dgm:pt modelId="{1A4A8FA5-3409-4B40-8F7D-89A5021535D7}" type="pres">
      <dgm:prSet presAssocID="{A9E60AD8-2F1A-459B-844A-3F00A3F91F5C}" presName="aNode" presStyleLbl="bgShp" presStyleIdx="2" presStyleCnt="3"/>
      <dgm:spPr/>
    </dgm:pt>
    <dgm:pt modelId="{1EE3586D-8F10-4504-8475-DC1D0FFD6111}" type="pres">
      <dgm:prSet presAssocID="{A9E60AD8-2F1A-459B-844A-3F00A3F91F5C}" presName="textNode" presStyleLbl="bgShp" presStyleIdx="2" presStyleCnt="3"/>
      <dgm:spPr/>
    </dgm:pt>
    <dgm:pt modelId="{5FAC504D-CA71-49FC-B1A8-F70D0E1A12C5}" type="pres">
      <dgm:prSet presAssocID="{A9E60AD8-2F1A-459B-844A-3F00A3F91F5C}" presName="compChildNode" presStyleCnt="0"/>
      <dgm:spPr/>
    </dgm:pt>
    <dgm:pt modelId="{9BC169CF-FB84-4EC0-A019-A1EC9BB55FB3}" type="pres">
      <dgm:prSet presAssocID="{A9E60AD8-2F1A-459B-844A-3F00A3F91F5C}" presName="theInnerList" presStyleCnt="0"/>
      <dgm:spPr/>
    </dgm:pt>
    <dgm:pt modelId="{933A3416-705D-4CE6-A3AE-E101A5B64EF9}" type="pres">
      <dgm:prSet presAssocID="{9493E16A-5719-4DF9-9979-79DFF367463A}" presName="childNode" presStyleLbl="node1" presStyleIdx="6" presStyleCnt="7">
        <dgm:presLayoutVars>
          <dgm:bulletEnabled val="1"/>
        </dgm:presLayoutVars>
      </dgm:prSet>
      <dgm:spPr/>
    </dgm:pt>
  </dgm:ptLst>
  <dgm:cxnLst>
    <dgm:cxn modelId="{71B26D1B-3587-4454-8858-236A89CBCAB4}" srcId="{3E2CA533-3DB9-454D-B65F-6D62C9C3D3B8}" destId="{674422A0-DAD3-4848-BB0B-4930C26755F4}" srcOrd="2" destOrd="0" parTransId="{D03B8E51-B811-4764-B217-1B2A5835C570}" sibTransId="{2DCA61D6-96DD-44E4-8619-E2861D04DEE1}"/>
    <dgm:cxn modelId="{07D1A020-CCCB-4D52-9719-A282D1F0EA02}" type="presOf" srcId="{674422A0-DAD3-4848-BB0B-4930C26755F4}" destId="{BD9AB79E-F6C1-4954-8FBF-2A4D23C469C7}" srcOrd="0" destOrd="0" presId="urn:microsoft.com/office/officeart/2005/8/layout/lProcess2"/>
    <dgm:cxn modelId="{87953521-FA1E-4679-85F6-60AEE89C9F34}" type="presOf" srcId="{5A631200-7B25-44EC-8CF2-B40C82A40342}" destId="{62FF42E5-B125-4197-B816-A2EF5A7289CE}" srcOrd="0" destOrd="0" presId="urn:microsoft.com/office/officeart/2005/8/layout/lProcess2"/>
    <dgm:cxn modelId="{080DC925-5584-4150-84D1-D93D3ED0EE4C}" type="presOf" srcId="{7F5B148E-FB0A-4CE4-B26B-7495FED7EB30}" destId="{40022502-6977-4A0A-81BA-21B5E5F0343C}" srcOrd="0" destOrd="0" presId="urn:microsoft.com/office/officeart/2005/8/layout/lProcess2"/>
    <dgm:cxn modelId="{3ED27327-A4CF-4574-A736-236D3B34DCE8}" type="presOf" srcId="{5EF6A4DA-14D3-4D92-BF19-436A4EB68613}" destId="{14992052-E718-4E59-A360-4D28C56AADEB}" srcOrd="0" destOrd="0" presId="urn:microsoft.com/office/officeart/2005/8/layout/lProcess2"/>
    <dgm:cxn modelId="{9B19C15D-9FD4-4781-AAC8-B048AAE10AA4}" type="presOf" srcId="{05D7DD1C-0291-4F25-811C-FD84EFA7318E}" destId="{23A3FB7C-76AF-4ED1-AB07-ED3182418AD9}" srcOrd="0" destOrd="0" presId="urn:microsoft.com/office/officeart/2005/8/layout/lProcess2"/>
    <dgm:cxn modelId="{653B7342-3ED2-44BD-95BF-8ABE4352C574}" type="presOf" srcId="{3E2CA533-3DB9-454D-B65F-6D62C9C3D3B8}" destId="{D321C47A-67C8-4935-BF09-8B6274C8D309}" srcOrd="0" destOrd="0" presId="urn:microsoft.com/office/officeart/2005/8/layout/lProcess2"/>
    <dgm:cxn modelId="{C39B3763-7562-4369-ADB4-CE4D2FC763A7}" srcId="{3E2CA533-3DB9-454D-B65F-6D62C9C3D3B8}" destId="{7F5B148E-FB0A-4CE4-B26B-7495FED7EB30}" srcOrd="1" destOrd="0" parTransId="{31ED4A5A-5110-4C7A-9408-69BFF847F624}" sibTransId="{68B35A89-B58E-4A7B-AD92-774F9E5E1E4B}"/>
    <dgm:cxn modelId="{9616C84E-EC17-4A35-9A29-52313B6CA5B3}" srcId="{3E2CA533-3DB9-454D-B65F-6D62C9C3D3B8}" destId="{05D7DD1C-0291-4F25-811C-FD84EFA7318E}" srcOrd="3" destOrd="0" parTransId="{E42FA364-79F0-435F-B519-9067C625ACB6}" sibTransId="{512B44B7-196A-4A50-95ED-BF5BCD9DC7BD}"/>
    <dgm:cxn modelId="{043C6656-33F3-40AC-A135-FA6FCAD37C55}" type="presOf" srcId="{89F1AAA1-DD57-4D3B-A664-4425A837CA56}" destId="{6AC4EC3E-9123-4BDA-80C6-219631329AF2}" srcOrd="0" destOrd="0" presId="urn:microsoft.com/office/officeart/2005/8/layout/lProcess2"/>
    <dgm:cxn modelId="{BE154D76-6987-41E4-BA48-4E9C80BB3C9D}" srcId="{3E2CA533-3DB9-454D-B65F-6D62C9C3D3B8}" destId="{ACB81CF5-B567-4408-9A7B-59DC4BC8B8E6}" srcOrd="0" destOrd="0" parTransId="{2D740584-A69F-4308-9428-58B22B1E6BD6}" sibTransId="{A5AEA848-72FC-4A48-B0AE-236EE34BCC18}"/>
    <dgm:cxn modelId="{F2C21E79-F3B5-49A9-8C2B-B2AF95947800}" type="presOf" srcId="{A9E60AD8-2F1A-459B-844A-3F00A3F91F5C}" destId="{1A4A8FA5-3409-4B40-8F7D-89A5021535D7}" srcOrd="0" destOrd="0" presId="urn:microsoft.com/office/officeart/2005/8/layout/lProcess2"/>
    <dgm:cxn modelId="{7A8C1F7A-6343-4B5C-AD0D-24AB95668FE4}" type="presOf" srcId="{A9E60AD8-2F1A-459B-844A-3F00A3F91F5C}" destId="{1EE3586D-8F10-4504-8475-DC1D0FFD6111}" srcOrd="1" destOrd="0" presId="urn:microsoft.com/office/officeart/2005/8/layout/lProcess2"/>
    <dgm:cxn modelId="{E8C12382-FC52-403B-8B1E-A222F2B3DA8F}" type="presOf" srcId="{ACB81CF5-B567-4408-9A7B-59DC4BC8B8E6}" destId="{609C20D3-6488-450C-AF16-92BDEC34FCB5}" srcOrd="0" destOrd="0" presId="urn:microsoft.com/office/officeart/2005/8/layout/lProcess2"/>
    <dgm:cxn modelId="{82DE0F8E-A40E-4399-90DE-5441399B1738}" srcId="{5EF6A4DA-14D3-4D92-BF19-436A4EB68613}" destId="{89F1AAA1-DD57-4D3B-A664-4425A837CA56}" srcOrd="1" destOrd="0" parTransId="{77B493BC-6F72-4D08-98A4-E88E08700046}" sibTransId="{FB60D0E2-FE72-4FB7-AB9F-8E3B32462DFC}"/>
    <dgm:cxn modelId="{7FB21C93-B990-45E3-BFEA-4E3BDA55087E}" srcId="{5A631200-7B25-44EC-8CF2-B40C82A40342}" destId="{A9E60AD8-2F1A-459B-844A-3F00A3F91F5C}" srcOrd="2" destOrd="0" parTransId="{BE54C42A-9E78-4A26-966E-F1962E3A3961}" sibTransId="{60E131A7-156C-405D-8C43-B29E652BF9F4}"/>
    <dgm:cxn modelId="{D1831B9B-E35D-4240-8FD5-78FE22B3FBE5}" type="presOf" srcId="{5EF6A4DA-14D3-4D92-BF19-436A4EB68613}" destId="{EA7B37A0-08E7-49BC-B4ED-9EDBD38DBC9E}" srcOrd="1" destOrd="0" presId="urn:microsoft.com/office/officeart/2005/8/layout/lProcess2"/>
    <dgm:cxn modelId="{91B407A2-2EBE-4EAD-B370-FCB9EF82FAA6}" srcId="{A9E60AD8-2F1A-459B-844A-3F00A3F91F5C}" destId="{9493E16A-5719-4DF9-9979-79DFF367463A}" srcOrd="0" destOrd="0" parTransId="{AF4592F0-7C04-4269-89FA-E3AD226A18AE}" sibTransId="{B043C81F-D3D0-485F-ADAF-9245DB7F2B75}"/>
    <dgm:cxn modelId="{3A51FDA7-D3FF-4E88-9ACA-22C45920743C}" srcId="{5EF6A4DA-14D3-4D92-BF19-436A4EB68613}" destId="{FFE874C4-E5E2-46E6-AB6A-2261AA9EEA84}" srcOrd="0" destOrd="0" parTransId="{424A12BD-9803-45A6-877B-628B1836A69F}" sibTransId="{5F0FF571-D777-45AE-AC81-1DFF26273EBC}"/>
    <dgm:cxn modelId="{989CF7E3-D1DD-43DC-8912-ECEC660EE4BB}" srcId="{5A631200-7B25-44EC-8CF2-B40C82A40342}" destId="{5EF6A4DA-14D3-4D92-BF19-436A4EB68613}" srcOrd="0" destOrd="0" parTransId="{9A793460-E0F9-4C84-A9C8-22B2C42A963F}" sibTransId="{9C1FDBCE-30F4-47DA-B152-8EE2609C24C4}"/>
    <dgm:cxn modelId="{1F84D2EA-7E88-4631-971F-89D9E32CACEB}" type="presOf" srcId="{9493E16A-5719-4DF9-9979-79DFF367463A}" destId="{933A3416-705D-4CE6-A3AE-E101A5B64EF9}" srcOrd="0" destOrd="0" presId="urn:microsoft.com/office/officeart/2005/8/layout/lProcess2"/>
    <dgm:cxn modelId="{D12349F7-DE0B-40CD-B9D9-BB2131F69B07}" type="presOf" srcId="{FFE874C4-E5E2-46E6-AB6A-2261AA9EEA84}" destId="{35483A64-23CA-43EE-ACE0-373700B7C79F}" srcOrd="0" destOrd="0" presId="urn:microsoft.com/office/officeart/2005/8/layout/lProcess2"/>
    <dgm:cxn modelId="{530C68FB-6DCE-4D8C-934D-31414BBBD8C8}" type="presOf" srcId="{3E2CA533-3DB9-454D-B65F-6D62C9C3D3B8}" destId="{6091D979-A8FE-40E5-A15E-B69677E2140A}" srcOrd="1" destOrd="0" presId="urn:microsoft.com/office/officeart/2005/8/layout/lProcess2"/>
    <dgm:cxn modelId="{7CDAA8FF-26B6-480D-8CBB-852CF51CD226}" srcId="{5A631200-7B25-44EC-8CF2-B40C82A40342}" destId="{3E2CA533-3DB9-454D-B65F-6D62C9C3D3B8}" srcOrd="1" destOrd="0" parTransId="{7FF9C671-82BE-4817-B842-6ED3B2379881}" sibTransId="{D73C8317-B121-4975-99EB-E29194CD1B79}"/>
    <dgm:cxn modelId="{3B1C1343-1018-481D-BF57-AB07A132A07E}" type="presParOf" srcId="{62FF42E5-B125-4197-B816-A2EF5A7289CE}" destId="{272C77C2-9CD9-4EAC-87B3-80313D96168A}" srcOrd="0" destOrd="0" presId="urn:microsoft.com/office/officeart/2005/8/layout/lProcess2"/>
    <dgm:cxn modelId="{F64AEACB-7384-449B-8B81-77B051121614}" type="presParOf" srcId="{272C77C2-9CD9-4EAC-87B3-80313D96168A}" destId="{14992052-E718-4E59-A360-4D28C56AADEB}" srcOrd="0" destOrd="0" presId="urn:microsoft.com/office/officeart/2005/8/layout/lProcess2"/>
    <dgm:cxn modelId="{F5F1C652-FBBA-47E9-81C8-4A3C9F3AAA23}" type="presParOf" srcId="{272C77C2-9CD9-4EAC-87B3-80313D96168A}" destId="{EA7B37A0-08E7-49BC-B4ED-9EDBD38DBC9E}" srcOrd="1" destOrd="0" presId="urn:microsoft.com/office/officeart/2005/8/layout/lProcess2"/>
    <dgm:cxn modelId="{3D766ED1-B32E-493D-8D28-E12BD5C2AD33}" type="presParOf" srcId="{272C77C2-9CD9-4EAC-87B3-80313D96168A}" destId="{8A84047E-9850-494F-9DE8-ABB2B9370ED1}" srcOrd="2" destOrd="0" presId="urn:microsoft.com/office/officeart/2005/8/layout/lProcess2"/>
    <dgm:cxn modelId="{845B8837-ADEC-4981-A782-BF333BEDB912}" type="presParOf" srcId="{8A84047E-9850-494F-9DE8-ABB2B9370ED1}" destId="{887E3D75-635C-4535-8B0D-CA78D781C39B}" srcOrd="0" destOrd="0" presId="urn:microsoft.com/office/officeart/2005/8/layout/lProcess2"/>
    <dgm:cxn modelId="{026EDE87-827E-47BC-B6CA-814310095BA6}" type="presParOf" srcId="{887E3D75-635C-4535-8B0D-CA78D781C39B}" destId="{35483A64-23CA-43EE-ACE0-373700B7C79F}" srcOrd="0" destOrd="0" presId="urn:microsoft.com/office/officeart/2005/8/layout/lProcess2"/>
    <dgm:cxn modelId="{8F893E66-E426-4E56-A22E-7D6115FB292A}" type="presParOf" srcId="{887E3D75-635C-4535-8B0D-CA78D781C39B}" destId="{461AC391-ABF7-43F0-B343-39746C84D84B}" srcOrd="1" destOrd="0" presId="urn:microsoft.com/office/officeart/2005/8/layout/lProcess2"/>
    <dgm:cxn modelId="{D646AD26-53BB-4017-A6C2-E067DB8ADCC7}" type="presParOf" srcId="{887E3D75-635C-4535-8B0D-CA78D781C39B}" destId="{6AC4EC3E-9123-4BDA-80C6-219631329AF2}" srcOrd="2" destOrd="0" presId="urn:microsoft.com/office/officeart/2005/8/layout/lProcess2"/>
    <dgm:cxn modelId="{696800F1-F912-4C8F-9ED6-EB1666C75046}" type="presParOf" srcId="{62FF42E5-B125-4197-B816-A2EF5A7289CE}" destId="{044C1471-52BD-4EC8-BE21-2617E2CB110B}" srcOrd="1" destOrd="0" presId="urn:microsoft.com/office/officeart/2005/8/layout/lProcess2"/>
    <dgm:cxn modelId="{3B504A1F-E1B4-44AF-9A00-3061EE3BB547}" type="presParOf" srcId="{62FF42E5-B125-4197-B816-A2EF5A7289CE}" destId="{70D34024-A2C7-4F3D-9FA7-0FC8E7D56933}" srcOrd="2" destOrd="0" presId="urn:microsoft.com/office/officeart/2005/8/layout/lProcess2"/>
    <dgm:cxn modelId="{CE44F0B1-A73F-4C1A-B30A-98912D8AB422}" type="presParOf" srcId="{70D34024-A2C7-4F3D-9FA7-0FC8E7D56933}" destId="{D321C47A-67C8-4935-BF09-8B6274C8D309}" srcOrd="0" destOrd="0" presId="urn:microsoft.com/office/officeart/2005/8/layout/lProcess2"/>
    <dgm:cxn modelId="{6F274B46-C19F-4B4F-BE3E-53438FBEA579}" type="presParOf" srcId="{70D34024-A2C7-4F3D-9FA7-0FC8E7D56933}" destId="{6091D979-A8FE-40E5-A15E-B69677E2140A}" srcOrd="1" destOrd="0" presId="urn:microsoft.com/office/officeart/2005/8/layout/lProcess2"/>
    <dgm:cxn modelId="{217129CA-AB1E-40E3-B0E4-5393438997C7}" type="presParOf" srcId="{70D34024-A2C7-4F3D-9FA7-0FC8E7D56933}" destId="{C9D8AE31-1935-4BB6-995C-E718DC6630E6}" srcOrd="2" destOrd="0" presId="urn:microsoft.com/office/officeart/2005/8/layout/lProcess2"/>
    <dgm:cxn modelId="{1EE6A472-FA7E-4B4A-84CE-AF5AC75FFA81}" type="presParOf" srcId="{C9D8AE31-1935-4BB6-995C-E718DC6630E6}" destId="{3C3C9894-562B-46D5-B517-E69CC00FDFAF}" srcOrd="0" destOrd="0" presId="urn:microsoft.com/office/officeart/2005/8/layout/lProcess2"/>
    <dgm:cxn modelId="{77A15110-9384-49C2-B080-11599913EAA1}" type="presParOf" srcId="{3C3C9894-562B-46D5-B517-E69CC00FDFAF}" destId="{609C20D3-6488-450C-AF16-92BDEC34FCB5}" srcOrd="0" destOrd="0" presId="urn:microsoft.com/office/officeart/2005/8/layout/lProcess2"/>
    <dgm:cxn modelId="{7CEDDFC3-57DB-4B66-A5CA-DD21EDFEB8DF}" type="presParOf" srcId="{3C3C9894-562B-46D5-B517-E69CC00FDFAF}" destId="{07B0DA63-CC10-4DD6-BFA7-BF0F57ED622C}" srcOrd="1" destOrd="0" presId="urn:microsoft.com/office/officeart/2005/8/layout/lProcess2"/>
    <dgm:cxn modelId="{010F38B1-1490-4314-B111-9FF4602A88DC}" type="presParOf" srcId="{3C3C9894-562B-46D5-B517-E69CC00FDFAF}" destId="{40022502-6977-4A0A-81BA-21B5E5F0343C}" srcOrd="2" destOrd="0" presId="urn:microsoft.com/office/officeart/2005/8/layout/lProcess2"/>
    <dgm:cxn modelId="{460EAC58-AE72-4611-94F7-228CAFE2A3DC}" type="presParOf" srcId="{3C3C9894-562B-46D5-B517-E69CC00FDFAF}" destId="{5B73AB9F-CA7B-4D06-85F6-792B6A865A20}" srcOrd="3" destOrd="0" presId="urn:microsoft.com/office/officeart/2005/8/layout/lProcess2"/>
    <dgm:cxn modelId="{960FC95C-F286-4266-8FEA-A38B6A076785}" type="presParOf" srcId="{3C3C9894-562B-46D5-B517-E69CC00FDFAF}" destId="{BD9AB79E-F6C1-4954-8FBF-2A4D23C469C7}" srcOrd="4" destOrd="0" presId="urn:microsoft.com/office/officeart/2005/8/layout/lProcess2"/>
    <dgm:cxn modelId="{3177238C-99DC-4394-9850-1A4EDB584FD8}" type="presParOf" srcId="{3C3C9894-562B-46D5-B517-E69CC00FDFAF}" destId="{C5F9EA6F-F267-47D6-ADAD-248416F88E5B}" srcOrd="5" destOrd="0" presId="urn:microsoft.com/office/officeart/2005/8/layout/lProcess2"/>
    <dgm:cxn modelId="{12BA8422-F593-4D8B-9A59-2FFCD514642B}" type="presParOf" srcId="{3C3C9894-562B-46D5-B517-E69CC00FDFAF}" destId="{23A3FB7C-76AF-4ED1-AB07-ED3182418AD9}" srcOrd="6" destOrd="0" presId="urn:microsoft.com/office/officeart/2005/8/layout/lProcess2"/>
    <dgm:cxn modelId="{5B51D731-A09C-40CD-9A84-59CBFB3D1D4A}" type="presParOf" srcId="{62FF42E5-B125-4197-B816-A2EF5A7289CE}" destId="{C641BA6F-0B54-4BFD-B406-821C0FDB9CB0}" srcOrd="3" destOrd="0" presId="urn:microsoft.com/office/officeart/2005/8/layout/lProcess2"/>
    <dgm:cxn modelId="{F6267D3D-697B-46AA-B273-1490BD3A0615}" type="presParOf" srcId="{62FF42E5-B125-4197-B816-A2EF5A7289CE}" destId="{2BC36F4F-F091-44F1-BD2A-7E45661D7183}" srcOrd="4" destOrd="0" presId="urn:microsoft.com/office/officeart/2005/8/layout/lProcess2"/>
    <dgm:cxn modelId="{3B3E8B06-B8FB-4E09-BBD0-270F93EF7B71}" type="presParOf" srcId="{2BC36F4F-F091-44F1-BD2A-7E45661D7183}" destId="{1A4A8FA5-3409-4B40-8F7D-89A5021535D7}" srcOrd="0" destOrd="0" presId="urn:microsoft.com/office/officeart/2005/8/layout/lProcess2"/>
    <dgm:cxn modelId="{C96687A4-934C-4F27-A334-17029A7178C1}" type="presParOf" srcId="{2BC36F4F-F091-44F1-BD2A-7E45661D7183}" destId="{1EE3586D-8F10-4504-8475-DC1D0FFD6111}" srcOrd="1" destOrd="0" presId="urn:microsoft.com/office/officeart/2005/8/layout/lProcess2"/>
    <dgm:cxn modelId="{91495DD2-7061-45FD-AA46-35CDE7A68BE6}" type="presParOf" srcId="{2BC36F4F-F091-44F1-BD2A-7E45661D7183}" destId="{5FAC504D-CA71-49FC-B1A8-F70D0E1A12C5}" srcOrd="2" destOrd="0" presId="urn:microsoft.com/office/officeart/2005/8/layout/lProcess2"/>
    <dgm:cxn modelId="{8F5B5E71-2B99-4DDA-9E88-E274234906FF}" type="presParOf" srcId="{5FAC504D-CA71-49FC-B1A8-F70D0E1A12C5}" destId="{9BC169CF-FB84-4EC0-A019-A1EC9BB55FB3}" srcOrd="0" destOrd="0" presId="urn:microsoft.com/office/officeart/2005/8/layout/lProcess2"/>
    <dgm:cxn modelId="{88A301D1-BD94-4742-9B45-B57FE02591BD}" type="presParOf" srcId="{9BC169CF-FB84-4EC0-A019-A1EC9BB55FB3}" destId="{933A3416-705D-4CE6-A3AE-E101A5B64EF9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F6549BF-7A4E-B542-9A9A-E51A2757B6C4}" type="doc">
      <dgm:prSet loTypeId="urn:microsoft.com/office/officeart/2005/8/layout/cycle3" loCatId="list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en-US"/>
        </a:p>
      </dgm:t>
    </dgm:pt>
    <dgm:pt modelId="{6B51AE6D-4C42-574A-B7B9-4340DCF1A81A}">
      <dgm:prSet phldrT="[Text]"/>
      <dgm:spPr/>
      <dgm:t>
        <a:bodyPr/>
        <a:lstStyle/>
        <a:p>
          <a:r>
            <a:rPr lang="en-US" dirty="0"/>
            <a:t>Functional requirements</a:t>
          </a:r>
        </a:p>
      </dgm:t>
    </dgm:pt>
    <dgm:pt modelId="{90D83280-D7FD-0F44-962E-8ADFAA502EBD}" type="parTrans" cxnId="{3C2613F7-46FC-D542-B1D8-95D302905E10}">
      <dgm:prSet/>
      <dgm:spPr/>
      <dgm:t>
        <a:bodyPr/>
        <a:lstStyle/>
        <a:p>
          <a:endParaRPr lang="en-US"/>
        </a:p>
      </dgm:t>
    </dgm:pt>
    <dgm:pt modelId="{AAC5808F-D190-FB4F-9927-E9552F86AF9E}" type="sibTrans" cxnId="{3C2613F7-46FC-D542-B1D8-95D302905E10}">
      <dgm:prSet/>
      <dgm:spPr/>
      <dgm:t>
        <a:bodyPr/>
        <a:lstStyle/>
        <a:p>
          <a:endParaRPr lang="en-US"/>
        </a:p>
      </dgm:t>
    </dgm:pt>
    <dgm:pt modelId="{9309483A-619E-B14C-85B7-C34B040580A1}">
      <dgm:prSet phldrT="[Text]"/>
      <dgm:spPr/>
      <dgm:t>
        <a:bodyPr/>
        <a:lstStyle/>
        <a:p>
          <a:r>
            <a:rPr lang="en-US" dirty="0"/>
            <a:t>Conceptual design</a:t>
          </a:r>
        </a:p>
      </dgm:t>
    </dgm:pt>
    <dgm:pt modelId="{9551162F-7DFD-3140-862F-95AB0BEAD81D}" type="parTrans" cxnId="{41905012-6FD4-E548-9D72-2D0D4C9DE607}">
      <dgm:prSet/>
      <dgm:spPr/>
      <dgm:t>
        <a:bodyPr/>
        <a:lstStyle/>
        <a:p>
          <a:endParaRPr lang="en-US"/>
        </a:p>
      </dgm:t>
    </dgm:pt>
    <dgm:pt modelId="{D4C8C904-A83D-6D4A-BD10-8995DE921991}" type="sibTrans" cxnId="{41905012-6FD4-E548-9D72-2D0D4C9DE607}">
      <dgm:prSet/>
      <dgm:spPr/>
      <dgm:t>
        <a:bodyPr/>
        <a:lstStyle/>
        <a:p>
          <a:endParaRPr lang="en-US"/>
        </a:p>
      </dgm:t>
    </dgm:pt>
    <dgm:pt modelId="{8BAFE630-DA86-3845-9A24-E8A0D1A98EE8}">
      <dgm:prSet phldrT="[Text]"/>
      <dgm:spPr/>
      <dgm:t>
        <a:bodyPr/>
        <a:lstStyle/>
        <a:p>
          <a:r>
            <a:rPr lang="en-US" dirty="0"/>
            <a:t>R&amp;D + prototype + testing</a:t>
          </a:r>
        </a:p>
      </dgm:t>
    </dgm:pt>
    <dgm:pt modelId="{4CF6D122-A5BF-5E47-AB57-57B7FE9BEE5A}" type="parTrans" cxnId="{DB438FDA-8221-534F-ADAE-1AC9A5B206CC}">
      <dgm:prSet/>
      <dgm:spPr/>
      <dgm:t>
        <a:bodyPr/>
        <a:lstStyle/>
        <a:p>
          <a:endParaRPr lang="en-US"/>
        </a:p>
      </dgm:t>
    </dgm:pt>
    <dgm:pt modelId="{58089935-C8F8-9A4E-80FB-2016FA37653E}" type="sibTrans" cxnId="{DB438FDA-8221-534F-ADAE-1AC9A5B206CC}">
      <dgm:prSet/>
      <dgm:spPr/>
      <dgm:t>
        <a:bodyPr/>
        <a:lstStyle/>
        <a:p>
          <a:endParaRPr lang="en-US"/>
        </a:p>
      </dgm:t>
    </dgm:pt>
    <dgm:pt modelId="{4A0A05A0-3EAF-5541-AA75-BAEEE266D064}">
      <dgm:prSet phldrT="[Text]"/>
      <dgm:spPr/>
      <dgm:t>
        <a:bodyPr/>
        <a:lstStyle/>
        <a:p>
          <a:r>
            <a:rPr lang="en-US" dirty="0"/>
            <a:t>Advanced design</a:t>
          </a:r>
        </a:p>
      </dgm:t>
    </dgm:pt>
    <dgm:pt modelId="{D351AA54-0886-9A4E-B64A-1B259EFAC7CC}" type="parTrans" cxnId="{9ECCEDF5-7BB5-8D4D-9849-41A6964FAD68}">
      <dgm:prSet/>
      <dgm:spPr/>
      <dgm:t>
        <a:bodyPr/>
        <a:lstStyle/>
        <a:p>
          <a:endParaRPr lang="en-US"/>
        </a:p>
      </dgm:t>
    </dgm:pt>
    <dgm:pt modelId="{64699D20-3307-7A41-8285-01BDC7840788}" type="sibTrans" cxnId="{9ECCEDF5-7BB5-8D4D-9849-41A6964FAD68}">
      <dgm:prSet/>
      <dgm:spPr/>
      <dgm:t>
        <a:bodyPr/>
        <a:lstStyle/>
        <a:p>
          <a:endParaRPr lang="en-US"/>
        </a:p>
      </dgm:t>
    </dgm:pt>
    <dgm:pt modelId="{AC3C688A-AC31-1B4B-8F0F-E5BDF65A9891}">
      <dgm:prSet phldrT="[Text]"/>
      <dgm:spPr/>
      <dgm:t>
        <a:bodyPr/>
        <a:lstStyle/>
        <a:p>
          <a:r>
            <a:rPr lang="en-US" dirty="0"/>
            <a:t>Procurement and construction</a:t>
          </a:r>
        </a:p>
      </dgm:t>
    </dgm:pt>
    <dgm:pt modelId="{5159CEE7-3C42-7E41-A7E7-44076AE0EE82}" type="parTrans" cxnId="{2D8A40DE-09C4-424D-94F2-8BA9F2B52358}">
      <dgm:prSet/>
      <dgm:spPr/>
      <dgm:t>
        <a:bodyPr/>
        <a:lstStyle/>
        <a:p>
          <a:endParaRPr lang="en-US"/>
        </a:p>
      </dgm:t>
    </dgm:pt>
    <dgm:pt modelId="{522330BC-B8BE-6E48-B7A1-A8D2D9C681B1}" type="sibTrans" cxnId="{2D8A40DE-09C4-424D-94F2-8BA9F2B52358}">
      <dgm:prSet/>
      <dgm:spPr/>
      <dgm:t>
        <a:bodyPr/>
        <a:lstStyle/>
        <a:p>
          <a:endParaRPr lang="en-US"/>
        </a:p>
      </dgm:t>
    </dgm:pt>
    <dgm:pt modelId="{EBFA13C1-6D0E-A740-9EEC-AD4032963851}">
      <dgm:prSet/>
      <dgm:spPr/>
      <dgm:t>
        <a:bodyPr/>
        <a:lstStyle/>
        <a:p>
          <a:r>
            <a:rPr lang="en-US" dirty="0"/>
            <a:t>Operation / maintenance</a:t>
          </a:r>
        </a:p>
      </dgm:t>
    </dgm:pt>
    <dgm:pt modelId="{3ECA1743-3580-7E45-B33B-E024A6804571}" type="parTrans" cxnId="{5CD8AD57-F57A-2A43-8AB1-7864C3ED132B}">
      <dgm:prSet/>
      <dgm:spPr/>
      <dgm:t>
        <a:bodyPr/>
        <a:lstStyle/>
        <a:p>
          <a:endParaRPr lang="en-US"/>
        </a:p>
      </dgm:t>
    </dgm:pt>
    <dgm:pt modelId="{EDDFB319-C7FB-754D-9261-D50672377BFF}" type="sibTrans" cxnId="{5CD8AD57-F57A-2A43-8AB1-7864C3ED132B}">
      <dgm:prSet/>
      <dgm:spPr/>
      <dgm:t>
        <a:bodyPr/>
        <a:lstStyle/>
        <a:p>
          <a:endParaRPr lang="en-US"/>
        </a:p>
      </dgm:t>
    </dgm:pt>
    <dgm:pt modelId="{AB459D39-37A6-FC4F-AA2C-F539BE9B3412}">
      <dgm:prSet/>
      <dgm:spPr/>
      <dgm:t>
        <a:bodyPr/>
        <a:lstStyle/>
        <a:p>
          <a:r>
            <a:rPr lang="en-US" dirty="0"/>
            <a:t>Disposal</a:t>
          </a:r>
        </a:p>
      </dgm:t>
    </dgm:pt>
    <dgm:pt modelId="{02254D87-84E9-3B46-AF16-D4B72D26E35E}" type="parTrans" cxnId="{BC4D0FFE-B687-204C-8F70-21BB168F6602}">
      <dgm:prSet/>
      <dgm:spPr/>
      <dgm:t>
        <a:bodyPr/>
        <a:lstStyle/>
        <a:p>
          <a:endParaRPr lang="en-US"/>
        </a:p>
      </dgm:t>
    </dgm:pt>
    <dgm:pt modelId="{99C55BE8-88F4-C34D-95AB-9A762430DD71}" type="sibTrans" cxnId="{BC4D0FFE-B687-204C-8F70-21BB168F6602}">
      <dgm:prSet/>
      <dgm:spPr/>
      <dgm:t>
        <a:bodyPr/>
        <a:lstStyle/>
        <a:p>
          <a:endParaRPr lang="en-US"/>
        </a:p>
      </dgm:t>
    </dgm:pt>
    <dgm:pt modelId="{159F51B6-9602-5943-B98C-B81E6D3E9DEB}">
      <dgm:prSet phldrT="[Text]"/>
      <dgm:spPr/>
      <dgm:t>
        <a:bodyPr/>
        <a:lstStyle/>
        <a:p>
          <a:r>
            <a:rPr lang="en-US" dirty="0"/>
            <a:t>Commissioning</a:t>
          </a:r>
        </a:p>
      </dgm:t>
    </dgm:pt>
    <dgm:pt modelId="{C435CB1A-F26E-584C-A3AD-B44C761A30C5}" type="parTrans" cxnId="{E9AEBD82-F2EC-CA44-B753-9937E1011919}">
      <dgm:prSet/>
      <dgm:spPr/>
      <dgm:t>
        <a:bodyPr/>
        <a:lstStyle/>
        <a:p>
          <a:endParaRPr lang="en-US"/>
        </a:p>
      </dgm:t>
    </dgm:pt>
    <dgm:pt modelId="{87399BE7-419C-4841-9A5E-82B028B1BEBB}" type="sibTrans" cxnId="{E9AEBD82-F2EC-CA44-B753-9937E1011919}">
      <dgm:prSet/>
      <dgm:spPr/>
      <dgm:t>
        <a:bodyPr/>
        <a:lstStyle/>
        <a:p>
          <a:endParaRPr lang="en-US"/>
        </a:p>
      </dgm:t>
    </dgm:pt>
    <dgm:pt modelId="{20A1A74D-995C-8B45-8228-579DA0E91874}" type="pres">
      <dgm:prSet presAssocID="{1F6549BF-7A4E-B542-9A9A-E51A2757B6C4}" presName="Name0" presStyleCnt="0">
        <dgm:presLayoutVars>
          <dgm:dir/>
          <dgm:resizeHandles val="exact"/>
        </dgm:presLayoutVars>
      </dgm:prSet>
      <dgm:spPr/>
    </dgm:pt>
    <dgm:pt modelId="{A1943032-3B0A-944C-A820-98A2D79B5D9A}" type="pres">
      <dgm:prSet presAssocID="{1F6549BF-7A4E-B542-9A9A-E51A2757B6C4}" presName="cycle" presStyleCnt="0"/>
      <dgm:spPr/>
    </dgm:pt>
    <dgm:pt modelId="{88D27668-75C2-7142-BFCF-0AF950C6B4B7}" type="pres">
      <dgm:prSet presAssocID="{6B51AE6D-4C42-574A-B7B9-4340DCF1A81A}" presName="nodeFirstNode" presStyleLbl="node1" presStyleIdx="0" presStyleCnt="8">
        <dgm:presLayoutVars>
          <dgm:bulletEnabled val="1"/>
        </dgm:presLayoutVars>
      </dgm:prSet>
      <dgm:spPr/>
    </dgm:pt>
    <dgm:pt modelId="{C7ADA25E-1CA9-3A4D-AF32-61136B420A1A}" type="pres">
      <dgm:prSet presAssocID="{AAC5808F-D190-FB4F-9927-E9552F86AF9E}" presName="sibTransFirstNode" presStyleLbl="bgShp" presStyleIdx="0" presStyleCnt="1"/>
      <dgm:spPr/>
    </dgm:pt>
    <dgm:pt modelId="{4A6443F2-07AA-5B44-9EEE-83E7D0911AF0}" type="pres">
      <dgm:prSet presAssocID="{9309483A-619E-B14C-85B7-C34B040580A1}" presName="nodeFollowingNodes" presStyleLbl="node1" presStyleIdx="1" presStyleCnt="8">
        <dgm:presLayoutVars>
          <dgm:bulletEnabled val="1"/>
        </dgm:presLayoutVars>
      </dgm:prSet>
      <dgm:spPr/>
    </dgm:pt>
    <dgm:pt modelId="{656A58C5-C5AF-D047-B69C-310F6C3F8C77}" type="pres">
      <dgm:prSet presAssocID="{8BAFE630-DA86-3845-9A24-E8A0D1A98EE8}" presName="nodeFollowingNodes" presStyleLbl="node1" presStyleIdx="2" presStyleCnt="8">
        <dgm:presLayoutVars>
          <dgm:bulletEnabled val="1"/>
        </dgm:presLayoutVars>
      </dgm:prSet>
      <dgm:spPr/>
    </dgm:pt>
    <dgm:pt modelId="{ABE47BF3-3698-A04B-8F4F-821800B3CA4D}" type="pres">
      <dgm:prSet presAssocID="{4A0A05A0-3EAF-5541-AA75-BAEEE266D064}" presName="nodeFollowingNodes" presStyleLbl="node1" presStyleIdx="3" presStyleCnt="8">
        <dgm:presLayoutVars>
          <dgm:bulletEnabled val="1"/>
        </dgm:presLayoutVars>
      </dgm:prSet>
      <dgm:spPr/>
    </dgm:pt>
    <dgm:pt modelId="{DE46FF02-309E-2547-A5F8-CA9A08ED7C24}" type="pres">
      <dgm:prSet presAssocID="{AC3C688A-AC31-1B4B-8F0F-E5BDF65A9891}" presName="nodeFollowingNodes" presStyleLbl="node1" presStyleIdx="4" presStyleCnt="8">
        <dgm:presLayoutVars>
          <dgm:bulletEnabled val="1"/>
        </dgm:presLayoutVars>
      </dgm:prSet>
      <dgm:spPr/>
    </dgm:pt>
    <dgm:pt modelId="{9F7517E0-CE88-504D-A331-763EFE6A9B1D}" type="pres">
      <dgm:prSet presAssocID="{159F51B6-9602-5943-B98C-B81E6D3E9DEB}" presName="nodeFollowingNodes" presStyleLbl="node1" presStyleIdx="5" presStyleCnt="8">
        <dgm:presLayoutVars>
          <dgm:bulletEnabled val="1"/>
        </dgm:presLayoutVars>
      </dgm:prSet>
      <dgm:spPr/>
    </dgm:pt>
    <dgm:pt modelId="{109D54D6-9715-3F4D-91A8-7CE1A4C51C67}" type="pres">
      <dgm:prSet presAssocID="{EBFA13C1-6D0E-A740-9EEC-AD4032963851}" presName="nodeFollowingNodes" presStyleLbl="node1" presStyleIdx="6" presStyleCnt="8">
        <dgm:presLayoutVars>
          <dgm:bulletEnabled val="1"/>
        </dgm:presLayoutVars>
      </dgm:prSet>
      <dgm:spPr/>
    </dgm:pt>
    <dgm:pt modelId="{36919949-D81A-924B-9A7F-C678AF6CD3F5}" type="pres">
      <dgm:prSet presAssocID="{AB459D39-37A6-FC4F-AA2C-F539BE9B3412}" presName="nodeFollowingNodes" presStyleLbl="node1" presStyleIdx="7" presStyleCnt="8">
        <dgm:presLayoutVars>
          <dgm:bulletEnabled val="1"/>
        </dgm:presLayoutVars>
      </dgm:prSet>
      <dgm:spPr/>
    </dgm:pt>
  </dgm:ptLst>
  <dgm:cxnLst>
    <dgm:cxn modelId="{8DACB306-7935-834F-B452-4A19164D86AF}" type="presOf" srcId="{6B51AE6D-4C42-574A-B7B9-4340DCF1A81A}" destId="{88D27668-75C2-7142-BFCF-0AF950C6B4B7}" srcOrd="0" destOrd="0" presId="urn:microsoft.com/office/officeart/2005/8/layout/cycle3"/>
    <dgm:cxn modelId="{41905012-6FD4-E548-9D72-2D0D4C9DE607}" srcId="{1F6549BF-7A4E-B542-9A9A-E51A2757B6C4}" destId="{9309483A-619E-B14C-85B7-C34B040580A1}" srcOrd="1" destOrd="0" parTransId="{9551162F-7DFD-3140-862F-95AB0BEAD81D}" sibTransId="{D4C8C904-A83D-6D4A-BD10-8995DE921991}"/>
    <dgm:cxn modelId="{BE975C33-B290-6145-BA66-A3E17A58D3CF}" type="presOf" srcId="{1F6549BF-7A4E-B542-9A9A-E51A2757B6C4}" destId="{20A1A74D-995C-8B45-8228-579DA0E91874}" srcOrd="0" destOrd="0" presId="urn:microsoft.com/office/officeart/2005/8/layout/cycle3"/>
    <dgm:cxn modelId="{DF5D543B-EE06-BE47-A41C-94E97A2BD929}" type="presOf" srcId="{AAC5808F-D190-FB4F-9927-E9552F86AF9E}" destId="{C7ADA25E-1CA9-3A4D-AF32-61136B420A1A}" srcOrd="0" destOrd="0" presId="urn:microsoft.com/office/officeart/2005/8/layout/cycle3"/>
    <dgm:cxn modelId="{5CD8AD57-F57A-2A43-8AB1-7864C3ED132B}" srcId="{1F6549BF-7A4E-B542-9A9A-E51A2757B6C4}" destId="{EBFA13C1-6D0E-A740-9EEC-AD4032963851}" srcOrd="6" destOrd="0" parTransId="{3ECA1743-3580-7E45-B33B-E024A6804571}" sibTransId="{EDDFB319-C7FB-754D-9261-D50672377BFF}"/>
    <dgm:cxn modelId="{DACA6A7A-B488-E94E-9741-C10373C3103F}" type="presOf" srcId="{8BAFE630-DA86-3845-9A24-E8A0D1A98EE8}" destId="{656A58C5-C5AF-D047-B69C-310F6C3F8C77}" srcOrd="0" destOrd="0" presId="urn:microsoft.com/office/officeart/2005/8/layout/cycle3"/>
    <dgm:cxn modelId="{8773207E-2871-ED41-B8C3-BDDD13FA3E5F}" type="presOf" srcId="{4A0A05A0-3EAF-5541-AA75-BAEEE266D064}" destId="{ABE47BF3-3698-A04B-8F4F-821800B3CA4D}" srcOrd="0" destOrd="0" presId="urn:microsoft.com/office/officeart/2005/8/layout/cycle3"/>
    <dgm:cxn modelId="{E9AEBD82-F2EC-CA44-B753-9937E1011919}" srcId="{1F6549BF-7A4E-B542-9A9A-E51A2757B6C4}" destId="{159F51B6-9602-5943-B98C-B81E6D3E9DEB}" srcOrd="5" destOrd="0" parTransId="{C435CB1A-F26E-584C-A3AD-B44C761A30C5}" sibTransId="{87399BE7-419C-4841-9A5E-82B028B1BEBB}"/>
    <dgm:cxn modelId="{D934BA92-CC48-3648-9E3C-63A1A7FBFE75}" type="presOf" srcId="{AC3C688A-AC31-1B4B-8F0F-E5BDF65A9891}" destId="{DE46FF02-309E-2547-A5F8-CA9A08ED7C24}" srcOrd="0" destOrd="0" presId="urn:microsoft.com/office/officeart/2005/8/layout/cycle3"/>
    <dgm:cxn modelId="{9D1D29D1-25FE-B840-832B-AED5E874ED1D}" type="presOf" srcId="{AB459D39-37A6-FC4F-AA2C-F539BE9B3412}" destId="{36919949-D81A-924B-9A7F-C678AF6CD3F5}" srcOrd="0" destOrd="0" presId="urn:microsoft.com/office/officeart/2005/8/layout/cycle3"/>
    <dgm:cxn modelId="{DB438FDA-8221-534F-ADAE-1AC9A5B206CC}" srcId="{1F6549BF-7A4E-B542-9A9A-E51A2757B6C4}" destId="{8BAFE630-DA86-3845-9A24-E8A0D1A98EE8}" srcOrd="2" destOrd="0" parTransId="{4CF6D122-A5BF-5E47-AB57-57B7FE9BEE5A}" sibTransId="{58089935-C8F8-9A4E-80FB-2016FA37653E}"/>
    <dgm:cxn modelId="{2D8A40DE-09C4-424D-94F2-8BA9F2B52358}" srcId="{1F6549BF-7A4E-B542-9A9A-E51A2757B6C4}" destId="{AC3C688A-AC31-1B4B-8F0F-E5BDF65A9891}" srcOrd="4" destOrd="0" parTransId="{5159CEE7-3C42-7E41-A7E7-44076AE0EE82}" sibTransId="{522330BC-B8BE-6E48-B7A1-A8D2D9C681B1}"/>
    <dgm:cxn modelId="{521B80EC-4C99-CF42-BE92-175A32A5A68E}" type="presOf" srcId="{159F51B6-9602-5943-B98C-B81E6D3E9DEB}" destId="{9F7517E0-CE88-504D-A331-763EFE6A9B1D}" srcOrd="0" destOrd="0" presId="urn:microsoft.com/office/officeart/2005/8/layout/cycle3"/>
    <dgm:cxn modelId="{77DF72F5-88C5-D448-8BE5-23D30422E735}" type="presOf" srcId="{EBFA13C1-6D0E-A740-9EEC-AD4032963851}" destId="{109D54D6-9715-3F4D-91A8-7CE1A4C51C67}" srcOrd="0" destOrd="0" presId="urn:microsoft.com/office/officeart/2005/8/layout/cycle3"/>
    <dgm:cxn modelId="{9ECCEDF5-7BB5-8D4D-9849-41A6964FAD68}" srcId="{1F6549BF-7A4E-B542-9A9A-E51A2757B6C4}" destId="{4A0A05A0-3EAF-5541-AA75-BAEEE266D064}" srcOrd="3" destOrd="0" parTransId="{D351AA54-0886-9A4E-B64A-1B259EFAC7CC}" sibTransId="{64699D20-3307-7A41-8285-01BDC7840788}"/>
    <dgm:cxn modelId="{3C2613F7-46FC-D542-B1D8-95D302905E10}" srcId="{1F6549BF-7A4E-B542-9A9A-E51A2757B6C4}" destId="{6B51AE6D-4C42-574A-B7B9-4340DCF1A81A}" srcOrd="0" destOrd="0" parTransId="{90D83280-D7FD-0F44-962E-8ADFAA502EBD}" sibTransId="{AAC5808F-D190-FB4F-9927-E9552F86AF9E}"/>
    <dgm:cxn modelId="{11BF68F8-85B0-3B41-A557-509C486A4BA4}" type="presOf" srcId="{9309483A-619E-B14C-85B7-C34B040580A1}" destId="{4A6443F2-07AA-5B44-9EEE-83E7D0911AF0}" srcOrd="0" destOrd="0" presId="urn:microsoft.com/office/officeart/2005/8/layout/cycle3"/>
    <dgm:cxn modelId="{BC4D0FFE-B687-204C-8F70-21BB168F6602}" srcId="{1F6549BF-7A4E-B542-9A9A-E51A2757B6C4}" destId="{AB459D39-37A6-FC4F-AA2C-F539BE9B3412}" srcOrd="7" destOrd="0" parTransId="{02254D87-84E9-3B46-AF16-D4B72D26E35E}" sibTransId="{99C55BE8-88F4-C34D-95AB-9A762430DD71}"/>
    <dgm:cxn modelId="{EE5B37C6-AE1E-E144-A8CB-EC2D591C8228}" type="presParOf" srcId="{20A1A74D-995C-8B45-8228-579DA0E91874}" destId="{A1943032-3B0A-944C-A820-98A2D79B5D9A}" srcOrd="0" destOrd="0" presId="urn:microsoft.com/office/officeart/2005/8/layout/cycle3"/>
    <dgm:cxn modelId="{4E10C6FB-23B4-0643-B47A-A6AB84BFE90A}" type="presParOf" srcId="{A1943032-3B0A-944C-A820-98A2D79B5D9A}" destId="{88D27668-75C2-7142-BFCF-0AF950C6B4B7}" srcOrd="0" destOrd="0" presId="urn:microsoft.com/office/officeart/2005/8/layout/cycle3"/>
    <dgm:cxn modelId="{B7D1CD7B-D4BE-D142-BBE0-B08293E3E389}" type="presParOf" srcId="{A1943032-3B0A-944C-A820-98A2D79B5D9A}" destId="{C7ADA25E-1CA9-3A4D-AF32-61136B420A1A}" srcOrd="1" destOrd="0" presId="urn:microsoft.com/office/officeart/2005/8/layout/cycle3"/>
    <dgm:cxn modelId="{36D414D8-63F9-7A42-8434-5B229EF42C42}" type="presParOf" srcId="{A1943032-3B0A-944C-A820-98A2D79B5D9A}" destId="{4A6443F2-07AA-5B44-9EEE-83E7D0911AF0}" srcOrd="2" destOrd="0" presId="urn:microsoft.com/office/officeart/2005/8/layout/cycle3"/>
    <dgm:cxn modelId="{36B0041B-CB32-C646-A5DB-FD188CBF21D2}" type="presParOf" srcId="{A1943032-3B0A-944C-A820-98A2D79B5D9A}" destId="{656A58C5-C5AF-D047-B69C-310F6C3F8C77}" srcOrd="3" destOrd="0" presId="urn:microsoft.com/office/officeart/2005/8/layout/cycle3"/>
    <dgm:cxn modelId="{E5E9A835-09A7-EE4C-A9F1-7374BD726ED1}" type="presParOf" srcId="{A1943032-3B0A-944C-A820-98A2D79B5D9A}" destId="{ABE47BF3-3698-A04B-8F4F-821800B3CA4D}" srcOrd="4" destOrd="0" presId="urn:microsoft.com/office/officeart/2005/8/layout/cycle3"/>
    <dgm:cxn modelId="{096B1E33-EC53-604F-A151-48BAE9F26642}" type="presParOf" srcId="{A1943032-3B0A-944C-A820-98A2D79B5D9A}" destId="{DE46FF02-309E-2547-A5F8-CA9A08ED7C24}" srcOrd="5" destOrd="0" presId="urn:microsoft.com/office/officeart/2005/8/layout/cycle3"/>
    <dgm:cxn modelId="{0487CB33-B617-DF4A-BCC3-7E2A3FFCBFFE}" type="presParOf" srcId="{A1943032-3B0A-944C-A820-98A2D79B5D9A}" destId="{9F7517E0-CE88-504D-A331-763EFE6A9B1D}" srcOrd="6" destOrd="0" presId="urn:microsoft.com/office/officeart/2005/8/layout/cycle3"/>
    <dgm:cxn modelId="{12B11F72-E200-D04C-9F80-FDF96CA0D3D2}" type="presParOf" srcId="{A1943032-3B0A-944C-A820-98A2D79B5D9A}" destId="{109D54D6-9715-3F4D-91A8-7CE1A4C51C67}" srcOrd="7" destOrd="0" presId="urn:microsoft.com/office/officeart/2005/8/layout/cycle3"/>
    <dgm:cxn modelId="{EEAC4923-9881-F944-A0E0-AE643251299E}" type="presParOf" srcId="{A1943032-3B0A-944C-A820-98A2D79B5D9A}" destId="{36919949-D81A-924B-9A7F-C678AF6CD3F5}" srcOrd="8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AB30538-E0BC-C34E-902E-A275DB2CB8C6}" type="doc">
      <dgm:prSet loTypeId="urn:microsoft.com/office/officeart/2005/8/layout/hChevron3" loCatId="" qsTypeId="urn:microsoft.com/office/officeart/2005/8/quickstyle/simple1" qsCatId="simple" csTypeId="urn:microsoft.com/office/officeart/2005/8/colors/accent1_2" csCatId="accent1" phldr="1"/>
      <dgm:spPr/>
    </dgm:pt>
    <dgm:pt modelId="{9327F663-E294-3F45-8474-BF956C0CCA33}">
      <dgm:prSet phldrT="[Text]"/>
      <dgm:spPr/>
      <dgm:t>
        <a:bodyPr/>
        <a:lstStyle/>
        <a:p>
          <a:r>
            <a:rPr lang="en-GB" dirty="0"/>
            <a:t>Graphitic materials (and CfC) </a:t>
          </a:r>
        </a:p>
        <a:p>
          <a:r>
            <a:rPr lang="en-GB" dirty="0"/>
            <a:t>1-1.8 g/cm</a:t>
          </a:r>
          <a:r>
            <a:rPr lang="en-GB" baseline="30000" dirty="0"/>
            <a:t>3</a:t>
          </a:r>
        </a:p>
      </dgm:t>
    </dgm:pt>
    <dgm:pt modelId="{269788B2-C5DB-DB42-9170-A2A2063EF439}" type="parTrans" cxnId="{BA9E1439-0481-404E-BB99-9A29818119BC}">
      <dgm:prSet/>
      <dgm:spPr/>
      <dgm:t>
        <a:bodyPr/>
        <a:lstStyle/>
        <a:p>
          <a:endParaRPr lang="en-GB"/>
        </a:p>
      </dgm:t>
    </dgm:pt>
    <dgm:pt modelId="{A4C75E40-3160-694B-A124-159FF1FCEF8D}" type="sibTrans" cxnId="{BA9E1439-0481-404E-BB99-9A29818119BC}">
      <dgm:prSet/>
      <dgm:spPr/>
      <dgm:t>
        <a:bodyPr/>
        <a:lstStyle/>
        <a:p>
          <a:endParaRPr lang="en-GB"/>
        </a:p>
      </dgm:t>
    </dgm:pt>
    <dgm:pt modelId="{5941D5EC-4F58-0340-8AF5-5FBA5BDA287D}">
      <dgm:prSet phldrT="[Text]"/>
      <dgm:spPr/>
      <dgm:t>
        <a:bodyPr/>
        <a:lstStyle/>
        <a:p>
          <a:r>
            <a:rPr lang="en-GB" dirty="0"/>
            <a:t>Aluminium alloys </a:t>
          </a:r>
        </a:p>
        <a:p>
          <a:r>
            <a:rPr lang="en-GB" dirty="0"/>
            <a:t>2.7 g/cm</a:t>
          </a:r>
          <a:r>
            <a:rPr lang="en-GB" baseline="30000" dirty="0"/>
            <a:t>3</a:t>
          </a:r>
        </a:p>
      </dgm:t>
    </dgm:pt>
    <dgm:pt modelId="{2ED77358-2D82-5245-B8AD-5A9104D19118}" type="parTrans" cxnId="{3C51C94C-1B49-DE45-820A-CDF768E689CA}">
      <dgm:prSet/>
      <dgm:spPr/>
      <dgm:t>
        <a:bodyPr/>
        <a:lstStyle/>
        <a:p>
          <a:endParaRPr lang="en-GB"/>
        </a:p>
      </dgm:t>
    </dgm:pt>
    <dgm:pt modelId="{3B96B0EA-2F68-B94E-B5C5-12096AD401C2}" type="sibTrans" cxnId="{3C51C94C-1B49-DE45-820A-CDF768E689CA}">
      <dgm:prSet/>
      <dgm:spPr/>
      <dgm:t>
        <a:bodyPr/>
        <a:lstStyle/>
        <a:p>
          <a:endParaRPr lang="en-GB"/>
        </a:p>
      </dgm:t>
    </dgm:pt>
    <dgm:pt modelId="{1C4E5840-AC8D-3946-BF59-D1234DB62E7A}">
      <dgm:prSet phldrT="[Text]"/>
      <dgm:spPr/>
      <dgm:t>
        <a:bodyPr/>
        <a:lstStyle/>
        <a:p>
          <a:pPr>
            <a:buFont typeface="+mj-lt"/>
            <a:buAutoNum type="arabicPeriod"/>
          </a:pPr>
          <a:r>
            <a:rPr lang="en-GB" dirty="0"/>
            <a:t>Titanium &amp; alloys</a:t>
          </a:r>
        </a:p>
        <a:p>
          <a:pPr>
            <a:buFont typeface="+mj-lt"/>
            <a:buAutoNum type="arabicPeriod"/>
          </a:pPr>
          <a:r>
            <a:rPr lang="en-GB" dirty="0"/>
            <a:t>4.5 g/cm</a:t>
          </a:r>
          <a:r>
            <a:rPr lang="en-GB" baseline="30000" dirty="0"/>
            <a:t>3</a:t>
          </a:r>
        </a:p>
      </dgm:t>
    </dgm:pt>
    <dgm:pt modelId="{120FE410-4B73-D84C-85FC-1F40A52A0DC1}" type="parTrans" cxnId="{9B8B5243-CC24-6043-BF37-71438740A22A}">
      <dgm:prSet/>
      <dgm:spPr/>
      <dgm:t>
        <a:bodyPr/>
        <a:lstStyle/>
        <a:p>
          <a:endParaRPr lang="en-GB"/>
        </a:p>
      </dgm:t>
    </dgm:pt>
    <dgm:pt modelId="{3659302A-A3F8-094D-B13D-61502CABA501}" type="sibTrans" cxnId="{9B8B5243-CC24-6043-BF37-71438740A22A}">
      <dgm:prSet/>
      <dgm:spPr/>
      <dgm:t>
        <a:bodyPr/>
        <a:lstStyle/>
        <a:p>
          <a:endParaRPr lang="en-GB"/>
        </a:p>
      </dgm:t>
    </dgm:pt>
    <dgm:pt modelId="{7879838A-6838-DE42-B9BC-2B8FBDD211EB}">
      <dgm:prSet/>
      <dgm:spPr/>
      <dgm:t>
        <a:bodyPr/>
        <a:lstStyle/>
        <a:p>
          <a:r>
            <a:rPr lang="en-GB" dirty="0"/>
            <a:t>(Stainless) steels</a:t>
          </a:r>
        </a:p>
        <a:p>
          <a:r>
            <a:rPr lang="en-GB" dirty="0"/>
            <a:t>7.5-8 g/cm</a:t>
          </a:r>
          <a:r>
            <a:rPr lang="en-GB" baseline="30000" dirty="0"/>
            <a:t>3</a:t>
          </a:r>
        </a:p>
      </dgm:t>
    </dgm:pt>
    <dgm:pt modelId="{6230B9FB-1E12-D343-AA95-4704FDC9C123}" type="parTrans" cxnId="{485486F3-0C94-4D45-884E-E74A52074169}">
      <dgm:prSet/>
      <dgm:spPr/>
      <dgm:t>
        <a:bodyPr/>
        <a:lstStyle/>
        <a:p>
          <a:endParaRPr lang="en-GB"/>
        </a:p>
      </dgm:t>
    </dgm:pt>
    <dgm:pt modelId="{7AA76B11-EB9A-D244-846B-7A79192CBA5E}" type="sibTrans" cxnId="{485486F3-0C94-4D45-884E-E74A52074169}">
      <dgm:prSet/>
      <dgm:spPr/>
      <dgm:t>
        <a:bodyPr/>
        <a:lstStyle/>
        <a:p>
          <a:endParaRPr lang="en-GB"/>
        </a:p>
      </dgm:t>
    </dgm:pt>
    <dgm:pt modelId="{AD7EF7AB-4D9E-5746-AB92-FB6929898B4D}" type="pres">
      <dgm:prSet presAssocID="{1AB30538-E0BC-C34E-902E-A275DB2CB8C6}" presName="Name0" presStyleCnt="0">
        <dgm:presLayoutVars>
          <dgm:dir/>
          <dgm:resizeHandles val="exact"/>
        </dgm:presLayoutVars>
      </dgm:prSet>
      <dgm:spPr/>
    </dgm:pt>
    <dgm:pt modelId="{5C1DD952-005A-0C41-BBD6-F63DE20D2E88}" type="pres">
      <dgm:prSet presAssocID="{9327F663-E294-3F45-8474-BF956C0CCA33}" presName="parTxOnly" presStyleLbl="node1" presStyleIdx="0" presStyleCnt="4" custScaleY="123227">
        <dgm:presLayoutVars>
          <dgm:bulletEnabled val="1"/>
        </dgm:presLayoutVars>
      </dgm:prSet>
      <dgm:spPr/>
    </dgm:pt>
    <dgm:pt modelId="{6D6138C7-3B7F-0946-B1AE-A5034C23FD84}" type="pres">
      <dgm:prSet presAssocID="{A4C75E40-3160-694B-A124-159FF1FCEF8D}" presName="parSpace" presStyleCnt="0"/>
      <dgm:spPr/>
    </dgm:pt>
    <dgm:pt modelId="{7EE845EB-4A2F-F944-9000-6281B0ED251C}" type="pres">
      <dgm:prSet presAssocID="{5941D5EC-4F58-0340-8AF5-5FBA5BDA287D}" presName="parTxOnly" presStyleLbl="node1" presStyleIdx="1" presStyleCnt="4" custScaleY="123227">
        <dgm:presLayoutVars>
          <dgm:bulletEnabled val="1"/>
        </dgm:presLayoutVars>
      </dgm:prSet>
      <dgm:spPr/>
    </dgm:pt>
    <dgm:pt modelId="{BD09900E-811B-1C41-9BFD-5942DF069B29}" type="pres">
      <dgm:prSet presAssocID="{3B96B0EA-2F68-B94E-B5C5-12096AD401C2}" presName="parSpace" presStyleCnt="0"/>
      <dgm:spPr/>
    </dgm:pt>
    <dgm:pt modelId="{1B7D75EA-AABD-9C46-A45F-9F32E1B248B1}" type="pres">
      <dgm:prSet presAssocID="{1C4E5840-AC8D-3946-BF59-D1234DB62E7A}" presName="parTxOnly" presStyleLbl="node1" presStyleIdx="2" presStyleCnt="4" custScaleY="123227">
        <dgm:presLayoutVars>
          <dgm:bulletEnabled val="1"/>
        </dgm:presLayoutVars>
      </dgm:prSet>
      <dgm:spPr/>
    </dgm:pt>
    <dgm:pt modelId="{C2B9AE76-78A4-DD44-976D-4908FDB2BC5B}" type="pres">
      <dgm:prSet presAssocID="{3659302A-A3F8-094D-B13D-61502CABA501}" presName="parSpace" presStyleCnt="0"/>
      <dgm:spPr/>
    </dgm:pt>
    <dgm:pt modelId="{FA8B5922-22C7-B84E-A737-0579C1D378DE}" type="pres">
      <dgm:prSet presAssocID="{7879838A-6838-DE42-B9BC-2B8FBDD211EB}" presName="parTxOnly" presStyleLbl="node1" presStyleIdx="3" presStyleCnt="4" custScaleY="123227">
        <dgm:presLayoutVars>
          <dgm:bulletEnabled val="1"/>
        </dgm:presLayoutVars>
      </dgm:prSet>
      <dgm:spPr/>
    </dgm:pt>
  </dgm:ptLst>
  <dgm:cxnLst>
    <dgm:cxn modelId="{CF61F116-FE26-7D45-A56C-6448E1080EF1}" type="presOf" srcId="{7879838A-6838-DE42-B9BC-2B8FBDD211EB}" destId="{FA8B5922-22C7-B84E-A737-0579C1D378DE}" srcOrd="0" destOrd="0" presId="urn:microsoft.com/office/officeart/2005/8/layout/hChevron3"/>
    <dgm:cxn modelId="{A0EE0C1B-A9AC-DF4B-8FB5-4B878A8A7460}" type="presOf" srcId="{1C4E5840-AC8D-3946-BF59-D1234DB62E7A}" destId="{1B7D75EA-AABD-9C46-A45F-9F32E1B248B1}" srcOrd="0" destOrd="0" presId="urn:microsoft.com/office/officeart/2005/8/layout/hChevron3"/>
    <dgm:cxn modelId="{BA9E1439-0481-404E-BB99-9A29818119BC}" srcId="{1AB30538-E0BC-C34E-902E-A275DB2CB8C6}" destId="{9327F663-E294-3F45-8474-BF956C0CCA33}" srcOrd="0" destOrd="0" parTransId="{269788B2-C5DB-DB42-9170-A2A2063EF439}" sibTransId="{A4C75E40-3160-694B-A124-159FF1FCEF8D}"/>
    <dgm:cxn modelId="{9B8B5243-CC24-6043-BF37-71438740A22A}" srcId="{1AB30538-E0BC-C34E-902E-A275DB2CB8C6}" destId="{1C4E5840-AC8D-3946-BF59-D1234DB62E7A}" srcOrd="2" destOrd="0" parTransId="{120FE410-4B73-D84C-85FC-1F40A52A0DC1}" sibTransId="{3659302A-A3F8-094D-B13D-61502CABA501}"/>
    <dgm:cxn modelId="{3A344F6C-4919-9148-93E3-E73E18039BD1}" type="presOf" srcId="{5941D5EC-4F58-0340-8AF5-5FBA5BDA287D}" destId="{7EE845EB-4A2F-F944-9000-6281B0ED251C}" srcOrd="0" destOrd="0" presId="urn:microsoft.com/office/officeart/2005/8/layout/hChevron3"/>
    <dgm:cxn modelId="{3C51C94C-1B49-DE45-820A-CDF768E689CA}" srcId="{1AB30538-E0BC-C34E-902E-A275DB2CB8C6}" destId="{5941D5EC-4F58-0340-8AF5-5FBA5BDA287D}" srcOrd="1" destOrd="0" parTransId="{2ED77358-2D82-5245-B8AD-5A9104D19118}" sibTransId="{3B96B0EA-2F68-B94E-B5C5-12096AD401C2}"/>
    <dgm:cxn modelId="{101839F2-FF95-0B4F-BA32-137C1F9273C6}" type="presOf" srcId="{1AB30538-E0BC-C34E-902E-A275DB2CB8C6}" destId="{AD7EF7AB-4D9E-5746-AB92-FB6929898B4D}" srcOrd="0" destOrd="0" presId="urn:microsoft.com/office/officeart/2005/8/layout/hChevron3"/>
    <dgm:cxn modelId="{485486F3-0C94-4D45-884E-E74A52074169}" srcId="{1AB30538-E0BC-C34E-902E-A275DB2CB8C6}" destId="{7879838A-6838-DE42-B9BC-2B8FBDD211EB}" srcOrd="3" destOrd="0" parTransId="{6230B9FB-1E12-D343-AA95-4704FDC9C123}" sibTransId="{7AA76B11-EB9A-D244-846B-7A79192CBA5E}"/>
    <dgm:cxn modelId="{28F13AFE-19BA-DA4F-B1BD-1DB002E70622}" type="presOf" srcId="{9327F663-E294-3F45-8474-BF956C0CCA33}" destId="{5C1DD952-005A-0C41-BBD6-F63DE20D2E88}" srcOrd="0" destOrd="0" presId="urn:microsoft.com/office/officeart/2005/8/layout/hChevron3"/>
    <dgm:cxn modelId="{FABC18C1-5ED8-1B41-8383-0AE4FC9C8B67}" type="presParOf" srcId="{AD7EF7AB-4D9E-5746-AB92-FB6929898B4D}" destId="{5C1DD952-005A-0C41-BBD6-F63DE20D2E88}" srcOrd="0" destOrd="0" presId="urn:microsoft.com/office/officeart/2005/8/layout/hChevron3"/>
    <dgm:cxn modelId="{6F10F71D-D2C8-4A44-A3E1-8DF8ED18154E}" type="presParOf" srcId="{AD7EF7AB-4D9E-5746-AB92-FB6929898B4D}" destId="{6D6138C7-3B7F-0946-B1AE-A5034C23FD84}" srcOrd="1" destOrd="0" presId="urn:microsoft.com/office/officeart/2005/8/layout/hChevron3"/>
    <dgm:cxn modelId="{69A0BF78-FC5A-8A4E-AB17-7B95F924A9E0}" type="presParOf" srcId="{AD7EF7AB-4D9E-5746-AB92-FB6929898B4D}" destId="{7EE845EB-4A2F-F944-9000-6281B0ED251C}" srcOrd="2" destOrd="0" presId="urn:microsoft.com/office/officeart/2005/8/layout/hChevron3"/>
    <dgm:cxn modelId="{CC84F25F-2E53-2E4B-87CF-C67E92A78945}" type="presParOf" srcId="{AD7EF7AB-4D9E-5746-AB92-FB6929898B4D}" destId="{BD09900E-811B-1C41-9BFD-5942DF069B29}" srcOrd="3" destOrd="0" presId="urn:microsoft.com/office/officeart/2005/8/layout/hChevron3"/>
    <dgm:cxn modelId="{DCF630A8-C9F2-4B4E-8528-5D2E59425DB3}" type="presParOf" srcId="{AD7EF7AB-4D9E-5746-AB92-FB6929898B4D}" destId="{1B7D75EA-AABD-9C46-A45F-9F32E1B248B1}" srcOrd="4" destOrd="0" presId="urn:microsoft.com/office/officeart/2005/8/layout/hChevron3"/>
    <dgm:cxn modelId="{90332B86-7DE7-2B48-9608-4415E991F55E}" type="presParOf" srcId="{AD7EF7AB-4D9E-5746-AB92-FB6929898B4D}" destId="{C2B9AE76-78A4-DD44-976D-4908FDB2BC5B}" srcOrd="5" destOrd="0" presId="urn:microsoft.com/office/officeart/2005/8/layout/hChevron3"/>
    <dgm:cxn modelId="{ABD75A45-FBCE-074B-833A-4BDEC6D3CA8D}" type="presParOf" srcId="{AD7EF7AB-4D9E-5746-AB92-FB6929898B4D}" destId="{FA8B5922-22C7-B84E-A737-0579C1D378DE}" srcOrd="6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AB30538-E0BC-C34E-902E-A275DB2CB8C6}" type="doc">
      <dgm:prSet loTypeId="urn:microsoft.com/office/officeart/2005/8/layout/hChevron3" loCatId="" qsTypeId="urn:microsoft.com/office/officeart/2005/8/quickstyle/simple1" qsCatId="simple" csTypeId="urn:microsoft.com/office/officeart/2005/8/colors/accent1_2" csCatId="accent1" phldr="1"/>
      <dgm:spPr/>
    </dgm:pt>
    <dgm:pt modelId="{18F1106B-21BE-DC45-842A-530B3A6F0978}">
      <dgm:prSet phldrT="[Text]"/>
      <dgm:spPr/>
      <dgm:t>
        <a:bodyPr/>
        <a:lstStyle/>
        <a:p>
          <a:r>
            <a:rPr lang="en-GB" b="1" dirty="0"/>
            <a:t>Mo-alloys and TZM</a:t>
          </a:r>
        </a:p>
        <a:p>
          <a:r>
            <a:rPr lang="en-GB" dirty="0"/>
            <a:t>10.2 g/cm</a:t>
          </a:r>
          <a:r>
            <a:rPr lang="en-GB" baseline="30000" dirty="0"/>
            <a:t>3</a:t>
          </a:r>
        </a:p>
      </dgm:t>
    </dgm:pt>
    <dgm:pt modelId="{E8906842-13DC-AE47-BC99-0BC6C50995F9}" type="parTrans" cxnId="{1E3E1358-1172-3C41-AD6A-4FD3403CDD4C}">
      <dgm:prSet/>
      <dgm:spPr/>
      <dgm:t>
        <a:bodyPr/>
        <a:lstStyle/>
        <a:p>
          <a:endParaRPr lang="en-GB"/>
        </a:p>
      </dgm:t>
    </dgm:pt>
    <dgm:pt modelId="{53039925-2B22-1848-9974-135001D67113}" type="sibTrans" cxnId="{1E3E1358-1172-3C41-AD6A-4FD3403CDD4C}">
      <dgm:prSet/>
      <dgm:spPr/>
      <dgm:t>
        <a:bodyPr/>
        <a:lstStyle/>
        <a:p>
          <a:endParaRPr lang="en-GB"/>
        </a:p>
      </dgm:t>
    </dgm:pt>
    <dgm:pt modelId="{E8464A8C-6FED-C542-A223-F61D683A72FD}">
      <dgm:prSet phldrT="[Text]"/>
      <dgm:spPr/>
      <dgm:t>
        <a:bodyPr/>
        <a:lstStyle/>
        <a:p>
          <a:pPr>
            <a:buFont typeface="+mj-lt"/>
            <a:buNone/>
          </a:pPr>
          <a:r>
            <a:rPr lang="en-GB" b="1" dirty="0"/>
            <a:t>CuCrZr1 &amp; Glidcop</a:t>
          </a:r>
          <a:r>
            <a:rPr lang="en-GB" baseline="30000" dirty="0"/>
            <a:t>®</a:t>
          </a:r>
          <a:endParaRPr lang="en-GB" baseline="0" dirty="0"/>
        </a:p>
        <a:p>
          <a:pPr>
            <a:buFont typeface="+mj-lt"/>
            <a:buNone/>
          </a:pPr>
          <a:r>
            <a:rPr lang="en-GB" baseline="0" dirty="0"/>
            <a:t>8.9 g/cm</a:t>
          </a:r>
          <a:r>
            <a:rPr lang="en-GB" baseline="30000" dirty="0"/>
            <a:t>3</a:t>
          </a:r>
        </a:p>
      </dgm:t>
    </dgm:pt>
    <dgm:pt modelId="{0F155B2A-10C3-2545-BDB9-7A1C7BF168D1}" type="parTrans" cxnId="{F88F4979-826E-8B47-9FBA-D4D6F451848B}">
      <dgm:prSet/>
      <dgm:spPr/>
      <dgm:t>
        <a:bodyPr/>
        <a:lstStyle/>
        <a:p>
          <a:endParaRPr lang="en-GB"/>
        </a:p>
      </dgm:t>
    </dgm:pt>
    <dgm:pt modelId="{214DA713-EB5D-E043-8FA8-D443ACDEC0FE}" type="sibTrans" cxnId="{F88F4979-826E-8B47-9FBA-D4D6F451848B}">
      <dgm:prSet/>
      <dgm:spPr/>
      <dgm:t>
        <a:bodyPr/>
        <a:lstStyle/>
        <a:p>
          <a:endParaRPr lang="en-GB"/>
        </a:p>
      </dgm:t>
    </dgm:pt>
    <dgm:pt modelId="{30B1BCC9-F259-5644-AADF-B07011FB824C}">
      <dgm:prSet phldrT="[Text]"/>
      <dgm:spPr/>
      <dgm:t>
        <a:bodyPr/>
        <a:lstStyle/>
        <a:p>
          <a:r>
            <a:rPr lang="en-GB" b="1" dirty="0"/>
            <a:t>Tantalum</a:t>
          </a:r>
        </a:p>
        <a:p>
          <a:r>
            <a:rPr lang="en-GB" dirty="0"/>
            <a:t>16.6 g/cm</a:t>
          </a:r>
          <a:r>
            <a:rPr lang="en-GB" baseline="30000" dirty="0"/>
            <a:t>3</a:t>
          </a:r>
          <a:r>
            <a:rPr lang="en-GB" dirty="0"/>
            <a:t> </a:t>
          </a:r>
        </a:p>
      </dgm:t>
    </dgm:pt>
    <dgm:pt modelId="{B24D1EF8-4E3C-5D49-9494-99CC9D48E48B}" type="parTrans" cxnId="{E58A37E4-F8B0-A64C-A124-E67E1AE6DA9A}">
      <dgm:prSet/>
      <dgm:spPr/>
      <dgm:t>
        <a:bodyPr/>
        <a:lstStyle/>
        <a:p>
          <a:endParaRPr lang="en-GB"/>
        </a:p>
      </dgm:t>
    </dgm:pt>
    <dgm:pt modelId="{FC4D1C4B-907D-A74C-AF6B-B64DF16FD2CE}" type="sibTrans" cxnId="{E58A37E4-F8B0-A64C-A124-E67E1AE6DA9A}">
      <dgm:prSet/>
      <dgm:spPr/>
      <dgm:t>
        <a:bodyPr/>
        <a:lstStyle/>
        <a:p>
          <a:endParaRPr lang="en-GB"/>
        </a:p>
      </dgm:t>
    </dgm:pt>
    <dgm:pt modelId="{9FAEEB14-73C8-8041-BCBB-EDBF80CC8C00}">
      <dgm:prSet phldrT="[Text]"/>
      <dgm:spPr/>
      <dgm:t>
        <a:bodyPr/>
        <a:lstStyle/>
        <a:p>
          <a:r>
            <a:rPr lang="en-GB" b="1" dirty="0"/>
            <a:t>Tungsten and alloys</a:t>
          </a:r>
        </a:p>
        <a:p>
          <a:r>
            <a:rPr lang="en-GB" dirty="0"/>
            <a:t>18-19.3 g/cm</a:t>
          </a:r>
          <a:r>
            <a:rPr lang="en-GB" baseline="30000" dirty="0"/>
            <a:t>3</a:t>
          </a:r>
        </a:p>
      </dgm:t>
    </dgm:pt>
    <dgm:pt modelId="{C03D7FF6-7A6F-ED43-9BDE-582EFED3C055}" type="parTrans" cxnId="{B7FD60E5-83F8-5543-A371-E10F421AD255}">
      <dgm:prSet/>
      <dgm:spPr/>
      <dgm:t>
        <a:bodyPr/>
        <a:lstStyle/>
        <a:p>
          <a:endParaRPr lang="en-GB"/>
        </a:p>
      </dgm:t>
    </dgm:pt>
    <dgm:pt modelId="{06D43919-50C3-494D-893F-4EDAC3611EFE}" type="sibTrans" cxnId="{B7FD60E5-83F8-5543-A371-E10F421AD255}">
      <dgm:prSet/>
      <dgm:spPr/>
      <dgm:t>
        <a:bodyPr/>
        <a:lstStyle/>
        <a:p>
          <a:endParaRPr lang="en-GB"/>
        </a:p>
      </dgm:t>
    </dgm:pt>
    <dgm:pt modelId="{87792ACF-2EBD-704C-AD17-2D2E36CD6338}">
      <dgm:prSet/>
      <dgm:spPr/>
      <dgm:t>
        <a:bodyPr/>
        <a:lstStyle/>
        <a:p>
          <a:r>
            <a:rPr lang="en-GB" b="1" dirty="0"/>
            <a:t>Lead</a:t>
          </a:r>
        </a:p>
        <a:p>
          <a:r>
            <a:rPr lang="en-GB" dirty="0"/>
            <a:t>11.3 g/cm</a:t>
          </a:r>
          <a:r>
            <a:rPr lang="en-GB" baseline="30000" dirty="0"/>
            <a:t>3</a:t>
          </a:r>
        </a:p>
      </dgm:t>
    </dgm:pt>
    <dgm:pt modelId="{66179725-3AB2-8C4D-B994-16CF2DD2574E}" type="parTrans" cxnId="{421A3F10-8BB2-6A47-B073-779E01A629E3}">
      <dgm:prSet/>
      <dgm:spPr/>
      <dgm:t>
        <a:bodyPr/>
        <a:lstStyle/>
        <a:p>
          <a:endParaRPr lang="en-GB"/>
        </a:p>
      </dgm:t>
    </dgm:pt>
    <dgm:pt modelId="{0A0CCD3F-2344-1B4B-BC82-18E8F2D16B22}" type="sibTrans" cxnId="{421A3F10-8BB2-6A47-B073-779E01A629E3}">
      <dgm:prSet/>
      <dgm:spPr/>
      <dgm:t>
        <a:bodyPr/>
        <a:lstStyle/>
        <a:p>
          <a:endParaRPr lang="en-GB"/>
        </a:p>
      </dgm:t>
    </dgm:pt>
    <dgm:pt modelId="{EF37385B-CE36-0D46-8F0D-E70DE43DCDAC}">
      <dgm:prSet phldrT="[Text]"/>
      <dgm:spPr/>
      <dgm:t>
        <a:bodyPr/>
        <a:lstStyle/>
        <a:p>
          <a:r>
            <a:rPr lang="en-GB" b="1" dirty="0"/>
            <a:t>Iridium</a:t>
          </a:r>
        </a:p>
        <a:p>
          <a:r>
            <a:rPr lang="en-GB" dirty="0"/>
            <a:t>22.6 g/cm</a:t>
          </a:r>
          <a:r>
            <a:rPr lang="en-GB" baseline="30000" dirty="0"/>
            <a:t>3</a:t>
          </a:r>
        </a:p>
      </dgm:t>
    </dgm:pt>
    <dgm:pt modelId="{8D305C5B-EEDC-1A45-B5FC-DF39B21C494C}" type="parTrans" cxnId="{406D6C4C-EADB-834E-9050-6D18772BA0BF}">
      <dgm:prSet/>
      <dgm:spPr/>
      <dgm:t>
        <a:bodyPr/>
        <a:lstStyle/>
        <a:p>
          <a:endParaRPr lang="en-GB"/>
        </a:p>
      </dgm:t>
    </dgm:pt>
    <dgm:pt modelId="{CBBFA1A9-D287-BB45-AD6D-FCAD436C37C0}" type="sibTrans" cxnId="{406D6C4C-EADB-834E-9050-6D18772BA0BF}">
      <dgm:prSet/>
      <dgm:spPr/>
      <dgm:t>
        <a:bodyPr/>
        <a:lstStyle/>
        <a:p>
          <a:endParaRPr lang="en-GB"/>
        </a:p>
      </dgm:t>
    </dgm:pt>
    <dgm:pt modelId="{AD7EF7AB-4D9E-5746-AB92-FB6929898B4D}" type="pres">
      <dgm:prSet presAssocID="{1AB30538-E0BC-C34E-902E-A275DB2CB8C6}" presName="Name0" presStyleCnt="0">
        <dgm:presLayoutVars>
          <dgm:dir/>
          <dgm:resizeHandles val="exact"/>
        </dgm:presLayoutVars>
      </dgm:prSet>
      <dgm:spPr/>
    </dgm:pt>
    <dgm:pt modelId="{AEB15B42-7B6B-1145-8503-B8EA44939942}" type="pres">
      <dgm:prSet presAssocID="{E8464A8C-6FED-C542-A223-F61D683A72FD}" presName="parTxOnly" presStyleLbl="node1" presStyleIdx="0" presStyleCnt="6" custScaleY="128956">
        <dgm:presLayoutVars>
          <dgm:bulletEnabled val="1"/>
        </dgm:presLayoutVars>
      </dgm:prSet>
      <dgm:spPr/>
    </dgm:pt>
    <dgm:pt modelId="{EAC0DEB3-FBDA-C749-BD6A-855E81A2E5B2}" type="pres">
      <dgm:prSet presAssocID="{214DA713-EB5D-E043-8FA8-D443ACDEC0FE}" presName="parSpace" presStyleCnt="0"/>
      <dgm:spPr/>
    </dgm:pt>
    <dgm:pt modelId="{96D08860-EE09-9743-A1C3-8CC80D9EDEB7}" type="pres">
      <dgm:prSet presAssocID="{18F1106B-21BE-DC45-842A-530B3A6F0978}" presName="parTxOnly" presStyleLbl="node1" presStyleIdx="1" presStyleCnt="6" custScaleY="128956">
        <dgm:presLayoutVars>
          <dgm:bulletEnabled val="1"/>
        </dgm:presLayoutVars>
      </dgm:prSet>
      <dgm:spPr/>
    </dgm:pt>
    <dgm:pt modelId="{4A5B2080-5DBD-C24B-B34E-D1954B9970C2}" type="pres">
      <dgm:prSet presAssocID="{53039925-2B22-1848-9974-135001D67113}" presName="parSpace" presStyleCnt="0"/>
      <dgm:spPr/>
    </dgm:pt>
    <dgm:pt modelId="{208B969D-6688-5645-A7A7-C357AF76F6C7}" type="pres">
      <dgm:prSet presAssocID="{87792ACF-2EBD-704C-AD17-2D2E36CD6338}" presName="parTxOnly" presStyleLbl="node1" presStyleIdx="2" presStyleCnt="6" custScaleY="128956">
        <dgm:presLayoutVars>
          <dgm:bulletEnabled val="1"/>
        </dgm:presLayoutVars>
      </dgm:prSet>
      <dgm:spPr/>
    </dgm:pt>
    <dgm:pt modelId="{267CC0FF-5980-6740-8443-A9A5C34BF81F}" type="pres">
      <dgm:prSet presAssocID="{0A0CCD3F-2344-1B4B-BC82-18E8F2D16B22}" presName="parSpace" presStyleCnt="0"/>
      <dgm:spPr/>
    </dgm:pt>
    <dgm:pt modelId="{D5A9A596-85FE-0340-948F-0CAD403B3EE7}" type="pres">
      <dgm:prSet presAssocID="{30B1BCC9-F259-5644-AADF-B07011FB824C}" presName="parTxOnly" presStyleLbl="node1" presStyleIdx="3" presStyleCnt="6" custScaleY="128956">
        <dgm:presLayoutVars>
          <dgm:bulletEnabled val="1"/>
        </dgm:presLayoutVars>
      </dgm:prSet>
      <dgm:spPr/>
    </dgm:pt>
    <dgm:pt modelId="{2389C78A-4818-A247-9E1C-A508E04F7357}" type="pres">
      <dgm:prSet presAssocID="{FC4D1C4B-907D-A74C-AF6B-B64DF16FD2CE}" presName="parSpace" presStyleCnt="0"/>
      <dgm:spPr/>
    </dgm:pt>
    <dgm:pt modelId="{17332EB1-3422-1743-99BB-1611646BB1EE}" type="pres">
      <dgm:prSet presAssocID="{9FAEEB14-73C8-8041-BCBB-EDBF80CC8C00}" presName="parTxOnly" presStyleLbl="node1" presStyleIdx="4" presStyleCnt="6" custScaleY="128956">
        <dgm:presLayoutVars>
          <dgm:bulletEnabled val="1"/>
        </dgm:presLayoutVars>
      </dgm:prSet>
      <dgm:spPr/>
    </dgm:pt>
    <dgm:pt modelId="{547914F6-E766-1748-A3D8-C9A484734F40}" type="pres">
      <dgm:prSet presAssocID="{06D43919-50C3-494D-893F-4EDAC3611EFE}" presName="parSpace" presStyleCnt="0"/>
      <dgm:spPr/>
    </dgm:pt>
    <dgm:pt modelId="{05585C18-6A1F-F64A-A431-EFE05EA4ED77}" type="pres">
      <dgm:prSet presAssocID="{EF37385B-CE36-0D46-8F0D-E70DE43DCDAC}" presName="parTxOnly" presStyleLbl="node1" presStyleIdx="5" presStyleCnt="6" custScaleY="128956">
        <dgm:presLayoutVars>
          <dgm:bulletEnabled val="1"/>
        </dgm:presLayoutVars>
      </dgm:prSet>
      <dgm:spPr/>
    </dgm:pt>
  </dgm:ptLst>
  <dgm:cxnLst>
    <dgm:cxn modelId="{36D99009-AE28-BD42-9C3E-83AEE919FB20}" type="presOf" srcId="{EF37385B-CE36-0D46-8F0D-E70DE43DCDAC}" destId="{05585C18-6A1F-F64A-A431-EFE05EA4ED77}" srcOrd="0" destOrd="0" presId="urn:microsoft.com/office/officeart/2005/8/layout/hChevron3"/>
    <dgm:cxn modelId="{421A3F10-8BB2-6A47-B073-779E01A629E3}" srcId="{1AB30538-E0BC-C34E-902E-A275DB2CB8C6}" destId="{87792ACF-2EBD-704C-AD17-2D2E36CD6338}" srcOrd="2" destOrd="0" parTransId="{66179725-3AB2-8C4D-B994-16CF2DD2574E}" sibTransId="{0A0CCD3F-2344-1B4B-BC82-18E8F2D16B22}"/>
    <dgm:cxn modelId="{8250AA29-00B2-C241-A140-26341FB9A782}" type="presOf" srcId="{E8464A8C-6FED-C542-A223-F61D683A72FD}" destId="{AEB15B42-7B6B-1145-8503-B8EA44939942}" srcOrd="0" destOrd="0" presId="urn:microsoft.com/office/officeart/2005/8/layout/hChevron3"/>
    <dgm:cxn modelId="{FE37672C-5FC8-5A4C-AF97-436896A31980}" type="presOf" srcId="{30B1BCC9-F259-5644-AADF-B07011FB824C}" destId="{D5A9A596-85FE-0340-948F-0CAD403B3EE7}" srcOrd="0" destOrd="0" presId="urn:microsoft.com/office/officeart/2005/8/layout/hChevron3"/>
    <dgm:cxn modelId="{406D6C4C-EADB-834E-9050-6D18772BA0BF}" srcId="{1AB30538-E0BC-C34E-902E-A275DB2CB8C6}" destId="{EF37385B-CE36-0D46-8F0D-E70DE43DCDAC}" srcOrd="5" destOrd="0" parTransId="{8D305C5B-EEDC-1A45-B5FC-DF39B21C494C}" sibTransId="{CBBFA1A9-D287-BB45-AD6D-FCAD436C37C0}"/>
    <dgm:cxn modelId="{1E3E1358-1172-3C41-AD6A-4FD3403CDD4C}" srcId="{1AB30538-E0BC-C34E-902E-A275DB2CB8C6}" destId="{18F1106B-21BE-DC45-842A-530B3A6F0978}" srcOrd="1" destOrd="0" parTransId="{E8906842-13DC-AE47-BC99-0BC6C50995F9}" sibTransId="{53039925-2B22-1848-9974-135001D67113}"/>
    <dgm:cxn modelId="{F88F4979-826E-8B47-9FBA-D4D6F451848B}" srcId="{1AB30538-E0BC-C34E-902E-A275DB2CB8C6}" destId="{E8464A8C-6FED-C542-A223-F61D683A72FD}" srcOrd="0" destOrd="0" parTransId="{0F155B2A-10C3-2545-BDB9-7A1C7BF168D1}" sibTransId="{214DA713-EB5D-E043-8FA8-D443ACDEC0FE}"/>
    <dgm:cxn modelId="{857CD19F-6F4F-D745-A24F-4A35A9F3FE80}" type="presOf" srcId="{9FAEEB14-73C8-8041-BCBB-EDBF80CC8C00}" destId="{17332EB1-3422-1743-99BB-1611646BB1EE}" srcOrd="0" destOrd="0" presId="urn:microsoft.com/office/officeart/2005/8/layout/hChevron3"/>
    <dgm:cxn modelId="{213A07C3-B3AE-B449-800C-5591DA6B03EB}" type="presOf" srcId="{18F1106B-21BE-DC45-842A-530B3A6F0978}" destId="{96D08860-EE09-9743-A1C3-8CC80D9EDEB7}" srcOrd="0" destOrd="0" presId="urn:microsoft.com/office/officeart/2005/8/layout/hChevron3"/>
    <dgm:cxn modelId="{D4CD68D4-B5EF-734B-834F-CF7E0C71DA83}" type="presOf" srcId="{87792ACF-2EBD-704C-AD17-2D2E36CD6338}" destId="{208B969D-6688-5645-A7A7-C357AF76F6C7}" srcOrd="0" destOrd="0" presId="urn:microsoft.com/office/officeart/2005/8/layout/hChevron3"/>
    <dgm:cxn modelId="{E58A37E4-F8B0-A64C-A124-E67E1AE6DA9A}" srcId="{1AB30538-E0BC-C34E-902E-A275DB2CB8C6}" destId="{30B1BCC9-F259-5644-AADF-B07011FB824C}" srcOrd="3" destOrd="0" parTransId="{B24D1EF8-4E3C-5D49-9494-99CC9D48E48B}" sibTransId="{FC4D1C4B-907D-A74C-AF6B-B64DF16FD2CE}"/>
    <dgm:cxn modelId="{B7FD60E5-83F8-5543-A371-E10F421AD255}" srcId="{1AB30538-E0BC-C34E-902E-A275DB2CB8C6}" destId="{9FAEEB14-73C8-8041-BCBB-EDBF80CC8C00}" srcOrd="4" destOrd="0" parTransId="{C03D7FF6-7A6F-ED43-9BDE-582EFED3C055}" sibTransId="{06D43919-50C3-494D-893F-4EDAC3611EFE}"/>
    <dgm:cxn modelId="{101839F2-FF95-0B4F-BA32-137C1F9273C6}" type="presOf" srcId="{1AB30538-E0BC-C34E-902E-A275DB2CB8C6}" destId="{AD7EF7AB-4D9E-5746-AB92-FB6929898B4D}" srcOrd="0" destOrd="0" presId="urn:microsoft.com/office/officeart/2005/8/layout/hChevron3"/>
    <dgm:cxn modelId="{34149FEE-0CAF-F94D-8346-4782A3410B55}" type="presParOf" srcId="{AD7EF7AB-4D9E-5746-AB92-FB6929898B4D}" destId="{AEB15B42-7B6B-1145-8503-B8EA44939942}" srcOrd="0" destOrd="0" presId="urn:microsoft.com/office/officeart/2005/8/layout/hChevron3"/>
    <dgm:cxn modelId="{28F3074A-F368-D641-A8B3-C3BB36E4401B}" type="presParOf" srcId="{AD7EF7AB-4D9E-5746-AB92-FB6929898B4D}" destId="{EAC0DEB3-FBDA-C749-BD6A-855E81A2E5B2}" srcOrd="1" destOrd="0" presId="urn:microsoft.com/office/officeart/2005/8/layout/hChevron3"/>
    <dgm:cxn modelId="{339A81A2-8796-1540-9F4B-A00AA8B6BC6D}" type="presParOf" srcId="{AD7EF7AB-4D9E-5746-AB92-FB6929898B4D}" destId="{96D08860-EE09-9743-A1C3-8CC80D9EDEB7}" srcOrd="2" destOrd="0" presId="urn:microsoft.com/office/officeart/2005/8/layout/hChevron3"/>
    <dgm:cxn modelId="{038B15EF-12A3-A542-B0FC-CA4012756D8D}" type="presParOf" srcId="{AD7EF7AB-4D9E-5746-AB92-FB6929898B4D}" destId="{4A5B2080-5DBD-C24B-B34E-D1954B9970C2}" srcOrd="3" destOrd="0" presId="urn:microsoft.com/office/officeart/2005/8/layout/hChevron3"/>
    <dgm:cxn modelId="{EF401486-0769-A446-815B-803481845DDE}" type="presParOf" srcId="{AD7EF7AB-4D9E-5746-AB92-FB6929898B4D}" destId="{208B969D-6688-5645-A7A7-C357AF76F6C7}" srcOrd="4" destOrd="0" presId="urn:microsoft.com/office/officeart/2005/8/layout/hChevron3"/>
    <dgm:cxn modelId="{A9C54145-4B3B-C843-8B9E-59CD57F84197}" type="presParOf" srcId="{AD7EF7AB-4D9E-5746-AB92-FB6929898B4D}" destId="{267CC0FF-5980-6740-8443-A9A5C34BF81F}" srcOrd="5" destOrd="0" presId="urn:microsoft.com/office/officeart/2005/8/layout/hChevron3"/>
    <dgm:cxn modelId="{6EE9B91E-1AA7-A74C-8B3A-EEDE8CB2C109}" type="presParOf" srcId="{AD7EF7AB-4D9E-5746-AB92-FB6929898B4D}" destId="{D5A9A596-85FE-0340-948F-0CAD403B3EE7}" srcOrd="6" destOrd="0" presId="urn:microsoft.com/office/officeart/2005/8/layout/hChevron3"/>
    <dgm:cxn modelId="{605C71BF-2C92-8D43-9E04-3C402499B8E2}" type="presParOf" srcId="{AD7EF7AB-4D9E-5746-AB92-FB6929898B4D}" destId="{2389C78A-4818-A247-9E1C-A508E04F7357}" srcOrd="7" destOrd="0" presId="urn:microsoft.com/office/officeart/2005/8/layout/hChevron3"/>
    <dgm:cxn modelId="{018A87DB-6FEE-774D-B064-5356164E5D44}" type="presParOf" srcId="{AD7EF7AB-4D9E-5746-AB92-FB6929898B4D}" destId="{17332EB1-3422-1743-99BB-1611646BB1EE}" srcOrd="8" destOrd="0" presId="urn:microsoft.com/office/officeart/2005/8/layout/hChevron3"/>
    <dgm:cxn modelId="{7A842E18-F2B6-6B44-BFFE-C5E54816189B}" type="presParOf" srcId="{AD7EF7AB-4D9E-5746-AB92-FB6929898B4D}" destId="{547914F6-E766-1748-A3D8-C9A484734F40}" srcOrd="9" destOrd="0" presId="urn:microsoft.com/office/officeart/2005/8/layout/hChevron3"/>
    <dgm:cxn modelId="{9493E34C-F13B-C042-9B0A-53A309BD65F9}" type="presParOf" srcId="{AD7EF7AB-4D9E-5746-AB92-FB6929898B4D}" destId="{05585C18-6A1F-F64A-A431-EFE05EA4ED77}" srcOrd="1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86621A2-DE1B-C540-9B6D-42A92A3F4DA1}" type="doc">
      <dgm:prSet loTypeId="urn:microsoft.com/office/officeart/2005/8/layout/matrix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49791F7C-A837-B044-9D2C-C3A9698210B1}">
      <dgm:prSet phldrT="[Text]"/>
      <dgm:spPr/>
      <dgm:t>
        <a:bodyPr/>
        <a:lstStyle/>
        <a:p>
          <a:r>
            <a:rPr lang="en-GB" dirty="0"/>
            <a:t>Vacuum criteria</a:t>
          </a:r>
        </a:p>
      </dgm:t>
    </dgm:pt>
    <dgm:pt modelId="{A845D396-4188-1F4D-B77E-207032446DBE}" type="parTrans" cxnId="{A32752FC-18DE-1640-80C3-F2BFA0EC5FFC}">
      <dgm:prSet/>
      <dgm:spPr/>
      <dgm:t>
        <a:bodyPr/>
        <a:lstStyle/>
        <a:p>
          <a:endParaRPr lang="en-GB"/>
        </a:p>
      </dgm:t>
    </dgm:pt>
    <dgm:pt modelId="{6A7CB973-01CE-A54C-9213-AC9C5C51D5FB}" type="sibTrans" cxnId="{A32752FC-18DE-1640-80C3-F2BFA0EC5FFC}">
      <dgm:prSet/>
      <dgm:spPr/>
      <dgm:t>
        <a:bodyPr/>
        <a:lstStyle/>
        <a:p>
          <a:endParaRPr lang="en-GB"/>
        </a:p>
      </dgm:t>
    </dgm:pt>
    <dgm:pt modelId="{EDAD38DA-7CC4-3E4F-9081-ECB48C49DF28}">
      <dgm:prSet phldrT="[Text]"/>
      <dgm:spPr/>
      <dgm:t>
        <a:bodyPr/>
        <a:lstStyle/>
        <a:p>
          <a:r>
            <a:rPr lang="en-GB" b="1" dirty="0"/>
            <a:t>Leak tightness</a:t>
          </a:r>
        </a:p>
        <a:p>
          <a:r>
            <a:rPr lang="en-GB" dirty="0"/>
            <a:t>(e.g. 1·10</a:t>
          </a:r>
          <a:r>
            <a:rPr lang="en-GB" baseline="30000" dirty="0"/>
            <a:t>-10</a:t>
          </a:r>
          <a:r>
            <a:rPr lang="en-GB" dirty="0"/>
            <a:t> mbar∙l∙s</a:t>
          </a:r>
          <a:r>
            <a:rPr lang="en-GB" baseline="30000" dirty="0"/>
            <a:t>-1</a:t>
          </a:r>
          <a:r>
            <a:rPr lang="en-GB" dirty="0"/>
            <a:t>)</a:t>
          </a:r>
        </a:p>
      </dgm:t>
    </dgm:pt>
    <dgm:pt modelId="{3334E3E4-381D-584F-ACDB-CF980F69B74A}" type="parTrans" cxnId="{83BB0908-0875-C447-8F16-F033BD9ACE08}">
      <dgm:prSet/>
      <dgm:spPr/>
      <dgm:t>
        <a:bodyPr/>
        <a:lstStyle/>
        <a:p>
          <a:endParaRPr lang="en-GB"/>
        </a:p>
      </dgm:t>
    </dgm:pt>
    <dgm:pt modelId="{02647F7B-271D-8045-B895-0C590E3E9E46}" type="sibTrans" cxnId="{83BB0908-0875-C447-8F16-F033BD9ACE08}">
      <dgm:prSet/>
      <dgm:spPr/>
      <dgm:t>
        <a:bodyPr/>
        <a:lstStyle/>
        <a:p>
          <a:endParaRPr lang="en-GB"/>
        </a:p>
      </dgm:t>
    </dgm:pt>
    <dgm:pt modelId="{4F33A2E4-7B8D-6C4C-8EE7-021C95E5845D}">
      <dgm:prSet phldrT="[Text]"/>
      <dgm:spPr/>
      <dgm:t>
        <a:bodyPr/>
        <a:lstStyle/>
        <a:p>
          <a:r>
            <a:rPr lang="en-GB" b="1" dirty="0"/>
            <a:t>Contamination</a:t>
          </a:r>
        </a:p>
        <a:p>
          <a:r>
            <a:rPr lang="en-GB" dirty="0"/>
            <a:t>(hydrocarbons, CO/CO</a:t>
          </a:r>
          <a:r>
            <a:rPr lang="en-GB" baseline="-25000" dirty="0"/>
            <a:t>2</a:t>
          </a:r>
          <a:r>
            <a:rPr lang="en-GB" dirty="0"/>
            <a:t>, higher Z – </a:t>
          </a:r>
          <a:r>
            <a:rPr lang="en-GB"/>
            <a:t>from cleaning or poor design)</a:t>
          </a:r>
          <a:endParaRPr lang="en-GB" dirty="0"/>
        </a:p>
      </dgm:t>
    </dgm:pt>
    <dgm:pt modelId="{E6864483-12E1-AD43-BB85-64FF89F90ECA}" type="parTrans" cxnId="{B41BBE39-6F00-C447-9ED9-1394F9A4FBE8}">
      <dgm:prSet/>
      <dgm:spPr/>
      <dgm:t>
        <a:bodyPr/>
        <a:lstStyle/>
        <a:p>
          <a:endParaRPr lang="en-GB"/>
        </a:p>
      </dgm:t>
    </dgm:pt>
    <dgm:pt modelId="{7C2CD2ED-1145-AA4A-B008-F55CA595F7E6}" type="sibTrans" cxnId="{B41BBE39-6F00-C447-9ED9-1394F9A4FBE8}">
      <dgm:prSet/>
      <dgm:spPr/>
      <dgm:t>
        <a:bodyPr/>
        <a:lstStyle/>
        <a:p>
          <a:endParaRPr lang="en-GB"/>
        </a:p>
      </dgm:t>
    </dgm:pt>
    <dgm:pt modelId="{08AF80DD-CE69-C348-9647-9325779C079A}">
      <dgm:prSet phldrT="[Text]"/>
      <dgm:spPr/>
      <dgm:t>
        <a:bodyPr/>
        <a:lstStyle/>
        <a:p>
          <a:r>
            <a:rPr lang="en-GB" b="1" dirty="0"/>
            <a:t>Outgassing </a:t>
          </a:r>
          <a:r>
            <a:rPr lang="en-GB" b="0" dirty="0"/>
            <a:t>(from internal components)</a:t>
          </a:r>
        </a:p>
        <a:p>
          <a:r>
            <a:rPr lang="en-GB" dirty="0"/>
            <a:t>(e</a:t>
          </a:r>
          <a:r>
            <a:rPr lang="en-GB" b="0" dirty="0"/>
            <a:t>.g. threshold 10</a:t>
          </a:r>
          <a:r>
            <a:rPr lang="en-GB" b="0" baseline="30000" dirty="0"/>
            <a:t>-7</a:t>
          </a:r>
          <a:r>
            <a:rPr lang="en-GB" b="0" dirty="0"/>
            <a:t> mbar∙l∙s</a:t>
          </a:r>
          <a:r>
            <a:rPr lang="en-GB" b="0" baseline="30000" dirty="0"/>
            <a:t>-1</a:t>
          </a:r>
          <a:r>
            <a:rPr lang="en-GB" b="0" baseline="0" dirty="0"/>
            <a:t>)</a:t>
          </a:r>
          <a:r>
            <a:rPr lang="en-GB" b="0" dirty="0"/>
            <a:t> </a:t>
          </a:r>
        </a:p>
      </dgm:t>
    </dgm:pt>
    <dgm:pt modelId="{264455E3-407B-FA4F-8CE3-FD1A2B4827F2}" type="parTrans" cxnId="{5189830A-9549-924A-A580-79490A88B9B4}">
      <dgm:prSet/>
      <dgm:spPr/>
      <dgm:t>
        <a:bodyPr/>
        <a:lstStyle/>
        <a:p>
          <a:endParaRPr lang="en-GB"/>
        </a:p>
      </dgm:t>
    </dgm:pt>
    <dgm:pt modelId="{D51AD3CB-CC87-3C49-94F7-7305C3CF8211}" type="sibTrans" cxnId="{5189830A-9549-924A-A580-79490A88B9B4}">
      <dgm:prSet/>
      <dgm:spPr/>
      <dgm:t>
        <a:bodyPr/>
        <a:lstStyle/>
        <a:p>
          <a:endParaRPr lang="en-GB"/>
        </a:p>
      </dgm:t>
    </dgm:pt>
    <dgm:pt modelId="{3A1BCAF4-25BA-544A-8674-526764CF744E}">
      <dgm:prSet phldrT="[Text]"/>
      <dgm:spPr/>
      <dgm:t>
        <a:bodyPr/>
        <a:lstStyle/>
        <a:p>
          <a:r>
            <a:rPr lang="en-GB" b="1" dirty="0"/>
            <a:t>Virtual leaks </a:t>
          </a:r>
          <a:r>
            <a:rPr lang="en-GB" b="0" dirty="0"/>
            <a:t>(e.g. trapped pockets of gas)</a:t>
          </a:r>
          <a:endParaRPr lang="en-GB" b="1" dirty="0"/>
        </a:p>
        <a:p>
          <a:r>
            <a:rPr lang="en-GB" b="0" dirty="0"/>
            <a:t>(&lt; 5∙10</a:t>
          </a:r>
          <a:r>
            <a:rPr lang="en-GB" b="0" baseline="30000" dirty="0"/>
            <a:t>-9</a:t>
          </a:r>
          <a:r>
            <a:rPr lang="en-GB" b="0" dirty="0"/>
            <a:t> mbar∙l∙s</a:t>
          </a:r>
          <a:r>
            <a:rPr lang="en-GB" b="0" baseline="30000" dirty="0"/>
            <a:t>-1</a:t>
          </a:r>
          <a:r>
            <a:rPr lang="en-GB" b="0" baseline="0" dirty="0"/>
            <a:t>)</a:t>
          </a:r>
          <a:endParaRPr lang="en-GB" b="0" baseline="30000" dirty="0"/>
        </a:p>
      </dgm:t>
    </dgm:pt>
    <dgm:pt modelId="{A93616DE-CDE8-C342-A168-68A02C1CEA13}" type="parTrans" cxnId="{ABD2ED38-4A5B-E44E-B886-61600C4FE8C1}">
      <dgm:prSet/>
      <dgm:spPr/>
      <dgm:t>
        <a:bodyPr/>
        <a:lstStyle/>
        <a:p>
          <a:endParaRPr lang="en-GB"/>
        </a:p>
      </dgm:t>
    </dgm:pt>
    <dgm:pt modelId="{465B9DC9-1949-6742-9E7F-529592D78B10}" type="sibTrans" cxnId="{ABD2ED38-4A5B-E44E-B886-61600C4FE8C1}">
      <dgm:prSet/>
      <dgm:spPr/>
      <dgm:t>
        <a:bodyPr/>
        <a:lstStyle/>
        <a:p>
          <a:endParaRPr lang="en-GB"/>
        </a:p>
      </dgm:t>
    </dgm:pt>
    <dgm:pt modelId="{076C39BF-DCD4-4545-84AE-5A2610CEC470}" type="pres">
      <dgm:prSet presAssocID="{386621A2-DE1B-C540-9B6D-42A92A3F4DA1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7EE1EEC9-709C-AB43-828E-3BB37868DB5A}" type="pres">
      <dgm:prSet presAssocID="{386621A2-DE1B-C540-9B6D-42A92A3F4DA1}" presName="matrix" presStyleCnt="0"/>
      <dgm:spPr/>
    </dgm:pt>
    <dgm:pt modelId="{7CE16D5F-2337-774A-BB2F-5BEB88AB20B2}" type="pres">
      <dgm:prSet presAssocID="{386621A2-DE1B-C540-9B6D-42A92A3F4DA1}" presName="tile1" presStyleLbl="node1" presStyleIdx="0" presStyleCnt="4"/>
      <dgm:spPr/>
    </dgm:pt>
    <dgm:pt modelId="{5454B8C4-0BFB-1949-8AF9-6FEF061BFC40}" type="pres">
      <dgm:prSet presAssocID="{386621A2-DE1B-C540-9B6D-42A92A3F4DA1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DB4FD3B2-FFB3-6442-9404-892677A31CE6}" type="pres">
      <dgm:prSet presAssocID="{386621A2-DE1B-C540-9B6D-42A92A3F4DA1}" presName="tile2" presStyleLbl="node1" presStyleIdx="1" presStyleCnt="4"/>
      <dgm:spPr/>
    </dgm:pt>
    <dgm:pt modelId="{7AFCD18E-0CCD-7A41-96D0-360709260E96}" type="pres">
      <dgm:prSet presAssocID="{386621A2-DE1B-C540-9B6D-42A92A3F4DA1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AE694181-24F7-0741-89B7-D5F24B3282F9}" type="pres">
      <dgm:prSet presAssocID="{386621A2-DE1B-C540-9B6D-42A92A3F4DA1}" presName="tile3" presStyleLbl="node1" presStyleIdx="2" presStyleCnt="4"/>
      <dgm:spPr/>
    </dgm:pt>
    <dgm:pt modelId="{70C60543-39FA-7D47-993A-60060AE8C4BA}" type="pres">
      <dgm:prSet presAssocID="{386621A2-DE1B-C540-9B6D-42A92A3F4DA1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D68C6E00-0210-E24B-A444-8D8E835A8C24}" type="pres">
      <dgm:prSet presAssocID="{386621A2-DE1B-C540-9B6D-42A92A3F4DA1}" presName="tile4" presStyleLbl="node1" presStyleIdx="3" presStyleCnt="4"/>
      <dgm:spPr/>
    </dgm:pt>
    <dgm:pt modelId="{FEADCDC0-B27F-5640-A361-22DDA9D5AB41}" type="pres">
      <dgm:prSet presAssocID="{386621A2-DE1B-C540-9B6D-42A92A3F4DA1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71636B9D-C52E-5A4F-926B-98BFCD321A3B}" type="pres">
      <dgm:prSet presAssocID="{386621A2-DE1B-C540-9B6D-42A92A3F4DA1}" presName="centerTile" presStyleLbl="fgShp" presStyleIdx="0" presStyleCnt="1">
        <dgm:presLayoutVars>
          <dgm:chMax val="0"/>
          <dgm:chPref val="0"/>
        </dgm:presLayoutVars>
      </dgm:prSet>
      <dgm:spPr/>
    </dgm:pt>
  </dgm:ptLst>
  <dgm:cxnLst>
    <dgm:cxn modelId="{E80C9D01-39C3-0048-824B-50D54B9A8D0C}" type="presOf" srcId="{4F33A2E4-7B8D-6C4C-8EE7-021C95E5845D}" destId="{DB4FD3B2-FFB3-6442-9404-892677A31CE6}" srcOrd="0" destOrd="0" presId="urn:microsoft.com/office/officeart/2005/8/layout/matrix1"/>
    <dgm:cxn modelId="{83BB0908-0875-C447-8F16-F033BD9ACE08}" srcId="{49791F7C-A837-B044-9D2C-C3A9698210B1}" destId="{EDAD38DA-7CC4-3E4F-9081-ECB48C49DF28}" srcOrd="0" destOrd="0" parTransId="{3334E3E4-381D-584F-ACDB-CF980F69B74A}" sibTransId="{02647F7B-271D-8045-B895-0C590E3E9E46}"/>
    <dgm:cxn modelId="{5189830A-9549-924A-A580-79490A88B9B4}" srcId="{49791F7C-A837-B044-9D2C-C3A9698210B1}" destId="{08AF80DD-CE69-C348-9647-9325779C079A}" srcOrd="2" destOrd="0" parTransId="{264455E3-407B-FA4F-8CE3-FD1A2B4827F2}" sibTransId="{D51AD3CB-CC87-3C49-94F7-7305C3CF8211}"/>
    <dgm:cxn modelId="{9C019620-2BFC-FB4B-85D9-F5F038655BA7}" type="presOf" srcId="{EDAD38DA-7CC4-3E4F-9081-ECB48C49DF28}" destId="{5454B8C4-0BFB-1949-8AF9-6FEF061BFC40}" srcOrd="1" destOrd="0" presId="urn:microsoft.com/office/officeart/2005/8/layout/matrix1"/>
    <dgm:cxn modelId="{ABD2ED38-4A5B-E44E-B886-61600C4FE8C1}" srcId="{49791F7C-A837-B044-9D2C-C3A9698210B1}" destId="{3A1BCAF4-25BA-544A-8674-526764CF744E}" srcOrd="3" destOrd="0" parTransId="{A93616DE-CDE8-C342-A168-68A02C1CEA13}" sibTransId="{465B9DC9-1949-6742-9E7F-529592D78B10}"/>
    <dgm:cxn modelId="{B41BBE39-6F00-C447-9ED9-1394F9A4FBE8}" srcId="{49791F7C-A837-B044-9D2C-C3A9698210B1}" destId="{4F33A2E4-7B8D-6C4C-8EE7-021C95E5845D}" srcOrd="1" destOrd="0" parTransId="{E6864483-12E1-AD43-BB85-64FF89F90ECA}" sibTransId="{7C2CD2ED-1145-AA4A-B008-F55CA595F7E6}"/>
    <dgm:cxn modelId="{6F646C64-E071-A540-8BAD-3698930FCDC8}" type="presOf" srcId="{3A1BCAF4-25BA-544A-8674-526764CF744E}" destId="{D68C6E00-0210-E24B-A444-8D8E835A8C24}" srcOrd="0" destOrd="0" presId="urn:microsoft.com/office/officeart/2005/8/layout/matrix1"/>
    <dgm:cxn modelId="{C274DB47-D66F-5C4B-840A-9FDD66B74DC7}" type="presOf" srcId="{4F33A2E4-7B8D-6C4C-8EE7-021C95E5845D}" destId="{7AFCD18E-0CCD-7A41-96D0-360709260E96}" srcOrd="1" destOrd="0" presId="urn:microsoft.com/office/officeart/2005/8/layout/matrix1"/>
    <dgm:cxn modelId="{98FAE07D-66A4-4745-BCD2-E21AE76D9765}" type="presOf" srcId="{3A1BCAF4-25BA-544A-8674-526764CF744E}" destId="{FEADCDC0-B27F-5640-A361-22DDA9D5AB41}" srcOrd="1" destOrd="0" presId="urn:microsoft.com/office/officeart/2005/8/layout/matrix1"/>
    <dgm:cxn modelId="{BC5CFC80-2E93-E54D-A1BE-967964D2A23C}" type="presOf" srcId="{08AF80DD-CE69-C348-9647-9325779C079A}" destId="{70C60543-39FA-7D47-993A-60060AE8C4BA}" srcOrd="1" destOrd="0" presId="urn:microsoft.com/office/officeart/2005/8/layout/matrix1"/>
    <dgm:cxn modelId="{61B384A8-4AAF-A54D-BD3C-56C22B9549EF}" type="presOf" srcId="{386621A2-DE1B-C540-9B6D-42A92A3F4DA1}" destId="{076C39BF-DCD4-4545-84AE-5A2610CEC470}" srcOrd="0" destOrd="0" presId="urn:microsoft.com/office/officeart/2005/8/layout/matrix1"/>
    <dgm:cxn modelId="{E0E7F1AA-08FC-514E-A21D-89231E69EB05}" type="presOf" srcId="{49791F7C-A837-B044-9D2C-C3A9698210B1}" destId="{71636B9D-C52E-5A4F-926B-98BFCD321A3B}" srcOrd="0" destOrd="0" presId="urn:microsoft.com/office/officeart/2005/8/layout/matrix1"/>
    <dgm:cxn modelId="{345513AB-09F4-7E43-A2AB-5C8C43942B49}" type="presOf" srcId="{08AF80DD-CE69-C348-9647-9325779C079A}" destId="{AE694181-24F7-0741-89B7-D5F24B3282F9}" srcOrd="0" destOrd="0" presId="urn:microsoft.com/office/officeart/2005/8/layout/matrix1"/>
    <dgm:cxn modelId="{7BCAB7CE-962A-6B4F-8716-E79E71115600}" type="presOf" srcId="{EDAD38DA-7CC4-3E4F-9081-ECB48C49DF28}" destId="{7CE16D5F-2337-774A-BB2F-5BEB88AB20B2}" srcOrd="0" destOrd="0" presId="urn:microsoft.com/office/officeart/2005/8/layout/matrix1"/>
    <dgm:cxn modelId="{A32752FC-18DE-1640-80C3-F2BFA0EC5FFC}" srcId="{386621A2-DE1B-C540-9B6D-42A92A3F4DA1}" destId="{49791F7C-A837-B044-9D2C-C3A9698210B1}" srcOrd="0" destOrd="0" parTransId="{A845D396-4188-1F4D-B77E-207032446DBE}" sibTransId="{6A7CB973-01CE-A54C-9213-AC9C5C51D5FB}"/>
    <dgm:cxn modelId="{C0BF908B-87A9-6449-8B83-73C3D2378FD6}" type="presParOf" srcId="{076C39BF-DCD4-4545-84AE-5A2610CEC470}" destId="{7EE1EEC9-709C-AB43-828E-3BB37868DB5A}" srcOrd="0" destOrd="0" presId="urn:microsoft.com/office/officeart/2005/8/layout/matrix1"/>
    <dgm:cxn modelId="{19CE847F-02BE-EA46-A891-F256E5D04D50}" type="presParOf" srcId="{7EE1EEC9-709C-AB43-828E-3BB37868DB5A}" destId="{7CE16D5F-2337-774A-BB2F-5BEB88AB20B2}" srcOrd="0" destOrd="0" presId="urn:microsoft.com/office/officeart/2005/8/layout/matrix1"/>
    <dgm:cxn modelId="{8E03606C-B9EC-7149-9437-40C4304C728B}" type="presParOf" srcId="{7EE1EEC9-709C-AB43-828E-3BB37868DB5A}" destId="{5454B8C4-0BFB-1949-8AF9-6FEF061BFC40}" srcOrd="1" destOrd="0" presId="urn:microsoft.com/office/officeart/2005/8/layout/matrix1"/>
    <dgm:cxn modelId="{151E5D50-5CBE-6640-9E27-89B2F3C9C934}" type="presParOf" srcId="{7EE1EEC9-709C-AB43-828E-3BB37868DB5A}" destId="{DB4FD3B2-FFB3-6442-9404-892677A31CE6}" srcOrd="2" destOrd="0" presId="urn:microsoft.com/office/officeart/2005/8/layout/matrix1"/>
    <dgm:cxn modelId="{154ABAB8-5AF5-1548-85B1-73ED67F7CD73}" type="presParOf" srcId="{7EE1EEC9-709C-AB43-828E-3BB37868DB5A}" destId="{7AFCD18E-0CCD-7A41-96D0-360709260E96}" srcOrd="3" destOrd="0" presId="urn:microsoft.com/office/officeart/2005/8/layout/matrix1"/>
    <dgm:cxn modelId="{D9517C4D-7C9C-894B-A714-30397C735119}" type="presParOf" srcId="{7EE1EEC9-709C-AB43-828E-3BB37868DB5A}" destId="{AE694181-24F7-0741-89B7-D5F24B3282F9}" srcOrd="4" destOrd="0" presId="urn:microsoft.com/office/officeart/2005/8/layout/matrix1"/>
    <dgm:cxn modelId="{6E8E31F6-2FF9-5B49-BEBD-F980B8EFF039}" type="presParOf" srcId="{7EE1EEC9-709C-AB43-828E-3BB37868DB5A}" destId="{70C60543-39FA-7D47-993A-60060AE8C4BA}" srcOrd="5" destOrd="0" presId="urn:microsoft.com/office/officeart/2005/8/layout/matrix1"/>
    <dgm:cxn modelId="{030D602A-D658-E54C-9939-6685379F3410}" type="presParOf" srcId="{7EE1EEC9-709C-AB43-828E-3BB37868DB5A}" destId="{D68C6E00-0210-E24B-A444-8D8E835A8C24}" srcOrd="6" destOrd="0" presId="urn:microsoft.com/office/officeart/2005/8/layout/matrix1"/>
    <dgm:cxn modelId="{E5BA8926-25CA-D148-834B-0C43D8A8F780}" type="presParOf" srcId="{7EE1EEC9-709C-AB43-828E-3BB37868DB5A}" destId="{FEADCDC0-B27F-5640-A361-22DDA9D5AB41}" srcOrd="7" destOrd="0" presId="urn:microsoft.com/office/officeart/2005/8/layout/matrix1"/>
    <dgm:cxn modelId="{58345259-8CAD-6D4A-A37B-C9AD789B738D}" type="presParOf" srcId="{076C39BF-DCD4-4545-84AE-5A2610CEC470}" destId="{71636B9D-C52E-5A4F-926B-98BFCD321A3B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992052-E718-4E59-A360-4D28C56AADEB}">
      <dsp:nvSpPr>
        <dsp:cNvPr id="0" name=""/>
        <dsp:cNvSpPr/>
      </dsp:nvSpPr>
      <dsp:spPr>
        <a:xfrm>
          <a:off x="1388" y="0"/>
          <a:ext cx="3610554" cy="558008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 dirty="0"/>
            <a:t>Safety function</a:t>
          </a:r>
        </a:p>
      </dsp:txBody>
      <dsp:txXfrm>
        <a:off x="1388" y="0"/>
        <a:ext cx="3610554" cy="1674026"/>
      </dsp:txXfrm>
    </dsp:sp>
    <dsp:sp modelId="{35483A64-23CA-43EE-ACE0-373700B7C79F}">
      <dsp:nvSpPr>
        <dsp:cNvPr id="0" name=""/>
        <dsp:cNvSpPr/>
      </dsp:nvSpPr>
      <dsp:spPr>
        <a:xfrm>
          <a:off x="362444" y="1675660"/>
          <a:ext cx="2888443" cy="168247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3980" tIns="70485" rIns="93980" bIns="70485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b="0" kern="1200" dirty="0"/>
            <a:t>Beam stoppers</a:t>
          </a:r>
        </a:p>
      </dsp:txBody>
      <dsp:txXfrm>
        <a:off x="411722" y="1724938"/>
        <a:ext cx="2789887" cy="1583916"/>
      </dsp:txXfrm>
    </dsp:sp>
    <dsp:sp modelId="{6AC4EC3E-9123-4BDA-80C6-219631329AF2}">
      <dsp:nvSpPr>
        <dsp:cNvPr id="0" name=""/>
        <dsp:cNvSpPr/>
      </dsp:nvSpPr>
      <dsp:spPr>
        <a:xfrm>
          <a:off x="362444" y="3616975"/>
          <a:ext cx="2888443" cy="168247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3980" tIns="70485" rIns="93980" bIns="70485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b="1" kern="1200" dirty="0"/>
            <a:t>Beam dumps</a:t>
          </a:r>
        </a:p>
      </dsp:txBody>
      <dsp:txXfrm>
        <a:off x="411722" y="3666253"/>
        <a:ext cx="2789887" cy="1583916"/>
      </dsp:txXfrm>
    </dsp:sp>
    <dsp:sp modelId="{D321C47A-67C8-4935-BF09-8B6274C8D309}">
      <dsp:nvSpPr>
        <dsp:cNvPr id="0" name=""/>
        <dsp:cNvSpPr/>
      </dsp:nvSpPr>
      <dsp:spPr>
        <a:xfrm>
          <a:off x="3882735" y="0"/>
          <a:ext cx="3610554" cy="558008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 dirty="0"/>
            <a:t>Beam cleaning &amp; control</a:t>
          </a:r>
        </a:p>
      </dsp:txBody>
      <dsp:txXfrm>
        <a:off x="3882735" y="0"/>
        <a:ext cx="3610554" cy="1674026"/>
      </dsp:txXfrm>
    </dsp:sp>
    <dsp:sp modelId="{609C20D3-6488-450C-AF16-92BDEC34FCB5}">
      <dsp:nvSpPr>
        <dsp:cNvPr id="0" name=""/>
        <dsp:cNvSpPr/>
      </dsp:nvSpPr>
      <dsp:spPr>
        <a:xfrm>
          <a:off x="4243790" y="1674162"/>
          <a:ext cx="2888443" cy="81289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3980" tIns="70485" rIns="93980" bIns="70485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b="1" kern="1200" dirty="0"/>
            <a:t>Collimators</a:t>
          </a:r>
        </a:p>
      </dsp:txBody>
      <dsp:txXfrm>
        <a:off x="4267599" y="1697971"/>
        <a:ext cx="2840825" cy="765281"/>
      </dsp:txXfrm>
    </dsp:sp>
    <dsp:sp modelId="{40022502-6977-4A0A-81BA-21B5E5F0343C}">
      <dsp:nvSpPr>
        <dsp:cNvPr id="0" name=""/>
        <dsp:cNvSpPr/>
      </dsp:nvSpPr>
      <dsp:spPr>
        <a:xfrm>
          <a:off x="4243790" y="2612123"/>
          <a:ext cx="2888443" cy="81289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3980" tIns="70485" rIns="93980" bIns="70485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 dirty="0"/>
            <a:t>Scrapers</a:t>
          </a:r>
        </a:p>
      </dsp:txBody>
      <dsp:txXfrm>
        <a:off x="4267599" y="2635932"/>
        <a:ext cx="2840825" cy="765281"/>
      </dsp:txXfrm>
    </dsp:sp>
    <dsp:sp modelId="{BD9AB79E-F6C1-4954-8FBF-2A4D23C469C7}">
      <dsp:nvSpPr>
        <dsp:cNvPr id="0" name=""/>
        <dsp:cNvSpPr/>
      </dsp:nvSpPr>
      <dsp:spPr>
        <a:xfrm>
          <a:off x="4243790" y="3550085"/>
          <a:ext cx="2888443" cy="81289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3980" tIns="70485" rIns="93980" bIns="70485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 dirty="0"/>
            <a:t>Strippers</a:t>
          </a:r>
        </a:p>
      </dsp:txBody>
      <dsp:txXfrm>
        <a:off x="4267599" y="3573894"/>
        <a:ext cx="2840825" cy="765281"/>
      </dsp:txXfrm>
    </dsp:sp>
    <dsp:sp modelId="{23A3FB7C-76AF-4ED1-AB07-ED3182418AD9}">
      <dsp:nvSpPr>
        <dsp:cNvPr id="0" name=""/>
        <dsp:cNvSpPr/>
      </dsp:nvSpPr>
      <dsp:spPr>
        <a:xfrm>
          <a:off x="4243790" y="4488046"/>
          <a:ext cx="2888443" cy="81289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3980" tIns="70485" rIns="93980" bIns="70485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 dirty="0"/>
            <a:t>Slits</a:t>
          </a:r>
        </a:p>
      </dsp:txBody>
      <dsp:txXfrm>
        <a:off x="4267599" y="4511855"/>
        <a:ext cx="2840825" cy="765281"/>
      </dsp:txXfrm>
    </dsp:sp>
    <dsp:sp modelId="{1A4A8FA5-3409-4B40-8F7D-89A5021535D7}">
      <dsp:nvSpPr>
        <dsp:cNvPr id="0" name=""/>
        <dsp:cNvSpPr/>
      </dsp:nvSpPr>
      <dsp:spPr>
        <a:xfrm>
          <a:off x="7764081" y="0"/>
          <a:ext cx="3610554" cy="558008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 dirty="0"/>
            <a:t>Physics</a:t>
          </a:r>
        </a:p>
      </dsp:txBody>
      <dsp:txXfrm>
        <a:off x="7764081" y="0"/>
        <a:ext cx="3610554" cy="1674026"/>
      </dsp:txXfrm>
    </dsp:sp>
    <dsp:sp modelId="{933A3416-705D-4CE6-A3AE-E101A5B64EF9}">
      <dsp:nvSpPr>
        <dsp:cNvPr id="0" name=""/>
        <dsp:cNvSpPr/>
      </dsp:nvSpPr>
      <dsp:spPr>
        <a:xfrm>
          <a:off x="8125136" y="1674026"/>
          <a:ext cx="2888443" cy="362705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3980" tIns="70485" rIns="93980" bIns="70485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b="1" kern="1200" dirty="0"/>
            <a:t>Particle producing targets</a:t>
          </a:r>
        </a:p>
      </dsp:txBody>
      <dsp:txXfrm>
        <a:off x="8209736" y="1758626"/>
        <a:ext cx="2719243" cy="345785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ADA25E-1CA9-3A4D-AF32-61136B420A1A}">
      <dsp:nvSpPr>
        <dsp:cNvPr id="0" name=""/>
        <dsp:cNvSpPr/>
      </dsp:nvSpPr>
      <dsp:spPr>
        <a:xfrm>
          <a:off x="2711374" y="-46567"/>
          <a:ext cx="6106662" cy="6106662"/>
        </a:xfrm>
        <a:prstGeom prst="circularArrow">
          <a:avLst>
            <a:gd name="adj1" fmla="val 5544"/>
            <a:gd name="adj2" fmla="val 330680"/>
            <a:gd name="adj3" fmla="val 14616358"/>
            <a:gd name="adj4" fmla="val 16892902"/>
            <a:gd name="adj5" fmla="val 575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D27668-75C2-7142-BFCF-0AF950C6B4B7}">
      <dsp:nvSpPr>
        <dsp:cNvPr id="0" name=""/>
        <dsp:cNvSpPr/>
      </dsp:nvSpPr>
      <dsp:spPr>
        <a:xfrm>
          <a:off x="4882266" y="5053"/>
          <a:ext cx="1764878" cy="882439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Functional requirements</a:t>
          </a:r>
        </a:p>
      </dsp:txBody>
      <dsp:txXfrm>
        <a:off x="4925343" y="48130"/>
        <a:ext cx="1678724" cy="796285"/>
      </dsp:txXfrm>
    </dsp:sp>
    <dsp:sp modelId="{4A6443F2-07AA-5B44-9EEE-83E7D0911AF0}">
      <dsp:nvSpPr>
        <dsp:cNvPr id="0" name=""/>
        <dsp:cNvSpPr/>
      </dsp:nvSpPr>
      <dsp:spPr>
        <a:xfrm>
          <a:off x="6723658" y="767783"/>
          <a:ext cx="1764878" cy="882439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5714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Conceptual design</a:t>
          </a:r>
        </a:p>
      </dsp:txBody>
      <dsp:txXfrm>
        <a:off x="6766735" y="810860"/>
        <a:ext cx="1678724" cy="796285"/>
      </dsp:txXfrm>
    </dsp:sp>
    <dsp:sp modelId="{656A58C5-C5AF-D047-B69C-310F6C3F8C77}">
      <dsp:nvSpPr>
        <dsp:cNvPr id="0" name=""/>
        <dsp:cNvSpPr/>
      </dsp:nvSpPr>
      <dsp:spPr>
        <a:xfrm>
          <a:off x="7486387" y="2609174"/>
          <a:ext cx="1764878" cy="882439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11429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R&amp;D + prototype + testing</a:t>
          </a:r>
        </a:p>
      </dsp:txBody>
      <dsp:txXfrm>
        <a:off x="7529464" y="2652251"/>
        <a:ext cx="1678724" cy="796285"/>
      </dsp:txXfrm>
    </dsp:sp>
    <dsp:sp modelId="{ABE47BF3-3698-A04B-8F4F-821800B3CA4D}">
      <dsp:nvSpPr>
        <dsp:cNvPr id="0" name=""/>
        <dsp:cNvSpPr/>
      </dsp:nvSpPr>
      <dsp:spPr>
        <a:xfrm>
          <a:off x="6723658" y="4450565"/>
          <a:ext cx="1764878" cy="882439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171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Advanced design</a:t>
          </a:r>
        </a:p>
      </dsp:txBody>
      <dsp:txXfrm>
        <a:off x="6766735" y="4493642"/>
        <a:ext cx="1678724" cy="796285"/>
      </dsp:txXfrm>
    </dsp:sp>
    <dsp:sp modelId="{DE46FF02-309E-2547-A5F8-CA9A08ED7C24}">
      <dsp:nvSpPr>
        <dsp:cNvPr id="0" name=""/>
        <dsp:cNvSpPr/>
      </dsp:nvSpPr>
      <dsp:spPr>
        <a:xfrm>
          <a:off x="4882266" y="5213295"/>
          <a:ext cx="1764878" cy="882439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22857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Procurement and construction</a:t>
          </a:r>
        </a:p>
      </dsp:txBody>
      <dsp:txXfrm>
        <a:off x="4925343" y="5256372"/>
        <a:ext cx="1678724" cy="796285"/>
      </dsp:txXfrm>
    </dsp:sp>
    <dsp:sp modelId="{9F7517E0-CE88-504D-A331-763EFE6A9B1D}">
      <dsp:nvSpPr>
        <dsp:cNvPr id="0" name=""/>
        <dsp:cNvSpPr/>
      </dsp:nvSpPr>
      <dsp:spPr>
        <a:xfrm>
          <a:off x="3040875" y="4450565"/>
          <a:ext cx="1764878" cy="882439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28571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Commissioning</a:t>
          </a:r>
        </a:p>
      </dsp:txBody>
      <dsp:txXfrm>
        <a:off x="3083952" y="4493642"/>
        <a:ext cx="1678724" cy="796285"/>
      </dsp:txXfrm>
    </dsp:sp>
    <dsp:sp modelId="{109D54D6-9715-3F4D-91A8-7CE1A4C51C67}">
      <dsp:nvSpPr>
        <dsp:cNvPr id="0" name=""/>
        <dsp:cNvSpPr/>
      </dsp:nvSpPr>
      <dsp:spPr>
        <a:xfrm>
          <a:off x="2278146" y="2609174"/>
          <a:ext cx="1764878" cy="882439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34286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Operation / maintenance</a:t>
          </a:r>
        </a:p>
      </dsp:txBody>
      <dsp:txXfrm>
        <a:off x="2321223" y="2652251"/>
        <a:ext cx="1678724" cy="796285"/>
      </dsp:txXfrm>
    </dsp:sp>
    <dsp:sp modelId="{36919949-D81A-924B-9A7F-C678AF6CD3F5}">
      <dsp:nvSpPr>
        <dsp:cNvPr id="0" name=""/>
        <dsp:cNvSpPr/>
      </dsp:nvSpPr>
      <dsp:spPr>
        <a:xfrm>
          <a:off x="3040875" y="767783"/>
          <a:ext cx="1764878" cy="882439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Disposal</a:t>
          </a:r>
        </a:p>
      </dsp:txBody>
      <dsp:txXfrm>
        <a:off x="3083952" y="810860"/>
        <a:ext cx="1678724" cy="79628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1DD952-005A-0C41-BBD6-F63DE20D2E88}">
      <dsp:nvSpPr>
        <dsp:cNvPr id="0" name=""/>
        <dsp:cNvSpPr/>
      </dsp:nvSpPr>
      <dsp:spPr>
        <a:xfrm>
          <a:off x="3375" y="102326"/>
          <a:ext cx="3386444" cy="166920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8684" tIns="69342" rIns="34671" bIns="69342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 dirty="0"/>
            <a:t>Graphitic materials (and CfC) </a:t>
          </a:r>
        </a:p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 dirty="0"/>
            <a:t>1-1.8 g/cm</a:t>
          </a:r>
          <a:r>
            <a:rPr lang="en-GB" sz="2600" kern="1200" baseline="30000" dirty="0"/>
            <a:t>3</a:t>
          </a:r>
        </a:p>
      </dsp:txBody>
      <dsp:txXfrm>
        <a:off x="3375" y="102326"/>
        <a:ext cx="2969143" cy="1669205"/>
      </dsp:txXfrm>
    </dsp:sp>
    <dsp:sp modelId="{7EE845EB-4A2F-F944-9000-6281B0ED251C}">
      <dsp:nvSpPr>
        <dsp:cNvPr id="0" name=""/>
        <dsp:cNvSpPr/>
      </dsp:nvSpPr>
      <dsp:spPr>
        <a:xfrm>
          <a:off x="2712530" y="102326"/>
          <a:ext cx="3386444" cy="166920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4013" tIns="69342" rIns="34671" bIns="69342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 dirty="0"/>
            <a:t>Aluminium alloys </a:t>
          </a:r>
        </a:p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 dirty="0"/>
            <a:t>2.7 g/cm</a:t>
          </a:r>
          <a:r>
            <a:rPr lang="en-GB" sz="2600" kern="1200" baseline="30000" dirty="0"/>
            <a:t>3</a:t>
          </a:r>
        </a:p>
      </dsp:txBody>
      <dsp:txXfrm>
        <a:off x="3547133" y="102326"/>
        <a:ext cx="1717239" cy="1669205"/>
      </dsp:txXfrm>
    </dsp:sp>
    <dsp:sp modelId="{1B7D75EA-AABD-9C46-A45F-9F32E1B248B1}">
      <dsp:nvSpPr>
        <dsp:cNvPr id="0" name=""/>
        <dsp:cNvSpPr/>
      </dsp:nvSpPr>
      <dsp:spPr>
        <a:xfrm>
          <a:off x="5421685" y="102326"/>
          <a:ext cx="3386444" cy="166920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4013" tIns="69342" rIns="34671" bIns="69342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GB" sz="2600" kern="1200" dirty="0"/>
            <a:t>Titanium &amp; alloys</a:t>
          </a:r>
        </a:p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GB" sz="2600" kern="1200" dirty="0"/>
            <a:t>4.5 g/cm</a:t>
          </a:r>
          <a:r>
            <a:rPr lang="en-GB" sz="2600" kern="1200" baseline="30000" dirty="0"/>
            <a:t>3</a:t>
          </a:r>
        </a:p>
      </dsp:txBody>
      <dsp:txXfrm>
        <a:off x="6256288" y="102326"/>
        <a:ext cx="1717239" cy="1669205"/>
      </dsp:txXfrm>
    </dsp:sp>
    <dsp:sp modelId="{FA8B5922-22C7-B84E-A737-0579C1D378DE}">
      <dsp:nvSpPr>
        <dsp:cNvPr id="0" name=""/>
        <dsp:cNvSpPr/>
      </dsp:nvSpPr>
      <dsp:spPr>
        <a:xfrm>
          <a:off x="8130840" y="102326"/>
          <a:ext cx="3386444" cy="166920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4013" tIns="69342" rIns="34671" bIns="69342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 dirty="0"/>
            <a:t>(Stainless) steels</a:t>
          </a:r>
        </a:p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 dirty="0"/>
            <a:t>7.5-8 g/cm</a:t>
          </a:r>
          <a:r>
            <a:rPr lang="en-GB" sz="2600" kern="1200" baseline="30000" dirty="0"/>
            <a:t>3</a:t>
          </a:r>
        </a:p>
      </dsp:txBody>
      <dsp:txXfrm>
        <a:off x="8965443" y="102326"/>
        <a:ext cx="1717239" cy="166920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B15B42-7B6B-1145-8503-B8EA44939942}">
      <dsp:nvSpPr>
        <dsp:cNvPr id="0" name=""/>
        <dsp:cNvSpPr/>
      </dsp:nvSpPr>
      <dsp:spPr>
        <a:xfrm>
          <a:off x="1432" y="546901"/>
          <a:ext cx="2346639" cy="1210453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42672" rIns="21336" bIns="4267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GB" sz="1600" b="1" kern="1200" dirty="0"/>
            <a:t>CuCrZr1 &amp; Glidcop</a:t>
          </a:r>
          <a:r>
            <a:rPr lang="en-GB" sz="1600" kern="1200" baseline="30000" dirty="0"/>
            <a:t>®</a:t>
          </a:r>
          <a:endParaRPr lang="en-GB" sz="1600" kern="1200" baseline="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GB" sz="1600" kern="1200" baseline="0" dirty="0"/>
            <a:t>8.9 g/cm</a:t>
          </a:r>
          <a:r>
            <a:rPr lang="en-GB" sz="1600" kern="1200" baseline="30000" dirty="0"/>
            <a:t>3</a:t>
          </a:r>
        </a:p>
      </dsp:txBody>
      <dsp:txXfrm>
        <a:off x="1432" y="546901"/>
        <a:ext cx="2044026" cy="1210453"/>
      </dsp:txXfrm>
    </dsp:sp>
    <dsp:sp modelId="{96D08860-EE09-9743-A1C3-8CC80D9EDEB7}">
      <dsp:nvSpPr>
        <dsp:cNvPr id="0" name=""/>
        <dsp:cNvSpPr/>
      </dsp:nvSpPr>
      <dsp:spPr>
        <a:xfrm>
          <a:off x="1878744" y="546901"/>
          <a:ext cx="2346639" cy="121045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Mo-alloys and TZM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10.2 g/cm</a:t>
          </a:r>
          <a:r>
            <a:rPr lang="en-GB" sz="1600" kern="1200" baseline="30000" dirty="0"/>
            <a:t>3</a:t>
          </a:r>
        </a:p>
      </dsp:txBody>
      <dsp:txXfrm>
        <a:off x="2483971" y="546901"/>
        <a:ext cx="1136186" cy="1210453"/>
      </dsp:txXfrm>
    </dsp:sp>
    <dsp:sp modelId="{208B969D-6688-5645-A7A7-C357AF76F6C7}">
      <dsp:nvSpPr>
        <dsp:cNvPr id="0" name=""/>
        <dsp:cNvSpPr/>
      </dsp:nvSpPr>
      <dsp:spPr>
        <a:xfrm>
          <a:off x="3756056" y="546901"/>
          <a:ext cx="2346639" cy="121045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Lead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11.3 g/cm</a:t>
          </a:r>
          <a:r>
            <a:rPr lang="en-GB" sz="1600" kern="1200" baseline="30000" dirty="0"/>
            <a:t>3</a:t>
          </a:r>
        </a:p>
      </dsp:txBody>
      <dsp:txXfrm>
        <a:off x="4361283" y="546901"/>
        <a:ext cx="1136186" cy="1210453"/>
      </dsp:txXfrm>
    </dsp:sp>
    <dsp:sp modelId="{D5A9A596-85FE-0340-948F-0CAD403B3EE7}">
      <dsp:nvSpPr>
        <dsp:cNvPr id="0" name=""/>
        <dsp:cNvSpPr/>
      </dsp:nvSpPr>
      <dsp:spPr>
        <a:xfrm>
          <a:off x="5633368" y="546901"/>
          <a:ext cx="2346639" cy="121045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Tantalum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16.6 g/cm</a:t>
          </a:r>
          <a:r>
            <a:rPr lang="en-GB" sz="1600" kern="1200" baseline="30000" dirty="0"/>
            <a:t>3</a:t>
          </a:r>
          <a:r>
            <a:rPr lang="en-GB" sz="1600" kern="1200" dirty="0"/>
            <a:t> </a:t>
          </a:r>
        </a:p>
      </dsp:txBody>
      <dsp:txXfrm>
        <a:off x="6238595" y="546901"/>
        <a:ext cx="1136186" cy="1210453"/>
      </dsp:txXfrm>
    </dsp:sp>
    <dsp:sp modelId="{17332EB1-3422-1743-99BB-1611646BB1EE}">
      <dsp:nvSpPr>
        <dsp:cNvPr id="0" name=""/>
        <dsp:cNvSpPr/>
      </dsp:nvSpPr>
      <dsp:spPr>
        <a:xfrm>
          <a:off x="7510680" y="546901"/>
          <a:ext cx="2346639" cy="121045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Tungsten and alloys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18-19.3 g/cm</a:t>
          </a:r>
          <a:r>
            <a:rPr lang="en-GB" sz="1600" kern="1200" baseline="30000" dirty="0"/>
            <a:t>3</a:t>
          </a:r>
        </a:p>
      </dsp:txBody>
      <dsp:txXfrm>
        <a:off x="8115907" y="546901"/>
        <a:ext cx="1136186" cy="1210453"/>
      </dsp:txXfrm>
    </dsp:sp>
    <dsp:sp modelId="{05585C18-6A1F-F64A-A431-EFE05EA4ED77}">
      <dsp:nvSpPr>
        <dsp:cNvPr id="0" name=""/>
        <dsp:cNvSpPr/>
      </dsp:nvSpPr>
      <dsp:spPr>
        <a:xfrm>
          <a:off x="9387992" y="546901"/>
          <a:ext cx="2346639" cy="121045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Iridium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22.6 g/cm</a:t>
          </a:r>
          <a:r>
            <a:rPr lang="en-GB" sz="1600" kern="1200" baseline="30000" dirty="0"/>
            <a:t>3</a:t>
          </a:r>
        </a:p>
      </dsp:txBody>
      <dsp:txXfrm>
        <a:off x="9993219" y="546901"/>
        <a:ext cx="1136186" cy="121045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E16D5F-2337-774A-BB2F-5BEB88AB20B2}">
      <dsp:nvSpPr>
        <dsp:cNvPr id="0" name=""/>
        <dsp:cNvSpPr/>
      </dsp:nvSpPr>
      <dsp:spPr>
        <a:xfrm rot="16200000">
          <a:off x="1691878" y="-1691878"/>
          <a:ext cx="2304256" cy="5688012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 dirty="0"/>
            <a:t>Leak tightness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(e.g. 1·10</a:t>
          </a:r>
          <a:r>
            <a:rPr lang="en-GB" sz="2800" kern="1200" baseline="30000" dirty="0"/>
            <a:t>-10</a:t>
          </a:r>
          <a:r>
            <a:rPr lang="en-GB" sz="2800" kern="1200" dirty="0"/>
            <a:t> mbar∙l∙s</a:t>
          </a:r>
          <a:r>
            <a:rPr lang="en-GB" sz="2800" kern="1200" baseline="30000" dirty="0"/>
            <a:t>-1</a:t>
          </a:r>
          <a:r>
            <a:rPr lang="en-GB" sz="2800" kern="1200" dirty="0"/>
            <a:t>)</a:t>
          </a:r>
        </a:p>
      </dsp:txBody>
      <dsp:txXfrm rot="5400000">
        <a:off x="0" y="0"/>
        <a:ext cx="5688012" cy="1728192"/>
      </dsp:txXfrm>
    </dsp:sp>
    <dsp:sp modelId="{DB4FD3B2-FFB3-6442-9404-892677A31CE6}">
      <dsp:nvSpPr>
        <dsp:cNvPr id="0" name=""/>
        <dsp:cNvSpPr/>
      </dsp:nvSpPr>
      <dsp:spPr>
        <a:xfrm>
          <a:off x="5688012" y="0"/>
          <a:ext cx="5688012" cy="2304256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 dirty="0"/>
            <a:t>Contamination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(hydrocarbons, CO/CO</a:t>
          </a:r>
          <a:r>
            <a:rPr lang="en-GB" sz="2800" kern="1200" baseline="-25000" dirty="0"/>
            <a:t>2</a:t>
          </a:r>
          <a:r>
            <a:rPr lang="en-GB" sz="2800" kern="1200" dirty="0"/>
            <a:t>, higher Z – </a:t>
          </a:r>
          <a:r>
            <a:rPr lang="en-GB" sz="2800" kern="1200"/>
            <a:t>from cleaning or poor design)</a:t>
          </a:r>
          <a:endParaRPr lang="en-GB" sz="2800" kern="1200" dirty="0"/>
        </a:p>
      </dsp:txBody>
      <dsp:txXfrm>
        <a:off x="5688012" y="0"/>
        <a:ext cx="5688012" cy="1728192"/>
      </dsp:txXfrm>
    </dsp:sp>
    <dsp:sp modelId="{AE694181-24F7-0741-89B7-D5F24B3282F9}">
      <dsp:nvSpPr>
        <dsp:cNvPr id="0" name=""/>
        <dsp:cNvSpPr/>
      </dsp:nvSpPr>
      <dsp:spPr>
        <a:xfrm rot="10800000">
          <a:off x="0" y="2304256"/>
          <a:ext cx="5688012" cy="2304256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 dirty="0"/>
            <a:t>Outgassing </a:t>
          </a:r>
          <a:r>
            <a:rPr lang="en-GB" sz="2800" b="0" kern="1200" dirty="0"/>
            <a:t>(from internal components)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(e</a:t>
          </a:r>
          <a:r>
            <a:rPr lang="en-GB" sz="2800" b="0" kern="1200" dirty="0"/>
            <a:t>.g. threshold 10</a:t>
          </a:r>
          <a:r>
            <a:rPr lang="en-GB" sz="2800" b="0" kern="1200" baseline="30000" dirty="0"/>
            <a:t>-7</a:t>
          </a:r>
          <a:r>
            <a:rPr lang="en-GB" sz="2800" b="0" kern="1200" dirty="0"/>
            <a:t> mbar∙l∙s</a:t>
          </a:r>
          <a:r>
            <a:rPr lang="en-GB" sz="2800" b="0" kern="1200" baseline="30000" dirty="0"/>
            <a:t>-1</a:t>
          </a:r>
          <a:r>
            <a:rPr lang="en-GB" sz="2800" b="0" kern="1200" baseline="0" dirty="0"/>
            <a:t>)</a:t>
          </a:r>
          <a:r>
            <a:rPr lang="en-GB" sz="2800" b="0" kern="1200" dirty="0"/>
            <a:t> </a:t>
          </a:r>
        </a:p>
      </dsp:txBody>
      <dsp:txXfrm rot="10800000">
        <a:off x="0" y="2880320"/>
        <a:ext cx="5688012" cy="1728192"/>
      </dsp:txXfrm>
    </dsp:sp>
    <dsp:sp modelId="{D68C6E00-0210-E24B-A444-8D8E835A8C24}">
      <dsp:nvSpPr>
        <dsp:cNvPr id="0" name=""/>
        <dsp:cNvSpPr/>
      </dsp:nvSpPr>
      <dsp:spPr>
        <a:xfrm rot="5400000">
          <a:off x="7379890" y="612377"/>
          <a:ext cx="2304256" cy="5688012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 dirty="0"/>
            <a:t>Virtual leaks </a:t>
          </a:r>
          <a:r>
            <a:rPr lang="en-GB" sz="2800" b="0" kern="1200" dirty="0"/>
            <a:t>(e.g. trapped pockets of gas)</a:t>
          </a:r>
          <a:endParaRPr lang="en-GB" sz="2800" b="1" kern="1200" dirty="0"/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0" kern="1200" dirty="0"/>
            <a:t>(&lt; 5∙10</a:t>
          </a:r>
          <a:r>
            <a:rPr lang="en-GB" sz="2800" b="0" kern="1200" baseline="30000" dirty="0"/>
            <a:t>-9</a:t>
          </a:r>
          <a:r>
            <a:rPr lang="en-GB" sz="2800" b="0" kern="1200" dirty="0"/>
            <a:t> mbar∙l∙s</a:t>
          </a:r>
          <a:r>
            <a:rPr lang="en-GB" sz="2800" b="0" kern="1200" baseline="30000" dirty="0"/>
            <a:t>-1</a:t>
          </a:r>
          <a:r>
            <a:rPr lang="en-GB" sz="2800" b="0" kern="1200" baseline="0" dirty="0"/>
            <a:t>)</a:t>
          </a:r>
          <a:endParaRPr lang="en-GB" sz="2800" b="0" kern="1200" baseline="30000" dirty="0"/>
        </a:p>
      </dsp:txBody>
      <dsp:txXfrm rot="-5400000">
        <a:off x="5688012" y="2880319"/>
        <a:ext cx="5688012" cy="1728192"/>
      </dsp:txXfrm>
    </dsp:sp>
    <dsp:sp modelId="{71636B9D-C52E-5A4F-926B-98BFCD321A3B}">
      <dsp:nvSpPr>
        <dsp:cNvPr id="0" name=""/>
        <dsp:cNvSpPr/>
      </dsp:nvSpPr>
      <dsp:spPr>
        <a:xfrm>
          <a:off x="3981608" y="1728192"/>
          <a:ext cx="3412807" cy="1152128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Vacuum criteria</a:t>
          </a:r>
        </a:p>
      </dsp:txBody>
      <dsp:txXfrm>
        <a:off x="4037850" y="1784434"/>
        <a:ext cx="3300323" cy="10396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6/23/2025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5725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In the adiabatic assumption, energy deposition shorter than diffusion time (e.g. microseconds)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5818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In general we would like to have materials with low Young’s modulus, since deformation is determined by </a:t>
            </a:r>
            <a:r>
              <a:rPr lang="en-GB" dirty="0" err="1"/>
              <a:t>DeltaT</a:t>
            </a:r>
            <a:r>
              <a:rPr lang="en-GB" dirty="0"/>
              <a:t> while stress is proportional to the Y modulus.</a:t>
            </a:r>
          </a:p>
          <a:p>
            <a:r>
              <a:rPr lang="en-GB" dirty="0"/>
              <a:t>However, materials with low E also have low yield, so we must find a compromise for all applications.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2025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err="1"/>
              <a:t>Glidcop</a:t>
            </a:r>
            <a:r>
              <a:rPr lang="en-GB" dirty="0"/>
              <a:t> is a family of copper-based metal matrix composite (MMC) alloys mixed primarily with small amounts of aluminium oxide ceramic particles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The </a:t>
            </a:r>
            <a:r>
              <a:rPr lang="en-GB" dirty="0" err="1"/>
              <a:t>aluminum</a:t>
            </a:r>
            <a:r>
              <a:rPr lang="en-GB" dirty="0"/>
              <a:t> oxide particles block dislocation creep, which retards recrystallization and prevents grain growth; thus preserving the metal's strength at high temperatures. They also protect the metal against radiation damage.[3] On the other hand, they exclude the possibly of heat treatment or hot working of the worked parts.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0850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1433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FA03D01-6FD6-45F2-B1F2-42D29359B080}" type="datetime1">
              <a:rPr lang="de-CH" smtClean="0"/>
              <a:t>23.06.2025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79CE58FB-DFCC-4597-B8C8-0EEA3204279C}" type="datetime1">
              <a:rPr lang="de-CH" smtClean="0"/>
              <a:t>23.06.2025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A5DF71B3-D3EB-461B-B3BA-D153F1E39210}" type="datetime1">
              <a:rPr lang="de-CH" smtClean="0"/>
              <a:t>23.06.2025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360A61E4-5EB3-4336-865A-D0CA84D8E924}" type="datetime1">
              <a:rPr lang="de-CH" smtClean="0"/>
              <a:t>23.06.2025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748A98B0-338C-4CF5-8E8F-35B7A38FB01F}" type="datetime1">
              <a:rPr lang="de-CH" smtClean="0"/>
              <a:t>23.06.2025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3CF3BB9A-E1BE-4B9C-8285-F0F88BE65E4C}" type="datetime1">
              <a:rPr lang="de-CH" smtClean="0"/>
              <a:t>23.06.2025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15B0F8A4-4E3E-4A65-A19C-76291CB7F1F8}" type="datetime1">
              <a:rPr lang="de-CH" smtClean="0"/>
              <a:t>23.06.2025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1A3F515-0EB5-4AB9-B6B5-4717113BD238}" type="datetime1">
              <a:rPr lang="de-CH" smtClean="0"/>
              <a:t>23.06.2025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D32FFA9-B012-476E-A293-651BBF184F61}" type="datetime1">
              <a:rPr lang="de-CH" smtClean="0"/>
              <a:t>23.06.2025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647728" y="757891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132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9D9D1F90-5312-40B1-9381-541EA759921D}" type="datetime1">
              <a:rPr lang="de-CH" smtClean="0"/>
              <a:t>23.06.2025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3" y="6408000"/>
            <a:ext cx="2340793" cy="365125"/>
          </a:xfrm>
        </p:spPr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C98DCE-862F-4C8C-9F52-BCF4811583E0}" type="datetime1">
              <a:rPr lang="de-CH" smtClean="0"/>
              <a:t>23.06.2025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F378785-D1DF-4488-B8C0-46EEBB7C2B60}" type="datetime1">
              <a:rPr lang="de-CH" smtClean="0"/>
              <a:t>23.06.2025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F3F7A02-D908-485C-B65A-282FC8D53135}" type="datetime1">
              <a:rPr lang="de-CH" smtClean="0"/>
              <a:t>23.06.2025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8B97986-47A3-4455-A1AD-715D207BB1D6}" type="datetime1">
              <a:rPr lang="de-CH" smtClean="0"/>
              <a:t>23.06.2025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FAAA97A-1A23-4FE2-B406-6B5FDCF55E7E}" type="datetime1">
              <a:rPr lang="de-CH" smtClean="0"/>
              <a:t>23.06.2025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458D031-F410-480A-8294-60352D42F81A}" type="datetime1">
              <a:rPr lang="de-CH" smtClean="0"/>
              <a:t>23.06.2025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3" y="6408000"/>
            <a:ext cx="21967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A. Perillo Marcone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F5DECC8-1817-1C40-A787-5BBEA9EC14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1">
            <a:biLevel thresh="25000"/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6258472"/>
            <a:ext cx="681255" cy="68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</p:sldLayoutIdLst>
  <p:hf hd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Crocodile_warning_sign_02.svg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indi.to/6dFTv" TargetMode="Externa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png"/><Relationship Id="rId4" Type="http://schemas.microsoft.com/office/2007/relationships/hdphoto" Target="../media/hdphoto2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jpeg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38.png"/><Relationship Id="rId4" Type="http://schemas.openxmlformats.org/officeDocument/2006/relationships/image" Target="../media/image2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alcoolwarriors.deviantart.com/art/choices-wallpaper-162017164" TargetMode="External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nrcgov/9680482754/" TargetMode="External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5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49.png"/><Relationship Id="rId7" Type="http://schemas.openxmlformats.org/officeDocument/2006/relationships/image" Target="../media/image52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2.png"/><Relationship Id="rId5" Type="http://schemas.microsoft.com/office/2007/relationships/hdphoto" Target="../media/hdphoto3.wdp"/><Relationship Id="rId4" Type="http://schemas.openxmlformats.org/officeDocument/2006/relationships/image" Target="../media/image41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4.png"/><Relationship Id="rId7" Type="http://schemas.microsoft.com/office/2007/relationships/hdphoto" Target="../media/hdphoto4.wdp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0.png"/><Relationship Id="rId5" Type="http://schemas.openxmlformats.org/officeDocument/2006/relationships/image" Target="../media/image48.png"/><Relationship Id="rId4" Type="http://schemas.openxmlformats.org/officeDocument/2006/relationships/image" Target="../media/image45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1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7.jpeg"/><Relationship Id="rId5" Type="http://schemas.openxmlformats.org/officeDocument/2006/relationships/image" Target="../media/image66.jpeg"/><Relationship Id="rId4" Type="http://schemas.openxmlformats.org/officeDocument/2006/relationships/image" Target="../media/image65.e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2.jpeg"/><Relationship Id="rId5" Type="http://schemas.openxmlformats.org/officeDocument/2006/relationships/image" Target="../media/image71.jpeg"/><Relationship Id="rId4" Type="http://schemas.openxmlformats.org/officeDocument/2006/relationships/image" Target="../media/image70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emf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cerncourier.com/a/intercepting-the-beams/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407987" y="2852936"/>
            <a:ext cx="11376025" cy="2153265"/>
          </a:xfrm>
        </p:spPr>
        <p:txBody>
          <a:bodyPr/>
          <a:lstStyle/>
          <a:p>
            <a:pPr algn="ctr"/>
            <a:r>
              <a:rPr lang="en-US" dirty="0"/>
              <a:t>Beam Intercepting Devices at CERN</a:t>
            </a:r>
            <a:br>
              <a:rPr lang="en-US" dirty="0"/>
            </a:br>
            <a:r>
              <a:rPr lang="en-US" sz="3200" b="0" dirty="0"/>
              <a:t>Types, Challenges, Design, R&amp;D and Operation</a:t>
            </a:r>
            <a:endParaRPr lang="en-US" b="0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157193"/>
            <a:ext cx="11376026" cy="1346846"/>
          </a:xfrm>
        </p:spPr>
        <p:txBody>
          <a:bodyPr/>
          <a:lstStyle/>
          <a:p>
            <a:pPr algn="l">
              <a:defRPr/>
            </a:pPr>
            <a:r>
              <a:rPr lang="en-US" sz="3200" dirty="0"/>
              <a:t>Antonio PERILLO MARCONE (SY-STI)</a:t>
            </a:r>
            <a:endParaRPr sz="3600" dirty="0"/>
          </a:p>
          <a:p>
            <a:pPr algn="l">
              <a:defRPr/>
            </a:pPr>
            <a:r>
              <a:rPr lang="en-US" sz="3200" dirty="0"/>
              <a:t>25</a:t>
            </a:r>
            <a:r>
              <a:rPr lang="en-US" sz="3200" baseline="30000" dirty="0"/>
              <a:t>th</a:t>
            </a:r>
            <a:r>
              <a:rPr lang="en-US" sz="3200" dirty="0"/>
              <a:t> June 2025								</a:t>
            </a:r>
            <a:r>
              <a:rPr lang="en-US" sz="2400" i="1" dirty="0">
                <a:solidFill>
                  <a:srgbClr val="FFFF00"/>
                </a:solidFill>
              </a:rPr>
              <a:t>Lecture 1/2</a:t>
            </a:r>
            <a:endParaRPr sz="3600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02B91EF-199B-CC43-8FA5-0B3A3B8311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BIDs lifecycle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F5D915-2ADF-9342-8127-C830073E8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3D127D2-2231-8D44-BCA2-28E4748F46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2951707" cy="3780953"/>
          </a:xfrm>
        </p:spPr>
        <p:txBody>
          <a:bodyPr/>
          <a:lstStyle/>
          <a:p>
            <a:pPr algn="ctr"/>
            <a:r>
              <a:rPr lang="en-GB" sz="3600" b="0" dirty="0"/>
              <a:t>Lifecycle for the successful construction &amp; operation of BIDs/Target Systems</a:t>
            </a:r>
          </a:p>
          <a:p>
            <a:pPr algn="ctr"/>
            <a:endParaRPr lang="en-GB" sz="3600" b="0" dirty="0"/>
          </a:p>
        </p:txBody>
      </p:sp>
      <p:graphicFrame>
        <p:nvGraphicFramePr>
          <p:cNvPr id="9" name="Content Placeholder 6">
            <a:extLst>
              <a:ext uri="{FF2B5EF4-FFF2-40B4-BE49-F238E27FC236}">
                <a16:creationId xmlns:a16="http://schemas.microsoft.com/office/drawing/2014/main" id="{7C5C022C-72BD-3142-9C35-470673FCDEF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52192929"/>
              </p:ext>
            </p:extLst>
          </p:nvPr>
        </p:nvGraphicFramePr>
        <p:xfrm>
          <a:off x="1703512" y="136524"/>
          <a:ext cx="11529412" cy="6100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F01F701D-BFCE-124A-B191-CEB56DD6FDE7}"/>
              </a:ext>
            </a:extLst>
          </p:cNvPr>
          <p:cNvSpPr txBox="1"/>
          <p:nvPr/>
        </p:nvSpPr>
        <p:spPr bwMode="auto">
          <a:xfrm>
            <a:off x="6456040" y="2636912"/>
            <a:ext cx="22322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Lessons learnt at every step …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D21905-D2E2-2E4F-A5F9-0F7ECB989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</p:spTree>
    <p:extLst>
      <p:ext uri="{BB962C8B-B14F-4D97-AF65-F5344CB8AC3E}">
        <p14:creationId xmlns:p14="http://schemas.microsoft.com/office/powerpoint/2010/main" val="29800751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E6F02BF-8B3E-DC4B-9A2D-C43439C43A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2961480"/>
            <a:ext cx="11376024" cy="3203824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Wingdings" pitchFamily="2" charset="2"/>
              <a:buChar char="§"/>
            </a:pPr>
            <a:r>
              <a:rPr lang="en-GB" b="0" dirty="0"/>
              <a:t>Integration and localisation constraints (tunnels, alcoves, etc.)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GB" b="0" dirty="0"/>
              <a:t>Thermo-mechanical stability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GB" b="0" dirty="0"/>
              <a:t>Material damage (lifetime &amp; reliability)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GB" b="0" dirty="0"/>
              <a:t>Operational availability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GB" b="0" dirty="0"/>
              <a:t>Safety for personnel and for machine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GB" b="0" dirty="0"/>
              <a:t>Handling, accessibility &amp; maintenance considerations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683CB54-5623-A240-A296-41A18FC0F8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Boundary conditions &amp; constraints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FF710D-A207-434D-8199-8B034E63B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9B49748B-A8F6-7844-A117-1C8638C813E6}"/>
              </a:ext>
            </a:extLst>
          </p:cNvPr>
          <p:cNvSpPr txBox="1">
            <a:spLocks/>
          </p:cNvSpPr>
          <p:nvPr/>
        </p:nvSpPr>
        <p:spPr bwMode="auto">
          <a:xfrm>
            <a:off x="407989" y="1196752"/>
            <a:ext cx="11160619" cy="154870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dirty="0">
                <a:solidFill>
                  <a:srgbClr val="C00000"/>
                </a:solidFill>
              </a:rPr>
              <a:t>Design is a complex and iterative process, which must satisfy multiple requirements with, in most cases, incomplete data to start with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CBE00B-248C-2642-BC13-B71E16A4A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</p:spTree>
    <p:extLst>
      <p:ext uri="{BB962C8B-B14F-4D97-AF65-F5344CB8AC3E}">
        <p14:creationId xmlns:p14="http://schemas.microsoft.com/office/powerpoint/2010/main" val="24969769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683CB54-5623-A240-A296-41A18FC0F8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Boundary conditions &amp; constraints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FF710D-A207-434D-8199-8B034E63B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4F060FFA-73EF-694B-883F-E6A702F58027}"/>
              </a:ext>
            </a:extLst>
          </p:cNvPr>
          <p:cNvSpPr txBox="1">
            <a:spLocks/>
          </p:cNvSpPr>
          <p:nvPr/>
        </p:nvSpPr>
        <p:spPr bwMode="auto">
          <a:xfrm>
            <a:off x="119336" y="2996952"/>
            <a:ext cx="12072664" cy="3096344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3600" dirty="0">
                <a:solidFill>
                  <a:schemeClr val="tx1"/>
                </a:solidFill>
              </a:rPr>
              <a:t>Warning:</a:t>
            </a:r>
          </a:p>
          <a:p>
            <a:pPr marL="457200" indent="-457200" algn="ctr">
              <a:lnSpc>
                <a:spcPct val="100000"/>
              </a:lnSpc>
              <a:buFont typeface="Wingdings" pitchFamily="2" charset="2"/>
              <a:buChar char="§"/>
            </a:pPr>
            <a:r>
              <a:rPr lang="en-GB" sz="3200" b="0" dirty="0"/>
              <a:t>Unclear </a:t>
            </a:r>
            <a:r>
              <a:rPr lang="en-GB" sz="3200" b="0" dirty="0">
                <a:solidFill>
                  <a:schemeClr val="tx1"/>
                </a:solidFill>
              </a:rPr>
              <a:t>functional requirements </a:t>
            </a:r>
            <a:r>
              <a:rPr lang="en-GB" sz="3200" b="0" dirty="0"/>
              <a:t>may later affect performances, safety, reliability/maintainability and inspectability</a:t>
            </a:r>
          </a:p>
          <a:p>
            <a:pPr marL="457200" indent="-457200" algn="ctr">
              <a:lnSpc>
                <a:spcPct val="100000"/>
              </a:lnSpc>
              <a:buFont typeface="Wingdings" pitchFamily="2" charset="2"/>
              <a:buChar char="§"/>
            </a:pPr>
            <a:r>
              <a:rPr lang="en-GB" sz="3200" b="0" dirty="0"/>
              <a:t>Initial </a:t>
            </a:r>
            <a:r>
              <a:rPr lang="en-GB" sz="3200" b="0" dirty="0">
                <a:solidFill>
                  <a:schemeClr val="tx1"/>
                </a:solidFill>
              </a:rPr>
              <a:t>cost estimate </a:t>
            </a:r>
            <a:r>
              <a:rPr lang="en-GB" sz="3200" b="0" dirty="0"/>
              <a:t>must be carefully thought albeit lack of clear specifications</a:t>
            </a:r>
          </a:p>
        </p:txBody>
      </p:sp>
      <p:pic>
        <p:nvPicPr>
          <p:cNvPr id="10" name="Picture 9" descr="A picture containing text, sign, outdoor, street&#10;&#10;Description automatically generated">
            <a:extLst>
              <a:ext uri="{FF2B5EF4-FFF2-40B4-BE49-F238E27FC236}">
                <a16:creationId xmlns:a16="http://schemas.microsoft.com/office/drawing/2014/main" id="{92AB6E04-0A00-F043-9153-F349D3365E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392144" y="2445395"/>
            <a:ext cx="1361728" cy="1202860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85CEB13-0E83-D84D-A91A-50F310EE2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6473EE6D-D0B5-0B0E-11E8-FC1A72CD36C9}"/>
              </a:ext>
            </a:extLst>
          </p:cNvPr>
          <p:cNvSpPr txBox="1">
            <a:spLocks/>
          </p:cNvSpPr>
          <p:nvPr/>
        </p:nvSpPr>
        <p:spPr bwMode="auto">
          <a:xfrm>
            <a:off x="407989" y="1196752"/>
            <a:ext cx="11160619" cy="154870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dirty="0">
                <a:solidFill>
                  <a:srgbClr val="C00000"/>
                </a:solidFill>
              </a:rPr>
              <a:t>Design is a complex and iterative process, which must satisfy multiple requirements with, in most cases, incomplete data to start with</a:t>
            </a:r>
          </a:p>
        </p:txBody>
      </p:sp>
    </p:spTree>
    <p:extLst>
      <p:ext uri="{BB962C8B-B14F-4D97-AF65-F5344CB8AC3E}">
        <p14:creationId xmlns:p14="http://schemas.microsoft.com/office/powerpoint/2010/main" val="14856227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55EB45A-4201-1A41-BB3E-2B4CDADE6D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Knowledge of beam parameters impacting on BID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F273C2-D720-F642-BBA0-F1C5F36E7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B58BCB2-C840-444A-84DA-B086BA33BC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52736"/>
            <a:ext cx="11376024" cy="2164110"/>
          </a:xfrm>
        </p:spPr>
        <p:txBody>
          <a:bodyPr/>
          <a:lstStyle/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en-GB" b="0" dirty="0"/>
              <a:t>BID design parameters and constraints </a:t>
            </a:r>
            <a:r>
              <a:rPr lang="en-GB" b="0" dirty="0">
                <a:solidFill>
                  <a:schemeClr val="tx1"/>
                </a:solidFill>
              </a:rPr>
              <a:t>generally scale with particle peak intensity</a:t>
            </a:r>
            <a:r>
              <a:rPr lang="en-GB" b="0" dirty="0"/>
              <a:t> (e.g., protons per unit area)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en-GB" b="0" dirty="0"/>
              <a:t>Peak value can be highly dependent on the </a:t>
            </a:r>
            <a:r>
              <a:rPr lang="en-GB" dirty="0">
                <a:solidFill>
                  <a:schemeClr val="tx1"/>
                </a:solidFill>
              </a:rPr>
              <a:t>beam profile </a:t>
            </a:r>
            <a:r>
              <a:rPr lang="en-GB" b="0" dirty="0"/>
              <a:t>(e.g. gaussian, flat, or a combination, sweeps or </a:t>
            </a:r>
            <a:r>
              <a:rPr lang="en-GB" b="0" dirty="0" err="1"/>
              <a:t>rastered</a:t>
            </a:r>
            <a:r>
              <a:rPr lang="en-GB" b="0" dirty="0"/>
              <a:t>)</a:t>
            </a:r>
          </a:p>
          <a:p>
            <a:pPr lvl="1" indent="0">
              <a:buNone/>
            </a:pP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25E692A-9C13-B04C-AB25-04666029F7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3772" y="3284984"/>
            <a:ext cx="3272868" cy="2880320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97199968-7CA2-BC4F-A290-222A91E6CB98}"/>
              </a:ext>
            </a:extLst>
          </p:cNvPr>
          <p:cNvGrpSpPr/>
          <p:nvPr/>
        </p:nvGrpSpPr>
        <p:grpSpPr>
          <a:xfrm>
            <a:off x="3831244" y="3284984"/>
            <a:ext cx="4576812" cy="3024335"/>
            <a:chOff x="2783632" y="3284984"/>
            <a:chExt cx="4576812" cy="3024335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DA3932EC-4D39-E948-B23F-0693879529D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83632" y="3284984"/>
              <a:ext cx="4576812" cy="229655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0CCA613-3CC1-AA45-BEAC-4BD0A9FFDB5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83632" y="5649672"/>
              <a:ext cx="4576812" cy="659647"/>
            </a:xfrm>
            <a:prstGeom prst="rect">
              <a:avLst/>
            </a:prstGeom>
          </p:spPr>
        </p:pic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C992E687-44F3-404D-9484-F3ACDE7426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7674" y="3284984"/>
            <a:ext cx="3122624" cy="280831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752B2F0-5672-D24D-B862-FAFE137BA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</p:spTree>
    <p:extLst>
      <p:ext uri="{BB962C8B-B14F-4D97-AF65-F5344CB8AC3E}">
        <p14:creationId xmlns:p14="http://schemas.microsoft.com/office/powerpoint/2010/main" val="38729870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16DA942-3CE1-AA4E-8D03-16B4792273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96753"/>
            <a:ext cx="5688011" cy="4206076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en-GB" b="0" dirty="0"/>
              <a:t>Following material Coulomb interactions during the cascade, atoms &amp; molecules vibrate and therefore </a:t>
            </a:r>
            <a:r>
              <a:rPr lang="en-GB" dirty="0">
                <a:solidFill>
                  <a:schemeClr val="tx1"/>
                </a:solidFill>
              </a:rPr>
              <a:t>T increase</a:t>
            </a:r>
            <a:r>
              <a:rPr lang="en-GB" b="0" dirty="0"/>
              <a:t>!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en-GB" b="0" dirty="0"/>
              <a:t>In engineering terms: part of the </a:t>
            </a:r>
            <a:r>
              <a:rPr lang="en-GB" b="0" dirty="0">
                <a:solidFill>
                  <a:schemeClr val="tx1"/>
                </a:solidFill>
              </a:rPr>
              <a:t>energy is lost in the BID </a:t>
            </a:r>
            <a:r>
              <a:rPr lang="en-GB" b="0" dirty="0"/>
              <a:t>and </a:t>
            </a:r>
            <a:r>
              <a:rPr lang="en-GB" dirty="0">
                <a:solidFill>
                  <a:schemeClr val="tx1"/>
                </a:solidFill>
              </a:rPr>
              <a:t>converted into thermal energy </a:t>
            </a:r>
            <a:r>
              <a:rPr lang="en-GB" b="0" dirty="0"/>
              <a:t>(heat!) – this occurs almost instantaneously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2B91EF-199B-CC43-8FA5-0B3A3B8311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Beam-matter interaction simulations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F5D915-2ADF-9342-8127-C830073E8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4DE72DD-A55B-B548-BBF9-5DF404320B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3961" y="1060066"/>
            <a:ext cx="5791776" cy="365629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1183BC3-9330-0B4B-9A78-384885641E01}"/>
              </a:ext>
            </a:extLst>
          </p:cNvPr>
          <p:cNvSpPr txBox="1"/>
          <p:nvPr/>
        </p:nvSpPr>
        <p:spPr bwMode="auto">
          <a:xfrm>
            <a:off x="9120336" y="6436673"/>
            <a:ext cx="18165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>
                <a:solidFill>
                  <a:schemeClr val="bg1"/>
                </a:solidFill>
              </a:rPr>
              <a:t>Courtesy A. Lechner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2E2D069-87CE-5145-88A1-354640ED04AE}"/>
                  </a:ext>
                </a:extLst>
              </p:cNvPr>
              <p:cNvSpPr txBox="1"/>
              <p:nvPr/>
            </p:nvSpPr>
            <p:spPr bwMode="auto">
              <a:xfrm>
                <a:off x="6816839" y="4937283"/>
                <a:ext cx="3455625" cy="113454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3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3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n-US" sz="3600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3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𝑎𝑑𝑖𝑎𝑏</m:t>
                          </m:r>
                        </m:sub>
                      </m:sSub>
                      <m:r>
                        <a:rPr lang="en-US" sz="3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sub>
                          </m:sSub>
                        </m:num>
                        <m:den>
                          <m:r>
                            <a:rPr lang="en-US" sz="3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𝐶𝑝</m:t>
                          </m:r>
                        </m:den>
                      </m:f>
                    </m:oMath>
                  </m:oMathPara>
                </a14:m>
                <a:endParaRPr lang="en-GB" sz="36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2E2D069-87CE-5145-88A1-354640ED04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16839" y="4937283"/>
                <a:ext cx="3455625" cy="1134541"/>
              </a:xfrm>
              <a:prstGeom prst="rect">
                <a:avLst/>
              </a:prstGeom>
              <a:blipFill>
                <a:blip r:embed="rId4"/>
                <a:stretch>
                  <a:fillRect l="-2198" t="-2198" r="-3297" b="-153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D1FD2056-9AB6-6748-84D4-4E1E5EDD9A2B}"/>
              </a:ext>
            </a:extLst>
          </p:cNvPr>
          <p:cNvSpPr txBox="1"/>
          <p:nvPr/>
        </p:nvSpPr>
        <p:spPr bwMode="auto">
          <a:xfrm>
            <a:off x="5340522" y="4629589"/>
            <a:ext cx="22584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Deposited energy (per unit volume) </a:t>
            </a:r>
          </a:p>
          <a:p>
            <a:pPr algn="ctr"/>
            <a:r>
              <a:rPr lang="en-GB" dirty="0"/>
              <a:t>[J cm</a:t>
            </a:r>
            <a:r>
              <a:rPr lang="en-GB" baseline="30000" dirty="0"/>
              <a:t>-3</a:t>
            </a:r>
            <a:r>
              <a:rPr lang="en-GB" dirty="0"/>
              <a:t>]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CA39A90-703B-9647-B8B2-8B316480F551}"/>
              </a:ext>
            </a:extLst>
          </p:cNvPr>
          <p:cNvSpPr txBox="1"/>
          <p:nvPr/>
        </p:nvSpPr>
        <p:spPr bwMode="auto">
          <a:xfrm>
            <a:off x="6651384" y="5923419"/>
            <a:ext cx="185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Density [g cm</a:t>
            </a:r>
            <a:r>
              <a:rPr lang="en-GB" baseline="30000" dirty="0"/>
              <a:t>-3</a:t>
            </a:r>
            <a:r>
              <a:rPr lang="en-GB" dirty="0"/>
              <a:t>]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6B7BFE7-CF78-AC4B-9B8E-DCEB02577555}"/>
              </a:ext>
            </a:extLst>
          </p:cNvPr>
          <p:cNvSpPr txBox="1"/>
          <p:nvPr/>
        </p:nvSpPr>
        <p:spPr bwMode="auto">
          <a:xfrm>
            <a:off x="10632504" y="5142341"/>
            <a:ext cx="15945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Specific heat </a:t>
            </a:r>
          </a:p>
          <a:p>
            <a:r>
              <a:rPr lang="en-GB" dirty="0"/>
              <a:t>[J g</a:t>
            </a:r>
            <a:r>
              <a:rPr lang="en-GB" baseline="30000" dirty="0"/>
              <a:t>-1 </a:t>
            </a:r>
            <a:r>
              <a:rPr lang="en-GB" dirty="0"/>
              <a:t>K</a:t>
            </a:r>
            <a:r>
              <a:rPr lang="en-GB" baseline="30000" dirty="0"/>
              <a:t>-1</a:t>
            </a:r>
            <a:r>
              <a:rPr lang="en-GB" dirty="0"/>
              <a:t>] 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2999FE9-FA3A-9944-999E-99CC09409B4C}"/>
              </a:ext>
            </a:extLst>
          </p:cNvPr>
          <p:cNvCxnSpPr/>
          <p:nvPr/>
        </p:nvCxnSpPr>
        <p:spPr>
          <a:xfrm>
            <a:off x="7464152" y="4937283"/>
            <a:ext cx="1728192" cy="2050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E82C73B-44DD-F347-B701-B3E36149F6FC}"/>
              </a:ext>
            </a:extLst>
          </p:cNvPr>
          <p:cNvCxnSpPr>
            <a:cxnSpLocks/>
            <a:stCxn id="10" idx="1"/>
          </p:cNvCxnSpPr>
          <p:nvPr/>
        </p:nvCxnSpPr>
        <p:spPr>
          <a:xfrm flipH="1">
            <a:off x="10259768" y="5465507"/>
            <a:ext cx="372736" cy="3231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B9E95B1-0B39-DD40-A054-A1E8A53F10A3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8503173" y="5923419"/>
            <a:ext cx="490735" cy="1846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8EFD55F0-0480-1C40-B2D9-6873B2F0E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97F8FF50-E830-DAF4-DAD3-A8D2E2FA75D8}"/>
              </a:ext>
            </a:extLst>
          </p:cNvPr>
          <p:cNvSpPr/>
          <p:nvPr/>
        </p:nvSpPr>
        <p:spPr>
          <a:xfrm>
            <a:off x="2505569" y="1898146"/>
            <a:ext cx="7056784" cy="2898226"/>
          </a:xfrm>
          <a:prstGeom prst="roundRect">
            <a:avLst/>
          </a:prstGeom>
          <a:solidFill>
            <a:schemeClr val="bg1"/>
          </a:solidFill>
          <a:ln w="50800">
            <a:solidFill>
              <a:srgbClr val="C00000"/>
            </a:solidFill>
          </a:ln>
          <a:effectLst>
            <a:glow rad="127000">
              <a:srgbClr val="C00000"/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b="1" dirty="0">
                <a:solidFill>
                  <a:srgbClr val="C00000"/>
                </a:solidFill>
              </a:rPr>
              <a:t>See presentation in this CAS by G. Lerner on 22/06</a:t>
            </a:r>
          </a:p>
          <a:p>
            <a:pPr algn="ctr"/>
            <a:endParaRPr lang="en-GB" sz="3600" b="1" dirty="0">
              <a:solidFill>
                <a:srgbClr val="C00000"/>
              </a:solidFill>
            </a:endParaRPr>
          </a:p>
          <a:p>
            <a:pPr algn="ctr"/>
            <a:r>
              <a:rPr lang="en-GB" sz="3600" dirty="0">
                <a:solidFill>
                  <a:srgbClr val="C00000"/>
                </a:solidFill>
                <a:hlinkClick r:id="rId5"/>
              </a:rPr>
              <a:t>https://indi.to/6dFTv</a:t>
            </a:r>
            <a:r>
              <a:rPr lang="en-GB" sz="3600" dirty="0">
                <a:solidFill>
                  <a:srgbClr val="C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25825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16DA942-3CE1-AA4E-8D03-16B4792273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56793"/>
            <a:ext cx="11376024" cy="1152128"/>
          </a:xfrm>
        </p:spPr>
        <p:txBody>
          <a:bodyPr/>
          <a:lstStyle/>
          <a:p>
            <a:pPr marL="457200" indent="-457200">
              <a:buFont typeface="Wingdings" pitchFamily="2" charset="2"/>
              <a:buChar char="§"/>
            </a:pPr>
            <a:r>
              <a:rPr lang="en-GB" b="0" dirty="0"/>
              <a:t>A proton bunch has typical time duration of </a:t>
            </a:r>
            <a:r>
              <a:rPr lang="en-GB" b="0" dirty="0">
                <a:solidFill>
                  <a:schemeClr val="tx1"/>
                </a:solidFill>
              </a:rPr>
              <a:t>1 ns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GB" b="0" dirty="0"/>
              <a:t>Pulses are constituted by bunches separated by </a:t>
            </a:r>
            <a:r>
              <a:rPr lang="en-GB" b="0" dirty="0">
                <a:solidFill>
                  <a:schemeClr val="tx1"/>
                </a:solidFill>
              </a:rPr>
              <a:t>tens of ns </a:t>
            </a:r>
            <a:r>
              <a:rPr lang="en-GB" b="0" dirty="0"/>
              <a:t>(25 ns)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2B91EF-199B-CC43-8FA5-0B3A3B8311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are we talking about?</a:t>
            </a:r>
            <a:br>
              <a:rPr lang="en-GB" dirty="0"/>
            </a:b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SPS beam dump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F5D915-2ADF-9342-8127-C830073E8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17F0F28-9AD9-974F-B4B2-EFBC7442B9A2}"/>
                  </a:ext>
                </a:extLst>
              </p:cNvPr>
              <p:cNvSpPr txBox="1"/>
              <p:nvPr/>
            </p:nvSpPr>
            <p:spPr bwMode="auto">
              <a:xfrm>
                <a:off x="618446" y="2852936"/>
                <a:ext cx="1063784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2800" b="0" i="0" smtClean="0">
                          <a:latin typeface="Cambria Math" panose="02040503050406030204" pitchFamily="18" charset="0"/>
                        </a:rPr>
                        <m:t>Beam</m:t>
                      </m:r>
                      <m:r>
                        <m:rPr>
                          <m:nor/>
                        </m:rPr>
                        <a:rPr lang="en-US" sz="28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800" b="0" i="0" smtClean="0">
                          <a:latin typeface="Cambria Math" panose="02040503050406030204" pitchFamily="18" charset="0"/>
                        </a:rPr>
                        <m:t>kinetic</m:t>
                      </m:r>
                      <m:r>
                        <m:rPr>
                          <m:nor/>
                        </m:rPr>
                        <a:rPr lang="en-US" sz="28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800" b="0" i="0" smtClean="0">
                          <a:latin typeface="Cambria Math" panose="02040503050406030204" pitchFamily="18" charset="0"/>
                        </a:rPr>
                        <m:t>energy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lang="en-US" sz="28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 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𝐼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× 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=288 × 2.4∙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11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×450=</m:t>
                      </m:r>
                      <m:r>
                        <a:rPr lang="en-US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𝟒</m:t>
                      </m:r>
                      <m:r>
                        <a:rPr lang="en-US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𝟗</m:t>
                      </m:r>
                      <m:r>
                        <m:rPr>
                          <m:nor/>
                        </m:rPr>
                        <a:rPr lang="en-US" sz="2800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MJ</m:t>
                      </m:r>
                    </m:oMath>
                  </m:oMathPara>
                </a14:m>
                <a:endParaRPr lang="en-GB" sz="2800" b="1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17F0F28-9AD9-974F-B4B2-EFBC7442B9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18446" y="2852936"/>
                <a:ext cx="10637849" cy="430887"/>
              </a:xfrm>
              <a:prstGeom prst="rect">
                <a:avLst/>
              </a:prstGeom>
              <a:blipFill>
                <a:blip r:embed="rId2"/>
                <a:stretch>
                  <a:fillRect l="-119" t="-5714" r="-477" b="-4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4ABA859F-9DCE-AF40-B7AA-964FCC9E0BC8}"/>
              </a:ext>
            </a:extLst>
          </p:cNvPr>
          <p:cNvSpPr txBox="1">
            <a:spLocks/>
          </p:cNvSpPr>
          <p:nvPr/>
        </p:nvSpPr>
        <p:spPr bwMode="auto">
          <a:xfrm>
            <a:off x="407989" y="3645024"/>
            <a:ext cx="11376024" cy="115212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Wingdings" pitchFamily="2" charset="2"/>
              <a:buChar char="§"/>
            </a:pPr>
            <a:r>
              <a:rPr lang="en-GB" b="0" dirty="0"/>
              <a:t>Dumps (like targets) are made to sustain beam impacts repeatedly – in the case of SPS, every O(7.2) seconds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AB562DA-1963-C843-9D3F-E8CE5ED8067E}"/>
                  </a:ext>
                </a:extLst>
              </p:cNvPr>
              <p:cNvSpPr txBox="1"/>
              <p:nvPr/>
            </p:nvSpPr>
            <p:spPr bwMode="auto">
              <a:xfrm>
                <a:off x="1199456" y="4760169"/>
                <a:ext cx="7441140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2800" b="0" i="0" smtClean="0">
                          <a:latin typeface="Cambria Math" panose="02040503050406030204" pitchFamily="18" charset="0"/>
                        </a:rPr>
                        <m:t>Beam</m:t>
                      </m:r>
                      <m:r>
                        <m:rPr>
                          <m:nor/>
                        </m:rPr>
                        <a:rPr lang="en-US" sz="28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800" b="0" i="0" smtClean="0">
                          <a:latin typeface="Cambria Math" panose="02040503050406030204" pitchFamily="18" charset="0"/>
                        </a:rPr>
                        <m:t>average</m:t>
                      </m:r>
                      <m:r>
                        <m:rPr>
                          <m:nor/>
                        </m:rPr>
                        <a:rPr lang="en-US" sz="28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800" b="0" i="0" smtClean="0">
                          <a:latin typeface="Cambria Math" panose="02040503050406030204" pitchFamily="18" charset="0"/>
                        </a:rPr>
                        <m:t>power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skw"/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4.9</m:t>
                          </m:r>
                          <m:r>
                            <m:rPr>
                              <m:nor/>
                            </m:rPr>
                            <a:rPr lang="en-US" sz="28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sz="28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MJ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21.6</m:t>
                          </m:r>
                          <m:r>
                            <m:rPr>
                              <m:nor/>
                            </m:rPr>
                            <a:rPr lang="en-US" sz="28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sz="28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</m:t>
                          </m:r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𝟐𝟑𝟎</m:t>
                      </m:r>
                      <m:r>
                        <a:rPr lang="en-US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800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kW</m:t>
                      </m:r>
                    </m:oMath>
                  </m:oMathPara>
                </a14:m>
                <a:endParaRPr lang="en-GB" sz="2800" b="1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AB562DA-1963-C843-9D3F-E8CE5ED806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99456" y="4760169"/>
                <a:ext cx="7441140" cy="809452"/>
              </a:xfrm>
              <a:prstGeom prst="rect">
                <a:avLst/>
              </a:prstGeom>
              <a:blipFill>
                <a:blip r:embed="rId3"/>
                <a:stretch>
                  <a:fillRect l="-511" t="-95385" r="-511" b="-1507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F414ED-C17D-2842-8FB0-4FA0BBE77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CB1E30F9-7E90-9AD0-FD7B-AB2CB5F664A6}"/>
              </a:ext>
            </a:extLst>
          </p:cNvPr>
          <p:cNvSpPr/>
          <p:nvPr/>
        </p:nvSpPr>
        <p:spPr>
          <a:xfrm>
            <a:off x="8988168" y="4410481"/>
            <a:ext cx="2448272" cy="1328023"/>
          </a:xfrm>
          <a:prstGeom prst="roundRect">
            <a:avLst/>
          </a:prstGeom>
          <a:ln w="50800"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C00000"/>
                </a:solidFill>
              </a:rPr>
              <a:t>needs to be absorbed and  dissipated!</a:t>
            </a:r>
          </a:p>
        </p:txBody>
      </p:sp>
    </p:spTree>
    <p:extLst>
      <p:ext uri="{BB962C8B-B14F-4D97-AF65-F5344CB8AC3E}">
        <p14:creationId xmlns:p14="http://schemas.microsoft.com/office/powerpoint/2010/main" val="3845648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16DA942-3CE1-AA4E-8D03-16B4792273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1158800"/>
          </a:xfrm>
        </p:spPr>
        <p:txBody>
          <a:bodyPr/>
          <a:lstStyle/>
          <a:p>
            <a:pPr marL="457200" indent="-457200">
              <a:buFont typeface="Wingdings" pitchFamily="2" charset="2"/>
              <a:buChar char="§"/>
            </a:pPr>
            <a:r>
              <a:rPr lang="en-GB" b="0" dirty="0"/>
              <a:t>Beam energy will be 6.8 </a:t>
            </a:r>
            <a:r>
              <a:rPr lang="en-GB" b="0" dirty="0" err="1"/>
              <a:t>TeV</a:t>
            </a:r>
            <a:r>
              <a:rPr lang="en-GB" b="0" dirty="0"/>
              <a:t> (6800 GeV) from 2022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GB" b="0" dirty="0"/>
              <a:t>N</a:t>
            </a:r>
            <a:r>
              <a:rPr lang="en-GB" b="0" baseline="-25000" dirty="0"/>
              <a:t>b</a:t>
            </a:r>
            <a:r>
              <a:rPr lang="en-GB" b="0" dirty="0"/>
              <a:t> = 2748, with a bunch population up to 1.8x10</a:t>
            </a:r>
            <a:r>
              <a:rPr lang="en-GB" b="0" baseline="30000" dirty="0"/>
              <a:t>11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2B91EF-199B-CC43-8FA5-0B3A3B8311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are we talking about?</a:t>
            </a:r>
            <a:br>
              <a:rPr lang="en-GB" dirty="0"/>
            </a:b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LHC beam dump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F5D915-2ADF-9342-8127-C830073E8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16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85AD010-DCA0-864E-B47D-B2EB017A78A0}"/>
                  </a:ext>
                </a:extLst>
              </p:cNvPr>
              <p:cNvSpPr txBox="1"/>
              <p:nvPr/>
            </p:nvSpPr>
            <p:spPr bwMode="auto">
              <a:xfrm>
                <a:off x="1127448" y="2958287"/>
                <a:ext cx="9000381" cy="97353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3200" b="0" i="0" smtClean="0">
                          <a:latin typeface="Cambria Math" panose="02040503050406030204" pitchFamily="18" charset="0"/>
                        </a:rPr>
                        <m:t>Beam</m:t>
                      </m:r>
                      <m:r>
                        <m:rPr>
                          <m:nor/>
                        </m:rPr>
                        <a:rPr lang="en-US" sz="32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3200" b="0" i="0" smtClean="0">
                          <a:latin typeface="Cambria Math" panose="02040503050406030204" pitchFamily="18" charset="0"/>
                        </a:rPr>
                        <m:t>kinetic</m:t>
                      </m:r>
                      <m:r>
                        <m:rPr>
                          <m:nor/>
                        </m:rPr>
                        <a:rPr lang="en-US" sz="32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3200" b="0" i="0" smtClean="0">
                          <a:latin typeface="Cambria Math" panose="02040503050406030204" pitchFamily="18" charset="0"/>
                        </a:rPr>
                        <m:t>energy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lang="en-US" sz="32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 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𝐼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× </m:t>
                      </m:r>
                      <m:sSub>
                        <m:sSubPr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=2748 × 1.8∙</m:t>
                      </m:r>
                      <m:sSup>
                        <m:sSupPr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11</m:t>
                          </m:r>
                        </m:sup>
                      </m:sSup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 6800=</m:t>
                      </m:r>
                      <m:r>
                        <a:rPr lang="en-US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𝟓𝟑𝟗</m:t>
                      </m:r>
                      <m:r>
                        <a:rPr lang="en-US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3200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MJ</m:t>
                      </m:r>
                    </m:oMath>
                  </m:oMathPara>
                </a14:m>
                <a:endParaRPr lang="en-GB" sz="2800" b="1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85AD010-DCA0-864E-B47D-B2EB017A78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27448" y="2958287"/>
                <a:ext cx="9000381" cy="973536"/>
              </a:xfrm>
              <a:prstGeom prst="rect">
                <a:avLst/>
              </a:prstGeom>
              <a:blipFill>
                <a:blip r:embed="rId2"/>
                <a:stretch>
                  <a:fillRect t="-3846" b="-205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347494EB-C796-C541-928A-7B0A1BF8626B}"/>
              </a:ext>
            </a:extLst>
          </p:cNvPr>
          <p:cNvSpPr txBox="1">
            <a:spLocks/>
          </p:cNvSpPr>
          <p:nvPr/>
        </p:nvSpPr>
        <p:spPr bwMode="auto">
          <a:xfrm>
            <a:off x="407987" y="4365104"/>
            <a:ext cx="11337819" cy="183567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Wingdings" pitchFamily="2" charset="2"/>
              <a:buChar char="§"/>
            </a:pPr>
            <a:r>
              <a:rPr lang="en-GB" b="0" dirty="0"/>
              <a:t>This enormous energy is deposited in 89 </a:t>
            </a:r>
            <a:r>
              <a:rPr lang="en-GB" b="0" dirty="0" err="1">
                <a:latin typeface="Symbol" pitchFamily="2" charset="2"/>
              </a:rPr>
              <a:t>m</a:t>
            </a:r>
            <a:r>
              <a:rPr lang="en-GB" b="0" dirty="0" err="1"/>
              <a:t>s</a:t>
            </a:r>
            <a:endParaRPr lang="en-GB" b="0" baseline="30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29C549A-D2FD-9640-9F92-4A2CD108EA05}"/>
                  </a:ext>
                </a:extLst>
              </p:cNvPr>
              <p:cNvSpPr txBox="1"/>
              <p:nvPr/>
            </p:nvSpPr>
            <p:spPr bwMode="auto">
              <a:xfrm>
                <a:off x="839416" y="4851159"/>
                <a:ext cx="10081120" cy="101232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3200" b="0" i="0" smtClean="0">
                          <a:latin typeface="Cambria Math" panose="02040503050406030204" pitchFamily="18" charset="0"/>
                        </a:rPr>
                        <m:t>Beam</m:t>
                      </m:r>
                      <m:r>
                        <m:rPr>
                          <m:nor/>
                        </m:rPr>
                        <a:rPr lang="en-US" sz="32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3200" b="0" i="0" smtClean="0">
                          <a:latin typeface="Cambria Math" panose="02040503050406030204" pitchFamily="18" charset="0"/>
                        </a:rPr>
                        <m:t>instantaneous</m:t>
                      </m:r>
                      <m:r>
                        <m:rPr>
                          <m:nor/>
                        </m:rPr>
                        <a:rPr lang="en-US" sz="32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3200" b="0" i="0" smtClean="0">
                          <a:latin typeface="Cambria Math" panose="02040503050406030204" pitchFamily="18" charset="0"/>
                        </a:rPr>
                        <m:t>power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skw"/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539 </m:t>
                          </m:r>
                          <m:r>
                            <m:rPr>
                              <m:nor/>
                            </m:rPr>
                            <a:rPr lang="en-US" sz="3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MJ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89 </m:t>
                          </m:r>
                          <m:r>
                            <m:rPr>
                              <m:nor/>
                            </m:rPr>
                            <a:rPr lang="en-US" sz="3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μs</m:t>
                          </m:r>
                        </m:den>
                      </m:f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𝟔</m:t>
                      </m:r>
                      <m:r>
                        <a:rPr lang="en-US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3200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TW</m:t>
                      </m:r>
                    </m:oMath>
                  </m:oMathPara>
                </a14:m>
                <a:endParaRPr lang="en-GB" sz="2800" b="1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29C549A-D2FD-9640-9F92-4A2CD108EA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39416" y="4851159"/>
                <a:ext cx="10081120" cy="1012328"/>
              </a:xfrm>
              <a:prstGeom prst="rect">
                <a:avLst/>
              </a:prstGeom>
              <a:blipFill>
                <a:blip r:embed="rId3"/>
                <a:stretch>
                  <a:fillRect t="-87500" b="-1287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B2D0C222-D1FB-FF40-92A5-E4AA20DA25EB}"/>
              </a:ext>
            </a:extLst>
          </p:cNvPr>
          <p:cNvSpPr txBox="1"/>
          <p:nvPr/>
        </p:nvSpPr>
        <p:spPr bwMode="auto">
          <a:xfrm>
            <a:off x="9447194" y="2867452"/>
            <a:ext cx="2337438" cy="156966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This is really a big value </a:t>
            </a:r>
            <a:r>
              <a:rPr lang="en-GB" sz="2400" dirty="0">
                <a:sym typeface="Wingdings" pitchFamily="2" charset="2"/>
              </a:rPr>
              <a:t></a:t>
            </a:r>
          </a:p>
          <a:p>
            <a:pPr algn="ctr"/>
            <a:r>
              <a:rPr lang="en-GB" sz="2400" dirty="0">
                <a:sym typeface="Wingdings" pitchFamily="2" charset="2"/>
              </a:rPr>
              <a:t>could melt 2.5 t of Cu</a:t>
            </a:r>
            <a:endParaRPr lang="en-GB" sz="2400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191BE27B-5169-B746-8FC9-85015BF3B17A}"/>
              </a:ext>
            </a:extLst>
          </p:cNvPr>
          <p:cNvSpPr txBox="1">
            <a:spLocks/>
          </p:cNvSpPr>
          <p:nvPr/>
        </p:nvSpPr>
        <p:spPr bwMode="auto">
          <a:xfrm>
            <a:off x="369161" y="2710760"/>
            <a:ext cx="11376024" cy="2217082"/>
          </a:xfrm>
          <a:prstGeom prst="rect">
            <a:avLst/>
          </a:prstGeom>
          <a:ln w="50800"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400" b="1">
                <a:solidFill>
                  <a:srgbClr val="C00000"/>
                </a:solidFill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GB" sz="3200" dirty="0"/>
              <a:t>We will see tomorrow what are the effects of these quantities on large components and how to tackle them from an engineering standpoint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D9A0157D-5A70-6C44-8988-3EAECEEC6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</p:spTree>
    <p:extLst>
      <p:ext uri="{BB962C8B-B14F-4D97-AF65-F5344CB8AC3E}">
        <p14:creationId xmlns:p14="http://schemas.microsoft.com/office/powerpoint/2010/main" val="1226086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8EAFD9A-8672-1C4E-92CA-14E97BCC32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0305" y="3789041"/>
            <a:ext cx="11376024" cy="2304256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10000"/>
              </a:lnSpc>
              <a:buFont typeface="Wingdings" pitchFamily="2" charset="2"/>
              <a:buChar char="§"/>
            </a:pPr>
            <a:r>
              <a:rPr lang="en-GB" b="0" dirty="0"/>
              <a:t>After the pulse, the </a:t>
            </a:r>
            <a:r>
              <a:rPr lang="en-GB" b="0" dirty="0">
                <a:solidFill>
                  <a:schemeClr val="tx1"/>
                </a:solidFill>
              </a:rPr>
              <a:t>energy diffuses through the material </a:t>
            </a:r>
            <a:r>
              <a:rPr lang="en-GB" b="0" dirty="0"/>
              <a:t>and the </a:t>
            </a:r>
            <a:r>
              <a:rPr lang="en-GB" b="0" dirty="0">
                <a:solidFill>
                  <a:schemeClr val="tx1"/>
                </a:solidFill>
              </a:rPr>
              <a:t>peak temperature drops</a:t>
            </a:r>
            <a:endParaRPr lang="en-GB" b="0" dirty="0"/>
          </a:p>
          <a:p>
            <a:pPr marL="457200" indent="-457200">
              <a:lnSpc>
                <a:spcPct val="110000"/>
              </a:lnSpc>
              <a:buFont typeface="Wingdings" pitchFamily="2" charset="2"/>
              <a:buChar char="§"/>
            </a:pPr>
            <a:r>
              <a:rPr lang="en-GB" b="0" dirty="0"/>
              <a:t>After several repeated pulses, the </a:t>
            </a:r>
            <a:r>
              <a:rPr lang="en-GB" b="0" dirty="0">
                <a:solidFill>
                  <a:schemeClr val="tx1"/>
                </a:solidFill>
              </a:rPr>
              <a:t>temperatures will rise </a:t>
            </a:r>
            <a:r>
              <a:rPr lang="en-GB" b="0" dirty="0"/>
              <a:t>until a “pseudo steady state” is reached </a:t>
            </a:r>
            <a:r>
              <a:rPr lang="en-GB" b="0" dirty="0">
                <a:sym typeface="Wingdings" pitchFamily="2" charset="2"/>
              </a:rPr>
              <a:t></a:t>
            </a:r>
            <a:r>
              <a:rPr lang="en-GB" b="0" dirty="0"/>
              <a:t> </a:t>
            </a:r>
            <a:r>
              <a:rPr lang="en-GB" b="0" dirty="0">
                <a:solidFill>
                  <a:schemeClr val="tx1"/>
                </a:solidFill>
              </a:rPr>
              <a:t>quasi-static temperature profile</a:t>
            </a:r>
            <a:r>
              <a:rPr lang="en-GB" b="0" dirty="0"/>
              <a:t> </a:t>
            </a:r>
          </a:p>
          <a:p>
            <a:pPr marL="457200" indent="-457200">
              <a:lnSpc>
                <a:spcPct val="110000"/>
              </a:lnSpc>
              <a:buFont typeface="Wingdings" pitchFamily="2" charset="2"/>
              <a:buChar char="§"/>
            </a:pPr>
            <a:endParaRPr lang="en-GB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CCC4DCA-3C38-8740-BC56-A639530857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Thermal behaviour of BIDs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4A2392-951B-1748-8053-97FC0036A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CE8C1ED-2C4D-0E4C-B753-510C18F1D54B}"/>
                  </a:ext>
                </a:extLst>
              </p:cNvPr>
              <p:cNvSpPr txBox="1"/>
              <p:nvPr/>
            </p:nvSpPr>
            <p:spPr bwMode="auto">
              <a:xfrm>
                <a:off x="2791275" y="2423640"/>
                <a:ext cx="3200684" cy="113903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3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sub>
                          </m:sSub>
                        </m:num>
                        <m:den>
                          <m:r>
                            <a:rPr lang="en-US" sz="3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𝐶𝑝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GB" sz="36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CE8C1ED-2C4D-0E4C-B753-510C18F1D5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91275" y="2423640"/>
                <a:ext cx="3200684" cy="1139030"/>
              </a:xfrm>
              <a:prstGeom prst="rect">
                <a:avLst/>
              </a:prstGeom>
              <a:blipFill>
                <a:blip r:embed="rId2"/>
                <a:stretch>
                  <a:fillRect l="-2372" t="-3333" r="-4348"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AACF8751-A848-924C-924C-2F9D626591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2064" y="372288"/>
            <a:ext cx="5298554" cy="320072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286C339-AABA-5B44-A3E2-B9C6C523A8DE}"/>
              </a:ext>
            </a:extLst>
          </p:cNvPr>
          <p:cNvSpPr txBox="1"/>
          <p:nvPr/>
        </p:nvSpPr>
        <p:spPr bwMode="auto">
          <a:xfrm>
            <a:off x="407987" y="1053032"/>
            <a:ext cx="6097656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2800" dirty="0">
                <a:solidFill>
                  <a:schemeClr val="tx2"/>
                </a:solidFill>
              </a:rPr>
              <a:t>For a pulsed beam, </a:t>
            </a:r>
            <a:r>
              <a:rPr lang="en-US" sz="2800" dirty="0"/>
              <a:t>energy is generally deposited in a target material </a:t>
            </a:r>
            <a:r>
              <a:rPr lang="en-US" sz="2800" dirty="0">
                <a:solidFill>
                  <a:schemeClr val="tx2"/>
                </a:solidFill>
              </a:rPr>
              <a:t>in a very short time 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2510317-C2CB-8149-9DC6-4529500D2860}"/>
              </a:ext>
            </a:extLst>
          </p:cNvPr>
          <p:cNvSpPr txBox="1"/>
          <p:nvPr/>
        </p:nvSpPr>
        <p:spPr bwMode="auto">
          <a:xfrm>
            <a:off x="7680176" y="184119"/>
            <a:ext cx="368004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solidFill>
                  <a:srgbClr val="C00000"/>
                </a:solidFill>
              </a:rPr>
              <a:t>https://doi.org/10.1103/PhysRevAccelBeams.24.093001</a:t>
            </a:r>
            <a:endParaRPr lang="en-GB" sz="1100" i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DD21A86-4715-A047-B2CD-D77F3A2043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</p:spTree>
    <p:extLst>
      <p:ext uri="{BB962C8B-B14F-4D97-AF65-F5344CB8AC3E}">
        <p14:creationId xmlns:p14="http://schemas.microsoft.com/office/powerpoint/2010/main" val="8047135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3DD4177-BF24-4841-A8F6-EA8D615232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353" y="1124744"/>
            <a:ext cx="5832648" cy="3096344"/>
          </a:xfrm>
        </p:spPr>
        <p:txBody>
          <a:bodyPr/>
          <a:lstStyle/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en-US" b="0" dirty="0"/>
              <a:t>Almost all BIDs use </a:t>
            </a:r>
            <a:r>
              <a:rPr lang="en-US" sz="3200" dirty="0">
                <a:solidFill>
                  <a:schemeClr val="tx1"/>
                </a:solidFill>
              </a:rPr>
              <a:t>conduction</a:t>
            </a:r>
            <a:r>
              <a:rPr lang="en-US" b="0" dirty="0"/>
              <a:t> to remove heat from heated volume to surface for cooling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en-US" b="0" dirty="0"/>
              <a:t>Conduction is diffusion of heat via random molecular and/or atomic interactions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endParaRPr lang="en-GB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2705DBF-1060-984F-8DE0-3A2B0C13E7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51096"/>
          </a:xfrm>
        </p:spPr>
        <p:txBody>
          <a:bodyPr/>
          <a:lstStyle/>
          <a:p>
            <a:r>
              <a:rPr lang="en-GB" dirty="0"/>
              <a:t>Heat diffusion mechanisms – conduction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87B86B-902C-3247-874A-63103EFA5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D2A9241-205A-124B-8D89-0127C6580F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6040" y="1294116"/>
            <a:ext cx="4780417" cy="45977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FB5AED1-47B6-F54F-A8FC-3B93AACE7B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256240" y="3061962"/>
            <a:ext cx="1656184" cy="1303142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9C2525F-F2B3-0546-8342-71FCCA958FE2}"/>
              </a:ext>
            </a:extLst>
          </p:cNvPr>
          <p:cNvCxnSpPr/>
          <p:nvPr/>
        </p:nvCxnSpPr>
        <p:spPr>
          <a:xfrm>
            <a:off x="8040216" y="4293096"/>
            <a:ext cx="144016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Arc 9">
            <a:extLst>
              <a:ext uri="{FF2B5EF4-FFF2-40B4-BE49-F238E27FC236}">
                <a16:creationId xmlns:a16="http://schemas.microsoft.com/office/drawing/2014/main" id="{5AB66833-07DF-194B-A4C7-342292DEBED0}"/>
              </a:ext>
            </a:extLst>
          </p:cNvPr>
          <p:cNvSpPr/>
          <p:nvPr/>
        </p:nvSpPr>
        <p:spPr>
          <a:xfrm rot="19188605">
            <a:off x="7752184" y="4420715"/>
            <a:ext cx="432048" cy="432048"/>
          </a:xfrm>
          <a:prstGeom prst="arc">
            <a:avLst>
              <a:gd name="adj1" fmla="val 14712892"/>
              <a:gd name="adj2" fmla="val 1045689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494753BF-988C-F24D-B3EE-FC6CED01728B}"/>
              </a:ext>
            </a:extLst>
          </p:cNvPr>
          <p:cNvSpPr/>
          <p:nvPr/>
        </p:nvSpPr>
        <p:spPr>
          <a:xfrm rot="19188605">
            <a:off x="8793136" y="4417485"/>
            <a:ext cx="432048" cy="432048"/>
          </a:xfrm>
          <a:prstGeom prst="arc">
            <a:avLst>
              <a:gd name="adj1" fmla="val 14712892"/>
              <a:gd name="adj2" fmla="val 1045689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rc 14">
            <a:extLst>
              <a:ext uri="{FF2B5EF4-FFF2-40B4-BE49-F238E27FC236}">
                <a16:creationId xmlns:a16="http://schemas.microsoft.com/office/drawing/2014/main" id="{EF50E46C-3A3C-6D42-8FD8-2CF02B44019A}"/>
              </a:ext>
            </a:extLst>
          </p:cNvPr>
          <p:cNvSpPr/>
          <p:nvPr/>
        </p:nvSpPr>
        <p:spPr>
          <a:xfrm rot="19188605">
            <a:off x="9430766" y="4405358"/>
            <a:ext cx="432048" cy="432048"/>
          </a:xfrm>
          <a:prstGeom prst="arc">
            <a:avLst>
              <a:gd name="adj1" fmla="val 14712892"/>
              <a:gd name="adj2" fmla="val 1045689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Arc 15">
            <a:extLst>
              <a:ext uri="{FF2B5EF4-FFF2-40B4-BE49-F238E27FC236}">
                <a16:creationId xmlns:a16="http://schemas.microsoft.com/office/drawing/2014/main" id="{ED8FC07D-CB78-8A44-BAB5-A7BEA603D17C}"/>
              </a:ext>
            </a:extLst>
          </p:cNvPr>
          <p:cNvSpPr/>
          <p:nvPr/>
        </p:nvSpPr>
        <p:spPr>
          <a:xfrm rot="19188605">
            <a:off x="8344645" y="4381501"/>
            <a:ext cx="432048" cy="432048"/>
          </a:xfrm>
          <a:prstGeom prst="arc">
            <a:avLst>
              <a:gd name="adj1" fmla="val 14712892"/>
              <a:gd name="adj2" fmla="val 1045689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E53F1CE-44BA-A14C-B00E-511262968B4D}"/>
              </a:ext>
            </a:extLst>
          </p:cNvPr>
          <p:cNvCxnSpPr>
            <a:cxnSpLocks/>
            <a:stCxn id="19" idx="3"/>
          </p:cNvCxnSpPr>
          <p:nvPr/>
        </p:nvCxnSpPr>
        <p:spPr>
          <a:xfrm flipV="1">
            <a:off x="5468821" y="4349604"/>
            <a:ext cx="2508106" cy="121371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9A5EC5EC-C711-E743-8521-B5274C7D0F8C}"/>
              </a:ext>
            </a:extLst>
          </p:cNvPr>
          <p:cNvSpPr txBox="1"/>
          <p:nvPr/>
        </p:nvSpPr>
        <p:spPr bwMode="auto">
          <a:xfrm>
            <a:off x="2046089" y="5363267"/>
            <a:ext cx="34227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1</a:t>
            </a:r>
            <a:r>
              <a:rPr lang="en-GB" sz="2000" baseline="30000" dirty="0"/>
              <a:t>st</a:t>
            </a:r>
            <a:r>
              <a:rPr lang="en-GB" sz="2000" dirty="0"/>
              <a:t> interface graphite/</a:t>
            </a:r>
            <a:r>
              <a:rPr lang="en-GB" sz="2000" dirty="0" err="1"/>
              <a:t>CuCrZr</a:t>
            </a:r>
            <a:endParaRPr lang="en-GB" sz="2000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9F6266F-1ACD-0C47-966F-FC66A3D4ACE9}"/>
              </a:ext>
            </a:extLst>
          </p:cNvPr>
          <p:cNvCxnSpPr>
            <a:cxnSpLocks/>
          </p:cNvCxnSpPr>
          <p:nvPr/>
        </p:nvCxnSpPr>
        <p:spPr>
          <a:xfrm flipV="1">
            <a:off x="5694329" y="4597526"/>
            <a:ext cx="1969450" cy="122247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261D23DA-4742-7E42-9DE3-B492EB48AC05}"/>
              </a:ext>
            </a:extLst>
          </p:cNvPr>
          <p:cNvSpPr txBox="1"/>
          <p:nvPr/>
        </p:nvSpPr>
        <p:spPr bwMode="auto">
          <a:xfrm>
            <a:off x="2967101" y="5891893"/>
            <a:ext cx="3308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2</a:t>
            </a:r>
            <a:r>
              <a:rPr lang="en-GB" sz="2000" baseline="30000" dirty="0"/>
              <a:t>nd</a:t>
            </a:r>
            <a:r>
              <a:rPr lang="en-GB" sz="2000" dirty="0"/>
              <a:t> interface </a:t>
            </a:r>
            <a:r>
              <a:rPr lang="en-GB" sz="2000" dirty="0" err="1"/>
              <a:t>CuCrZr</a:t>
            </a:r>
            <a:r>
              <a:rPr lang="en-GB" sz="2000" dirty="0"/>
              <a:t>/316LN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8EB7902-CDE5-2041-9ADC-322ED5DE7738}"/>
                  </a:ext>
                </a:extLst>
              </p:cNvPr>
              <p:cNvSpPr txBox="1"/>
              <p:nvPr/>
            </p:nvSpPr>
            <p:spPr bwMode="auto">
              <a:xfrm>
                <a:off x="1114776" y="4691523"/>
                <a:ext cx="3726469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′′</m:t>
                          </m:r>
                        </m:sup>
                      </m:sSup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𝑜𝑢𝑡</m:t>
                              </m:r>
                            </m:sub>
                          </m:sSub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𝑖𝑛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8EB7902-CDE5-2041-9ADC-322ED5DE77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14776" y="4691523"/>
                <a:ext cx="3726469" cy="492443"/>
              </a:xfrm>
              <a:prstGeom prst="rect">
                <a:avLst/>
              </a:prstGeom>
              <a:blipFill>
                <a:blip r:embed="rId5"/>
                <a:stretch>
                  <a:fillRect l="-1695" b="-2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B83CDD52-0101-6C45-9B84-23EAD18B6BA7}"/>
              </a:ext>
            </a:extLst>
          </p:cNvPr>
          <p:cNvSpPr txBox="1"/>
          <p:nvPr/>
        </p:nvSpPr>
        <p:spPr bwMode="auto">
          <a:xfrm>
            <a:off x="359392" y="4292274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Heat flux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139B49A-CB37-A048-AA3E-C9DB043C8A1A}"/>
              </a:ext>
            </a:extLst>
          </p:cNvPr>
          <p:cNvSpPr txBox="1"/>
          <p:nvPr/>
        </p:nvSpPr>
        <p:spPr bwMode="auto">
          <a:xfrm>
            <a:off x="2678445" y="3888861"/>
            <a:ext cx="14130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Heat conductivity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73BC063-A105-8843-8895-2DB53836B52A}"/>
              </a:ext>
            </a:extLst>
          </p:cNvPr>
          <p:cNvCxnSpPr>
            <a:cxnSpLocks/>
            <a:stCxn id="23" idx="1"/>
          </p:cNvCxnSpPr>
          <p:nvPr/>
        </p:nvCxnSpPr>
        <p:spPr>
          <a:xfrm flipH="1" flipV="1">
            <a:off x="877810" y="4661607"/>
            <a:ext cx="236966" cy="27613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A32C1E5-8151-D54C-A89D-BB70BA98956E}"/>
              </a:ext>
            </a:extLst>
          </p:cNvPr>
          <p:cNvCxnSpPr>
            <a:cxnSpLocks/>
          </p:cNvCxnSpPr>
          <p:nvPr/>
        </p:nvCxnSpPr>
        <p:spPr>
          <a:xfrm flipV="1">
            <a:off x="2322515" y="4329080"/>
            <a:ext cx="355930" cy="30442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41F5FF-30CC-424D-9D35-779965290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</p:spTree>
    <p:extLst>
      <p:ext uri="{BB962C8B-B14F-4D97-AF65-F5344CB8AC3E}">
        <p14:creationId xmlns:p14="http://schemas.microsoft.com/office/powerpoint/2010/main" val="14035011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>
            <a:extLst>
              <a:ext uri="{FF2B5EF4-FFF2-40B4-BE49-F238E27FC236}">
                <a16:creationId xmlns:a16="http://schemas.microsoft.com/office/drawing/2014/main" id="{B9DBFC9F-CAB0-FB42-BCC4-5DEEEF3457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400" y="3918516"/>
            <a:ext cx="3067268" cy="2441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D75A50-C691-8A44-B2DF-5BC9E1FFA1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574" y="1166359"/>
            <a:ext cx="6750160" cy="5116272"/>
          </a:xfrm>
        </p:spPr>
        <p:txBody>
          <a:bodyPr/>
          <a:lstStyle/>
          <a:p>
            <a:pPr marL="514350" indent="-514350">
              <a:buFont typeface="Wingdings" pitchFamily="2" charset="2"/>
              <a:buChar char="§"/>
            </a:pPr>
            <a:r>
              <a:rPr lang="en-GB" sz="3200" dirty="0">
                <a:solidFill>
                  <a:schemeClr val="tx1"/>
                </a:solidFill>
              </a:rPr>
              <a:t>Convection</a:t>
            </a:r>
            <a:endParaRPr lang="en-GB" sz="3600" dirty="0">
              <a:solidFill>
                <a:schemeClr val="tx1"/>
              </a:solidFill>
            </a:endParaRPr>
          </a:p>
          <a:p>
            <a:pPr marL="838350" lvl="1" indent="-514350">
              <a:buFont typeface="Wingdings" pitchFamily="2" charset="2"/>
              <a:buChar char="§"/>
            </a:pPr>
            <a:r>
              <a:rPr lang="en-GB" sz="2400" dirty="0"/>
              <a:t>Transfer heat from a surface into a fluid</a:t>
            </a:r>
          </a:p>
          <a:p>
            <a:pPr marL="838350" lvl="1" indent="-514350">
              <a:buFont typeface="Wingdings" pitchFamily="2" charset="2"/>
              <a:buChar char="§"/>
            </a:pPr>
            <a:r>
              <a:rPr lang="en-GB" sz="2400" dirty="0"/>
              <a:t>Motion of the fluid &amp; diffusion inside fluid</a:t>
            </a:r>
            <a:endParaRPr lang="en-GB" sz="2400" b="0" dirty="0"/>
          </a:p>
          <a:p>
            <a:pPr marL="514350" indent="-514350">
              <a:buFont typeface="Wingdings" pitchFamily="2" charset="2"/>
              <a:buChar char="§"/>
            </a:pPr>
            <a:r>
              <a:rPr lang="en-GB" sz="3200" dirty="0">
                <a:solidFill>
                  <a:schemeClr val="tx1"/>
                </a:solidFill>
              </a:rPr>
              <a:t>Radiative cooling</a:t>
            </a:r>
          </a:p>
          <a:p>
            <a:pPr marL="838350" lvl="1" indent="-514350">
              <a:buFont typeface="Wingdings" pitchFamily="2" charset="2"/>
              <a:buChar char="§"/>
            </a:pPr>
            <a:r>
              <a:rPr lang="en-GB" sz="2400" b="0" dirty="0"/>
              <a:t>Via electromagnetic radiation </a:t>
            </a:r>
            <a:r>
              <a:rPr lang="en-GB" sz="2400" b="0" dirty="0">
                <a:sym typeface="Wingdings" pitchFamily="2" charset="2"/>
              </a:rPr>
              <a:t> only effective at high T &amp; </a:t>
            </a:r>
            <a:r>
              <a:rPr lang="en-GB" sz="2400" b="0" dirty="0">
                <a:latin typeface="Symbol" pitchFamily="2" charset="2"/>
                <a:sym typeface="Wingdings" pitchFamily="2" charset="2"/>
              </a:rPr>
              <a:t>D</a:t>
            </a:r>
            <a:r>
              <a:rPr lang="en-GB" sz="2400" b="0" dirty="0">
                <a:sym typeface="Wingdings" pitchFamily="2" charset="2"/>
              </a:rPr>
              <a:t>T</a:t>
            </a:r>
          </a:p>
          <a:p>
            <a:pPr marL="514350" indent="-514350">
              <a:buFont typeface="Wingdings" pitchFamily="2" charset="2"/>
              <a:buChar char="§"/>
            </a:pPr>
            <a:r>
              <a:rPr lang="en-GB" sz="3200" dirty="0">
                <a:solidFill>
                  <a:schemeClr val="tx1"/>
                </a:solidFill>
                <a:sym typeface="Wingdings" pitchFamily="2" charset="2"/>
              </a:rPr>
              <a:t>Convective boiling </a:t>
            </a:r>
          </a:p>
          <a:p>
            <a:pPr marL="838350" lvl="1" indent="-514350">
              <a:buFont typeface="Wingdings" pitchFamily="2" charset="2"/>
              <a:buChar char="§"/>
            </a:pPr>
            <a:r>
              <a:rPr lang="en-GB" sz="2400" b="0" dirty="0">
                <a:sym typeface="Wingdings" pitchFamily="2" charset="2"/>
              </a:rPr>
              <a:t>E.g., hypervapotron syst</a:t>
            </a:r>
            <a:r>
              <a:rPr lang="en-GB" sz="2400" dirty="0">
                <a:sym typeface="Wingdings" pitchFamily="2" charset="2"/>
              </a:rPr>
              <a:t>ems</a:t>
            </a:r>
          </a:p>
          <a:p>
            <a:pPr marL="838350" lvl="1" indent="-514350">
              <a:buFont typeface="Wingdings" pitchFamily="2" charset="2"/>
              <a:buChar char="§"/>
            </a:pPr>
            <a:r>
              <a:rPr lang="en-GB" sz="2400" b="0" dirty="0">
                <a:sym typeface="Wingdings" pitchFamily="2" charset="2"/>
              </a:rPr>
              <a:t>Not extensively </a:t>
            </a:r>
            <a:r>
              <a:rPr lang="en-GB" sz="2400" dirty="0">
                <a:sym typeface="Wingdings" pitchFamily="2" charset="2"/>
              </a:rPr>
              <a:t>employed in BIDs</a:t>
            </a:r>
            <a:endParaRPr lang="en-GB" sz="24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0C02528-9A31-2341-B0E5-FA3F753860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Other (conventional) heat transfer methods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1E74CB-60FA-284D-8D3B-A38EAFC18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6E6FFFB-39DA-A649-9BF1-1E6C2589F18C}"/>
                  </a:ext>
                </a:extLst>
              </p:cNvPr>
              <p:cNvSpPr txBox="1"/>
              <p:nvPr/>
            </p:nvSpPr>
            <p:spPr bwMode="auto">
              <a:xfrm>
                <a:off x="7536160" y="2826793"/>
                <a:ext cx="3963714" cy="4319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′′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 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𝜖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𝑠𝑜𝑢</m:t>
                              </m:r>
                            </m:sub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sup>
                          </m:sSub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𝑜𝑢𝑡</m:t>
                              </m:r>
                            </m:sub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6E6FFFB-39DA-A649-9BF1-1E6C2589F1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36160" y="2826793"/>
                <a:ext cx="3963714" cy="431913"/>
              </a:xfrm>
              <a:prstGeom prst="rect">
                <a:avLst/>
              </a:prstGeom>
              <a:blipFill>
                <a:blip r:embed="rId3"/>
                <a:stretch>
                  <a:fillRect l="-1597" t="-5714" b="-4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62D655E-7B84-E44D-B0B1-73939E635D3A}"/>
                  </a:ext>
                </a:extLst>
              </p:cNvPr>
              <p:cNvSpPr txBox="1"/>
              <p:nvPr/>
            </p:nvSpPr>
            <p:spPr bwMode="auto">
              <a:xfrm>
                <a:off x="7517638" y="1619238"/>
                <a:ext cx="3748527" cy="59029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′′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𝑠𝑢𝑟𝑓</m:t>
                                  </m:r>
                                </m:sub>
                              </m:sSub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𝑓𝑙𝑢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sup>
                      </m:sSup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62D655E-7B84-E44D-B0B1-73939E635D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17638" y="1619238"/>
                <a:ext cx="3748527" cy="590290"/>
              </a:xfrm>
              <a:prstGeom prst="rect">
                <a:avLst/>
              </a:prstGeom>
              <a:blipFill>
                <a:blip r:embed="rId4"/>
                <a:stretch>
                  <a:fillRect l="-1347" b="-1914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C366E661-2F99-A04D-B924-59678364F3FC}"/>
              </a:ext>
            </a:extLst>
          </p:cNvPr>
          <p:cNvSpPr txBox="1"/>
          <p:nvPr/>
        </p:nvSpPr>
        <p:spPr bwMode="auto">
          <a:xfrm>
            <a:off x="9849727" y="3460946"/>
            <a:ext cx="17236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emissivity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615F9DB-5E60-6E47-B6F6-6084370B6ACA}"/>
              </a:ext>
            </a:extLst>
          </p:cNvPr>
          <p:cNvCxnSpPr>
            <a:cxnSpLocks/>
            <a:endCxn id="11" idx="2"/>
          </p:cNvCxnSpPr>
          <p:nvPr/>
        </p:nvCxnSpPr>
        <p:spPr>
          <a:xfrm flipV="1">
            <a:off x="8544272" y="1433264"/>
            <a:ext cx="95396" cy="27904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BACEE54-B41E-3646-82FA-3946FCB34768}"/>
              </a:ext>
            </a:extLst>
          </p:cNvPr>
          <p:cNvSpPr txBox="1"/>
          <p:nvPr/>
        </p:nvSpPr>
        <p:spPr bwMode="auto">
          <a:xfrm>
            <a:off x="7433676" y="786933"/>
            <a:ext cx="24119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HTC = heat transfer coefficient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B5BF048-D7D2-5448-837B-1BFCF9405EB6}"/>
              </a:ext>
            </a:extLst>
          </p:cNvPr>
          <p:cNvCxnSpPr>
            <a:cxnSpLocks/>
          </p:cNvCxnSpPr>
          <p:nvPr/>
        </p:nvCxnSpPr>
        <p:spPr>
          <a:xfrm>
            <a:off x="9202791" y="3279972"/>
            <a:ext cx="887571" cy="48979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85C9644-81F2-0743-B736-2E71899EE0F9}"/>
              </a:ext>
            </a:extLst>
          </p:cNvPr>
          <p:cNvCxnSpPr>
            <a:cxnSpLocks/>
            <a:endCxn id="18" idx="0"/>
          </p:cNvCxnSpPr>
          <p:nvPr/>
        </p:nvCxnSpPr>
        <p:spPr>
          <a:xfrm flipH="1">
            <a:off x="7929540" y="3233737"/>
            <a:ext cx="522102" cy="11744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C365EDBE-C665-4049-859E-A65282C876EE}"/>
              </a:ext>
            </a:extLst>
          </p:cNvPr>
          <p:cNvSpPr txBox="1"/>
          <p:nvPr/>
        </p:nvSpPr>
        <p:spPr bwMode="auto">
          <a:xfrm>
            <a:off x="7067714" y="3351177"/>
            <a:ext cx="17236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Stefan-Boltzmann constant</a:t>
            </a:r>
          </a:p>
        </p:txBody>
      </p:sp>
      <p:pic>
        <p:nvPicPr>
          <p:cNvPr id="19" name="Picture 3" descr="G:\Projects\Equipements Damien\CNGS\Cible carbone\Montage tube alu+CC le 23-05 4.JPG">
            <a:extLst>
              <a:ext uri="{FF2B5EF4-FFF2-40B4-BE49-F238E27FC236}">
                <a16:creationId xmlns:a16="http://schemas.microsoft.com/office/drawing/2014/main" id="{4C0CB93C-7AFB-6648-8EEA-D7AB66A2C2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8774" y="3918516"/>
            <a:ext cx="3058653" cy="2293989"/>
          </a:xfrm>
          <a:prstGeom prst="rect">
            <a:avLst/>
          </a:prstGeom>
          <a:noFill/>
          <a:ln w="4762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5155CEF-065F-0841-BDE0-91302D285861}"/>
              </a:ext>
            </a:extLst>
          </p:cNvPr>
          <p:cNvSpPr txBox="1"/>
          <p:nvPr/>
        </p:nvSpPr>
        <p:spPr bwMode="auto">
          <a:xfrm>
            <a:off x="7680176" y="5805264"/>
            <a:ext cx="150554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/>
              <a:t>CNGS target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A925B21E-7416-974B-8CD5-7417ED6BE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</p:spTree>
    <p:extLst>
      <p:ext uri="{BB962C8B-B14F-4D97-AF65-F5344CB8AC3E}">
        <p14:creationId xmlns:p14="http://schemas.microsoft.com/office/powerpoint/2010/main" val="1052340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sz="3600" b="0" dirty="0"/>
              <a:t>These lectures will present a </a:t>
            </a:r>
            <a:r>
              <a:rPr lang="en-US" sz="3600" dirty="0">
                <a:solidFill>
                  <a:schemeClr val="tx1"/>
                </a:solidFill>
              </a:rPr>
              <a:t>phenomenological</a:t>
            </a:r>
            <a:r>
              <a:rPr lang="en-US" sz="3600" b="0" dirty="0"/>
              <a:t> and </a:t>
            </a:r>
            <a:r>
              <a:rPr lang="en-US" sz="3600" dirty="0">
                <a:solidFill>
                  <a:schemeClr val="tx1"/>
                </a:solidFill>
              </a:rPr>
              <a:t>broader approach</a:t>
            </a:r>
            <a:r>
              <a:rPr lang="en-US" sz="3600" b="0" dirty="0">
                <a:solidFill>
                  <a:schemeClr val="tx1"/>
                </a:solidFill>
              </a:rPr>
              <a:t> </a:t>
            </a:r>
            <a:r>
              <a:rPr lang="en-US" sz="3600" b="0" dirty="0"/>
              <a:t>in the design, construction and operation of beam intercepting devices, focusing on </a:t>
            </a:r>
            <a:r>
              <a:rPr lang="en-US" sz="3600" dirty="0">
                <a:solidFill>
                  <a:schemeClr val="tx1"/>
                </a:solidFill>
              </a:rPr>
              <a:t>requirements</a:t>
            </a:r>
            <a:r>
              <a:rPr lang="en-US" sz="3600" b="0" dirty="0"/>
              <a:t>, </a:t>
            </a:r>
            <a:r>
              <a:rPr lang="en-US" sz="3600" dirty="0">
                <a:solidFill>
                  <a:schemeClr val="tx1"/>
                </a:solidFill>
              </a:rPr>
              <a:t>technologies</a:t>
            </a:r>
            <a:r>
              <a:rPr lang="en-US" sz="3600" b="0" dirty="0"/>
              <a:t> and </a:t>
            </a:r>
            <a:r>
              <a:rPr lang="en-US" sz="3600" dirty="0">
                <a:solidFill>
                  <a:schemeClr val="tx1"/>
                </a:solidFill>
              </a:rPr>
              <a:t>operational constraints</a:t>
            </a:r>
          </a:p>
          <a:p>
            <a:pPr algn="ctr"/>
            <a:r>
              <a:rPr lang="en-US" sz="3600" b="0" dirty="0"/>
              <a:t>Dedicated Accelerator Schools (CAS, USPAS, JAS, etc.) are available to expand the calculation part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Disclaimer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EFBA47-EE01-F64C-8BC2-FFFB4E89AE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Perillo Marcone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3010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D10F0BB-36A4-A848-8188-FC77F2685B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96752"/>
            <a:ext cx="11376024" cy="5004023"/>
          </a:xfrm>
        </p:spPr>
        <p:txBody>
          <a:bodyPr>
            <a:normAutofit lnSpcReduction="10000"/>
          </a:bodyPr>
          <a:lstStyle/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en-GB" b="0" dirty="0"/>
              <a:t>Several considerations add up in the selection – all are </a:t>
            </a:r>
            <a:r>
              <a:rPr lang="en-GB" dirty="0">
                <a:solidFill>
                  <a:schemeClr val="tx1"/>
                </a:solidFill>
              </a:rPr>
              <a:t>related to each other and must be considered at the same time &amp; links to material selection</a:t>
            </a:r>
            <a:r>
              <a:rPr lang="en-GB" b="0" dirty="0"/>
              <a:t>: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GB" dirty="0">
                <a:solidFill>
                  <a:schemeClr val="tx1"/>
                </a:solidFill>
              </a:rPr>
              <a:t>Operational</a:t>
            </a:r>
            <a:r>
              <a:rPr lang="en-GB" b="0" dirty="0">
                <a:solidFill>
                  <a:schemeClr val="tx1"/>
                </a:solidFill>
              </a:rPr>
              <a:t> requirements </a:t>
            </a:r>
            <a:r>
              <a:rPr lang="en-GB" b="0" dirty="0"/>
              <a:t>(what is the average power?)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GB" dirty="0">
                <a:solidFill>
                  <a:schemeClr val="tx1"/>
                </a:solidFill>
              </a:rPr>
              <a:t>Cooling</a:t>
            </a:r>
            <a:r>
              <a:rPr lang="en-GB" b="0" dirty="0">
                <a:solidFill>
                  <a:schemeClr val="tx1"/>
                </a:solidFill>
              </a:rPr>
              <a:t> requirements </a:t>
            </a:r>
            <a:r>
              <a:rPr lang="en-GB" b="0" dirty="0"/>
              <a:t>(heat removal, operating temperature)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GB" dirty="0">
                <a:solidFill>
                  <a:schemeClr val="tx1"/>
                </a:solidFill>
              </a:rPr>
              <a:t>Robustness</a:t>
            </a:r>
            <a:r>
              <a:rPr lang="en-GB" b="0" dirty="0"/>
              <a:t> (what are the risk associated with the cooling media)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GB" dirty="0">
                <a:solidFill>
                  <a:schemeClr val="tx1"/>
                </a:solidFill>
              </a:rPr>
              <a:t>Chemical</a:t>
            </a:r>
            <a:r>
              <a:rPr lang="en-GB" b="0" dirty="0">
                <a:solidFill>
                  <a:schemeClr val="tx1"/>
                </a:solidFill>
              </a:rPr>
              <a:t> reactions </a:t>
            </a:r>
            <a:r>
              <a:rPr lang="en-GB" b="0" dirty="0"/>
              <a:t>between fluid and material (corrosion, erosion, radiolysis)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GB" dirty="0">
                <a:solidFill>
                  <a:schemeClr val="tx1"/>
                </a:solidFill>
              </a:rPr>
              <a:t>Safety</a:t>
            </a:r>
            <a:r>
              <a:rPr lang="en-GB" b="0" dirty="0"/>
              <a:t> (radiological and conventional, water vs. air)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CCC88E9-ECA1-6C4E-AF59-705CDB0EA5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Selection of cooling methods for BIDs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F6C3A9-DB80-344F-9ECB-ABEEB597C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1FA07B-00AC-E948-A2BB-CC57349BB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</p:spTree>
    <p:extLst>
      <p:ext uri="{BB962C8B-B14F-4D97-AF65-F5344CB8AC3E}">
        <p14:creationId xmlns:p14="http://schemas.microsoft.com/office/powerpoint/2010/main" val="34861256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2FBF859-9D0E-A84F-9F97-4D0D9B7604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284967"/>
            <a:ext cx="4319859" cy="4601579"/>
          </a:xfrm>
        </p:spPr>
        <p:txBody>
          <a:bodyPr/>
          <a:lstStyle/>
          <a:p>
            <a:pPr marL="457200" indent="-457200">
              <a:buFont typeface="Wingdings" pitchFamily="2" charset="2"/>
              <a:buChar char="§"/>
            </a:pPr>
            <a:r>
              <a:rPr lang="en-GB" sz="3200" b="0" dirty="0"/>
              <a:t>Young’s modulus describe a material stiffness (deformation for a given stress)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GB" sz="3200" b="0" dirty="0"/>
              <a:t>Material strength:</a:t>
            </a:r>
          </a:p>
          <a:p>
            <a:pPr marL="781200" lvl="1" indent="-457200">
              <a:buFont typeface="Wingdings" pitchFamily="2" charset="2"/>
              <a:buChar char="§"/>
            </a:pPr>
            <a:r>
              <a:rPr lang="en-GB" sz="2800" b="1" dirty="0">
                <a:solidFill>
                  <a:schemeClr val="tx1"/>
                </a:solidFill>
              </a:rPr>
              <a:t>Yield</a:t>
            </a:r>
          </a:p>
          <a:p>
            <a:pPr marL="781200" lvl="1" indent="-457200">
              <a:buFont typeface="Wingdings" pitchFamily="2" charset="2"/>
              <a:buChar char="§"/>
            </a:pPr>
            <a:r>
              <a:rPr lang="en-GB" sz="2800" b="1" dirty="0">
                <a:solidFill>
                  <a:schemeClr val="tx1"/>
                </a:solidFill>
              </a:rPr>
              <a:t>Ultimate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0E6AF87-C77A-AE41-ADF2-53ED9C83E1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Basic mechanical property concepts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EFF41C-49BF-AC4F-93DA-73FD7CB50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21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0CF2D52-3EE1-D24C-A5D0-A98A21D5F5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9992" y="971454"/>
            <a:ext cx="6815187" cy="4453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C7FC40F-3562-2749-B918-609888B54E2F}"/>
              </a:ext>
            </a:extLst>
          </p:cNvPr>
          <p:cNvSpPr txBox="1"/>
          <p:nvPr/>
        </p:nvSpPr>
        <p:spPr bwMode="auto">
          <a:xfrm>
            <a:off x="8001132" y="5265458"/>
            <a:ext cx="397229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Relative deformation or change in shape and size of elastic or plastic nature under applied forces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5CEF033-4636-A442-AD2D-0D73A863FBD7}"/>
                  </a:ext>
                </a:extLst>
              </p:cNvPr>
              <p:cNvSpPr txBox="1"/>
              <p:nvPr/>
            </p:nvSpPr>
            <p:spPr>
              <a:xfrm>
                <a:off x="6658835" y="5329930"/>
                <a:ext cx="1152880" cy="79438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>
                  <a:lnSpc>
                    <a:spcPct val="9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r>
                        <a:rPr lang="en-US" sz="28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sSub>
                            <m:sSubPr>
                              <m:ctrlPr>
                                <a:rPr lang="en-US" sz="28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800" dirty="0">
                  <a:latin typeface="+mn-lt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5CEF033-4636-A442-AD2D-0D73A863FB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8835" y="5329930"/>
                <a:ext cx="1152880" cy="794385"/>
              </a:xfrm>
              <a:prstGeom prst="rect">
                <a:avLst/>
              </a:prstGeom>
              <a:blipFill>
                <a:blip r:embed="rId4"/>
                <a:stretch>
                  <a:fillRect l="-3297" t="-9375" r="-5495" b="-1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Oval 6">
            <a:extLst>
              <a:ext uri="{FF2B5EF4-FFF2-40B4-BE49-F238E27FC236}">
                <a16:creationId xmlns:a16="http://schemas.microsoft.com/office/drawing/2014/main" id="{BF729512-E394-A341-8786-8CD60CB7431A}"/>
              </a:ext>
            </a:extLst>
          </p:cNvPr>
          <p:cNvSpPr/>
          <p:nvPr/>
        </p:nvSpPr>
        <p:spPr>
          <a:xfrm rot="1047061">
            <a:off x="4672917" y="2169396"/>
            <a:ext cx="2036464" cy="3469254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dash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2036464"/>
                      <a:gd name="connsiteY0" fmla="*/ 1734627 h 3469254"/>
                      <a:gd name="connsiteX1" fmla="*/ 1018232 w 2036464"/>
                      <a:gd name="connsiteY1" fmla="*/ 0 h 3469254"/>
                      <a:gd name="connsiteX2" fmla="*/ 2036464 w 2036464"/>
                      <a:gd name="connsiteY2" fmla="*/ 1734627 h 3469254"/>
                      <a:gd name="connsiteX3" fmla="*/ 1018232 w 2036464"/>
                      <a:gd name="connsiteY3" fmla="*/ 3469254 h 3469254"/>
                      <a:gd name="connsiteX4" fmla="*/ 0 w 2036464"/>
                      <a:gd name="connsiteY4" fmla="*/ 1734627 h 34692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36464" h="3469254" extrusionOk="0">
                        <a:moveTo>
                          <a:pt x="0" y="1734627"/>
                        </a:moveTo>
                        <a:cubicBezTo>
                          <a:pt x="-18124" y="765440"/>
                          <a:pt x="441152" y="5527"/>
                          <a:pt x="1018232" y="0"/>
                        </a:cubicBezTo>
                        <a:cubicBezTo>
                          <a:pt x="1628709" y="10131"/>
                          <a:pt x="1973794" y="778612"/>
                          <a:pt x="2036464" y="1734627"/>
                        </a:cubicBezTo>
                        <a:cubicBezTo>
                          <a:pt x="1996980" y="2731193"/>
                          <a:pt x="1566323" y="3548092"/>
                          <a:pt x="1018232" y="3469254"/>
                        </a:cubicBezTo>
                        <a:cubicBezTo>
                          <a:pt x="439899" y="3460512"/>
                          <a:pt x="62882" y="2722680"/>
                          <a:pt x="0" y="1734627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804BE3B-648A-3E44-A79E-29106946B8E6}"/>
              </a:ext>
            </a:extLst>
          </p:cNvPr>
          <p:cNvSpPr txBox="1"/>
          <p:nvPr/>
        </p:nvSpPr>
        <p:spPr bwMode="auto">
          <a:xfrm>
            <a:off x="3075163" y="5659967"/>
            <a:ext cx="26607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We want typically BIDs to operate here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0F3112-0C60-9043-BB57-B7291615B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</p:spTree>
    <p:extLst>
      <p:ext uri="{BB962C8B-B14F-4D97-AF65-F5344CB8AC3E}">
        <p14:creationId xmlns:p14="http://schemas.microsoft.com/office/powerpoint/2010/main" val="9233008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2FBF859-9D0E-A84F-9F97-4D0D9B7604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68760"/>
            <a:ext cx="11232627" cy="4968552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lnSpc>
                <a:spcPct val="110000"/>
              </a:lnSpc>
              <a:buFont typeface="Wingdings" pitchFamily="2" charset="2"/>
              <a:buChar char="§"/>
            </a:pPr>
            <a:r>
              <a:rPr lang="en-GB" sz="3200" b="0" dirty="0"/>
              <a:t>Total stresses (force per unit area) inside a material can be generated by:</a:t>
            </a:r>
          </a:p>
          <a:p>
            <a:pPr marL="781200" lvl="1" indent="-457200">
              <a:lnSpc>
                <a:spcPct val="110000"/>
              </a:lnSpc>
              <a:buFont typeface="Wingdings" pitchFamily="2" charset="2"/>
              <a:buChar char="§"/>
            </a:pPr>
            <a:r>
              <a:rPr lang="en-GB" sz="3000" dirty="0">
                <a:solidFill>
                  <a:schemeClr val="tx1"/>
                </a:solidFill>
              </a:rPr>
              <a:t>Mechanical loads</a:t>
            </a:r>
          </a:p>
          <a:p>
            <a:pPr marL="781200" lvl="1" indent="-457200">
              <a:lnSpc>
                <a:spcPct val="110000"/>
              </a:lnSpc>
              <a:buFont typeface="Wingdings" pitchFamily="2" charset="2"/>
              <a:buChar char="§"/>
            </a:pPr>
            <a:r>
              <a:rPr lang="en-GB" sz="3000" b="0" dirty="0">
                <a:solidFill>
                  <a:schemeClr val="tx1"/>
                </a:solidFill>
              </a:rPr>
              <a:t>Thermal gradients (expansion)</a:t>
            </a:r>
          </a:p>
          <a:p>
            <a:pPr marL="781200" lvl="1" indent="-457200">
              <a:lnSpc>
                <a:spcPct val="110000"/>
              </a:lnSpc>
              <a:buFont typeface="Wingdings" pitchFamily="2" charset="2"/>
              <a:buChar char="§"/>
            </a:pPr>
            <a:r>
              <a:rPr lang="en-GB" sz="3000" dirty="0">
                <a:solidFill>
                  <a:schemeClr val="tx1"/>
                </a:solidFill>
              </a:rPr>
              <a:t>Geometrical constraints</a:t>
            </a:r>
          </a:p>
          <a:p>
            <a:pPr marL="457200" indent="-457200">
              <a:lnSpc>
                <a:spcPct val="110000"/>
              </a:lnSpc>
              <a:buFont typeface="Wingdings" pitchFamily="2" charset="2"/>
              <a:buChar char="§"/>
            </a:pPr>
            <a:r>
              <a:rPr lang="en-GB" sz="3200" b="0" dirty="0">
                <a:solidFill>
                  <a:schemeClr val="tx1"/>
                </a:solidFill>
              </a:rPr>
              <a:t>In BIDs, the main source of stress is generally the </a:t>
            </a:r>
            <a:r>
              <a:rPr lang="en-GB" sz="3200" dirty="0">
                <a:solidFill>
                  <a:schemeClr val="tx1"/>
                </a:solidFill>
              </a:rPr>
              <a:t>non-uniform temperature distribution </a:t>
            </a:r>
            <a:r>
              <a:rPr lang="en-GB" sz="3200" b="0" dirty="0">
                <a:solidFill>
                  <a:schemeClr val="tx1"/>
                </a:solidFill>
              </a:rPr>
              <a:t>generated by beam impact</a:t>
            </a:r>
          </a:p>
          <a:p>
            <a:pPr marL="457200" indent="-457200">
              <a:lnSpc>
                <a:spcPct val="110000"/>
              </a:lnSpc>
              <a:buFont typeface="Wingdings" pitchFamily="2" charset="2"/>
              <a:buChar char="§"/>
            </a:pPr>
            <a:r>
              <a:rPr lang="en-GB" sz="3200" b="0" dirty="0">
                <a:solidFill>
                  <a:schemeClr val="tx1"/>
                </a:solidFill>
              </a:rPr>
              <a:t>Analytical methods exist for simple shapes, but generally dedicated codes are used (ANSYS, COMSOL, etc.)</a:t>
            </a:r>
          </a:p>
          <a:p>
            <a:pPr marL="457200" indent="-457200">
              <a:lnSpc>
                <a:spcPct val="110000"/>
              </a:lnSpc>
              <a:buFont typeface="Wingdings" pitchFamily="2" charset="2"/>
              <a:buChar char="§"/>
            </a:pPr>
            <a:endParaRPr lang="en-GB" sz="3200" b="0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0E6AF87-C77A-AE41-ADF2-53ED9C83E1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Finite Elements Methods for BIDs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EFF41C-49BF-AC4F-93DA-73FD7CB50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6E0844C-EC4C-0242-9F25-957493B8E7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4111" y="1757932"/>
            <a:ext cx="4401495" cy="2175124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38932F-36F9-9742-A4D6-B96C5C2E9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</p:spTree>
    <p:extLst>
      <p:ext uri="{BB962C8B-B14F-4D97-AF65-F5344CB8AC3E}">
        <p14:creationId xmlns:p14="http://schemas.microsoft.com/office/powerpoint/2010/main" val="30645107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A862A68-3E9C-FA42-946E-FD0DDA35E9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68760"/>
            <a:ext cx="11376024" cy="4932015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sz="3200" dirty="0">
                <a:solidFill>
                  <a:schemeClr val="tx1"/>
                </a:solidFill>
              </a:rPr>
              <a:t>Model</a:t>
            </a:r>
            <a:r>
              <a:rPr lang="en-GB" sz="3200" b="0" dirty="0"/>
              <a:t> setup</a:t>
            </a:r>
          </a:p>
          <a:p>
            <a:pPr marL="781200" lvl="1" indent="-457200">
              <a:buFont typeface="Wingdings" pitchFamily="2" charset="2"/>
              <a:buChar char="§"/>
            </a:pPr>
            <a:r>
              <a:rPr lang="en-GB" sz="2400" dirty="0"/>
              <a:t>Geometry (e.g., from CAD) &amp; definition of </a:t>
            </a:r>
            <a:r>
              <a:rPr lang="en-GB" sz="2400" b="1" dirty="0">
                <a:solidFill>
                  <a:schemeClr val="tx1"/>
                </a:solidFill>
              </a:rPr>
              <a:t>material properties </a:t>
            </a:r>
            <a:r>
              <a:rPr lang="en-GB" sz="2400" dirty="0">
                <a:solidFill>
                  <a:schemeClr val="tx1"/>
                </a:solidFill>
              </a:rPr>
              <a:t>(mostly varying with temperature) </a:t>
            </a:r>
            <a:r>
              <a:rPr lang="en-GB" sz="2400" dirty="0"/>
              <a:t>&amp; mesh generation (important step)</a:t>
            </a:r>
          </a:p>
          <a:p>
            <a:pPr marL="781200" lvl="1" indent="-457200">
              <a:buFont typeface="Wingdings" pitchFamily="2" charset="2"/>
              <a:buChar char="§"/>
            </a:pPr>
            <a:r>
              <a:rPr lang="en-GB" sz="2400" dirty="0"/>
              <a:t>Definition of </a:t>
            </a:r>
            <a:r>
              <a:rPr lang="en-GB" sz="2400" b="1" dirty="0">
                <a:solidFill>
                  <a:schemeClr val="tx1"/>
                </a:solidFill>
              </a:rPr>
              <a:t>loads</a:t>
            </a:r>
            <a:r>
              <a:rPr lang="en-GB" sz="2400" dirty="0"/>
              <a:t> (hence internal heat generation from MC codes) &amp; boundary conditions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200" dirty="0">
                <a:solidFill>
                  <a:schemeClr val="tx1"/>
                </a:solidFill>
              </a:rPr>
              <a:t>Thermal</a:t>
            </a:r>
            <a:r>
              <a:rPr lang="en-GB" sz="3200" b="0" dirty="0"/>
              <a:t> analysis (transient, steady-state…)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200" dirty="0">
                <a:solidFill>
                  <a:schemeClr val="tx1"/>
                </a:solidFill>
              </a:rPr>
              <a:t>Structural</a:t>
            </a:r>
            <a:r>
              <a:rPr lang="en-GB" sz="3200" b="0" dirty="0"/>
              <a:t> analysis (static, dynamic)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200" dirty="0">
                <a:solidFill>
                  <a:schemeClr val="tx1"/>
                </a:solidFill>
              </a:rPr>
              <a:t>Thermal-Structural</a:t>
            </a:r>
            <a:r>
              <a:rPr lang="en-GB" sz="3200" b="0" dirty="0"/>
              <a:t> coupling (complex analysis performed in some specific cases)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EA0A8AD-DB60-2449-B740-713F4DF31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Steps for Finite Element Modelling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84994D-9F49-8C4B-8D4B-DB3F2E660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EDB6DE-FF64-DB46-B471-A308E1C3B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</p:spTree>
    <p:extLst>
      <p:ext uri="{BB962C8B-B14F-4D97-AF65-F5344CB8AC3E}">
        <p14:creationId xmlns:p14="http://schemas.microsoft.com/office/powerpoint/2010/main" val="967776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93068F6-3C5C-8548-87E3-5D3BEB80CE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of material response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295319-F91B-2143-A728-61E51BFE6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73BDABE-EFAB-A14A-B37C-B492EC56D2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466" y="1421688"/>
            <a:ext cx="4821443" cy="325143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BB7B67B-6596-694E-BCCA-36500E03F207}"/>
              </a:ext>
            </a:extLst>
          </p:cNvPr>
          <p:cNvSpPr/>
          <p:nvPr/>
        </p:nvSpPr>
        <p:spPr>
          <a:xfrm>
            <a:off x="1703512" y="4673123"/>
            <a:ext cx="22322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latin typeface="Arial" charset="0"/>
                <a:ea typeface="Arial" charset="0"/>
                <a:cs typeface="Arial" charset="0"/>
              </a:rPr>
              <a:t>T</a:t>
            </a:r>
            <a:r>
              <a:rPr lang="en-US" sz="2800" baseline="-25000" dirty="0" err="1">
                <a:latin typeface="Arial" charset="0"/>
                <a:ea typeface="Arial" charset="0"/>
                <a:cs typeface="Arial" charset="0"/>
              </a:rPr>
              <a:t>max</a:t>
            </a:r>
            <a:r>
              <a:rPr lang="en-US" sz="2800" dirty="0">
                <a:latin typeface="Arial" charset="0"/>
                <a:ea typeface="Arial" charset="0"/>
                <a:cs typeface="Arial" charset="0"/>
              </a:rPr>
              <a:t>=335°C</a:t>
            </a:r>
            <a:endParaRPr lang="en-US" sz="2800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Right Arrow 6">
            <a:extLst>
              <a:ext uri="{FF2B5EF4-FFF2-40B4-BE49-F238E27FC236}">
                <a16:creationId xmlns:a16="http://schemas.microsoft.com/office/drawing/2014/main" id="{1D177383-B705-1843-A11F-A6954A1102C0}"/>
              </a:ext>
            </a:extLst>
          </p:cNvPr>
          <p:cNvSpPr/>
          <p:nvPr/>
        </p:nvSpPr>
        <p:spPr>
          <a:xfrm>
            <a:off x="4943872" y="2465243"/>
            <a:ext cx="1963461" cy="1164324"/>
          </a:xfrm>
          <a:prstGeom prst="rightArrow">
            <a:avLst>
              <a:gd name="adj1" fmla="val 50000"/>
              <a:gd name="adj2" fmla="val 4813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sz="1400" b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4982FE2-6F03-AA4C-A38A-4E9DB66E82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2572" y="1713132"/>
            <a:ext cx="4963119" cy="281005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5058DF3-FDB6-CD45-BF46-6343F2C20B3A}"/>
              </a:ext>
            </a:extLst>
          </p:cNvPr>
          <p:cNvSpPr/>
          <p:nvPr/>
        </p:nvSpPr>
        <p:spPr>
          <a:xfrm>
            <a:off x="7536160" y="4673123"/>
            <a:ext cx="40601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~0.07% plastic deformation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D7024156-DEED-7E41-910F-3A634370C6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6919189"/>
              </p:ext>
            </p:extLst>
          </p:nvPr>
        </p:nvGraphicFramePr>
        <p:xfrm>
          <a:off x="7778952" y="5279040"/>
          <a:ext cx="3574597" cy="7924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745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572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r>
                        <a:rPr lang="en-US" sz="2000" baseline="-250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service CuCrZr</a:t>
                      </a:r>
                      <a:r>
                        <a:rPr lang="en-US" sz="20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 400°C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Yield strength</a:t>
                      </a:r>
                      <a:r>
                        <a:rPr lang="en-US" sz="20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 280</a:t>
                      </a:r>
                      <a:r>
                        <a:rPr lang="en-US" sz="2000" baseline="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MPa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9766C138-198E-994F-8A6D-3A6080993817}"/>
              </a:ext>
            </a:extLst>
          </p:cNvPr>
          <p:cNvSpPr txBox="1"/>
          <p:nvPr/>
        </p:nvSpPr>
        <p:spPr bwMode="auto">
          <a:xfrm>
            <a:off x="8904312" y="6402814"/>
            <a:ext cx="2044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>
                <a:solidFill>
                  <a:schemeClr val="bg1"/>
                </a:solidFill>
              </a:rPr>
              <a:t>Courtesy F.-X. Nuiry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74E8D8F-EDD3-8942-A8D3-33239FD812E7}"/>
              </a:ext>
            </a:extLst>
          </p:cNvPr>
          <p:cNvSpPr txBox="1"/>
          <p:nvPr/>
        </p:nvSpPr>
        <p:spPr bwMode="auto">
          <a:xfrm>
            <a:off x="2063552" y="1130446"/>
            <a:ext cx="9057288" cy="40011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2000" dirty="0"/>
              <a:t>CuCr1Zr absorbing block from 4</a:t>
            </a:r>
            <a:r>
              <a:rPr lang="en-GB" sz="2000" baseline="30000" dirty="0"/>
              <a:t>th</a:t>
            </a:r>
            <a:r>
              <a:rPr lang="en-GB" sz="2000" dirty="0"/>
              <a:t> generation SPS beam dump (see tomorrow)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7988281-F567-C54E-957E-52C8B7F6B0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</p:spTree>
    <p:extLst>
      <p:ext uri="{BB962C8B-B14F-4D97-AF65-F5344CB8AC3E}">
        <p14:creationId xmlns:p14="http://schemas.microsoft.com/office/powerpoint/2010/main" val="17188457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4A535E-14E3-FE4F-93E7-FF23AB7121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40768"/>
            <a:ext cx="11376024" cy="4860007"/>
          </a:xfrm>
        </p:spPr>
        <p:txBody>
          <a:bodyPr/>
          <a:lstStyle/>
          <a:p>
            <a:pPr marL="457200" indent="-457200">
              <a:buFont typeface="Wingdings" pitchFamily="2" charset="2"/>
              <a:buChar char="§"/>
            </a:pPr>
            <a:r>
              <a:rPr lang="en-GB" sz="3200" b="0" dirty="0"/>
              <a:t>Elastic stress waves travelling at the speed of sound in the materials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C1CD44B-1E5F-1C4B-B035-5B44FD28FA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of material response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B3A8A4-8D94-B946-8202-C4241778E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25</a:t>
            </a:fld>
            <a:endParaRPr lang="en-US"/>
          </a:p>
        </p:txBody>
      </p:sp>
      <p:pic>
        <p:nvPicPr>
          <p:cNvPr id="5" name="sx.avi">
            <a:hlinkClick r:id="" action="ppaction://media"/>
            <a:extLst>
              <a:ext uri="{FF2B5EF4-FFF2-40B4-BE49-F238E27FC236}">
                <a16:creationId xmlns:a16="http://schemas.microsoft.com/office/drawing/2014/main" id="{2D2DCF05-ADF5-1244-BCB7-26A903E016C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t="303" r="33077"/>
          <a:stretch/>
        </p:blipFill>
        <p:spPr>
          <a:xfrm>
            <a:off x="5177219" y="2132856"/>
            <a:ext cx="5035335" cy="387161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4DFE5AF-F53B-EA48-A2DC-43E9BE9FEA74}"/>
                  </a:ext>
                </a:extLst>
              </p:cNvPr>
              <p:cNvSpPr txBox="1"/>
              <p:nvPr/>
            </p:nvSpPr>
            <p:spPr bwMode="auto">
              <a:xfrm>
                <a:off x="854656" y="3159309"/>
                <a:ext cx="2190280" cy="181870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4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0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40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4000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40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4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4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4000" b="0" i="1" smtClean="0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en-US" sz="4000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4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GB" sz="40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4DFE5AF-F53B-EA48-A2DC-43E9BE9FEA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54656" y="3159309"/>
                <a:ext cx="2190280" cy="1818703"/>
              </a:xfrm>
              <a:prstGeom prst="rect">
                <a:avLst/>
              </a:prstGeom>
              <a:blipFill>
                <a:blip r:embed="rId5"/>
                <a:stretch>
                  <a:fillRect l="-231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32D4702-73A6-3045-A935-90E5E89C8883}"/>
              </a:ext>
            </a:extLst>
          </p:cNvPr>
          <p:cNvCxnSpPr>
            <a:cxnSpLocks/>
          </p:cNvCxnSpPr>
          <p:nvPr/>
        </p:nvCxnSpPr>
        <p:spPr>
          <a:xfrm flipV="1">
            <a:off x="3057645" y="3025892"/>
            <a:ext cx="330000" cy="52944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5C668391-ED97-554F-9B00-525C2A65AFC7}"/>
              </a:ext>
            </a:extLst>
          </p:cNvPr>
          <p:cNvSpPr txBox="1"/>
          <p:nvPr/>
        </p:nvSpPr>
        <p:spPr bwMode="auto">
          <a:xfrm>
            <a:off x="2181653" y="5090642"/>
            <a:ext cx="2411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Density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558FB57-4174-CB48-A25F-DF59EA472C9D}"/>
              </a:ext>
            </a:extLst>
          </p:cNvPr>
          <p:cNvCxnSpPr>
            <a:cxnSpLocks/>
          </p:cNvCxnSpPr>
          <p:nvPr/>
        </p:nvCxnSpPr>
        <p:spPr>
          <a:xfrm>
            <a:off x="2863640" y="4684230"/>
            <a:ext cx="238073" cy="36467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B4FBEEC-5CA1-3447-831E-CEF71323A15B}"/>
              </a:ext>
            </a:extLst>
          </p:cNvPr>
          <p:cNvSpPr txBox="1"/>
          <p:nvPr/>
        </p:nvSpPr>
        <p:spPr bwMode="auto">
          <a:xfrm>
            <a:off x="2181653" y="2562705"/>
            <a:ext cx="2411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Stiffness coefficient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2F78096-FE7F-5443-A15F-3464EEADAED1}"/>
              </a:ext>
            </a:extLst>
          </p:cNvPr>
          <p:cNvSpPr txBox="1"/>
          <p:nvPr/>
        </p:nvSpPr>
        <p:spPr bwMode="auto">
          <a:xfrm>
            <a:off x="8904312" y="6402814"/>
            <a:ext cx="2044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>
                <a:solidFill>
                  <a:schemeClr val="bg1"/>
                </a:solidFill>
              </a:rPr>
              <a:t>Courtesy F.-X. Nuiry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61E8439-13B8-A349-8613-7955B867DA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</p:spTree>
    <p:extLst>
      <p:ext uri="{BB962C8B-B14F-4D97-AF65-F5344CB8AC3E}">
        <p14:creationId xmlns:p14="http://schemas.microsoft.com/office/powerpoint/2010/main" val="2733077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3DA6FCC-3DC0-E948-802A-3FEA670953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211226"/>
            <a:ext cx="11376024" cy="1058210"/>
          </a:xfrm>
          <a:solidFill>
            <a:schemeClr val="tx2">
              <a:lumMod val="10000"/>
              <a:lumOff val="90000"/>
            </a:schemeClr>
          </a:solidFill>
          <a:ln w="34925">
            <a:noFill/>
          </a:ln>
        </p:spPr>
        <p:txBody>
          <a:bodyPr/>
          <a:lstStyle/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en-GB" b="0" dirty="0"/>
              <a:t>BIDs for accelerators are generally designed to work in the </a:t>
            </a:r>
            <a:r>
              <a:rPr lang="en-GB" dirty="0">
                <a:solidFill>
                  <a:schemeClr val="tx1"/>
                </a:solidFill>
              </a:rPr>
              <a:t>elastic regime</a:t>
            </a:r>
            <a:r>
              <a:rPr lang="en-GB" b="0" dirty="0"/>
              <a:t> (deformation can recover) </a:t>
            </a:r>
            <a:r>
              <a:rPr lang="en-GB" dirty="0">
                <a:solidFill>
                  <a:srgbClr val="00B050"/>
                </a:solidFill>
                <a:sym typeface="Wingdings" pitchFamily="2" charset="2"/>
              </a:rPr>
              <a:t> reliability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1C813D9-31A7-D840-9250-884959379B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Dynamic regimes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C9463D-5968-1B48-A7DA-3C2C85043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26</a:t>
            </a:fld>
            <a:endParaRPr lang="en-US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0ED4390-989D-074F-B44D-AA4AC388B69E}"/>
              </a:ext>
            </a:extLst>
          </p:cNvPr>
          <p:cNvSpPr txBox="1">
            <a:spLocks/>
          </p:cNvSpPr>
          <p:nvPr/>
        </p:nvSpPr>
        <p:spPr bwMode="auto">
          <a:xfrm>
            <a:off x="385101" y="2636912"/>
            <a:ext cx="6984157" cy="3450108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10000"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20000"/>
              </a:lnSpc>
              <a:buFont typeface="Wingdings" pitchFamily="2" charset="2"/>
              <a:buChar char="§"/>
            </a:pPr>
            <a:r>
              <a:rPr lang="en-GB" b="0" dirty="0"/>
              <a:t>Beam impact accidents (or even nominal operation) can provoke also permanent deformation of the component </a:t>
            </a:r>
            <a:r>
              <a:rPr lang="en-GB" b="0" dirty="0">
                <a:sym typeface="Wingdings" pitchFamily="2" charset="2"/>
              </a:rPr>
              <a:t> </a:t>
            </a:r>
            <a:r>
              <a:rPr lang="en-GB" dirty="0">
                <a:solidFill>
                  <a:schemeClr val="tx1"/>
                </a:solidFill>
                <a:sym typeface="Wingdings" pitchFamily="2" charset="2"/>
              </a:rPr>
              <a:t>plastic regimes (irreversible damage)</a:t>
            </a:r>
            <a:endParaRPr lang="en-GB" b="0" dirty="0">
              <a:solidFill>
                <a:schemeClr val="tx1"/>
              </a:solidFill>
              <a:sym typeface="Wingdings" pitchFamily="2" charset="2"/>
            </a:endParaRPr>
          </a:p>
          <a:p>
            <a:pPr marL="457200" indent="-457200">
              <a:lnSpc>
                <a:spcPct val="120000"/>
              </a:lnSpc>
              <a:buFont typeface="Wingdings" pitchFamily="2" charset="2"/>
              <a:buChar char="§"/>
            </a:pPr>
            <a:r>
              <a:rPr lang="en-GB" b="0" dirty="0"/>
              <a:t>Sometimes the effect is much more catastrophic, if instantaneous power is high enough </a:t>
            </a:r>
            <a:r>
              <a:rPr lang="en-GB" b="0" dirty="0">
                <a:sym typeface="Wingdings" pitchFamily="2" charset="2"/>
              </a:rPr>
              <a:t> </a:t>
            </a:r>
            <a:r>
              <a:rPr lang="en-GB" b="0" dirty="0">
                <a:solidFill>
                  <a:schemeClr val="tx1"/>
                </a:solidFill>
                <a:sym typeface="Wingdings" pitchFamily="2" charset="2"/>
              </a:rPr>
              <a:t>quasi</a:t>
            </a:r>
            <a:r>
              <a:rPr lang="en-GB" b="0" dirty="0">
                <a:sym typeface="Wingdings" pitchFamily="2" charset="2"/>
              </a:rPr>
              <a:t> </a:t>
            </a:r>
            <a:r>
              <a:rPr lang="en-GB" dirty="0">
                <a:solidFill>
                  <a:schemeClr val="tx1"/>
                </a:solidFill>
                <a:sym typeface="Wingdings" pitchFamily="2" charset="2"/>
              </a:rPr>
              <a:t>shockwave regime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ABD7663D-B2B2-D944-961B-8489A2FDF51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3390" y="4588565"/>
            <a:ext cx="4590530" cy="1610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44548F8-4F32-FF43-AD60-056F1716A34D}"/>
              </a:ext>
            </a:extLst>
          </p:cNvPr>
          <p:cNvSpPr txBox="1"/>
          <p:nvPr/>
        </p:nvSpPr>
        <p:spPr bwMode="auto">
          <a:xfrm>
            <a:off x="6528048" y="6309320"/>
            <a:ext cx="502305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chemeClr val="bg1"/>
                </a:solidFill>
                <a:effectLst/>
                <a:latin typeface="+mj-lt"/>
              </a:rPr>
              <a:t>Phys. Rev. Accel. Beams</a:t>
            </a:r>
            <a:r>
              <a:rPr lang="en-US" sz="1400" i="1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400" i="1" dirty="0">
                <a:solidFill>
                  <a:schemeClr val="bg1"/>
                </a:solidFill>
                <a:effectLst/>
                <a:latin typeface="+mj-lt"/>
              </a:rPr>
              <a:t>22 013401 (2019)</a:t>
            </a:r>
          </a:p>
          <a:p>
            <a:r>
              <a:rPr lang="en-US" sz="1400" i="1" dirty="0">
                <a:solidFill>
                  <a:schemeClr val="bg1"/>
                </a:solidFill>
                <a:latin typeface="+mj-lt"/>
              </a:rPr>
              <a:t>Journal of Dynamic Behavior of Materials (2019) 5:266–295 </a:t>
            </a:r>
          </a:p>
          <a:p>
            <a:r>
              <a:rPr lang="en-US" sz="1400" i="1" dirty="0">
                <a:solidFill>
                  <a:schemeClr val="bg1"/>
                </a:solidFill>
                <a:effectLst/>
                <a:latin typeface="+mj-lt"/>
              </a:rPr>
              <a:t> </a:t>
            </a:r>
            <a:endParaRPr lang="en-US" sz="1400" i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26BF335-1FAC-1747-B541-0662C27792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9258" y="2663060"/>
            <a:ext cx="4662012" cy="1870444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F563C0E-003E-C448-8470-BB5601A22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</p:spTree>
    <p:extLst>
      <p:ext uri="{BB962C8B-B14F-4D97-AF65-F5344CB8AC3E}">
        <p14:creationId xmlns:p14="http://schemas.microsoft.com/office/powerpoint/2010/main" val="2686785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6F3211D-2A94-2540-BE16-06647D30E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96753"/>
            <a:ext cx="11376024" cy="1308147"/>
          </a:xfrm>
        </p:spPr>
        <p:txBody>
          <a:bodyPr/>
          <a:lstStyle/>
          <a:p>
            <a:pPr marL="457200" indent="-457200">
              <a:buFont typeface="Wingdings" pitchFamily="2" charset="2"/>
              <a:buChar char="§"/>
            </a:pPr>
            <a:r>
              <a:rPr lang="en-GB" b="0" dirty="0"/>
              <a:t>BIDs requires a variety of different materials, characterised by largely different parameters – some generalities of employed materials are reported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C0D6C2D-C911-0F4D-9D71-3E22C2D44F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84979"/>
          </a:xfrm>
        </p:spPr>
        <p:txBody>
          <a:bodyPr/>
          <a:lstStyle/>
          <a:p>
            <a:r>
              <a:rPr lang="en-GB" dirty="0"/>
              <a:t>Palette of absorbing materials employed at CERN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8929A1-7E69-0E4C-AEBE-3B1A29AF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27</a:t>
            </a:fld>
            <a:endParaRPr lang="en-US"/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68612BBD-ED03-7147-93A8-CA9B8B22E02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96644672"/>
              </p:ext>
            </p:extLst>
          </p:nvPr>
        </p:nvGraphicFramePr>
        <p:xfrm>
          <a:off x="263352" y="2636912"/>
          <a:ext cx="11520660" cy="18738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2B114336-F858-6943-AB85-1132D0C72840}"/>
              </a:ext>
            </a:extLst>
          </p:cNvPr>
          <p:cNvSpPr txBox="1"/>
          <p:nvPr/>
        </p:nvSpPr>
        <p:spPr bwMode="auto">
          <a:xfrm>
            <a:off x="623392" y="4615968"/>
            <a:ext cx="28083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Low CTE, good thermal conductivity, low </a:t>
            </a:r>
            <a:r>
              <a:rPr lang="en-GB" dirty="0">
                <a:latin typeface="Symbol" pitchFamily="2" charset="2"/>
              </a:rPr>
              <a:t>r</a:t>
            </a:r>
            <a:r>
              <a:rPr lang="en-GB" dirty="0"/>
              <a:t>, very high service T, exceptional robustness to beam impact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E94559-49B1-1740-A97D-400C9E88548D}"/>
              </a:ext>
            </a:extLst>
          </p:cNvPr>
          <p:cNvSpPr txBox="1"/>
          <p:nvPr/>
        </p:nvSpPr>
        <p:spPr bwMode="auto">
          <a:xfrm>
            <a:off x="3508243" y="4615968"/>
            <a:ext cx="24482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Light structural materials, good thermal conductivity, low T</a:t>
            </a:r>
            <a:r>
              <a:rPr lang="en-GB" baseline="-25000" dirty="0"/>
              <a:t>m</a:t>
            </a:r>
            <a:r>
              <a:rPr lang="en-GB" dirty="0"/>
              <a:t>, poor properties at high T</a:t>
            </a:r>
            <a:endParaRPr lang="en-GB" baseline="-25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2C7D99C-90FE-3746-92E3-696906F00C13}"/>
              </a:ext>
            </a:extLst>
          </p:cNvPr>
          <p:cNvSpPr txBox="1"/>
          <p:nvPr/>
        </p:nvSpPr>
        <p:spPr bwMode="auto">
          <a:xfrm>
            <a:off x="6240016" y="4615968"/>
            <a:ext cx="21602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Exceptional strength while light, low CTE, low thermal conductivity</a:t>
            </a:r>
            <a:endParaRPr lang="en-GB" baseline="-25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864B8E6-7FF8-F845-82A4-11151F98BF82}"/>
              </a:ext>
            </a:extLst>
          </p:cNvPr>
          <p:cNvSpPr txBox="1"/>
          <p:nvPr/>
        </p:nvSpPr>
        <p:spPr bwMode="auto">
          <a:xfrm>
            <a:off x="8903691" y="4748951"/>
            <a:ext cx="21602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“king” of structural materials, low thermal conductivity</a:t>
            </a:r>
            <a:endParaRPr lang="en-GB" baseline="-2500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55C08E-007F-2546-B4DB-1F7EECE2A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</p:spTree>
    <p:extLst>
      <p:ext uri="{BB962C8B-B14F-4D97-AF65-F5344CB8AC3E}">
        <p14:creationId xmlns:p14="http://schemas.microsoft.com/office/powerpoint/2010/main" val="1433333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C1DD952-005A-0C41-BBD6-F63DE20D2E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EE845EB-4A2F-F944-9000-6281B0ED25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B7D75EA-AABD-9C46-A45F-9F32E1B248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A8B5922-22C7-B84E-A737-0579C1D378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 uiExpand="1">
        <p:bldSub>
          <a:bldDgm bld="one"/>
        </p:bldSub>
      </p:bldGraphic>
      <p:bldP spid="5" grpId="0"/>
      <p:bldP spid="8" grpId="0"/>
      <p:bldP spid="10" grpId="0"/>
      <p:bldP spid="1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C0D6C2D-C911-0F4D-9D71-3E22C2D44F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Palette of absorbing materials employed at CERN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8929A1-7E69-0E4C-AEBE-3B1A29AF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28</a:t>
            </a:fld>
            <a:endParaRPr lang="en-US"/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C2305521-98AC-8A4A-B697-450DFB3422A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64172679"/>
              </p:ext>
            </p:extLst>
          </p:nvPr>
        </p:nvGraphicFramePr>
        <p:xfrm>
          <a:off x="192583" y="2350305"/>
          <a:ext cx="11736065" cy="23042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AFDD4782-A6F2-E144-A80B-6E99867583B5}"/>
              </a:ext>
            </a:extLst>
          </p:cNvPr>
          <p:cNvSpPr txBox="1"/>
          <p:nvPr/>
        </p:nvSpPr>
        <p:spPr bwMode="auto">
          <a:xfrm>
            <a:off x="191345" y="4106396"/>
            <a:ext cx="18001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Very good heat conductivity, good strength and stability at high 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2F728E5-90B1-2646-B901-E76A08967642}"/>
              </a:ext>
            </a:extLst>
          </p:cNvPr>
          <p:cNvSpPr txBox="1"/>
          <p:nvPr/>
        </p:nvSpPr>
        <p:spPr bwMode="auto">
          <a:xfrm>
            <a:off x="2140608" y="1741281"/>
            <a:ext cx="18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Reasonably low CTE, relatively good strength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9E51773-754F-E84E-B495-515974F4915C}"/>
              </a:ext>
            </a:extLst>
          </p:cNvPr>
          <p:cNvSpPr txBox="1"/>
          <p:nvPr/>
        </p:nvSpPr>
        <p:spPr bwMode="auto">
          <a:xfrm>
            <a:off x="5591944" y="1484784"/>
            <a:ext cx="21602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Refractory metal, stable high, ductile, extreme corrosion resistance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330F9E9-351E-F34C-842D-701E45085780}"/>
              </a:ext>
            </a:extLst>
          </p:cNvPr>
          <p:cNvSpPr txBox="1"/>
          <p:nvPr/>
        </p:nvSpPr>
        <p:spPr bwMode="auto">
          <a:xfrm>
            <a:off x="3861720" y="4244895"/>
            <a:ext cx="23042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Target material for neutron production, very low T</a:t>
            </a:r>
            <a:r>
              <a:rPr lang="en-GB" baseline="-25000" dirty="0"/>
              <a:t>m</a:t>
            </a:r>
            <a:r>
              <a:rPr lang="en-GB" dirty="0"/>
              <a:t>, almost negligible strength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6934F8D-AFC9-684A-9BE2-4871F6C1BBD2}"/>
              </a:ext>
            </a:extLst>
          </p:cNvPr>
          <p:cNvSpPr txBox="1"/>
          <p:nvPr/>
        </p:nvSpPr>
        <p:spPr bwMode="auto">
          <a:xfrm>
            <a:off x="9430682" y="1346284"/>
            <a:ext cx="199337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Target material for </a:t>
            </a:r>
            <a:r>
              <a:rPr lang="en-GB" dirty="0" err="1"/>
              <a:t>pbars</a:t>
            </a:r>
            <a:r>
              <a:rPr lang="en-GB" dirty="0"/>
              <a:t>, poor mech. performances, very high </a:t>
            </a:r>
            <a:r>
              <a:rPr lang="en-GB" dirty="0">
                <a:latin typeface="Symbol" pitchFamily="2" charset="2"/>
              </a:rPr>
              <a:t>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60503BA-C69A-6C46-BCCB-571D2210D127}"/>
              </a:ext>
            </a:extLst>
          </p:cNvPr>
          <p:cNvSpPr txBox="1"/>
          <p:nvPr/>
        </p:nvSpPr>
        <p:spPr bwMode="auto">
          <a:xfrm>
            <a:off x="7680176" y="4244895"/>
            <a:ext cx="21602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High </a:t>
            </a:r>
            <a:r>
              <a:rPr lang="en-GB" dirty="0">
                <a:latin typeface="Symbol" pitchFamily="2" charset="2"/>
              </a:rPr>
              <a:t>r</a:t>
            </a:r>
            <a:r>
              <a:rPr lang="en-GB" dirty="0"/>
              <a:t> and related absorption power, alloyed-W has good machinability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9ADD268-25CC-9F4F-AEF1-69FB6CDD54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</p:spTree>
    <p:extLst>
      <p:ext uri="{BB962C8B-B14F-4D97-AF65-F5344CB8AC3E}">
        <p14:creationId xmlns:p14="http://schemas.microsoft.com/office/powerpoint/2010/main" val="3581619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AEB15B42-7B6B-1145-8503-B8EA449399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96D08860-EE09-9743-A1C3-8CC80D9EDE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208B969D-6688-5645-A7A7-C357AF76F6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D5A9A596-85FE-0340-948F-0CAD403B3E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17332EB1-3422-1743-99BB-1611646BB1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05585C18-6A1F-F64A-A431-EFE05EA4ED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 uiExpand="1">
        <p:bldSub>
          <a:bldDgm bld="one"/>
        </p:bldSub>
      </p:bldGraphic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4B02FB8-BE8E-7445-982F-0ACBF81B385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3352" y="1439335"/>
            <a:ext cx="11376025" cy="356894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429B243-7275-BD47-84B9-9EC613CD6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Figure of Merits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1EE485-1B80-B84F-8641-91C9B31E5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29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6F7DC17-B341-DD4E-8F2A-1E76D69916AE}"/>
              </a:ext>
            </a:extLst>
          </p:cNvPr>
          <p:cNvSpPr txBox="1"/>
          <p:nvPr/>
        </p:nvSpPr>
        <p:spPr bwMode="auto">
          <a:xfrm>
            <a:off x="4835374" y="5151463"/>
            <a:ext cx="7225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From: A. Bertarelli, Joint International Accelerator School (2014)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F7E43FC-36EF-6B4C-BE50-C2EAD0872C9C}"/>
              </a:ext>
            </a:extLst>
          </p:cNvPr>
          <p:cNvSpPr txBox="1"/>
          <p:nvPr/>
        </p:nvSpPr>
        <p:spPr bwMode="auto">
          <a:xfrm>
            <a:off x="335360" y="5520795"/>
            <a:ext cx="46794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TSI = Thermal Stability Index</a:t>
            </a:r>
          </a:p>
          <a:p>
            <a:r>
              <a:rPr lang="en-GB" dirty="0"/>
              <a:t>TRI = Thermomechanical Robustness Index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62E3AF5-CFE6-A54A-AC59-B337A48A5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</p:spTree>
    <p:extLst>
      <p:ext uri="{BB962C8B-B14F-4D97-AF65-F5344CB8AC3E}">
        <p14:creationId xmlns:p14="http://schemas.microsoft.com/office/powerpoint/2010/main" val="19924269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439335"/>
            <a:ext cx="11376024" cy="4761440"/>
          </a:xfrm>
        </p:spPr>
        <p:txBody>
          <a:bodyPr/>
          <a:lstStyle/>
          <a:p>
            <a:pPr algn="ctr"/>
            <a:r>
              <a:rPr lang="en-US" sz="4000" dirty="0">
                <a:solidFill>
                  <a:schemeClr val="tx1"/>
                </a:solidFill>
              </a:rPr>
              <a:t>Lecture 1</a:t>
            </a:r>
            <a:r>
              <a:rPr lang="en-US" sz="4000" b="0" dirty="0"/>
              <a:t> will be focused on general concepts, definition and challenges in the design of beam intercepting devices</a:t>
            </a:r>
          </a:p>
          <a:p>
            <a:pPr algn="ctr"/>
            <a:r>
              <a:rPr lang="en-US" sz="4000" dirty="0">
                <a:solidFill>
                  <a:schemeClr val="tx1"/>
                </a:solidFill>
              </a:rPr>
              <a:t>Lecture 2</a:t>
            </a:r>
            <a:r>
              <a:rPr lang="en-US" sz="4000" b="0" dirty="0"/>
              <a:t> will provide specific examples of advanced components recently built, in commissioning &amp; in operation at CERN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Structure of the lectures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F2CE0F-E66C-0444-A1C1-1C31DB3F9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</p:spTree>
    <p:extLst>
      <p:ext uri="{BB962C8B-B14F-4D97-AF65-F5344CB8AC3E}">
        <p14:creationId xmlns:p14="http://schemas.microsoft.com/office/powerpoint/2010/main" val="244670951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4EB7348-69C0-734B-A51C-06233F63E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GB" dirty="0"/>
              <a:t>Selection for absorbing materials for BIDs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5B1AAAE-C26D-314D-B083-2389BC574C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>
            <a:normAutofit/>
          </a:bodyPr>
          <a:lstStyle/>
          <a:p>
            <a:pPr marL="457200" indent="-457200">
              <a:buFont typeface="Wingdings" pitchFamily="2" charset="2"/>
              <a:buChar char="§"/>
            </a:pPr>
            <a:r>
              <a:rPr lang="en-GB" sz="4000" b="0" dirty="0"/>
              <a:t>Physics requirements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GB" sz="4000" b="0" dirty="0"/>
              <a:t>Functional reliability / integrity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GB" sz="4000" b="0" dirty="0"/>
              <a:t>Operational safety (for personnel and machine)</a:t>
            </a:r>
          </a:p>
        </p:txBody>
      </p:sp>
      <p:pic>
        <p:nvPicPr>
          <p:cNvPr id="6" name="Picture 5" descr="A picture containing snow, sky, outdoor, nature&#10;&#10;Description automatically generated">
            <a:extLst>
              <a:ext uri="{FF2B5EF4-FFF2-40B4-BE49-F238E27FC236}">
                <a16:creationId xmlns:a16="http://schemas.microsoft.com/office/drawing/2014/main" id="{E7954A32-B1E4-9941-B85F-1F1CBA020E6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14757" r="7616" b="2"/>
          <a:stretch/>
        </p:blipFill>
        <p:spPr>
          <a:xfrm>
            <a:off x="6172199" y="1412776"/>
            <a:ext cx="5611813" cy="4608511"/>
          </a:xfrm>
          <a:prstGeom prst="rect">
            <a:avLst/>
          </a:prstGeom>
          <a:noFill/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12C93D-B8B6-DE40-A11E-2B14993A9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30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478B04-C2D8-0546-8DED-7D55396E1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</p:spTree>
    <p:extLst>
      <p:ext uri="{BB962C8B-B14F-4D97-AF65-F5344CB8AC3E}">
        <p14:creationId xmlns:p14="http://schemas.microsoft.com/office/powerpoint/2010/main" val="48834983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522A0E8-C090-7543-8B45-F412628D8E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52736"/>
            <a:ext cx="11376024" cy="5184576"/>
          </a:xfrm>
        </p:spPr>
        <p:txBody>
          <a:bodyPr>
            <a:normAutofit lnSpcReduction="10000"/>
          </a:bodyPr>
          <a:lstStyle/>
          <a:p>
            <a:pPr marL="457200" indent="-457200">
              <a:lnSpc>
                <a:spcPct val="110000"/>
              </a:lnSpc>
              <a:buFont typeface="Wingdings" pitchFamily="2" charset="2"/>
              <a:buChar char="§"/>
            </a:pPr>
            <a:r>
              <a:rPr lang="en-GB" sz="3200" b="0" dirty="0"/>
              <a:t>Different type of sources depending on experiments:</a:t>
            </a:r>
          </a:p>
          <a:p>
            <a:pPr marL="781200" lvl="1" indent="-457200">
              <a:lnSpc>
                <a:spcPct val="110000"/>
              </a:lnSpc>
              <a:buFont typeface="Wingdings" pitchFamily="2" charset="2"/>
              <a:buChar char="§"/>
            </a:pPr>
            <a:r>
              <a:rPr lang="en-GB" sz="2000" b="1" dirty="0">
                <a:solidFill>
                  <a:schemeClr val="tx1"/>
                </a:solidFill>
              </a:rPr>
              <a:t>“Point-like” source</a:t>
            </a:r>
            <a:r>
              <a:rPr lang="en-GB" sz="2000" dirty="0"/>
              <a:t> (e.g., antiproton production), very dense with small physical dimensions</a:t>
            </a:r>
          </a:p>
          <a:p>
            <a:pPr marL="781200" lvl="1" indent="-457200">
              <a:lnSpc>
                <a:spcPct val="110000"/>
              </a:lnSpc>
              <a:buFont typeface="Wingdings" pitchFamily="2" charset="2"/>
              <a:buChar char="§"/>
            </a:pPr>
            <a:r>
              <a:rPr lang="en-GB" sz="2000" b="1" dirty="0">
                <a:solidFill>
                  <a:schemeClr val="tx1"/>
                </a:solidFill>
              </a:rPr>
              <a:t>Massive target acting as dump </a:t>
            </a:r>
            <a:r>
              <a:rPr lang="en-GB" sz="2000" b="0" dirty="0"/>
              <a:t>(e.g., neutron production)</a:t>
            </a:r>
          </a:p>
          <a:p>
            <a:pPr marL="781200" lvl="1" indent="-457200">
              <a:lnSpc>
                <a:spcPct val="110000"/>
              </a:lnSpc>
              <a:buFont typeface="Wingdings" pitchFamily="2" charset="2"/>
              <a:buChar char="§"/>
            </a:pPr>
            <a:r>
              <a:rPr lang="en-GB" sz="2000" b="1" dirty="0">
                <a:solidFill>
                  <a:schemeClr val="tx1"/>
                </a:solidFill>
              </a:rPr>
              <a:t>Long, narrow target </a:t>
            </a:r>
            <a:r>
              <a:rPr lang="en-GB" sz="2000" dirty="0"/>
              <a:t>(e.g., neutrino production), low density but several nuclear inelastic lengths</a:t>
            </a:r>
          </a:p>
          <a:p>
            <a:pPr marL="781200" lvl="1" indent="-457200">
              <a:lnSpc>
                <a:spcPct val="110000"/>
              </a:lnSpc>
              <a:buFont typeface="Wingdings" pitchFamily="2" charset="2"/>
              <a:buChar char="§"/>
            </a:pPr>
            <a:r>
              <a:rPr lang="en-GB" sz="2000" b="1" dirty="0">
                <a:solidFill>
                  <a:schemeClr val="tx1"/>
                </a:solidFill>
              </a:rPr>
              <a:t>Refractory metals </a:t>
            </a:r>
            <a:r>
              <a:rPr lang="en-GB" sz="2000" dirty="0"/>
              <a:t>(e.g., RIB production), need to be heated “externally” to maximize effusion</a:t>
            </a:r>
            <a:endParaRPr lang="en-GB" sz="2000" b="0" dirty="0"/>
          </a:p>
          <a:p>
            <a:pPr marL="781200" lvl="1" indent="-457200">
              <a:lnSpc>
                <a:spcPct val="110000"/>
              </a:lnSpc>
              <a:buFont typeface="Wingdings" pitchFamily="2" charset="2"/>
              <a:buChar char="§"/>
            </a:pPr>
            <a:r>
              <a:rPr lang="en-GB" sz="2000" dirty="0"/>
              <a:t>Fusion-like neutron sources (14 MeV) need for example deuterons on Li target</a:t>
            </a:r>
          </a:p>
          <a:p>
            <a:pPr marL="781200" lvl="1" indent="-457200">
              <a:lnSpc>
                <a:spcPct val="110000"/>
              </a:lnSpc>
              <a:buFont typeface="Wingdings" pitchFamily="2" charset="2"/>
              <a:buChar char="§"/>
            </a:pPr>
            <a:r>
              <a:rPr lang="en-GB" sz="2000" b="0" dirty="0"/>
              <a:t>Medical isotope production &amp; harvesting (from U, water, etc.)</a:t>
            </a:r>
          </a:p>
          <a:p>
            <a:pPr marL="457200" indent="-457200">
              <a:lnSpc>
                <a:spcPct val="110000"/>
              </a:lnSpc>
              <a:buFont typeface="Wingdings" pitchFamily="2" charset="2"/>
              <a:buChar char="§"/>
            </a:pPr>
            <a:r>
              <a:rPr lang="en-GB" sz="3200" b="0" dirty="0"/>
              <a:t>Constant iterations between physicists and engineers to find the right compromise between availability/reliability and physics output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9AB9535-7DBE-ED47-9B49-4D0D8815EA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Targets - Physics requirements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D339AF-80BF-124F-A012-5CD9C33A8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406299-265B-3549-AB98-F97A8D19D8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</p:spTree>
    <p:extLst>
      <p:ext uri="{BB962C8B-B14F-4D97-AF65-F5344CB8AC3E}">
        <p14:creationId xmlns:p14="http://schemas.microsoft.com/office/powerpoint/2010/main" val="196845332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5FA168-22B8-0C42-82DB-656C100FA5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Functional reliability / integrity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C00BBA-804D-7849-B996-A302A8A37A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412776"/>
            <a:ext cx="11520661" cy="4824536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en-GB" sz="3200" dirty="0">
                <a:solidFill>
                  <a:schemeClr val="tx1"/>
                </a:solidFill>
              </a:rPr>
              <a:t>BIDs not to get damaged under load! 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en-GB" sz="3200" b="0" dirty="0"/>
              <a:t>Strength, fatigue, cooling performance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en-GB" sz="3200" b="0" dirty="0"/>
              <a:t>Erosion, corrosion, wear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en-GB" sz="3200" b="0" dirty="0"/>
              <a:t>High temperature, high strain-rate performance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en-GB" sz="3200" b="0" dirty="0"/>
              <a:t>Complexity, repairability, repeatability, Quality Assurance</a:t>
            </a:r>
          </a:p>
          <a:p>
            <a:pPr marL="781050" lvl="1" indent="-457200">
              <a:buFont typeface="Wingdings" pitchFamily="2" charset="2"/>
              <a:buChar char="§"/>
            </a:pPr>
            <a:r>
              <a:rPr lang="en-GB" sz="2800" dirty="0"/>
              <a:t>If special materials are employed, make sure it is available 5/10/15 years later (e.g. for refurbishments/replacements)</a:t>
            </a:r>
            <a:endParaRPr lang="en-GB" sz="2800" b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3E31D9-B896-4048-9583-85435C931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450D6C-19FA-B440-85B2-3457B1D8E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</p:spTree>
    <p:extLst>
      <p:ext uri="{BB962C8B-B14F-4D97-AF65-F5344CB8AC3E}">
        <p14:creationId xmlns:p14="http://schemas.microsoft.com/office/powerpoint/2010/main" val="95663661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5FA168-22B8-0C42-82DB-656C100FA5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Operational safety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C00BBA-804D-7849-B996-A302A8A37A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3353" y="1196752"/>
            <a:ext cx="11665296" cy="5040560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Wingdings" pitchFamily="2" charset="2"/>
              <a:buChar char="§"/>
            </a:pPr>
            <a:r>
              <a:rPr lang="en-GB" sz="3200" b="0" dirty="0">
                <a:solidFill>
                  <a:schemeClr val="tx2"/>
                </a:solidFill>
              </a:rPr>
              <a:t>Safety critical components vs. replaceable components</a:t>
            </a:r>
          </a:p>
          <a:p>
            <a:pPr marL="781050" lvl="1" indent="-457200">
              <a:buFont typeface="Wingdings" pitchFamily="2" charset="2"/>
              <a:buChar char="§"/>
            </a:pPr>
            <a:r>
              <a:rPr lang="en-GB" sz="2800" dirty="0">
                <a:solidFill>
                  <a:schemeClr val="tx2"/>
                </a:solidFill>
              </a:rPr>
              <a:t>Some components in a target facility are </a:t>
            </a:r>
            <a:r>
              <a:rPr lang="en-GB" sz="2800" b="1" dirty="0">
                <a:solidFill>
                  <a:schemeClr val="tx1"/>
                </a:solidFill>
              </a:rPr>
              <a:t>replaceable</a:t>
            </a:r>
            <a:r>
              <a:rPr lang="en-GB" sz="2800" dirty="0">
                <a:solidFill>
                  <a:schemeClr val="tx2"/>
                </a:solidFill>
              </a:rPr>
              <a:t>, hence </a:t>
            </a:r>
            <a:r>
              <a:rPr lang="en-GB" sz="2800" b="1" dirty="0">
                <a:solidFill>
                  <a:schemeClr val="tx1"/>
                </a:solidFill>
              </a:rPr>
              <a:t>expected to fail at a certain rate</a:t>
            </a:r>
            <a:r>
              <a:rPr lang="en-GB" sz="2800" dirty="0">
                <a:solidFill>
                  <a:schemeClr val="tx2"/>
                </a:solidFill>
              </a:rPr>
              <a:t>, posing little safety risk (e.g., pbar target)</a:t>
            </a:r>
          </a:p>
          <a:p>
            <a:pPr marL="781050" lvl="1" indent="-457200">
              <a:buFont typeface="Wingdings" pitchFamily="2" charset="2"/>
              <a:buChar char="§"/>
            </a:pPr>
            <a:r>
              <a:rPr lang="en-GB" sz="2800" dirty="0">
                <a:solidFill>
                  <a:schemeClr val="tx2"/>
                </a:solidFill>
              </a:rPr>
              <a:t>Some components are </a:t>
            </a:r>
            <a:r>
              <a:rPr lang="en-GB" sz="2800" b="1" dirty="0">
                <a:solidFill>
                  <a:schemeClr val="tx1"/>
                </a:solidFill>
              </a:rPr>
              <a:t>part of a safety matrix </a:t>
            </a:r>
            <a:r>
              <a:rPr lang="en-GB" sz="2800" dirty="0">
                <a:solidFill>
                  <a:schemeClr val="tx2"/>
                </a:solidFill>
              </a:rPr>
              <a:t>(especially for personnel protection) (e.g., beam stoppers)</a:t>
            </a:r>
          </a:p>
          <a:p>
            <a:pPr marL="781050" lvl="1" indent="-457200">
              <a:buFont typeface="Wingdings" pitchFamily="2" charset="2"/>
              <a:buChar char="§"/>
            </a:pPr>
            <a:r>
              <a:rPr lang="en-US" sz="2800" dirty="0"/>
              <a:t>QA and conservative choices should be increased for safety critical components</a:t>
            </a:r>
          </a:p>
          <a:p>
            <a:pPr marL="781050" lvl="1" indent="-457200">
              <a:buFont typeface="Wingdings" pitchFamily="2" charset="2"/>
              <a:buChar char="§"/>
            </a:pPr>
            <a:r>
              <a:rPr lang="en-GB" sz="2800" b="1" dirty="0">
                <a:solidFill>
                  <a:schemeClr val="tx1"/>
                </a:solidFill>
              </a:rPr>
              <a:t>Safety critical components should be “damage tolerant”</a:t>
            </a:r>
            <a:r>
              <a:rPr lang="en-GB" sz="2800" dirty="0">
                <a:solidFill>
                  <a:schemeClr val="tx2"/>
                </a:solidFill>
              </a:rPr>
              <a:t>, especially in the case of off-normal events. In these cases, ductility (ability to plastically deform without fracture) is highly desirable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3E31D9-B896-4048-9583-85435C931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1A2CBC-8527-C848-A43E-6633A49D1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</p:spTree>
    <p:extLst>
      <p:ext uri="{BB962C8B-B14F-4D97-AF65-F5344CB8AC3E}">
        <p14:creationId xmlns:p14="http://schemas.microsoft.com/office/powerpoint/2010/main" val="399421075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5FA168-22B8-0C42-82DB-656C100FA5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Radiation protection considerations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C00BBA-804D-7849-B996-A302A8A37A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439334"/>
            <a:ext cx="11520661" cy="4761441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en-GB" b="0" dirty="0">
                <a:solidFill>
                  <a:schemeClr val="tx1"/>
                </a:solidFill>
              </a:rPr>
              <a:t>Radiation protection considerations </a:t>
            </a:r>
            <a:r>
              <a:rPr lang="en-GB" b="0" dirty="0">
                <a:solidFill>
                  <a:schemeClr val="tx2"/>
                </a:solidFill>
              </a:rPr>
              <a:t>are essential in the design iteration of beam intercepting devices – impact on</a:t>
            </a:r>
          </a:p>
          <a:p>
            <a:pPr marL="781050" lvl="1" indent="-457200">
              <a:buFont typeface="Wingdings" pitchFamily="2" charset="2"/>
              <a:buChar char="§"/>
            </a:pPr>
            <a:r>
              <a:rPr lang="en-GB" b="1" dirty="0">
                <a:solidFill>
                  <a:schemeClr val="tx1"/>
                </a:solidFill>
              </a:rPr>
              <a:t>Operation</a:t>
            </a:r>
            <a:r>
              <a:rPr lang="en-GB" dirty="0">
                <a:solidFill>
                  <a:schemeClr val="tx2"/>
                </a:solidFill>
              </a:rPr>
              <a:t> – for intervention, exposure to personnel, downtime</a:t>
            </a:r>
          </a:p>
          <a:p>
            <a:pPr marL="781050" lvl="1" indent="-457200">
              <a:buFont typeface="Wingdings" pitchFamily="2" charset="2"/>
              <a:buChar char="§"/>
            </a:pPr>
            <a:r>
              <a:rPr lang="en-GB" b="1" dirty="0">
                <a:solidFill>
                  <a:schemeClr val="tx1"/>
                </a:solidFill>
              </a:rPr>
              <a:t>Radioactive waste</a:t>
            </a:r>
            <a:r>
              <a:rPr lang="en-GB" b="0" dirty="0">
                <a:solidFill>
                  <a:schemeClr val="tx2"/>
                </a:solidFill>
              </a:rPr>
              <a:t> - long-term disposal &amp; design must (start to) be part of the items to think to from the very beginning 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en-GB" b="0" dirty="0">
                <a:solidFill>
                  <a:schemeClr val="tx2"/>
                </a:solidFill>
              </a:rPr>
              <a:t>General principles (when possible!):</a:t>
            </a:r>
          </a:p>
          <a:p>
            <a:pPr marL="781050" lvl="1" indent="-457200">
              <a:buFont typeface="Wingdings" pitchFamily="2" charset="2"/>
              <a:buChar char="§"/>
            </a:pPr>
            <a:r>
              <a:rPr lang="en-GB" b="0" dirty="0">
                <a:solidFill>
                  <a:schemeClr val="tx2"/>
                </a:solidFill>
              </a:rPr>
              <a:t>Low activation materials (e.g., low-Co stainless steels)</a:t>
            </a:r>
          </a:p>
          <a:p>
            <a:pPr marL="781050" lvl="1" indent="-457200">
              <a:buFont typeface="Wingdings" pitchFamily="2" charset="2"/>
              <a:buChar char="§"/>
            </a:pPr>
            <a:r>
              <a:rPr lang="en-GB" b="0" dirty="0">
                <a:solidFill>
                  <a:schemeClr val="tx2"/>
                </a:solidFill>
              </a:rPr>
              <a:t>Toxic materials to be avoided (beryllium, Pb)</a:t>
            </a:r>
          </a:p>
          <a:p>
            <a:pPr marL="781050" lvl="1" indent="-457200">
              <a:buFont typeface="Wingdings" pitchFamily="2" charset="2"/>
              <a:buChar char="§"/>
            </a:pPr>
            <a:r>
              <a:rPr lang="en-GB" b="0" dirty="0">
                <a:solidFill>
                  <a:schemeClr val="tx2"/>
                </a:solidFill>
              </a:rPr>
              <a:t>Safe disposal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3E31D9-B896-4048-9583-85435C931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34</a:t>
            </a:fld>
            <a:endParaRPr lang="en-US"/>
          </a:p>
        </p:txBody>
      </p:sp>
      <p:pic>
        <p:nvPicPr>
          <p:cNvPr id="6" name="Picture 5" descr="A sign on a fence&#10;&#10;Description automatically generated with medium confidence">
            <a:extLst>
              <a:ext uri="{FF2B5EF4-FFF2-40B4-BE49-F238E27FC236}">
                <a16:creationId xmlns:a16="http://schemas.microsoft.com/office/drawing/2014/main" id="{30C6D9AB-E45A-1945-993F-1781F59FEA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8630701" y="3789040"/>
            <a:ext cx="3175000" cy="2108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0A454C4-9C5A-484D-8C14-0E8B65025D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0479" y="962217"/>
            <a:ext cx="5127275" cy="5185920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866BEF7-428C-D44C-A0BD-8C004C10A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</p:spTree>
    <p:extLst>
      <p:ext uri="{BB962C8B-B14F-4D97-AF65-F5344CB8AC3E}">
        <p14:creationId xmlns:p14="http://schemas.microsoft.com/office/powerpoint/2010/main" val="4089913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9A1A211-D1C6-CB4B-9A87-FA9DE41EDF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68760"/>
            <a:ext cx="11376024" cy="4932015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10000"/>
              </a:lnSpc>
              <a:buFont typeface="Wingdings" pitchFamily="2" charset="2"/>
              <a:buChar char="§"/>
            </a:pPr>
            <a:r>
              <a:rPr lang="en-GB" b="0" dirty="0"/>
              <a:t>As for other components that are installed in the machine’s Ultra High Vacuum, </a:t>
            </a:r>
            <a:r>
              <a:rPr lang="en-GB" b="0" dirty="0">
                <a:solidFill>
                  <a:schemeClr val="tx1"/>
                </a:solidFill>
              </a:rPr>
              <a:t>BIDs must also comply to requirements of UHV</a:t>
            </a:r>
          </a:p>
          <a:p>
            <a:pPr marL="457200" indent="-457200">
              <a:lnSpc>
                <a:spcPct val="110000"/>
              </a:lnSpc>
              <a:buFont typeface="Wingdings" pitchFamily="2" charset="2"/>
              <a:buChar char="§"/>
            </a:pPr>
            <a:r>
              <a:rPr lang="en-GB" b="0" dirty="0"/>
              <a:t>Additional challenges for BIDs are generated by:</a:t>
            </a:r>
          </a:p>
          <a:p>
            <a:pPr marL="781200" lvl="1" indent="-457200">
              <a:lnSpc>
                <a:spcPct val="110000"/>
              </a:lnSpc>
              <a:buFont typeface="+mj-lt"/>
              <a:buAutoNum type="arabicPeriod"/>
            </a:pPr>
            <a:r>
              <a:rPr lang="en-GB" b="1" dirty="0">
                <a:solidFill>
                  <a:schemeClr val="tx1"/>
                </a:solidFill>
              </a:rPr>
              <a:t>Movable parts, no lubrification allowed </a:t>
            </a:r>
            <a:r>
              <a:rPr lang="en-GB" dirty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en-GB" dirty="0">
                <a:sym typeface="Wingdings" pitchFamily="2" charset="2"/>
              </a:rPr>
              <a:t>not compatible with UHV</a:t>
            </a:r>
            <a:endParaRPr lang="en-GB" dirty="0"/>
          </a:p>
          <a:p>
            <a:pPr marL="781200" lvl="1" indent="-457200">
              <a:lnSpc>
                <a:spcPct val="110000"/>
              </a:lnSpc>
              <a:buFont typeface="+mj-lt"/>
              <a:buAutoNum type="arabicPeriod"/>
            </a:pPr>
            <a:r>
              <a:rPr lang="en-GB" b="1" dirty="0">
                <a:solidFill>
                  <a:schemeClr val="tx1"/>
                </a:solidFill>
              </a:rPr>
              <a:t>High temperatures </a:t>
            </a:r>
            <a:r>
              <a:rPr lang="en-GB" b="0" dirty="0"/>
              <a:t>during beam impact </a:t>
            </a:r>
            <a:r>
              <a:rPr lang="en-GB" b="0" dirty="0">
                <a:sym typeface="Wingdings" pitchFamily="2" charset="2"/>
              </a:rPr>
              <a:t> increase outgassing</a:t>
            </a:r>
            <a:endParaRPr lang="en-GB" b="0" dirty="0"/>
          </a:p>
          <a:p>
            <a:pPr marL="781200" lvl="1" indent="-457200">
              <a:lnSpc>
                <a:spcPct val="110000"/>
              </a:lnSpc>
              <a:buFont typeface="+mj-lt"/>
              <a:buAutoNum type="arabicPeriod"/>
            </a:pPr>
            <a:r>
              <a:rPr lang="en-GB" b="0" dirty="0"/>
              <a:t>Use of </a:t>
            </a:r>
            <a:r>
              <a:rPr lang="en-GB" b="1" dirty="0">
                <a:solidFill>
                  <a:schemeClr val="tx1"/>
                </a:solidFill>
              </a:rPr>
              <a:t>graphitic materials </a:t>
            </a:r>
            <a:r>
              <a:rPr lang="en-GB" b="0" dirty="0">
                <a:sym typeface="Wingdings" pitchFamily="2" charset="2"/>
              </a:rPr>
              <a:t>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dirty="0"/>
              <a:t>tendency to absorb and release gasses (outgassing issues)</a:t>
            </a:r>
            <a:endParaRPr lang="en-GB" b="0" dirty="0"/>
          </a:p>
          <a:p>
            <a:pPr marL="457200" indent="-457200">
              <a:lnSpc>
                <a:spcPct val="110000"/>
              </a:lnSpc>
              <a:buFont typeface="Wingdings" pitchFamily="2" charset="2"/>
              <a:buChar char="§"/>
            </a:pPr>
            <a:r>
              <a:rPr lang="en-GB" b="0" dirty="0"/>
              <a:t>QA steps and careful control of design processes is a fundamental aspects of BIDs design, construction and reliable operation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F1FC986-1FEA-BD40-8E68-06D0092CB9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Ultra High Vacuum design for BIDs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A74B8D-7247-A047-9478-3B4211728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35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4C8ACA3-6409-574C-B455-A82879B1C38E}"/>
              </a:ext>
            </a:extLst>
          </p:cNvPr>
          <p:cNvSpPr/>
          <p:nvPr/>
        </p:nvSpPr>
        <p:spPr>
          <a:xfrm>
            <a:off x="551384" y="2996952"/>
            <a:ext cx="10297144" cy="1368152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E20ADC-49B3-6749-8584-B528C23FE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</p:spTree>
    <p:extLst>
      <p:ext uri="{BB962C8B-B14F-4D97-AF65-F5344CB8AC3E}">
        <p14:creationId xmlns:p14="http://schemas.microsoft.com/office/powerpoint/2010/main" val="391201258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F1FC986-1FEA-BD40-8E68-06D0092CB9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Ultra High Vacuum design for BIDs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A74B8D-7247-A047-9478-3B4211728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36</a:t>
            </a:fld>
            <a:endParaRPr lang="en-US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172F4F9C-6FF2-3949-BB44-E991F07E653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7057260"/>
              </p:ext>
            </p:extLst>
          </p:nvPr>
        </p:nvGraphicFramePr>
        <p:xfrm>
          <a:off x="407988" y="1592263"/>
          <a:ext cx="11376025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D18805B-9AD2-664F-A731-86F55CDFC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</p:spTree>
    <p:extLst>
      <p:ext uri="{BB962C8B-B14F-4D97-AF65-F5344CB8AC3E}">
        <p14:creationId xmlns:p14="http://schemas.microsoft.com/office/powerpoint/2010/main" val="332490180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2D04479-945E-1340-B65A-27F37892D4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5360" y="476672"/>
            <a:ext cx="7704856" cy="548021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060A07-F261-204D-AD14-6A097DF3A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37</a:t>
            </a:fld>
            <a:endParaRPr lang="en-US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41506FA5-6BA6-3747-B6F7-F23898436076}"/>
              </a:ext>
            </a:extLst>
          </p:cNvPr>
          <p:cNvSpPr txBox="1">
            <a:spLocks/>
          </p:cNvSpPr>
          <p:nvPr/>
        </p:nvSpPr>
        <p:spPr bwMode="auto">
          <a:xfrm>
            <a:off x="8184231" y="836712"/>
            <a:ext cx="3599781" cy="53640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10000"/>
              </a:lnSpc>
              <a:buFont typeface="Wingdings" pitchFamily="2" charset="2"/>
              <a:buChar char="§"/>
            </a:pPr>
            <a:r>
              <a:rPr lang="en-GB" b="0" dirty="0"/>
              <a:t>Residual Gas Analysis spectrum for a collimator jaw</a:t>
            </a:r>
          </a:p>
          <a:p>
            <a:pPr marL="781200" lvl="1" indent="-457200">
              <a:lnSpc>
                <a:spcPct val="110000"/>
              </a:lnSpc>
              <a:buFont typeface="Wingdings" pitchFamily="2" charset="2"/>
              <a:buChar char="§"/>
            </a:pPr>
            <a:r>
              <a:rPr lang="en-GB" dirty="0"/>
              <a:t>48 hours at room T after a bake-out cycle at 250°C </a:t>
            </a:r>
            <a:endParaRPr lang="en-GB" b="0" dirty="0"/>
          </a:p>
          <a:p>
            <a:pPr marL="457200" indent="-457200">
              <a:lnSpc>
                <a:spcPct val="110000"/>
              </a:lnSpc>
              <a:buFont typeface="Wingdings" pitchFamily="2" charset="2"/>
              <a:buChar char="§"/>
            </a:pPr>
            <a:r>
              <a:rPr lang="en-GB" b="0" dirty="0"/>
              <a:t>Gas-rates normalized to H</a:t>
            </a:r>
            <a:r>
              <a:rPr lang="en-GB" b="0" baseline="-25000" dirty="0"/>
              <a:t>2 </a:t>
            </a:r>
            <a:r>
              <a:rPr lang="en-GB" b="0" dirty="0"/>
              <a:t>and respective limits for different gas species</a:t>
            </a:r>
            <a:endParaRPr lang="en-GB" b="0" baseline="-25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D3C478D-B59E-DA46-A078-0EE0AE4CDB6D}"/>
              </a:ext>
            </a:extLst>
          </p:cNvPr>
          <p:cNvSpPr txBox="1"/>
          <p:nvPr/>
        </p:nvSpPr>
        <p:spPr bwMode="auto">
          <a:xfrm>
            <a:off x="6848278" y="1916832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</a:t>
            </a:r>
            <a:r>
              <a:rPr lang="en-GB" baseline="-25000" dirty="0"/>
              <a:t>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22A3FC3-7967-EF4C-BC65-B9A9C709D8C3}"/>
              </a:ext>
            </a:extLst>
          </p:cNvPr>
          <p:cNvSpPr txBox="1"/>
          <p:nvPr/>
        </p:nvSpPr>
        <p:spPr bwMode="auto">
          <a:xfrm>
            <a:off x="4583832" y="1547500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30BE2EE-E0C3-904C-A941-34E44829AF14}"/>
              </a:ext>
            </a:extLst>
          </p:cNvPr>
          <p:cNvSpPr txBox="1"/>
          <p:nvPr/>
        </p:nvSpPr>
        <p:spPr bwMode="auto">
          <a:xfrm>
            <a:off x="2783632" y="1475492"/>
            <a:ext cx="603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CH</a:t>
            </a:r>
            <a:r>
              <a:rPr lang="en-GB" baseline="-25000" dirty="0"/>
              <a:t>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210CE1B-8592-994F-9D96-72F2F30034F9}"/>
              </a:ext>
            </a:extLst>
          </p:cNvPr>
          <p:cNvSpPr txBox="1"/>
          <p:nvPr/>
        </p:nvSpPr>
        <p:spPr bwMode="auto">
          <a:xfrm>
            <a:off x="3391894" y="1619508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</a:t>
            </a:r>
            <a:r>
              <a:rPr lang="en-GB" baseline="-25000" dirty="0"/>
              <a:t>2</a:t>
            </a:r>
            <a:r>
              <a:rPr lang="en-GB" dirty="0"/>
              <a:t>O</a:t>
            </a:r>
            <a:endParaRPr lang="en-GB" baseline="-250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0C8CF0-708E-1543-A0CF-0EF7992792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</p:spTree>
    <p:extLst>
      <p:ext uri="{BB962C8B-B14F-4D97-AF65-F5344CB8AC3E}">
        <p14:creationId xmlns:p14="http://schemas.microsoft.com/office/powerpoint/2010/main" val="313882414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9341722-6B03-7441-A5ED-CD85A630D7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40768"/>
            <a:ext cx="11376024" cy="4860007"/>
          </a:xfrm>
        </p:spPr>
        <p:txBody>
          <a:bodyPr/>
          <a:lstStyle/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en-GB" b="0" dirty="0"/>
              <a:t>Validation of design often include the possibility of </a:t>
            </a:r>
            <a:r>
              <a:rPr lang="en-GB" dirty="0">
                <a:solidFill>
                  <a:schemeClr val="tx1"/>
                </a:solidFill>
              </a:rPr>
              <a:t>testing components or integral devices under beam impact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en-GB" b="0" dirty="0"/>
              <a:t>Sometimes devices and materials operate at the extreme – </a:t>
            </a:r>
            <a:r>
              <a:rPr lang="en-GB" dirty="0">
                <a:solidFill>
                  <a:schemeClr val="tx1"/>
                </a:solidFill>
              </a:rPr>
              <a:t>uncharted territory of temperature and stress </a:t>
            </a:r>
            <a:r>
              <a:rPr lang="en-GB" b="0" dirty="0"/>
              <a:t>(where EOS are not available)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en-GB" b="0" dirty="0"/>
              <a:t>Existing material constitutive models at extreme conditions are limited and mostly drawn from military research (e.g. Ta, Ir). 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en-GB" dirty="0">
                <a:solidFill>
                  <a:schemeClr val="tx1"/>
                </a:solidFill>
              </a:rPr>
              <a:t>Dedicated tests allows for numerical vs. experimental cross-check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endParaRPr lang="en-GB" b="0" dirty="0"/>
          </a:p>
          <a:p>
            <a:pPr>
              <a:lnSpc>
                <a:spcPct val="100000"/>
              </a:lnSpc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D4E880A-5730-3042-B900-749362D9F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impact experimental testing and validation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D931E7-17F9-2541-AF91-9ADD1D924D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53425B-4397-BE4C-9F6F-E7479A0BC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</p:spTree>
    <p:extLst>
      <p:ext uri="{BB962C8B-B14F-4D97-AF65-F5344CB8AC3E}">
        <p14:creationId xmlns:p14="http://schemas.microsoft.com/office/powerpoint/2010/main" val="48005040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7907B72-B76D-5D4B-AACE-16EB89B720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Integral and material testing at CERN</a:t>
            </a:r>
            <a:br>
              <a:rPr lang="en-GB" dirty="0"/>
            </a:b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HiRadMat facility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5089BB-84DB-864F-A5F6-484C6B0C1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39</a:t>
            </a:fld>
            <a:endParaRPr lang="en-US"/>
          </a:p>
        </p:txBody>
      </p:sp>
      <p:pic>
        <p:nvPicPr>
          <p:cNvPr id="5" name="Picture 7">
            <a:extLst>
              <a:ext uri="{FF2B5EF4-FFF2-40B4-BE49-F238E27FC236}">
                <a16:creationId xmlns:a16="http://schemas.microsoft.com/office/drawing/2014/main" id="{7752EBEA-5EE0-5642-9050-203E581D127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477" y="1439335"/>
            <a:ext cx="5241380" cy="3419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B34BECD7-0F01-A143-9B20-97FD36A9FB1D}"/>
              </a:ext>
            </a:extLst>
          </p:cNvPr>
          <p:cNvGrpSpPr>
            <a:grpSpLocks noChangeAspect="1"/>
          </p:cNvGrpSpPr>
          <p:nvPr/>
        </p:nvGrpSpPr>
        <p:grpSpPr>
          <a:xfrm>
            <a:off x="6349252" y="1930518"/>
            <a:ext cx="5172473" cy="3408417"/>
            <a:chOff x="4216401" y="1375487"/>
            <a:chExt cx="4403724" cy="2939998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BAC8AC3-6B9B-C34C-B8FF-8347DFCB5E3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16401" y="1375487"/>
              <a:ext cx="4403724" cy="2939998"/>
            </a:xfrm>
            <a:prstGeom prst="rect">
              <a:avLst/>
            </a:prstGeom>
          </p:spPr>
        </p:pic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1B78E1CE-D0F8-2543-BE26-8A1FEF55A295}"/>
                </a:ext>
              </a:extLst>
            </p:cNvPr>
            <p:cNvCxnSpPr/>
            <p:nvPr/>
          </p:nvCxnSpPr>
          <p:spPr>
            <a:xfrm>
              <a:off x="5708221" y="1871607"/>
              <a:ext cx="1303132" cy="344543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B5D843FA-71D4-164E-B109-6499B7CE737C}"/>
              </a:ext>
            </a:extLst>
          </p:cNvPr>
          <p:cNvSpPr txBox="1"/>
          <p:nvPr/>
        </p:nvSpPr>
        <p:spPr bwMode="auto">
          <a:xfrm>
            <a:off x="6624862" y="4283893"/>
            <a:ext cx="4714752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dirty="0"/>
              <a:t>440 GeV/c, up to 288 bunches, 1.3*10</a:t>
            </a:r>
            <a:r>
              <a:rPr lang="en-GB" baseline="30000" dirty="0"/>
              <a:t>11</a:t>
            </a:r>
            <a:r>
              <a:rPr lang="en-GB" dirty="0"/>
              <a:t> ppb</a:t>
            </a:r>
          </a:p>
          <a:p>
            <a:pPr algn="ctr"/>
            <a:r>
              <a:rPr lang="en-GB" dirty="0"/>
              <a:t>Pulse length: 5 ns – 7.2 </a:t>
            </a:r>
            <a:r>
              <a:rPr lang="en-GB" dirty="0" err="1">
                <a:latin typeface="Symbol" pitchFamily="2" charset="2"/>
              </a:rPr>
              <a:t>m</a:t>
            </a:r>
            <a:r>
              <a:rPr lang="en-GB" dirty="0" err="1"/>
              <a:t>s</a:t>
            </a:r>
            <a:endParaRPr lang="en-GB" dirty="0"/>
          </a:p>
          <a:p>
            <a:pPr algn="ctr"/>
            <a:r>
              <a:rPr lang="en-GB" dirty="0"/>
              <a:t>Beam radius: 0.25 mm – 4 mm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B43EDC2-D56D-294F-B66F-950C8C87C6F2}"/>
                  </a:ext>
                </a:extLst>
              </p:cNvPr>
              <p:cNvSpPr txBox="1"/>
              <p:nvPr/>
            </p:nvSpPr>
            <p:spPr bwMode="auto">
              <a:xfrm>
                <a:off x="191344" y="5473395"/>
                <a:ext cx="5593099" cy="73013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Beam</m:t>
                      </m:r>
                      <m:r>
                        <m:rPr>
                          <m:nor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kinetic</m:t>
                      </m:r>
                      <m:r>
                        <m:rPr>
                          <m:nor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energy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𝐼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× 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=288 × 1.3∙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11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×440=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𝟔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400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MJ</m:t>
                      </m:r>
                    </m:oMath>
                  </m:oMathPara>
                </a14:m>
                <a:endParaRPr lang="en-GB" sz="2400" b="1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B43EDC2-D56D-294F-B66F-950C8C87C6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1344" y="5473395"/>
                <a:ext cx="5593099" cy="730136"/>
              </a:xfrm>
              <a:prstGeom prst="rect">
                <a:avLst/>
              </a:prstGeom>
              <a:blipFill>
                <a:blip r:embed="rId4"/>
                <a:stretch>
                  <a:fillRect b="-15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1A3DB54-05EE-C84A-BDB2-8ED579E3F7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751" y="1019537"/>
            <a:ext cx="6624117" cy="1188417"/>
          </a:xfrm>
        </p:spPr>
        <p:txBody>
          <a:bodyPr/>
          <a:lstStyle/>
          <a:p>
            <a:pPr algn="ctr"/>
            <a:r>
              <a:rPr lang="en-GB" b="0" dirty="0"/>
              <a:t>Dedicated facility for studying the impact of intense pulsed beams on materials </a:t>
            </a:r>
          </a:p>
          <a:p>
            <a:pPr algn="ctr"/>
            <a:endParaRPr lang="en-GB" b="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F15E2DA-3D2C-C445-BD25-EC1C1660E9FB}"/>
              </a:ext>
            </a:extLst>
          </p:cNvPr>
          <p:cNvSpPr txBox="1"/>
          <p:nvPr/>
        </p:nvSpPr>
        <p:spPr bwMode="auto">
          <a:xfrm>
            <a:off x="7643542" y="6421139"/>
            <a:ext cx="36960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dirty="0">
                <a:solidFill>
                  <a:schemeClr val="bg1"/>
                </a:solidFill>
              </a:rPr>
              <a:t>J. Phys.: Conf. Ser. 1350 012162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CE8D3956-DD8E-1343-913A-1AD98630B8E3}"/>
                  </a:ext>
                </a:extLst>
              </p:cNvPr>
              <p:cNvSpPr txBox="1"/>
              <p:nvPr/>
            </p:nvSpPr>
            <p:spPr bwMode="auto">
              <a:xfrm>
                <a:off x="7941775" y="5460369"/>
                <a:ext cx="1850057" cy="7394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1.3 </m:t>
                      </m:r>
                      <m:f>
                        <m:fPr>
                          <m:type m:val="skw"/>
                          <m:ctrlPr>
                            <a:rPr lang="en-US" sz="2800" b="0" i="1" smtClean="0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z="2800" b="0" i="0" smtClean="0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GJ</m:t>
                          </m:r>
                        </m:num>
                        <m:den>
                          <m:sSup>
                            <m:sSupPr>
                              <m:ctrlPr>
                                <a:rPr lang="en-US" sz="2800" b="0" i="1" smtClean="0">
                                  <a:solidFill>
                                    <a:schemeClr val="bg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nor/>
                                </m:rPr>
                                <a:rPr lang="en-US" sz="2800" b="0" i="0" smtClean="0">
                                  <a:solidFill>
                                    <a:schemeClr val="bg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cm</m:t>
                              </m:r>
                            </m:e>
                            <m:sup>
                              <m:r>
                                <m:rPr>
                                  <m:nor/>
                                </m:rPr>
                                <a:rPr lang="en-US" sz="2800" b="0" i="0" smtClean="0">
                                  <a:solidFill>
                                    <a:schemeClr val="bg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2800" dirty="0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CE8D3956-DD8E-1343-913A-1AD98630B8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941775" y="5460369"/>
                <a:ext cx="1850057" cy="73949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23FB5F20-6740-ED4F-9C50-5F12CFC0D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</p:spTree>
    <p:extLst>
      <p:ext uri="{BB962C8B-B14F-4D97-AF65-F5344CB8AC3E}">
        <p14:creationId xmlns:p14="http://schemas.microsoft.com/office/powerpoint/2010/main" val="1589554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439335"/>
            <a:ext cx="11376024" cy="4761440"/>
          </a:xfrm>
        </p:spPr>
        <p:txBody>
          <a:bodyPr/>
          <a:lstStyle/>
          <a:p>
            <a:pPr algn="ctr"/>
            <a:r>
              <a:rPr lang="en-US" sz="4000" b="0" dirty="0"/>
              <a:t>Many thanks to several colleagues for their contribution and material</a:t>
            </a:r>
          </a:p>
          <a:p>
            <a:pPr algn="ctr"/>
            <a:r>
              <a:rPr lang="en-US" sz="4000" dirty="0"/>
              <a:t>M. Calviani</a:t>
            </a:r>
            <a:r>
              <a:rPr lang="en-US" sz="4000" b="0" dirty="0"/>
              <a:t>, A. Lechner, C. Torregrosa, R. Ximenes, F.-X. Nuiry, L. Salvatore Esposito, R. Rossi, O. Aberle</a:t>
            </a:r>
          </a:p>
          <a:p>
            <a:pPr algn="ctr"/>
            <a:r>
              <a:rPr lang="en-US" sz="4000" b="0" dirty="0"/>
              <a:t>And material from A. Bertarelli, P. Hurh, B. Riemer, M. Wohlmuther &amp; many others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Acknowledgments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E7BEE6-B90A-8B4D-A113-96E45F86C7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</p:spTree>
    <p:extLst>
      <p:ext uri="{BB962C8B-B14F-4D97-AF65-F5344CB8AC3E}">
        <p14:creationId xmlns:p14="http://schemas.microsoft.com/office/powerpoint/2010/main" val="342812307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647305-648E-B841-9603-D3AB138C7E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80705" y="1508340"/>
            <a:ext cx="4703307" cy="4692435"/>
          </a:xfrm>
        </p:spPr>
        <p:txBody>
          <a:bodyPr/>
          <a:lstStyle/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en-GB" b="0" dirty="0"/>
              <a:t>Efficient pbar production requires maximizing interaction in a short distance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en-GB" b="0" dirty="0"/>
              <a:t>AD-T core made of </a:t>
            </a:r>
            <a:r>
              <a:rPr lang="en-GB" b="0" dirty="0" err="1"/>
              <a:t>Ir</a:t>
            </a:r>
            <a:r>
              <a:rPr lang="en-GB" b="0" dirty="0"/>
              <a:t> (22.3 g/cm</a:t>
            </a:r>
            <a:r>
              <a:rPr lang="en-GB" b="0" baseline="30000" dirty="0"/>
              <a:t>3</a:t>
            </a:r>
            <a:r>
              <a:rPr lang="en-GB" b="0" dirty="0"/>
              <a:t>), 3 mm diameter, 55 mm length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en-GB" b="0" dirty="0"/>
              <a:t>2000 ºC in 0.43 </a:t>
            </a:r>
            <a:r>
              <a:rPr lang="en-GB" b="0" dirty="0" err="1">
                <a:latin typeface="Symbol" pitchFamily="2" charset="2"/>
              </a:rPr>
              <a:t>m</a:t>
            </a:r>
            <a:r>
              <a:rPr lang="en-GB" b="0" dirty="0" err="1"/>
              <a:t>s</a:t>
            </a:r>
            <a:endParaRPr lang="en-GB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C76D0EF-E64C-8E41-8E7B-F1B56A2E72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Application of HiRadMat to antiproton production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504116-30B2-E44C-96BA-0E7CAA0AB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D5919B-E1C0-A040-BED8-E1CDD7A1108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858" y="2330011"/>
            <a:ext cx="4107779" cy="1895710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468115DA-7761-2B40-991E-EAFEB4F66290}"/>
              </a:ext>
            </a:extLst>
          </p:cNvPr>
          <p:cNvCxnSpPr>
            <a:cxnSpLocks/>
          </p:cNvCxnSpPr>
          <p:nvPr/>
        </p:nvCxnSpPr>
        <p:spPr>
          <a:xfrm flipV="1">
            <a:off x="3586045" y="2343725"/>
            <a:ext cx="1008281" cy="435564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B4ECFCB-BBB1-5B4B-B88F-07380B70E566}"/>
                  </a:ext>
                </a:extLst>
              </p:cNvPr>
              <p:cNvSpPr txBox="1"/>
              <p:nvPr/>
            </p:nvSpPr>
            <p:spPr>
              <a:xfrm>
                <a:off x="3863752" y="1181793"/>
                <a:ext cx="1748135" cy="711662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r>
                  <a:rPr lang="en-US" sz="2000" b="1" dirty="0">
                    <a:solidFill>
                      <a:srgbClr val="7030A0"/>
                    </a:solidFill>
                  </a:rPr>
                  <a:t>Antiprotons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sz="2000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000" i="1" dirty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acc>
                    </m:oMath>
                  </m:oMathPara>
                </a14:m>
                <a:endParaRPr lang="en-GB" sz="2000" b="1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B4ECFCB-BBB1-5B4B-B88F-07380B70E5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3752" y="1181793"/>
                <a:ext cx="1748135" cy="711662"/>
              </a:xfrm>
              <a:prstGeom prst="rect">
                <a:avLst/>
              </a:prstGeom>
              <a:blipFill>
                <a:blip r:embed="rId3"/>
                <a:stretch>
                  <a:fillRect l="-3597" t="-5263" b="-17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20B05D93-C193-7541-98E5-830C322C55CE}"/>
              </a:ext>
            </a:extLst>
          </p:cNvPr>
          <p:cNvSpPr txBox="1"/>
          <p:nvPr/>
        </p:nvSpPr>
        <p:spPr>
          <a:xfrm>
            <a:off x="5540230" y="1017893"/>
            <a:ext cx="1984135" cy="400110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r>
              <a:rPr lang="en-US" sz="2000" b="1" dirty="0">
                <a:solidFill>
                  <a:srgbClr val="005394"/>
                </a:solidFill>
              </a:rPr>
              <a:t>HORN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A326662-D5D6-134F-811C-A9F7442CD1C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220778" flipV="1">
            <a:off x="4875808" y="1574379"/>
            <a:ext cx="1959507" cy="659542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sp>
        <p:nvSpPr>
          <p:cNvPr id="10" name="Freeform 9">
            <a:extLst>
              <a:ext uri="{FF2B5EF4-FFF2-40B4-BE49-F238E27FC236}">
                <a16:creationId xmlns:a16="http://schemas.microsoft.com/office/drawing/2014/main" id="{5088F128-C40A-8F4C-BF87-6C0CC7C0C742}"/>
              </a:ext>
            </a:extLst>
          </p:cNvPr>
          <p:cNvSpPr/>
          <p:nvPr/>
        </p:nvSpPr>
        <p:spPr>
          <a:xfrm rot="19803272" flipV="1">
            <a:off x="4629284" y="1788256"/>
            <a:ext cx="2846675" cy="136893"/>
          </a:xfrm>
          <a:custGeom>
            <a:avLst/>
            <a:gdLst>
              <a:gd name="connsiteX0" fmla="*/ 0 w 4883651"/>
              <a:gd name="connsiteY0" fmla="*/ 57967 h 808060"/>
              <a:gd name="connsiteX1" fmla="*/ 438150 w 4883651"/>
              <a:gd name="connsiteY1" fmla="*/ 817 h 808060"/>
              <a:gd name="connsiteX2" fmla="*/ 838200 w 4883651"/>
              <a:gd name="connsiteY2" fmla="*/ 96067 h 808060"/>
              <a:gd name="connsiteX3" fmla="*/ 1200150 w 4883651"/>
              <a:gd name="connsiteY3" fmla="*/ 267517 h 808060"/>
              <a:gd name="connsiteX4" fmla="*/ 1409700 w 4883651"/>
              <a:gd name="connsiteY4" fmla="*/ 400867 h 808060"/>
              <a:gd name="connsiteX5" fmla="*/ 1714500 w 4883651"/>
              <a:gd name="connsiteY5" fmla="*/ 553267 h 808060"/>
              <a:gd name="connsiteX6" fmla="*/ 1924050 w 4883651"/>
              <a:gd name="connsiteY6" fmla="*/ 667567 h 808060"/>
              <a:gd name="connsiteX7" fmla="*/ 2305050 w 4883651"/>
              <a:gd name="connsiteY7" fmla="*/ 743767 h 808060"/>
              <a:gd name="connsiteX8" fmla="*/ 2628900 w 4883651"/>
              <a:gd name="connsiteY8" fmla="*/ 800917 h 808060"/>
              <a:gd name="connsiteX9" fmla="*/ 2952750 w 4883651"/>
              <a:gd name="connsiteY9" fmla="*/ 800917 h 808060"/>
              <a:gd name="connsiteX10" fmla="*/ 3390900 w 4883651"/>
              <a:gd name="connsiteY10" fmla="*/ 743767 h 808060"/>
              <a:gd name="connsiteX11" fmla="*/ 3771900 w 4883651"/>
              <a:gd name="connsiteY11" fmla="*/ 686617 h 808060"/>
              <a:gd name="connsiteX12" fmla="*/ 4191000 w 4883651"/>
              <a:gd name="connsiteY12" fmla="*/ 629467 h 808060"/>
              <a:gd name="connsiteX13" fmla="*/ 4629150 w 4883651"/>
              <a:gd name="connsiteY13" fmla="*/ 686617 h 808060"/>
              <a:gd name="connsiteX14" fmla="*/ 4876800 w 4883651"/>
              <a:gd name="connsiteY14" fmla="*/ 648517 h 808060"/>
              <a:gd name="connsiteX15" fmla="*/ 4819650 w 4883651"/>
              <a:gd name="connsiteY15" fmla="*/ 667567 h 808060"/>
              <a:gd name="connsiteX16" fmla="*/ 4819650 w 4883651"/>
              <a:gd name="connsiteY16" fmla="*/ 667567 h 808060"/>
              <a:gd name="connsiteX17" fmla="*/ 4819650 w 4883651"/>
              <a:gd name="connsiteY17" fmla="*/ 667567 h 808060"/>
              <a:gd name="connsiteX0" fmla="*/ 0 w 4883651"/>
              <a:gd name="connsiteY0" fmla="*/ 57967 h 808060"/>
              <a:gd name="connsiteX1" fmla="*/ 438150 w 4883651"/>
              <a:gd name="connsiteY1" fmla="*/ 817 h 808060"/>
              <a:gd name="connsiteX2" fmla="*/ 838200 w 4883651"/>
              <a:gd name="connsiteY2" fmla="*/ 96067 h 808060"/>
              <a:gd name="connsiteX3" fmla="*/ 1200150 w 4883651"/>
              <a:gd name="connsiteY3" fmla="*/ 267517 h 808060"/>
              <a:gd name="connsiteX4" fmla="*/ 1409700 w 4883651"/>
              <a:gd name="connsiteY4" fmla="*/ 400867 h 808060"/>
              <a:gd name="connsiteX5" fmla="*/ 1714500 w 4883651"/>
              <a:gd name="connsiteY5" fmla="*/ 553267 h 808060"/>
              <a:gd name="connsiteX6" fmla="*/ 1924050 w 4883651"/>
              <a:gd name="connsiteY6" fmla="*/ 667567 h 808060"/>
              <a:gd name="connsiteX7" fmla="*/ 2305050 w 4883651"/>
              <a:gd name="connsiteY7" fmla="*/ 743767 h 808060"/>
              <a:gd name="connsiteX8" fmla="*/ 2628900 w 4883651"/>
              <a:gd name="connsiteY8" fmla="*/ 800917 h 808060"/>
              <a:gd name="connsiteX9" fmla="*/ 2952750 w 4883651"/>
              <a:gd name="connsiteY9" fmla="*/ 800917 h 808060"/>
              <a:gd name="connsiteX10" fmla="*/ 3390900 w 4883651"/>
              <a:gd name="connsiteY10" fmla="*/ 743767 h 808060"/>
              <a:gd name="connsiteX11" fmla="*/ 3771900 w 4883651"/>
              <a:gd name="connsiteY11" fmla="*/ 686617 h 808060"/>
              <a:gd name="connsiteX12" fmla="*/ 4200525 w 4883651"/>
              <a:gd name="connsiteY12" fmla="*/ 676311 h 808060"/>
              <a:gd name="connsiteX13" fmla="*/ 4629150 w 4883651"/>
              <a:gd name="connsiteY13" fmla="*/ 686617 h 808060"/>
              <a:gd name="connsiteX14" fmla="*/ 4876800 w 4883651"/>
              <a:gd name="connsiteY14" fmla="*/ 648517 h 808060"/>
              <a:gd name="connsiteX15" fmla="*/ 4819650 w 4883651"/>
              <a:gd name="connsiteY15" fmla="*/ 667567 h 808060"/>
              <a:gd name="connsiteX16" fmla="*/ 4819650 w 4883651"/>
              <a:gd name="connsiteY16" fmla="*/ 667567 h 808060"/>
              <a:gd name="connsiteX17" fmla="*/ 4819650 w 4883651"/>
              <a:gd name="connsiteY17" fmla="*/ 667567 h 808060"/>
              <a:gd name="connsiteX0" fmla="*/ 0 w 4883651"/>
              <a:gd name="connsiteY0" fmla="*/ 57967 h 808060"/>
              <a:gd name="connsiteX1" fmla="*/ 438150 w 4883651"/>
              <a:gd name="connsiteY1" fmla="*/ 817 h 808060"/>
              <a:gd name="connsiteX2" fmla="*/ 838200 w 4883651"/>
              <a:gd name="connsiteY2" fmla="*/ 96067 h 808060"/>
              <a:gd name="connsiteX3" fmla="*/ 1200150 w 4883651"/>
              <a:gd name="connsiteY3" fmla="*/ 267517 h 808060"/>
              <a:gd name="connsiteX4" fmla="*/ 1409700 w 4883651"/>
              <a:gd name="connsiteY4" fmla="*/ 400867 h 808060"/>
              <a:gd name="connsiteX5" fmla="*/ 1714500 w 4883651"/>
              <a:gd name="connsiteY5" fmla="*/ 553267 h 808060"/>
              <a:gd name="connsiteX6" fmla="*/ 1924050 w 4883651"/>
              <a:gd name="connsiteY6" fmla="*/ 667567 h 808060"/>
              <a:gd name="connsiteX7" fmla="*/ 2305050 w 4883651"/>
              <a:gd name="connsiteY7" fmla="*/ 743767 h 808060"/>
              <a:gd name="connsiteX8" fmla="*/ 2628900 w 4883651"/>
              <a:gd name="connsiteY8" fmla="*/ 800917 h 808060"/>
              <a:gd name="connsiteX9" fmla="*/ 2952750 w 4883651"/>
              <a:gd name="connsiteY9" fmla="*/ 800917 h 808060"/>
              <a:gd name="connsiteX10" fmla="*/ 3390900 w 4883651"/>
              <a:gd name="connsiteY10" fmla="*/ 743767 h 808060"/>
              <a:gd name="connsiteX11" fmla="*/ 3771900 w 4883651"/>
              <a:gd name="connsiteY11" fmla="*/ 686617 h 808060"/>
              <a:gd name="connsiteX12" fmla="*/ 4200525 w 4883651"/>
              <a:gd name="connsiteY12" fmla="*/ 676311 h 808060"/>
              <a:gd name="connsiteX13" fmla="*/ 4629150 w 4883651"/>
              <a:gd name="connsiteY13" fmla="*/ 686617 h 808060"/>
              <a:gd name="connsiteX14" fmla="*/ 4876800 w 4883651"/>
              <a:gd name="connsiteY14" fmla="*/ 648517 h 808060"/>
              <a:gd name="connsiteX15" fmla="*/ 4819650 w 4883651"/>
              <a:gd name="connsiteY15" fmla="*/ 667567 h 808060"/>
              <a:gd name="connsiteX16" fmla="*/ 4819650 w 4883651"/>
              <a:gd name="connsiteY16" fmla="*/ 667567 h 808060"/>
              <a:gd name="connsiteX17" fmla="*/ 4819650 w 4883651"/>
              <a:gd name="connsiteY17" fmla="*/ 695674 h 808060"/>
              <a:gd name="connsiteX0" fmla="*/ 0 w 4883651"/>
              <a:gd name="connsiteY0" fmla="*/ 57967 h 808060"/>
              <a:gd name="connsiteX1" fmla="*/ 438150 w 4883651"/>
              <a:gd name="connsiteY1" fmla="*/ 817 h 808060"/>
              <a:gd name="connsiteX2" fmla="*/ 838200 w 4883651"/>
              <a:gd name="connsiteY2" fmla="*/ 96067 h 808060"/>
              <a:gd name="connsiteX3" fmla="*/ 1200150 w 4883651"/>
              <a:gd name="connsiteY3" fmla="*/ 267517 h 808060"/>
              <a:gd name="connsiteX4" fmla="*/ 1409700 w 4883651"/>
              <a:gd name="connsiteY4" fmla="*/ 400867 h 808060"/>
              <a:gd name="connsiteX5" fmla="*/ 1714500 w 4883651"/>
              <a:gd name="connsiteY5" fmla="*/ 553267 h 808060"/>
              <a:gd name="connsiteX6" fmla="*/ 1924050 w 4883651"/>
              <a:gd name="connsiteY6" fmla="*/ 667567 h 808060"/>
              <a:gd name="connsiteX7" fmla="*/ 2305050 w 4883651"/>
              <a:gd name="connsiteY7" fmla="*/ 743767 h 808060"/>
              <a:gd name="connsiteX8" fmla="*/ 2628900 w 4883651"/>
              <a:gd name="connsiteY8" fmla="*/ 800917 h 808060"/>
              <a:gd name="connsiteX9" fmla="*/ 2952750 w 4883651"/>
              <a:gd name="connsiteY9" fmla="*/ 800917 h 808060"/>
              <a:gd name="connsiteX10" fmla="*/ 3390900 w 4883651"/>
              <a:gd name="connsiteY10" fmla="*/ 743767 h 808060"/>
              <a:gd name="connsiteX11" fmla="*/ 3771900 w 4883651"/>
              <a:gd name="connsiteY11" fmla="*/ 686617 h 808060"/>
              <a:gd name="connsiteX12" fmla="*/ 4200525 w 4883651"/>
              <a:gd name="connsiteY12" fmla="*/ 676311 h 808060"/>
              <a:gd name="connsiteX13" fmla="*/ 4629150 w 4883651"/>
              <a:gd name="connsiteY13" fmla="*/ 686617 h 808060"/>
              <a:gd name="connsiteX14" fmla="*/ 4876800 w 4883651"/>
              <a:gd name="connsiteY14" fmla="*/ 648517 h 808060"/>
              <a:gd name="connsiteX15" fmla="*/ 4819650 w 4883651"/>
              <a:gd name="connsiteY15" fmla="*/ 667567 h 808060"/>
              <a:gd name="connsiteX16" fmla="*/ 4867275 w 4883651"/>
              <a:gd name="connsiteY16" fmla="*/ 742519 h 808060"/>
              <a:gd name="connsiteX17" fmla="*/ 4819650 w 4883651"/>
              <a:gd name="connsiteY17" fmla="*/ 695674 h 808060"/>
              <a:gd name="connsiteX0" fmla="*/ 0 w 4883651"/>
              <a:gd name="connsiteY0" fmla="*/ 57967 h 806440"/>
              <a:gd name="connsiteX1" fmla="*/ 438150 w 4883651"/>
              <a:gd name="connsiteY1" fmla="*/ 817 h 806440"/>
              <a:gd name="connsiteX2" fmla="*/ 838200 w 4883651"/>
              <a:gd name="connsiteY2" fmla="*/ 96067 h 806440"/>
              <a:gd name="connsiteX3" fmla="*/ 1200150 w 4883651"/>
              <a:gd name="connsiteY3" fmla="*/ 267517 h 806440"/>
              <a:gd name="connsiteX4" fmla="*/ 1409700 w 4883651"/>
              <a:gd name="connsiteY4" fmla="*/ 400867 h 806440"/>
              <a:gd name="connsiteX5" fmla="*/ 1714500 w 4883651"/>
              <a:gd name="connsiteY5" fmla="*/ 553267 h 806440"/>
              <a:gd name="connsiteX6" fmla="*/ 1924050 w 4883651"/>
              <a:gd name="connsiteY6" fmla="*/ 667567 h 806440"/>
              <a:gd name="connsiteX7" fmla="*/ 2295525 w 4883651"/>
              <a:gd name="connsiteY7" fmla="*/ 771874 h 806440"/>
              <a:gd name="connsiteX8" fmla="*/ 2628900 w 4883651"/>
              <a:gd name="connsiteY8" fmla="*/ 800917 h 806440"/>
              <a:gd name="connsiteX9" fmla="*/ 2952750 w 4883651"/>
              <a:gd name="connsiteY9" fmla="*/ 800917 h 806440"/>
              <a:gd name="connsiteX10" fmla="*/ 3390900 w 4883651"/>
              <a:gd name="connsiteY10" fmla="*/ 743767 h 806440"/>
              <a:gd name="connsiteX11" fmla="*/ 3771900 w 4883651"/>
              <a:gd name="connsiteY11" fmla="*/ 686617 h 806440"/>
              <a:gd name="connsiteX12" fmla="*/ 4200525 w 4883651"/>
              <a:gd name="connsiteY12" fmla="*/ 676311 h 806440"/>
              <a:gd name="connsiteX13" fmla="*/ 4629150 w 4883651"/>
              <a:gd name="connsiteY13" fmla="*/ 686617 h 806440"/>
              <a:gd name="connsiteX14" fmla="*/ 4876800 w 4883651"/>
              <a:gd name="connsiteY14" fmla="*/ 648517 h 806440"/>
              <a:gd name="connsiteX15" fmla="*/ 4819650 w 4883651"/>
              <a:gd name="connsiteY15" fmla="*/ 667567 h 806440"/>
              <a:gd name="connsiteX16" fmla="*/ 4867275 w 4883651"/>
              <a:gd name="connsiteY16" fmla="*/ 742519 h 806440"/>
              <a:gd name="connsiteX17" fmla="*/ 4819650 w 4883651"/>
              <a:gd name="connsiteY17" fmla="*/ 695674 h 806440"/>
              <a:gd name="connsiteX0" fmla="*/ 0 w 4883651"/>
              <a:gd name="connsiteY0" fmla="*/ 57967 h 806440"/>
              <a:gd name="connsiteX1" fmla="*/ 438150 w 4883651"/>
              <a:gd name="connsiteY1" fmla="*/ 817 h 806440"/>
              <a:gd name="connsiteX2" fmla="*/ 838200 w 4883651"/>
              <a:gd name="connsiteY2" fmla="*/ 96067 h 806440"/>
              <a:gd name="connsiteX3" fmla="*/ 1200150 w 4883651"/>
              <a:gd name="connsiteY3" fmla="*/ 267517 h 806440"/>
              <a:gd name="connsiteX4" fmla="*/ 1409700 w 4883651"/>
              <a:gd name="connsiteY4" fmla="*/ 400867 h 806440"/>
              <a:gd name="connsiteX5" fmla="*/ 1714500 w 4883651"/>
              <a:gd name="connsiteY5" fmla="*/ 553267 h 806440"/>
              <a:gd name="connsiteX6" fmla="*/ 1924050 w 4883651"/>
              <a:gd name="connsiteY6" fmla="*/ 667567 h 806440"/>
              <a:gd name="connsiteX7" fmla="*/ 2295525 w 4883651"/>
              <a:gd name="connsiteY7" fmla="*/ 771874 h 806440"/>
              <a:gd name="connsiteX8" fmla="*/ 2628900 w 4883651"/>
              <a:gd name="connsiteY8" fmla="*/ 800917 h 806440"/>
              <a:gd name="connsiteX9" fmla="*/ 2952750 w 4883651"/>
              <a:gd name="connsiteY9" fmla="*/ 800917 h 806440"/>
              <a:gd name="connsiteX10" fmla="*/ 3390900 w 4883651"/>
              <a:gd name="connsiteY10" fmla="*/ 743767 h 806440"/>
              <a:gd name="connsiteX11" fmla="*/ 3771900 w 4883651"/>
              <a:gd name="connsiteY11" fmla="*/ 686617 h 806440"/>
              <a:gd name="connsiteX12" fmla="*/ 4200525 w 4883651"/>
              <a:gd name="connsiteY12" fmla="*/ 676311 h 806440"/>
              <a:gd name="connsiteX13" fmla="*/ 4629150 w 4883651"/>
              <a:gd name="connsiteY13" fmla="*/ 686617 h 806440"/>
              <a:gd name="connsiteX14" fmla="*/ 4876800 w 4883651"/>
              <a:gd name="connsiteY14" fmla="*/ 648517 h 806440"/>
              <a:gd name="connsiteX15" fmla="*/ 4819650 w 4883651"/>
              <a:gd name="connsiteY15" fmla="*/ 667567 h 806440"/>
              <a:gd name="connsiteX16" fmla="*/ 4867275 w 4883651"/>
              <a:gd name="connsiteY16" fmla="*/ 742519 h 806440"/>
              <a:gd name="connsiteX17" fmla="*/ 4791075 w 4883651"/>
              <a:gd name="connsiteY17" fmla="*/ 695674 h 806440"/>
              <a:gd name="connsiteX0" fmla="*/ 0 w 4883651"/>
              <a:gd name="connsiteY0" fmla="*/ 57967 h 806440"/>
              <a:gd name="connsiteX1" fmla="*/ 438150 w 4883651"/>
              <a:gd name="connsiteY1" fmla="*/ 817 h 806440"/>
              <a:gd name="connsiteX2" fmla="*/ 838200 w 4883651"/>
              <a:gd name="connsiteY2" fmla="*/ 96067 h 806440"/>
              <a:gd name="connsiteX3" fmla="*/ 1200150 w 4883651"/>
              <a:gd name="connsiteY3" fmla="*/ 267517 h 806440"/>
              <a:gd name="connsiteX4" fmla="*/ 1409700 w 4883651"/>
              <a:gd name="connsiteY4" fmla="*/ 400867 h 806440"/>
              <a:gd name="connsiteX5" fmla="*/ 1714500 w 4883651"/>
              <a:gd name="connsiteY5" fmla="*/ 553267 h 806440"/>
              <a:gd name="connsiteX6" fmla="*/ 1924050 w 4883651"/>
              <a:gd name="connsiteY6" fmla="*/ 667567 h 806440"/>
              <a:gd name="connsiteX7" fmla="*/ 2295525 w 4883651"/>
              <a:gd name="connsiteY7" fmla="*/ 771874 h 806440"/>
              <a:gd name="connsiteX8" fmla="*/ 2628900 w 4883651"/>
              <a:gd name="connsiteY8" fmla="*/ 800917 h 806440"/>
              <a:gd name="connsiteX9" fmla="*/ 2952750 w 4883651"/>
              <a:gd name="connsiteY9" fmla="*/ 800917 h 806440"/>
              <a:gd name="connsiteX10" fmla="*/ 3390900 w 4883651"/>
              <a:gd name="connsiteY10" fmla="*/ 743767 h 806440"/>
              <a:gd name="connsiteX11" fmla="*/ 3771900 w 4883651"/>
              <a:gd name="connsiteY11" fmla="*/ 686617 h 806440"/>
              <a:gd name="connsiteX12" fmla="*/ 4200525 w 4883651"/>
              <a:gd name="connsiteY12" fmla="*/ 676311 h 806440"/>
              <a:gd name="connsiteX13" fmla="*/ 4629150 w 4883651"/>
              <a:gd name="connsiteY13" fmla="*/ 686617 h 806440"/>
              <a:gd name="connsiteX14" fmla="*/ 4876800 w 4883651"/>
              <a:gd name="connsiteY14" fmla="*/ 648517 h 806440"/>
              <a:gd name="connsiteX15" fmla="*/ 4819650 w 4883651"/>
              <a:gd name="connsiteY15" fmla="*/ 667567 h 806440"/>
              <a:gd name="connsiteX16" fmla="*/ 4836319 w 4883651"/>
              <a:gd name="connsiteY16" fmla="*/ 716754 h 806440"/>
              <a:gd name="connsiteX17" fmla="*/ 4791075 w 4883651"/>
              <a:gd name="connsiteY17" fmla="*/ 695674 h 806440"/>
              <a:gd name="connsiteX0" fmla="*/ 0 w 4883651"/>
              <a:gd name="connsiteY0" fmla="*/ 57967 h 806440"/>
              <a:gd name="connsiteX1" fmla="*/ 438150 w 4883651"/>
              <a:gd name="connsiteY1" fmla="*/ 817 h 806440"/>
              <a:gd name="connsiteX2" fmla="*/ 838200 w 4883651"/>
              <a:gd name="connsiteY2" fmla="*/ 96067 h 806440"/>
              <a:gd name="connsiteX3" fmla="*/ 1200150 w 4883651"/>
              <a:gd name="connsiteY3" fmla="*/ 267517 h 806440"/>
              <a:gd name="connsiteX4" fmla="*/ 1409700 w 4883651"/>
              <a:gd name="connsiteY4" fmla="*/ 400867 h 806440"/>
              <a:gd name="connsiteX5" fmla="*/ 1714500 w 4883651"/>
              <a:gd name="connsiteY5" fmla="*/ 553267 h 806440"/>
              <a:gd name="connsiteX6" fmla="*/ 1924050 w 4883651"/>
              <a:gd name="connsiteY6" fmla="*/ 667567 h 806440"/>
              <a:gd name="connsiteX7" fmla="*/ 2295525 w 4883651"/>
              <a:gd name="connsiteY7" fmla="*/ 771874 h 806440"/>
              <a:gd name="connsiteX8" fmla="*/ 2628900 w 4883651"/>
              <a:gd name="connsiteY8" fmla="*/ 800917 h 806440"/>
              <a:gd name="connsiteX9" fmla="*/ 2952750 w 4883651"/>
              <a:gd name="connsiteY9" fmla="*/ 800917 h 806440"/>
              <a:gd name="connsiteX10" fmla="*/ 3390900 w 4883651"/>
              <a:gd name="connsiteY10" fmla="*/ 743767 h 806440"/>
              <a:gd name="connsiteX11" fmla="*/ 3771900 w 4883651"/>
              <a:gd name="connsiteY11" fmla="*/ 686617 h 806440"/>
              <a:gd name="connsiteX12" fmla="*/ 4200525 w 4883651"/>
              <a:gd name="connsiteY12" fmla="*/ 676311 h 806440"/>
              <a:gd name="connsiteX13" fmla="*/ 4629150 w 4883651"/>
              <a:gd name="connsiteY13" fmla="*/ 686617 h 806440"/>
              <a:gd name="connsiteX14" fmla="*/ 4876800 w 4883651"/>
              <a:gd name="connsiteY14" fmla="*/ 648517 h 806440"/>
              <a:gd name="connsiteX15" fmla="*/ 4819650 w 4883651"/>
              <a:gd name="connsiteY15" fmla="*/ 667567 h 806440"/>
              <a:gd name="connsiteX16" fmla="*/ 4836319 w 4883651"/>
              <a:gd name="connsiteY16" fmla="*/ 716754 h 806440"/>
              <a:gd name="connsiteX17" fmla="*/ 4791075 w 4883651"/>
              <a:gd name="connsiteY17" fmla="*/ 695674 h 806440"/>
              <a:gd name="connsiteX0" fmla="*/ 0 w 4882389"/>
              <a:gd name="connsiteY0" fmla="*/ 57967 h 806440"/>
              <a:gd name="connsiteX1" fmla="*/ 438150 w 4882389"/>
              <a:gd name="connsiteY1" fmla="*/ 817 h 806440"/>
              <a:gd name="connsiteX2" fmla="*/ 838200 w 4882389"/>
              <a:gd name="connsiteY2" fmla="*/ 96067 h 806440"/>
              <a:gd name="connsiteX3" fmla="*/ 1200150 w 4882389"/>
              <a:gd name="connsiteY3" fmla="*/ 267517 h 806440"/>
              <a:gd name="connsiteX4" fmla="*/ 1409700 w 4882389"/>
              <a:gd name="connsiteY4" fmla="*/ 400867 h 806440"/>
              <a:gd name="connsiteX5" fmla="*/ 1714500 w 4882389"/>
              <a:gd name="connsiteY5" fmla="*/ 553267 h 806440"/>
              <a:gd name="connsiteX6" fmla="*/ 1924050 w 4882389"/>
              <a:gd name="connsiteY6" fmla="*/ 667567 h 806440"/>
              <a:gd name="connsiteX7" fmla="*/ 2295525 w 4882389"/>
              <a:gd name="connsiteY7" fmla="*/ 771874 h 806440"/>
              <a:gd name="connsiteX8" fmla="*/ 2628900 w 4882389"/>
              <a:gd name="connsiteY8" fmla="*/ 800917 h 806440"/>
              <a:gd name="connsiteX9" fmla="*/ 2952750 w 4882389"/>
              <a:gd name="connsiteY9" fmla="*/ 800917 h 806440"/>
              <a:gd name="connsiteX10" fmla="*/ 3390900 w 4882389"/>
              <a:gd name="connsiteY10" fmla="*/ 743767 h 806440"/>
              <a:gd name="connsiteX11" fmla="*/ 3771900 w 4882389"/>
              <a:gd name="connsiteY11" fmla="*/ 686617 h 806440"/>
              <a:gd name="connsiteX12" fmla="*/ 4200525 w 4882389"/>
              <a:gd name="connsiteY12" fmla="*/ 676311 h 806440"/>
              <a:gd name="connsiteX13" fmla="*/ 4629150 w 4882389"/>
              <a:gd name="connsiteY13" fmla="*/ 686617 h 806440"/>
              <a:gd name="connsiteX14" fmla="*/ 4876800 w 4882389"/>
              <a:gd name="connsiteY14" fmla="*/ 648517 h 806440"/>
              <a:gd name="connsiteX15" fmla="*/ 4807744 w 4882389"/>
              <a:gd name="connsiteY15" fmla="*/ 676936 h 806440"/>
              <a:gd name="connsiteX16" fmla="*/ 4836319 w 4882389"/>
              <a:gd name="connsiteY16" fmla="*/ 716754 h 806440"/>
              <a:gd name="connsiteX17" fmla="*/ 4791075 w 4882389"/>
              <a:gd name="connsiteY17" fmla="*/ 695674 h 806440"/>
              <a:gd name="connsiteX0" fmla="*/ 0 w 4836319"/>
              <a:gd name="connsiteY0" fmla="*/ 57967 h 806440"/>
              <a:gd name="connsiteX1" fmla="*/ 438150 w 4836319"/>
              <a:gd name="connsiteY1" fmla="*/ 817 h 806440"/>
              <a:gd name="connsiteX2" fmla="*/ 838200 w 4836319"/>
              <a:gd name="connsiteY2" fmla="*/ 96067 h 806440"/>
              <a:gd name="connsiteX3" fmla="*/ 1200150 w 4836319"/>
              <a:gd name="connsiteY3" fmla="*/ 267517 h 806440"/>
              <a:gd name="connsiteX4" fmla="*/ 1409700 w 4836319"/>
              <a:gd name="connsiteY4" fmla="*/ 400867 h 806440"/>
              <a:gd name="connsiteX5" fmla="*/ 1714500 w 4836319"/>
              <a:gd name="connsiteY5" fmla="*/ 553267 h 806440"/>
              <a:gd name="connsiteX6" fmla="*/ 1924050 w 4836319"/>
              <a:gd name="connsiteY6" fmla="*/ 667567 h 806440"/>
              <a:gd name="connsiteX7" fmla="*/ 2295525 w 4836319"/>
              <a:gd name="connsiteY7" fmla="*/ 771874 h 806440"/>
              <a:gd name="connsiteX8" fmla="*/ 2628900 w 4836319"/>
              <a:gd name="connsiteY8" fmla="*/ 800917 h 806440"/>
              <a:gd name="connsiteX9" fmla="*/ 2952750 w 4836319"/>
              <a:gd name="connsiteY9" fmla="*/ 800917 h 806440"/>
              <a:gd name="connsiteX10" fmla="*/ 3390900 w 4836319"/>
              <a:gd name="connsiteY10" fmla="*/ 743767 h 806440"/>
              <a:gd name="connsiteX11" fmla="*/ 3771900 w 4836319"/>
              <a:gd name="connsiteY11" fmla="*/ 686617 h 806440"/>
              <a:gd name="connsiteX12" fmla="*/ 4200525 w 4836319"/>
              <a:gd name="connsiteY12" fmla="*/ 676311 h 806440"/>
              <a:gd name="connsiteX13" fmla="*/ 4629150 w 4836319"/>
              <a:gd name="connsiteY13" fmla="*/ 686617 h 806440"/>
              <a:gd name="connsiteX14" fmla="*/ 4693444 w 4836319"/>
              <a:gd name="connsiteY14" fmla="*/ 683651 h 806440"/>
              <a:gd name="connsiteX15" fmla="*/ 4807744 w 4836319"/>
              <a:gd name="connsiteY15" fmla="*/ 676936 h 806440"/>
              <a:gd name="connsiteX16" fmla="*/ 4836319 w 4836319"/>
              <a:gd name="connsiteY16" fmla="*/ 716754 h 806440"/>
              <a:gd name="connsiteX17" fmla="*/ 4791075 w 4836319"/>
              <a:gd name="connsiteY17" fmla="*/ 695674 h 806440"/>
              <a:gd name="connsiteX0" fmla="*/ 0 w 4836319"/>
              <a:gd name="connsiteY0" fmla="*/ 57967 h 806440"/>
              <a:gd name="connsiteX1" fmla="*/ 438150 w 4836319"/>
              <a:gd name="connsiteY1" fmla="*/ 817 h 806440"/>
              <a:gd name="connsiteX2" fmla="*/ 838200 w 4836319"/>
              <a:gd name="connsiteY2" fmla="*/ 96067 h 806440"/>
              <a:gd name="connsiteX3" fmla="*/ 1200150 w 4836319"/>
              <a:gd name="connsiteY3" fmla="*/ 267517 h 806440"/>
              <a:gd name="connsiteX4" fmla="*/ 1409700 w 4836319"/>
              <a:gd name="connsiteY4" fmla="*/ 400867 h 806440"/>
              <a:gd name="connsiteX5" fmla="*/ 1714500 w 4836319"/>
              <a:gd name="connsiteY5" fmla="*/ 553267 h 806440"/>
              <a:gd name="connsiteX6" fmla="*/ 1924050 w 4836319"/>
              <a:gd name="connsiteY6" fmla="*/ 667567 h 806440"/>
              <a:gd name="connsiteX7" fmla="*/ 2295525 w 4836319"/>
              <a:gd name="connsiteY7" fmla="*/ 771874 h 806440"/>
              <a:gd name="connsiteX8" fmla="*/ 2628900 w 4836319"/>
              <a:gd name="connsiteY8" fmla="*/ 800917 h 806440"/>
              <a:gd name="connsiteX9" fmla="*/ 2952750 w 4836319"/>
              <a:gd name="connsiteY9" fmla="*/ 800917 h 806440"/>
              <a:gd name="connsiteX10" fmla="*/ 3390900 w 4836319"/>
              <a:gd name="connsiteY10" fmla="*/ 743767 h 806440"/>
              <a:gd name="connsiteX11" fmla="*/ 3771900 w 4836319"/>
              <a:gd name="connsiteY11" fmla="*/ 686617 h 806440"/>
              <a:gd name="connsiteX12" fmla="*/ 4200525 w 4836319"/>
              <a:gd name="connsiteY12" fmla="*/ 676311 h 806440"/>
              <a:gd name="connsiteX13" fmla="*/ 4629150 w 4836319"/>
              <a:gd name="connsiteY13" fmla="*/ 686617 h 806440"/>
              <a:gd name="connsiteX14" fmla="*/ 4693444 w 4836319"/>
              <a:gd name="connsiteY14" fmla="*/ 683651 h 806440"/>
              <a:gd name="connsiteX15" fmla="*/ 4738688 w 4836319"/>
              <a:gd name="connsiteY15" fmla="*/ 679278 h 806440"/>
              <a:gd name="connsiteX16" fmla="*/ 4836319 w 4836319"/>
              <a:gd name="connsiteY16" fmla="*/ 716754 h 806440"/>
              <a:gd name="connsiteX17" fmla="*/ 4791075 w 4836319"/>
              <a:gd name="connsiteY17" fmla="*/ 695674 h 806440"/>
              <a:gd name="connsiteX0" fmla="*/ 0 w 4836319"/>
              <a:gd name="connsiteY0" fmla="*/ 57967 h 806440"/>
              <a:gd name="connsiteX1" fmla="*/ 438150 w 4836319"/>
              <a:gd name="connsiteY1" fmla="*/ 817 h 806440"/>
              <a:gd name="connsiteX2" fmla="*/ 838200 w 4836319"/>
              <a:gd name="connsiteY2" fmla="*/ 96067 h 806440"/>
              <a:gd name="connsiteX3" fmla="*/ 1200150 w 4836319"/>
              <a:gd name="connsiteY3" fmla="*/ 267517 h 806440"/>
              <a:gd name="connsiteX4" fmla="*/ 1409700 w 4836319"/>
              <a:gd name="connsiteY4" fmla="*/ 400867 h 806440"/>
              <a:gd name="connsiteX5" fmla="*/ 1714500 w 4836319"/>
              <a:gd name="connsiteY5" fmla="*/ 553267 h 806440"/>
              <a:gd name="connsiteX6" fmla="*/ 1924050 w 4836319"/>
              <a:gd name="connsiteY6" fmla="*/ 667567 h 806440"/>
              <a:gd name="connsiteX7" fmla="*/ 2295525 w 4836319"/>
              <a:gd name="connsiteY7" fmla="*/ 771874 h 806440"/>
              <a:gd name="connsiteX8" fmla="*/ 2628900 w 4836319"/>
              <a:gd name="connsiteY8" fmla="*/ 800917 h 806440"/>
              <a:gd name="connsiteX9" fmla="*/ 2952750 w 4836319"/>
              <a:gd name="connsiteY9" fmla="*/ 800917 h 806440"/>
              <a:gd name="connsiteX10" fmla="*/ 3390900 w 4836319"/>
              <a:gd name="connsiteY10" fmla="*/ 743767 h 806440"/>
              <a:gd name="connsiteX11" fmla="*/ 3771900 w 4836319"/>
              <a:gd name="connsiteY11" fmla="*/ 686617 h 806440"/>
              <a:gd name="connsiteX12" fmla="*/ 4200525 w 4836319"/>
              <a:gd name="connsiteY12" fmla="*/ 676311 h 806440"/>
              <a:gd name="connsiteX13" fmla="*/ 4629150 w 4836319"/>
              <a:gd name="connsiteY13" fmla="*/ 686617 h 806440"/>
              <a:gd name="connsiteX14" fmla="*/ 4693444 w 4836319"/>
              <a:gd name="connsiteY14" fmla="*/ 683651 h 806440"/>
              <a:gd name="connsiteX15" fmla="*/ 4738688 w 4836319"/>
              <a:gd name="connsiteY15" fmla="*/ 679278 h 806440"/>
              <a:gd name="connsiteX16" fmla="*/ 4836319 w 4836319"/>
              <a:gd name="connsiteY16" fmla="*/ 716754 h 806440"/>
              <a:gd name="connsiteX17" fmla="*/ 4705350 w 4836319"/>
              <a:gd name="connsiteY17" fmla="*/ 690990 h 806440"/>
              <a:gd name="connsiteX0" fmla="*/ 0 w 4774406"/>
              <a:gd name="connsiteY0" fmla="*/ 57967 h 806440"/>
              <a:gd name="connsiteX1" fmla="*/ 438150 w 4774406"/>
              <a:gd name="connsiteY1" fmla="*/ 817 h 806440"/>
              <a:gd name="connsiteX2" fmla="*/ 838200 w 4774406"/>
              <a:gd name="connsiteY2" fmla="*/ 96067 h 806440"/>
              <a:gd name="connsiteX3" fmla="*/ 1200150 w 4774406"/>
              <a:gd name="connsiteY3" fmla="*/ 267517 h 806440"/>
              <a:gd name="connsiteX4" fmla="*/ 1409700 w 4774406"/>
              <a:gd name="connsiteY4" fmla="*/ 400867 h 806440"/>
              <a:gd name="connsiteX5" fmla="*/ 1714500 w 4774406"/>
              <a:gd name="connsiteY5" fmla="*/ 553267 h 806440"/>
              <a:gd name="connsiteX6" fmla="*/ 1924050 w 4774406"/>
              <a:gd name="connsiteY6" fmla="*/ 667567 h 806440"/>
              <a:gd name="connsiteX7" fmla="*/ 2295525 w 4774406"/>
              <a:gd name="connsiteY7" fmla="*/ 771874 h 806440"/>
              <a:gd name="connsiteX8" fmla="*/ 2628900 w 4774406"/>
              <a:gd name="connsiteY8" fmla="*/ 800917 h 806440"/>
              <a:gd name="connsiteX9" fmla="*/ 2952750 w 4774406"/>
              <a:gd name="connsiteY9" fmla="*/ 800917 h 806440"/>
              <a:gd name="connsiteX10" fmla="*/ 3390900 w 4774406"/>
              <a:gd name="connsiteY10" fmla="*/ 743767 h 806440"/>
              <a:gd name="connsiteX11" fmla="*/ 3771900 w 4774406"/>
              <a:gd name="connsiteY11" fmla="*/ 686617 h 806440"/>
              <a:gd name="connsiteX12" fmla="*/ 4200525 w 4774406"/>
              <a:gd name="connsiteY12" fmla="*/ 676311 h 806440"/>
              <a:gd name="connsiteX13" fmla="*/ 4629150 w 4774406"/>
              <a:gd name="connsiteY13" fmla="*/ 686617 h 806440"/>
              <a:gd name="connsiteX14" fmla="*/ 4693444 w 4774406"/>
              <a:gd name="connsiteY14" fmla="*/ 683651 h 806440"/>
              <a:gd name="connsiteX15" fmla="*/ 4738688 w 4774406"/>
              <a:gd name="connsiteY15" fmla="*/ 679278 h 806440"/>
              <a:gd name="connsiteX16" fmla="*/ 4774406 w 4774406"/>
              <a:gd name="connsiteY16" fmla="*/ 702700 h 806440"/>
              <a:gd name="connsiteX17" fmla="*/ 4705350 w 4774406"/>
              <a:gd name="connsiteY17" fmla="*/ 690990 h 806440"/>
              <a:gd name="connsiteX0" fmla="*/ 0 w 4774406"/>
              <a:gd name="connsiteY0" fmla="*/ 57967 h 806440"/>
              <a:gd name="connsiteX1" fmla="*/ 438150 w 4774406"/>
              <a:gd name="connsiteY1" fmla="*/ 817 h 806440"/>
              <a:gd name="connsiteX2" fmla="*/ 838200 w 4774406"/>
              <a:gd name="connsiteY2" fmla="*/ 96067 h 806440"/>
              <a:gd name="connsiteX3" fmla="*/ 1200150 w 4774406"/>
              <a:gd name="connsiteY3" fmla="*/ 267517 h 806440"/>
              <a:gd name="connsiteX4" fmla="*/ 1409700 w 4774406"/>
              <a:gd name="connsiteY4" fmla="*/ 400867 h 806440"/>
              <a:gd name="connsiteX5" fmla="*/ 1714500 w 4774406"/>
              <a:gd name="connsiteY5" fmla="*/ 553267 h 806440"/>
              <a:gd name="connsiteX6" fmla="*/ 1924050 w 4774406"/>
              <a:gd name="connsiteY6" fmla="*/ 667567 h 806440"/>
              <a:gd name="connsiteX7" fmla="*/ 2295525 w 4774406"/>
              <a:gd name="connsiteY7" fmla="*/ 771874 h 806440"/>
              <a:gd name="connsiteX8" fmla="*/ 2628900 w 4774406"/>
              <a:gd name="connsiteY8" fmla="*/ 800917 h 806440"/>
              <a:gd name="connsiteX9" fmla="*/ 2952750 w 4774406"/>
              <a:gd name="connsiteY9" fmla="*/ 800917 h 806440"/>
              <a:gd name="connsiteX10" fmla="*/ 3390900 w 4774406"/>
              <a:gd name="connsiteY10" fmla="*/ 743767 h 806440"/>
              <a:gd name="connsiteX11" fmla="*/ 3771900 w 4774406"/>
              <a:gd name="connsiteY11" fmla="*/ 686617 h 806440"/>
              <a:gd name="connsiteX12" fmla="*/ 4200525 w 4774406"/>
              <a:gd name="connsiteY12" fmla="*/ 676311 h 806440"/>
              <a:gd name="connsiteX13" fmla="*/ 4629150 w 4774406"/>
              <a:gd name="connsiteY13" fmla="*/ 686617 h 806440"/>
              <a:gd name="connsiteX14" fmla="*/ 4693444 w 4774406"/>
              <a:gd name="connsiteY14" fmla="*/ 683651 h 806440"/>
              <a:gd name="connsiteX15" fmla="*/ 4738688 w 4774406"/>
              <a:gd name="connsiteY15" fmla="*/ 679278 h 806440"/>
              <a:gd name="connsiteX16" fmla="*/ 4774406 w 4774406"/>
              <a:gd name="connsiteY16" fmla="*/ 702700 h 806440"/>
              <a:gd name="connsiteX17" fmla="*/ 4705350 w 4774406"/>
              <a:gd name="connsiteY17" fmla="*/ 690990 h 806440"/>
              <a:gd name="connsiteX0" fmla="*/ 0 w 4774406"/>
              <a:gd name="connsiteY0" fmla="*/ 57967 h 806440"/>
              <a:gd name="connsiteX1" fmla="*/ 438150 w 4774406"/>
              <a:gd name="connsiteY1" fmla="*/ 817 h 806440"/>
              <a:gd name="connsiteX2" fmla="*/ 838200 w 4774406"/>
              <a:gd name="connsiteY2" fmla="*/ 96067 h 806440"/>
              <a:gd name="connsiteX3" fmla="*/ 1200150 w 4774406"/>
              <a:gd name="connsiteY3" fmla="*/ 267517 h 806440"/>
              <a:gd name="connsiteX4" fmla="*/ 1409700 w 4774406"/>
              <a:gd name="connsiteY4" fmla="*/ 400867 h 806440"/>
              <a:gd name="connsiteX5" fmla="*/ 1714500 w 4774406"/>
              <a:gd name="connsiteY5" fmla="*/ 553267 h 806440"/>
              <a:gd name="connsiteX6" fmla="*/ 1924050 w 4774406"/>
              <a:gd name="connsiteY6" fmla="*/ 667567 h 806440"/>
              <a:gd name="connsiteX7" fmla="*/ 2295525 w 4774406"/>
              <a:gd name="connsiteY7" fmla="*/ 771874 h 806440"/>
              <a:gd name="connsiteX8" fmla="*/ 2628900 w 4774406"/>
              <a:gd name="connsiteY8" fmla="*/ 800917 h 806440"/>
              <a:gd name="connsiteX9" fmla="*/ 2952750 w 4774406"/>
              <a:gd name="connsiteY9" fmla="*/ 800917 h 806440"/>
              <a:gd name="connsiteX10" fmla="*/ 3390900 w 4774406"/>
              <a:gd name="connsiteY10" fmla="*/ 743767 h 806440"/>
              <a:gd name="connsiteX11" fmla="*/ 3774281 w 4774406"/>
              <a:gd name="connsiteY11" fmla="*/ 693643 h 806440"/>
              <a:gd name="connsiteX12" fmla="*/ 4200525 w 4774406"/>
              <a:gd name="connsiteY12" fmla="*/ 676311 h 806440"/>
              <a:gd name="connsiteX13" fmla="*/ 4629150 w 4774406"/>
              <a:gd name="connsiteY13" fmla="*/ 686617 h 806440"/>
              <a:gd name="connsiteX14" fmla="*/ 4693444 w 4774406"/>
              <a:gd name="connsiteY14" fmla="*/ 683651 h 806440"/>
              <a:gd name="connsiteX15" fmla="*/ 4738688 w 4774406"/>
              <a:gd name="connsiteY15" fmla="*/ 679278 h 806440"/>
              <a:gd name="connsiteX16" fmla="*/ 4774406 w 4774406"/>
              <a:gd name="connsiteY16" fmla="*/ 702700 h 806440"/>
              <a:gd name="connsiteX17" fmla="*/ 4705350 w 4774406"/>
              <a:gd name="connsiteY17" fmla="*/ 690990 h 806440"/>
              <a:gd name="connsiteX0" fmla="*/ 0 w 4774406"/>
              <a:gd name="connsiteY0" fmla="*/ 57967 h 806440"/>
              <a:gd name="connsiteX1" fmla="*/ 438150 w 4774406"/>
              <a:gd name="connsiteY1" fmla="*/ 817 h 806440"/>
              <a:gd name="connsiteX2" fmla="*/ 838200 w 4774406"/>
              <a:gd name="connsiteY2" fmla="*/ 96067 h 806440"/>
              <a:gd name="connsiteX3" fmla="*/ 1200150 w 4774406"/>
              <a:gd name="connsiteY3" fmla="*/ 267517 h 806440"/>
              <a:gd name="connsiteX4" fmla="*/ 1409700 w 4774406"/>
              <a:gd name="connsiteY4" fmla="*/ 400867 h 806440"/>
              <a:gd name="connsiteX5" fmla="*/ 1693069 w 4774406"/>
              <a:gd name="connsiteY5" fmla="*/ 560294 h 806440"/>
              <a:gd name="connsiteX6" fmla="*/ 1924050 w 4774406"/>
              <a:gd name="connsiteY6" fmla="*/ 667567 h 806440"/>
              <a:gd name="connsiteX7" fmla="*/ 2295525 w 4774406"/>
              <a:gd name="connsiteY7" fmla="*/ 771874 h 806440"/>
              <a:gd name="connsiteX8" fmla="*/ 2628900 w 4774406"/>
              <a:gd name="connsiteY8" fmla="*/ 800917 h 806440"/>
              <a:gd name="connsiteX9" fmla="*/ 2952750 w 4774406"/>
              <a:gd name="connsiteY9" fmla="*/ 800917 h 806440"/>
              <a:gd name="connsiteX10" fmla="*/ 3390900 w 4774406"/>
              <a:gd name="connsiteY10" fmla="*/ 743767 h 806440"/>
              <a:gd name="connsiteX11" fmla="*/ 3774281 w 4774406"/>
              <a:gd name="connsiteY11" fmla="*/ 693643 h 806440"/>
              <a:gd name="connsiteX12" fmla="*/ 4200525 w 4774406"/>
              <a:gd name="connsiteY12" fmla="*/ 676311 h 806440"/>
              <a:gd name="connsiteX13" fmla="*/ 4629150 w 4774406"/>
              <a:gd name="connsiteY13" fmla="*/ 686617 h 806440"/>
              <a:gd name="connsiteX14" fmla="*/ 4693444 w 4774406"/>
              <a:gd name="connsiteY14" fmla="*/ 683651 h 806440"/>
              <a:gd name="connsiteX15" fmla="*/ 4738688 w 4774406"/>
              <a:gd name="connsiteY15" fmla="*/ 679278 h 806440"/>
              <a:gd name="connsiteX16" fmla="*/ 4774406 w 4774406"/>
              <a:gd name="connsiteY16" fmla="*/ 702700 h 806440"/>
              <a:gd name="connsiteX17" fmla="*/ 4705350 w 4774406"/>
              <a:gd name="connsiteY17" fmla="*/ 690990 h 806440"/>
              <a:gd name="connsiteX0" fmla="*/ 0 w 4774406"/>
              <a:gd name="connsiteY0" fmla="*/ 57967 h 806440"/>
              <a:gd name="connsiteX1" fmla="*/ 438150 w 4774406"/>
              <a:gd name="connsiteY1" fmla="*/ 817 h 806440"/>
              <a:gd name="connsiteX2" fmla="*/ 838200 w 4774406"/>
              <a:gd name="connsiteY2" fmla="*/ 96067 h 806440"/>
              <a:gd name="connsiteX3" fmla="*/ 1200150 w 4774406"/>
              <a:gd name="connsiteY3" fmla="*/ 267517 h 806440"/>
              <a:gd name="connsiteX4" fmla="*/ 1412081 w 4774406"/>
              <a:gd name="connsiteY4" fmla="*/ 396183 h 806440"/>
              <a:gd name="connsiteX5" fmla="*/ 1693069 w 4774406"/>
              <a:gd name="connsiteY5" fmla="*/ 560294 h 806440"/>
              <a:gd name="connsiteX6" fmla="*/ 1924050 w 4774406"/>
              <a:gd name="connsiteY6" fmla="*/ 667567 h 806440"/>
              <a:gd name="connsiteX7" fmla="*/ 2295525 w 4774406"/>
              <a:gd name="connsiteY7" fmla="*/ 771874 h 806440"/>
              <a:gd name="connsiteX8" fmla="*/ 2628900 w 4774406"/>
              <a:gd name="connsiteY8" fmla="*/ 800917 h 806440"/>
              <a:gd name="connsiteX9" fmla="*/ 2952750 w 4774406"/>
              <a:gd name="connsiteY9" fmla="*/ 800917 h 806440"/>
              <a:gd name="connsiteX10" fmla="*/ 3390900 w 4774406"/>
              <a:gd name="connsiteY10" fmla="*/ 743767 h 806440"/>
              <a:gd name="connsiteX11" fmla="*/ 3774281 w 4774406"/>
              <a:gd name="connsiteY11" fmla="*/ 693643 h 806440"/>
              <a:gd name="connsiteX12" fmla="*/ 4200525 w 4774406"/>
              <a:gd name="connsiteY12" fmla="*/ 676311 h 806440"/>
              <a:gd name="connsiteX13" fmla="*/ 4629150 w 4774406"/>
              <a:gd name="connsiteY13" fmla="*/ 686617 h 806440"/>
              <a:gd name="connsiteX14" fmla="*/ 4693444 w 4774406"/>
              <a:gd name="connsiteY14" fmla="*/ 683651 h 806440"/>
              <a:gd name="connsiteX15" fmla="*/ 4738688 w 4774406"/>
              <a:gd name="connsiteY15" fmla="*/ 679278 h 806440"/>
              <a:gd name="connsiteX16" fmla="*/ 4774406 w 4774406"/>
              <a:gd name="connsiteY16" fmla="*/ 702700 h 806440"/>
              <a:gd name="connsiteX17" fmla="*/ 4705350 w 4774406"/>
              <a:gd name="connsiteY17" fmla="*/ 690990 h 80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774406" h="806440">
                <a:moveTo>
                  <a:pt x="0" y="57967"/>
                </a:moveTo>
                <a:cubicBezTo>
                  <a:pt x="149225" y="26217"/>
                  <a:pt x="298450" y="-5533"/>
                  <a:pt x="438150" y="817"/>
                </a:cubicBezTo>
                <a:cubicBezTo>
                  <a:pt x="577850" y="7167"/>
                  <a:pt x="711200" y="51617"/>
                  <a:pt x="838200" y="96067"/>
                </a:cubicBezTo>
                <a:cubicBezTo>
                  <a:pt x="965200" y="140517"/>
                  <a:pt x="1104503" y="217498"/>
                  <a:pt x="1200150" y="267517"/>
                </a:cubicBezTo>
                <a:cubicBezTo>
                  <a:pt x="1295797" y="317536"/>
                  <a:pt x="1329928" y="347387"/>
                  <a:pt x="1412081" y="396183"/>
                </a:cubicBezTo>
                <a:cubicBezTo>
                  <a:pt x="1494234" y="444979"/>
                  <a:pt x="1607741" y="515063"/>
                  <a:pt x="1693069" y="560294"/>
                </a:cubicBezTo>
                <a:cubicBezTo>
                  <a:pt x="1778397" y="605525"/>
                  <a:pt x="1823641" y="632304"/>
                  <a:pt x="1924050" y="667567"/>
                </a:cubicBezTo>
                <a:cubicBezTo>
                  <a:pt x="2024459" y="702830"/>
                  <a:pt x="2178050" y="749649"/>
                  <a:pt x="2295525" y="771874"/>
                </a:cubicBezTo>
                <a:cubicBezTo>
                  <a:pt x="2413000" y="794099"/>
                  <a:pt x="2519363" y="796077"/>
                  <a:pt x="2628900" y="800917"/>
                </a:cubicBezTo>
                <a:cubicBezTo>
                  <a:pt x="2738438" y="805758"/>
                  <a:pt x="2825750" y="810442"/>
                  <a:pt x="2952750" y="800917"/>
                </a:cubicBezTo>
                <a:cubicBezTo>
                  <a:pt x="3079750" y="791392"/>
                  <a:pt x="3253978" y="761646"/>
                  <a:pt x="3390900" y="743767"/>
                </a:cubicBezTo>
                <a:cubicBezTo>
                  <a:pt x="3527822" y="725888"/>
                  <a:pt x="3639344" y="704886"/>
                  <a:pt x="3774281" y="693643"/>
                </a:cubicBezTo>
                <a:cubicBezTo>
                  <a:pt x="3909219" y="682400"/>
                  <a:pt x="4058047" y="677482"/>
                  <a:pt x="4200525" y="676311"/>
                </a:cubicBezTo>
                <a:cubicBezTo>
                  <a:pt x="4343003" y="675140"/>
                  <a:pt x="4546997" y="685394"/>
                  <a:pt x="4629150" y="686617"/>
                </a:cubicBezTo>
                <a:cubicBezTo>
                  <a:pt x="4711303" y="687840"/>
                  <a:pt x="4675188" y="684874"/>
                  <a:pt x="4693444" y="683651"/>
                </a:cubicBezTo>
                <a:cubicBezTo>
                  <a:pt x="4711700" y="682428"/>
                  <a:pt x="4723607" y="680736"/>
                  <a:pt x="4738688" y="679278"/>
                </a:cubicBezTo>
                <a:cubicBezTo>
                  <a:pt x="4744244" y="695674"/>
                  <a:pt x="4635500" y="667566"/>
                  <a:pt x="4774406" y="702700"/>
                </a:cubicBezTo>
                <a:cubicBezTo>
                  <a:pt x="4753768" y="675375"/>
                  <a:pt x="4728369" y="694893"/>
                  <a:pt x="4705350" y="690990"/>
                </a:cubicBezTo>
              </a:path>
            </a:pathLst>
          </a:custGeom>
          <a:noFill/>
          <a:ln w="12700">
            <a:solidFill>
              <a:srgbClr val="7030A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F7F22DB-006B-C442-8155-6CB6E1347AE0}"/>
              </a:ext>
            </a:extLst>
          </p:cNvPr>
          <p:cNvCxnSpPr>
            <a:endCxn id="10" idx="0"/>
          </p:cNvCxnSpPr>
          <p:nvPr/>
        </p:nvCxnSpPr>
        <p:spPr>
          <a:xfrm flipV="1">
            <a:off x="3593889" y="2617980"/>
            <a:ext cx="1254664" cy="222567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F657082-1C9C-3840-92BA-92CDB98A34D9}"/>
              </a:ext>
            </a:extLst>
          </p:cNvPr>
          <p:cNvCxnSpPr>
            <a:cxnSpLocks/>
          </p:cNvCxnSpPr>
          <p:nvPr/>
        </p:nvCxnSpPr>
        <p:spPr>
          <a:xfrm flipV="1">
            <a:off x="3644247" y="2263071"/>
            <a:ext cx="1467050" cy="558877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11E4EB26-52CA-FE49-BFB9-58351FEF6CFA}"/>
              </a:ext>
            </a:extLst>
          </p:cNvPr>
          <p:cNvSpPr txBox="1"/>
          <p:nvPr/>
        </p:nvSpPr>
        <p:spPr>
          <a:xfrm>
            <a:off x="1108999" y="2161397"/>
            <a:ext cx="1774544" cy="707886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r>
              <a:rPr lang="en-US" sz="2000" b="1" dirty="0">
                <a:solidFill>
                  <a:srgbClr val="005394"/>
                </a:solidFill>
              </a:rPr>
              <a:t>TARGET CORE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E7C4DDF-7E89-2F4F-A087-F735C938F46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7309" y="3481028"/>
            <a:ext cx="3397458" cy="270394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FE121E2-8259-4D46-A01E-5B6F7ED79326}"/>
                  </a:ext>
                </a:extLst>
              </p:cNvPr>
              <p:cNvSpPr txBox="1"/>
              <p:nvPr/>
            </p:nvSpPr>
            <p:spPr bwMode="auto">
              <a:xfrm>
                <a:off x="7486612" y="5658057"/>
                <a:ext cx="2932598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GB" sz="28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</m:acc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5∙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n-US" sz="28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FE121E2-8259-4D46-A01E-5B6F7ED793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486612" y="5658057"/>
                <a:ext cx="2932598" cy="430887"/>
              </a:xfrm>
              <a:prstGeom prst="rect">
                <a:avLst/>
              </a:prstGeom>
              <a:blipFill>
                <a:blip r:embed="rId7"/>
                <a:stretch>
                  <a:fillRect l="-862" t="-5714" b="-371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24A48446-BEF2-6341-8871-1ED6A2963787}"/>
              </a:ext>
            </a:extLst>
          </p:cNvPr>
          <p:cNvSpPr txBox="1"/>
          <p:nvPr/>
        </p:nvSpPr>
        <p:spPr bwMode="auto">
          <a:xfrm>
            <a:off x="6223974" y="6403793"/>
            <a:ext cx="52082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i="1" dirty="0">
                <a:solidFill>
                  <a:schemeClr val="bg1"/>
                </a:solidFill>
              </a:rPr>
              <a:t>Phys. Rev. Accel. Beams 19, 073402 (2016)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B756EE2-54E2-9F4E-88D5-23C28CE69228}"/>
              </a:ext>
            </a:extLst>
          </p:cNvPr>
          <p:cNvSpPr txBox="1"/>
          <p:nvPr/>
        </p:nvSpPr>
        <p:spPr bwMode="auto">
          <a:xfrm>
            <a:off x="217646" y="5353972"/>
            <a:ext cx="314966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Extreme dynamic response!</a:t>
            </a:r>
          </a:p>
        </p:txBody>
      </p:sp>
      <p:pic>
        <p:nvPicPr>
          <p:cNvPr id="18" name="Picture 2">
            <a:extLst>
              <a:ext uri="{FF2B5EF4-FFF2-40B4-BE49-F238E27FC236}">
                <a16:creationId xmlns:a16="http://schemas.microsoft.com/office/drawing/2014/main" id="{E41D07C0-8F49-064E-ACFE-DFA988C06B9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832" y="4394335"/>
            <a:ext cx="2503651" cy="878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03470B8A-3C59-EC4A-9555-8284BB1E3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</p:spTree>
    <p:extLst>
      <p:ext uri="{BB962C8B-B14F-4D97-AF65-F5344CB8AC3E}">
        <p14:creationId xmlns:p14="http://schemas.microsoft.com/office/powerpoint/2010/main" val="321306450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FB09629-FB6B-EB48-94E5-0A1683584A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268760"/>
            <a:ext cx="11376024" cy="770487"/>
          </a:xfrm>
        </p:spPr>
        <p:txBody>
          <a:bodyPr/>
          <a:lstStyle/>
          <a:p>
            <a:pPr marL="457200" indent="-457200">
              <a:buFont typeface="Wingdings" pitchFamily="2" charset="2"/>
              <a:buChar char="§"/>
            </a:pPr>
            <a:r>
              <a:rPr lang="en-GB" b="0" dirty="0"/>
              <a:t>Irradiated AD-target (2000-2008), 1.6*10</a:t>
            </a:r>
            <a:r>
              <a:rPr lang="en-GB" b="0" baseline="30000" dirty="0"/>
              <a:t>19</a:t>
            </a:r>
            <a:r>
              <a:rPr lang="en-GB" b="0" dirty="0"/>
              <a:t> POT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E1D3E70-E274-064F-BECA-72C6FE2CCF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Relevance of post-irradiation examination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A2572A-F14B-FA44-9237-EC561F05E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41</a:t>
            </a:fld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56FCAF0-2A83-2443-845D-3A02AAF768CF}"/>
              </a:ext>
            </a:extLst>
          </p:cNvPr>
          <p:cNvGrpSpPr/>
          <p:nvPr/>
        </p:nvGrpSpPr>
        <p:grpSpPr>
          <a:xfrm>
            <a:off x="591759" y="1835971"/>
            <a:ext cx="3647482" cy="1406011"/>
            <a:chOff x="5348736" y="1987991"/>
            <a:chExt cx="3647482" cy="1406011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CD4F721-710A-A747-965B-8F18D09B741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38066" y="2279581"/>
              <a:ext cx="3458152" cy="1114421"/>
            </a:xfrm>
            <a:prstGeom prst="rect">
              <a:avLst/>
            </a:prstGeom>
          </p:spPr>
        </p:pic>
        <p:sp>
          <p:nvSpPr>
            <p:cNvPr id="7" name="TextBox 12">
              <a:extLst>
                <a:ext uri="{FF2B5EF4-FFF2-40B4-BE49-F238E27FC236}">
                  <a16:creationId xmlns:a16="http://schemas.microsoft.com/office/drawing/2014/main" id="{E9035105-BADA-294E-ACA6-FA69DBEE03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48736" y="1987991"/>
              <a:ext cx="176333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285750" indent="-28575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marL="0" indent="0" algn="ctr"/>
              <a:r>
                <a:rPr lang="en-US" altLang="en-US" sz="1400" b="1" dirty="0">
                  <a:solidFill>
                    <a:schemeClr val="tx2"/>
                  </a:solidFill>
                </a:rPr>
                <a:t>ESTIMATED DPA</a:t>
              </a:r>
              <a:endParaRPr lang="en-US" altLang="en-US" sz="2000" b="1" dirty="0">
                <a:solidFill>
                  <a:schemeClr val="tx2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9A4D787-9318-644E-90DD-6FA47793DECC}"/>
                </a:ext>
              </a:extLst>
            </p:cNvPr>
            <p:cNvSpPr/>
            <p:nvPr/>
          </p:nvSpPr>
          <p:spPr>
            <a:xfrm>
              <a:off x="5538065" y="2295769"/>
              <a:ext cx="1860261" cy="447432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8D3F4A23-32BB-864B-8EB8-2A797D92A5D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0990" y="1804384"/>
            <a:ext cx="2029541" cy="176077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1960CF4-F621-B748-9D59-DC35EE47740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4351" y="1793282"/>
            <a:ext cx="2515119" cy="175884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314CAFC-81C7-E245-B17D-A44D4046079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759" y="3794786"/>
            <a:ext cx="2397327" cy="248906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B775AA5-8610-B740-857A-4ADCF31855C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743" y="3930207"/>
            <a:ext cx="2458020" cy="231981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5D3BBD1-334C-3C4D-9351-CED6239D46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8912" y="3565158"/>
            <a:ext cx="171668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marL="0" indent="0" algn="ctr"/>
            <a:r>
              <a:rPr lang="en-US" altLang="en-US" sz="1600" dirty="0">
                <a:solidFill>
                  <a:schemeClr val="tx2"/>
                </a:solidFill>
                <a:latin typeface="+mj-lt"/>
              </a:rPr>
              <a:t>Upstream face</a:t>
            </a:r>
            <a:endParaRPr lang="en-US" altLang="en-US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4" name="TextBox 12">
            <a:extLst>
              <a:ext uri="{FF2B5EF4-FFF2-40B4-BE49-F238E27FC236}">
                <a16:creationId xmlns:a16="http://schemas.microsoft.com/office/drawing/2014/main" id="{756247CC-E493-804B-8000-FC1248BCDD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089" y="3552130"/>
            <a:ext cx="133371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marL="0" indent="0" algn="ctr"/>
            <a:r>
              <a:rPr lang="en-US" altLang="en-US" sz="1600" dirty="0">
                <a:solidFill>
                  <a:schemeClr val="tx2"/>
                </a:solidFill>
                <a:latin typeface="+mj-lt"/>
              </a:rPr>
              <a:t>Mid face</a:t>
            </a:r>
            <a:endParaRPr lang="en-US" altLang="en-US" dirty="0">
              <a:solidFill>
                <a:schemeClr val="tx2"/>
              </a:solidFill>
              <a:latin typeface="+mj-lt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1165675-BC7F-0F43-A482-22C41A86F126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2420" y="3721406"/>
            <a:ext cx="1731732" cy="2549387"/>
          </a:xfrm>
          <a:prstGeom prst="rect">
            <a:avLst/>
          </a:prstGeom>
        </p:spPr>
      </p:pic>
      <p:sp>
        <p:nvSpPr>
          <p:cNvPr id="19" name="Content Placeholder 1">
            <a:extLst>
              <a:ext uri="{FF2B5EF4-FFF2-40B4-BE49-F238E27FC236}">
                <a16:creationId xmlns:a16="http://schemas.microsoft.com/office/drawing/2014/main" id="{795A8451-E5A7-3246-820A-C04FFC15A7C1}"/>
              </a:ext>
            </a:extLst>
          </p:cNvPr>
          <p:cNvSpPr txBox="1">
            <a:spLocks/>
          </p:cNvSpPr>
          <p:nvPr/>
        </p:nvSpPr>
        <p:spPr bwMode="auto">
          <a:xfrm>
            <a:off x="7714534" y="3665053"/>
            <a:ext cx="4011665" cy="251559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en-GB" sz="2400" b="0" dirty="0"/>
              <a:t>Iridium core is an amalgam of broken, melted &amp; re-solidified fragments 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en-GB" sz="2400" b="0" dirty="0"/>
              <a:t>Cracks in the graphite matrix also observed</a:t>
            </a:r>
          </a:p>
          <a:p>
            <a:pPr>
              <a:lnSpc>
                <a:spcPct val="100000"/>
              </a:lnSpc>
            </a:pPr>
            <a:endParaRPr lang="en-GB" sz="2400" b="0" dirty="0"/>
          </a:p>
          <a:p>
            <a:pPr>
              <a:lnSpc>
                <a:spcPct val="100000"/>
              </a:lnSpc>
            </a:pPr>
            <a:endParaRPr lang="en-GB" sz="2400" b="0" dirty="0"/>
          </a:p>
          <a:p>
            <a:pPr>
              <a:lnSpc>
                <a:spcPct val="100000"/>
              </a:lnSpc>
            </a:pPr>
            <a:endParaRPr lang="en-GB" sz="2400" b="0" dirty="0"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E655EDB4-3789-204E-96FF-29E1501C16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</p:spTree>
    <p:extLst>
      <p:ext uri="{BB962C8B-B14F-4D97-AF65-F5344CB8AC3E}">
        <p14:creationId xmlns:p14="http://schemas.microsoft.com/office/powerpoint/2010/main" val="421545909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647305-648E-B841-9603-D3AB138C7E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857" y="1124744"/>
            <a:ext cx="11376024" cy="1872208"/>
          </a:xfrm>
        </p:spPr>
        <p:txBody>
          <a:bodyPr>
            <a:normAutofit fontScale="85000" lnSpcReduction="10000"/>
          </a:bodyPr>
          <a:lstStyle/>
          <a:p>
            <a:pPr marL="457200" indent="-457200">
              <a:lnSpc>
                <a:spcPct val="120000"/>
              </a:lnSpc>
              <a:buFont typeface="Wingdings" pitchFamily="2" charset="2"/>
              <a:buChar char="§"/>
            </a:pPr>
            <a:r>
              <a:rPr lang="en-GB" b="0" dirty="0"/>
              <a:t>Target Core made of 10x Ta rods (un-annealed) 8 mm ⌀ by 16 mm in length</a:t>
            </a:r>
          </a:p>
          <a:p>
            <a:pPr marL="457200" indent="-457200">
              <a:lnSpc>
                <a:spcPct val="120000"/>
              </a:lnSpc>
              <a:buFont typeface="Wingdings" pitchFamily="2" charset="2"/>
              <a:buChar char="§"/>
            </a:pPr>
            <a:r>
              <a:rPr lang="en-GB" b="0" dirty="0"/>
              <a:t>Embedded in a matrix made of compressed layers of Expanded Graphite (EG)</a:t>
            </a:r>
          </a:p>
          <a:p>
            <a:pPr marL="457200" indent="-457200">
              <a:lnSpc>
                <a:spcPct val="120000"/>
              </a:lnSpc>
              <a:buFont typeface="Wingdings" pitchFamily="2" charset="2"/>
              <a:buChar char="§"/>
            </a:pPr>
            <a:r>
              <a:rPr lang="en-GB" b="0" dirty="0"/>
              <a:t>Encapsulated in Ti-6V-4Al e-beam welded container</a:t>
            </a:r>
          </a:p>
          <a:p>
            <a:pPr marL="457200" indent="-457200">
              <a:lnSpc>
                <a:spcPct val="120000"/>
              </a:lnSpc>
              <a:buFont typeface="Wingdings" pitchFamily="2" charset="2"/>
              <a:buChar char="§"/>
            </a:pPr>
            <a:endParaRPr lang="en-GB" b="0" dirty="0"/>
          </a:p>
          <a:p>
            <a:pPr marL="457200" indent="-457200">
              <a:lnSpc>
                <a:spcPct val="120000"/>
              </a:lnSpc>
              <a:buFont typeface="Wingdings" pitchFamily="2" charset="2"/>
              <a:buChar char="§"/>
            </a:pPr>
            <a:endParaRPr lang="en-GB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C76D0EF-E64C-8E41-8E7B-F1B56A2E72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51151"/>
          </a:xfrm>
        </p:spPr>
        <p:txBody>
          <a:bodyPr/>
          <a:lstStyle/>
          <a:p>
            <a:r>
              <a:rPr lang="en-GB" dirty="0"/>
              <a:t>Application of HiRadMat to antiproton production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504116-30B2-E44C-96BA-0E7CAA0AB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AB5F91-9077-2141-8924-B213E9F0588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336" y="3140968"/>
            <a:ext cx="7023818" cy="296432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422B58C-3DAB-CC4B-AFC7-82417E63908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4152" y="3080800"/>
            <a:ext cx="3859121" cy="156049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D6D1228-97E4-8C4F-BFBC-B4F5B4563327}"/>
              </a:ext>
            </a:extLst>
          </p:cNvPr>
          <p:cNvSpPr txBox="1"/>
          <p:nvPr/>
        </p:nvSpPr>
        <p:spPr bwMode="auto">
          <a:xfrm>
            <a:off x="6239774" y="6403793"/>
            <a:ext cx="50408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i="1" dirty="0">
                <a:solidFill>
                  <a:schemeClr val="bg1"/>
                </a:solidFill>
              </a:rPr>
              <a:t>Phys. Rev. Accel. Beams 21, 073001 (2018)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F4BF9AF-DC6D-584B-9F9E-2C61C77DFE4D}"/>
              </a:ext>
            </a:extLst>
          </p:cNvPr>
          <p:cNvSpPr txBox="1"/>
          <p:nvPr/>
        </p:nvSpPr>
        <p:spPr bwMode="auto">
          <a:xfrm>
            <a:off x="7248128" y="4939794"/>
            <a:ext cx="482453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chemeClr val="tx2"/>
                </a:solidFill>
              </a:rPr>
              <a:t>x49 pulses impacted (</a:t>
            </a:r>
            <a:r>
              <a:rPr lang="el-GR" sz="2000" dirty="0">
                <a:solidFill>
                  <a:schemeClr val="tx2"/>
                </a:solidFill>
              </a:rPr>
              <a:t>Δ</a:t>
            </a:r>
            <a:r>
              <a:rPr lang="en-GB" sz="2000" dirty="0" err="1">
                <a:solidFill>
                  <a:schemeClr val="tx2"/>
                </a:solidFill>
              </a:rPr>
              <a:t>T</a:t>
            </a:r>
            <a:r>
              <a:rPr lang="en-GB" sz="2000" baseline="-25000" dirty="0" err="1">
                <a:solidFill>
                  <a:schemeClr val="tx2"/>
                </a:solidFill>
              </a:rPr>
              <a:t>max</a:t>
            </a:r>
            <a:r>
              <a:rPr lang="en-GB" sz="2000" dirty="0">
                <a:solidFill>
                  <a:schemeClr val="tx2"/>
                </a:solidFill>
              </a:rPr>
              <a:t>/pulse = 1800 ºC)</a:t>
            </a:r>
          </a:p>
          <a:p>
            <a:r>
              <a:rPr lang="en-GB" sz="2000" dirty="0">
                <a:solidFill>
                  <a:schemeClr val="tx2"/>
                </a:solidFill>
              </a:rPr>
              <a:t>Reliance on post-irradiation examination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508EED9-FC27-4B41-8EFC-DFA86747E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</p:spTree>
    <p:extLst>
      <p:ext uri="{BB962C8B-B14F-4D97-AF65-F5344CB8AC3E}">
        <p14:creationId xmlns:p14="http://schemas.microsoft.com/office/powerpoint/2010/main" val="171020580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647305-648E-B841-9603-D3AB138C7E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857" y="1124744"/>
            <a:ext cx="11376024" cy="648072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20000"/>
              </a:lnSpc>
              <a:buFont typeface="Wingdings" pitchFamily="2" charset="2"/>
              <a:buChar char="§"/>
            </a:pPr>
            <a:r>
              <a:rPr lang="en-GB" b="0" dirty="0"/>
              <a:t>Neutron Tomography @PSI (NEUTRA)</a:t>
            </a:r>
          </a:p>
          <a:p>
            <a:pPr marL="457200" indent="-457200">
              <a:lnSpc>
                <a:spcPct val="120000"/>
              </a:lnSpc>
              <a:buFont typeface="Wingdings" pitchFamily="2" charset="2"/>
              <a:buChar char="§"/>
            </a:pPr>
            <a:endParaRPr lang="en-GB" b="0" dirty="0"/>
          </a:p>
          <a:p>
            <a:pPr marL="457200" indent="-457200">
              <a:lnSpc>
                <a:spcPct val="120000"/>
              </a:lnSpc>
              <a:buFont typeface="Wingdings" pitchFamily="2" charset="2"/>
              <a:buChar char="§"/>
            </a:pPr>
            <a:endParaRPr lang="en-GB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C76D0EF-E64C-8E41-8E7B-F1B56A2E72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51151"/>
          </a:xfrm>
        </p:spPr>
        <p:txBody>
          <a:bodyPr/>
          <a:lstStyle/>
          <a:p>
            <a:r>
              <a:rPr lang="en-GB" dirty="0"/>
              <a:t>Post Irradiation Examination of Ta-irradiated sample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504116-30B2-E44C-96BA-0E7CAA0AB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43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D6D1228-97E4-8C4F-BFBC-B4F5B4563327}"/>
              </a:ext>
            </a:extLst>
          </p:cNvPr>
          <p:cNvSpPr txBox="1"/>
          <p:nvPr/>
        </p:nvSpPr>
        <p:spPr bwMode="auto">
          <a:xfrm>
            <a:off x="5214089" y="6298174"/>
            <a:ext cx="627230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1" dirty="0">
                <a:solidFill>
                  <a:schemeClr val="bg1"/>
                </a:solidFill>
              </a:rPr>
              <a:t>Phys. Rev. Accel. Beams 21, 073001 (2018)</a:t>
            </a:r>
          </a:p>
          <a:p>
            <a:r>
              <a:rPr lang="en-GB" sz="1600" i="1" dirty="0">
                <a:solidFill>
                  <a:schemeClr val="bg1"/>
                </a:solidFill>
              </a:rPr>
              <a:t>European Journal of Mechanics / A Solids 85 (2021) 104149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925A27A-0DB1-F440-94C7-6B54E2F6B50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3141520" y="483876"/>
            <a:ext cx="1549069" cy="4024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6C7D12A-DCAF-2843-BB51-082E5BC4F98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68008" y="1875895"/>
            <a:ext cx="2182236" cy="1471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3480E81C-E34B-2F4F-BB10-FD6CAE65C4B5}"/>
              </a:ext>
            </a:extLst>
          </p:cNvPr>
          <p:cNvSpPr txBox="1">
            <a:spLocks/>
          </p:cNvSpPr>
          <p:nvPr/>
        </p:nvSpPr>
        <p:spPr bwMode="auto">
          <a:xfrm>
            <a:off x="323465" y="3510172"/>
            <a:ext cx="11376024" cy="6480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20000"/>
              </a:lnSpc>
              <a:buFont typeface="Wingdings" pitchFamily="2" charset="2"/>
              <a:buChar char="§"/>
            </a:pPr>
            <a:r>
              <a:rPr lang="en-GB" b="0" dirty="0"/>
              <a:t>Target opening and slicing cores at CERN</a:t>
            </a:r>
          </a:p>
          <a:p>
            <a:pPr marL="457200" indent="-457200">
              <a:lnSpc>
                <a:spcPct val="120000"/>
              </a:lnSpc>
              <a:buFont typeface="Wingdings" pitchFamily="2" charset="2"/>
              <a:buChar char="§"/>
            </a:pPr>
            <a:endParaRPr lang="en-GB" b="0" dirty="0"/>
          </a:p>
          <a:p>
            <a:pPr marL="457200" indent="-457200">
              <a:lnSpc>
                <a:spcPct val="120000"/>
              </a:lnSpc>
              <a:buFont typeface="Wingdings" pitchFamily="2" charset="2"/>
              <a:buChar char="§"/>
            </a:pPr>
            <a:endParaRPr lang="en-GB" b="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7CEBEBD-BEB9-8B43-92EF-C67DB5F29A2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678" y="4060183"/>
            <a:ext cx="5763491" cy="205000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3477250-71F8-DB4B-B9C1-DC9418461141}"/>
              </a:ext>
            </a:extLst>
          </p:cNvPr>
          <p:cNvSpPr txBox="1"/>
          <p:nvPr/>
        </p:nvSpPr>
        <p:spPr bwMode="auto">
          <a:xfrm>
            <a:off x="6168007" y="4118660"/>
            <a:ext cx="576349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Observation of spalling voids</a:t>
            </a:r>
          </a:p>
          <a:p>
            <a:pPr algn="ctr"/>
            <a:r>
              <a:rPr lang="en-GB" sz="2400" dirty="0"/>
              <a:t>Tensile pressure shall be kept &lt;2-3 </a:t>
            </a:r>
            <a:r>
              <a:rPr lang="en-GB" sz="2400" dirty="0" err="1"/>
              <a:t>GPa</a:t>
            </a:r>
            <a:r>
              <a:rPr lang="en-GB" sz="2400" dirty="0"/>
              <a:t> to avoid void nucleation</a:t>
            </a:r>
            <a:endParaRPr lang="en-GB" sz="20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CBB8E84-DE31-EE49-AD58-2B974FD4F2B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98567" y="1526070"/>
            <a:ext cx="2182236" cy="2360488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3179E1-B642-2747-A61A-47A521CA6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</p:spTree>
    <p:extLst>
      <p:ext uri="{BB962C8B-B14F-4D97-AF65-F5344CB8AC3E}">
        <p14:creationId xmlns:p14="http://schemas.microsoft.com/office/powerpoint/2010/main" val="349556909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647305-648E-B841-9603-D3AB138C7E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48996" y="1397492"/>
            <a:ext cx="4635016" cy="4407771"/>
          </a:xfrm>
        </p:spPr>
        <p:txBody>
          <a:bodyPr>
            <a:normAutofit/>
          </a:bodyPr>
          <a:lstStyle/>
          <a:p>
            <a:pPr marL="457200" indent="-457200">
              <a:buFont typeface="Wingdings" pitchFamily="2" charset="2"/>
              <a:buChar char="§"/>
            </a:pPr>
            <a:r>
              <a:rPr lang="en-GB" sz="3600" b="0" dirty="0"/>
              <a:t>Air cooled target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GB" sz="3600" b="0" dirty="0"/>
              <a:t>Sliced core, with different diameter and length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GB" sz="3600" b="0" dirty="0"/>
              <a:t>Matrix of different graphitic materials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C76D0EF-E64C-8E41-8E7B-F1B56A2E72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Application of HiRadMat to antiproton production</a:t>
            </a:r>
            <a:br>
              <a:rPr lang="en-GB" dirty="0"/>
            </a:br>
            <a:r>
              <a:rPr lang="en-GB" sz="3200" dirty="0">
                <a:solidFill>
                  <a:schemeClr val="bg1">
                    <a:lumMod val="50000"/>
                  </a:schemeClr>
                </a:solidFill>
              </a:rPr>
              <a:t>New target design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504116-30B2-E44C-96BA-0E7CAA0AB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3D4FABE-257B-E441-8927-E9E2ECD1E73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343" y="1567463"/>
            <a:ext cx="5824027" cy="269374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B9BF9EF-049B-8B45-AE0F-137993AAD97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344" y="4482846"/>
            <a:ext cx="2835418" cy="145900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5666F99-93D3-5A40-A935-6F843080F47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2451" y="4482846"/>
            <a:ext cx="3710856" cy="145900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9C6C530-3167-0648-A85A-6C01513BDF9B}"/>
              </a:ext>
            </a:extLst>
          </p:cNvPr>
          <p:cNvSpPr txBox="1"/>
          <p:nvPr/>
        </p:nvSpPr>
        <p:spPr bwMode="auto">
          <a:xfrm>
            <a:off x="8616280" y="6381328"/>
            <a:ext cx="23294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>
                <a:solidFill>
                  <a:schemeClr val="bg1"/>
                </a:solidFill>
              </a:rPr>
              <a:t>Courtesy C. Torregrosa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8A00AA-CFF7-A149-B6F9-85E966E94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</p:spTree>
    <p:extLst>
      <p:ext uri="{BB962C8B-B14F-4D97-AF65-F5344CB8AC3E}">
        <p14:creationId xmlns:p14="http://schemas.microsoft.com/office/powerpoint/2010/main" val="21939446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C76D0EF-E64C-8E41-8E7B-F1B56A2E72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Application of HiRadMat to antiproton production</a:t>
            </a:r>
            <a:br>
              <a:rPr lang="en-GB" dirty="0"/>
            </a:br>
            <a:r>
              <a:rPr lang="en-GB" sz="3200" dirty="0">
                <a:solidFill>
                  <a:schemeClr val="bg1">
                    <a:lumMod val="50000"/>
                  </a:schemeClr>
                </a:solidFill>
              </a:rPr>
              <a:t>New target design – tested at HiRadMat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504116-30B2-E44C-96BA-0E7CAA0AB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45</a:t>
            </a:fld>
            <a:endParaRPr lang="en-US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2283F3E1-7AA9-7F4B-AF56-7577D5B6C06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5835" y="1592263"/>
            <a:ext cx="10660330" cy="435768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4E30F26-DD8D-0E45-8621-4792BB28CE20}"/>
              </a:ext>
            </a:extLst>
          </p:cNvPr>
          <p:cNvSpPr txBox="1"/>
          <p:nvPr/>
        </p:nvSpPr>
        <p:spPr bwMode="auto">
          <a:xfrm>
            <a:off x="8616280" y="6381328"/>
            <a:ext cx="23294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>
                <a:solidFill>
                  <a:schemeClr val="bg1"/>
                </a:solidFill>
              </a:rPr>
              <a:t>Courtesy C. Torregrosa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ED2212C-EDB1-814D-A6FC-3B68A4F880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</p:spTree>
    <p:extLst>
      <p:ext uri="{BB962C8B-B14F-4D97-AF65-F5344CB8AC3E}">
        <p14:creationId xmlns:p14="http://schemas.microsoft.com/office/powerpoint/2010/main" val="271199982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C76D0EF-E64C-8E41-8E7B-F1B56A2E72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Application of HiRadMat to antiproton production</a:t>
            </a:r>
            <a:br>
              <a:rPr lang="en-GB" dirty="0"/>
            </a:br>
            <a:r>
              <a:rPr lang="en-GB" sz="3200" dirty="0">
                <a:solidFill>
                  <a:schemeClr val="bg1">
                    <a:lumMod val="50000"/>
                  </a:schemeClr>
                </a:solidFill>
              </a:rPr>
              <a:t>Some results 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504116-30B2-E44C-96BA-0E7CAA0AB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97CFDB6-CF17-5844-8286-F5E5C18406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352" y="1439335"/>
            <a:ext cx="7450684" cy="170106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460441E-5126-6340-B266-9E93710C20C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467" y="3453556"/>
            <a:ext cx="3720863" cy="219679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531F123-325B-6F45-B44B-985AA909D2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76830" y="3297934"/>
            <a:ext cx="3412580" cy="244375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380C1A2-86C5-C344-8A15-150C19843E9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1560" y="1323458"/>
            <a:ext cx="2807390" cy="210554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BEBFC8D-A198-124F-9A36-CFE1B654847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7135" y="3531134"/>
            <a:ext cx="3039036" cy="2279277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FE93D89-4F67-A444-BE57-716D2CC8CCC9}"/>
              </a:ext>
            </a:extLst>
          </p:cNvPr>
          <p:cNvCxnSpPr/>
          <p:nvPr/>
        </p:nvCxnSpPr>
        <p:spPr>
          <a:xfrm>
            <a:off x="8065013" y="4597015"/>
            <a:ext cx="828716" cy="1311996"/>
          </a:xfrm>
          <a:prstGeom prst="straightConnector1">
            <a:avLst/>
          </a:prstGeom>
          <a:ln w="38100">
            <a:solidFill>
              <a:schemeClr val="accent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6608493F-1019-A84B-8A95-3BC30850894E}"/>
              </a:ext>
            </a:extLst>
          </p:cNvPr>
          <p:cNvSpPr txBox="1"/>
          <p:nvPr/>
        </p:nvSpPr>
        <p:spPr>
          <a:xfrm rot="3323847">
            <a:off x="7849474" y="5274935"/>
            <a:ext cx="90220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Ø3 mm</a:t>
            </a:r>
            <a:endParaRPr lang="en-GB" sz="16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1CF0AB5-E6CF-764E-8F80-8828478BE610}"/>
              </a:ext>
            </a:extLst>
          </p:cNvPr>
          <p:cNvSpPr txBox="1"/>
          <p:nvPr/>
        </p:nvSpPr>
        <p:spPr>
          <a:xfrm>
            <a:off x="10293038" y="3429000"/>
            <a:ext cx="1769892" cy="83099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Extensive Longitudinal cracks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F8157A7-F4FE-514C-B5C1-6FB78E9351AA}"/>
              </a:ext>
            </a:extLst>
          </p:cNvPr>
          <p:cNvSpPr txBox="1"/>
          <p:nvPr/>
        </p:nvSpPr>
        <p:spPr>
          <a:xfrm>
            <a:off x="9624392" y="5416256"/>
            <a:ext cx="2119504" cy="83099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Material displacement along the face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9B0C38E-D5C6-1041-A994-543720DBCE7E}"/>
              </a:ext>
            </a:extLst>
          </p:cNvPr>
          <p:cNvSpPr txBox="1"/>
          <p:nvPr/>
        </p:nvSpPr>
        <p:spPr>
          <a:xfrm>
            <a:off x="437605" y="5662754"/>
            <a:ext cx="3516341" cy="61555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/>
              <a:t>Longitudinal cracks in the isostatic-graphite matrix!</a:t>
            </a:r>
            <a:endParaRPr lang="en-GB" sz="2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EDAE678-1B82-8247-AD49-C063F68BEC9C}"/>
              </a:ext>
            </a:extLst>
          </p:cNvPr>
          <p:cNvSpPr txBox="1"/>
          <p:nvPr/>
        </p:nvSpPr>
        <p:spPr bwMode="auto">
          <a:xfrm>
            <a:off x="8616280" y="6381328"/>
            <a:ext cx="23294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>
                <a:solidFill>
                  <a:schemeClr val="bg1"/>
                </a:solidFill>
              </a:rPr>
              <a:t>Courtesy C. Torregrosa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46F1000-06D5-FF46-911A-5F78D37311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</p:spTree>
    <p:extLst>
      <p:ext uri="{BB962C8B-B14F-4D97-AF65-F5344CB8AC3E}">
        <p14:creationId xmlns:p14="http://schemas.microsoft.com/office/powerpoint/2010/main" val="63416195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C76D0EF-E64C-8E41-8E7B-F1B56A2E72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Application of HiRadMat to antiproton production</a:t>
            </a:r>
            <a:br>
              <a:rPr lang="en-GB" dirty="0"/>
            </a:br>
            <a:r>
              <a:rPr lang="en-GB" sz="3200" dirty="0">
                <a:solidFill>
                  <a:schemeClr val="bg1">
                    <a:lumMod val="50000"/>
                  </a:schemeClr>
                </a:solidFill>
              </a:rPr>
              <a:t>Some results 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504116-30B2-E44C-96BA-0E7CAA0AB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28ED7B3-EEF9-C446-977E-E619034421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187" y="2636912"/>
            <a:ext cx="9931400" cy="19177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B77A15A0-B4F9-EB43-B009-8E91B8D82F4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9108" y="4693039"/>
            <a:ext cx="1607798" cy="1482786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2E1784A3-133E-CC42-AD72-F6FF8A0C13B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4996" y="4693039"/>
            <a:ext cx="1383934" cy="1482786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AFB28B4F-42A5-E548-9762-0DD7375143A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2438" y="1076547"/>
            <a:ext cx="1570414" cy="1421938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1F40CB7F-7839-8147-9668-FBCFEC2FFB4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0136" y="1076547"/>
            <a:ext cx="1895917" cy="1421938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585D2F3-A91D-1342-B4A7-C5D9FF6E2ED7}"/>
              </a:ext>
            </a:extLst>
          </p:cNvPr>
          <p:cNvCxnSpPr>
            <a:cxnSpLocks/>
          </p:cNvCxnSpPr>
          <p:nvPr/>
        </p:nvCxnSpPr>
        <p:spPr>
          <a:xfrm flipV="1">
            <a:off x="3215680" y="3717032"/>
            <a:ext cx="589247" cy="97600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AC6114DA-B476-AB46-8B4A-448B6228A395}"/>
              </a:ext>
            </a:extLst>
          </p:cNvPr>
          <p:cNvCxnSpPr>
            <a:cxnSpLocks/>
          </p:cNvCxnSpPr>
          <p:nvPr/>
        </p:nvCxnSpPr>
        <p:spPr>
          <a:xfrm flipH="1" flipV="1">
            <a:off x="4583832" y="3861048"/>
            <a:ext cx="186911" cy="83199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2D685BAD-3066-AC42-B843-5281D8B85184}"/>
              </a:ext>
            </a:extLst>
          </p:cNvPr>
          <p:cNvCxnSpPr>
            <a:cxnSpLocks/>
          </p:cNvCxnSpPr>
          <p:nvPr/>
        </p:nvCxnSpPr>
        <p:spPr>
          <a:xfrm>
            <a:off x="6456040" y="2498485"/>
            <a:ext cx="216024" cy="57047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D642A094-8881-2348-BF2B-AAB37BA19FCB}"/>
              </a:ext>
            </a:extLst>
          </p:cNvPr>
          <p:cNvCxnSpPr>
            <a:cxnSpLocks/>
          </p:cNvCxnSpPr>
          <p:nvPr/>
        </p:nvCxnSpPr>
        <p:spPr>
          <a:xfrm flipH="1">
            <a:off x="7320136" y="2360058"/>
            <a:ext cx="360040" cy="64880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8B569162-C0C0-5348-B250-31786458FC1C}"/>
              </a:ext>
            </a:extLst>
          </p:cNvPr>
          <p:cNvSpPr txBox="1"/>
          <p:nvPr/>
        </p:nvSpPr>
        <p:spPr bwMode="auto">
          <a:xfrm>
            <a:off x="5799918" y="4975049"/>
            <a:ext cx="60692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Good behaviour of advanced materials</a:t>
            </a:r>
          </a:p>
          <a:p>
            <a:r>
              <a:rPr lang="en-GB" sz="2400" dirty="0"/>
              <a:t>TFGR W-</a:t>
            </a:r>
            <a:r>
              <a:rPr lang="en-GB" sz="2400" dirty="0" err="1"/>
              <a:t>TiC</a:t>
            </a:r>
            <a:r>
              <a:rPr lang="en-GB" sz="2400" dirty="0"/>
              <a:t> in two different configurations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81724AD-8808-4346-AC44-33857EA6CC93}"/>
              </a:ext>
            </a:extLst>
          </p:cNvPr>
          <p:cNvSpPr txBox="1"/>
          <p:nvPr/>
        </p:nvSpPr>
        <p:spPr bwMode="auto">
          <a:xfrm>
            <a:off x="8616280" y="6381328"/>
            <a:ext cx="23294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>
                <a:solidFill>
                  <a:schemeClr val="bg1"/>
                </a:solidFill>
              </a:rPr>
              <a:t>Courtesy C. Torregrosa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DE132E8-A668-3F4A-B639-D6265E769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</p:spTree>
    <p:extLst>
      <p:ext uri="{BB962C8B-B14F-4D97-AF65-F5344CB8AC3E}">
        <p14:creationId xmlns:p14="http://schemas.microsoft.com/office/powerpoint/2010/main" val="192128528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1A3DB54-05EE-C84A-BDB2-8ED579E3F7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40768"/>
            <a:ext cx="11376024" cy="4639715"/>
          </a:xfrm>
        </p:spPr>
        <p:txBody>
          <a:bodyPr/>
          <a:lstStyle/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en-GB" sz="3200" b="0" dirty="0"/>
              <a:t>Irradiation of materials by particles causes </a:t>
            </a:r>
            <a:r>
              <a:rPr lang="en-GB" sz="3200" dirty="0">
                <a:solidFill>
                  <a:schemeClr val="tx1"/>
                </a:solidFill>
              </a:rPr>
              <a:t>microstructural defects </a:t>
            </a:r>
            <a:r>
              <a:rPr lang="en-GB" sz="3200" b="0" dirty="0"/>
              <a:t>(</a:t>
            </a:r>
            <a:r>
              <a:rPr lang="en-GB" sz="3200" b="0" dirty="0">
                <a:solidFill>
                  <a:schemeClr val="tx1"/>
                </a:solidFill>
              </a:rPr>
              <a:t>atomic displacements </a:t>
            </a:r>
            <a:r>
              <a:rPr lang="en-GB" sz="3200" b="0" dirty="0"/>
              <a:t>&amp; </a:t>
            </a:r>
            <a:r>
              <a:rPr lang="en-GB" sz="3200" b="0" dirty="0">
                <a:solidFill>
                  <a:schemeClr val="tx1"/>
                </a:solidFill>
              </a:rPr>
              <a:t>transmutation products</a:t>
            </a:r>
            <a:r>
              <a:rPr lang="en-GB" sz="3200" b="0" dirty="0"/>
              <a:t>) </a:t>
            </a:r>
            <a:r>
              <a:rPr lang="en-GB" sz="3200" b="0" dirty="0">
                <a:sym typeface="Wingdings" pitchFamily="2" charset="2"/>
              </a:rPr>
              <a:t> in turn creates macroscopic effects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en-GB" sz="3200" b="0" dirty="0">
                <a:sym typeface="Wingdings" pitchFamily="2" charset="2"/>
              </a:rPr>
              <a:t>Related to: </a:t>
            </a:r>
          </a:p>
          <a:p>
            <a:pPr marL="781200" lvl="1" indent="-457200">
              <a:buFont typeface="Wingdings" pitchFamily="2" charset="2"/>
              <a:buChar char="§"/>
            </a:pPr>
            <a:r>
              <a:rPr lang="en-GB" sz="2400" b="1" dirty="0">
                <a:solidFill>
                  <a:schemeClr val="tx1"/>
                </a:solidFill>
              </a:rPr>
              <a:t>Ionizing energy losses/heating </a:t>
            </a:r>
            <a:r>
              <a:rPr lang="en-GB" sz="2400" dirty="0"/>
              <a:t>(i.e. electron stopping power)</a:t>
            </a:r>
          </a:p>
          <a:p>
            <a:pPr marL="781200" lvl="1" indent="-457200">
              <a:buFont typeface="Wingdings" pitchFamily="2" charset="2"/>
              <a:buChar char="§"/>
            </a:pPr>
            <a:r>
              <a:rPr lang="en-GB" sz="2400" b="1" dirty="0">
                <a:solidFill>
                  <a:schemeClr val="tx1"/>
                </a:solidFill>
              </a:rPr>
              <a:t>Non-ionizing energy losses </a:t>
            </a:r>
            <a:r>
              <a:rPr lang="en-GB" sz="2400" b="0" dirty="0"/>
              <a:t>(energy transfer to atomic nuclei </a:t>
            </a:r>
            <a:r>
              <a:rPr lang="en-GB" sz="2400" b="0" dirty="0">
                <a:sym typeface="Wingdings" pitchFamily="2" charset="2"/>
              </a:rPr>
              <a:t> displacement damage</a:t>
            </a:r>
            <a:r>
              <a:rPr lang="en-GB" sz="2400" b="0" dirty="0"/>
              <a:t>)</a:t>
            </a:r>
          </a:p>
          <a:p>
            <a:pPr marL="781200" lvl="1" indent="-457200">
              <a:buFont typeface="Wingdings" pitchFamily="2" charset="2"/>
              <a:buChar char="§"/>
            </a:pPr>
            <a:r>
              <a:rPr lang="en-GB" sz="2400" b="1" dirty="0">
                <a:solidFill>
                  <a:schemeClr val="tx1"/>
                </a:solidFill>
              </a:rPr>
              <a:t>Gas production </a:t>
            </a:r>
            <a:r>
              <a:rPr lang="en-GB" sz="2400" dirty="0"/>
              <a:t>(mostly due to protons, </a:t>
            </a:r>
            <a:r>
              <a:rPr lang="en-GB" sz="2400" baseline="30000" dirty="0"/>
              <a:t>2</a:t>
            </a:r>
            <a:r>
              <a:rPr lang="en-GB" sz="2400" dirty="0"/>
              <a:t>H, </a:t>
            </a:r>
            <a:r>
              <a:rPr lang="en-GB" sz="2400" baseline="30000" dirty="0"/>
              <a:t>3</a:t>
            </a:r>
            <a:r>
              <a:rPr lang="en-GB" sz="2400" dirty="0"/>
              <a:t>H, </a:t>
            </a:r>
            <a:r>
              <a:rPr lang="en-GB" sz="2400" baseline="30000" dirty="0"/>
              <a:t>3</a:t>
            </a:r>
            <a:r>
              <a:rPr lang="en-GB" sz="2400" dirty="0"/>
              <a:t>He and alphas stopping in the target)</a:t>
            </a:r>
            <a:endParaRPr lang="en-GB" sz="24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7907B72-B76D-5D4B-AACE-16EB89B720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Long-term radiation damage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5089BB-84DB-864F-A5F6-484C6B0C1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48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C30C55F-B4DF-B644-A89E-DF81B58B185B}"/>
              </a:ext>
            </a:extLst>
          </p:cNvPr>
          <p:cNvSpPr txBox="1"/>
          <p:nvPr/>
        </p:nvSpPr>
        <p:spPr bwMode="auto">
          <a:xfrm>
            <a:off x="2063552" y="2968127"/>
            <a:ext cx="8280920" cy="156966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3200" b="0" dirty="0"/>
              <a:t>Additional variable to consider in the design of beam intercepting devices, especially targets and beam windows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EAD728-49CB-E54D-948E-8EF46FCDD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</p:spTree>
    <p:extLst>
      <p:ext uri="{BB962C8B-B14F-4D97-AF65-F5344CB8AC3E}">
        <p14:creationId xmlns:p14="http://schemas.microsoft.com/office/powerpoint/2010/main" val="3054132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FD92EC8-17A3-A64B-B385-23126830B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910" y="1476036"/>
            <a:ext cx="4114591" cy="4689267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lnSpc>
                <a:spcPct val="120000"/>
              </a:lnSpc>
              <a:buFont typeface="Wingdings" pitchFamily="2" charset="2"/>
              <a:buChar char="§"/>
            </a:pPr>
            <a:r>
              <a:rPr lang="en-GB" b="0" dirty="0"/>
              <a:t>Embrittlement, creep, </a:t>
            </a:r>
            <a:r>
              <a:rPr lang="en-GB" dirty="0">
                <a:solidFill>
                  <a:schemeClr val="tx1"/>
                </a:solidFill>
              </a:rPr>
              <a:t>sweeling</a:t>
            </a:r>
            <a:r>
              <a:rPr lang="en-GB" b="0" dirty="0"/>
              <a:t>, fracture toughness reduction, </a:t>
            </a:r>
            <a:r>
              <a:rPr lang="en-GB" dirty="0">
                <a:solidFill>
                  <a:schemeClr val="tx1"/>
                </a:solidFill>
              </a:rPr>
              <a:t>thermal</a:t>
            </a:r>
            <a:r>
              <a:rPr lang="en-GB" b="0" dirty="0"/>
              <a:t> and electrical </a:t>
            </a:r>
            <a:r>
              <a:rPr lang="en-GB" dirty="0">
                <a:solidFill>
                  <a:schemeClr val="tx1"/>
                </a:solidFill>
              </a:rPr>
              <a:t>resistivity reduction</a:t>
            </a:r>
            <a:r>
              <a:rPr lang="en-GB" b="0" dirty="0"/>
              <a:t>, CTE, young’s modulus, transmutation products, etc. </a:t>
            </a:r>
          </a:p>
          <a:p>
            <a:pPr marL="457200" indent="-457200">
              <a:lnSpc>
                <a:spcPct val="120000"/>
              </a:lnSpc>
              <a:buFont typeface="Wingdings" pitchFamily="2" charset="2"/>
              <a:buChar char="§"/>
            </a:pPr>
            <a:r>
              <a:rPr lang="en-GB" b="0" dirty="0"/>
              <a:t>Dependent on particle type, energy and rate of irradiation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D173F55-79A0-AF4D-9F09-566AC87853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Long-term radiation damage</a:t>
            </a:r>
            <a:br>
              <a:rPr lang="en-GB" dirty="0"/>
            </a:br>
            <a:r>
              <a:rPr lang="en-GB" sz="2800" dirty="0">
                <a:solidFill>
                  <a:schemeClr val="bg1">
                    <a:lumMod val="50000"/>
                  </a:schemeClr>
                </a:solidFill>
              </a:rPr>
              <a:t>Thermo-physical effects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707888-1C64-2A44-B778-F9BAFF5A7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49</a:t>
            </a:fld>
            <a:endParaRPr lang="en-US"/>
          </a:p>
        </p:txBody>
      </p:sp>
      <p:sp>
        <p:nvSpPr>
          <p:cNvPr id="5" name="Text Box 5">
            <a:extLst>
              <a:ext uri="{FF2B5EF4-FFF2-40B4-BE49-F238E27FC236}">
                <a16:creationId xmlns:a16="http://schemas.microsoft.com/office/drawing/2014/main" id="{8DE8DEDC-9D16-DD45-BA94-34B11A78EA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12967" y="4958770"/>
            <a:ext cx="36576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/>
              <a:t>S. A. Malloy, et al., Journal of Nuclear Material, 2005. (LANSCE irradiations)</a:t>
            </a:r>
          </a:p>
        </p:txBody>
      </p:sp>
      <p:pic>
        <p:nvPicPr>
          <p:cNvPr id="6" name="Picture 6" descr="rad damage embrittle">
            <a:extLst>
              <a:ext uri="{FF2B5EF4-FFF2-40B4-BE49-F238E27FC236}">
                <a16:creationId xmlns:a16="http://schemas.microsoft.com/office/drawing/2014/main" id="{5B93E108-7DCA-F646-A6F3-710022CE85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34270" y="1052736"/>
            <a:ext cx="3250362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Graphite K radiation damage neutron graph.jpg">
            <a:extLst>
              <a:ext uri="{FF2B5EF4-FFF2-40B4-BE49-F238E27FC236}">
                <a16:creationId xmlns:a16="http://schemas.microsoft.com/office/drawing/2014/main" id="{5B2ABB47-7BF6-9B4E-82F8-84F418022A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0664" y="1084379"/>
            <a:ext cx="3670300" cy="45974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CA15FA9-36A2-E343-B5E9-8BA3526B7000}"/>
              </a:ext>
            </a:extLst>
          </p:cNvPr>
          <p:cNvSpPr/>
          <p:nvPr/>
        </p:nvSpPr>
        <p:spPr>
          <a:xfrm>
            <a:off x="4994750" y="5681779"/>
            <a:ext cx="34417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N. Maruyama and M. </a:t>
            </a:r>
            <a:r>
              <a:rPr lang="en-US" sz="1200" dirty="0" err="1"/>
              <a:t>Harayama</a:t>
            </a:r>
            <a:r>
              <a:rPr lang="en-US" sz="1200" dirty="0"/>
              <a:t>, “Neutron irradiation effect on … graphite materials,” Journal of Nuclear Materials, 195, 44-50 (1992) 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95761BC-1731-EB43-99D7-544616A2BD22}"/>
              </a:ext>
            </a:extLst>
          </p:cNvPr>
          <p:cNvCxnSpPr/>
          <p:nvPr/>
        </p:nvCxnSpPr>
        <p:spPr>
          <a:xfrm>
            <a:off x="5663952" y="3893368"/>
            <a:ext cx="0" cy="912753"/>
          </a:xfrm>
          <a:prstGeom prst="straightConnector1">
            <a:avLst/>
          </a:prstGeom>
          <a:ln w="38100" cmpd="sng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6FD06BC6-9BC2-DC4F-95D3-E183C78CB0A2}"/>
              </a:ext>
            </a:extLst>
          </p:cNvPr>
          <p:cNvSpPr txBox="1"/>
          <p:nvPr/>
        </p:nvSpPr>
        <p:spPr bwMode="auto">
          <a:xfrm>
            <a:off x="4238274" y="4100879"/>
            <a:ext cx="12816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10x reduction at 0.02 DPA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739D1BA6-1442-F64E-9BEE-BE260F9327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</p:spTree>
    <p:extLst>
      <p:ext uri="{BB962C8B-B14F-4D97-AF65-F5344CB8AC3E}">
        <p14:creationId xmlns:p14="http://schemas.microsoft.com/office/powerpoint/2010/main" val="21404178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0D04D21-990B-254F-8452-A3BC5B8A29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spcAft>
                <a:spcPts val="1800"/>
              </a:spcAft>
            </a:pPr>
            <a:r>
              <a:rPr lang="en-GB" sz="3200" b="0" dirty="0"/>
              <a:t>A beam intercepting device is a component that </a:t>
            </a:r>
            <a:r>
              <a:rPr lang="en-GB" sz="3200" dirty="0">
                <a:solidFill>
                  <a:schemeClr val="tx1"/>
                </a:solidFill>
              </a:rPr>
              <a:t>intercepts accelerated particle beams </a:t>
            </a:r>
            <a:r>
              <a:rPr lang="en-GB" sz="3200" b="0" dirty="0"/>
              <a:t>for diverse purposes, such as</a:t>
            </a:r>
          </a:p>
          <a:p>
            <a:pPr marL="571500" indent="-571500" algn="ctr">
              <a:buFont typeface="Wingdings" pitchFamily="2" charset="2"/>
              <a:buChar char="q"/>
            </a:pPr>
            <a:r>
              <a:rPr lang="en-GB" sz="3200" dirty="0">
                <a:solidFill>
                  <a:schemeClr val="tx1"/>
                </a:solidFill>
              </a:rPr>
              <a:t>Production of secondary particles</a:t>
            </a:r>
            <a:r>
              <a:rPr lang="en-GB" sz="3200" b="0" dirty="0"/>
              <a:t> </a:t>
            </a:r>
            <a:r>
              <a:rPr lang="en-GB" sz="3200" b="0" dirty="0">
                <a:solidFill>
                  <a:schemeClr val="tx1"/>
                </a:solidFill>
              </a:rPr>
              <a:t>(target)</a:t>
            </a:r>
            <a:r>
              <a:rPr lang="en-GB" sz="3200" b="0" dirty="0"/>
              <a:t> </a:t>
            </a:r>
          </a:p>
          <a:p>
            <a:pPr marL="571500" indent="-571500" algn="ctr">
              <a:buFont typeface="Wingdings" pitchFamily="2" charset="2"/>
              <a:buChar char="q"/>
            </a:pPr>
            <a:r>
              <a:rPr lang="en-GB" sz="3200" dirty="0">
                <a:solidFill>
                  <a:schemeClr val="tx1"/>
                </a:solidFill>
              </a:rPr>
              <a:t>Beam cleaning equipment </a:t>
            </a:r>
            <a:r>
              <a:rPr lang="en-GB" sz="3200" b="0" dirty="0">
                <a:solidFill>
                  <a:schemeClr val="tx1"/>
                </a:solidFill>
              </a:rPr>
              <a:t>(collimator)</a:t>
            </a:r>
            <a:r>
              <a:rPr lang="en-GB" sz="3200" dirty="0">
                <a:solidFill>
                  <a:schemeClr val="tx1"/>
                </a:solidFill>
              </a:rPr>
              <a:t> </a:t>
            </a:r>
          </a:p>
          <a:p>
            <a:pPr marL="571500" indent="-571500" algn="ctr">
              <a:buFont typeface="Wingdings" pitchFamily="2" charset="2"/>
              <a:buChar char="q"/>
            </a:pPr>
            <a:r>
              <a:rPr lang="en-GB" sz="3200" dirty="0">
                <a:solidFill>
                  <a:schemeClr val="tx1"/>
                </a:solidFill>
              </a:rPr>
              <a:t>Safe disposal </a:t>
            </a:r>
            <a:r>
              <a:rPr lang="en-GB" sz="3200" b="0" dirty="0">
                <a:solidFill>
                  <a:schemeClr val="tx1"/>
                </a:solidFill>
              </a:rPr>
              <a:t>(dump)</a:t>
            </a:r>
          </a:p>
          <a:p>
            <a:pPr marL="571500" indent="-571500" algn="ctr">
              <a:buFont typeface="Wingdings" pitchFamily="2" charset="2"/>
              <a:buChar char="q"/>
            </a:pPr>
            <a:r>
              <a:rPr lang="en-GB" sz="3200" dirty="0">
                <a:solidFill>
                  <a:schemeClr val="tx1"/>
                </a:solidFill>
              </a:rPr>
              <a:t>Protection of sensitive equipment </a:t>
            </a:r>
            <a:r>
              <a:rPr lang="en-GB" sz="3200" b="0" dirty="0">
                <a:solidFill>
                  <a:schemeClr val="tx1"/>
                </a:solidFill>
              </a:rPr>
              <a:t>(dumps, collimators)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DA5ECAF-89AC-E645-9C53-FCF1CEA64C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Intercepting Device – a possible definition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53C50C-8E97-BC43-BF8B-39DDF99F7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63BEEE-EC3C-274C-89EA-1259EAC65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</p:spTree>
    <p:extLst>
      <p:ext uri="{BB962C8B-B14F-4D97-AF65-F5344CB8AC3E}">
        <p14:creationId xmlns:p14="http://schemas.microsoft.com/office/powerpoint/2010/main" val="3131403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6B26D3E-F618-3A4E-9C97-A0123C8CC3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9782" y="1196752"/>
            <a:ext cx="11376024" cy="4932015"/>
          </a:xfrm>
        </p:spPr>
        <p:txBody>
          <a:bodyPr>
            <a:normAutofit fontScale="92500"/>
          </a:bodyPr>
          <a:lstStyle/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en-GB" b="0" dirty="0"/>
              <a:t>Is a measure of the amount of radiation damage in irradiated materials</a:t>
            </a:r>
          </a:p>
          <a:p>
            <a:pPr marL="781200" lvl="1" indent="-457200">
              <a:buFont typeface="Wingdings" pitchFamily="2" charset="2"/>
              <a:buChar char="§"/>
            </a:pPr>
            <a:r>
              <a:rPr lang="en-GB" sz="2200" dirty="0">
                <a:solidFill>
                  <a:schemeClr val="tx1"/>
                </a:solidFill>
              </a:rPr>
              <a:t>For example, 3 DPA means each atom in the material has been displaced from its site within the structural lattice of the material an average of 3 times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en-GB" b="0" dirty="0"/>
              <a:t>Displacement damage can be induced by all particles produced in the hadronic cascade, including high energy photons, albeit on a smaller scale </a:t>
            </a:r>
            <a:r>
              <a:rPr lang="en-GB" b="0" dirty="0">
                <a:sym typeface="Wingdings" pitchFamily="2" charset="2"/>
              </a:rPr>
              <a:t> </a:t>
            </a:r>
            <a:r>
              <a:rPr lang="en-GB" dirty="0">
                <a:solidFill>
                  <a:schemeClr val="tx1"/>
                </a:solidFill>
              </a:rPr>
              <a:t>directly related to energy transfers to atomic nuclei </a:t>
            </a:r>
            <a:endParaRPr lang="en-GB" b="0" dirty="0">
              <a:solidFill>
                <a:schemeClr val="tx1"/>
              </a:solidFill>
            </a:endParaRP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en-GB" b="0" dirty="0"/>
              <a:t>Does not account for thermal annealing after the initial cascade and subsequent recombination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en-GB" b="0" dirty="0"/>
              <a:t>NB: it </a:t>
            </a:r>
            <a:r>
              <a:rPr lang="en-GB" b="0" dirty="0">
                <a:solidFill>
                  <a:schemeClr val="tx1"/>
                </a:solidFill>
              </a:rPr>
              <a:t>cannot</a:t>
            </a:r>
            <a:r>
              <a:rPr lang="en-GB" b="0" dirty="0"/>
              <a:t> be measured, only </a:t>
            </a:r>
            <a:r>
              <a:rPr lang="en-GB" b="0" dirty="0">
                <a:solidFill>
                  <a:schemeClr val="tx1"/>
                </a:solidFill>
              </a:rPr>
              <a:t>estimated</a:t>
            </a:r>
            <a:r>
              <a:rPr lang="en-GB" b="0" dirty="0"/>
              <a:t> via Monte Carlo codes (FLUKA, MARS, PHITS, etc.)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endParaRPr lang="en-GB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32DF529-D93D-A244-A975-893E574BFC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Displacement per Atom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4E7783-0512-4249-A53A-00DF9D2CD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27C555-55A0-8049-8B76-C26EF57034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</p:spTree>
    <p:extLst>
      <p:ext uri="{BB962C8B-B14F-4D97-AF65-F5344CB8AC3E}">
        <p14:creationId xmlns:p14="http://schemas.microsoft.com/office/powerpoint/2010/main" val="256724936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A19F364-33FF-644E-9180-1EB6CB0C72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can we test materials?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6C1182-C8DF-E147-A707-59EF5E131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1A01082-9F2A-624C-A7C7-789536FC98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0096" y="320675"/>
            <a:ext cx="4610100" cy="673100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3AE7126B-749B-D645-98BB-0EE4D640C964}"/>
              </a:ext>
            </a:extLst>
          </p:cNvPr>
          <p:cNvGrpSpPr/>
          <p:nvPr/>
        </p:nvGrpSpPr>
        <p:grpSpPr>
          <a:xfrm>
            <a:off x="-312712" y="1154090"/>
            <a:ext cx="4208020" cy="5092992"/>
            <a:chOff x="-282987" y="771466"/>
            <a:chExt cx="4769353" cy="5476933"/>
          </a:xfrm>
        </p:grpSpPr>
        <p:pic>
          <p:nvPicPr>
            <p:cNvPr id="9" name="Picture 4">
              <a:extLst>
                <a:ext uri="{FF2B5EF4-FFF2-40B4-BE49-F238E27FC236}">
                  <a16:creationId xmlns:a16="http://schemas.microsoft.com/office/drawing/2014/main" id="{4AA637D6-5BB6-C341-BC08-DA264AB367D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097" r="30079"/>
            <a:stretch/>
          </p:blipFill>
          <p:spPr bwMode="auto">
            <a:xfrm>
              <a:off x="77585" y="771466"/>
              <a:ext cx="3861880" cy="54769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Right Arrow 9">
              <a:extLst>
                <a:ext uri="{FF2B5EF4-FFF2-40B4-BE49-F238E27FC236}">
                  <a16:creationId xmlns:a16="http://schemas.microsoft.com/office/drawing/2014/main" id="{676CB958-8590-0B4C-9DB6-4F46CF015F61}"/>
                </a:ext>
              </a:extLst>
            </p:cNvPr>
            <p:cNvSpPr/>
            <p:nvPr/>
          </p:nvSpPr>
          <p:spPr bwMode="auto">
            <a:xfrm>
              <a:off x="-156604" y="3318398"/>
              <a:ext cx="1805566" cy="1435593"/>
            </a:xfrm>
            <a:prstGeom prst="rightArrow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RightUp"/>
              <a:lightRig rig="threePt" dir="t"/>
            </a:scene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2800">
                <a:ea typeface="ＭＳ Ｐゴシック" pitchFamily="48" charset="-128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08B8818-9D95-6443-B2D8-2506674C17AF}"/>
                </a:ext>
              </a:extLst>
            </p:cNvPr>
            <p:cNvSpPr txBox="1"/>
            <p:nvPr/>
          </p:nvSpPr>
          <p:spPr>
            <a:xfrm>
              <a:off x="-282987" y="3703060"/>
              <a:ext cx="2362201" cy="430273"/>
            </a:xfrm>
            <a:prstGeom prst="rect">
              <a:avLst/>
            </a:prstGeom>
            <a:noFill/>
            <a:scene3d>
              <a:camera prst="isometricRightUp"/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0070C0"/>
                  </a:solidFill>
                </a:rPr>
                <a:t>Proton beam</a:t>
              </a:r>
            </a:p>
          </p:txBody>
        </p:sp>
        <p:sp>
          <p:nvSpPr>
            <p:cNvPr id="12" name="Up Arrow 11">
              <a:extLst>
                <a:ext uri="{FF2B5EF4-FFF2-40B4-BE49-F238E27FC236}">
                  <a16:creationId xmlns:a16="http://schemas.microsoft.com/office/drawing/2014/main" id="{FEBBEE84-777C-9B4F-BE8A-89F1CFE2C4D9}"/>
                </a:ext>
              </a:extLst>
            </p:cNvPr>
            <p:cNvSpPr/>
            <p:nvPr/>
          </p:nvSpPr>
          <p:spPr bwMode="auto">
            <a:xfrm>
              <a:off x="1801783" y="4914900"/>
              <a:ext cx="358834" cy="571500"/>
            </a:xfrm>
            <a:prstGeom prst="upArrow">
              <a:avLst/>
            </a:prstGeom>
            <a:solidFill>
              <a:srgbClr val="007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RightUp"/>
              <a:lightRig rig="threePt" dir="t"/>
            </a:scene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2800">
                <a:solidFill>
                  <a:srgbClr val="0070C0"/>
                </a:solidFill>
                <a:ea typeface="ＭＳ Ｐゴシック" pitchFamily="48" charset="-128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9B57149-9DB1-6A45-8339-5A040AA1C3DE}"/>
                </a:ext>
              </a:extLst>
            </p:cNvPr>
            <p:cNvSpPr txBox="1"/>
            <p:nvPr/>
          </p:nvSpPr>
          <p:spPr>
            <a:xfrm>
              <a:off x="1143000" y="5362545"/>
              <a:ext cx="2362200" cy="430273"/>
            </a:xfrm>
            <a:prstGeom prst="rect">
              <a:avLst/>
            </a:prstGeom>
            <a:noFill/>
            <a:scene3d>
              <a:camera prst="isometricRightUp"/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0070C0"/>
                  </a:solidFill>
                </a:rPr>
                <a:t>Cooling water</a:t>
              </a:r>
            </a:p>
          </p:txBody>
        </p:sp>
        <p:sp>
          <p:nvSpPr>
            <p:cNvPr id="14" name="Title 1">
              <a:extLst>
                <a:ext uri="{FF2B5EF4-FFF2-40B4-BE49-F238E27FC236}">
                  <a16:creationId xmlns:a16="http://schemas.microsoft.com/office/drawing/2014/main" id="{8D1949F5-9CBC-814A-B30E-D79647ED6279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2691808" y="4962006"/>
              <a:ext cx="1794558" cy="400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b" anchorCtr="0" compatLnSpc="1">
              <a:prstTxWarp prst="textNoShape">
                <a:avLst/>
              </a:prstTxWarp>
            </a:bodyPr>
            <a:lstStyle/>
            <a:p>
              <a:pPr eaLnBrk="0" hangingPunct="0">
                <a:lnSpc>
                  <a:spcPct val="80000"/>
                </a:lnSpc>
                <a:defRPr/>
              </a:pPr>
              <a:r>
                <a:rPr lang="en-US" sz="1600" b="1" kern="0" dirty="0">
                  <a:solidFill>
                    <a:srgbClr val="042B7F"/>
                  </a:solidFill>
                  <a:ea typeface="+mj-ea"/>
                  <a:cs typeface="Arial" panose="020B0604020202020204" pitchFamily="34" charset="0"/>
                </a:rPr>
                <a:t>Target basket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21F5F946-1ACE-D74D-B149-679D755B4A6B}"/>
                </a:ext>
              </a:extLst>
            </p:cNvPr>
            <p:cNvCxnSpPr>
              <a:stCxn id="14" idx="0"/>
            </p:cNvCxnSpPr>
            <p:nvPr/>
          </p:nvCxnSpPr>
          <p:spPr bwMode="auto">
            <a:xfrm flipH="1" flipV="1">
              <a:off x="2844211" y="4257157"/>
              <a:ext cx="744877" cy="704849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8034780-6E36-044B-A5A3-B62650D6110F}"/>
                </a:ext>
              </a:extLst>
            </p:cNvPr>
            <p:cNvCxnSpPr/>
            <p:nvPr/>
          </p:nvCxnSpPr>
          <p:spPr bwMode="auto">
            <a:xfrm flipV="1">
              <a:off x="1447800" y="2006600"/>
              <a:ext cx="0" cy="3048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10C5A75-D9EF-D740-8344-201FF9849AA0}"/>
                </a:ext>
              </a:extLst>
            </p:cNvPr>
            <p:cNvCxnSpPr/>
            <p:nvPr/>
          </p:nvCxnSpPr>
          <p:spPr bwMode="auto">
            <a:xfrm flipV="1">
              <a:off x="1905000" y="1828800"/>
              <a:ext cx="0" cy="4318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A92B50F6-4D87-3449-AD41-54A0D34A3BBF}"/>
                </a:ext>
              </a:extLst>
            </p:cNvPr>
            <p:cNvCxnSpPr/>
            <p:nvPr/>
          </p:nvCxnSpPr>
          <p:spPr bwMode="auto">
            <a:xfrm flipV="1">
              <a:off x="2263835" y="1498761"/>
              <a:ext cx="0" cy="71104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9784A0B7-8A73-164D-8CA8-742C6463BBEC}"/>
                </a:ext>
              </a:extLst>
            </p:cNvPr>
            <p:cNvCxnSpPr/>
            <p:nvPr/>
          </p:nvCxnSpPr>
          <p:spPr bwMode="auto">
            <a:xfrm flipV="1">
              <a:off x="2578100" y="1219200"/>
              <a:ext cx="0" cy="95521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3EE0418-668D-8744-AA6B-8EB1DAC6F544}"/>
                </a:ext>
              </a:extLst>
            </p:cNvPr>
            <p:cNvSpPr txBox="1"/>
            <p:nvPr/>
          </p:nvSpPr>
          <p:spPr>
            <a:xfrm rot="162818">
              <a:off x="648886" y="1786936"/>
              <a:ext cx="1020800" cy="330979"/>
            </a:xfrm>
            <a:prstGeom prst="rect">
              <a:avLst/>
            </a:prstGeom>
            <a:noFill/>
            <a:scene3d>
              <a:camera prst="isometricOffAxis1Right"/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042B7F"/>
                  </a:solidFill>
                </a:rPr>
                <a:t>110 MeV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C8055E7-49B8-A34E-9F54-EEC39B24A135}"/>
                </a:ext>
              </a:extLst>
            </p:cNvPr>
            <p:cNvSpPr txBox="1"/>
            <p:nvPr/>
          </p:nvSpPr>
          <p:spPr>
            <a:xfrm rot="162818">
              <a:off x="1225914" y="1536390"/>
              <a:ext cx="1020800" cy="330979"/>
            </a:xfrm>
            <a:prstGeom prst="rect">
              <a:avLst/>
            </a:prstGeom>
            <a:noFill/>
            <a:scene3d>
              <a:camera prst="isometricOffAxis1Right"/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042B7F"/>
                  </a:solidFill>
                </a:rPr>
                <a:t>93 MeV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B120CC5-6CFC-ED43-B065-9EF64B6F4DD1}"/>
                </a:ext>
              </a:extLst>
            </p:cNvPr>
            <p:cNvSpPr txBox="1"/>
            <p:nvPr/>
          </p:nvSpPr>
          <p:spPr>
            <a:xfrm rot="162818">
              <a:off x="1943841" y="886993"/>
              <a:ext cx="1811480" cy="330979"/>
            </a:xfrm>
            <a:prstGeom prst="rect">
              <a:avLst/>
            </a:prstGeom>
            <a:noFill/>
            <a:scene3d>
              <a:camera prst="isometricOffAxis1Right"/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042B7F"/>
                  </a:solidFill>
                </a:rPr>
                <a:t>30 MeV (C-slot)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F690266-D738-C14D-BA88-D1D6102A38E6}"/>
                </a:ext>
              </a:extLst>
            </p:cNvPr>
            <p:cNvSpPr txBox="1"/>
            <p:nvPr/>
          </p:nvSpPr>
          <p:spPr>
            <a:xfrm rot="162818">
              <a:off x="1639486" y="1231590"/>
              <a:ext cx="1020800" cy="330979"/>
            </a:xfrm>
            <a:prstGeom prst="rect">
              <a:avLst/>
            </a:prstGeom>
            <a:noFill/>
            <a:scene3d>
              <a:camera prst="isometricOffAxis1Right"/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042B7F"/>
                  </a:solidFill>
                </a:rPr>
                <a:t>68 MeV</a:t>
              </a: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37DC6011-83E1-504A-B651-E7B92315C9EB}"/>
                </a:ext>
              </a:extLst>
            </p:cNvPr>
            <p:cNvCxnSpPr/>
            <p:nvPr/>
          </p:nvCxnSpPr>
          <p:spPr bwMode="auto">
            <a:xfrm>
              <a:off x="1034228" y="2057400"/>
              <a:ext cx="413572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  <a:scene3d>
              <a:camera prst="isometricOffAxis1Right"/>
              <a:lightRig rig="threePt" dir="t"/>
            </a:scene3d>
          </p:spPr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46F0F519-8A0B-5548-8B58-0DB1BB057E98}"/>
                </a:ext>
              </a:extLst>
            </p:cNvPr>
            <p:cNvCxnSpPr/>
            <p:nvPr/>
          </p:nvCxnSpPr>
          <p:spPr bwMode="auto">
            <a:xfrm>
              <a:off x="1872428" y="1518926"/>
              <a:ext cx="413572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  <a:scene3d>
              <a:camera prst="isometricOffAxis1Right"/>
              <a:lightRig rig="threePt" dir="t"/>
            </a:scene3d>
          </p:spPr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DA589264-C174-3643-AEDC-19DC972C2FE3}"/>
                </a:ext>
              </a:extLst>
            </p:cNvPr>
            <p:cNvCxnSpPr/>
            <p:nvPr/>
          </p:nvCxnSpPr>
          <p:spPr bwMode="auto">
            <a:xfrm>
              <a:off x="1491428" y="1828800"/>
              <a:ext cx="413572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  <a:scene3d>
              <a:camera prst="isometricOffAxis1Right"/>
              <a:lightRig rig="threePt" dir="t"/>
            </a:scene3d>
          </p:spPr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9734E3CF-AEE3-7A49-B60B-BB82FC5E58D0}"/>
                </a:ext>
              </a:extLst>
            </p:cNvPr>
            <p:cNvCxnSpPr/>
            <p:nvPr/>
          </p:nvCxnSpPr>
          <p:spPr bwMode="auto">
            <a:xfrm>
              <a:off x="2164528" y="1219200"/>
              <a:ext cx="413572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  <a:scene3d>
              <a:camera prst="isometricOffAxis1Right"/>
              <a:lightRig rig="threePt" dir="t"/>
            </a:scene3d>
          </p:spPr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5A4B819-48DE-4E48-852E-B0CABE84BA2A}"/>
                </a:ext>
              </a:extLst>
            </p:cNvPr>
            <p:cNvSpPr txBox="1"/>
            <p:nvPr/>
          </p:nvSpPr>
          <p:spPr>
            <a:xfrm rot="4861863">
              <a:off x="2281432" y="3008542"/>
              <a:ext cx="914400" cy="383716"/>
            </a:xfrm>
            <a:prstGeom prst="rect">
              <a:avLst/>
            </a:prstGeom>
            <a:noFill/>
            <a:scene3d>
              <a:camera prst="isometricOffAxis2Left"/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r>
                <a:rPr lang="en-US" sz="1600" dirty="0" err="1"/>
                <a:t>RbCl</a:t>
              </a:r>
              <a:r>
                <a:rPr lang="en-US" sz="1600" dirty="0"/>
                <a:t> 1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D24B38AF-521D-D048-A88B-E84B5DEB3733}"/>
                </a:ext>
              </a:extLst>
            </p:cNvPr>
            <p:cNvSpPr txBox="1"/>
            <p:nvPr/>
          </p:nvSpPr>
          <p:spPr>
            <a:xfrm rot="4861863">
              <a:off x="2599966" y="2976644"/>
              <a:ext cx="914400" cy="383716"/>
            </a:xfrm>
            <a:prstGeom prst="rect">
              <a:avLst/>
            </a:prstGeom>
            <a:noFill/>
            <a:scene3d>
              <a:camera prst="isometricOffAxis2Left"/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r>
                <a:rPr lang="en-US" sz="1600" dirty="0" err="1"/>
                <a:t>RbCl</a:t>
              </a:r>
              <a:r>
                <a:rPr lang="en-US" sz="1600" dirty="0"/>
                <a:t> 2</a:t>
              </a:r>
            </a:p>
          </p:txBody>
        </p:sp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013025EC-536D-9340-A253-2730E454025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001" t="4129" r="5974" b="14069"/>
          <a:stretch/>
        </p:blipFill>
        <p:spPr bwMode="auto">
          <a:xfrm rot="13920000">
            <a:off x="3407451" y="1238305"/>
            <a:ext cx="3378899" cy="3292261"/>
          </a:xfrm>
          <a:prstGeom prst="ellipse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08DDF280-584C-E142-ABC2-CA1496818801}"/>
              </a:ext>
            </a:extLst>
          </p:cNvPr>
          <p:cNvGrpSpPr>
            <a:grpSpLocks noChangeAspect="1"/>
          </p:cNvGrpSpPr>
          <p:nvPr/>
        </p:nvGrpSpPr>
        <p:grpSpPr>
          <a:xfrm>
            <a:off x="7120788" y="1022936"/>
            <a:ext cx="3717286" cy="3680733"/>
            <a:chOff x="3179069" y="770994"/>
            <a:chExt cx="5040000" cy="4990441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484AF7D1-6EA1-5340-B899-CB50B0A4DE1A}"/>
                </a:ext>
              </a:extLst>
            </p:cNvPr>
            <p:cNvGrpSpPr/>
            <p:nvPr/>
          </p:nvGrpSpPr>
          <p:grpSpPr>
            <a:xfrm>
              <a:off x="3179069" y="770994"/>
              <a:ext cx="5040000" cy="4990441"/>
              <a:chOff x="12395199" y="0"/>
              <a:chExt cx="5040000" cy="4990441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30E85F65-2DE7-F24C-9624-4C1D3D3ACAB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5344" r="7414" b="984"/>
              <a:stretch/>
            </p:blipFill>
            <p:spPr>
              <a:xfrm>
                <a:off x="12395199" y="0"/>
                <a:ext cx="5040000" cy="4990441"/>
              </a:xfrm>
              <a:prstGeom prst="ellipse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984052FE-0B16-4E4E-9887-E450064364F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5485" r="1644"/>
              <a:stretch/>
            </p:blipFill>
            <p:spPr>
              <a:xfrm rot="5400000">
                <a:off x="12881199" y="455554"/>
                <a:ext cx="4068000" cy="4079331"/>
              </a:xfrm>
              <a:prstGeom prst="diamond">
                <a:avLst/>
              </a:prstGeom>
            </p:spPr>
          </p:pic>
        </p:grp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92DC02AE-9499-F14B-8822-A55047F317B3}"/>
                </a:ext>
              </a:extLst>
            </p:cNvPr>
            <p:cNvCxnSpPr/>
            <p:nvPr/>
          </p:nvCxnSpPr>
          <p:spPr>
            <a:xfrm flipH="1">
              <a:off x="4902994" y="2238375"/>
              <a:ext cx="1809750" cy="1807369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81C6B194-1962-3F44-BDCB-63B6530E1531}"/>
                </a:ext>
              </a:extLst>
            </p:cNvPr>
            <p:cNvCxnSpPr>
              <a:cxnSpLocks/>
            </p:cNvCxnSpPr>
            <p:nvPr/>
          </p:nvCxnSpPr>
          <p:spPr>
            <a:xfrm rot="5400000" flipH="1">
              <a:off x="4693444" y="2239565"/>
              <a:ext cx="1809750" cy="1807369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8FC796B7-8C39-C240-B3E8-D676C9E26C41}"/>
              </a:ext>
            </a:extLst>
          </p:cNvPr>
          <p:cNvSpPr txBox="1"/>
          <p:nvPr/>
        </p:nvSpPr>
        <p:spPr bwMode="auto">
          <a:xfrm>
            <a:off x="7421700" y="6436673"/>
            <a:ext cx="3930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>
                <a:solidFill>
                  <a:schemeClr val="bg1"/>
                </a:solidFill>
              </a:rPr>
              <a:t>Courtesy K. </a:t>
            </a:r>
            <a:r>
              <a:rPr lang="en-GB" sz="1400" i="1" dirty="0" err="1">
                <a:solidFill>
                  <a:schemeClr val="bg1"/>
                </a:solidFill>
              </a:rPr>
              <a:t>Doyhun</a:t>
            </a:r>
            <a:r>
              <a:rPr lang="en-GB" sz="1400" i="1" dirty="0">
                <a:solidFill>
                  <a:schemeClr val="bg1"/>
                </a:solidFill>
              </a:rPr>
              <a:t> (BNL) &amp; N. </a:t>
            </a:r>
            <a:r>
              <a:rPr lang="en-GB" sz="1400" i="1" dirty="0" err="1">
                <a:solidFill>
                  <a:schemeClr val="bg1"/>
                </a:solidFill>
              </a:rPr>
              <a:t>Solieri</a:t>
            </a:r>
            <a:r>
              <a:rPr lang="en-GB" sz="1400" i="1" dirty="0">
                <a:solidFill>
                  <a:schemeClr val="bg1"/>
                </a:solidFill>
              </a:rPr>
              <a:t> (CERN)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BFD3DDA-C064-1644-AB35-4418005D890C}"/>
              </a:ext>
            </a:extLst>
          </p:cNvPr>
          <p:cNvSpPr txBox="1"/>
          <p:nvPr/>
        </p:nvSpPr>
        <p:spPr bwMode="auto">
          <a:xfrm>
            <a:off x="3610868" y="5387790"/>
            <a:ext cx="87093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BLIP irradiation @Brookhaven National Laboratory</a:t>
            </a:r>
          </a:p>
          <a:p>
            <a:r>
              <a:rPr lang="en-GB" sz="2400" dirty="0"/>
              <a:t>Capsules containing graphitic materials irradiated at </a:t>
            </a:r>
            <a:r>
              <a:rPr lang="en-GB" sz="2400" b="1" dirty="0"/>
              <a:t>0.1 DPA 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8A5E479-FBD0-D64C-A045-D5BB204A9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</p:spTree>
    <p:extLst>
      <p:ext uri="{BB962C8B-B14F-4D97-AF65-F5344CB8AC3E}">
        <p14:creationId xmlns:p14="http://schemas.microsoft.com/office/powerpoint/2010/main" val="17795957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274CB1D-63C2-FC41-A08F-4185B0AFDA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40768"/>
            <a:ext cx="11376024" cy="4860007"/>
          </a:xfrm>
        </p:spPr>
        <p:txBody>
          <a:bodyPr/>
          <a:lstStyle/>
          <a:p>
            <a:pPr marL="457200" indent="-457200">
              <a:buFont typeface="Wingdings" pitchFamily="2" charset="2"/>
              <a:buChar char="§"/>
            </a:pPr>
            <a:r>
              <a:rPr lang="en-GB" b="0" dirty="0"/>
              <a:t>Irradiation capsule are extremely radioactive, need a dedicated hot-cell and expertise to handle the samples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D124ABD-1D51-984E-A653-56B44D138A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Challenges of post-irradiation examination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C415F0-C603-BD40-A678-E854CC0D9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277B04-6954-4C43-BB5B-8AAD4BEC97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3909839" y="2499090"/>
            <a:ext cx="3710158" cy="327447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ED66AF8-8F35-FA43-9814-BFB93812A9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456407" y="2492780"/>
            <a:ext cx="3602679" cy="317961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D9BA42A-00A4-EC48-9592-67864240FDBB}"/>
              </a:ext>
            </a:extLst>
          </p:cNvPr>
          <p:cNvSpPr txBox="1"/>
          <p:nvPr/>
        </p:nvSpPr>
        <p:spPr bwMode="auto">
          <a:xfrm>
            <a:off x="1216086" y="2708920"/>
            <a:ext cx="1915909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/>
              <a:t>Ta2.5W samples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81A0EE4-E484-1242-B9A3-6263A7E91F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76757" y="3724133"/>
            <a:ext cx="2981583" cy="302081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E8F7654-F970-6442-BF1D-0A36F56586D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73123" y="1983507"/>
            <a:ext cx="2843177" cy="288058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0A2090F-2D9C-6E48-AF0F-12F13EB4705C}"/>
              </a:ext>
            </a:extLst>
          </p:cNvPr>
          <p:cNvSpPr txBox="1"/>
          <p:nvPr/>
        </p:nvSpPr>
        <p:spPr bwMode="auto">
          <a:xfrm>
            <a:off x="6096000" y="2524254"/>
            <a:ext cx="2929007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/>
              <a:t>Mo-coated </a:t>
            </a:r>
            <a:r>
              <a:rPr lang="en-GB" dirty="0" err="1"/>
              <a:t>MoGR</a:t>
            </a:r>
            <a:r>
              <a:rPr lang="en-GB" dirty="0"/>
              <a:t> samples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5C712A7-B88D-A645-99C7-02B8BD16E081}"/>
              </a:ext>
            </a:extLst>
          </p:cNvPr>
          <p:cNvSpPr txBox="1"/>
          <p:nvPr/>
        </p:nvSpPr>
        <p:spPr bwMode="auto">
          <a:xfrm>
            <a:off x="7764207" y="5764347"/>
            <a:ext cx="254428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/>
              <a:t>Mo-coated CfC sample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F00D65A-B394-0649-866E-8087BD5B5136}"/>
              </a:ext>
            </a:extLst>
          </p:cNvPr>
          <p:cNvSpPr txBox="1"/>
          <p:nvPr/>
        </p:nvSpPr>
        <p:spPr bwMode="auto">
          <a:xfrm>
            <a:off x="274160" y="5403416"/>
            <a:ext cx="7356220" cy="830997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400" dirty="0"/>
              <a:t>Preliminary results indicate good adhesion of Mo-coating on graphitic materials, with hardening of bulk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7E6D4BD9-6108-D144-A108-612B8D450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</p:spTree>
    <p:extLst>
      <p:ext uri="{BB962C8B-B14F-4D97-AF65-F5344CB8AC3E}">
        <p14:creationId xmlns:p14="http://schemas.microsoft.com/office/powerpoint/2010/main" val="342170755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D2A1EE3-BFA7-0D47-98A3-DEB74373C9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27448" y="1439335"/>
            <a:ext cx="9836750" cy="460851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B44B0B2-16A1-7745-9FB9-8BF295E7D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Challenges for the future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7E3096-3649-674A-A75D-67A770D73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53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4D0EE15-8E9F-3E4A-9C6A-C960FA48CDDB}"/>
              </a:ext>
            </a:extLst>
          </p:cNvPr>
          <p:cNvSpPr txBox="1"/>
          <p:nvPr/>
        </p:nvSpPr>
        <p:spPr bwMode="auto">
          <a:xfrm>
            <a:off x="9120336" y="6436673"/>
            <a:ext cx="18165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>
                <a:solidFill>
                  <a:schemeClr val="bg1"/>
                </a:solidFill>
              </a:rPr>
              <a:t>Courtesy A. Lechner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C5BAD68-66D9-5A43-93F4-6A5A807374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C498837-94FD-FC75-3C75-3A7AB0C614CE}"/>
              </a:ext>
            </a:extLst>
          </p:cNvPr>
          <p:cNvSpPr/>
          <p:nvPr/>
        </p:nvSpPr>
        <p:spPr>
          <a:xfrm>
            <a:off x="5951984" y="5589240"/>
            <a:ext cx="432048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1C09342-945F-497F-31F2-63D5F2FD87D3}"/>
              </a:ext>
            </a:extLst>
          </p:cNvPr>
          <p:cNvSpPr/>
          <p:nvPr/>
        </p:nvSpPr>
        <p:spPr>
          <a:xfrm>
            <a:off x="7176120" y="5589240"/>
            <a:ext cx="72008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477377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C8037BC-8EC7-DB4E-B10F-A9FD50EF3A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9782" y="1772816"/>
            <a:ext cx="11376024" cy="4032448"/>
          </a:xfrm>
        </p:spPr>
        <p:txBody>
          <a:bodyPr/>
          <a:lstStyle/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en-GB" sz="3200" b="0" dirty="0"/>
              <a:t>Beam Intercepting Devices are multi-physics, multi-expertise systems combining challenging requirements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en-GB" sz="3200" b="0" dirty="0"/>
              <a:t>Reliable construction depends on a delicate balance of different requirements and constraints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en-GB" sz="3200" b="0" dirty="0"/>
              <a:t>Operational experience is a key aspect in the feedback loop – example of CERN’s devices in Lecture 2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C88D34A-C21A-AC41-B69C-7032CFAA4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49A083-605A-DC46-8C3D-F3F243DBA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351DE4-AC53-2641-B9D2-453AF81EB8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</p:spTree>
    <p:extLst>
      <p:ext uri="{BB962C8B-B14F-4D97-AF65-F5344CB8AC3E}">
        <p14:creationId xmlns:p14="http://schemas.microsoft.com/office/powerpoint/2010/main" val="153172496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F5D915-2ADF-9342-8127-C830073E8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graphicFrame>
        <p:nvGraphicFramePr>
          <p:cNvPr id="5" name="Content Placeholder 7">
            <a:extLst>
              <a:ext uri="{FF2B5EF4-FFF2-40B4-BE49-F238E27FC236}">
                <a16:creationId xmlns:a16="http://schemas.microsoft.com/office/drawing/2014/main" id="{84B94665-4770-9041-B725-C3E932B156E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8338480"/>
              </p:ext>
            </p:extLst>
          </p:nvPr>
        </p:nvGraphicFramePr>
        <p:xfrm>
          <a:off x="407988" y="620688"/>
          <a:ext cx="11376025" cy="55800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285F2A8-9F05-174C-BDAA-C24BA2DF67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</p:spTree>
    <p:extLst>
      <p:ext uri="{BB962C8B-B14F-4D97-AF65-F5344CB8AC3E}">
        <p14:creationId xmlns:p14="http://schemas.microsoft.com/office/powerpoint/2010/main" val="1418532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4992052-E718-4E59-A360-4D28C56AAD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dgm id="{14992052-E718-4E59-A360-4D28C56AADE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5483A64-23CA-43EE-ACE0-373700B7C7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graphicEl>
                                              <a:dgm id="{35483A64-23CA-43EE-ACE0-373700B7C79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AC4EC3E-9123-4BDA-80C6-219631329A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graphicEl>
                                              <a:dgm id="{6AC4EC3E-9123-4BDA-80C6-219631329AF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321C47A-67C8-4935-BF09-8B6274C8D3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graphicEl>
                                              <a:dgm id="{D321C47A-67C8-4935-BF09-8B6274C8D30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09C20D3-6488-450C-AF16-92BDEC34FC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graphicEl>
                                              <a:dgm id="{609C20D3-6488-450C-AF16-92BDEC34FCB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022502-6977-4A0A-81BA-21B5E5F034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graphicEl>
                                              <a:dgm id="{40022502-6977-4A0A-81BA-21B5E5F0343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D9AB79E-F6C1-4954-8FBF-2A4D23C469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graphicEl>
                                              <a:dgm id="{BD9AB79E-F6C1-4954-8FBF-2A4D23C469C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3A3FB7C-76AF-4ED1-AB07-ED3182418A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graphicEl>
                                              <a:dgm id="{23A3FB7C-76AF-4ED1-AB07-ED3182418A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A4A8FA5-3409-4B40-8F7D-89A5021535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graphicEl>
                                              <a:dgm id="{1A4A8FA5-3409-4B40-8F7D-89A5021535D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3A3416-705D-4CE6-A3AE-E101A5B64E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>
                                            <p:graphicEl>
                                              <a:dgm id="{933A3416-705D-4CE6-A3AE-E101A5B64EF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 uiExpand="1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02B91EF-199B-CC43-8FA5-0B3A3B8311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9142"/>
          </a:xfrm>
        </p:spPr>
        <p:txBody>
          <a:bodyPr/>
          <a:lstStyle/>
          <a:p>
            <a:r>
              <a:rPr lang="en-GB" dirty="0"/>
              <a:t>Challenges to be faced (1/3)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F5D915-2ADF-9342-8127-C830073E8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16DA942-3CE1-AA4E-8D03-16B4792273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268760"/>
            <a:ext cx="11592667" cy="4954037"/>
          </a:xfrm>
          <a:ln w="69850">
            <a:noFill/>
          </a:ln>
        </p:spPr>
        <p:txBody>
          <a:bodyPr>
            <a:noAutofit/>
          </a:bodyPr>
          <a:lstStyle/>
          <a:p>
            <a:pPr marL="457200" indent="-457200">
              <a:lnSpc>
                <a:spcPct val="120000"/>
              </a:lnSpc>
              <a:buFont typeface="Wingdings" pitchFamily="2" charset="2"/>
              <a:buChar char="§"/>
            </a:pPr>
            <a:r>
              <a:rPr lang="en-GB" b="0" dirty="0"/>
              <a:t>Devices must be able to withstand </a:t>
            </a:r>
            <a:r>
              <a:rPr lang="en-GB" b="0" dirty="0">
                <a:solidFill>
                  <a:schemeClr val="tx1"/>
                </a:solidFill>
              </a:rPr>
              <a:t>operation</a:t>
            </a:r>
            <a:r>
              <a:rPr lang="en-GB" b="0" dirty="0"/>
              <a:t> and </a:t>
            </a:r>
            <a:r>
              <a:rPr lang="en-GB" b="0" dirty="0">
                <a:solidFill>
                  <a:schemeClr val="tx1"/>
                </a:solidFill>
              </a:rPr>
              <a:t>accident scenarios, </a:t>
            </a:r>
            <a:r>
              <a:rPr lang="en-GB" b="0" dirty="0"/>
              <a:t>whilst </a:t>
            </a:r>
            <a:r>
              <a:rPr lang="en-GB" b="0" dirty="0">
                <a:solidFill>
                  <a:schemeClr val="tx1"/>
                </a:solidFill>
              </a:rPr>
              <a:t>protecting sensitive equipment</a:t>
            </a:r>
          </a:p>
          <a:p>
            <a:pPr marL="457200" indent="-457200">
              <a:lnSpc>
                <a:spcPct val="120000"/>
              </a:lnSpc>
              <a:buFont typeface="Wingdings" pitchFamily="2" charset="2"/>
              <a:buChar char="§"/>
            </a:pPr>
            <a:r>
              <a:rPr lang="en-GB" b="0" dirty="0"/>
              <a:t>Sometimes employed as “</a:t>
            </a:r>
            <a:r>
              <a:rPr lang="en-GB" b="0" dirty="0">
                <a:solidFill>
                  <a:schemeClr val="tx1"/>
                </a:solidFill>
              </a:rPr>
              <a:t>last line of defence</a:t>
            </a:r>
            <a:r>
              <a:rPr lang="en-GB" b="0" dirty="0"/>
              <a:t>” against component damage</a:t>
            </a:r>
          </a:p>
          <a:p>
            <a:pPr marL="457200" indent="-457200">
              <a:lnSpc>
                <a:spcPct val="120000"/>
              </a:lnSpc>
              <a:buFont typeface="Wingdings" pitchFamily="2" charset="2"/>
              <a:buChar char="§"/>
            </a:pPr>
            <a:r>
              <a:rPr lang="en-GB" b="0" dirty="0"/>
              <a:t>Operational teams rely heavily on </a:t>
            </a:r>
            <a:r>
              <a:rPr lang="en-GB" b="0" dirty="0">
                <a:solidFill>
                  <a:schemeClr val="tx1"/>
                </a:solidFill>
              </a:rPr>
              <a:t>dependable components</a:t>
            </a:r>
            <a:r>
              <a:rPr lang="en-GB" b="0" dirty="0"/>
              <a:t>, whose </a:t>
            </a:r>
            <a:r>
              <a:rPr lang="en-GB" b="0" dirty="0">
                <a:solidFill>
                  <a:schemeClr val="tx1"/>
                </a:solidFill>
              </a:rPr>
              <a:t>failure often leads to long periods of downtime</a:t>
            </a:r>
          </a:p>
          <a:p>
            <a:pPr marL="457200" indent="-457200">
              <a:lnSpc>
                <a:spcPct val="120000"/>
              </a:lnSpc>
              <a:buFont typeface="Wingdings" pitchFamily="2" charset="2"/>
              <a:buChar char="§"/>
            </a:pPr>
            <a:r>
              <a:rPr lang="en-GB" b="0" dirty="0"/>
              <a:t>BIDs are usually the </a:t>
            </a:r>
            <a:r>
              <a:rPr lang="en-GB" b="0" dirty="0">
                <a:solidFill>
                  <a:schemeClr val="tx1"/>
                </a:solidFill>
              </a:rPr>
              <a:t>most radioactive components in an accelerator complex </a:t>
            </a:r>
            <a:r>
              <a:rPr lang="en-GB" b="0" dirty="0"/>
              <a:t>(cool down, ALARA)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10759B1-9953-2642-BB7B-6FE6F8372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312694D-CC2B-EFC2-5409-8FC62F60C072}"/>
              </a:ext>
            </a:extLst>
          </p:cNvPr>
          <p:cNvGrpSpPr/>
          <p:nvPr/>
        </p:nvGrpSpPr>
        <p:grpSpPr>
          <a:xfrm>
            <a:off x="6881460" y="5840490"/>
            <a:ext cx="4117089" cy="905527"/>
            <a:chOff x="6881460" y="5840490"/>
            <a:chExt cx="4117089" cy="905527"/>
          </a:xfrm>
          <a:solidFill>
            <a:schemeClr val="bg1"/>
          </a:solidFill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D4A70D1-07F1-892F-53D2-4D23F976D7F3}"/>
                </a:ext>
              </a:extLst>
            </p:cNvPr>
            <p:cNvSpPr/>
            <p:nvPr/>
          </p:nvSpPr>
          <p:spPr>
            <a:xfrm>
              <a:off x="7320136" y="6484407"/>
              <a:ext cx="3288080" cy="261610"/>
            </a:xfrm>
            <a:prstGeom prst="rect">
              <a:avLst/>
            </a:prstGeom>
            <a:grpFill/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GB" sz="1100" dirty="0">
                  <a:hlinkClick r:id="rId2"/>
                </a:rPr>
                <a:t>https://cerncourier.com/a/intercepting-the-beams/</a:t>
              </a:r>
              <a:r>
                <a:rPr lang="en-GB" sz="1100" dirty="0"/>
                <a:t> </a:t>
              </a:r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95DE54D0-A961-B1FD-4758-ACD447147FB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81460" y="5840490"/>
              <a:ext cx="4117089" cy="643917"/>
            </a:xfrm>
            <a:prstGeom prst="rect">
              <a:avLst/>
            </a:prstGeom>
            <a:grp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803627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02B91EF-199B-CC43-8FA5-0B3A3B8311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Challenges to be faced (2/3)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F5D915-2ADF-9342-8127-C830073E8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53CBAFD-CFB8-EE42-9B4C-3431EAF847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439335"/>
            <a:ext cx="11376024" cy="4653962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en-GB" sz="3600" b="0" dirty="0"/>
              <a:t>Operation in </a:t>
            </a:r>
            <a:r>
              <a:rPr lang="en-GB" sz="3600" b="0" dirty="0">
                <a:solidFill>
                  <a:schemeClr val="tx1"/>
                </a:solidFill>
              </a:rPr>
              <a:t>Ultra High Vacuum </a:t>
            </a:r>
            <a:r>
              <a:rPr lang="en-GB" sz="3600" b="0" dirty="0"/>
              <a:t>(10</a:t>
            </a:r>
            <a:r>
              <a:rPr lang="en-GB" sz="3600" b="0" baseline="30000" dirty="0"/>
              <a:t>-10</a:t>
            </a:r>
            <a:r>
              <a:rPr lang="en-GB" sz="3600" b="0" dirty="0"/>
              <a:t> mbar)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en-GB" sz="3600" b="0" dirty="0">
                <a:solidFill>
                  <a:schemeClr val="tx1"/>
                </a:solidFill>
              </a:rPr>
              <a:t>Movable parts </a:t>
            </a:r>
            <a:r>
              <a:rPr lang="en-GB" sz="3600" b="0" dirty="0"/>
              <a:t>with extremely high precision and tight geometrical tolerances (e.g., flatness, alignment)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en-GB" sz="3600" b="0" dirty="0"/>
              <a:t>High </a:t>
            </a:r>
            <a:r>
              <a:rPr lang="en-GB" sz="3600" b="0" dirty="0">
                <a:solidFill>
                  <a:schemeClr val="tx1"/>
                </a:solidFill>
              </a:rPr>
              <a:t>energy densities </a:t>
            </a:r>
            <a:r>
              <a:rPr lang="en-GB" sz="3600" b="0" dirty="0"/>
              <a:t>(several kJ/cm</a:t>
            </a:r>
            <a:r>
              <a:rPr lang="en-GB" sz="3600" b="0" baseline="30000" dirty="0"/>
              <a:t>3</a:t>
            </a:r>
            <a:r>
              <a:rPr lang="en-GB" sz="3600" b="0" dirty="0"/>
              <a:t>/pulse)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en-GB" sz="3600" b="0" dirty="0"/>
              <a:t>High </a:t>
            </a:r>
            <a:r>
              <a:rPr lang="en-GB" sz="3600" b="0" dirty="0">
                <a:solidFill>
                  <a:schemeClr val="tx1"/>
                </a:solidFill>
              </a:rPr>
              <a:t>power densities </a:t>
            </a:r>
            <a:r>
              <a:rPr lang="en-GB" sz="3600" b="0" dirty="0"/>
              <a:t>(~MW/cm</a:t>
            </a:r>
            <a:r>
              <a:rPr lang="en-GB" sz="3600" b="0" baseline="30000" dirty="0"/>
              <a:t>3</a:t>
            </a:r>
            <a:r>
              <a:rPr lang="en-GB" sz="3600" b="0" dirty="0"/>
              <a:t>)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A85C022-1736-0A49-B2D3-0334C9A938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</p:spTree>
    <p:extLst>
      <p:ext uri="{BB962C8B-B14F-4D97-AF65-F5344CB8AC3E}">
        <p14:creationId xmlns:p14="http://schemas.microsoft.com/office/powerpoint/2010/main" val="1830229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02B91EF-199B-CC43-8FA5-0B3A3B8311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Challenges to be faced (3/3)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F5D915-2ADF-9342-8127-C830073E8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53CBAFD-CFB8-EE42-9B4C-3431EAF847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439335"/>
            <a:ext cx="11376024" cy="4653962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en-GB" sz="3200" b="0" dirty="0"/>
              <a:t>High </a:t>
            </a:r>
            <a:r>
              <a:rPr lang="en-GB" sz="3200" b="0" dirty="0">
                <a:solidFill>
                  <a:schemeClr val="tx1"/>
                </a:solidFill>
              </a:rPr>
              <a:t>beam kinetic energy </a:t>
            </a:r>
            <a:r>
              <a:rPr lang="en-GB" sz="3200" b="0" dirty="0"/>
              <a:t>(up 700 MJ)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en-GB" sz="3200" b="0" dirty="0"/>
              <a:t>High </a:t>
            </a:r>
            <a:r>
              <a:rPr lang="en-GB" sz="3200" b="0" dirty="0">
                <a:solidFill>
                  <a:schemeClr val="tx1"/>
                </a:solidFill>
              </a:rPr>
              <a:t>average deposited power </a:t>
            </a:r>
            <a:r>
              <a:rPr lang="en-GB" sz="3200" b="0" dirty="0"/>
              <a:t>(several hundreds of kW)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en-GB" sz="3200" b="0" dirty="0">
                <a:solidFill>
                  <a:schemeClr val="tx1"/>
                </a:solidFill>
              </a:rPr>
              <a:t>Physics requirements </a:t>
            </a:r>
            <a:r>
              <a:rPr lang="en-GB" sz="3200" b="0" dirty="0"/>
              <a:t>(sometimes implying materials with poor structural properties)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en-GB" sz="3200" b="0" dirty="0">
                <a:solidFill>
                  <a:schemeClr val="tx1"/>
                </a:solidFill>
              </a:rPr>
              <a:t>Impedance</a:t>
            </a:r>
            <a:r>
              <a:rPr lang="en-GB" sz="3200" b="0" dirty="0"/>
              <a:t> (especially for colliders)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en-GB" sz="3200" b="0" dirty="0">
                <a:solidFill>
                  <a:schemeClr val="tx1"/>
                </a:solidFill>
              </a:rPr>
              <a:t>Radiation damage </a:t>
            </a:r>
            <a:r>
              <a:rPr lang="en-GB" sz="3200" b="0" dirty="0"/>
              <a:t>– modification of thermo-physical and mechanical properties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7AAD405-C1AD-544A-B732-7E47297E4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Perillo Marcone</a:t>
            </a:r>
          </a:p>
        </p:txBody>
      </p:sp>
    </p:spTree>
    <p:extLst>
      <p:ext uri="{BB962C8B-B14F-4D97-AF65-F5344CB8AC3E}">
        <p14:creationId xmlns:p14="http://schemas.microsoft.com/office/powerpoint/2010/main" val="1773521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1589</TotalTime>
  <Words>3813</Words>
  <Application>Microsoft Office PowerPoint</Application>
  <DocSecurity>0</DocSecurity>
  <PresentationFormat>Widescreen</PresentationFormat>
  <Paragraphs>498</Paragraphs>
  <Slides>55</Slides>
  <Notes>5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62" baseType="lpstr">
      <vt:lpstr>ＭＳ Ｐゴシック</vt:lpstr>
      <vt:lpstr>Arial</vt:lpstr>
      <vt:lpstr>Calibri</vt:lpstr>
      <vt:lpstr>Cambria Math</vt:lpstr>
      <vt:lpstr>Symbol</vt:lpstr>
      <vt:lpstr>Wingdings</vt:lpstr>
      <vt:lpstr>Office Theme</vt:lpstr>
      <vt:lpstr>Beam Intercepting Devices at CERN Types, Challenges, Design, R&amp;D and Operation</vt:lpstr>
      <vt:lpstr>Disclaimer</vt:lpstr>
      <vt:lpstr>Structure of the lectures</vt:lpstr>
      <vt:lpstr>Acknowledgments</vt:lpstr>
      <vt:lpstr>Beam Intercepting Device – a possible definition</vt:lpstr>
      <vt:lpstr>PowerPoint Presentation</vt:lpstr>
      <vt:lpstr>Challenges to be faced (1/3)</vt:lpstr>
      <vt:lpstr>Challenges to be faced (2/3)</vt:lpstr>
      <vt:lpstr>Challenges to be faced (3/3)</vt:lpstr>
      <vt:lpstr>BIDs lifecycle</vt:lpstr>
      <vt:lpstr>Boundary conditions &amp; constraints</vt:lpstr>
      <vt:lpstr>Boundary conditions &amp; constraints</vt:lpstr>
      <vt:lpstr>Knowledge of beam parameters impacting on BID</vt:lpstr>
      <vt:lpstr>Beam-matter interaction simulations</vt:lpstr>
      <vt:lpstr>What are we talking about? SPS beam dump</vt:lpstr>
      <vt:lpstr>What are we talking about? LHC beam dump</vt:lpstr>
      <vt:lpstr>Thermal behaviour of BIDs</vt:lpstr>
      <vt:lpstr>Heat diffusion mechanisms – conduction </vt:lpstr>
      <vt:lpstr>Other (conventional) heat transfer methods</vt:lpstr>
      <vt:lpstr>Selection of cooling methods for BIDs</vt:lpstr>
      <vt:lpstr>Basic mechanical property concepts</vt:lpstr>
      <vt:lpstr>Finite Elements Methods for BIDs</vt:lpstr>
      <vt:lpstr>Steps for Finite Element Modelling</vt:lpstr>
      <vt:lpstr>Example of material response</vt:lpstr>
      <vt:lpstr>Example of material response</vt:lpstr>
      <vt:lpstr>Dynamic regimes</vt:lpstr>
      <vt:lpstr>Palette of absorbing materials employed at CERN</vt:lpstr>
      <vt:lpstr>Palette of absorbing materials employed at CERN</vt:lpstr>
      <vt:lpstr>Figure of Merits</vt:lpstr>
      <vt:lpstr>Selection for absorbing materials for BIDs</vt:lpstr>
      <vt:lpstr>Targets - Physics requirements</vt:lpstr>
      <vt:lpstr>Functional reliability / integrity </vt:lpstr>
      <vt:lpstr>Operational safety </vt:lpstr>
      <vt:lpstr>Radiation protection considerations</vt:lpstr>
      <vt:lpstr>Ultra High Vacuum design for BIDs</vt:lpstr>
      <vt:lpstr>Ultra High Vacuum design for BIDs</vt:lpstr>
      <vt:lpstr>PowerPoint Presentation</vt:lpstr>
      <vt:lpstr>Beam impact experimental testing and validation</vt:lpstr>
      <vt:lpstr>Integral and material testing at CERN HiRadMat facility</vt:lpstr>
      <vt:lpstr>Application of HiRadMat to antiproton production</vt:lpstr>
      <vt:lpstr>Relevance of post-irradiation examination</vt:lpstr>
      <vt:lpstr>Application of HiRadMat to antiproton production</vt:lpstr>
      <vt:lpstr>Post Irradiation Examination of Ta-irradiated sample</vt:lpstr>
      <vt:lpstr>Application of HiRadMat to antiproton production New target design</vt:lpstr>
      <vt:lpstr>Application of HiRadMat to antiproton production New target design – tested at HiRadMat</vt:lpstr>
      <vt:lpstr>Application of HiRadMat to antiproton production Some results </vt:lpstr>
      <vt:lpstr>Application of HiRadMat to antiproton production Some results </vt:lpstr>
      <vt:lpstr>Long-term radiation damage</vt:lpstr>
      <vt:lpstr>Long-term radiation damage Thermo-physical effects</vt:lpstr>
      <vt:lpstr>Displacement per Atom</vt:lpstr>
      <vt:lpstr>How can we test materials?</vt:lpstr>
      <vt:lpstr>Challenges of post-irradiation examination</vt:lpstr>
      <vt:lpstr>Challenges for the future</vt:lpstr>
      <vt:lpstr>Conclusions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Marco Calviani</dc:creator>
  <cp:keywords/>
  <dc:description/>
  <cp:lastModifiedBy>Antonio Perillo Marcone</cp:lastModifiedBy>
  <cp:revision>339</cp:revision>
  <dcterms:created xsi:type="dcterms:W3CDTF">2021-11-08T12:53:02Z</dcterms:created>
  <dcterms:modified xsi:type="dcterms:W3CDTF">2025-06-23T10:26:06Z</dcterms:modified>
  <cp:category/>
  <dc:identifier/>
  <cp:contentStatus/>
  <dc:language/>
  <cp:version/>
</cp:coreProperties>
</file>