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3" r:id="rId2"/>
    <p:sldId id="304" r:id="rId3"/>
    <p:sldId id="4292" r:id="rId4"/>
    <p:sldId id="311" r:id="rId5"/>
    <p:sldId id="4291" r:id="rId6"/>
    <p:sldId id="4293" r:id="rId7"/>
    <p:sldId id="322" r:id="rId8"/>
    <p:sldId id="307" r:id="rId9"/>
    <p:sldId id="308" r:id="rId10"/>
    <p:sldId id="310" r:id="rId11"/>
    <p:sldId id="4294" r:id="rId12"/>
    <p:sldId id="4295" r:id="rId13"/>
    <p:sldId id="288" r:id="rId14"/>
    <p:sldId id="313" r:id="rId15"/>
    <p:sldId id="306" r:id="rId16"/>
    <p:sldId id="315" r:id="rId17"/>
    <p:sldId id="316" r:id="rId18"/>
    <p:sldId id="317" r:id="rId19"/>
    <p:sldId id="278" r:id="rId20"/>
    <p:sldId id="318" r:id="rId21"/>
    <p:sldId id="280" r:id="rId22"/>
    <p:sldId id="309" r:id="rId23"/>
    <p:sldId id="289" r:id="rId24"/>
    <p:sldId id="290" r:id="rId25"/>
    <p:sldId id="291" r:id="rId26"/>
    <p:sldId id="319" r:id="rId27"/>
    <p:sldId id="32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6B8"/>
    <a:srgbClr val="E4E7D8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1" autoAdjust="0"/>
    <p:restoredTop sz="94686"/>
  </p:normalViewPr>
  <p:slideViewPr>
    <p:cSldViewPr snapToObjects="1">
      <p:cViewPr varScale="1">
        <p:scale>
          <a:sx n="155" d="100"/>
          <a:sy n="155" d="100"/>
        </p:scale>
        <p:origin x="234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E72F6-4E6F-4FEB-868A-1F8EBEA74DE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645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3E145-5AC7-4B77-8CD5-143635FBDD2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51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3E145-5AC7-4B77-8CD5-143635FBDD2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561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9EE01-E626-41C8-AE67-39591667F3DF}" type="slidenum">
              <a:rPr lang="en-US"/>
              <a:pPr/>
              <a:t>24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097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9EE01-E626-41C8-AE67-39591667F3DF}" type="slidenum">
              <a:rPr lang="en-US"/>
              <a:pPr/>
              <a:t>25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9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CAS ILHB 2025 - S.C. &amp; B.S. &amp; C.A.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Case study: Impedance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/>
              <a:t>CAS ILHB 2025 - S.C. &amp; B.S. &amp; C.A.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8" name="Picture 7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9DF48970-A6DC-CEF4-AC69-864C4554216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4191" y="6373090"/>
            <a:ext cx="594361" cy="32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hyperlink" Target="https://indico.cern.ch/event/565314/contributions/2285748/attachments/1467495/2280225/Two-layers.xlsx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4.pn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32.wmf"/><Relationship Id="rId3" Type="http://schemas.openxmlformats.org/officeDocument/2006/relationships/image" Target="../media/image26.png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12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31.wmf"/><Relationship Id="rId5" Type="http://schemas.openxmlformats.org/officeDocument/2006/relationships/image" Target="../media/image28.e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27.png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22.bin"/><Relationship Id="rId2" Type="http://schemas.openxmlformats.org/officeDocument/2006/relationships/image" Target="../media/image36.gif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4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7.wmf"/><Relationship Id="rId4" Type="http://schemas.openxmlformats.org/officeDocument/2006/relationships/oleObject" Target="../embeddings/oleObject2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34.bin"/><Relationship Id="rId3" Type="http://schemas.openxmlformats.org/officeDocument/2006/relationships/image" Target="../media/image48.wmf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55.wmf"/><Relationship Id="rId2" Type="http://schemas.openxmlformats.org/officeDocument/2006/relationships/oleObject" Target="../embeddings/oleObject26.bin"/><Relationship Id="rId16" Type="http://schemas.openxmlformats.org/officeDocument/2006/relationships/oleObject" Target="../embeddings/oleObject33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56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60.w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2.wm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59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6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46.bin"/><Relationship Id="rId18" Type="http://schemas.openxmlformats.org/officeDocument/2006/relationships/image" Target="../media/image70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48.bin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9.wm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6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oleObject" Target="../embeddings/oleObject53.bin"/><Relationship Id="rId3" Type="http://schemas.openxmlformats.org/officeDocument/2006/relationships/image" Target="../media/image71.png"/><Relationship Id="rId7" Type="http://schemas.openxmlformats.org/officeDocument/2006/relationships/image" Target="../media/image73.wmf"/><Relationship Id="rId12" Type="http://schemas.openxmlformats.org/officeDocument/2006/relationships/image" Target="../media/image7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2.bin"/><Relationship Id="rId5" Type="http://schemas.openxmlformats.org/officeDocument/2006/relationships/image" Target="../media/image72.wmf"/><Relationship Id="rId10" Type="http://schemas.openxmlformats.org/officeDocument/2006/relationships/image" Target="../media/image75.wmf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7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1800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4.w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13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6.wmf"/><Relationship Id="rId5" Type="http://schemas.openxmlformats.org/officeDocument/2006/relationships/image" Target="../media/image70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5.wmf"/><Relationship Id="rId9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Case study: Impedance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Sergio Calatroni, Benoît Salvant, Chiara Antuono, Patrick </a:t>
            </a:r>
            <a:r>
              <a:rPr lang="en-US" dirty="0" err="1"/>
              <a:t>Krkotić</a:t>
            </a:r>
            <a:r>
              <a:rPr lang="en-US" dirty="0"/>
              <a:t> – CERN</a:t>
            </a:r>
          </a:p>
          <a:p>
            <a:r>
              <a:rPr lang="en-US" dirty="0"/>
              <a:t>With many thanks to Nicolas Mounet, </a:t>
            </a:r>
            <a:r>
              <a:rPr lang="es-ES" dirty="0"/>
              <a:t>David </a:t>
            </a:r>
            <a:r>
              <a:rPr lang="es-ES" dirty="0" err="1"/>
              <a:t>Amorim</a:t>
            </a:r>
            <a:r>
              <a:rPr lang="es-ES"/>
              <a:t>, Elena de la Fuente Garcia, Ingrid Mases Sole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BB823-D91F-C621-B801-AD257B34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CC9A-3349-54EE-4805-C229C189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447C3-0FE2-7AD0-5BC3-DF3605F4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69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379" y="1592263"/>
            <a:ext cx="11376024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 a bulk metal: </a:t>
            </a:r>
          </a:p>
          <a:p>
            <a:endParaRPr lang="en-US" dirty="0"/>
          </a:p>
          <a:p>
            <a:r>
              <a:rPr lang="en-US" dirty="0"/>
              <a:t>Thin film over a substrate (metal)? How are real and imaginary parts?</a:t>
            </a:r>
          </a:p>
          <a:p>
            <a:pPr lvl="1"/>
            <a:r>
              <a:rPr lang="en-US" dirty="0"/>
              <a:t>Depends on </a:t>
            </a:r>
            <a:r>
              <a:rPr lang="en-US" dirty="0">
                <a:solidFill>
                  <a:srgbClr val="FF0000"/>
                </a:solidFill>
              </a:rPr>
              <a:t>substrate</a:t>
            </a:r>
          </a:p>
          <a:p>
            <a:pPr lvl="1"/>
            <a:r>
              <a:rPr lang="en-US" dirty="0"/>
              <a:t>Depends on </a:t>
            </a:r>
            <a:r>
              <a:rPr lang="en-US" dirty="0">
                <a:solidFill>
                  <a:srgbClr val="FF0000"/>
                </a:solidFill>
              </a:rPr>
              <a:t>thickness d</a:t>
            </a:r>
            <a:r>
              <a:rPr lang="en-US" dirty="0"/>
              <a:t>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skin depth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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To learn more: open 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two-layers.xlsx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Thanks to </a:t>
            </a:r>
            <a:r>
              <a:rPr lang="en-GB" dirty="0">
                <a:solidFill>
                  <a:srgbClr val="FF0000"/>
                </a:solidFill>
              </a:rPr>
              <a:t>Patrick </a:t>
            </a:r>
            <a:r>
              <a:rPr lang="en-GB" dirty="0" err="1">
                <a:solidFill>
                  <a:srgbClr val="FF0000"/>
                </a:solidFill>
              </a:rPr>
              <a:t>Krkotić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Uwe Niedermayer </a:t>
            </a:r>
            <a:r>
              <a:rPr lang="en-GB" dirty="0"/>
              <a:t>for the paper “Iterative Model for Calculating the Surface Impedance of Multilayers”, 2016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Surface impedance has real and imaginary parts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981148"/>
              </p:ext>
            </p:extLst>
          </p:nvPr>
        </p:nvGraphicFramePr>
        <p:xfrm>
          <a:off x="3287688" y="1296084"/>
          <a:ext cx="2092325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55600" imgH="444240" progId="Equation.3">
                  <p:embed/>
                </p:oleObj>
              </mc:Choice>
              <mc:Fallback>
                <p:oleObj name="Equation" r:id="rId3" imgW="1155600" imgH="444240" progId="Equation.3">
                  <p:embed/>
                  <p:pic>
                    <p:nvPicPr>
                      <p:cNvPr id="7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88" y="1296084"/>
                        <a:ext cx="2092325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065465"/>
              </p:ext>
            </p:extLst>
          </p:nvPr>
        </p:nvGraphicFramePr>
        <p:xfrm>
          <a:off x="1487488" y="3789040"/>
          <a:ext cx="2106612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68200" imgH="482400" progId="Equation.3">
                  <p:embed/>
                </p:oleObj>
              </mc:Choice>
              <mc:Fallback>
                <p:oleObj name="Equation" r:id="rId5" imgW="1168200" imgH="482400" progId="Equation.3">
                  <p:embed/>
                  <p:pic>
                    <p:nvPicPr>
                      <p:cNvPr id="8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488" y="3789040"/>
                        <a:ext cx="2106612" cy="8715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816331"/>
              </p:ext>
            </p:extLst>
          </p:nvPr>
        </p:nvGraphicFramePr>
        <p:xfrm>
          <a:off x="5918721" y="1284970"/>
          <a:ext cx="11509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40" imgH="482400" progId="Equation.3">
                  <p:embed/>
                </p:oleObj>
              </mc:Choice>
              <mc:Fallback>
                <p:oleObj name="Equation" r:id="rId7" imgW="672840" imgH="482400" progId="Equation.3">
                  <p:embed/>
                  <p:pic>
                    <p:nvPicPr>
                      <p:cNvPr id="9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721" y="1284970"/>
                        <a:ext cx="115093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9558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28F96-5648-60A8-5DED-3EC88A0C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E50A-76AB-E673-BBAA-9B9467871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Cavity measurement with VNA up to 1.5 GHz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E9CD9-9272-266C-12B9-007D292ED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3FB0F-D54E-2128-9D6D-AF26974F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0F70F-BE69-D8DE-19F4-31D468897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close-up of a device&#10;&#10;AI-generated content may be incorrect.">
            <a:extLst>
              <a:ext uri="{FF2B5EF4-FFF2-40B4-BE49-F238E27FC236}">
                <a16:creationId xmlns:a16="http://schemas.microsoft.com/office/drawing/2014/main" id="{C5EC63FE-045B-1158-4C45-7F441EAF2A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257" r="24532"/>
          <a:stretch/>
        </p:blipFill>
        <p:spPr>
          <a:xfrm>
            <a:off x="32048" y="1418862"/>
            <a:ext cx="4320480" cy="47464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464676-13CB-C94F-E5C4-86F786D8CE00}"/>
              </a:ext>
            </a:extLst>
          </p:cNvPr>
          <p:cNvSpPr txBox="1"/>
          <p:nvPr/>
        </p:nvSpPr>
        <p:spPr>
          <a:xfrm>
            <a:off x="73233" y="1054646"/>
            <a:ext cx="15388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>
                <a:solidFill>
                  <a:srgbClr val="2F2F2F"/>
                </a:solidFill>
              </a:rPr>
              <a:t>Port 1 </a:t>
            </a:r>
          </a:p>
          <a:p>
            <a:pPr algn="r"/>
            <a:r>
              <a:rPr lang="en-GB" dirty="0">
                <a:solidFill>
                  <a:srgbClr val="2F2F2F"/>
                </a:solidFill>
              </a:rPr>
              <a:t>Forward power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7330C4-E3BA-11C2-ED68-5DA5D5E84AF7}"/>
              </a:ext>
            </a:extLst>
          </p:cNvPr>
          <p:cNvSpPr txBox="1"/>
          <p:nvPr/>
        </p:nvSpPr>
        <p:spPr>
          <a:xfrm>
            <a:off x="2827541" y="1390046"/>
            <a:ext cx="257769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2F2F2F"/>
                </a:solidFill>
              </a:rPr>
              <a:t>Port 2 Transmitted power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7E31EE-293D-F68F-1E51-0005005B156A}"/>
              </a:ext>
            </a:extLst>
          </p:cNvPr>
          <p:cNvSpPr txBox="1"/>
          <p:nvPr/>
        </p:nvSpPr>
        <p:spPr>
          <a:xfrm>
            <a:off x="4116388" y="5317406"/>
            <a:ext cx="4139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will measure the </a:t>
            </a:r>
            <a:r>
              <a:rPr lang="en-US" dirty="0">
                <a:solidFill>
                  <a:srgbClr val="FF0000"/>
                </a:solidFill>
              </a:rPr>
              <a:t>frequency and the amplitude of the various resonances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02C3D9-D8A9-B870-F9D9-27937E3BB79E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423592" y="2802609"/>
            <a:ext cx="1692796" cy="283796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63500">
              <a:srgbClr val="2F2F2F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A4BE098-2C45-3AD0-AEE4-0EF32879BFC0}"/>
              </a:ext>
            </a:extLst>
          </p:cNvPr>
          <p:cNvCxnSpPr>
            <a:cxnSpLocks/>
          </p:cNvCxnSpPr>
          <p:nvPr/>
        </p:nvCxnSpPr>
        <p:spPr>
          <a:xfrm>
            <a:off x="6240016" y="1081774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38BF30B-BA01-1B1C-A357-286A87385E0E}"/>
              </a:ext>
            </a:extLst>
          </p:cNvPr>
          <p:cNvCxnSpPr>
            <a:cxnSpLocks/>
          </p:cNvCxnSpPr>
          <p:nvPr/>
        </p:nvCxnSpPr>
        <p:spPr>
          <a:xfrm>
            <a:off x="4223792" y="1054646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981900C-97B2-F605-16E9-A473D7D8914D}"/>
              </a:ext>
            </a:extLst>
          </p:cNvPr>
          <p:cNvCxnSpPr>
            <a:cxnSpLocks/>
          </p:cNvCxnSpPr>
          <p:nvPr/>
        </p:nvCxnSpPr>
        <p:spPr>
          <a:xfrm flipH="1">
            <a:off x="3305994" y="1315500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7150CDD-8A8A-6698-2C1A-FB7C3B320413}"/>
              </a:ext>
            </a:extLst>
          </p:cNvPr>
          <p:cNvCxnSpPr>
            <a:cxnSpLocks/>
          </p:cNvCxnSpPr>
          <p:nvPr/>
        </p:nvCxnSpPr>
        <p:spPr>
          <a:xfrm flipH="1">
            <a:off x="4559643" y="1343013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A3180F1-A883-F3C2-CC5E-7F6C4257B5F0}"/>
              </a:ext>
            </a:extLst>
          </p:cNvPr>
          <p:cNvSpPr/>
          <p:nvPr/>
        </p:nvSpPr>
        <p:spPr>
          <a:xfrm>
            <a:off x="1723768" y="1031789"/>
            <a:ext cx="10125628" cy="2465173"/>
          </a:xfrm>
          <a:custGeom>
            <a:avLst/>
            <a:gdLst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39313 w 10151075"/>
              <a:gd name="connsiteY18" fmla="*/ 49427 h 2465173"/>
              <a:gd name="connsiteX19" fmla="*/ 2947086 w 10151075"/>
              <a:gd name="connsiteY19" fmla="*/ 43249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77729 w 10151075"/>
              <a:gd name="connsiteY22" fmla="*/ 67962 h 2465173"/>
              <a:gd name="connsiteX23" fmla="*/ 4287794 w 10151075"/>
              <a:gd name="connsiteY23" fmla="*/ 74141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947086 w 10151075"/>
              <a:gd name="connsiteY19" fmla="*/ 43249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77729 w 10151075"/>
              <a:gd name="connsiteY22" fmla="*/ 67962 h 2465173"/>
              <a:gd name="connsiteX23" fmla="*/ 4287794 w 10151075"/>
              <a:gd name="connsiteY23" fmla="*/ 74141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947086 w 10151075"/>
              <a:gd name="connsiteY19" fmla="*/ 43249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77729 w 10151075"/>
              <a:gd name="connsiteY22" fmla="*/ 67962 h 2465173"/>
              <a:gd name="connsiteX23" fmla="*/ 4287794 w 10151075"/>
              <a:gd name="connsiteY23" fmla="*/ 74141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77729 w 10151075"/>
              <a:gd name="connsiteY22" fmla="*/ 67962 h 2465173"/>
              <a:gd name="connsiteX23" fmla="*/ 4287794 w 10151075"/>
              <a:gd name="connsiteY23" fmla="*/ 74141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74141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67962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0027 w 10151075"/>
              <a:gd name="connsiteY25" fmla="*/ 61784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6252518 w 10151075"/>
              <a:gd name="connsiteY31" fmla="*/ 74141 h 2465173"/>
              <a:gd name="connsiteX32" fmla="*/ 6715897 w 10151075"/>
              <a:gd name="connsiteY32" fmla="*/ 98854 h 2465173"/>
              <a:gd name="connsiteX33" fmla="*/ 7735329 w 10151075"/>
              <a:gd name="connsiteY33" fmla="*/ 111211 h 2465173"/>
              <a:gd name="connsiteX34" fmla="*/ 7834183 w 10151075"/>
              <a:gd name="connsiteY34" fmla="*/ 117389 h 2465173"/>
              <a:gd name="connsiteX35" fmla="*/ 8149281 w 10151075"/>
              <a:gd name="connsiteY35" fmla="*/ 105033 h 2465173"/>
              <a:gd name="connsiteX36" fmla="*/ 8384059 w 10151075"/>
              <a:gd name="connsiteY36" fmla="*/ 98854 h 2465173"/>
              <a:gd name="connsiteX37" fmla="*/ 8612659 w 10151075"/>
              <a:gd name="connsiteY37" fmla="*/ 86497 h 2465173"/>
              <a:gd name="connsiteX38" fmla="*/ 8779475 w 10151075"/>
              <a:gd name="connsiteY38" fmla="*/ 80319 h 2465173"/>
              <a:gd name="connsiteX39" fmla="*/ 8915400 w 10151075"/>
              <a:gd name="connsiteY39" fmla="*/ 67962 h 2465173"/>
              <a:gd name="connsiteX40" fmla="*/ 9403491 w 10151075"/>
              <a:gd name="connsiteY40" fmla="*/ 123568 h 2465173"/>
              <a:gd name="connsiteX41" fmla="*/ 9570308 w 10151075"/>
              <a:gd name="connsiteY41" fmla="*/ 172995 h 2465173"/>
              <a:gd name="connsiteX42" fmla="*/ 9656805 w 10151075"/>
              <a:gd name="connsiteY42" fmla="*/ 247135 h 2465173"/>
              <a:gd name="connsiteX43" fmla="*/ 9780373 w 10151075"/>
              <a:gd name="connsiteY43" fmla="*/ 333633 h 2465173"/>
              <a:gd name="connsiteX44" fmla="*/ 9811264 w 10151075"/>
              <a:gd name="connsiteY44" fmla="*/ 376881 h 2465173"/>
              <a:gd name="connsiteX45" fmla="*/ 9823621 w 10151075"/>
              <a:gd name="connsiteY45" fmla="*/ 413952 h 2465173"/>
              <a:gd name="connsiteX46" fmla="*/ 9891583 w 10151075"/>
              <a:gd name="connsiteY46" fmla="*/ 531341 h 2465173"/>
              <a:gd name="connsiteX47" fmla="*/ 9965724 w 10151075"/>
              <a:gd name="connsiteY47" fmla="*/ 636373 h 2465173"/>
              <a:gd name="connsiteX48" fmla="*/ 10027508 w 10151075"/>
              <a:gd name="connsiteY48" fmla="*/ 710514 h 2465173"/>
              <a:gd name="connsiteX49" fmla="*/ 10076935 w 10151075"/>
              <a:gd name="connsiteY49" fmla="*/ 1007076 h 2465173"/>
              <a:gd name="connsiteX50" fmla="*/ 10101648 w 10151075"/>
              <a:gd name="connsiteY50" fmla="*/ 1081216 h 2465173"/>
              <a:gd name="connsiteX51" fmla="*/ 10132540 w 10151075"/>
              <a:gd name="connsiteY51" fmla="*/ 1278925 h 2465173"/>
              <a:gd name="connsiteX52" fmla="*/ 10138718 w 10151075"/>
              <a:gd name="connsiteY52" fmla="*/ 1365422 h 2465173"/>
              <a:gd name="connsiteX53" fmla="*/ 10151075 w 10151075"/>
              <a:gd name="connsiteY53" fmla="*/ 1451919 h 2465173"/>
              <a:gd name="connsiteX54" fmla="*/ 10138718 w 10151075"/>
              <a:gd name="connsiteY54" fmla="*/ 1847335 h 2465173"/>
              <a:gd name="connsiteX55" fmla="*/ 10132540 w 10151075"/>
              <a:gd name="connsiteY55" fmla="*/ 1865870 h 2465173"/>
              <a:gd name="connsiteX56" fmla="*/ 10095470 w 10151075"/>
              <a:gd name="connsiteY56" fmla="*/ 1952368 h 2465173"/>
              <a:gd name="connsiteX57" fmla="*/ 10076935 w 10151075"/>
              <a:gd name="connsiteY57" fmla="*/ 1995616 h 2465173"/>
              <a:gd name="connsiteX58" fmla="*/ 10039864 w 10151075"/>
              <a:gd name="connsiteY58" fmla="*/ 2051222 h 2465173"/>
              <a:gd name="connsiteX59" fmla="*/ 9984259 w 10151075"/>
              <a:gd name="connsiteY59" fmla="*/ 2168611 h 2465173"/>
              <a:gd name="connsiteX60" fmla="*/ 9947189 w 10151075"/>
              <a:gd name="connsiteY60" fmla="*/ 2224216 h 2465173"/>
              <a:gd name="connsiteX61" fmla="*/ 9854513 w 10151075"/>
              <a:gd name="connsiteY61" fmla="*/ 2304535 h 2465173"/>
              <a:gd name="connsiteX62" fmla="*/ 9730946 w 10151075"/>
              <a:gd name="connsiteY62" fmla="*/ 2397211 h 2465173"/>
              <a:gd name="connsiteX63" fmla="*/ 9650627 w 10151075"/>
              <a:gd name="connsiteY63" fmla="*/ 2415746 h 2465173"/>
              <a:gd name="connsiteX64" fmla="*/ 9533237 w 10151075"/>
              <a:gd name="connsiteY64" fmla="*/ 2446638 h 2465173"/>
              <a:gd name="connsiteX65" fmla="*/ 9483810 w 10151075"/>
              <a:gd name="connsiteY65" fmla="*/ 2452816 h 2465173"/>
              <a:gd name="connsiteX66" fmla="*/ 9360243 w 10151075"/>
              <a:gd name="connsiteY66" fmla="*/ 2465173 h 2465173"/>
              <a:gd name="connsiteX67" fmla="*/ 9094573 w 10151075"/>
              <a:gd name="connsiteY67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52518 w 10151075"/>
              <a:gd name="connsiteY32" fmla="*/ 74141 h 2465173"/>
              <a:gd name="connsiteX33" fmla="*/ 6715897 w 10151075"/>
              <a:gd name="connsiteY33" fmla="*/ 98854 h 2465173"/>
              <a:gd name="connsiteX34" fmla="*/ 7735329 w 10151075"/>
              <a:gd name="connsiteY34" fmla="*/ 111211 h 2465173"/>
              <a:gd name="connsiteX35" fmla="*/ 7834183 w 10151075"/>
              <a:gd name="connsiteY35" fmla="*/ 117389 h 2465173"/>
              <a:gd name="connsiteX36" fmla="*/ 8149281 w 10151075"/>
              <a:gd name="connsiteY36" fmla="*/ 105033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52518 w 10151075"/>
              <a:gd name="connsiteY32" fmla="*/ 74141 h 2465173"/>
              <a:gd name="connsiteX33" fmla="*/ 6722075 w 10151075"/>
              <a:gd name="connsiteY33" fmla="*/ 49427 h 2465173"/>
              <a:gd name="connsiteX34" fmla="*/ 7735329 w 10151075"/>
              <a:gd name="connsiteY34" fmla="*/ 111211 h 2465173"/>
              <a:gd name="connsiteX35" fmla="*/ 7834183 w 10151075"/>
              <a:gd name="connsiteY35" fmla="*/ 117389 h 2465173"/>
              <a:gd name="connsiteX36" fmla="*/ 8149281 w 10151075"/>
              <a:gd name="connsiteY36" fmla="*/ 105033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111211 h 2465173"/>
              <a:gd name="connsiteX35" fmla="*/ 7834183 w 10151075"/>
              <a:gd name="connsiteY35" fmla="*/ 117389 h 2465173"/>
              <a:gd name="connsiteX36" fmla="*/ 8149281 w 10151075"/>
              <a:gd name="connsiteY36" fmla="*/ 105033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34183 w 10151075"/>
              <a:gd name="connsiteY35" fmla="*/ 117389 h 2465173"/>
              <a:gd name="connsiteX36" fmla="*/ 8149281 w 10151075"/>
              <a:gd name="connsiteY36" fmla="*/ 105033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9281 w 10151075"/>
              <a:gd name="connsiteY36" fmla="*/ 105033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98854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15400 w 10151075"/>
              <a:gd name="connsiteY40" fmla="*/ 67962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88091 w 10151075"/>
              <a:gd name="connsiteY12" fmla="*/ 43249 h 2465173"/>
              <a:gd name="connsiteX13" fmla="*/ 574589 w 10151075"/>
              <a:gd name="connsiteY13" fmla="*/ 30892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54908 h 2489886"/>
              <a:gd name="connsiteX1" fmla="*/ 0 w 10151075"/>
              <a:gd name="connsiteY1" fmla="*/ 624016 h 2489886"/>
              <a:gd name="connsiteX2" fmla="*/ 6178 w 10151075"/>
              <a:gd name="connsiteY2" fmla="*/ 543697 h 2489886"/>
              <a:gd name="connsiteX3" fmla="*/ 18535 w 10151075"/>
              <a:gd name="connsiteY3" fmla="*/ 488092 h 2489886"/>
              <a:gd name="connsiteX4" fmla="*/ 24713 w 10151075"/>
              <a:gd name="connsiteY4" fmla="*/ 451021 h 2489886"/>
              <a:gd name="connsiteX5" fmla="*/ 37070 w 10151075"/>
              <a:gd name="connsiteY5" fmla="*/ 333632 h 2489886"/>
              <a:gd name="connsiteX6" fmla="*/ 49427 w 10151075"/>
              <a:gd name="connsiteY6" fmla="*/ 315097 h 2489886"/>
              <a:gd name="connsiteX7" fmla="*/ 67962 w 10151075"/>
              <a:gd name="connsiteY7" fmla="*/ 265670 h 2489886"/>
              <a:gd name="connsiteX8" fmla="*/ 80318 w 10151075"/>
              <a:gd name="connsiteY8" fmla="*/ 240956 h 2489886"/>
              <a:gd name="connsiteX9" fmla="*/ 117389 w 10151075"/>
              <a:gd name="connsiteY9" fmla="*/ 185351 h 2489886"/>
              <a:gd name="connsiteX10" fmla="*/ 191529 w 10151075"/>
              <a:gd name="connsiteY10" fmla="*/ 129746 h 2489886"/>
              <a:gd name="connsiteX11" fmla="*/ 247135 w 10151075"/>
              <a:gd name="connsiteY11" fmla="*/ 105032 h 2489886"/>
              <a:gd name="connsiteX12" fmla="*/ 494269 w 10151075"/>
              <a:gd name="connsiteY12" fmla="*/ 0 h 2489886"/>
              <a:gd name="connsiteX13" fmla="*/ 574589 w 10151075"/>
              <a:gd name="connsiteY13" fmla="*/ 55605 h 2489886"/>
              <a:gd name="connsiteX14" fmla="*/ 716691 w 10151075"/>
              <a:gd name="connsiteY14" fmla="*/ 37070 h 2489886"/>
              <a:gd name="connsiteX15" fmla="*/ 741405 w 10151075"/>
              <a:gd name="connsiteY15" fmla="*/ 30892 h 2489886"/>
              <a:gd name="connsiteX16" fmla="*/ 1099751 w 10151075"/>
              <a:gd name="connsiteY16" fmla="*/ 24713 h 2489886"/>
              <a:gd name="connsiteX17" fmla="*/ 2384854 w 10151075"/>
              <a:gd name="connsiteY17" fmla="*/ 55605 h 2489886"/>
              <a:gd name="connsiteX18" fmla="*/ 2545491 w 10151075"/>
              <a:gd name="connsiteY18" fmla="*/ 55605 h 2489886"/>
              <a:gd name="connsiteX19" fmla="*/ 2885303 w 10151075"/>
              <a:gd name="connsiteY19" fmla="*/ 55606 h 2489886"/>
              <a:gd name="connsiteX20" fmla="*/ 3015048 w 10151075"/>
              <a:gd name="connsiteY20" fmla="*/ 55605 h 2489886"/>
              <a:gd name="connsiteX21" fmla="*/ 3632886 w 10151075"/>
              <a:gd name="connsiteY21" fmla="*/ 67962 h 2489886"/>
              <a:gd name="connsiteX22" fmla="*/ 4083908 w 10151075"/>
              <a:gd name="connsiteY22" fmla="*/ 74140 h 2489886"/>
              <a:gd name="connsiteX23" fmla="*/ 4287794 w 10151075"/>
              <a:gd name="connsiteY23" fmla="*/ 67963 h 2489886"/>
              <a:gd name="connsiteX24" fmla="*/ 4621427 w 10151075"/>
              <a:gd name="connsiteY24" fmla="*/ 61784 h 2489886"/>
              <a:gd name="connsiteX25" fmla="*/ 4856205 w 10151075"/>
              <a:gd name="connsiteY25" fmla="*/ 61783 h 2489886"/>
              <a:gd name="connsiteX26" fmla="*/ 4955059 w 10151075"/>
              <a:gd name="connsiteY26" fmla="*/ 67962 h 2489886"/>
              <a:gd name="connsiteX27" fmla="*/ 5226908 w 10151075"/>
              <a:gd name="connsiteY27" fmla="*/ 61783 h 2489886"/>
              <a:gd name="connsiteX28" fmla="*/ 5523470 w 10151075"/>
              <a:gd name="connsiteY28" fmla="*/ 67962 h 2489886"/>
              <a:gd name="connsiteX29" fmla="*/ 5560540 w 10151075"/>
              <a:gd name="connsiteY29" fmla="*/ 74140 h 2489886"/>
              <a:gd name="connsiteX30" fmla="*/ 5869459 w 10151075"/>
              <a:gd name="connsiteY30" fmla="*/ 67962 h 2489886"/>
              <a:gd name="connsiteX31" fmla="*/ 5968313 w 10151075"/>
              <a:gd name="connsiteY31" fmla="*/ 80319 h 2489886"/>
              <a:gd name="connsiteX32" fmla="*/ 6271053 w 10151075"/>
              <a:gd name="connsiteY32" fmla="*/ 74140 h 2489886"/>
              <a:gd name="connsiteX33" fmla="*/ 6722075 w 10151075"/>
              <a:gd name="connsiteY33" fmla="*/ 74140 h 2489886"/>
              <a:gd name="connsiteX34" fmla="*/ 7735329 w 10151075"/>
              <a:gd name="connsiteY34" fmla="*/ 86497 h 2489886"/>
              <a:gd name="connsiteX35" fmla="*/ 7889788 w 10151075"/>
              <a:gd name="connsiteY35" fmla="*/ 92675 h 2489886"/>
              <a:gd name="connsiteX36" fmla="*/ 8143102 w 10151075"/>
              <a:gd name="connsiteY36" fmla="*/ 98854 h 2489886"/>
              <a:gd name="connsiteX37" fmla="*/ 8384059 w 10151075"/>
              <a:gd name="connsiteY37" fmla="*/ 98854 h 2489886"/>
              <a:gd name="connsiteX38" fmla="*/ 8612659 w 10151075"/>
              <a:gd name="connsiteY38" fmla="*/ 111210 h 2489886"/>
              <a:gd name="connsiteX39" fmla="*/ 8779475 w 10151075"/>
              <a:gd name="connsiteY39" fmla="*/ 105032 h 2489886"/>
              <a:gd name="connsiteX40" fmla="*/ 8927757 w 10151075"/>
              <a:gd name="connsiteY40" fmla="*/ 105032 h 2489886"/>
              <a:gd name="connsiteX41" fmla="*/ 9403491 w 10151075"/>
              <a:gd name="connsiteY41" fmla="*/ 148281 h 2489886"/>
              <a:gd name="connsiteX42" fmla="*/ 9570308 w 10151075"/>
              <a:gd name="connsiteY42" fmla="*/ 197708 h 2489886"/>
              <a:gd name="connsiteX43" fmla="*/ 9656805 w 10151075"/>
              <a:gd name="connsiteY43" fmla="*/ 271848 h 2489886"/>
              <a:gd name="connsiteX44" fmla="*/ 9780373 w 10151075"/>
              <a:gd name="connsiteY44" fmla="*/ 358346 h 2489886"/>
              <a:gd name="connsiteX45" fmla="*/ 9811264 w 10151075"/>
              <a:gd name="connsiteY45" fmla="*/ 401594 h 2489886"/>
              <a:gd name="connsiteX46" fmla="*/ 9823621 w 10151075"/>
              <a:gd name="connsiteY46" fmla="*/ 438665 h 2489886"/>
              <a:gd name="connsiteX47" fmla="*/ 9891583 w 10151075"/>
              <a:gd name="connsiteY47" fmla="*/ 556054 h 2489886"/>
              <a:gd name="connsiteX48" fmla="*/ 9965724 w 10151075"/>
              <a:gd name="connsiteY48" fmla="*/ 661086 h 2489886"/>
              <a:gd name="connsiteX49" fmla="*/ 10027508 w 10151075"/>
              <a:gd name="connsiteY49" fmla="*/ 735227 h 2489886"/>
              <a:gd name="connsiteX50" fmla="*/ 10076935 w 10151075"/>
              <a:gd name="connsiteY50" fmla="*/ 1031789 h 2489886"/>
              <a:gd name="connsiteX51" fmla="*/ 10101648 w 10151075"/>
              <a:gd name="connsiteY51" fmla="*/ 1105929 h 2489886"/>
              <a:gd name="connsiteX52" fmla="*/ 10132540 w 10151075"/>
              <a:gd name="connsiteY52" fmla="*/ 1303638 h 2489886"/>
              <a:gd name="connsiteX53" fmla="*/ 10138718 w 10151075"/>
              <a:gd name="connsiteY53" fmla="*/ 1390135 h 2489886"/>
              <a:gd name="connsiteX54" fmla="*/ 10151075 w 10151075"/>
              <a:gd name="connsiteY54" fmla="*/ 1476632 h 2489886"/>
              <a:gd name="connsiteX55" fmla="*/ 10138718 w 10151075"/>
              <a:gd name="connsiteY55" fmla="*/ 1872048 h 2489886"/>
              <a:gd name="connsiteX56" fmla="*/ 10132540 w 10151075"/>
              <a:gd name="connsiteY56" fmla="*/ 1890583 h 2489886"/>
              <a:gd name="connsiteX57" fmla="*/ 10095470 w 10151075"/>
              <a:gd name="connsiteY57" fmla="*/ 1977081 h 2489886"/>
              <a:gd name="connsiteX58" fmla="*/ 10076935 w 10151075"/>
              <a:gd name="connsiteY58" fmla="*/ 2020329 h 2489886"/>
              <a:gd name="connsiteX59" fmla="*/ 10039864 w 10151075"/>
              <a:gd name="connsiteY59" fmla="*/ 2075935 h 2489886"/>
              <a:gd name="connsiteX60" fmla="*/ 9984259 w 10151075"/>
              <a:gd name="connsiteY60" fmla="*/ 2193324 h 2489886"/>
              <a:gd name="connsiteX61" fmla="*/ 9947189 w 10151075"/>
              <a:gd name="connsiteY61" fmla="*/ 2248929 h 2489886"/>
              <a:gd name="connsiteX62" fmla="*/ 9854513 w 10151075"/>
              <a:gd name="connsiteY62" fmla="*/ 2329248 h 2489886"/>
              <a:gd name="connsiteX63" fmla="*/ 9730946 w 10151075"/>
              <a:gd name="connsiteY63" fmla="*/ 2421924 h 2489886"/>
              <a:gd name="connsiteX64" fmla="*/ 9650627 w 10151075"/>
              <a:gd name="connsiteY64" fmla="*/ 2440459 h 2489886"/>
              <a:gd name="connsiteX65" fmla="*/ 9533237 w 10151075"/>
              <a:gd name="connsiteY65" fmla="*/ 2471351 h 2489886"/>
              <a:gd name="connsiteX66" fmla="*/ 9483810 w 10151075"/>
              <a:gd name="connsiteY66" fmla="*/ 2477529 h 2489886"/>
              <a:gd name="connsiteX67" fmla="*/ 9360243 w 10151075"/>
              <a:gd name="connsiteY67" fmla="*/ 2489886 h 2489886"/>
              <a:gd name="connsiteX68" fmla="*/ 9094573 w 10151075"/>
              <a:gd name="connsiteY68" fmla="*/ 2477529 h 2489886"/>
              <a:gd name="connsiteX0" fmla="*/ 6178 w 10151075"/>
              <a:gd name="connsiteY0" fmla="*/ 654908 h 2489886"/>
              <a:gd name="connsiteX1" fmla="*/ 0 w 10151075"/>
              <a:gd name="connsiteY1" fmla="*/ 624016 h 2489886"/>
              <a:gd name="connsiteX2" fmla="*/ 6178 w 10151075"/>
              <a:gd name="connsiteY2" fmla="*/ 543697 h 2489886"/>
              <a:gd name="connsiteX3" fmla="*/ 18535 w 10151075"/>
              <a:gd name="connsiteY3" fmla="*/ 488092 h 2489886"/>
              <a:gd name="connsiteX4" fmla="*/ 24713 w 10151075"/>
              <a:gd name="connsiteY4" fmla="*/ 451021 h 2489886"/>
              <a:gd name="connsiteX5" fmla="*/ 37070 w 10151075"/>
              <a:gd name="connsiteY5" fmla="*/ 333632 h 2489886"/>
              <a:gd name="connsiteX6" fmla="*/ 49427 w 10151075"/>
              <a:gd name="connsiteY6" fmla="*/ 315097 h 2489886"/>
              <a:gd name="connsiteX7" fmla="*/ 67962 w 10151075"/>
              <a:gd name="connsiteY7" fmla="*/ 265670 h 2489886"/>
              <a:gd name="connsiteX8" fmla="*/ 80318 w 10151075"/>
              <a:gd name="connsiteY8" fmla="*/ 240956 h 2489886"/>
              <a:gd name="connsiteX9" fmla="*/ 117389 w 10151075"/>
              <a:gd name="connsiteY9" fmla="*/ 185351 h 2489886"/>
              <a:gd name="connsiteX10" fmla="*/ 191529 w 10151075"/>
              <a:gd name="connsiteY10" fmla="*/ 129746 h 2489886"/>
              <a:gd name="connsiteX11" fmla="*/ 247135 w 10151075"/>
              <a:gd name="connsiteY11" fmla="*/ 105032 h 2489886"/>
              <a:gd name="connsiteX12" fmla="*/ 494269 w 10151075"/>
              <a:gd name="connsiteY12" fmla="*/ 0 h 2489886"/>
              <a:gd name="connsiteX13" fmla="*/ 574589 w 10151075"/>
              <a:gd name="connsiteY13" fmla="*/ 55605 h 2489886"/>
              <a:gd name="connsiteX14" fmla="*/ 716691 w 10151075"/>
              <a:gd name="connsiteY14" fmla="*/ 37070 h 2489886"/>
              <a:gd name="connsiteX15" fmla="*/ 741405 w 10151075"/>
              <a:gd name="connsiteY15" fmla="*/ 30892 h 2489886"/>
              <a:gd name="connsiteX16" fmla="*/ 1099751 w 10151075"/>
              <a:gd name="connsiteY16" fmla="*/ 24713 h 2489886"/>
              <a:gd name="connsiteX17" fmla="*/ 2384854 w 10151075"/>
              <a:gd name="connsiteY17" fmla="*/ 55605 h 2489886"/>
              <a:gd name="connsiteX18" fmla="*/ 2545491 w 10151075"/>
              <a:gd name="connsiteY18" fmla="*/ 55605 h 2489886"/>
              <a:gd name="connsiteX19" fmla="*/ 2885303 w 10151075"/>
              <a:gd name="connsiteY19" fmla="*/ 55606 h 2489886"/>
              <a:gd name="connsiteX20" fmla="*/ 3015048 w 10151075"/>
              <a:gd name="connsiteY20" fmla="*/ 55605 h 2489886"/>
              <a:gd name="connsiteX21" fmla="*/ 3632886 w 10151075"/>
              <a:gd name="connsiteY21" fmla="*/ 67962 h 2489886"/>
              <a:gd name="connsiteX22" fmla="*/ 4083908 w 10151075"/>
              <a:gd name="connsiteY22" fmla="*/ 74140 h 2489886"/>
              <a:gd name="connsiteX23" fmla="*/ 4287794 w 10151075"/>
              <a:gd name="connsiteY23" fmla="*/ 67963 h 2489886"/>
              <a:gd name="connsiteX24" fmla="*/ 4621427 w 10151075"/>
              <a:gd name="connsiteY24" fmla="*/ 61784 h 2489886"/>
              <a:gd name="connsiteX25" fmla="*/ 4856205 w 10151075"/>
              <a:gd name="connsiteY25" fmla="*/ 61783 h 2489886"/>
              <a:gd name="connsiteX26" fmla="*/ 4955059 w 10151075"/>
              <a:gd name="connsiteY26" fmla="*/ 67962 h 2489886"/>
              <a:gd name="connsiteX27" fmla="*/ 5226908 w 10151075"/>
              <a:gd name="connsiteY27" fmla="*/ 61783 h 2489886"/>
              <a:gd name="connsiteX28" fmla="*/ 5523470 w 10151075"/>
              <a:gd name="connsiteY28" fmla="*/ 67962 h 2489886"/>
              <a:gd name="connsiteX29" fmla="*/ 5560540 w 10151075"/>
              <a:gd name="connsiteY29" fmla="*/ 74140 h 2489886"/>
              <a:gd name="connsiteX30" fmla="*/ 5869459 w 10151075"/>
              <a:gd name="connsiteY30" fmla="*/ 67962 h 2489886"/>
              <a:gd name="connsiteX31" fmla="*/ 5968313 w 10151075"/>
              <a:gd name="connsiteY31" fmla="*/ 80319 h 2489886"/>
              <a:gd name="connsiteX32" fmla="*/ 6271053 w 10151075"/>
              <a:gd name="connsiteY32" fmla="*/ 74140 h 2489886"/>
              <a:gd name="connsiteX33" fmla="*/ 6722075 w 10151075"/>
              <a:gd name="connsiteY33" fmla="*/ 74140 h 2489886"/>
              <a:gd name="connsiteX34" fmla="*/ 7735329 w 10151075"/>
              <a:gd name="connsiteY34" fmla="*/ 86497 h 2489886"/>
              <a:gd name="connsiteX35" fmla="*/ 7889788 w 10151075"/>
              <a:gd name="connsiteY35" fmla="*/ 92675 h 2489886"/>
              <a:gd name="connsiteX36" fmla="*/ 8143102 w 10151075"/>
              <a:gd name="connsiteY36" fmla="*/ 98854 h 2489886"/>
              <a:gd name="connsiteX37" fmla="*/ 8384059 w 10151075"/>
              <a:gd name="connsiteY37" fmla="*/ 98854 h 2489886"/>
              <a:gd name="connsiteX38" fmla="*/ 8612659 w 10151075"/>
              <a:gd name="connsiteY38" fmla="*/ 111210 h 2489886"/>
              <a:gd name="connsiteX39" fmla="*/ 8779475 w 10151075"/>
              <a:gd name="connsiteY39" fmla="*/ 105032 h 2489886"/>
              <a:gd name="connsiteX40" fmla="*/ 8927757 w 10151075"/>
              <a:gd name="connsiteY40" fmla="*/ 105032 h 2489886"/>
              <a:gd name="connsiteX41" fmla="*/ 9403491 w 10151075"/>
              <a:gd name="connsiteY41" fmla="*/ 148281 h 2489886"/>
              <a:gd name="connsiteX42" fmla="*/ 9570308 w 10151075"/>
              <a:gd name="connsiteY42" fmla="*/ 197708 h 2489886"/>
              <a:gd name="connsiteX43" fmla="*/ 9656805 w 10151075"/>
              <a:gd name="connsiteY43" fmla="*/ 271848 h 2489886"/>
              <a:gd name="connsiteX44" fmla="*/ 9780373 w 10151075"/>
              <a:gd name="connsiteY44" fmla="*/ 358346 h 2489886"/>
              <a:gd name="connsiteX45" fmla="*/ 9811264 w 10151075"/>
              <a:gd name="connsiteY45" fmla="*/ 401594 h 2489886"/>
              <a:gd name="connsiteX46" fmla="*/ 9823621 w 10151075"/>
              <a:gd name="connsiteY46" fmla="*/ 438665 h 2489886"/>
              <a:gd name="connsiteX47" fmla="*/ 9891583 w 10151075"/>
              <a:gd name="connsiteY47" fmla="*/ 556054 h 2489886"/>
              <a:gd name="connsiteX48" fmla="*/ 9965724 w 10151075"/>
              <a:gd name="connsiteY48" fmla="*/ 661086 h 2489886"/>
              <a:gd name="connsiteX49" fmla="*/ 10027508 w 10151075"/>
              <a:gd name="connsiteY49" fmla="*/ 735227 h 2489886"/>
              <a:gd name="connsiteX50" fmla="*/ 10076935 w 10151075"/>
              <a:gd name="connsiteY50" fmla="*/ 1031789 h 2489886"/>
              <a:gd name="connsiteX51" fmla="*/ 10101648 w 10151075"/>
              <a:gd name="connsiteY51" fmla="*/ 1105929 h 2489886"/>
              <a:gd name="connsiteX52" fmla="*/ 10132540 w 10151075"/>
              <a:gd name="connsiteY52" fmla="*/ 1303638 h 2489886"/>
              <a:gd name="connsiteX53" fmla="*/ 10138718 w 10151075"/>
              <a:gd name="connsiteY53" fmla="*/ 1390135 h 2489886"/>
              <a:gd name="connsiteX54" fmla="*/ 10151075 w 10151075"/>
              <a:gd name="connsiteY54" fmla="*/ 1476632 h 2489886"/>
              <a:gd name="connsiteX55" fmla="*/ 10138718 w 10151075"/>
              <a:gd name="connsiteY55" fmla="*/ 1872048 h 2489886"/>
              <a:gd name="connsiteX56" fmla="*/ 10132540 w 10151075"/>
              <a:gd name="connsiteY56" fmla="*/ 1890583 h 2489886"/>
              <a:gd name="connsiteX57" fmla="*/ 10095470 w 10151075"/>
              <a:gd name="connsiteY57" fmla="*/ 1977081 h 2489886"/>
              <a:gd name="connsiteX58" fmla="*/ 10076935 w 10151075"/>
              <a:gd name="connsiteY58" fmla="*/ 2020329 h 2489886"/>
              <a:gd name="connsiteX59" fmla="*/ 10039864 w 10151075"/>
              <a:gd name="connsiteY59" fmla="*/ 2075935 h 2489886"/>
              <a:gd name="connsiteX60" fmla="*/ 9984259 w 10151075"/>
              <a:gd name="connsiteY60" fmla="*/ 2193324 h 2489886"/>
              <a:gd name="connsiteX61" fmla="*/ 9947189 w 10151075"/>
              <a:gd name="connsiteY61" fmla="*/ 2248929 h 2489886"/>
              <a:gd name="connsiteX62" fmla="*/ 9854513 w 10151075"/>
              <a:gd name="connsiteY62" fmla="*/ 2329248 h 2489886"/>
              <a:gd name="connsiteX63" fmla="*/ 9730946 w 10151075"/>
              <a:gd name="connsiteY63" fmla="*/ 2421924 h 2489886"/>
              <a:gd name="connsiteX64" fmla="*/ 9650627 w 10151075"/>
              <a:gd name="connsiteY64" fmla="*/ 2440459 h 2489886"/>
              <a:gd name="connsiteX65" fmla="*/ 9533237 w 10151075"/>
              <a:gd name="connsiteY65" fmla="*/ 2471351 h 2489886"/>
              <a:gd name="connsiteX66" fmla="*/ 9483810 w 10151075"/>
              <a:gd name="connsiteY66" fmla="*/ 2477529 h 2489886"/>
              <a:gd name="connsiteX67" fmla="*/ 9360243 w 10151075"/>
              <a:gd name="connsiteY67" fmla="*/ 2489886 h 2489886"/>
              <a:gd name="connsiteX68" fmla="*/ 9094573 w 10151075"/>
              <a:gd name="connsiteY68" fmla="*/ 2477529 h 2489886"/>
              <a:gd name="connsiteX0" fmla="*/ 6178 w 10151075"/>
              <a:gd name="connsiteY0" fmla="*/ 654908 h 2489886"/>
              <a:gd name="connsiteX1" fmla="*/ 0 w 10151075"/>
              <a:gd name="connsiteY1" fmla="*/ 624016 h 2489886"/>
              <a:gd name="connsiteX2" fmla="*/ 6178 w 10151075"/>
              <a:gd name="connsiteY2" fmla="*/ 543697 h 2489886"/>
              <a:gd name="connsiteX3" fmla="*/ 18535 w 10151075"/>
              <a:gd name="connsiteY3" fmla="*/ 488092 h 2489886"/>
              <a:gd name="connsiteX4" fmla="*/ 24713 w 10151075"/>
              <a:gd name="connsiteY4" fmla="*/ 451021 h 2489886"/>
              <a:gd name="connsiteX5" fmla="*/ 37070 w 10151075"/>
              <a:gd name="connsiteY5" fmla="*/ 333632 h 2489886"/>
              <a:gd name="connsiteX6" fmla="*/ 49427 w 10151075"/>
              <a:gd name="connsiteY6" fmla="*/ 315097 h 2489886"/>
              <a:gd name="connsiteX7" fmla="*/ 67962 w 10151075"/>
              <a:gd name="connsiteY7" fmla="*/ 265670 h 2489886"/>
              <a:gd name="connsiteX8" fmla="*/ 80318 w 10151075"/>
              <a:gd name="connsiteY8" fmla="*/ 240956 h 2489886"/>
              <a:gd name="connsiteX9" fmla="*/ 117389 w 10151075"/>
              <a:gd name="connsiteY9" fmla="*/ 185351 h 2489886"/>
              <a:gd name="connsiteX10" fmla="*/ 191529 w 10151075"/>
              <a:gd name="connsiteY10" fmla="*/ 129746 h 2489886"/>
              <a:gd name="connsiteX11" fmla="*/ 247135 w 10151075"/>
              <a:gd name="connsiteY11" fmla="*/ 105032 h 2489886"/>
              <a:gd name="connsiteX12" fmla="*/ 494269 w 10151075"/>
              <a:gd name="connsiteY12" fmla="*/ 0 h 2489886"/>
              <a:gd name="connsiteX13" fmla="*/ 574589 w 10151075"/>
              <a:gd name="connsiteY13" fmla="*/ 37070 h 2489886"/>
              <a:gd name="connsiteX14" fmla="*/ 716691 w 10151075"/>
              <a:gd name="connsiteY14" fmla="*/ 37070 h 2489886"/>
              <a:gd name="connsiteX15" fmla="*/ 741405 w 10151075"/>
              <a:gd name="connsiteY15" fmla="*/ 30892 h 2489886"/>
              <a:gd name="connsiteX16" fmla="*/ 1099751 w 10151075"/>
              <a:gd name="connsiteY16" fmla="*/ 24713 h 2489886"/>
              <a:gd name="connsiteX17" fmla="*/ 2384854 w 10151075"/>
              <a:gd name="connsiteY17" fmla="*/ 55605 h 2489886"/>
              <a:gd name="connsiteX18" fmla="*/ 2545491 w 10151075"/>
              <a:gd name="connsiteY18" fmla="*/ 55605 h 2489886"/>
              <a:gd name="connsiteX19" fmla="*/ 2885303 w 10151075"/>
              <a:gd name="connsiteY19" fmla="*/ 55606 h 2489886"/>
              <a:gd name="connsiteX20" fmla="*/ 3015048 w 10151075"/>
              <a:gd name="connsiteY20" fmla="*/ 55605 h 2489886"/>
              <a:gd name="connsiteX21" fmla="*/ 3632886 w 10151075"/>
              <a:gd name="connsiteY21" fmla="*/ 67962 h 2489886"/>
              <a:gd name="connsiteX22" fmla="*/ 4083908 w 10151075"/>
              <a:gd name="connsiteY22" fmla="*/ 74140 h 2489886"/>
              <a:gd name="connsiteX23" fmla="*/ 4287794 w 10151075"/>
              <a:gd name="connsiteY23" fmla="*/ 67963 h 2489886"/>
              <a:gd name="connsiteX24" fmla="*/ 4621427 w 10151075"/>
              <a:gd name="connsiteY24" fmla="*/ 61784 h 2489886"/>
              <a:gd name="connsiteX25" fmla="*/ 4856205 w 10151075"/>
              <a:gd name="connsiteY25" fmla="*/ 61783 h 2489886"/>
              <a:gd name="connsiteX26" fmla="*/ 4955059 w 10151075"/>
              <a:gd name="connsiteY26" fmla="*/ 67962 h 2489886"/>
              <a:gd name="connsiteX27" fmla="*/ 5226908 w 10151075"/>
              <a:gd name="connsiteY27" fmla="*/ 61783 h 2489886"/>
              <a:gd name="connsiteX28" fmla="*/ 5523470 w 10151075"/>
              <a:gd name="connsiteY28" fmla="*/ 67962 h 2489886"/>
              <a:gd name="connsiteX29" fmla="*/ 5560540 w 10151075"/>
              <a:gd name="connsiteY29" fmla="*/ 74140 h 2489886"/>
              <a:gd name="connsiteX30" fmla="*/ 5869459 w 10151075"/>
              <a:gd name="connsiteY30" fmla="*/ 67962 h 2489886"/>
              <a:gd name="connsiteX31" fmla="*/ 5968313 w 10151075"/>
              <a:gd name="connsiteY31" fmla="*/ 80319 h 2489886"/>
              <a:gd name="connsiteX32" fmla="*/ 6271053 w 10151075"/>
              <a:gd name="connsiteY32" fmla="*/ 74140 h 2489886"/>
              <a:gd name="connsiteX33" fmla="*/ 6722075 w 10151075"/>
              <a:gd name="connsiteY33" fmla="*/ 74140 h 2489886"/>
              <a:gd name="connsiteX34" fmla="*/ 7735329 w 10151075"/>
              <a:gd name="connsiteY34" fmla="*/ 86497 h 2489886"/>
              <a:gd name="connsiteX35" fmla="*/ 7889788 w 10151075"/>
              <a:gd name="connsiteY35" fmla="*/ 92675 h 2489886"/>
              <a:gd name="connsiteX36" fmla="*/ 8143102 w 10151075"/>
              <a:gd name="connsiteY36" fmla="*/ 98854 h 2489886"/>
              <a:gd name="connsiteX37" fmla="*/ 8384059 w 10151075"/>
              <a:gd name="connsiteY37" fmla="*/ 98854 h 2489886"/>
              <a:gd name="connsiteX38" fmla="*/ 8612659 w 10151075"/>
              <a:gd name="connsiteY38" fmla="*/ 111210 h 2489886"/>
              <a:gd name="connsiteX39" fmla="*/ 8779475 w 10151075"/>
              <a:gd name="connsiteY39" fmla="*/ 105032 h 2489886"/>
              <a:gd name="connsiteX40" fmla="*/ 8927757 w 10151075"/>
              <a:gd name="connsiteY40" fmla="*/ 105032 h 2489886"/>
              <a:gd name="connsiteX41" fmla="*/ 9403491 w 10151075"/>
              <a:gd name="connsiteY41" fmla="*/ 148281 h 2489886"/>
              <a:gd name="connsiteX42" fmla="*/ 9570308 w 10151075"/>
              <a:gd name="connsiteY42" fmla="*/ 197708 h 2489886"/>
              <a:gd name="connsiteX43" fmla="*/ 9656805 w 10151075"/>
              <a:gd name="connsiteY43" fmla="*/ 271848 h 2489886"/>
              <a:gd name="connsiteX44" fmla="*/ 9780373 w 10151075"/>
              <a:gd name="connsiteY44" fmla="*/ 358346 h 2489886"/>
              <a:gd name="connsiteX45" fmla="*/ 9811264 w 10151075"/>
              <a:gd name="connsiteY45" fmla="*/ 401594 h 2489886"/>
              <a:gd name="connsiteX46" fmla="*/ 9823621 w 10151075"/>
              <a:gd name="connsiteY46" fmla="*/ 438665 h 2489886"/>
              <a:gd name="connsiteX47" fmla="*/ 9891583 w 10151075"/>
              <a:gd name="connsiteY47" fmla="*/ 556054 h 2489886"/>
              <a:gd name="connsiteX48" fmla="*/ 9965724 w 10151075"/>
              <a:gd name="connsiteY48" fmla="*/ 661086 h 2489886"/>
              <a:gd name="connsiteX49" fmla="*/ 10027508 w 10151075"/>
              <a:gd name="connsiteY49" fmla="*/ 735227 h 2489886"/>
              <a:gd name="connsiteX50" fmla="*/ 10076935 w 10151075"/>
              <a:gd name="connsiteY50" fmla="*/ 1031789 h 2489886"/>
              <a:gd name="connsiteX51" fmla="*/ 10101648 w 10151075"/>
              <a:gd name="connsiteY51" fmla="*/ 1105929 h 2489886"/>
              <a:gd name="connsiteX52" fmla="*/ 10132540 w 10151075"/>
              <a:gd name="connsiteY52" fmla="*/ 1303638 h 2489886"/>
              <a:gd name="connsiteX53" fmla="*/ 10138718 w 10151075"/>
              <a:gd name="connsiteY53" fmla="*/ 1390135 h 2489886"/>
              <a:gd name="connsiteX54" fmla="*/ 10151075 w 10151075"/>
              <a:gd name="connsiteY54" fmla="*/ 1476632 h 2489886"/>
              <a:gd name="connsiteX55" fmla="*/ 10138718 w 10151075"/>
              <a:gd name="connsiteY55" fmla="*/ 1872048 h 2489886"/>
              <a:gd name="connsiteX56" fmla="*/ 10132540 w 10151075"/>
              <a:gd name="connsiteY56" fmla="*/ 1890583 h 2489886"/>
              <a:gd name="connsiteX57" fmla="*/ 10095470 w 10151075"/>
              <a:gd name="connsiteY57" fmla="*/ 1977081 h 2489886"/>
              <a:gd name="connsiteX58" fmla="*/ 10076935 w 10151075"/>
              <a:gd name="connsiteY58" fmla="*/ 2020329 h 2489886"/>
              <a:gd name="connsiteX59" fmla="*/ 10039864 w 10151075"/>
              <a:gd name="connsiteY59" fmla="*/ 2075935 h 2489886"/>
              <a:gd name="connsiteX60" fmla="*/ 9984259 w 10151075"/>
              <a:gd name="connsiteY60" fmla="*/ 2193324 h 2489886"/>
              <a:gd name="connsiteX61" fmla="*/ 9947189 w 10151075"/>
              <a:gd name="connsiteY61" fmla="*/ 2248929 h 2489886"/>
              <a:gd name="connsiteX62" fmla="*/ 9854513 w 10151075"/>
              <a:gd name="connsiteY62" fmla="*/ 2329248 h 2489886"/>
              <a:gd name="connsiteX63" fmla="*/ 9730946 w 10151075"/>
              <a:gd name="connsiteY63" fmla="*/ 2421924 h 2489886"/>
              <a:gd name="connsiteX64" fmla="*/ 9650627 w 10151075"/>
              <a:gd name="connsiteY64" fmla="*/ 2440459 h 2489886"/>
              <a:gd name="connsiteX65" fmla="*/ 9533237 w 10151075"/>
              <a:gd name="connsiteY65" fmla="*/ 2471351 h 2489886"/>
              <a:gd name="connsiteX66" fmla="*/ 9483810 w 10151075"/>
              <a:gd name="connsiteY66" fmla="*/ 2477529 h 2489886"/>
              <a:gd name="connsiteX67" fmla="*/ 9360243 w 10151075"/>
              <a:gd name="connsiteY67" fmla="*/ 2489886 h 2489886"/>
              <a:gd name="connsiteX68" fmla="*/ 9094573 w 10151075"/>
              <a:gd name="connsiteY68" fmla="*/ 2477529 h 2489886"/>
              <a:gd name="connsiteX0" fmla="*/ 6178 w 10151075"/>
              <a:gd name="connsiteY0" fmla="*/ 636373 h 2471351"/>
              <a:gd name="connsiteX1" fmla="*/ 0 w 10151075"/>
              <a:gd name="connsiteY1" fmla="*/ 605481 h 2471351"/>
              <a:gd name="connsiteX2" fmla="*/ 6178 w 10151075"/>
              <a:gd name="connsiteY2" fmla="*/ 525162 h 2471351"/>
              <a:gd name="connsiteX3" fmla="*/ 18535 w 10151075"/>
              <a:gd name="connsiteY3" fmla="*/ 469557 h 2471351"/>
              <a:gd name="connsiteX4" fmla="*/ 24713 w 10151075"/>
              <a:gd name="connsiteY4" fmla="*/ 432486 h 2471351"/>
              <a:gd name="connsiteX5" fmla="*/ 37070 w 10151075"/>
              <a:gd name="connsiteY5" fmla="*/ 315097 h 2471351"/>
              <a:gd name="connsiteX6" fmla="*/ 49427 w 10151075"/>
              <a:gd name="connsiteY6" fmla="*/ 296562 h 2471351"/>
              <a:gd name="connsiteX7" fmla="*/ 67962 w 10151075"/>
              <a:gd name="connsiteY7" fmla="*/ 247135 h 2471351"/>
              <a:gd name="connsiteX8" fmla="*/ 80318 w 10151075"/>
              <a:gd name="connsiteY8" fmla="*/ 222421 h 2471351"/>
              <a:gd name="connsiteX9" fmla="*/ 117389 w 10151075"/>
              <a:gd name="connsiteY9" fmla="*/ 166816 h 2471351"/>
              <a:gd name="connsiteX10" fmla="*/ 191529 w 10151075"/>
              <a:gd name="connsiteY10" fmla="*/ 111211 h 2471351"/>
              <a:gd name="connsiteX11" fmla="*/ 247135 w 10151075"/>
              <a:gd name="connsiteY11" fmla="*/ 86497 h 2471351"/>
              <a:gd name="connsiteX12" fmla="*/ 432485 w 10151075"/>
              <a:gd name="connsiteY12" fmla="*/ 0 h 2471351"/>
              <a:gd name="connsiteX13" fmla="*/ 574589 w 10151075"/>
              <a:gd name="connsiteY13" fmla="*/ 18535 h 2471351"/>
              <a:gd name="connsiteX14" fmla="*/ 716691 w 10151075"/>
              <a:gd name="connsiteY14" fmla="*/ 18535 h 2471351"/>
              <a:gd name="connsiteX15" fmla="*/ 741405 w 10151075"/>
              <a:gd name="connsiteY15" fmla="*/ 12357 h 2471351"/>
              <a:gd name="connsiteX16" fmla="*/ 1099751 w 10151075"/>
              <a:gd name="connsiteY16" fmla="*/ 6178 h 2471351"/>
              <a:gd name="connsiteX17" fmla="*/ 2384854 w 10151075"/>
              <a:gd name="connsiteY17" fmla="*/ 37070 h 2471351"/>
              <a:gd name="connsiteX18" fmla="*/ 2545491 w 10151075"/>
              <a:gd name="connsiteY18" fmla="*/ 37070 h 2471351"/>
              <a:gd name="connsiteX19" fmla="*/ 2885303 w 10151075"/>
              <a:gd name="connsiteY19" fmla="*/ 37071 h 2471351"/>
              <a:gd name="connsiteX20" fmla="*/ 3015048 w 10151075"/>
              <a:gd name="connsiteY20" fmla="*/ 37070 h 2471351"/>
              <a:gd name="connsiteX21" fmla="*/ 3632886 w 10151075"/>
              <a:gd name="connsiteY21" fmla="*/ 49427 h 2471351"/>
              <a:gd name="connsiteX22" fmla="*/ 4083908 w 10151075"/>
              <a:gd name="connsiteY22" fmla="*/ 55605 h 2471351"/>
              <a:gd name="connsiteX23" fmla="*/ 4287794 w 10151075"/>
              <a:gd name="connsiteY23" fmla="*/ 49428 h 2471351"/>
              <a:gd name="connsiteX24" fmla="*/ 4621427 w 10151075"/>
              <a:gd name="connsiteY24" fmla="*/ 43249 h 2471351"/>
              <a:gd name="connsiteX25" fmla="*/ 4856205 w 10151075"/>
              <a:gd name="connsiteY25" fmla="*/ 43248 h 2471351"/>
              <a:gd name="connsiteX26" fmla="*/ 4955059 w 10151075"/>
              <a:gd name="connsiteY26" fmla="*/ 49427 h 2471351"/>
              <a:gd name="connsiteX27" fmla="*/ 5226908 w 10151075"/>
              <a:gd name="connsiteY27" fmla="*/ 43248 h 2471351"/>
              <a:gd name="connsiteX28" fmla="*/ 5523470 w 10151075"/>
              <a:gd name="connsiteY28" fmla="*/ 49427 h 2471351"/>
              <a:gd name="connsiteX29" fmla="*/ 5560540 w 10151075"/>
              <a:gd name="connsiteY29" fmla="*/ 55605 h 2471351"/>
              <a:gd name="connsiteX30" fmla="*/ 5869459 w 10151075"/>
              <a:gd name="connsiteY30" fmla="*/ 49427 h 2471351"/>
              <a:gd name="connsiteX31" fmla="*/ 5968313 w 10151075"/>
              <a:gd name="connsiteY31" fmla="*/ 61784 h 2471351"/>
              <a:gd name="connsiteX32" fmla="*/ 6271053 w 10151075"/>
              <a:gd name="connsiteY32" fmla="*/ 55605 h 2471351"/>
              <a:gd name="connsiteX33" fmla="*/ 6722075 w 10151075"/>
              <a:gd name="connsiteY33" fmla="*/ 55605 h 2471351"/>
              <a:gd name="connsiteX34" fmla="*/ 7735329 w 10151075"/>
              <a:gd name="connsiteY34" fmla="*/ 67962 h 2471351"/>
              <a:gd name="connsiteX35" fmla="*/ 7889788 w 10151075"/>
              <a:gd name="connsiteY35" fmla="*/ 74140 h 2471351"/>
              <a:gd name="connsiteX36" fmla="*/ 8143102 w 10151075"/>
              <a:gd name="connsiteY36" fmla="*/ 80319 h 2471351"/>
              <a:gd name="connsiteX37" fmla="*/ 8384059 w 10151075"/>
              <a:gd name="connsiteY37" fmla="*/ 80319 h 2471351"/>
              <a:gd name="connsiteX38" fmla="*/ 8612659 w 10151075"/>
              <a:gd name="connsiteY38" fmla="*/ 92675 h 2471351"/>
              <a:gd name="connsiteX39" fmla="*/ 8779475 w 10151075"/>
              <a:gd name="connsiteY39" fmla="*/ 86497 h 2471351"/>
              <a:gd name="connsiteX40" fmla="*/ 8927757 w 10151075"/>
              <a:gd name="connsiteY40" fmla="*/ 86497 h 2471351"/>
              <a:gd name="connsiteX41" fmla="*/ 9403491 w 10151075"/>
              <a:gd name="connsiteY41" fmla="*/ 129746 h 2471351"/>
              <a:gd name="connsiteX42" fmla="*/ 9570308 w 10151075"/>
              <a:gd name="connsiteY42" fmla="*/ 179173 h 2471351"/>
              <a:gd name="connsiteX43" fmla="*/ 9656805 w 10151075"/>
              <a:gd name="connsiteY43" fmla="*/ 253313 h 2471351"/>
              <a:gd name="connsiteX44" fmla="*/ 9780373 w 10151075"/>
              <a:gd name="connsiteY44" fmla="*/ 339811 h 2471351"/>
              <a:gd name="connsiteX45" fmla="*/ 9811264 w 10151075"/>
              <a:gd name="connsiteY45" fmla="*/ 383059 h 2471351"/>
              <a:gd name="connsiteX46" fmla="*/ 9823621 w 10151075"/>
              <a:gd name="connsiteY46" fmla="*/ 420130 h 2471351"/>
              <a:gd name="connsiteX47" fmla="*/ 9891583 w 10151075"/>
              <a:gd name="connsiteY47" fmla="*/ 537519 h 2471351"/>
              <a:gd name="connsiteX48" fmla="*/ 9965724 w 10151075"/>
              <a:gd name="connsiteY48" fmla="*/ 642551 h 2471351"/>
              <a:gd name="connsiteX49" fmla="*/ 10027508 w 10151075"/>
              <a:gd name="connsiteY49" fmla="*/ 716692 h 2471351"/>
              <a:gd name="connsiteX50" fmla="*/ 10076935 w 10151075"/>
              <a:gd name="connsiteY50" fmla="*/ 1013254 h 2471351"/>
              <a:gd name="connsiteX51" fmla="*/ 10101648 w 10151075"/>
              <a:gd name="connsiteY51" fmla="*/ 1087394 h 2471351"/>
              <a:gd name="connsiteX52" fmla="*/ 10132540 w 10151075"/>
              <a:gd name="connsiteY52" fmla="*/ 1285103 h 2471351"/>
              <a:gd name="connsiteX53" fmla="*/ 10138718 w 10151075"/>
              <a:gd name="connsiteY53" fmla="*/ 1371600 h 2471351"/>
              <a:gd name="connsiteX54" fmla="*/ 10151075 w 10151075"/>
              <a:gd name="connsiteY54" fmla="*/ 1458097 h 2471351"/>
              <a:gd name="connsiteX55" fmla="*/ 10138718 w 10151075"/>
              <a:gd name="connsiteY55" fmla="*/ 1853513 h 2471351"/>
              <a:gd name="connsiteX56" fmla="*/ 10132540 w 10151075"/>
              <a:gd name="connsiteY56" fmla="*/ 1872048 h 2471351"/>
              <a:gd name="connsiteX57" fmla="*/ 10095470 w 10151075"/>
              <a:gd name="connsiteY57" fmla="*/ 1958546 h 2471351"/>
              <a:gd name="connsiteX58" fmla="*/ 10076935 w 10151075"/>
              <a:gd name="connsiteY58" fmla="*/ 2001794 h 2471351"/>
              <a:gd name="connsiteX59" fmla="*/ 10039864 w 10151075"/>
              <a:gd name="connsiteY59" fmla="*/ 2057400 h 2471351"/>
              <a:gd name="connsiteX60" fmla="*/ 9984259 w 10151075"/>
              <a:gd name="connsiteY60" fmla="*/ 2174789 h 2471351"/>
              <a:gd name="connsiteX61" fmla="*/ 9947189 w 10151075"/>
              <a:gd name="connsiteY61" fmla="*/ 2230394 h 2471351"/>
              <a:gd name="connsiteX62" fmla="*/ 9854513 w 10151075"/>
              <a:gd name="connsiteY62" fmla="*/ 2310713 h 2471351"/>
              <a:gd name="connsiteX63" fmla="*/ 9730946 w 10151075"/>
              <a:gd name="connsiteY63" fmla="*/ 2403389 h 2471351"/>
              <a:gd name="connsiteX64" fmla="*/ 9650627 w 10151075"/>
              <a:gd name="connsiteY64" fmla="*/ 2421924 h 2471351"/>
              <a:gd name="connsiteX65" fmla="*/ 9533237 w 10151075"/>
              <a:gd name="connsiteY65" fmla="*/ 2452816 h 2471351"/>
              <a:gd name="connsiteX66" fmla="*/ 9483810 w 10151075"/>
              <a:gd name="connsiteY66" fmla="*/ 2458994 h 2471351"/>
              <a:gd name="connsiteX67" fmla="*/ 9360243 w 10151075"/>
              <a:gd name="connsiteY67" fmla="*/ 2471351 h 2471351"/>
              <a:gd name="connsiteX68" fmla="*/ 9094573 w 10151075"/>
              <a:gd name="connsiteY68" fmla="*/ 2458994 h 2471351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27508 w 10151075"/>
              <a:gd name="connsiteY49" fmla="*/ 710514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891583 w 10151075"/>
              <a:gd name="connsiteY47" fmla="*/ 531341 h 2465173"/>
              <a:gd name="connsiteX48" fmla="*/ 9965724 w 10151075"/>
              <a:gd name="connsiteY48" fmla="*/ 636373 h 2465173"/>
              <a:gd name="connsiteX49" fmla="*/ 10008719 w 10151075"/>
              <a:gd name="connsiteY49" fmla="*/ 716777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972545 w 10151075"/>
              <a:gd name="connsiteY47" fmla="*/ 507528 h 2465173"/>
              <a:gd name="connsiteX48" fmla="*/ 9965724 w 10151075"/>
              <a:gd name="connsiteY48" fmla="*/ 636373 h 2465173"/>
              <a:gd name="connsiteX49" fmla="*/ 10008719 w 10151075"/>
              <a:gd name="connsiteY49" fmla="*/ 716777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972545 w 10151075"/>
              <a:gd name="connsiteY47" fmla="*/ 507528 h 2465173"/>
              <a:gd name="connsiteX48" fmla="*/ 10027636 w 10151075"/>
              <a:gd name="connsiteY48" fmla="*/ 631611 h 2465173"/>
              <a:gd name="connsiteX49" fmla="*/ 10008719 w 10151075"/>
              <a:gd name="connsiteY49" fmla="*/ 716777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972545 w 10151075"/>
              <a:gd name="connsiteY47" fmla="*/ 507528 h 2465173"/>
              <a:gd name="connsiteX48" fmla="*/ 10027636 w 10151075"/>
              <a:gd name="connsiteY48" fmla="*/ 631611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23621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71246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101648 w 10151075"/>
              <a:gd name="connsiteY51" fmla="*/ 108121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71246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087360 w 10151075"/>
              <a:gd name="connsiteY51" fmla="*/ 110026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71246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087360 w 10151075"/>
              <a:gd name="connsiteY51" fmla="*/ 1100266 h 2465173"/>
              <a:gd name="connsiteX52" fmla="*/ 10132540 w 10151075"/>
              <a:gd name="connsiteY52" fmla="*/ 127892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71246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087360 w 10151075"/>
              <a:gd name="connsiteY51" fmla="*/ 1100266 h 2465173"/>
              <a:gd name="connsiteX52" fmla="*/ 10099203 w 10151075"/>
              <a:gd name="connsiteY52" fmla="*/ 1297975 h 2465173"/>
              <a:gd name="connsiteX53" fmla="*/ 10138718 w 10151075"/>
              <a:gd name="connsiteY53" fmla="*/ 1365422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51075"/>
              <a:gd name="connsiteY0" fmla="*/ 630195 h 2465173"/>
              <a:gd name="connsiteX1" fmla="*/ 0 w 10151075"/>
              <a:gd name="connsiteY1" fmla="*/ 599303 h 2465173"/>
              <a:gd name="connsiteX2" fmla="*/ 6178 w 10151075"/>
              <a:gd name="connsiteY2" fmla="*/ 518984 h 2465173"/>
              <a:gd name="connsiteX3" fmla="*/ 18535 w 10151075"/>
              <a:gd name="connsiteY3" fmla="*/ 463379 h 2465173"/>
              <a:gd name="connsiteX4" fmla="*/ 24713 w 10151075"/>
              <a:gd name="connsiteY4" fmla="*/ 426308 h 2465173"/>
              <a:gd name="connsiteX5" fmla="*/ 37070 w 10151075"/>
              <a:gd name="connsiteY5" fmla="*/ 308919 h 2465173"/>
              <a:gd name="connsiteX6" fmla="*/ 49427 w 10151075"/>
              <a:gd name="connsiteY6" fmla="*/ 290384 h 2465173"/>
              <a:gd name="connsiteX7" fmla="*/ 67962 w 10151075"/>
              <a:gd name="connsiteY7" fmla="*/ 240957 h 2465173"/>
              <a:gd name="connsiteX8" fmla="*/ 80318 w 10151075"/>
              <a:gd name="connsiteY8" fmla="*/ 216243 h 2465173"/>
              <a:gd name="connsiteX9" fmla="*/ 117389 w 10151075"/>
              <a:gd name="connsiteY9" fmla="*/ 160638 h 2465173"/>
              <a:gd name="connsiteX10" fmla="*/ 191529 w 10151075"/>
              <a:gd name="connsiteY10" fmla="*/ 105033 h 2465173"/>
              <a:gd name="connsiteX11" fmla="*/ 247135 w 10151075"/>
              <a:gd name="connsiteY11" fmla="*/ 80319 h 2465173"/>
              <a:gd name="connsiteX12" fmla="*/ 407771 w 10151075"/>
              <a:gd name="connsiteY12" fmla="*/ 12358 h 2465173"/>
              <a:gd name="connsiteX13" fmla="*/ 574589 w 10151075"/>
              <a:gd name="connsiteY13" fmla="*/ 12357 h 2465173"/>
              <a:gd name="connsiteX14" fmla="*/ 716691 w 10151075"/>
              <a:gd name="connsiteY14" fmla="*/ 12357 h 2465173"/>
              <a:gd name="connsiteX15" fmla="*/ 741405 w 10151075"/>
              <a:gd name="connsiteY15" fmla="*/ 6179 h 2465173"/>
              <a:gd name="connsiteX16" fmla="*/ 1099751 w 10151075"/>
              <a:gd name="connsiteY16" fmla="*/ 0 h 2465173"/>
              <a:gd name="connsiteX17" fmla="*/ 2384854 w 10151075"/>
              <a:gd name="connsiteY17" fmla="*/ 30892 h 2465173"/>
              <a:gd name="connsiteX18" fmla="*/ 2545491 w 10151075"/>
              <a:gd name="connsiteY18" fmla="*/ 30892 h 2465173"/>
              <a:gd name="connsiteX19" fmla="*/ 2885303 w 10151075"/>
              <a:gd name="connsiteY19" fmla="*/ 30893 h 2465173"/>
              <a:gd name="connsiteX20" fmla="*/ 3015048 w 10151075"/>
              <a:gd name="connsiteY20" fmla="*/ 30892 h 2465173"/>
              <a:gd name="connsiteX21" fmla="*/ 3632886 w 10151075"/>
              <a:gd name="connsiteY21" fmla="*/ 43249 h 2465173"/>
              <a:gd name="connsiteX22" fmla="*/ 4083908 w 10151075"/>
              <a:gd name="connsiteY22" fmla="*/ 49427 h 2465173"/>
              <a:gd name="connsiteX23" fmla="*/ 4287794 w 10151075"/>
              <a:gd name="connsiteY23" fmla="*/ 43250 h 2465173"/>
              <a:gd name="connsiteX24" fmla="*/ 4621427 w 10151075"/>
              <a:gd name="connsiteY24" fmla="*/ 37071 h 2465173"/>
              <a:gd name="connsiteX25" fmla="*/ 4856205 w 10151075"/>
              <a:gd name="connsiteY25" fmla="*/ 37070 h 2465173"/>
              <a:gd name="connsiteX26" fmla="*/ 4955059 w 10151075"/>
              <a:gd name="connsiteY26" fmla="*/ 43249 h 2465173"/>
              <a:gd name="connsiteX27" fmla="*/ 5226908 w 10151075"/>
              <a:gd name="connsiteY27" fmla="*/ 37070 h 2465173"/>
              <a:gd name="connsiteX28" fmla="*/ 5523470 w 10151075"/>
              <a:gd name="connsiteY28" fmla="*/ 43249 h 2465173"/>
              <a:gd name="connsiteX29" fmla="*/ 5560540 w 10151075"/>
              <a:gd name="connsiteY29" fmla="*/ 49427 h 2465173"/>
              <a:gd name="connsiteX30" fmla="*/ 5869459 w 10151075"/>
              <a:gd name="connsiteY30" fmla="*/ 43249 h 2465173"/>
              <a:gd name="connsiteX31" fmla="*/ 5968313 w 10151075"/>
              <a:gd name="connsiteY31" fmla="*/ 55606 h 2465173"/>
              <a:gd name="connsiteX32" fmla="*/ 6271053 w 10151075"/>
              <a:gd name="connsiteY32" fmla="*/ 49427 h 2465173"/>
              <a:gd name="connsiteX33" fmla="*/ 6722075 w 10151075"/>
              <a:gd name="connsiteY33" fmla="*/ 49427 h 2465173"/>
              <a:gd name="connsiteX34" fmla="*/ 7735329 w 10151075"/>
              <a:gd name="connsiteY34" fmla="*/ 61784 h 2465173"/>
              <a:gd name="connsiteX35" fmla="*/ 7889788 w 10151075"/>
              <a:gd name="connsiteY35" fmla="*/ 67962 h 2465173"/>
              <a:gd name="connsiteX36" fmla="*/ 8143102 w 10151075"/>
              <a:gd name="connsiteY36" fmla="*/ 74141 h 2465173"/>
              <a:gd name="connsiteX37" fmla="*/ 8384059 w 10151075"/>
              <a:gd name="connsiteY37" fmla="*/ 74141 h 2465173"/>
              <a:gd name="connsiteX38" fmla="*/ 8612659 w 10151075"/>
              <a:gd name="connsiteY38" fmla="*/ 86497 h 2465173"/>
              <a:gd name="connsiteX39" fmla="*/ 8779475 w 10151075"/>
              <a:gd name="connsiteY39" fmla="*/ 80319 h 2465173"/>
              <a:gd name="connsiteX40" fmla="*/ 8927757 w 10151075"/>
              <a:gd name="connsiteY40" fmla="*/ 80319 h 2465173"/>
              <a:gd name="connsiteX41" fmla="*/ 9403491 w 10151075"/>
              <a:gd name="connsiteY41" fmla="*/ 123568 h 2465173"/>
              <a:gd name="connsiteX42" fmla="*/ 9570308 w 10151075"/>
              <a:gd name="connsiteY42" fmla="*/ 172995 h 2465173"/>
              <a:gd name="connsiteX43" fmla="*/ 9656805 w 10151075"/>
              <a:gd name="connsiteY43" fmla="*/ 247135 h 2465173"/>
              <a:gd name="connsiteX44" fmla="*/ 9780373 w 10151075"/>
              <a:gd name="connsiteY44" fmla="*/ 333633 h 2465173"/>
              <a:gd name="connsiteX45" fmla="*/ 9811264 w 10151075"/>
              <a:gd name="connsiteY45" fmla="*/ 376881 h 2465173"/>
              <a:gd name="connsiteX46" fmla="*/ 9871246 w 10151075"/>
              <a:gd name="connsiteY46" fmla="*/ 413952 h 2465173"/>
              <a:gd name="connsiteX47" fmla="*/ 9972545 w 10151075"/>
              <a:gd name="connsiteY47" fmla="*/ 507528 h 2465173"/>
              <a:gd name="connsiteX48" fmla="*/ 10013349 w 10151075"/>
              <a:gd name="connsiteY48" fmla="*/ 603036 h 2465173"/>
              <a:gd name="connsiteX49" fmla="*/ 10061107 w 10151075"/>
              <a:gd name="connsiteY49" fmla="*/ 726302 h 2465173"/>
              <a:gd name="connsiteX50" fmla="*/ 10076935 w 10151075"/>
              <a:gd name="connsiteY50" fmla="*/ 1007076 h 2465173"/>
              <a:gd name="connsiteX51" fmla="*/ 10087360 w 10151075"/>
              <a:gd name="connsiteY51" fmla="*/ 1100266 h 2465173"/>
              <a:gd name="connsiteX52" fmla="*/ 10099203 w 10151075"/>
              <a:gd name="connsiteY52" fmla="*/ 1297975 h 2465173"/>
              <a:gd name="connsiteX53" fmla="*/ 10105381 w 10151075"/>
              <a:gd name="connsiteY53" fmla="*/ 1413047 h 2465173"/>
              <a:gd name="connsiteX54" fmla="*/ 10151075 w 10151075"/>
              <a:gd name="connsiteY54" fmla="*/ 1451919 h 2465173"/>
              <a:gd name="connsiteX55" fmla="*/ 10138718 w 10151075"/>
              <a:gd name="connsiteY55" fmla="*/ 1847335 h 2465173"/>
              <a:gd name="connsiteX56" fmla="*/ 10132540 w 10151075"/>
              <a:gd name="connsiteY56" fmla="*/ 1865870 h 2465173"/>
              <a:gd name="connsiteX57" fmla="*/ 10095470 w 10151075"/>
              <a:gd name="connsiteY57" fmla="*/ 1952368 h 2465173"/>
              <a:gd name="connsiteX58" fmla="*/ 10076935 w 10151075"/>
              <a:gd name="connsiteY58" fmla="*/ 1995616 h 2465173"/>
              <a:gd name="connsiteX59" fmla="*/ 10039864 w 10151075"/>
              <a:gd name="connsiteY59" fmla="*/ 2051222 h 2465173"/>
              <a:gd name="connsiteX60" fmla="*/ 9984259 w 10151075"/>
              <a:gd name="connsiteY60" fmla="*/ 2168611 h 2465173"/>
              <a:gd name="connsiteX61" fmla="*/ 9947189 w 10151075"/>
              <a:gd name="connsiteY61" fmla="*/ 2224216 h 2465173"/>
              <a:gd name="connsiteX62" fmla="*/ 9854513 w 10151075"/>
              <a:gd name="connsiteY62" fmla="*/ 2304535 h 2465173"/>
              <a:gd name="connsiteX63" fmla="*/ 9730946 w 10151075"/>
              <a:gd name="connsiteY63" fmla="*/ 2397211 h 2465173"/>
              <a:gd name="connsiteX64" fmla="*/ 9650627 w 10151075"/>
              <a:gd name="connsiteY64" fmla="*/ 2415746 h 2465173"/>
              <a:gd name="connsiteX65" fmla="*/ 9533237 w 10151075"/>
              <a:gd name="connsiteY65" fmla="*/ 2446638 h 2465173"/>
              <a:gd name="connsiteX66" fmla="*/ 9483810 w 10151075"/>
              <a:gd name="connsiteY66" fmla="*/ 2452816 h 2465173"/>
              <a:gd name="connsiteX67" fmla="*/ 9360243 w 10151075"/>
              <a:gd name="connsiteY67" fmla="*/ 2465173 h 2465173"/>
              <a:gd name="connsiteX68" fmla="*/ 9094573 w 10151075"/>
              <a:gd name="connsiteY68" fmla="*/ 2452816 h 2465173"/>
              <a:gd name="connsiteX0" fmla="*/ 6178 w 10139376"/>
              <a:gd name="connsiteY0" fmla="*/ 630195 h 2465173"/>
              <a:gd name="connsiteX1" fmla="*/ 0 w 10139376"/>
              <a:gd name="connsiteY1" fmla="*/ 599303 h 2465173"/>
              <a:gd name="connsiteX2" fmla="*/ 6178 w 10139376"/>
              <a:gd name="connsiteY2" fmla="*/ 518984 h 2465173"/>
              <a:gd name="connsiteX3" fmla="*/ 18535 w 10139376"/>
              <a:gd name="connsiteY3" fmla="*/ 463379 h 2465173"/>
              <a:gd name="connsiteX4" fmla="*/ 24713 w 10139376"/>
              <a:gd name="connsiteY4" fmla="*/ 426308 h 2465173"/>
              <a:gd name="connsiteX5" fmla="*/ 37070 w 10139376"/>
              <a:gd name="connsiteY5" fmla="*/ 308919 h 2465173"/>
              <a:gd name="connsiteX6" fmla="*/ 49427 w 10139376"/>
              <a:gd name="connsiteY6" fmla="*/ 290384 h 2465173"/>
              <a:gd name="connsiteX7" fmla="*/ 67962 w 10139376"/>
              <a:gd name="connsiteY7" fmla="*/ 240957 h 2465173"/>
              <a:gd name="connsiteX8" fmla="*/ 80318 w 10139376"/>
              <a:gd name="connsiteY8" fmla="*/ 216243 h 2465173"/>
              <a:gd name="connsiteX9" fmla="*/ 117389 w 10139376"/>
              <a:gd name="connsiteY9" fmla="*/ 160638 h 2465173"/>
              <a:gd name="connsiteX10" fmla="*/ 191529 w 10139376"/>
              <a:gd name="connsiteY10" fmla="*/ 105033 h 2465173"/>
              <a:gd name="connsiteX11" fmla="*/ 247135 w 10139376"/>
              <a:gd name="connsiteY11" fmla="*/ 80319 h 2465173"/>
              <a:gd name="connsiteX12" fmla="*/ 407771 w 10139376"/>
              <a:gd name="connsiteY12" fmla="*/ 12358 h 2465173"/>
              <a:gd name="connsiteX13" fmla="*/ 574589 w 10139376"/>
              <a:gd name="connsiteY13" fmla="*/ 12357 h 2465173"/>
              <a:gd name="connsiteX14" fmla="*/ 716691 w 10139376"/>
              <a:gd name="connsiteY14" fmla="*/ 12357 h 2465173"/>
              <a:gd name="connsiteX15" fmla="*/ 741405 w 10139376"/>
              <a:gd name="connsiteY15" fmla="*/ 6179 h 2465173"/>
              <a:gd name="connsiteX16" fmla="*/ 1099751 w 10139376"/>
              <a:gd name="connsiteY16" fmla="*/ 0 h 2465173"/>
              <a:gd name="connsiteX17" fmla="*/ 2384854 w 10139376"/>
              <a:gd name="connsiteY17" fmla="*/ 30892 h 2465173"/>
              <a:gd name="connsiteX18" fmla="*/ 2545491 w 10139376"/>
              <a:gd name="connsiteY18" fmla="*/ 30892 h 2465173"/>
              <a:gd name="connsiteX19" fmla="*/ 2885303 w 10139376"/>
              <a:gd name="connsiteY19" fmla="*/ 30893 h 2465173"/>
              <a:gd name="connsiteX20" fmla="*/ 3015048 w 10139376"/>
              <a:gd name="connsiteY20" fmla="*/ 30892 h 2465173"/>
              <a:gd name="connsiteX21" fmla="*/ 3632886 w 10139376"/>
              <a:gd name="connsiteY21" fmla="*/ 43249 h 2465173"/>
              <a:gd name="connsiteX22" fmla="*/ 4083908 w 10139376"/>
              <a:gd name="connsiteY22" fmla="*/ 49427 h 2465173"/>
              <a:gd name="connsiteX23" fmla="*/ 4287794 w 10139376"/>
              <a:gd name="connsiteY23" fmla="*/ 43250 h 2465173"/>
              <a:gd name="connsiteX24" fmla="*/ 4621427 w 10139376"/>
              <a:gd name="connsiteY24" fmla="*/ 37071 h 2465173"/>
              <a:gd name="connsiteX25" fmla="*/ 4856205 w 10139376"/>
              <a:gd name="connsiteY25" fmla="*/ 37070 h 2465173"/>
              <a:gd name="connsiteX26" fmla="*/ 4955059 w 10139376"/>
              <a:gd name="connsiteY26" fmla="*/ 43249 h 2465173"/>
              <a:gd name="connsiteX27" fmla="*/ 5226908 w 10139376"/>
              <a:gd name="connsiteY27" fmla="*/ 37070 h 2465173"/>
              <a:gd name="connsiteX28" fmla="*/ 5523470 w 10139376"/>
              <a:gd name="connsiteY28" fmla="*/ 43249 h 2465173"/>
              <a:gd name="connsiteX29" fmla="*/ 5560540 w 10139376"/>
              <a:gd name="connsiteY29" fmla="*/ 49427 h 2465173"/>
              <a:gd name="connsiteX30" fmla="*/ 5869459 w 10139376"/>
              <a:gd name="connsiteY30" fmla="*/ 43249 h 2465173"/>
              <a:gd name="connsiteX31" fmla="*/ 5968313 w 10139376"/>
              <a:gd name="connsiteY31" fmla="*/ 55606 h 2465173"/>
              <a:gd name="connsiteX32" fmla="*/ 6271053 w 10139376"/>
              <a:gd name="connsiteY32" fmla="*/ 49427 h 2465173"/>
              <a:gd name="connsiteX33" fmla="*/ 6722075 w 10139376"/>
              <a:gd name="connsiteY33" fmla="*/ 49427 h 2465173"/>
              <a:gd name="connsiteX34" fmla="*/ 7735329 w 10139376"/>
              <a:gd name="connsiteY34" fmla="*/ 61784 h 2465173"/>
              <a:gd name="connsiteX35" fmla="*/ 7889788 w 10139376"/>
              <a:gd name="connsiteY35" fmla="*/ 67962 h 2465173"/>
              <a:gd name="connsiteX36" fmla="*/ 8143102 w 10139376"/>
              <a:gd name="connsiteY36" fmla="*/ 74141 h 2465173"/>
              <a:gd name="connsiteX37" fmla="*/ 8384059 w 10139376"/>
              <a:gd name="connsiteY37" fmla="*/ 74141 h 2465173"/>
              <a:gd name="connsiteX38" fmla="*/ 8612659 w 10139376"/>
              <a:gd name="connsiteY38" fmla="*/ 86497 h 2465173"/>
              <a:gd name="connsiteX39" fmla="*/ 8779475 w 10139376"/>
              <a:gd name="connsiteY39" fmla="*/ 80319 h 2465173"/>
              <a:gd name="connsiteX40" fmla="*/ 8927757 w 10139376"/>
              <a:gd name="connsiteY40" fmla="*/ 80319 h 2465173"/>
              <a:gd name="connsiteX41" fmla="*/ 9403491 w 10139376"/>
              <a:gd name="connsiteY41" fmla="*/ 123568 h 2465173"/>
              <a:gd name="connsiteX42" fmla="*/ 9570308 w 10139376"/>
              <a:gd name="connsiteY42" fmla="*/ 172995 h 2465173"/>
              <a:gd name="connsiteX43" fmla="*/ 9656805 w 10139376"/>
              <a:gd name="connsiteY43" fmla="*/ 247135 h 2465173"/>
              <a:gd name="connsiteX44" fmla="*/ 9780373 w 10139376"/>
              <a:gd name="connsiteY44" fmla="*/ 333633 h 2465173"/>
              <a:gd name="connsiteX45" fmla="*/ 9811264 w 10139376"/>
              <a:gd name="connsiteY45" fmla="*/ 376881 h 2465173"/>
              <a:gd name="connsiteX46" fmla="*/ 9871246 w 10139376"/>
              <a:gd name="connsiteY46" fmla="*/ 413952 h 2465173"/>
              <a:gd name="connsiteX47" fmla="*/ 9972545 w 10139376"/>
              <a:gd name="connsiteY47" fmla="*/ 507528 h 2465173"/>
              <a:gd name="connsiteX48" fmla="*/ 10013349 w 10139376"/>
              <a:gd name="connsiteY48" fmla="*/ 603036 h 2465173"/>
              <a:gd name="connsiteX49" fmla="*/ 10061107 w 10139376"/>
              <a:gd name="connsiteY49" fmla="*/ 726302 h 2465173"/>
              <a:gd name="connsiteX50" fmla="*/ 10076935 w 10139376"/>
              <a:gd name="connsiteY50" fmla="*/ 1007076 h 2465173"/>
              <a:gd name="connsiteX51" fmla="*/ 10087360 w 10139376"/>
              <a:gd name="connsiteY51" fmla="*/ 1100266 h 2465173"/>
              <a:gd name="connsiteX52" fmla="*/ 10099203 w 10139376"/>
              <a:gd name="connsiteY52" fmla="*/ 1297975 h 2465173"/>
              <a:gd name="connsiteX53" fmla="*/ 10105381 w 10139376"/>
              <a:gd name="connsiteY53" fmla="*/ 1413047 h 2465173"/>
              <a:gd name="connsiteX54" fmla="*/ 10112975 w 10139376"/>
              <a:gd name="connsiteY54" fmla="*/ 1494782 h 2465173"/>
              <a:gd name="connsiteX55" fmla="*/ 10138718 w 10139376"/>
              <a:gd name="connsiteY55" fmla="*/ 1847335 h 2465173"/>
              <a:gd name="connsiteX56" fmla="*/ 10132540 w 10139376"/>
              <a:gd name="connsiteY56" fmla="*/ 1865870 h 2465173"/>
              <a:gd name="connsiteX57" fmla="*/ 10095470 w 10139376"/>
              <a:gd name="connsiteY57" fmla="*/ 1952368 h 2465173"/>
              <a:gd name="connsiteX58" fmla="*/ 10076935 w 10139376"/>
              <a:gd name="connsiteY58" fmla="*/ 1995616 h 2465173"/>
              <a:gd name="connsiteX59" fmla="*/ 10039864 w 10139376"/>
              <a:gd name="connsiteY59" fmla="*/ 2051222 h 2465173"/>
              <a:gd name="connsiteX60" fmla="*/ 9984259 w 10139376"/>
              <a:gd name="connsiteY60" fmla="*/ 2168611 h 2465173"/>
              <a:gd name="connsiteX61" fmla="*/ 9947189 w 10139376"/>
              <a:gd name="connsiteY61" fmla="*/ 2224216 h 2465173"/>
              <a:gd name="connsiteX62" fmla="*/ 9854513 w 10139376"/>
              <a:gd name="connsiteY62" fmla="*/ 2304535 h 2465173"/>
              <a:gd name="connsiteX63" fmla="*/ 9730946 w 10139376"/>
              <a:gd name="connsiteY63" fmla="*/ 2397211 h 2465173"/>
              <a:gd name="connsiteX64" fmla="*/ 9650627 w 10139376"/>
              <a:gd name="connsiteY64" fmla="*/ 2415746 h 2465173"/>
              <a:gd name="connsiteX65" fmla="*/ 9533237 w 10139376"/>
              <a:gd name="connsiteY65" fmla="*/ 2446638 h 2465173"/>
              <a:gd name="connsiteX66" fmla="*/ 9483810 w 10139376"/>
              <a:gd name="connsiteY66" fmla="*/ 2452816 h 2465173"/>
              <a:gd name="connsiteX67" fmla="*/ 9360243 w 10139376"/>
              <a:gd name="connsiteY67" fmla="*/ 2465173 h 2465173"/>
              <a:gd name="connsiteX68" fmla="*/ 9094573 w 10139376"/>
              <a:gd name="connsiteY68" fmla="*/ 2452816 h 2465173"/>
              <a:gd name="connsiteX0" fmla="*/ 6178 w 10139376"/>
              <a:gd name="connsiteY0" fmla="*/ 630195 h 2465173"/>
              <a:gd name="connsiteX1" fmla="*/ 0 w 10139376"/>
              <a:gd name="connsiteY1" fmla="*/ 599303 h 2465173"/>
              <a:gd name="connsiteX2" fmla="*/ 6178 w 10139376"/>
              <a:gd name="connsiteY2" fmla="*/ 518984 h 2465173"/>
              <a:gd name="connsiteX3" fmla="*/ 18535 w 10139376"/>
              <a:gd name="connsiteY3" fmla="*/ 463379 h 2465173"/>
              <a:gd name="connsiteX4" fmla="*/ 24713 w 10139376"/>
              <a:gd name="connsiteY4" fmla="*/ 426308 h 2465173"/>
              <a:gd name="connsiteX5" fmla="*/ 37070 w 10139376"/>
              <a:gd name="connsiteY5" fmla="*/ 308919 h 2465173"/>
              <a:gd name="connsiteX6" fmla="*/ 49427 w 10139376"/>
              <a:gd name="connsiteY6" fmla="*/ 290384 h 2465173"/>
              <a:gd name="connsiteX7" fmla="*/ 67962 w 10139376"/>
              <a:gd name="connsiteY7" fmla="*/ 240957 h 2465173"/>
              <a:gd name="connsiteX8" fmla="*/ 80318 w 10139376"/>
              <a:gd name="connsiteY8" fmla="*/ 216243 h 2465173"/>
              <a:gd name="connsiteX9" fmla="*/ 117389 w 10139376"/>
              <a:gd name="connsiteY9" fmla="*/ 160638 h 2465173"/>
              <a:gd name="connsiteX10" fmla="*/ 191529 w 10139376"/>
              <a:gd name="connsiteY10" fmla="*/ 105033 h 2465173"/>
              <a:gd name="connsiteX11" fmla="*/ 247135 w 10139376"/>
              <a:gd name="connsiteY11" fmla="*/ 80319 h 2465173"/>
              <a:gd name="connsiteX12" fmla="*/ 407771 w 10139376"/>
              <a:gd name="connsiteY12" fmla="*/ 12358 h 2465173"/>
              <a:gd name="connsiteX13" fmla="*/ 574589 w 10139376"/>
              <a:gd name="connsiteY13" fmla="*/ 12357 h 2465173"/>
              <a:gd name="connsiteX14" fmla="*/ 716691 w 10139376"/>
              <a:gd name="connsiteY14" fmla="*/ 12357 h 2465173"/>
              <a:gd name="connsiteX15" fmla="*/ 741405 w 10139376"/>
              <a:gd name="connsiteY15" fmla="*/ 6179 h 2465173"/>
              <a:gd name="connsiteX16" fmla="*/ 1099751 w 10139376"/>
              <a:gd name="connsiteY16" fmla="*/ 0 h 2465173"/>
              <a:gd name="connsiteX17" fmla="*/ 2384854 w 10139376"/>
              <a:gd name="connsiteY17" fmla="*/ 30892 h 2465173"/>
              <a:gd name="connsiteX18" fmla="*/ 2545491 w 10139376"/>
              <a:gd name="connsiteY18" fmla="*/ 30892 h 2465173"/>
              <a:gd name="connsiteX19" fmla="*/ 2885303 w 10139376"/>
              <a:gd name="connsiteY19" fmla="*/ 30893 h 2465173"/>
              <a:gd name="connsiteX20" fmla="*/ 3015048 w 10139376"/>
              <a:gd name="connsiteY20" fmla="*/ 30892 h 2465173"/>
              <a:gd name="connsiteX21" fmla="*/ 3632886 w 10139376"/>
              <a:gd name="connsiteY21" fmla="*/ 43249 h 2465173"/>
              <a:gd name="connsiteX22" fmla="*/ 4083908 w 10139376"/>
              <a:gd name="connsiteY22" fmla="*/ 49427 h 2465173"/>
              <a:gd name="connsiteX23" fmla="*/ 4287794 w 10139376"/>
              <a:gd name="connsiteY23" fmla="*/ 43250 h 2465173"/>
              <a:gd name="connsiteX24" fmla="*/ 4621427 w 10139376"/>
              <a:gd name="connsiteY24" fmla="*/ 37071 h 2465173"/>
              <a:gd name="connsiteX25" fmla="*/ 4856205 w 10139376"/>
              <a:gd name="connsiteY25" fmla="*/ 37070 h 2465173"/>
              <a:gd name="connsiteX26" fmla="*/ 4955059 w 10139376"/>
              <a:gd name="connsiteY26" fmla="*/ 43249 h 2465173"/>
              <a:gd name="connsiteX27" fmla="*/ 5226908 w 10139376"/>
              <a:gd name="connsiteY27" fmla="*/ 37070 h 2465173"/>
              <a:gd name="connsiteX28" fmla="*/ 5523470 w 10139376"/>
              <a:gd name="connsiteY28" fmla="*/ 43249 h 2465173"/>
              <a:gd name="connsiteX29" fmla="*/ 5560540 w 10139376"/>
              <a:gd name="connsiteY29" fmla="*/ 49427 h 2465173"/>
              <a:gd name="connsiteX30" fmla="*/ 5869459 w 10139376"/>
              <a:gd name="connsiteY30" fmla="*/ 43249 h 2465173"/>
              <a:gd name="connsiteX31" fmla="*/ 5968313 w 10139376"/>
              <a:gd name="connsiteY31" fmla="*/ 55606 h 2465173"/>
              <a:gd name="connsiteX32" fmla="*/ 6271053 w 10139376"/>
              <a:gd name="connsiteY32" fmla="*/ 49427 h 2465173"/>
              <a:gd name="connsiteX33" fmla="*/ 6722075 w 10139376"/>
              <a:gd name="connsiteY33" fmla="*/ 49427 h 2465173"/>
              <a:gd name="connsiteX34" fmla="*/ 7735329 w 10139376"/>
              <a:gd name="connsiteY34" fmla="*/ 61784 h 2465173"/>
              <a:gd name="connsiteX35" fmla="*/ 7889788 w 10139376"/>
              <a:gd name="connsiteY35" fmla="*/ 67962 h 2465173"/>
              <a:gd name="connsiteX36" fmla="*/ 8143102 w 10139376"/>
              <a:gd name="connsiteY36" fmla="*/ 74141 h 2465173"/>
              <a:gd name="connsiteX37" fmla="*/ 8384059 w 10139376"/>
              <a:gd name="connsiteY37" fmla="*/ 74141 h 2465173"/>
              <a:gd name="connsiteX38" fmla="*/ 8612659 w 10139376"/>
              <a:gd name="connsiteY38" fmla="*/ 86497 h 2465173"/>
              <a:gd name="connsiteX39" fmla="*/ 8779475 w 10139376"/>
              <a:gd name="connsiteY39" fmla="*/ 80319 h 2465173"/>
              <a:gd name="connsiteX40" fmla="*/ 8927757 w 10139376"/>
              <a:gd name="connsiteY40" fmla="*/ 80319 h 2465173"/>
              <a:gd name="connsiteX41" fmla="*/ 9403491 w 10139376"/>
              <a:gd name="connsiteY41" fmla="*/ 123568 h 2465173"/>
              <a:gd name="connsiteX42" fmla="*/ 9570308 w 10139376"/>
              <a:gd name="connsiteY42" fmla="*/ 172995 h 2465173"/>
              <a:gd name="connsiteX43" fmla="*/ 9656805 w 10139376"/>
              <a:gd name="connsiteY43" fmla="*/ 247135 h 2465173"/>
              <a:gd name="connsiteX44" fmla="*/ 9780373 w 10139376"/>
              <a:gd name="connsiteY44" fmla="*/ 333633 h 2465173"/>
              <a:gd name="connsiteX45" fmla="*/ 9811264 w 10139376"/>
              <a:gd name="connsiteY45" fmla="*/ 376881 h 2465173"/>
              <a:gd name="connsiteX46" fmla="*/ 9871246 w 10139376"/>
              <a:gd name="connsiteY46" fmla="*/ 413952 h 2465173"/>
              <a:gd name="connsiteX47" fmla="*/ 9972545 w 10139376"/>
              <a:gd name="connsiteY47" fmla="*/ 507528 h 2465173"/>
              <a:gd name="connsiteX48" fmla="*/ 10013349 w 10139376"/>
              <a:gd name="connsiteY48" fmla="*/ 603036 h 2465173"/>
              <a:gd name="connsiteX49" fmla="*/ 10061107 w 10139376"/>
              <a:gd name="connsiteY49" fmla="*/ 726302 h 2465173"/>
              <a:gd name="connsiteX50" fmla="*/ 10076935 w 10139376"/>
              <a:gd name="connsiteY50" fmla="*/ 1007076 h 2465173"/>
              <a:gd name="connsiteX51" fmla="*/ 10087360 w 10139376"/>
              <a:gd name="connsiteY51" fmla="*/ 1100266 h 2465173"/>
              <a:gd name="connsiteX52" fmla="*/ 10099203 w 10139376"/>
              <a:gd name="connsiteY52" fmla="*/ 1297975 h 2465173"/>
              <a:gd name="connsiteX53" fmla="*/ 10105381 w 10139376"/>
              <a:gd name="connsiteY53" fmla="*/ 1413047 h 2465173"/>
              <a:gd name="connsiteX54" fmla="*/ 10112975 w 10139376"/>
              <a:gd name="connsiteY54" fmla="*/ 1494782 h 2465173"/>
              <a:gd name="connsiteX55" fmla="*/ 10138718 w 10139376"/>
              <a:gd name="connsiteY55" fmla="*/ 1847335 h 2465173"/>
              <a:gd name="connsiteX56" fmla="*/ 10118253 w 10139376"/>
              <a:gd name="connsiteY56" fmla="*/ 1832533 h 2465173"/>
              <a:gd name="connsiteX57" fmla="*/ 10095470 w 10139376"/>
              <a:gd name="connsiteY57" fmla="*/ 1952368 h 2465173"/>
              <a:gd name="connsiteX58" fmla="*/ 10076935 w 10139376"/>
              <a:gd name="connsiteY58" fmla="*/ 1995616 h 2465173"/>
              <a:gd name="connsiteX59" fmla="*/ 10039864 w 10139376"/>
              <a:gd name="connsiteY59" fmla="*/ 2051222 h 2465173"/>
              <a:gd name="connsiteX60" fmla="*/ 9984259 w 10139376"/>
              <a:gd name="connsiteY60" fmla="*/ 2168611 h 2465173"/>
              <a:gd name="connsiteX61" fmla="*/ 9947189 w 10139376"/>
              <a:gd name="connsiteY61" fmla="*/ 2224216 h 2465173"/>
              <a:gd name="connsiteX62" fmla="*/ 9854513 w 10139376"/>
              <a:gd name="connsiteY62" fmla="*/ 2304535 h 2465173"/>
              <a:gd name="connsiteX63" fmla="*/ 9730946 w 10139376"/>
              <a:gd name="connsiteY63" fmla="*/ 2397211 h 2465173"/>
              <a:gd name="connsiteX64" fmla="*/ 9650627 w 10139376"/>
              <a:gd name="connsiteY64" fmla="*/ 2415746 h 2465173"/>
              <a:gd name="connsiteX65" fmla="*/ 9533237 w 10139376"/>
              <a:gd name="connsiteY65" fmla="*/ 2446638 h 2465173"/>
              <a:gd name="connsiteX66" fmla="*/ 9483810 w 10139376"/>
              <a:gd name="connsiteY66" fmla="*/ 2452816 h 2465173"/>
              <a:gd name="connsiteX67" fmla="*/ 9360243 w 10139376"/>
              <a:gd name="connsiteY67" fmla="*/ 2465173 h 2465173"/>
              <a:gd name="connsiteX68" fmla="*/ 9094573 w 10139376"/>
              <a:gd name="connsiteY68" fmla="*/ 2452816 h 2465173"/>
              <a:gd name="connsiteX0" fmla="*/ 6178 w 10139026"/>
              <a:gd name="connsiteY0" fmla="*/ 630195 h 2465173"/>
              <a:gd name="connsiteX1" fmla="*/ 0 w 10139026"/>
              <a:gd name="connsiteY1" fmla="*/ 599303 h 2465173"/>
              <a:gd name="connsiteX2" fmla="*/ 6178 w 10139026"/>
              <a:gd name="connsiteY2" fmla="*/ 518984 h 2465173"/>
              <a:gd name="connsiteX3" fmla="*/ 18535 w 10139026"/>
              <a:gd name="connsiteY3" fmla="*/ 463379 h 2465173"/>
              <a:gd name="connsiteX4" fmla="*/ 24713 w 10139026"/>
              <a:gd name="connsiteY4" fmla="*/ 426308 h 2465173"/>
              <a:gd name="connsiteX5" fmla="*/ 37070 w 10139026"/>
              <a:gd name="connsiteY5" fmla="*/ 308919 h 2465173"/>
              <a:gd name="connsiteX6" fmla="*/ 49427 w 10139026"/>
              <a:gd name="connsiteY6" fmla="*/ 290384 h 2465173"/>
              <a:gd name="connsiteX7" fmla="*/ 67962 w 10139026"/>
              <a:gd name="connsiteY7" fmla="*/ 240957 h 2465173"/>
              <a:gd name="connsiteX8" fmla="*/ 80318 w 10139026"/>
              <a:gd name="connsiteY8" fmla="*/ 216243 h 2465173"/>
              <a:gd name="connsiteX9" fmla="*/ 117389 w 10139026"/>
              <a:gd name="connsiteY9" fmla="*/ 160638 h 2465173"/>
              <a:gd name="connsiteX10" fmla="*/ 191529 w 10139026"/>
              <a:gd name="connsiteY10" fmla="*/ 105033 h 2465173"/>
              <a:gd name="connsiteX11" fmla="*/ 247135 w 10139026"/>
              <a:gd name="connsiteY11" fmla="*/ 80319 h 2465173"/>
              <a:gd name="connsiteX12" fmla="*/ 407771 w 10139026"/>
              <a:gd name="connsiteY12" fmla="*/ 12358 h 2465173"/>
              <a:gd name="connsiteX13" fmla="*/ 574589 w 10139026"/>
              <a:gd name="connsiteY13" fmla="*/ 12357 h 2465173"/>
              <a:gd name="connsiteX14" fmla="*/ 716691 w 10139026"/>
              <a:gd name="connsiteY14" fmla="*/ 12357 h 2465173"/>
              <a:gd name="connsiteX15" fmla="*/ 741405 w 10139026"/>
              <a:gd name="connsiteY15" fmla="*/ 6179 h 2465173"/>
              <a:gd name="connsiteX16" fmla="*/ 1099751 w 10139026"/>
              <a:gd name="connsiteY16" fmla="*/ 0 h 2465173"/>
              <a:gd name="connsiteX17" fmla="*/ 2384854 w 10139026"/>
              <a:gd name="connsiteY17" fmla="*/ 30892 h 2465173"/>
              <a:gd name="connsiteX18" fmla="*/ 2545491 w 10139026"/>
              <a:gd name="connsiteY18" fmla="*/ 30892 h 2465173"/>
              <a:gd name="connsiteX19" fmla="*/ 2885303 w 10139026"/>
              <a:gd name="connsiteY19" fmla="*/ 30893 h 2465173"/>
              <a:gd name="connsiteX20" fmla="*/ 3015048 w 10139026"/>
              <a:gd name="connsiteY20" fmla="*/ 30892 h 2465173"/>
              <a:gd name="connsiteX21" fmla="*/ 3632886 w 10139026"/>
              <a:gd name="connsiteY21" fmla="*/ 43249 h 2465173"/>
              <a:gd name="connsiteX22" fmla="*/ 4083908 w 10139026"/>
              <a:gd name="connsiteY22" fmla="*/ 49427 h 2465173"/>
              <a:gd name="connsiteX23" fmla="*/ 4287794 w 10139026"/>
              <a:gd name="connsiteY23" fmla="*/ 43250 h 2465173"/>
              <a:gd name="connsiteX24" fmla="*/ 4621427 w 10139026"/>
              <a:gd name="connsiteY24" fmla="*/ 37071 h 2465173"/>
              <a:gd name="connsiteX25" fmla="*/ 4856205 w 10139026"/>
              <a:gd name="connsiteY25" fmla="*/ 37070 h 2465173"/>
              <a:gd name="connsiteX26" fmla="*/ 4955059 w 10139026"/>
              <a:gd name="connsiteY26" fmla="*/ 43249 h 2465173"/>
              <a:gd name="connsiteX27" fmla="*/ 5226908 w 10139026"/>
              <a:gd name="connsiteY27" fmla="*/ 37070 h 2465173"/>
              <a:gd name="connsiteX28" fmla="*/ 5523470 w 10139026"/>
              <a:gd name="connsiteY28" fmla="*/ 43249 h 2465173"/>
              <a:gd name="connsiteX29" fmla="*/ 5560540 w 10139026"/>
              <a:gd name="connsiteY29" fmla="*/ 49427 h 2465173"/>
              <a:gd name="connsiteX30" fmla="*/ 5869459 w 10139026"/>
              <a:gd name="connsiteY30" fmla="*/ 43249 h 2465173"/>
              <a:gd name="connsiteX31" fmla="*/ 5968313 w 10139026"/>
              <a:gd name="connsiteY31" fmla="*/ 55606 h 2465173"/>
              <a:gd name="connsiteX32" fmla="*/ 6271053 w 10139026"/>
              <a:gd name="connsiteY32" fmla="*/ 49427 h 2465173"/>
              <a:gd name="connsiteX33" fmla="*/ 6722075 w 10139026"/>
              <a:gd name="connsiteY33" fmla="*/ 49427 h 2465173"/>
              <a:gd name="connsiteX34" fmla="*/ 7735329 w 10139026"/>
              <a:gd name="connsiteY34" fmla="*/ 61784 h 2465173"/>
              <a:gd name="connsiteX35" fmla="*/ 7889788 w 10139026"/>
              <a:gd name="connsiteY35" fmla="*/ 67962 h 2465173"/>
              <a:gd name="connsiteX36" fmla="*/ 8143102 w 10139026"/>
              <a:gd name="connsiteY36" fmla="*/ 74141 h 2465173"/>
              <a:gd name="connsiteX37" fmla="*/ 8384059 w 10139026"/>
              <a:gd name="connsiteY37" fmla="*/ 74141 h 2465173"/>
              <a:gd name="connsiteX38" fmla="*/ 8612659 w 10139026"/>
              <a:gd name="connsiteY38" fmla="*/ 86497 h 2465173"/>
              <a:gd name="connsiteX39" fmla="*/ 8779475 w 10139026"/>
              <a:gd name="connsiteY39" fmla="*/ 80319 h 2465173"/>
              <a:gd name="connsiteX40" fmla="*/ 8927757 w 10139026"/>
              <a:gd name="connsiteY40" fmla="*/ 80319 h 2465173"/>
              <a:gd name="connsiteX41" fmla="*/ 9403491 w 10139026"/>
              <a:gd name="connsiteY41" fmla="*/ 123568 h 2465173"/>
              <a:gd name="connsiteX42" fmla="*/ 9570308 w 10139026"/>
              <a:gd name="connsiteY42" fmla="*/ 172995 h 2465173"/>
              <a:gd name="connsiteX43" fmla="*/ 9656805 w 10139026"/>
              <a:gd name="connsiteY43" fmla="*/ 247135 h 2465173"/>
              <a:gd name="connsiteX44" fmla="*/ 9780373 w 10139026"/>
              <a:gd name="connsiteY44" fmla="*/ 333633 h 2465173"/>
              <a:gd name="connsiteX45" fmla="*/ 9811264 w 10139026"/>
              <a:gd name="connsiteY45" fmla="*/ 376881 h 2465173"/>
              <a:gd name="connsiteX46" fmla="*/ 9871246 w 10139026"/>
              <a:gd name="connsiteY46" fmla="*/ 413952 h 2465173"/>
              <a:gd name="connsiteX47" fmla="*/ 9972545 w 10139026"/>
              <a:gd name="connsiteY47" fmla="*/ 507528 h 2465173"/>
              <a:gd name="connsiteX48" fmla="*/ 10013349 w 10139026"/>
              <a:gd name="connsiteY48" fmla="*/ 603036 h 2465173"/>
              <a:gd name="connsiteX49" fmla="*/ 10061107 w 10139026"/>
              <a:gd name="connsiteY49" fmla="*/ 726302 h 2465173"/>
              <a:gd name="connsiteX50" fmla="*/ 10076935 w 10139026"/>
              <a:gd name="connsiteY50" fmla="*/ 1007076 h 2465173"/>
              <a:gd name="connsiteX51" fmla="*/ 10087360 w 10139026"/>
              <a:gd name="connsiteY51" fmla="*/ 1100266 h 2465173"/>
              <a:gd name="connsiteX52" fmla="*/ 10099203 w 10139026"/>
              <a:gd name="connsiteY52" fmla="*/ 1297975 h 2465173"/>
              <a:gd name="connsiteX53" fmla="*/ 10105381 w 10139026"/>
              <a:gd name="connsiteY53" fmla="*/ 1413047 h 2465173"/>
              <a:gd name="connsiteX54" fmla="*/ 10112975 w 10139026"/>
              <a:gd name="connsiteY54" fmla="*/ 1494782 h 2465173"/>
              <a:gd name="connsiteX55" fmla="*/ 10120570 w 10139026"/>
              <a:gd name="connsiteY55" fmla="*/ 1749511 h 2465173"/>
              <a:gd name="connsiteX56" fmla="*/ 10138718 w 10139026"/>
              <a:gd name="connsiteY56" fmla="*/ 1847335 h 2465173"/>
              <a:gd name="connsiteX57" fmla="*/ 10118253 w 10139026"/>
              <a:gd name="connsiteY57" fmla="*/ 1832533 h 2465173"/>
              <a:gd name="connsiteX58" fmla="*/ 10095470 w 10139026"/>
              <a:gd name="connsiteY58" fmla="*/ 1952368 h 2465173"/>
              <a:gd name="connsiteX59" fmla="*/ 10076935 w 10139026"/>
              <a:gd name="connsiteY59" fmla="*/ 1995616 h 2465173"/>
              <a:gd name="connsiteX60" fmla="*/ 10039864 w 10139026"/>
              <a:gd name="connsiteY60" fmla="*/ 2051222 h 2465173"/>
              <a:gd name="connsiteX61" fmla="*/ 9984259 w 10139026"/>
              <a:gd name="connsiteY61" fmla="*/ 2168611 h 2465173"/>
              <a:gd name="connsiteX62" fmla="*/ 9947189 w 10139026"/>
              <a:gd name="connsiteY62" fmla="*/ 2224216 h 2465173"/>
              <a:gd name="connsiteX63" fmla="*/ 9854513 w 10139026"/>
              <a:gd name="connsiteY63" fmla="*/ 2304535 h 2465173"/>
              <a:gd name="connsiteX64" fmla="*/ 9730946 w 10139026"/>
              <a:gd name="connsiteY64" fmla="*/ 2397211 h 2465173"/>
              <a:gd name="connsiteX65" fmla="*/ 9650627 w 10139026"/>
              <a:gd name="connsiteY65" fmla="*/ 2415746 h 2465173"/>
              <a:gd name="connsiteX66" fmla="*/ 9533237 w 10139026"/>
              <a:gd name="connsiteY66" fmla="*/ 2446638 h 2465173"/>
              <a:gd name="connsiteX67" fmla="*/ 9483810 w 10139026"/>
              <a:gd name="connsiteY67" fmla="*/ 2452816 h 2465173"/>
              <a:gd name="connsiteX68" fmla="*/ 9360243 w 10139026"/>
              <a:gd name="connsiteY68" fmla="*/ 2465173 h 2465173"/>
              <a:gd name="connsiteX69" fmla="*/ 9094573 w 10139026"/>
              <a:gd name="connsiteY69" fmla="*/ 2452816 h 2465173"/>
              <a:gd name="connsiteX0" fmla="*/ 6178 w 10139026"/>
              <a:gd name="connsiteY0" fmla="*/ 630195 h 2465173"/>
              <a:gd name="connsiteX1" fmla="*/ 0 w 10139026"/>
              <a:gd name="connsiteY1" fmla="*/ 599303 h 2465173"/>
              <a:gd name="connsiteX2" fmla="*/ 6178 w 10139026"/>
              <a:gd name="connsiteY2" fmla="*/ 518984 h 2465173"/>
              <a:gd name="connsiteX3" fmla="*/ 18535 w 10139026"/>
              <a:gd name="connsiteY3" fmla="*/ 463379 h 2465173"/>
              <a:gd name="connsiteX4" fmla="*/ 24713 w 10139026"/>
              <a:gd name="connsiteY4" fmla="*/ 426308 h 2465173"/>
              <a:gd name="connsiteX5" fmla="*/ 37070 w 10139026"/>
              <a:gd name="connsiteY5" fmla="*/ 308919 h 2465173"/>
              <a:gd name="connsiteX6" fmla="*/ 49427 w 10139026"/>
              <a:gd name="connsiteY6" fmla="*/ 290384 h 2465173"/>
              <a:gd name="connsiteX7" fmla="*/ 67962 w 10139026"/>
              <a:gd name="connsiteY7" fmla="*/ 240957 h 2465173"/>
              <a:gd name="connsiteX8" fmla="*/ 80318 w 10139026"/>
              <a:gd name="connsiteY8" fmla="*/ 216243 h 2465173"/>
              <a:gd name="connsiteX9" fmla="*/ 117389 w 10139026"/>
              <a:gd name="connsiteY9" fmla="*/ 160638 h 2465173"/>
              <a:gd name="connsiteX10" fmla="*/ 191529 w 10139026"/>
              <a:gd name="connsiteY10" fmla="*/ 105033 h 2465173"/>
              <a:gd name="connsiteX11" fmla="*/ 247135 w 10139026"/>
              <a:gd name="connsiteY11" fmla="*/ 80319 h 2465173"/>
              <a:gd name="connsiteX12" fmla="*/ 407771 w 10139026"/>
              <a:gd name="connsiteY12" fmla="*/ 12358 h 2465173"/>
              <a:gd name="connsiteX13" fmla="*/ 574589 w 10139026"/>
              <a:gd name="connsiteY13" fmla="*/ 12357 h 2465173"/>
              <a:gd name="connsiteX14" fmla="*/ 716691 w 10139026"/>
              <a:gd name="connsiteY14" fmla="*/ 12357 h 2465173"/>
              <a:gd name="connsiteX15" fmla="*/ 741405 w 10139026"/>
              <a:gd name="connsiteY15" fmla="*/ 6179 h 2465173"/>
              <a:gd name="connsiteX16" fmla="*/ 1099751 w 10139026"/>
              <a:gd name="connsiteY16" fmla="*/ 0 h 2465173"/>
              <a:gd name="connsiteX17" fmla="*/ 2384854 w 10139026"/>
              <a:gd name="connsiteY17" fmla="*/ 30892 h 2465173"/>
              <a:gd name="connsiteX18" fmla="*/ 2545491 w 10139026"/>
              <a:gd name="connsiteY18" fmla="*/ 30892 h 2465173"/>
              <a:gd name="connsiteX19" fmla="*/ 2885303 w 10139026"/>
              <a:gd name="connsiteY19" fmla="*/ 30893 h 2465173"/>
              <a:gd name="connsiteX20" fmla="*/ 3015048 w 10139026"/>
              <a:gd name="connsiteY20" fmla="*/ 30892 h 2465173"/>
              <a:gd name="connsiteX21" fmla="*/ 3632886 w 10139026"/>
              <a:gd name="connsiteY21" fmla="*/ 43249 h 2465173"/>
              <a:gd name="connsiteX22" fmla="*/ 4083908 w 10139026"/>
              <a:gd name="connsiteY22" fmla="*/ 49427 h 2465173"/>
              <a:gd name="connsiteX23" fmla="*/ 4287794 w 10139026"/>
              <a:gd name="connsiteY23" fmla="*/ 43250 h 2465173"/>
              <a:gd name="connsiteX24" fmla="*/ 4621427 w 10139026"/>
              <a:gd name="connsiteY24" fmla="*/ 37071 h 2465173"/>
              <a:gd name="connsiteX25" fmla="*/ 4856205 w 10139026"/>
              <a:gd name="connsiteY25" fmla="*/ 37070 h 2465173"/>
              <a:gd name="connsiteX26" fmla="*/ 4955059 w 10139026"/>
              <a:gd name="connsiteY26" fmla="*/ 43249 h 2465173"/>
              <a:gd name="connsiteX27" fmla="*/ 5226908 w 10139026"/>
              <a:gd name="connsiteY27" fmla="*/ 37070 h 2465173"/>
              <a:gd name="connsiteX28" fmla="*/ 5523470 w 10139026"/>
              <a:gd name="connsiteY28" fmla="*/ 43249 h 2465173"/>
              <a:gd name="connsiteX29" fmla="*/ 5560540 w 10139026"/>
              <a:gd name="connsiteY29" fmla="*/ 49427 h 2465173"/>
              <a:gd name="connsiteX30" fmla="*/ 5869459 w 10139026"/>
              <a:gd name="connsiteY30" fmla="*/ 43249 h 2465173"/>
              <a:gd name="connsiteX31" fmla="*/ 5968313 w 10139026"/>
              <a:gd name="connsiteY31" fmla="*/ 55606 h 2465173"/>
              <a:gd name="connsiteX32" fmla="*/ 6271053 w 10139026"/>
              <a:gd name="connsiteY32" fmla="*/ 49427 h 2465173"/>
              <a:gd name="connsiteX33" fmla="*/ 6722075 w 10139026"/>
              <a:gd name="connsiteY33" fmla="*/ 49427 h 2465173"/>
              <a:gd name="connsiteX34" fmla="*/ 7735329 w 10139026"/>
              <a:gd name="connsiteY34" fmla="*/ 61784 h 2465173"/>
              <a:gd name="connsiteX35" fmla="*/ 7889788 w 10139026"/>
              <a:gd name="connsiteY35" fmla="*/ 67962 h 2465173"/>
              <a:gd name="connsiteX36" fmla="*/ 8143102 w 10139026"/>
              <a:gd name="connsiteY36" fmla="*/ 74141 h 2465173"/>
              <a:gd name="connsiteX37" fmla="*/ 8384059 w 10139026"/>
              <a:gd name="connsiteY37" fmla="*/ 74141 h 2465173"/>
              <a:gd name="connsiteX38" fmla="*/ 8612659 w 10139026"/>
              <a:gd name="connsiteY38" fmla="*/ 86497 h 2465173"/>
              <a:gd name="connsiteX39" fmla="*/ 8779475 w 10139026"/>
              <a:gd name="connsiteY39" fmla="*/ 80319 h 2465173"/>
              <a:gd name="connsiteX40" fmla="*/ 8927757 w 10139026"/>
              <a:gd name="connsiteY40" fmla="*/ 80319 h 2465173"/>
              <a:gd name="connsiteX41" fmla="*/ 9403491 w 10139026"/>
              <a:gd name="connsiteY41" fmla="*/ 123568 h 2465173"/>
              <a:gd name="connsiteX42" fmla="*/ 9570308 w 10139026"/>
              <a:gd name="connsiteY42" fmla="*/ 172995 h 2465173"/>
              <a:gd name="connsiteX43" fmla="*/ 9656805 w 10139026"/>
              <a:gd name="connsiteY43" fmla="*/ 247135 h 2465173"/>
              <a:gd name="connsiteX44" fmla="*/ 9780373 w 10139026"/>
              <a:gd name="connsiteY44" fmla="*/ 333633 h 2465173"/>
              <a:gd name="connsiteX45" fmla="*/ 9811264 w 10139026"/>
              <a:gd name="connsiteY45" fmla="*/ 376881 h 2465173"/>
              <a:gd name="connsiteX46" fmla="*/ 9871246 w 10139026"/>
              <a:gd name="connsiteY46" fmla="*/ 413952 h 2465173"/>
              <a:gd name="connsiteX47" fmla="*/ 9972545 w 10139026"/>
              <a:gd name="connsiteY47" fmla="*/ 507528 h 2465173"/>
              <a:gd name="connsiteX48" fmla="*/ 10013349 w 10139026"/>
              <a:gd name="connsiteY48" fmla="*/ 603036 h 2465173"/>
              <a:gd name="connsiteX49" fmla="*/ 10061107 w 10139026"/>
              <a:gd name="connsiteY49" fmla="*/ 726302 h 2465173"/>
              <a:gd name="connsiteX50" fmla="*/ 10076935 w 10139026"/>
              <a:gd name="connsiteY50" fmla="*/ 1007076 h 2465173"/>
              <a:gd name="connsiteX51" fmla="*/ 10087360 w 10139026"/>
              <a:gd name="connsiteY51" fmla="*/ 1100266 h 2465173"/>
              <a:gd name="connsiteX52" fmla="*/ 10099203 w 10139026"/>
              <a:gd name="connsiteY52" fmla="*/ 1297975 h 2465173"/>
              <a:gd name="connsiteX53" fmla="*/ 10105381 w 10139026"/>
              <a:gd name="connsiteY53" fmla="*/ 1413047 h 2465173"/>
              <a:gd name="connsiteX54" fmla="*/ 10112975 w 10139026"/>
              <a:gd name="connsiteY54" fmla="*/ 1494782 h 2465173"/>
              <a:gd name="connsiteX55" fmla="*/ 10120570 w 10139026"/>
              <a:gd name="connsiteY55" fmla="*/ 1749511 h 2465173"/>
              <a:gd name="connsiteX56" fmla="*/ 10138718 w 10139026"/>
              <a:gd name="connsiteY56" fmla="*/ 1847335 h 2465173"/>
              <a:gd name="connsiteX57" fmla="*/ 10095470 w 10139026"/>
              <a:gd name="connsiteY57" fmla="*/ 1952368 h 2465173"/>
              <a:gd name="connsiteX58" fmla="*/ 10076935 w 10139026"/>
              <a:gd name="connsiteY58" fmla="*/ 1995616 h 2465173"/>
              <a:gd name="connsiteX59" fmla="*/ 10039864 w 10139026"/>
              <a:gd name="connsiteY59" fmla="*/ 2051222 h 2465173"/>
              <a:gd name="connsiteX60" fmla="*/ 9984259 w 10139026"/>
              <a:gd name="connsiteY60" fmla="*/ 2168611 h 2465173"/>
              <a:gd name="connsiteX61" fmla="*/ 9947189 w 10139026"/>
              <a:gd name="connsiteY61" fmla="*/ 2224216 h 2465173"/>
              <a:gd name="connsiteX62" fmla="*/ 9854513 w 10139026"/>
              <a:gd name="connsiteY62" fmla="*/ 2304535 h 2465173"/>
              <a:gd name="connsiteX63" fmla="*/ 9730946 w 10139026"/>
              <a:gd name="connsiteY63" fmla="*/ 2397211 h 2465173"/>
              <a:gd name="connsiteX64" fmla="*/ 9650627 w 10139026"/>
              <a:gd name="connsiteY64" fmla="*/ 2415746 h 2465173"/>
              <a:gd name="connsiteX65" fmla="*/ 9533237 w 10139026"/>
              <a:gd name="connsiteY65" fmla="*/ 2446638 h 2465173"/>
              <a:gd name="connsiteX66" fmla="*/ 9483810 w 10139026"/>
              <a:gd name="connsiteY66" fmla="*/ 2452816 h 2465173"/>
              <a:gd name="connsiteX67" fmla="*/ 9360243 w 10139026"/>
              <a:gd name="connsiteY67" fmla="*/ 2465173 h 2465173"/>
              <a:gd name="connsiteX68" fmla="*/ 9094573 w 10139026"/>
              <a:gd name="connsiteY68" fmla="*/ 2452816 h 2465173"/>
              <a:gd name="connsiteX0" fmla="*/ 6178 w 10125628"/>
              <a:gd name="connsiteY0" fmla="*/ 630195 h 2465173"/>
              <a:gd name="connsiteX1" fmla="*/ 0 w 10125628"/>
              <a:gd name="connsiteY1" fmla="*/ 599303 h 2465173"/>
              <a:gd name="connsiteX2" fmla="*/ 6178 w 10125628"/>
              <a:gd name="connsiteY2" fmla="*/ 518984 h 2465173"/>
              <a:gd name="connsiteX3" fmla="*/ 18535 w 10125628"/>
              <a:gd name="connsiteY3" fmla="*/ 463379 h 2465173"/>
              <a:gd name="connsiteX4" fmla="*/ 24713 w 10125628"/>
              <a:gd name="connsiteY4" fmla="*/ 426308 h 2465173"/>
              <a:gd name="connsiteX5" fmla="*/ 37070 w 10125628"/>
              <a:gd name="connsiteY5" fmla="*/ 308919 h 2465173"/>
              <a:gd name="connsiteX6" fmla="*/ 49427 w 10125628"/>
              <a:gd name="connsiteY6" fmla="*/ 290384 h 2465173"/>
              <a:gd name="connsiteX7" fmla="*/ 67962 w 10125628"/>
              <a:gd name="connsiteY7" fmla="*/ 240957 h 2465173"/>
              <a:gd name="connsiteX8" fmla="*/ 80318 w 10125628"/>
              <a:gd name="connsiteY8" fmla="*/ 216243 h 2465173"/>
              <a:gd name="connsiteX9" fmla="*/ 117389 w 10125628"/>
              <a:gd name="connsiteY9" fmla="*/ 160638 h 2465173"/>
              <a:gd name="connsiteX10" fmla="*/ 191529 w 10125628"/>
              <a:gd name="connsiteY10" fmla="*/ 105033 h 2465173"/>
              <a:gd name="connsiteX11" fmla="*/ 247135 w 10125628"/>
              <a:gd name="connsiteY11" fmla="*/ 80319 h 2465173"/>
              <a:gd name="connsiteX12" fmla="*/ 407771 w 10125628"/>
              <a:gd name="connsiteY12" fmla="*/ 12358 h 2465173"/>
              <a:gd name="connsiteX13" fmla="*/ 574589 w 10125628"/>
              <a:gd name="connsiteY13" fmla="*/ 12357 h 2465173"/>
              <a:gd name="connsiteX14" fmla="*/ 716691 w 10125628"/>
              <a:gd name="connsiteY14" fmla="*/ 12357 h 2465173"/>
              <a:gd name="connsiteX15" fmla="*/ 741405 w 10125628"/>
              <a:gd name="connsiteY15" fmla="*/ 6179 h 2465173"/>
              <a:gd name="connsiteX16" fmla="*/ 1099751 w 10125628"/>
              <a:gd name="connsiteY16" fmla="*/ 0 h 2465173"/>
              <a:gd name="connsiteX17" fmla="*/ 2384854 w 10125628"/>
              <a:gd name="connsiteY17" fmla="*/ 30892 h 2465173"/>
              <a:gd name="connsiteX18" fmla="*/ 2545491 w 10125628"/>
              <a:gd name="connsiteY18" fmla="*/ 30892 h 2465173"/>
              <a:gd name="connsiteX19" fmla="*/ 2885303 w 10125628"/>
              <a:gd name="connsiteY19" fmla="*/ 30893 h 2465173"/>
              <a:gd name="connsiteX20" fmla="*/ 3015048 w 10125628"/>
              <a:gd name="connsiteY20" fmla="*/ 30892 h 2465173"/>
              <a:gd name="connsiteX21" fmla="*/ 3632886 w 10125628"/>
              <a:gd name="connsiteY21" fmla="*/ 43249 h 2465173"/>
              <a:gd name="connsiteX22" fmla="*/ 4083908 w 10125628"/>
              <a:gd name="connsiteY22" fmla="*/ 49427 h 2465173"/>
              <a:gd name="connsiteX23" fmla="*/ 4287794 w 10125628"/>
              <a:gd name="connsiteY23" fmla="*/ 43250 h 2465173"/>
              <a:gd name="connsiteX24" fmla="*/ 4621427 w 10125628"/>
              <a:gd name="connsiteY24" fmla="*/ 37071 h 2465173"/>
              <a:gd name="connsiteX25" fmla="*/ 4856205 w 10125628"/>
              <a:gd name="connsiteY25" fmla="*/ 37070 h 2465173"/>
              <a:gd name="connsiteX26" fmla="*/ 4955059 w 10125628"/>
              <a:gd name="connsiteY26" fmla="*/ 43249 h 2465173"/>
              <a:gd name="connsiteX27" fmla="*/ 5226908 w 10125628"/>
              <a:gd name="connsiteY27" fmla="*/ 37070 h 2465173"/>
              <a:gd name="connsiteX28" fmla="*/ 5523470 w 10125628"/>
              <a:gd name="connsiteY28" fmla="*/ 43249 h 2465173"/>
              <a:gd name="connsiteX29" fmla="*/ 5560540 w 10125628"/>
              <a:gd name="connsiteY29" fmla="*/ 49427 h 2465173"/>
              <a:gd name="connsiteX30" fmla="*/ 5869459 w 10125628"/>
              <a:gd name="connsiteY30" fmla="*/ 43249 h 2465173"/>
              <a:gd name="connsiteX31" fmla="*/ 5968313 w 10125628"/>
              <a:gd name="connsiteY31" fmla="*/ 55606 h 2465173"/>
              <a:gd name="connsiteX32" fmla="*/ 6271053 w 10125628"/>
              <a:gd name="connsiteY32" fmla="*/ 49427 h 2465173"/>
              <a:gd name="connsiteX33" fmla="*/ 6722075 w 10125628"/>
              <a:gd name="connsiteY33" fmla="*/ 49427 h 2465173"/>
              <a:gd name="connsiteX34" fmla="*/ 7735329 w 10125628"/>
              <a:gd name="connsiteY34" fmla="*/ 61784 h 2465173"/>
              <a:gd name="connsiteX35" fmla="*/ 7889788 w 10125628"/>
              <a:gd name="connsiteY35" fmla="*/ 67962 h 2465173"/>
              <a:gd name="connsiteX36" fmla="*/ 8143102 w 10125628"/>
              <a:gd name="connsiteY36" fmla="*/ 74141 h 2465173"/>
              <a:gd name="connsiteX37" fmla="*/ 8384059 w 10125628"/>
              <a:gd name="connsiteY37" fmla="*/ 74141 h 2465173"/>
              <a:gd name="connsiteX38" fmla="*/ 8612659 w 10125628"/>
              <a:gd name="connsiteY38" fmla="*/ 86497 h 2465173"/>
              <a:gd name="connsiteX39" fmla="*/ 8779475 w 10125628"/>
              <a:gd name="connsiteY39" fmla="*/ 80319 h 2465173"/>
              <a:gd name="connsiteX40" fmla="*/ 8927757 w 10125628"/>
              <a:gd name="connsiteY40" fmla="*/ 80319 h 2465173"/>
              <a:gd name="connsiteX41" fmla="*/ 9403491 w 10125628"/>
              <a:gd name="connsiteY41" fmla="*/ 123568 h 2465173"/>
              <a:gd name="connsiteX42" fmla="*/ 9570308 w 10125628"/>
              <a:gd name="connsiteY42" fmla="*/ 172995 h 2465173"/>
              <a:gd name="connsiteX43" fmla="*/ 9656805 w 10125628"/>
              <a:gd name="connsiteY43" fmla="*/ 247135 h 2465173"/>
              <a:gd name="connsiteX44" fmla="*/ 9780373 w 10125628"/>
              <a:gd name="connsiteY44" fmla="*/ 333633 h 2465173"/>
              <a:gd name="connsiteX45" fmla="*/ 9811264 w 10125628"/>
              <a:gd name="connsiteY45" fmla="*/ 376881 h 2465173"/>
              <a:gd name="connsiteX46" fmla="*/ 9871246 w 10125628"/>
              <a:gd name="connsiteY46" fmla="*/ 413952 h 2465173"/>
              <a:gd name="connsiteX47" fmla="*/ 9972545 w 10125628"/>
              <a:gd name="connsiteY47" fmla="*/ 507528 h 2465173"/>
              <a:gd name="connsiteX48" fmla="*/ 10013349 w 10125628"/>
              <a:gd name="connsiteY48" fmla="*/ 603036 h 2465173"/>
              <a:gd name="connsiteX49" fmla="*/ 10061107 w 10125628"/>
              <a:gd name="connsiteY49" fmla="*/ 726302 h 2465173"/>
              <a:gd name="connsiteX50" fmla="*/ 10076935 w 10125628"/>
              <a:gd name="connsiteY50" fmla="*/ 1007076 h 2465173"/>
              <a:gd name="connsiteX51" fmla="*/ 10087360 w 10125628"/>
              <a:gd name="connsiteY51" fmla="*/ 1100266 h 2465173"/>
              <a:gd name="connsiteX52" fmla="*/ 10099203 w 10125628"/>
              <a:gd name="connsiteY52" fmla="*/ 1297975 h 2465173"/>
              <a:gd name="connsiteX53" fmla="*/ 10105381 w 10125628"/>
              <a:gd name="connsiteY53" fmla="*/ 1413047 h 2465173"/>
              <a:gd name="connsiteX54" fmla="*/ 10112975 w 10125628"/>
              <a:gd name="connsiteY54" fmla="*/ 1494782 h 2465173"/>
              <a:gd name="connsiteX55" fmla="*/ 10120570 w 10125628"/>
              <a:gd name="connsiteY55" fmla="*/ 1749511 h 2465173"/>
              <a:gd name="connsiteX56" fmla="*/ 10124431 w 10125628"/>
              <a:gd name="connsiteY56" fmla="*/ 1847335 h 2465173"/>
              <a:gd name="connsiteX57" fmla="*/ 10095470 w 10125628"/>
              <a:gd name="connsiteY57" fmla="*/ 1952368 h 2465173"/>
              <a:gd name="connsiteX58" fmla="*/ 10076935 w 10125628"/>
              <a:gd name="connsiteY58" fmla="*/ 1995616 h 2465173"/>
              <a:gd name="connsiteX59" fmla="*/ 10039864 w 10125628"/>
              <a:gd name="connsiteY59" fmla="*/ 2051222 h 2465173"/>
              <a:gd name="connsiteX60" fmla="*/ 9984259 w 10125628"/>
              <a:gd name="connsiteY60" fmla="*/ 2168611 h 2465173"/>
              <a:gd name="connsiteX61" fmla="*/ 9947189 w 10125628"/>
              <a:gd name="connsiteY61" fmla="*/ 2224216 h 2465173"/>
              <a:gd name="connsiteX62" fmla="*/ 9854513 w 10125628"/>
              <a:gd name="connsiteY62" fmla="*/ 2304535 h 2465173"/>
              <a:gd name="connsiteX63" fmla="*/ 9730946 w 10125628"/>
              <a:gd name="connsiteY63" fmla="*/ 2397211 h 2465173"/>
              <a:gd name="connsiteX64" fmla="*/ 9650627 w 10125628"/>
              <a:gd name="connsiteY64" fmla="*/ 2415746 h 2465173"/>
              <a:gd name="connsiteX65" fmla="*/ 9533237 w 10125628"/>
              <a:gd name="connsiteY65" fmla="*/ 2446638 h 2465173"/>
              <a:gd name="connsiteX66" fmla="*/ 9483810 w 10125628"/>
              <a:gd name="connsiteY66" fmla="*/ 2452816 h 2465173"/>
              <a:gd name="connsiteX67" fmla="*/ 9360243 w 10125628"/>
              <a:gd name="connsiteY67" fmla="*/ 2465173 h 2465173"/>
              <a:gd name="connsiteX68" fmla="*/ 9094573 w 10125628"/>
              <a:gd name="connsiteY68" fmla="*/ 2452816 h 2465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0125628" h="2465173">
                <a:moveTo>
                  <a:pt x="6178" y="630195"/>
                </a:moveTo>
                <a:cubicBezTo>
                  <a:pt x="4119" y="619898"/>
                  <a:pt x="0" y="609804"/>
                  <a:pt x="0" y="599303"/>
                </a:cubicBezTo>
                <a:cubicBezTo>
                  <a:pt x="0" y="572451"/>
                  <a:pt x="2550" y="545590"/>
                  <a:pt x="6178" y="518984"/>
                </a:cubicBezTo>
                <a:cubicBezTo>
                  <a:pt x="8743" y="500171"/>
                  <a:pt x="14811" y="481997"/>
                  <a:pt x="18535" y="463379"/>
                </a:cubicBezTo>
                <a:cubicBezTo>
                  <a:pt x="20992" y="451095"/>
                  <a:pt x="22654" y="438665"/>
                  <a:pt x="24713" y="426308"/>
                </a:cubicBezTo>
                <a:cubicBezTo>
                  <a:pt x="25281" y="417226"/>
                  <a:pt x="21636" y="339785"/>
                  <a:pt x="37070" y="308919"/>
                </a:cubicBezTo>
                <a:cubicBezTo>
                  <a:pt x="40391" y="302278"/>
                  <a:pt x="45308" y="296562"/>
                  <a:pt x="49427" y="290384"/>
                </a:cubicBezTo>
                <a:cubicBezTo>
                  <a:pt x="56221" y="269999"/>
                  <a:pt x="58109" y="263128"/>
                  <a:pt x="67962" y="240957"/>
                </a:cubicBezTo>
                <a:cubicBezTo>
                  <a:pt x="71703" y="232541"/>
                  <a:pt x="75491" y="224087"/>
                  <a:pt x="80318" y="216243"/>
                </a:cubicBezTo>
                <a:cubicBezTo>
                  <a:pt x="91993" y="197271"/>
                  <a:pt x="104023" y="178459"/>
                  <a:pt x="117389" y="160638"/>
                </a:cubicBezTo>
                <a:cubicBezTo>
                  <a:pt x="132653" y="140286"/>
                  <a:pt x="177152" y="111423"/>
                  <a:pt x="191529" y="105033"/>
                </a:cubicBezTo>
                <a:cubicBezTo>
                  <a:pt x="210064" y="96795"/>
                  <a:pt x="211095" y="95765"/>
                  <a:pt x="247135" y="80319"/>
                </a:cubicBezTo>
                <a:cubicBezTo>
                  <a:pt x="283175" y="64873"/>
                  <a:pt x="296526" y="49200"/>
                  <a:pt x="407771" y="12358"/>
                </a:cubicBezTo>
                <a:lnTo>
                  <a:pt x="574589" y="12357"/>
                </a:lnTo>
                <a:cubicBezTo>
                  <a:pt x="621927" y="5960"/>
                  <a:pt x="688888" y="13387"/>
                  <a:pt x="716691" y="12357"/>
                </a:cubicBezTo>
                <a:cubicBezTo>
                  <a:pt x="744494" y="11327"/>
                  <a:pt x="732918" y="6453"/>
                  <a:pt x="741405" y="6179"/>
                </a:cubicBezTo>
                <a:cubicBezTo>
                  <a:pt x="860809" y="2327"/>
                  <a:pt x="980302" y="2060"/>
                  <a:pt x="1099751" y="0"/>
                </a:cubicBezTo>
                <a:lnTo>
                  <a:pt x="2384854" y="30892"/>
                </a:lnTo>
                <a:cubicBezTo>
                  <a:pt x="2462922" y="33002"/>
                  <a:pt x="2474098" y="36446"/>
                  <a:pt x="2545491" y="30892"/>
                </a:cubicBezTo>
                <a:cubicBezTo>
                  <a:pt x="2681415" y="28833"/>
                  <a:pt x="2807044" y="30893"/>
                  <a:pt x="2885303" y="30893"/>
                </a:cubicBezTo>
                <a:cubicBezTo>
                  <a:pt x="2963562" y="30893"/>
                  <a:pt x="2890451" y="28833"/>
                  <a:pt x="3015048" y="30892"/>
                </a:cubicBezTo>
                <a:lnTo>
                  <a:pt x="3632886" y="43249"/>
                </a:lnTo>
                <a:lnTo>
                  <a:pt x="4083908" y="49427"/>
                </a:lnTo>
                <a:lnTo>
                  <a:pt x="4287794" y="43250"/>
                </a:lnTo>
                <a:lnTo>
                  <a:pt x="4621427" y="37071"/>
                </a:lnTo>
                <a:cubicBezTo>
                  <a:pt x="4697636" y="35396"/>
                  <a:pt x="4800600" y="36040"/>
                  <a:pt x="4856205" y="37070"/>
                </a:cubicBezTo>
                <a:cubicBezTo>
                  <a:pt x="4911810" y="38100"/>
                  <a:pt x="4893275" y="43249"/>
                  <a:pt x="4955059" y="43249"/>
                </a:cubicBezTo>
                <a:cubicBezTo>
                  <a:pt x="5016843" y="43249"/>
                  <a:pt x="5136292" y="39130"/>
                  <a:pt x="5226908" y="37070"/>
                </a:cubicBezTo>
                <a:lnTo>
                  <a:pt x="5523470" y="43249"/>
                </a:lnTo>
                <a:cubicBezTo>
                  <a:pt x="5535989" y="43713"/>
                  <a:pt x="5548013" y="49427"/>
                  <a:pt x="5560540" y="49427"/>
                </a:cubicBezTo>
                <a:cubicBezTo>
                  <a:pt x="5663534" y="49427"/>
                  <a:pt x="5766486" y="45308"/>
                  <a:pt x="5869459" y="43249"/>
                </a:cubicBezTo>
                <a:cubicBezTo>
                  <a:pt x="5937421" y="42219"/>
                  <a:pt x="5904470" y="50457"/>
                  <a:pt x="5968313" y="55606"/>
                </a:cubicBezTo>
                <a:cubicBezTo>
                  <a:pt x="6032156" y="60755"/>
                  <a:pt x="6145426" y="50457"/>
                  <a:pt x="6271053" y="49427"/>
                </a:cubicBezTo>
                <a:lnTo>
                  <a:pt x="6722075" y="49427"/>
                </a:lnTo>
                <a:lnTo>
                  <a:pt x="7735329" y="61784"/>
                </a:lnTo>
                <a:cubicBezTo>
                  <a:pt x="7768280" y="63843"/>
                  <a:pt x="7821826" y="65903"/>
                  <a:pt x="7889788" y="67962"/>
                </a:cubicBezTo>
                <a:lnTo>
                  <a:pt x="8143102" y="74141"/>
                </a:lnTo>
                <a:cubicBezTo>
                  <a:pt x="8225480" y="75171"/>
                  <a:pt x="8305800" y="76201"/>
                  <a:pt x="8384059" y="74141"/>
                </a:cubicBezTo>
                <a:lnTo>
                  <a:pt x="8612659" y="86497"/>
                </a:lnTo>
                <a:lnTo>
                  <a:pt x="8779475" y="80319"/>
                </a:lnTo>
                <a:cubicBezTo>
                  <a:pt x="8831991" y="79289"/>
                  <a:pt x="8882449" y="84438"/>
                  <a:pt x="8927757" y="80319"/>
                </a:cubicBezTo>
                <a:cubicBezTo>
                  <a:pt x="9090454" y="98854"/>
                  <a:pt x="9296399" y="108122"/>
                  <a:pt x="9403491" y="123568"/>
                </a:cubicBezTo>
                <a:cubicBezTo>
                  <a:pt x="9510583" y="139014"/>
                  <a:pt x="9526490" y="145609"/>
                  <a:pt x="9570308" y="172995"/>
                </a:cubicBezTo>
                <a:cubicBezTo>
                  <a:pt x="9598445" y="190581"/>
                  <a:pt x="9637797" y="231929"/>
                  <a:pt x="9656805" y="247135"/>
                </a:cubicBezTo>
                <a:cubicBezTo>
                  <a:pt x="9725041" y="301723"/>
                  <a:pt x="9727330" y="301806"/>
                  <a:pt x="9780373" y="333633"/>
                </a:cubicBezTo>
                <a:cubicBezTo>
                  <a:pt x="9782866" y="336956"/>
                  <a:pt x="9796119" y="363495"/>
                  <a:pt x="9811264" y="376881"/>
                </a:cubicBezTo>
                <a:cubicBezTo>
                  <a:pt x="9826409" y="390267"/>
                  <a:pt x="9844366" y="392178"/>
                  <a:pt x="9871246" y="413952"/>
                </a:cubicBezTo>
                <a:cubicBezTo>
                  <a:pt x="9898126" y="435726"/>
                  <a:pt x="9948861" y="476014"/>
                  <a:pt x="9972545" y="507528"/>
                </a:cubicBezTo>
                <a:cubicBezTo>
                  <a:pt x="9996229" y="539042"/>
                  <a:pt x="9998589" y="566574"/>
                  <a:pt x="10013349" y="603036"/>
                </a:cubicBezTo>
                <a:cubicBezTo>
                  <a:pt x="10028109" y="639498"/>
                  <a:pt x="10020750" y="665768"/>
                  <a:pt x="10061107" y="726302"/>
                </a:cubicBezTo>
                <a:cubicBezTo>
                  <a:pt x="10070565" y="825615"/>
                  <a:pt x="10072560" y="944749"/>
                  <a:pt x="10076935" y="1007076"/>
                </a:cubicBezTo>
                <a:cubicBezTo>
                  <a:pt x="10081310" y="1069403"/>
                  <a:pt x="10083649" y="1051783"/>
                  <a:pt x="10087360" y="1100266"/>
                </a:cubicBezTo>
                <a:cubicBezTo>
                  <a:pt x="10091071" y="1148749"/>
                  <a:pt x="10087556" y="1216449"/>
                  <a:pt x="10099203" y="1297975"/>
                </a:cubicBezTo>
                <a:cubicBezTo>
                  <a:pt x="10101262" y="1326807"/>
                  <a:pt x="10103086" y="1380246"/>
                  <a:pt x="10105381" y="1413047"/>
                </a:cubicBezTo>
                <a:cubicBezTo>
                  <a:pt x="10107676" y="1445848"/>
                  <a:pt x="10108062" y="1437911"/>
                  <a:pt x="10112975" y="1494782"/>
                </a:cubicBezTo>
                <a:cubicBezTo>
                  <a:pt x="10117888" y="1551653"/>
                  <a:pt x="10116280" y="1690752"/>
                  <a:pt x="10120570" y="1749511"/>
                </a:cubicBezTo>
                <a:cubicBezTo>
                  <a:pt x="10124861" y="1808270"/>
                  <a:pt x="10127198" y="1834292"/>
                  <a:pt x="10124431" y="1847335"/>
                </a:cubicBezTo>
                <a:cubicBezTo>
                  <a:pt x="10120248" y="1881144"/>
                  <a:pt x="10103386" y="1927655"/>
                  <a:pt x="10095470" y="1952368"/>
                </a:cubicBezTo>
                <a:cubicBezTo>
                  <a:pt x="10087554" y="1977081"/>
                  <a:pt x="10101405" y="1955852"/>
                  <a:pt x="10076935" y="1995616"/>
                </a:cubicBezTo>
                <a:cubicBezTo>
                  <a:pt x="10065260" y="2014588"/>
                  <a:pt x="10052221" y="2032687"/>
                  <a:pt x="10039864" y="2051222"/>
                </a:cubicBezTo>
                <a:cubicBezTo>
                  <a:pt x="10011179" y="2137278"/>
                  <a:pt x="10034522" y="2080649"/>
                  <a:pt x="9984259" y="2168611"/>
                </a:cubicBezTo>
                <a:cubicBezTo>
                  <a:pt x="9963895" y="2204248"/>
                  <a:pt x="9980676" y="2187380"/>
                  <a:pt x="9947189" y="2224216"/>
                </a:cubicBezTo>
                <a:cubicBezTo>
                  <a:pt x="9905944" y="2269586"/>
                  <a:pt x="9907211" y="2261718"/>
                  <a:pt x="9854513" y="2304535"/>
                </a:cubicBezTo>
                <a:cubicBezTo>
                  <a:pt x="9825704" y="2327943"/>
                  <a:pt x="9759713" y="2390572"/>
                  <a:pt x="9730946" y="2397211"/>
                </a:cubicBezTo>
                <a:lnTo>
                  <a:pt x="9650627" y="2415746"/>
                </a:lnTo>
                <a:cubicBezTo>
                  <a:pt x="9611373" y="2425559"/>
                  <a:pt x="9572736" y="2437861"/>
                  <a:pt x="9533237" y="2446638"/>
                </a:cubicBezTo>
                <a:cubicBezTo>
                  <a:pt x="9517029" y="2450240"/>
                  <a:pt x="9500319" y="2451047"/>
                  <a:pt x="9483810" y="2452816"/>
                </a:cubicBezTo>
                <a:lnTo>
                  <a:pt x="9360243" y="2465173"/>
                </a:lnTo>
                <a:cubicBezTo>
                  <a:pt x="9106937" y="2452507"/>
                  <a:pt x="9195589" y="2452816"/>
                  <a:pt x="9094573" y="2452816"/>
                </a:cubicBezTo>
              </a:path>
            </a:pathLst>
          </a:custGeom>
          <a:noFill/>
          <a:ln w="76200">
            <a:solidFill>
              <a:srgbClr val="30303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B1268D5-1BFA-7189-FFE0-B7EBDDB5ED34}"/>
              </a:ext>
            </a:extLst>
          </p:cNvPr>
          <p:cNvSpPr/>
          <p:nvPr/>
        </p:nvSpPr>
        <p:spPr>
          <a:xfrm>
            <a:off x="2706130" y="1315500"/>
            <a:ext cx="3707027" cy="2231447"/>
          </a:xfrm>
          <a:custGeom>
            <a:avLst/>
            <a:gdLst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79124 w 3707027"/>
              <a:gd name="connsiteY20" fmla="*/ 1720139 h 2276892"/>
              <a:gd name="connsiteX21" fmla="*/ 2897659 w 3707027"/>
              <a:gd name="connsiteY21" fmla="*/ 1775744 h 2276892"/>
              <a:gd name="connsiteX22" fmla="*/ 2910016 w 3707027"/>
              <a:gd name="connsiteY22" fmla="*/ 1812814 h 2276892"/>
              <a:gd name="connsiteX23" fmla="*/ 2916194 w 3707027"/>
              <a:gd name="connsiteY23" fmla="*/ 1961095 h 2276892"/>
              <a:gd name="connsiteX24" fmla="*/ 2928551 w 3707027"/>
              <a:gd name="connsiteY24" fmla="*/ 2010522 h 2276892"/>
              <a:gd name="connsiteX25" fmla="*/ 2947086 w 3707027"/>
              <a:gd name="connsiteY25" fmla="*/ 2072306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97659 w 3707027"/>
              <a:gd name="connsiteY20" fmla="*/ 1720139 h 2276892"/>
              <a:gd name="connsiteX21" fmla="*/ 2897659 w 3707027"/>
              <a:gd name="connsiteY21" fmla="*/ 1775744 h 2276892"/>
              <a:gd name="connsiteX22" fmla="*/ 2910016 w 3707027"/>
              <a:gd name="connsiteY22" fmla="*/ 1812814 h 2276892"/>
              <a:gd name="connsiteX23" fmla="*/ 2916194 w 3707027"/>
              <a:gd name="connsiteY23" fmla="*/ 1961095 h 2276892"/>
              <a:gd name="connsiteX24" fmla="*/ 2928551 w 3707027"/>
              <a:gd name="connsiteY24" fmla="*/ 2010522 h 2276892"/>
              <a:gd name="connsiteX25" fmla="*/ 2947086 w 3707027"/>
              <a:gd name="connsiteY25" fmla="*/ 2072306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97659 w 3707027"/>
              <a:gd name="connsiteY20" fmla="*/ 1720139 h 2276892"/>
              <a:gd name="connsiteX21" fmla="*/ 2897659 w 3707027"/>
              <a:gd name="connsiteY21" fmla="*/ 1775744 h 2276892"/>
              <a:gd name="connsiteX22" fmla="*/ 2885303 w 3707027"/>
              <a:gd name="connsiteY22" fmla="*/ 1818992 h 2276892"/>
              <a:gd name="connsiteX23" fmla="*/ 2916194 w 3707027"/>
              <a:gd name="connsiteY23" fmla="*/ 1961095 h 2276892"/>
              <a:gd name="connsiteX24" fmla="*/ 2928551 w 3707027"/>
              <a:gd name="connsiteY24" fmla="*/ 2010522 h 2276892"/>
              <a:gd name="connsiteX25" fmla="*/ 2947086 w 3707027"/>
              <a:gd name="connsiteY25" fmla="*/ 2072306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97659 w 3707027"/>
              <a:gd name="connsiteY20" fmla="*/ 1720139 h 2276892"/>
              <a:gd name="connsiteX21" fmla="*/ 2897659 w 3707027"/>
              <a:gd name="connsiteY21" fmla="*/ 1775744 h 2276892"/>
              <a:gd name="connsiteX22" fmla="*/ 2885303 w 3707027"/>
              <a:gd name="connsiteY22" fmla="*/ 1818992 h 2276892"/>
              <a:gd name="connsiteX23" fmla="*/ 2916194 w 3707027"/>
              <a:gd name="connsiteY23" fmla="*/ 1961095 h 2276892"/>
              <a:gd name="connsiteX24" fmla="*/ 2897659 w 3707027"/>
              <a:gd name="connsiteY24" fmla="*/ 2010522 h 2276892"/>
              <a:gd name="connsiteX25" fmla="*/ 2947086 w 3707027"/>
              <a:gd name="connsiteY25" fmla="*/ 2072306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97659 w 3707027"/>
              <a:gd name="connsiteY20" fmla="*/ 1720139 h 2276892"/>
              <a:gd name="connsiteX21" fmla="*/ 2897659 w 3707027"/>
              <a:gd name="connsiteY21" fmla="*/ 1775744 h 2276892"/>
              <a:gd name="connsiteX22" fmla="*/ 2885303 w 3707027"/>
              <a:gd name="connsiteY22" fmla="*/ 1818992 h 2276892"/>
              <a:gd name="connsiteX23" fmla="*/ 2891480 w 3707027"/>
              <a:gd name="connsiteY23" fmla="*/ 1948738 h 2276892"/>
              <a:gd name="connsiteX24" fmla="*/ 2897659 w 3707027"/>
              <a:gd name="connsiteY24" fmla="*/ 2010522 h 2276892"/>
              <a:gd name="connsiteX25" fmla="*/ 2947086 w 3707027"/>
              <a:gd name="connsiteY25" fmla="*/ 2072306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97659 w 3707027"/>
              <a:gd name="connsiteY20" fmla="*/ 1720139 h 2276892"/>
              <a:gd name="connsiteX21" fmla="*/ 2897659 w 3707027"/>
              <a:gd name="connsiteY21" fmla="*/ 1775744 h 2276892"/>
              <a:gd name="connsiteX22" fmla="*/ 2885303 w 3707027"/>
              <a:gd name="connsiteY22" fmla="*/ 1818992 h 2276892"/>
              <a:gd name="connsiteX23" fmla="*/ 2891480 w 3707027"/>
              <a:gd name="connsiteY23" fmla="*/ 1948738 h 2276892"/>
              <a:gd name="connsiteX24" fmla="*/ 2897659 w 3707027"/>
              <a:gd name="connsiteY24" fmla="*/ 2010522 h 2276892"/>
              <a:gd name="connsiteX25" fmla="*/ 2916194 w 3707027"/>
              <a:gd name="connsiteY25" fmla="*/ 2078484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79431 h 2276892"/>
              <a:gd name="connsiteX1" fmla="*/ 18535 w 3707027"/>
              <a:gd name="connsiteY1" fmla="*/ 237328 h 2276892"/>
              <a:gd name="connsiteX2" fmla="*/ 67962 w 3707027"/>
              <a:gd name="connsiteY2" fmla="*/ 51976 h 2276892"/>
              <a:gd name="connsiteX3" fmla="*/ 210065 w 3707027"/>
              <a:gd name="connsiteY3" fmla="*/ 27263 h 2276892"/>
              <a:gd name="connsiteX4" fmla="*/ 809367 w 3707027"/>
              <a:gd name="connsiteY4" fmla="*/ 21085 h 2276892"/>
              <a:gd name="connsiteX5" fmla="*/ 926756 w 3707027"/>
              <a:gd name="connsiteY5" fmla="*/ 27263 h 2276892"/>
              <a:gd name="connsiteX6" fmla="*/ 1093573 w 3707027"/>
              <a:gd name="connsiteY6" fmla="*/ 33441 h 2276892"/>
              <a:gd name="connsiteX7" fmla="*/ 1464275 w 3707027"/>
              <a:gd name="connsiteY7" fmla="*/ 39620 h 2276892"/>
              <a:gd name="connsiteX8" fmla="*/ 1915297 w 3707027"/>
              <a:gd name="connsiteY8" fmla="*/ 51976 h 2276892"/>
              <a:gd name="connsiteX9" fmla="*/ 2588740 w 3707027"/>
              <a:gd name="connsiteY9" fmla="*/ 64333 h 2276892"/>
              <a:gd name="connsiteX10" fmla="*/ 2631989 w 3707027"/>
              <a:gd name="connsiteY10" fmla="*/ 89047 h 2276892"/>
              <a:gd name="connsiteX11" fmla="*/ 2650524 w 3707027"/>
              <a:gd name="connsiteY11" fmla="*/ 95225 h 2276892"/>
              <a:gd name="connsiteX12" fmla="*/ 2761735 w 3707027"/>
              <a:gd name="connsiteY12" fmla="*/ 163187 h 2276892"/>
              <a:gd name="connsiteX13" fmla="*/ 2817340 w 3707027"/>
              <a:gd name="connsiteY13" fmla="*/ 237328 h 2276892"/>
              <a:gd name="connsiteX14" fmla="*/ 2848232 w 3707027"/>
              <a:gd name="connsiteY14" fmla="*/ 286755 h 2276892"/>
              <a:gd name="connsiteX15" fmla="*/ 2860589 w 3707027"/>
              <a:gd name="connsiteY15" fmla="*/ 336182 h 2276892"/>
              <a:gd name="connsiteX16" fmla="*/ 2872946 w 3707027"/>
              <a:gd name="connsiteY16" fmla="*/ 404144 h 2276892"/>
              <a:gd name="connsiteX17" fmla="*/ 2885302 w 3707027"/>
              <a:gd name="connsiteY17" fmla="*/ 441214 h 2276892"/>
              <a:gd name="connsiteX18" fmla="*/ 2891481 w 3707027"/>
              <a:gd name="connsiteY18" fmla="*/ 465928 h 2276892"/>
              <a:gd name="connsiteX19" fmla="*/ 2885302 w 3707027"/>
              <a:gd name="connsiteY19" fmla="*/ 1553322 h 2276892"/>
              <a:gd name="connsiteX20" fmla="*/ 2879124 w 3707027"/>
              <a:gd name="connsiteY20" fmla="*/ 1707782 h 2276892"/>
              <a:gd name="connsiteX21" fmla="*/ 2897659 w 3707027"/>
              <a:gd name="connsiteY21" fmla="*/ 1775744 h 2276892"/>
              <a:gd name="connsiteX22" fmla="*/ 2885303 w 3707027"/>
              <a:gd name="connsiteY22" fmla="*/ 1818992 h 2276892"/>
              <a:gd name="connsiteX23" fmla="*/ 2891480 w 3707027"/>
              <a:gd name="connsiteY23" fmla="*/ 1948738 h 2276892"/>
              <a:gd name="connsiteX24" fmla="*/ 2897659 w 3707027"/>
              <a:gd name="connsiteY24" fmla="*/ 2010522 h 2276892"/>
              <a:gd name="connsiteX25" fmla="*/ 2916194 w 3707027"/>
              <a:gd name="connsiteY25" fmla="*/ 2078484 h 2276892"/>
              <a:gd name="connsiteX26" fmla="*/ 2953265 w 3707027"/>
              <a:gd name="connsiteY26" fmla="*/ 2152625 h 2276892"/>
              <a:gd name="connsiteX27" fmla="*/ 2971800 w 3707027"/>
              <a:gd name="connsiteY27" fmla="*/ 2171160 h 2276892"/>
              <a:gd name="connsiteX28" fmla="*/ 3015048 w 3707027"/>
              <a:gd name="connsiteY28" fmla="*/ 2208231 h 2276892"/>
              <a:gd name="connsiteX29" fmla="*/ 3070654 w 3707027"/>
              <a:gd name="connsiteY29" fmla="*/ 2232944 h 2276892"/>
              <a:gd name="connsiteX30" fmla="*/ 3120081 w 3707027"/>
              <a:gd name="connsiteY30" fmla="*/ 2245301 h 2276892"/>
              <a:gd name="connsiteX31" fmla="*/ 3286897 w 3707027"/>
              <a:gd name="connsiteY31" fmla="*/ 2257658 h 2276892"/>
              <a:gd name="connsiteX32" fmla="*/ 3441356 w 3707027"/>
              <a:gd name="connsiteY32" fmla="*/ 2263836 h 2276892"/>
              <a:gd name="connsiteX33" fmla="*/ 3496962 w 3707027"/>
              <a:gd name="connsiteY33" fmla="*/ 2270014 h 2276892"/>
              <a:gd name="connsiteX34" fmla="*/ 3546389 w 3707027"/>
              <a:gd name="connsiteY34" fmla="*/ 2276193 h 2276892"/>
              <a:gd name="connsiteX35" fmla="*/ 3707027 w 3707027"/>
              <a:gd name="connsiteY35" fmla="*/ 2276193 h 2276892"/>
              <a:gd name="connsiteX0" fmla="*/ 0 w 3707027"/>
              <a:gd name="connsiteY0" fmla="*/ 391234 h 2288695"/>
              <a:gd name="connsiteX1" fmla="*/ 18535 w 3707027"/>
              <a:gd name="connsiteY1" fmla="*/ 249131 h 2288695"/>
              <a:gd name="connsiteX2" fmla="*/ 67962 w 3707027"/>
              <a:gd name="connsiteY2" fmla="*/ 63779 h 2288695"/>
              <a:gd name="connsiteX3" fmla="*/ 203887 w 3707027"/>
              <a:gd name="connsiteY3" fmla="*/ 20531 h 2288695"/>
              <a:gd name="connsiteX4" fmla="*/ 809367 w 3707027"/>
              <a:gd name="connsiteY4" fmla="*/ 32888 h 2288695"/>
              <a:gd name="connsiteX5" fmla="*/ 926756 w 3707027"/>
              <a:gd name="connsiteY5" fmla="*/ 39066 h 2288695"/>
              <a:gd name="connsiteX6" fmla="*/ 1093573 w 3707027"/>
              <a:gd name="connsiteY6" fmla="*/ 45244 h 2288695"/>
              <a:gd name="connsiteX7" fmla="*/ 1464275 w 3707027"/>
              <a:gd name="connsiteY7" fmla="*/ 51423 h 2288695"/>
              <a:gd name="connsiteX8" fmla="*/ 1915297 w 3707027"/>
              <a:gd name="connsiteY8" fmla="*/ 63779 h 2288695"/>
              <a:gd name="connsiteX9" fmla="*/ 2588740 w 3707027"/>
              <a:gd name="connsiteY9" fmla="*/ 76136 h 2288695"/>
              <a:gd name="connsiteX10" fmla="*/ 2631989 w 3707027"/>
              <a:gd name="connsiteY10" fmla="*/ 100850 h 2288695"/>
              <a:gd name="connsiteX11" fmla="*/ 2650524 w 3707027"/>
              <a:gd name="connsiteY11" fmla="*/ 107028 h 2288695"/>
              <a:gd name="connsiteX12" fmla="*/ 2761735 w 3707027"/>
              <a:gd name="connsiteY12" fmla="*/ 174990 h 2288695"/>
              <a:gd name="connsiteX13" fmla="*/ 2817340 w 3707027"/>
              <a:gd name="connsiteY13" fmla="*/ 249131 h 2288695"/>
              <a:gd name="connsiteX14" fmla="*/ 2848232 w 3707027"/>
              <a:gd name="connsiteY14" fmla="*/ 298558 h 2288695"/>
              <a:gd name="connsiteX15" fmla="*/ 2860589 w 3707027"/>
              <a:gd name="connsiteY15" fmla="*/ 347985 h 2288695"/>
              <a:gd name="connsiteX16" fmla="*/ 2872946 w 3707027"/>
              <a:gd name="connsiteY16" fmla="*/ 415947 h 2288695"/>
              <a:gd name="connsiteX17" fmla="*/ 2885302 w 3707027"/>
              <a:gd name="connsiteY17" fmla="*/ 453017 h 2288695"/>
              <a:gd name="connsiteX18" fmla="*/ 2891481 w 3707027"/>
              <a:gd name="connsiteY18" fmla="*/ 477731 h 2288695"/>
              <a:gd name="connsiteX19" fmla="*/ 2885302 w 3707027"/>
              <a:gd name="connsiteY19" fmla="*/ 1565125 h 2288695"/>
              <a:gd name="connsiteX20" fmla="*/ 2879124 w 3707027"/>
              <a:gd name="connsiteY20" fmla="*/ 1719585 h 2288695"/>
              <a:gd name="connsiteX21" fmla="*/ 2897659 w 3707027"/>
              <a:gd name="connsiteY21" fmla="*/ 1787547 h 2288695"/>
              <a:gd name="connsiteX22" fmla="*/ 2885303 w 3707027"/>
              <a:gd name="connsiteY22" fmla="*/ 1830795 h 2288695"/>
              <a:gd name="connsiteX23" fmla="*/ 2891480 w 3707027"/>
              <a:gd name="connsiteY23" fmla="*/ 1960541 h 2288695"/>
              <a:gd name="connsiteX24" fmla="*/ 2897659 w 3707027"/>
              <a:gd name="connsiteY24" fmla="*/ 2022325 h 2288695"/>
              <a:gd name="connsiteX25" fmla="*/ 2916194 w 3707027"/>
              <a:gd name="connsiteY25" fmla="*/ 2090287 h 2288695"/>
              <a:gd name="connsiteX26" fmla="*/ 2953265 w 3707027"/>
              <a:gd name="connsiteY26" fmla="*/ 2164428 h 2288695"/>
              <a:gd name="connsiteX27" fmla="*/ 2971800 w 3707027"/>
              <a:gd name="connsiteY27" fmla="*/ 2182963 h 2288695"/>
              <a:gd name="connsiteX28" fmla="*/ 3015048 w 3707027"/>
              <a:gd name="connsiteY28" fmla="*/ 2220034 h 2288695"/>
              <a:gd name="connsiteX29" fmla="*/ 3070654 w 3707027"/>
              <a:gd name="connsiteY29" fmla="*/ 2244747 h 2288695"/>
              <a:gd name="connsiteX30" fmla="*/ 3120081 w 3707027"/>
              <a:gd name="connsiteY30" fmla="*/ 2257104 h 2288695"/>
              <a:gd name="connsiteX31" fmla="*/ 3286897 w 3707027"/>
              <a:gd name="connsiteY31" fmla="*/ 2269461 h 2288695"/>
              <a:gd name="connsiteX32" fmla="*/ 3441356 w 3707027"/>
              <a:gd name="connsiteY32" fmla="*/ 2275639 h 2288695"/>
              <a:gd name="connsiteX33" fmla="*/ 3496962 w 3707027"/>
              <a:gd name="connsiteY33" fmla="*/ 2281817 h 2288695"/>
              <a:gd name="connsiteX34" fmla="*/ 3546389 w 3707027"/>
              <a:gd name="connsiteY34" fmla="*/ 2287996 h 2288695"/>
              <a:gd name="connsiteX35" fmla="*/ 3707027 w 3707027"/>
              <a:gd name="connsiteY35" fmla="*/ 2287996 h 2288695"/>
              <a:gd name="connsiteX0" fmla="*/ 0 w 3707027"/>
              <a:gd name="connsiteY0" fmla="*/ 380448 h 2277909"/>
              <a:gd name="connsiteX1" fmla="*/ 18535 w 3707027"/>
              <a:gd name="connsiteY1" fmla="*/ 238345 h 2277909"/>
              <a:gd name="connsiteX2" fmla="*/ 67962 w 3707027"/>
              <a:gd name="connsiteY2" fmla="*/ 52993 h 2277909"/>
              <a:gd name="connsiteX3" fmla="*/ 203887 w 3707027"/>
              <a:gd name="connsiteY3" fmla="*/ 9745 h 2277909"/>
              <a:gd name="connsiteX4" fmla="*/ 809367 w 3707027"/>
              <a:gd name="connsiteY4" fmla="*/ 22102 h 2277909"/>
              <a:gd name="connsiteX5" fmla="*/ 926756 w 3707027"/>
              <a:gd name="connsiteY5" fmla="*/ 28280 h 2277909"/>
              <a:gd name="connsiteX6" fmla="*/ 1093573 w 3707027"/>
              <a:gd name="connsiteY6" fmla="*/ 34458 h 2277909"/>
              <a:gd name="connsiteX7" fmla="*/ 1464275 w 3707027"/>
              <a:gd name="connsiteY7" fmla="*/ 40637 h 2277909"/>
              <a:gd name="connsiteX8" fmla="*/ 1915297 w 3707027"/>
              <a:gd name="connsiteY8" fmla="*/ 52993 h 2277909"/>
              <a:gd name="connsiteX9" fmla="*/ 2588740 w 3707027"/>
              <a:gd name="connsiteY9" fmla="*/ 65350 h 2277909"/>
              <a:gd name="connsiteX10" fmla="*/ 2631989 w 3707027"/>
              <a:gd name="connsiteY10" fmla="*/ 90064 h 2277909"/>
              <a:gd name="connsiteX11" fmla="*/ 2650524 w 3707027"/>
              <a:gd name="connsiteY11" fmla="*/ 96242 h 2277909"/>
              <a:gd name="connsiteX12" fmla="*/ 2761735 w 3707027"/>
              <a:gd name="connsiteY12" fmla="*/ 164204 h 2277909"/>
              <a:gd name="connsiteX13" fmla="*/ 2817340 w 3707027"/>
              <a:gd name="connsiteY13" fmla="*/ 238345 h 2277909"/>
              <a:gd name="connsiteX14" fmla="*/ 2848232 w 3707027"/>
              <a:gd name="connsiteY14" fmla="*/ 287772 h 2277909"/>
              <a:gd name="connsiteX15" fmla="*/ 2860589 w 3707027"/>
              <a:gd name="connsiteY15" fmla="*/ 337199 h 2277909"/>
              <a:gd name="connsiteX16" fmla="*/ 2872946 w 3707027"/>
              <a:gd name="connsiteY16" fmla="*/ 405161 h 2277909"/>
              <a:gd name="connsiteX17" fmla="*/ 2885302 w 3707027"/>
              <a:gd name="connsiteY17" fmla="*/ 442231 h 2277909"/>
              <a:gd name="connsiteX18" fmla="*/ 2891481 w 3707027"/>
              <a:gd name="connsiteY18" fmla="*/ 466945 h 2277909"/>
              <a:gd name="connsiteX19" fmla="*/ 2885302 w 3707027"/>
              <a:gd name="connsiteY19" fmla="*/ 1554339 h 2277909"/>
              <a:gd name="connsiteX20" fmla="*/ 2879124 w 3707027"/>
              <a:gd name="connsiteY20" fmla="*/ 1708799 h 2277909"/>
              <a:gd name="connsiteX21" fmla="*/ 2897659 w 3707027"/>
              <a:gd name="connsiteY21" fmla="*/ 1776761 h 2277909"/>
              <a:gd name="connsiteX22" fmla="*/ 2885303 w 3707027"/>
              <a:gd name="connsiteY22" fmla="*/ 1820009 h 2277909"/>
              <a:gd name="connsiteX23" fmla="*/ 2891480 w 3707027"/>
              <a:gd name="connsiteY23" fmla="*/ 1949755 h 2277909"/>
              <a:gd name="connsiteX24" fmla="*/ 2897659 w 3707027"/>
              <a:gd name="connsiteY24" fmla="*/ 2011539 h 2277909"/>
              <a:gd name="connsiteX25" fmla="*/ 2916194 w 3707027"/>
              <a:gd name="connsiteY25" fmla="*/ 2079501 h 2277909"/>
              <a:gd name="connsiteX26" fmla="*/ 2953265 w 3707027"/>
              <a:gd name="connsiteY26" fmla="*/ 2153642 h 2277909"/>
              <a:gd name="connsiteX27" fmla="*/ 2971800 w 3707027"/>
              <a:gd name="connsiteY27" fmla="*/ 2172177 h 2277909"/>
              <a:gd name="connsiteX28" fmla="*/ 3015048 w 3707027"/>
              <a:gd name="connsiteY28" fmla="*/ 2209248 h 2277909"/>
              <a:gd name="connsiteX29" fmla="*/ 3070654 w 3707027"/>
              <a:gd name="connsiteY29" fmla="*/ 2233961 h 2277909"/>
              <a:gd name="connsiteX30" fmla="*/ 3120081 w 3707027"/>
              <a:gd name="connsiteY30" fmla="*/ 2246318 h 2277909"/>
              <a:gd name="connsiteX31" fmla="*/ 3286897 w 3707027"/>
              <a:gd name="connsiteY31" fmla="*/ 2258675 h 2277909"/>
              <a:gd name="connsiteX32" fmla="*/ 3441356 w 3707027"/>
              <a:gd name="connsiteY32" fmla="*/ 2264853 h 2277909"/>
              <a:gd name="connsiteX33" fmla="*/ 3496962 w 3707027"/>
              <a:gd name="connsiteY33" fmla="*/ 2271031 h 2277909"/>
              <a:gd name="connsiteX34" fmla="*/ 3546389 w 3707027"/>
              <a:gd name="connsiteY34" fmla="*/ 2277210 h 2277909"/>
              <a:gd name="connsiteX35" fmla="*/ 3707027 w 3707027"/>
              <a:gd name="connsiteY35" fmla="*/ 2277210 h 2277909"/>
              <a:gd name="connsiteX0" fmla="*/ 0 w 3707027"/>
              <a:gd name="connsiteY0" fmla="*/ 370757 h 2268218"/>
              <a:gd name="connsiteX1" fmla="*/ 18535 w 3707027"/>
              <a:gd name="connsiteY1" fmla="*/ 228654 h 2268218"/>
              <a:gd name="connsiteX2" fmla="*/ 67962 w 3707027"/>
              <a:gd name="connsiteY2" fmla="*/ 43302 h 2268218"/>
              <a:gd name="connsiteX3" fmla="*/ 203887 w 3707027"/>
              <a:gd name="connsiteY3" fmla="*/ 54 h 2268218"/>
              <a:gd name="connsiteX4" fmla="*/ 809367 w 3707027"/>
              <a:gd name="connsiteY4" fmla="*/ 12411 h 2268218"/>
              <a:gd name="connsiteX5" fmla="*/ 926756 w 3707027"/>
              <a:gd name="connsiteY5" fmla="*/ 18589 h 2268218"/>
              <a:gd name="connsiteX6" fmla="*/ 1093573 w 3707027"/>
              <a:gd name="connsiteY6" fmla="*/ 24767 h 2268218"/>
              <a:gd name="connsiteX7" fmla="*/ 1464275 w 3707027"/>
              <a:gd name="connsiteY7" fmla="*/ 30946 h 2268218"/>
              <a:gd name="connsiteX8" fmla="*/ 1915297 w 3707027"/>
              <a:gd name="connsiteY8" fmla="*/ 43302 h 2268218"/>
              <a:gd name="connsiteX9" fmla="*/ 2588740 w 3707027"/>
              <a:gd name="connsiteY9" fmla="*/ 55659 h 2268218"/>
              <a:gd name="connsiteX10" fmla="*/ 2631989 w 3707027"/>
              <a:gd name="connsiteY10" fmla="*/ 80373 h 2268218"/>
              <a:gd name="connsiteX11" fmla="*/ 2650524 w 3707027"/>
              <a:gd name="connsiteY11" fmla="*/ 86551 h 2268218"/>
              <a:gd name="connsiteX12" fmla="*/ 2761735 w 3707027"/>
              <a:gd name="connsiteY12" fmla="*/ 154513 h 2268218"/>
              <a:gd name="connsiteX13" fmla="*/ 2817340 w 3707027"/>
              <a:gd name="connsiteY13" fmla="*/ 228654 h 2268218"/>
              <a:gd name="connsiteX14" fmla="*/ 2848232 w 3707027"/>
              <a:gd name="connsiteY14" fmla="*/ 278081 h 2268218"/>
              <a:gd name="connsiteX15" fmla="*/ 2860589 w 3707027"/>
              <a:gd name="connsiteY15" fmla="*/ 327508 h 2268218"/>
              <a:gd name="connsiteX16" fmla="*/ 2872946 w 3707027"/>
              <a:gd name="connsiteY16" fmla="*/ 395470 h 2268218"/>
              <a:gd name="connsiteX17" fmla="*/ 2885302 w 3707027"/>
              <a:gd name="connsiteY17" fmla="*/ 432540 h 2268218"/>
              <a:gd name="connsiteX18" fmla="*/ 2891481 w 3707027"/>
              <a:gd name="connsiteY18" fmla="*/ 457254 h 2268218"/>
              <a:gd name="connsiteX19" fmla="*/ 2885302 w 3707027"/>
              <a:gd name="connsiteY19" fmla="*/ 1544648 h 2268218"/>
              <a:gd name="connsiteX20" fmla="*/ 2879124 w 3707027"/>
              <a:gd name="connsiteY20" fmla="*/ 1699108 h 2268218"/>
              <a:gd name="connsiteX21" fmla="*/ 2897659 w 3707027"/>
              <a:gd name="connsiteY21" fmla="*/ 1767070 h 2268218"/>
              <a:gd name="connsiteX22" fmla="*/ 2885303 w 3707027"/>
              <a:gd name="connsiteY22" fmla="*/ 1810318 h 2268218"/>
              <a:gd name="connsiteX23" fmla="*/ 2891480 w 3707027"/>
              <a:gd name="connsiteY23" fmla="*/ 1940064 h 2268218"/>
              <a:gd name="connsiteX24" fmla="*/ 2897659 w 3707027"/>
              <a:gd name="connsiteY24" fmla="*/ 2001848 h 2268218"/>
              <a:gd name="connsiteX25" fmla="*/ 2916194 w 3707027"/>
              <a:gd name="connsiteY25" fmla="*/ 2069810 h 2268218"/>
              <a:gd name="connsiteX26" fmla="*/ 2953265 w 3707027"/>
              <a:gd name="connsiteY26" fmla="*/ 2143951 h 2268218"/>
              <a:gd name="connsiteX27" fmla="*/ 2971800 w 3707027"/>
              <a:gd name="connsiteY27" fmla="*/ 2162486 h 2268218"/>
              <a:gd name="connsiteX28" fmla="*/ 3015048 w 3707027"/>
              <a:gd name="connsiteY28" fmla="*/ 2199557 h 2268218"/>
              <a:gd name="connsiteX29" fmla="*/ 3070654 w 3707027"/>
              <a:gd name="connsiteY29" fmla="*/ 2224270 h 2268218"/>
              <a:gd name="connsiteX30" fmla="*/ 3120081 w 3707027"/>
              <a:gd name="connsiteY30" fmla="*/ 2236627 h 2268218"/>
              <a:gd name="connsiteX31" fmla="*/ 3286897 w 3707027"/>
              <a:gd name="connsiteY31" fmla="*/ 2248984 h 2268218"/>
              <a:gd name="connsiteX32" fmla="*/ 3441356 w 3707027"/>
              <a:gd name="connsiteY32" fmla="*/ 2255162 h 2268218"/>
              <a:gd name="connsiteX33" fmla="*/ 3496962 w 3707027"/>
              <a:gd name="connsiteY33" fmla="*/ 2261340 h 2268218"/>
              <a:gd name="connsiteX34" fmla="*/ 3546389 w 3707027"/>
              <a:gd name="connsiteY34" fmla="*/ 2267519 h 2268218"/>
              <a:gd name="connsiteX35" fmla="*/ 3707027 w 3707027"/>
              <a:gd name="connsiteY35" fmla="*/ 2267519 h 2268218"/>
              <a:gd name="connsiteX0" fmla="*/ 0 w 3707027"/>
              <a:gd name="connsiteY0" fmla="*/ 358346 h 2255807"/>
              <a:gd name="connsiteX1" fmla="*/ 18535 w 3707027"/>
              <a:gd name="connsiteY1" fmla="*/ 216243 h 2255807"/>
              <a:gd name="connsiteX2" fmla="*/ 67962 w 3707027"/>
              <a:gd name="connsiteY2" fmla="*/ 30891 h 2255807"/>
              <a:gd name="connsiteX3" fmla="*/ 197708 w 3707027"/>
              <a:gd name="connsiteY3" fmla="*/ 6178 h 2255807"/>
              <a:gd name="connsiteX4" fmla="*/ 809367 w 3707027"/>
              <a:gd name="connsiteY4" fmla="*/ 0 h 2255807"/>
              <a:gd name="connsiteX5" fmla="*/ 926756 w 3707027"/>
              <a:gd name="connsiteY5" fmla="*/ 6178 h 2255807"/>
              <a:gd name="connsiteX6" fmla="*/ 1093573 w 3707027"/>
              <a:gd name="connsiteY6" fmla="*/ 12356 h 2255807"/>
              <a:gd name="connsiteX7" fmla="*/ 1464275 w 3707027"/>
              <a:gd name="connsiteY7" fmla="*/ 18535 h 2255807"/>
              <a:gd name="connsiteX8" fmla="*/ 1915297 w 3707027"/>
              <a:gd name="connsiteY8" fmla="*/ 30891 h 2255807"/>
              <a:gd name="connsiteX9" fmla="*/ 2588740 w 3707027"/>
              <a:gd name="connsiteY9" fmla="*/ 43248 h 2255807"/>
              <a:gd name="connsiteX10" fmla="*/ 2631989 w 3707027"/>
              <a:gd name="connsiteY10" fmla="*/ 67962 h 2255807"/>
              <a:gd name="connsiteX11" fmla="*/ 2650524 w 3707027"/>
              <a:gd name="connsiteY11" fmla="*/ 74140 h 2255807"/>
              <a:gd name="connsiteX12" fmla="*/ 2761735 w 3707027"/>
              <a:gd name="connsiteY12" fmla="*/ 142102 h 2255807"/>
              <a:gd name="connsiteX13" fmla="*/ 2817340 w 3707027"/>
              <a:gd name="connsiteY13" fmla="*/ 216243 h 2255807"/>
              <a:gd name="connsiteX14" fmla="*/ 2848232 w 3707027"/>
              <a:gd name="connsiteY14" fmla="*/ 265670 h 2255807"/>
              <a:gd name="connsiteX15" fmla="*/ 2860589 w 3707027"/>
              <a:gd name="connsiteY15" fmla="*/ 315097 h 2255807"/>
              <a:gd name="connsiteX16" fmla="*/ 2872946 w 3707027"/>
              <a:gd name="connsiteY16" fmla="*/ 383059 h 2255807"/>
              <a:gd name="connsiteX17" fmla="*/ 2885302 w 3707027"/>
              <a:gd name="connsiteY17" fmla="*/ 420129 h 2255807"/>
              <a:gd name="connsiteX18" fmla="*/ 2891481 w 3707027"/>
              <a:gd name="connsiteY18" fmla="*/ 444843 h 2255807"/>
              <a:gd name="connsiteX19" fmla="*/ 2885302 w 3707027"/>
              <a:gd name="connsiteY19" fmla="*/ 1532237 h 2255807"/>
              <a:gd name="connsiteX20" fmla="*/ 2879124 w 3707027"/>
              <a:gd name="connsiteY20" fmla="*/ 1686697 h 2255807"/>
              <a:gd name="connsiteX21" fmla="*/ 2897659 w 3707027"/>
              <a:gd name="connsiteY21" fmla="*/ 1754659 h 2255807"/>
              <a:gd name="connsiteX22" fmla="*/ 2885303 w 3707027"/>
              <a:gd name="connsiteY22" fmla="*/ 1797907 h 2255807"/>
              <a:gd name="connsiteX23" fmla="*/ 2891480 w 3707027"/>
              <a:gd name="connsiteY23" fmla="*/ 1927653 h 2255807"/>
              <a:gd name="connsiteX24" fmla="*/ 2897659 w 3707027"/>
              <a:gd name="connsiteY24" fmla="*/ 1989437 h 2255807"/>
              <a:gd name="connsiteX25" fmla="*/ 2916194 w 3707027"/>
              <a:gd name="connsiteY25" fmla="*/ 2057399 h 2255807"/>
              <a:gd name="connsiteX26" fmla="*/ 2953265 w 3707027"/>
              <a:gd name="connsiteY26" fmla="*/ 2131540 h 2255807"/>
              <a:gd name="connsiteX27" fmla="*/ 2971800 w 3707027"/>
              <a:gd name="connsiteY27" fmla="*/ 2150075 h 2255807"/>
              <a:gd name="connsiteX28" fmla="*/ 3015048 w 3707027"/>
              <a:gd name="connsiteY28" fmla="*/ 2187146 h 2255807"/>
              <a:gd name="connsiteX29" fmla="*/ 3070654 w 3707027"/>
              <a:gd name="connsiteY29" fmla="*/ 2211859 h 2255807"/>
              <a:gd name="connsiteX30" fmla="*/ 3120081 w 3707027"/>
              <a:gd name="connsiteY30" fmla="*/ 2224216 h 2255807"/>
              <a:gd name="connsiteX31" fmla="*/ 3286897 w 3707027"/>
              <a:gd name="connsiteY31" fmla="*/ 2236573 h 2255807"/>
              <a:gd name="connsiteX32" fmla="*/ 3441356 w 3707027"/>
              <a:gd name="connsiteY32" fmla="*/ 2242751 h 2255807"/>
              <a:gd name="connsiteX33" fmla="*/ 3496962 w 3707027"/>
              <a:gd name="connsiteY33" fmla="*/ 2248929 h 2255807"/>
              <a:gd name="connsiteX34" fmla="*/ 3546389 w 3707027"/>
              <a:gd name="connsiteY34" fmla="*/ 2255108 h 2255807"/>
              <a:gd name="connsiteX35" fmla="*/ 3707027 w 3707027"/>
              <a:gd name="connsiteY35" fmla="*/ 2255108 h 2255807"/>
              <a:gd name="connsiteX0" fmla="*/ 0 w 3707027"/>
              <a:gd name="connsiteY0" fmla="*/ 359159 h 2256620"/>
              <a:gd name="connsiteX1" fmla="*/ 18535 w 3707027"/>
              <a:gd name="connsiteY1" fmla="*/ 217056 h 2256620"/>
              <a:gd name="connsiteX2" fmla="*/ 30892 w 3707027"/>
              <a:gd name="connsiteY2" fmla="*/ 62596 h 2256620"/>
              <a:gd name="connsiteX3" fmla="*/ 197708 w 3707027"/>
              <a:gd name="connsiteY3" fmla="*/ 6991 h 2256620"/>
              <a:gd name="connsiteX4" fmla="*/ 809367 w 3707027"/>
              <a:gd name="connsiteY4" fmla="*/ 813 h 2256620"/>
              <a:gd name="connsiteX5" fmla="*/ 926756 w 3707027"/>
              <a:gd name="connsiteY5" fmla="*/ 6991 h 2256620"/>
              <a:gd name="connsiteX6" fmla="*/ 1093573 w 3707027"/>
              <a:gd name="connsiteY6" fmla="*/ 13169 h 2256620"/>
              <a:gd name="connsiteX7" fmla="*/ 1464275 w 3707027"/>
              <a:gd name="connsiteY7" fmla="*/ 19348 h 2256620"/>
              <a:gd name="connsiteX8" fmla="*/ 1915297 w 3707027"/>
              <a:gd name="connsiteY8" fmla="*/ 31704 h 2256620"/>
              <a:gd name="connsiteX9" fmla="*/ 2588740 w 3707027"/>
              <a:gd name="connsiteY9" fmla="*/ 44061 h 2256620"/>
              <a:gd name="connsiteX10" fmla="*/ 2631989 w 3707027"/>
              <a:gd name="connsiteY10" fmla="*/ 68775 h 2256620"/>
              <a:gd name="connsiteX11" fmla="*/ 2650524 w 3707027"/>
              <a:gd name="connsiteY11" fmla="*/ 74953 h 2256620"/>
              <a:gd name="connsiteX12" fmla="*/ 2761735 w 3707027"/>
              <a:gd name="connsiteY12" fmla="*/ 142915 h 2256620"/>
              <a:gd name="connsiteX13" fmla="*/ 2817340 w 3707027"/>
              <a:gd name="connsiteY13" fmla="*/ 217056 h 2256620"/>
              <a:gd name="connsiteX14" fmla="*/ 2848232 w 3707027"/>
              <a:gd name="connsiteY14" fmla="*/ 266483 h 2256620"/>
              <a:gd name="connsiteX15" fmla="*/ 2860589 w 3707027"/>
              <a:gd name="connsiteY15" fmla="*/ 315910 h 2256620"/>
              <a:gd name="connsiteX16" fmla="*/ 2872946 w 3707027"/>
              <a:gd name="connsiteY16" fmla="*/ 383872 h 2256620"/>
              <a:gd name="connsiteX17" fmla="*/ 2885302 w 3707027"/>
              <a:gd name="connsiteY17" fmla="*/ 420942 h 2256620"/>
              <a:gd name="connsiteX18" fmla="*/ 2891481 w 3707027"/>
              <a:gd name="connsiteY18" fmla="*/ 445656 h 2256620"/>
              <a:gd name="connsiteX19" fmla="*/ 2885302 w 3707027"/>
              <a:gd name="connsiteY19" fmla="*/ 1533050 h 2256620"/>
              <a:gd name="connsiteX20" fmla="*/ 2879124 w 3707027"/>
              <a:gd name="connsiteY20" fmla="*/ 1687510 h 2256620"/>
              <a:gd name="connsiteX21" fmla="*/ 2897659 w 3707027"/>
              <a:gd name="connsiteY21" fmla="*/ 1755472 h 2256620"/>
              <a:gd name="connsiteX22" fmla="*/ 2885303 w 3707027"/>
              <a:gd name="connsiteY22" fmla="*/ 1798720 h 2256620"/>
              <a:gd name="connsiteX23" fmla="*/ 2891480 w 3707027"/>
              <a:gd name="connsiteY23" fmla="*/ 1928466 h 2256620"/>
              <a:gd name="connsiteX24" fmla="*/ 2897659 w 3707027"/>
              <a:gd name="connsiteY24" fmla="*/ 1990250 h 2256620"/>
              <a:gd name="connsiteX25" fmla="*/ 2916194 w 3707027"/>
              <a:gd name="connsiteY25" fmla="*/ 2058212 h 2256620"/>
              <a:gd name="connsiteX26" fmla="*/ 2953265 w 3707027"/>
              <a:gd name="connsiteY26" fmla="*/ 2132353 h 2256620"/>
              <a:gd name="connsiteX27" fmla="*/ 2971800 w 3707027"/>
              <a:gd name="connsiteY27" fmla="*/ 2150888 h 2256620"/>
              <a:gd name="connsiteX28" fmla="*/ 3015048 w 3707027"/>
              <a:gd name="connsiteY28" fmla="*/ 2187959 h 2256620"/>
              <a:gd name="connsiteX29" fmla="*/ 3070654 w 3707027"/>
              <a:gd name="connsiteY29" fmla="*/ 2212672 h 2256620"/>
              <a:gd name="connsiteX30" fmla="*/ 3120081 w 3707027"/>
              <a:gd name="connsiteY30" fmla="*/ 2225029 h 2256620"/>
              <a:gd name="connsiteX31" fmla="*/ 3286897 w 3707027"/>
              <a:gd name="connsiteY31" fmla="*/ 2237386 h 2256620"/>
              <a:gd name="connsiteX32" fmla="*/ 3441356 w 3707027"/>
              <a:gd name="connsiteY32" fmla="*/ 2243564 h 2256620"/>
              <a:gd name="connsiteX33" fmla="*/ 3496962 w 3707027"/>
              <a:gd name="connsiteY33" fmla="*/ 2249742 h 2256620"/>
              <a:gd name="connsiteX34" fmla="*/ 3546389 w 3707027"/>
              <a:gd name="connsiteY34" fmla="*/ 2255921 h 2256620"/>
              <a:gd name="connsiteX35" fmla="*/ 3707027 w 3707027"/>
              <a:gd name="connsiteY35" fmla="*/ 2255921 h 2256620"/>
              <a:gd name="connsiteX0" fmla="*/ 0 w 3707027"/>
              <a:gd name="connsiteY0" fmla="*/ 358841 h 2256302"/>
              <a:gd name="connsiteX1" fmla="*/ 18535 w 3707027"/>
              <a:gd name="connsiteY1" fmla="*/ 216738 h 2256302"/>
              <a:gd name="connsiteX2" fmla="*/ 49427 w 3707027"/>
              <a:gd name="connsiteY2" fmla="*/ 56099 h 2256302"/>
              <a:gd name="connsiteX3" fmla="*/ 197708 w 3707027"/>
              <a:gd name="connsiteY3" fmla="*/ 6673 h 2256302"/>
              <a:gd name="connsiteX4" fmla="*/ 809367 w 3707027"/>
              <a:gd name="connsiteY4" fmla="*/ 495 h 2256302"/>
              <a:gd name="connsiteX5" fmla="*/ 926756 w 3707027"/>
              <a:gd name="connsiteY5" fmla="*/ 6673 h 2256302"/>
              <a:gd name="connsiteX6" fmla="*/ 1093573 w 3707027"/>
              <a:gd name="connsiteY6" fmla="*/ 12851 h 2256302"/>
              <a:gd name="connsiteX7" fmla="*/ 1464275 w 3707027"/>
              <a:gd name="connsiteY7" fmla="*/ 19030 h 2256302"/>
              <a:gd name="connsiteX8" fmla="*/ 1915297 w 3707027"/>
              <a:gd name="connsiteY8" fmla="*/ 31386 h 2256302"/>
              <a:gd name="connsiteX9" fmla="*/ 2588740 w 3707027"/>
              <a:gd name="connsiteY9" fmla="*/ 43743 h 2256302"/>
              <a:gd name="connsiteX10" fmla="*/ 2631989 w 3707027"/>
              <a:gd name="connsiteY10" fmla="*/ 68457 h 2256302"/>
              <a:gd name="connsiteX11" fmla="*/ 2650524 w 3707027"/>
              <a:gd name="connsiteY11" fmla="*/ 74635 h 2256302"/>
              <a:gd name="connsiteX12" fmla="*/ 2761735 w 3707027"/>
              <a:gd name="connsiteY12" fmla="*/ 142597 h 2256302"/>
              <a:gd name="connsiteX13" fmla="*/ 2817340 w 3707027"/>
              <a:gd name="connsiteY13" fmla="*/ 216738 h 2256302"/>
              <a:gd name="connsiteX14" fmla="*/ 2848232 w 3707027"/>
              <a:gd name="connsiteY14" fmla="*/ 266165 h 2256302"/>
              <a:gd name="connsiteX15" fmla="*/ 2860589 w 3707027"/>
              <a:gd name="connsiteY15" fmla="*/ 315592 h 2256302"/>
              <a:gd name="connsiteX16" fmla="*/ 2872946 w 3707027"/>
              <a:gd name="connsiteY16" fmla="*/ 383554 h 2256302"/>
              <a:gd name="connsiteX17" fmla="*/ 2885302 w 3707027"/>
              <a:gd name="connsiteY17" fmla="*/ 420624 h 2256302"/>
              <a:gd name="connsiteX18" fmla="*/ 2891481 w 3707027"/>
              <a:gd name="connsiteY18" fmla="*/ 445338 h 2256302"/>
              <a:gd name="connsiteX19" fmla="*/ 2885302 w 3707027"/>
              <a:gd name="connsiteY19" fmla="*/ 1532732 h 2256302"/>
              <a:gd name="connsiteX20" fmla="*/ 2879124 w 3707027"/>
              <a:gd name="connsiteY20" fmla="*/ 1687192 h 2256302"/>
              <a:gd name="connsiteX21" fmla="*/ 2897659 w 3707027"/>
              <a:gd name="connsiteY21" fmla="*/ 1755154 h 2256302"/>
              <a:gd name="connsiteX22" fmla="*/ 2885303 w 3707027"/>
              <a:gd name="connsiteY22" fmla="*/ 1798402 h 2256302"/>
              <a:gd name="connsiteX23" fmla="*/ 2891480 w 3707027"/>
              <a:gd name="connsiteY23" fmla="*/ 1928148 h 2256302"/>
              <a:gd name="connsiteX24" fmla="*/ 2897659 w 3707027"/>
              <a:gd name="connsiteY24" fmla="*/ 1989932 h 2256302"/>
              <a:gd name="connsiteX25" fmla="*/ 2916194 w 3707027"/>
              <a:gd name="connsiteY25" fmla="*/ 2057894 h 2256302"/>
              <a:gd name="connsiteX26" fmla="*/ 2953265 w 3707027"/>
              <a:gd name="connsiteY26" fmla="*/ 2132035 h 2256302"/>
              <a:gd name="connsiteX27" fmla="*/ 2971800 w 3707027"/>
              <a:gd name="connsiteY27" fmla="*/ 2150570 h 2256302"/>
              <a:gd name="connsiteX28" fmla="*/ 3015048 w 3707027"/>
              <a:gd name="connsiteY28" fmla="*/ 2187641 h 2256302"/>
              <a:gd name="connsiteX29" fmla="*/ 3070654 w 3707027"/>
              <a:gd name="connsiteY29" fmla="*/ 2212354 h 2256302"/>
              <a:gd name="connsiteX30" fmla="*/ 3120081 w 3707027"/>
              <a:gd name="connsiteY30" fmla="*/ 2224711 h 2256302"/>
              <a:gd name="connsiteX31" fmla="*/ 3286897 w 3707027"/>
              <a:gd name="connsiteY31" fmla="*/ 2237068 h 2256302"/>
              <a:gd name="connsiteX32" fmla="*/ 3441356 w 3707027"/>
              <a:gd name="connsiteY32" fmla="*/ 2243246 h 2256302"/>
              <a:gd name="connsiteX33" fmla="*/ 3496962 w 3707027"/>
              <a:gd name="connsiteY33" fmla="*/ 2249424 h 2256302"/>
              <a:gd name="connsiteX34" fmla="*/ 3546389 w 3707027"/>
              <a:gd name="connsiteY34" fmla="*/ 2255603 h 2256302"/>
              <a:gd name="connsiteX35" fmla="*/ 3707027 w 3707027"/>
              <a:gd name="connsiteY35" fmla="*/ 2255603 h 2256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707027" h="2256302">
                <a:moveTo>
                  <a:pt x="0" y="358841"/>
                </a:moveTo>
                <a:cubicBezTo>
                  <a:pt x="24177" y="274215"/>
                  <a:pt x="10297" y="267195"/>
                  <a:pt x="18535" y="216738"/>
                </a:cubicBezTo>
                <a:cubicBezTo>
                  <a:pt x="26773" y="166281"/>
                  <a:pt x="19565" y="91110"/>
                  <a:pt x="49427" y="56099"/>
                </a:cubicBezTo>
                <a:cubicBezTo>
                  <a:pt x="79289" y="21088"/>
                  <a:pt x="71051" y="15940"/>
                  <a:pt x="197708" y="6673"/>
                </a:cubicBezTo>
                <a:cubicBezTo>
                  <a:pt x="324365" y="-2594"/>
                  <a:pt x="687859" y="495"/>
                  <a:pt x="809367" y="495"/>
                </a:cubicBezTo>
                <a:cubicBezTo>
                  <a:pt x="930875" y="495"/>
                  <a:pt x="887609" y="4971"/>
                  <a:pt x="926756" y="6673"/>
                </a:cubicBezTo>
                <a:lnTo>
                  <a:pt x="1093573" y="12851"/>
                </a:lnTo>
                <a:lnTo>
                  <a:pt x="1464275" y="19030"/>
                </a:lnTo>
                <a:lnTo>
                  <a:pt x="1915297" y="31386"/>
                </a:lnTo>
                <a:lnTo>
                  <a:pt x="2588740" y="43743"/>
                </a:lnTo>
                <a:cubicBezTo>
                  <a:pt x="2603156" y="51981"/>
                  <a:pt x="2617138" y="61031"/>
                  <a:pt x="2631989" y="68457"/>
                </a:cubicBezTo>
                <a:cubicBezTo>
                  <a:pt x="2637814" y="71369"/>
                  <a:pt x="2644911" y="71333"/>
                  <a:pt x="2650524" y="74635"/>
                </a:cubicBezTo>
                <a:cubicBezTo>
                  <a:pt x="2803085" y="164378"/>
                  <a:pt x="2690693" y="107079"/>
                  <a:pt x="2761735" y="142597"/>
                </a:cubicBezTo>
                <a:cubicBezTo>
                  <a:pt x="2780270" y="167311"/>
                  <a:pt x="2801446" y="190248"/>
                  <a:pt x="2817340" y="216738"/>
                </a:cubicBezTo>
                <a:cubicBezTo>
                  <a:pt x="2839695" y="253997"/>
                  <a:pt x="2829214" y="237638"/>
                  <a:pt x="2848232" y="266165"/>
                </a:cubicBezTo>
                <a:cubicBezTo>
                  <a:pt x="2852351" y="282641"/>
                  <a:pt x="2857551" y="298883"/>
                  <a:pt x="2860589" y="315592"/>
                </a:cubicBezTo>
                <a:cubicBezTo>
                  <a:pt x="2864708" y="338246"/>
                  <a:pt x="2867672" y="361141"/>
                  <a:pt x="2872946" y="383554"/>
                </a:cubicBezTo>
                <a:cubicBezTo>
                  <a:pt x="2875929" y="396233"/>
                  <a:pt x="2881559" y="408148"/>
                  <a:pt x="2885302" y="420624"/>
                </a:cubicBezTo>
                <a:cubicBezTo>
                  <a:pt x="2887742" y="428757"/>
                  <a:pt x="2889421" y="437100"/>
                  <a:pt x="2891481" y="445338"/>
                </a:cubicBezTo>
                <a:cubicBezTo>
                  <a:pt x="2889421" y="807803"/>
                  <a:pt x="2888873" y="1170279"/>
                  <a:pt x="2885302" y="1532732"/>
                </a:cubicBezTo>
                <a:cubicBezTo>
                  <a:pt x="2884754" y="1588373"/>
                  <a:pt x="2879124" y="1631548"/>
                  <a:pt x="2879124" y="1687192"/>
                </a:cubicBezTo>
                <a:cubicBezTo>
                  <a:pt x="2879124" y="1739367"/>
                  <a:pt x="2896629" y="1736619"/>
                  <a:pt x="2897659" y="1755154"/>
                </a:cubicBezTo>
                <a:cubicBezTo>
                  <a:pt x="2898689" y="1773689"/>
                  <a:pt x="2886333" y="1769570"/>
                  <a:pt x="2885303" y="1798402"/>
                </a:cubicBezTo>
                <a:cubicBezTo>
                  <a:pt x="2884273" y="1827234"/>
                  <a:pt x="2889421" y="1896226"/>
                  <a:pt x="2891480" y="1928148"/>
                </a:cubicBezTo>
                <a:cubicBezTo>
                  <a:pt x="2893539" y="1960070"/>
                  <a:pt x="2893540" y="1968308"/>
                  <a:pt x="2897659" y="1989932"/>
                </a:cubicBezTo>
                <a:cubicBezTo>
                  <a:pt x="2901778" y="2011556"/>
                  <a:pt x="2905275" y="2025135"/>
                  <a:pt x="2916194" y="2057894"/>
                </a:cubicBezTo>
                <a:cubicBezTo>
                  <a:pt x="2918254" y="2084667"/>
                  <a:pt x="2943997" y="2116589"/>
                  <a:pt x="2953265" y="2132035"/>
                </a:cubicBezTo>
                <a:cubicBezTo>
                  <a:pt x="2962533" y="2147481"/>
                  <a:pt x="2966206" y="2143858"/>
                  <a:pt x="2971800" y="2150570"/>
                </a:cubicBezTo>
                <a:cubicBezTo>
                  <a:pt x="2998081" y="2182108"/>
                  <a:pt x="2966041" y="2160415"/>
                  <a:pt x="3015048" y="2187641"/>
                </a:cubicBezTo>
                <a:cubicBezTo>
                  <a:pt x="3029714" y="2195789"/>
                  <a:pt x="3055255" y="2207616"/>
                  <a:pt x="3070654" y="2212354"/>
                </a:cubicBezTo>
                <a:cubicBezTo>
                  <a:pt x="3086886" y="2217348"/>
                  <a:pt x="3103208" y="2222783"/>
                  <a:pt x="3120081" y="2224711"/>
                </a:cubicBezTo>
                <a:cubicBezTo>
                  <a:pt x="3175478" y="2231042"/>
                  <a:pt x="3231232" y="2233857"/>
                  <a:pt x="3286897" y="2237068"/>
                </a:cubicBezTo>
                <a:cubicBezTo>
                  <a:pt x="3338339" y="2240036"/>
                  <a:pt x="3389870" y="2241187"/>
                  <a:pt x="3441356" y="2243246"/>
                </a:cubicBezTo>
                <a:lnTo>
                  <a:pt x="3496962" y="2249424"/>
                </a:lnTo>
                <a:cubicBezTo>
                  <a:pt x="3513452" y="2251364"/>
                  <a:pt x="3529792" y="2255115"/>
                  <a:pt x="3546389" y="2255603"/>
                </a:cubicBezTo>
                <a:cubicBezTo>
                  <a:pt x="3599912" y="2257177"/>
                  <a:pt x="3653481" y="2255603"/>
                  <a:pt x="3707027" y="2255603"/>
                </a:cubicBezTo>
              </a:path>
            </a:pathLst>
          </a:custGeom>
          <a:noFill/>
          <a:ln w="76200"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936E5D6-B66D-2CE1-F46D-14A54D5019AC}"/>
              </a:ext>
            </a:extLst>
          </p:cNvPr>
          <p:cNvCxnSpPr>
            <a:cxnSpLocks/>
          </p:cNvCxnSpPr>
          <p:nvPr/>
        </p:nvCxnSpPr>
        <p:spPr>
          <a:xfrm>
            <a:off x="8400256" y="1081774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337B8A3-DD20-A7A9-8E5A-B6A533AA4D64}"/>
              </a:ext>
            </a:extLst>
          </p:cNvPr>
          <p:cNvCxnSpPr>
            <a:cxnSpLocks/>
          </p:cNvCxnSpPr>
          <p:nvPr/>
        </p:nvCxnSpPr>
        <p:spPr>
          <a:xfrm>
            <a:off x="10327427" y="1124744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5BEBEA3-801E-3CD7-B372-7A995DDE6C4E}"/>
              </a:ext>
            </a:extLst>
          </p:cNvPr>
          <p:cNvCxnSpPr>
            <a:cxnSpLocks/>
            <a:endCxn id="28" idx="53"/>
          </p:cNvCxnSpPr>
          <p:nvPr/>
        </p:nvCxnSpPr>
        <p:spPr>
          <a:xfrm>
            <a:off x="11788800" y="1988840"/>
            <a:ext cx="40349" cy="455996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DDBF4ED-348A-B814-0F71-DB56D54F83AF}"/>
              </a:ext>
            </a:extLst>
          </p:cNvPr>
          <p:cNvCxnSpPr>
            <a:cxnSpLocks/>
          </p:cNvCxnSpPr>
          <p:nvPr/>
        </p:nvCxnSpPr>
        <p:spPr>
          <a:xfrm>
            <a:off x="2706130" y="1032149"/>
            <a:ext cx="504056" cy="0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48AC1A6-3604-D79F-4867-593EEF272C71}"/>
              </a:ext>
            </a:extLst>
          </p:cNvPr>
          <p:cNvCxnSpPr>
            <a:cxnSpLocks/>
          </p:cNvCxnSpPr>
          <p:nvPr/>
        </p:nvCxnSpPr>
        <p:spPr>
          <a:xfrm flipV="1">
            <a:off x="5591944" y="2132856"/>
            <a:ext cx="0" cy="504056"/>
          </a:xfrm>
          <a:prstGeom prst="straightConnector1">
            <a:avLst/>
          </a:prstGeom>
          <a:ln w="5715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machine with a wire on it&#10;&#10;AI-generated content may be incorrect.">
            <a:extLst>
              <a:ext uri="{FF2B5EF4-FFF2-40B4-BE49-F238E27FC236}">
                <a16:creationId xmlns:a16="http://schemas.microsoft.com/office/drawing/2014/main" id="{4D28E422-5442-7BD3-5CF3-2C00A6847C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978" t="1590" r="16139" b="34687"/>
          <a:stretch/>
        </p:blipFill>
        <p:spPr>
          <a:xfrm>
            <a:off x="6010834" y="1823301"/>
            <a:ext cx="5341749" cy="3455419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342EFD-564F-00A6-3F66-0E25CD713174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783632" y="3151808"/>
            <a:ext cx="1332756" cy="248876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63500">
              <a:srgbClr val="2F2F2F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8D8B9E8-E87E-BA61-E41A-ED10D42F66AC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063552" y="3101823"/>
            <a:ext cx="2052836" cy="253874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63500">
              <a:srgbClr val="2F2F2F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BC764AE-02B7-CF47-4924-4E1C3F84B586}"/>
              </a:ext>
            </a:extLst>
          </p:cNvPr>
          <p:cNvSpPr txBox="1"/>
          <p:nvPr/>
        </p:nvSpPr>
        <p:spPr>
          <a:xfrm>
            <a:off x="9321717" y="5594756"/>
            <a:ext cx="12695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With a wire !</a:t>
            </a:r>
          </a:p>
        </p:txBody>
      </p:sp>
      <p:pic>
        <p:nvPicPr>
          <p:cNvPr id="8" name="Picture 7" descr="A x-ray of a camera lens&#10;&#10;AI-generated content may be incorrect.">
            <a:extLst>
              <a:ext uri="{FF2B5EF4-FFF2-40B4-BE49-F238E27FC236}">
                <a16:creationId xmlns:a16="http://schemas.microsoft.com/office/drawing/2014/main" id="{98BB0873-7704-541F-8469-D6E25733E3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96" t="8988" b="5690"/>
          <a:stretch/>
        </p:blipFill>
        <p:spPr>
          <a:xfrm>
            <a:off x="7536160" y="2708527"/>
            <a:ext cx="2791267" cy="149483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B799D63-E0CC-366D-E910-06F686A716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4602" r="-4395"/>
          <a:stretch/>
        </p:blipFill>
        <p:spPr>
          <a:xfrm rot="-60000">
            <a:off x="7283665" y="2688611"/>
            <a:ext cx="3043762" cy="1488301"/>
          </a:xfrm>
          <a:prstGeom prst="rect">
            <a:avLst/>
          </a:prstGeom>
          <a:solidFill>
            <a:srgbClr val="D5D6B8"/>
          </a:solidFill>
          <a:effectLst>
            <a:softEdge rad="63500"/>
          </a:effectLst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F1E21C3-55D3-DFB5-3463-2BE61C98DC21}"/>
              </a:ext>
            </a:extLst>
          </p:cNvPr>
          <p:cNvCxnSpPr>
            <a:cxnSpLocks/>
          </p:cNvCxnSpPr>
          <p:nvPr/>
        </p:nvCxnSpPr>
        <p:spPr>
          <a:xfrm flipV="1">
            <a:off x="7270909" y="3438939"/>
            <a:ext cx="3077714" cy="580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34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5922E6-195C-3DE9-EAE7-FE39B4F72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Handover to Chiara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8FC27B1-B59B-F1E5-A728-7DE78AAFD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7AEDB-AC71-D4F7-98D2-0C70E2041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D2B30-B8BA-C3CA-26E8-4C38998C8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0D29B-1B36-2D18-34C0-AC296960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0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Impedance in accelerators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35A555-3A1D-E5EF-D430-F866323B18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2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term with </a:t>
            </a:r>
            <a:r>
              <a:rPr lang="en-US" dirty="0">
                <a:solidFill>
                  <a:srgbClr val="FF0000"/>
                </a:solidFill>
              </a:rPr>
              <a:t>many meanings</a:t>
            </a:r>
            <a:r>
              <a:rPr lang="en-US" dirty="0"/>
              <a:t>, depending on </a:t>
            </a:r>
            <a:r>
              <a:rPr lang="en-US" dirty="0">
                <a:solidFill>
                  <a:srgbClr val="FF0000"/>
                </a:solidFill>
              </a:rPr>
              <a:t>context</a:t>
            </a:r>
          </a:p>
          <a:p>
            <a:pPr lvl="1"/>
            <a:r>
              <a:rPr lang="en-US" dirty="0"/>
              <a:t>Impedance in electrical circuits</a:t>
            </a:r>
          </a:p>
          <a:p>
            <a:pPr lvl="1"/>
            <a:r>
              <a:rPr lang="en-US" dirty="0"/>
              <a:t>Impedance of materials</a:t>
            </a:r>
          </a:p>
          <a:p>
            <a:pPr lvl="1"/>
            <a:r>
              <a:rPr lang="en-US" dirty="0"/>
              <a:t>Surface impedance</a:t>
            </a:r>
          </a:p>
          <a:p>
            <a:pPr lvl="1"/>
            <a:r>
              <a:rPr lang="en-US" dirty="0"/>
              <a:t>Beam coupling impedance</a:t>
            </a:r>
          </a:p>
          <a:p>
            <a:r>
              <a:rPr lang="en-US" dirty="0"/>
              <a:t>There is a common rationale: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Voltage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flowing in the circuit, the material, the surface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beam current</a:t>
            </a:r>
            <a:r>
              <a:rPr lang="en-US" dirty="0"/>
              <a:t>, and the </a:t>
            </a:r>
            <a:r>
              <a:rPr lang="en-US" dirty="0">
                <a:solidFill>
                  <a:srgbClr val="FF0000"/>
                </a:solidFill>
              </a:rPr>
              <a:t>potential</a:t>
            </a:r>
            <a:r>
              <a:rPr lang="en-US" dirty="0"/>
              <a:t> it generates on the vacuum pipe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impedance?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93981"/>
              </p:ext>
            </p:extLst>
          </p:nvPr>
        </p:nvGraphicFramePr>
        <p:xfrm>
          <a:off x="8616280" y="2132856"/>
          <a:ext cx="1584176" cy="1472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31640" imgH="393480" progId="Equation.3">
                  <p:embed/>
                </p:oleObj>
              </mc:Choice>
              <mc:Fallback>
                <p:oleObj name="Equation" r:id="rId2" imgW="431640" imgH="39348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6280" y="2132856"/>
                        <a:ext cx="1584176" cy="14726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4302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Bunch frequency spectrum: LHC case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857680"/>
            <a:ext cx="4284634" cy="33855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Gaussian</a:t>
            </a:r>
            <a:r>
              <a:rPr lang="en-GB" sz="1600" dirty="0"/>
              <a:t> bunches of 10</a:t>
            </a:r>
            <a:r>
              <a:rPr lang="en-GB" sz="1600" baseline="30000" dirty="0"/>
              <a:t>11</a:t>
            </a:r>
            <a:r>
              <a:rPr lang="en-GB" sz="1600" dirty="0"/>
              <a:t> protons, 8 cm long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318334" y="1477922"/>
            <a:ext cx="481522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47528" y="1335992"/>
            <a:ext cx="24708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Beam instantaneous image current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617" y="1655362"/>
            <a:ext cx="2756608" cy="17986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DEF0FF"/>
              </a:clrFrom>
              <a:clrTo>
                <a:srgbClr val="DEF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3336" y="1637830"/>
            <a:ext cx="2826801" cy="18162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1793" r="1799"/>
          <a:stretch/>
        </p:blipFill>
        <p:spPr>
          <a:xfrm>
            <a:off x="7356941" y="889206"/>
            <a:ext cx="3275565" cy="5129684"/>
          </a:xfrm>
          <a:prstGeom prst="rect">
            <a:avLst/>
          </a:prstGeom>
        </p:spPr>
      </p:pic>
      <p:sp>
        <p:nvSpPr>
          <p:cNvPr id="23" name="Oval Callout 22"/>
          <p:cNvSpPr/>
          <p:nvPr/>
        </p:nvSpPr>
        <p:spPr>
          <a:xfrm>
            <a:off x="6714396" y="4744305"/>
            <a:ext cx="1440160" cy="504056"/>
          </a:xfrm>
          <a:prstGeom prst="wedgeEllipseCallout">
            <a:avLst>
              <a:gd name="adj1" fmla="val 59620"/>
              <a:gd name="adj2" fmla="val 59805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rgbClr val="FF0000"/>
                </a:solidFill>
              </a:rPr>
              <a:t>Line spacing</a:t>
            </a:r>
            <a:r>
              <a:rPr lang="en-GB" sz="700" dirty="0">
                <a:solidFill>
                  <a:srgbClr val="104282"/>
                </a:solidFill>
              </a:rPr>
              <a:t>: revolution frequency (11 KHz for LHC)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337161" y="5918338"/>
            <a:ext cx="12458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From: E. </a:t>
            </a:r>
            <a:r>
              <a:rPr lang="en-GB" sz="1200" dirty="0" err="1"/>
              <a:t>Métral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799856" y="1347116"/>
            <a:ext cx="2702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Frequency spectrum (Fourier transform)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88488" y="1043130"/>
            <a:ext cx="11208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Real</a:t>
            </a:r>
            <a:r>
              <a:rPr lang="en-GB" sz="1200" dirty="0"/>
              <a:t> bunches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38184" y="3796005"/>
            <a:ext cx="48762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Power dissipation </a:t>
            </a:r>
            <a:r>
              <a:rPr lang="en-GB" dirty="0"/>
              <a:t>from wakes is                                   </a:t>
            </a:r>
          </a:p>
          <a:p>
            <a:endParaRPr lang="en-GB" dirty="0"/>
          </a:p>
          <a:p>
            <a:r>
              <a:rPr lang="en-GB" dirty="0"/>
              <a:t>where        is a summation of                        </a:t>
            </a:r>
          </a:p>
          <a:p>
            <a:endParaRPr lang="en-GB" dirty="0"/>
          </a:p>
          <a:p>
            <a:r>
              <a:rPr lang="en-GB" dirty="0"/>
              <a:t>over the bunch frequency spectrum</a:t>
            </a:r>
          </a:p>
          <a:p>
            <a:endParaRPr lang="en-GB" dirty="0"/>
          </a:p>
          <a:p>
            <a:r>
              <a:rPr lang="en-GB" dirty="0"/>
              <a:t>(          is the accelerator circumference)</a:t>
            </a:r>
          </a:p>
          <a:p>
            <a:r>
              <a:rPr lang="en-GB" dirty="0"/>
              <a:t>(          is the vacuum chamber circumference)</a:t>
            </a:r>
          </a:p>
          <a:p>
            <a:endParaRPr lang="en-GB" dirty="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887159"/>
              </p:ext>
            </p:extLst>
          </p:nvPr>
        </p:nvGraphicFramePr>
        <p:xfrm>
          <a:off x="5307778" y="3805583"/>
          <a:ext cx="1916112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31560" imgH="241200" progId="Equation.3">
                  <p:embed/>
                </p:oleObj>
              </mc:Choice>
              <mc:Fallback>
                <p:oleObj name="Equation" r:id="rId6" imgW="1231560" imgH="241200" progId="Equation.3">
                  <p:embed/>
                  <p:pic>
                    <p:nvPicPr>
                      <p:cNvPr id="3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7778" y="3805583"/>
                        <a:ext cx="1916112" cy="385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705654"/>
              </p:ext>
            </p:extLst>
          </p:nvPr>
        </p:nvGraphicFramePr>
        <p:xfrm>
          <a:off x="4958163" y="4366684"/>
          <a:ext cx="1463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39600" imgH="228600" progId="Equation.3">
                  <p:embed/>
                </p:oleObj>
              </mc:Choice>
              <mc:Fallback>
                <p:oleObj name="Equation" r:id="rId8" imgW="939600" imgH="22860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8163" y="4366684"/>
                        <a:ext cx="1463675" cy="363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485946"/>
              </p:ext>
            </p:extLst>
          </p:nvPr>
        </p:nvGraphicFramePr>
        <p:xfrm>
          <a:off x="2631035" y="4344395"/>
          <a:ext cx="415132" cy="37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6400" imgH="241200" progId="Equation.3">
                  <p:embed/>
                </p:oleObj>
              </mc:Choice>
              <mc:Fallback>
                <p:oleObj name="Equation" r:id="rId10" imgW="266400" imgH="241200" progId="Equation.3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31035" y="4344395"/>
                        <a:ext cx="415132" cy="375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017338"/>
              </p:ext>
            </p:extLst>
          </p:nvPr>
        </p:nvGraphicFramePr>
        <p:xfrm>
          <a:off x="2046289" y="5495905"/>
          <a:ext cx="554037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55320" imgH="203040" progId="Equation.3">
                  <p:embed/>
                </p:oleObj>
              </mc:Choice>
              <mc:Fallback>
                <p:oleObj name="Equation" r:id="rId12" imgW="355320" imgH="203040" progId="Equation.3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9" y="5495905"/>
                        <a:ext cx="554037" cy="322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389866"/>
              </p:ext>
            </p:extLst>
          </p:nvPr>
        </p:nvGraphicFramePr>
        <p:xfrm>
          <a:off x="2066925" y="5772130"/>
          <a:ext cx="5143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30120" imgH="203040" progId="Equation.3">
                  <p:embed/>
                </p:oleObj>
              </mc:Choice>
              <mc:Fallback>
                <p:oleObj name="Equation" r:id="rId14" imgW="330120" imgH="203040" progId="Equation.3">
                  <p:embed/>
                  <p:pic>
                    <p:nvPicPr>
                      <p:cNvPr id="35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5772130"/>
                        <a:ext cx="514350" cy="323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662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8" grpId="0" animBg="1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Transverse impedance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627" y="764705"/>
            <a:ext cx="7200000" cy="4907747"/>
          </a:xfrm>
          <a:prstGeom prst="rect">
            <a:avLst/>
          </a:prstGeom>
        </p:spPr>
      </p:pic>
      <p:graphicFrame>
        <p:nvGraphicFramePr>
          <p:cNvPr id="7" name="Oggetto 17"/>
          <p:cNvGraphicFramePr>
            <a:graphicFrameLocks noChangeAspect="1"/>
          </p:cNvGraphicFramePr>
          <p:nvPr/>
        </p:nvGraphicFramePr>
        <p:xfrm>
          <a:off x="6071894" y="4142326"/>
          <a:ext cx="3763963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31840" imgH="647640" progId="Equation.3">
                  <p:embed/>
                </p:oleObj>
              </mc:Choice>
              <mc:Fallback>
                <p:oleObj name="Equation" r:id="rId3" imgW="2031840" imgH="647640" progId="Equation.3">
                  <p:embed/>
                  <p:pic>
                    <p:nvPicPr>
                      <p:cNvPr id="7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1894" y="4142326"/>
                        <a:ext cx="3763963" cy="1198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296736" y="5734585"/>
            <a:ext cx="7200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F.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Sacherer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in: Proceedings of the First Course of the International School of Particle Accelerators, CERN 77-13, p. 198</a:t>
            </a:r>
          </a:p>
        </p:txBody>
      </p:sp>
    </p:spTree>
    <p:extLst>
      <p:ext uri="{BB962C8B-B14F-4D97-AF65-F5344CB8AC3E}">
        <p14:creationId xmlns:p14="http://schemas.microsoft.com/office/powerpoint/2010/main" val="2280726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Betatron</a:t>
            </a:r>
            <a:r>
              <a:rPr lang="en-GB" dirty="0"/>
              <a:t> motion – simplified model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338" name="Picture 2" descr="Risultati immagini per betatron mo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01" y="1890796"/>
            <a:ext cx="256222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ggetto 17"/>
          <p:cNvGraphicFramePr>
            <a:graphicFrameLocks noChangeAspect="1"/>
          </p:cNvGraphicFramePr>
          <p:nvPr/>
        </p:nvGraphicFramePr>
        <p:xfrm>
          <a:off x="1874839" y="960438"/>
          <a:ext cx="150653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12520" imgH="253800" progId="Equation.3">
                  <p:embed/>
                </p:oleObj>
              </mc:Choice>
              <mc:Fallback>
                <p:oleObj name="Equation" r:id="rId3" imgW="812520" imgH="253800" progId="Equation.3">
                  <p:embed/>
                  <p:pic>
                    <p:nvPicPr>
                      <p:cNvPr id="9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9" y="960438"/>
                        <a:ext cx="1506537" cy="4699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7"/>
          <p:cNvGraphicFramePr>
            <a:graphicFrameLocks noChangeAspect="1"/>
          </p:cNvGraphicFramePr>
          <p:nvPr/>
        </p:nvGraphicFramePr>
        <p:xfrm>
          <a:off x="1885950" y="2066925"/>
          <a:ext cx="1976438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66680" imgH="253800" progId="Equation.3">
                  <p:embed/>
                </p:oleObj>
              </mc:Choice>
              <mc:Fallback>
                <p:oleObj name="Equation" r:id="rId5" imgW="1066680" imgH="253800" progId="Equation.3">
                  <p:embed/>
                  <p:pic>
                    <p:nvPicPr>
                      <p:cNvPr id="11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50" y="2066925"/>
                        <a:ext cx="1976438" cy="46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359697" y="1020861"/>
            <a:ext cx="5067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Unperturbed motion of single particle with                          and</a:t>
            </a:r>
          </a:p>
        </p:txBody>
      </p:sp>
      <p:graphicFrame>
        <p:nvGraphicFramePr>
          <p:cNvPr id="13" name="Oggetto 17"/>
          <p:cNvGraphicFramePr>
            <a:graphicFrameLocks noChangeAspect="1"/>
          </p:cNvGraphicFramePr>
          <p:nvPr/>
        </p:nvGraphicFramePr>
        <p:xfrm>
          <a:off x="8397304" y="889061"/>
          <a:ext cx="719558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82400" imgH="393480" progId="Equation.3">
                  <p:embed/>
                </p:oleObj>
              </mc:Choice>
              <mc:Fallback>
                <p:oleObj name="Equation" r:id="rId7" imgW="482400" imgH="393480" progId="Equation.3">
                  <p:embed/>
                  <p:pic>
                    <p:nvPicPr>
                      <p:cNvPr id="13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304" y="889061"/>
                        <a:ext cx="719558" cy="5889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7"/>
          <p:cNvGraphicFramePr>
            <a:graphicFrameLocks noChangeAspect="1"/>
          </p:cNvGraphicFramePr>
          <p:nvPr/>
        </p:nvGraphicFramePr>
        <p:xfrm>
          <a:off x="6821489" y="1008063"/>
          <a:ext cx="111918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49160" imgH="241200" progId="Equation.3">
                  <p:embed/>
                </p:oleObj>
              </mc:Choice>
              <mc:Fallback>
                <p:oleObj name="Equation" r:id="rId9" imgW="749160" imgH="241200" progId="Equation.3">
                  <p:embed/>
                  <p:pic>
                    <p:nvPicPr>
                      <p:cNvPr id="14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1489" y="1008063"/>
                        <a:ext cx="1119187" cy="3603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ggetto 17"/>
          <p:cNvGraphicFramePr>
            <a:graphicFrameLocks noChangeAspect="1"/>
          </p:cNvGraphicFramePr>
          <p:nvPr/>
        </p:nvGraphicFramePr>
        <p:xfrm>
          <a:off x="9376674" y="1009069"/>
          <a:ext cx="990085" cy="331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85800" imgH="228600" progId="Equation.3">
                  <p:embed/>
                </p:oleObj>
              </mc:Choice>
              <mc:Fallback>
                <p:oleObj name="Equation" r:id="rId11" imgW="685800" imgH="228600" progId="Equation.3">
                  <p:embed/>
                  <p:pic>
                    <p:nvPicPr>
                      <p:cNvPr id="21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6674" y="1009069"/>
                        <a:ext cx="990085" cy="331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775520" y="2837629"/>
            <a:ext cx="4818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Adding a perturbation to the beam that changes focussing:</a:t>
            </a:r>
          </a:p>
        </p:txBody>
      </p:sp>
      <p:graphicFrame>
        <p:nvGraphicFramePr>
          <p:cNvPr id="23" name="Oggetto 17"/>
          <p:cNvGraphicFramePr>
            <a:graphicFrameLocks noChangeAspect="1"/>
          </p:cNvGraphicFramePr>
          <p:nvPr/>
        </p:nvGraphicFramePr>
        <p:xfrm>
          <a:off x="1874838" y="3446463"/>
          <a:ext cx="18351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990360" imgH="253800" progId="Equation.3">
                  <p:embed/>
                </p:oleObj>
              </mc:Choice>
              <mc:Fallback>
                <p:oleObj name="Equation" r:id="rId13" imgW="990360" imgH="253800" progId="Equation.3">
                  <p:embed/>
                  <p:pic>
                    <p:nvPicPr>
                      <p:cNvPr id="23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3446463"/>
                        <a:ext cx="1835150" cy="4699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1781677" y="1580333"/>
            <a:ext cx="5928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400" dirty="0">
                <a:solidFill>
                  <a:srgbClr val="4D4D4D">
                    <a:lumMod val="50000"/>
                  </a:srgbClr>
                </a:solidFill>
              </a:rPr>
              <a:t>Quadrupoles give the restoring (focussing) force -&gt; harmonic oscillations</a:t>
            </a:r>
          </a:p>
        </p:txBody>
      </p:sp>
      <p:graphicFrame>
        <p:nvGraphicFramePr>
          <p:cNvPr id="25" name="Oggetto 17"/>
          <p:cNvGraphicFramePr>
            <a:graphicFrameLocks noChangeAspect="1"/>
          </p:cNvGraphicFramePr>
          <p:nvPr/>
        </p:nvGraphicFramePr>
        <p:xfrm>
          <a:off x="2073275" y="4352926"/>
          <a:ext cx="544195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933640" imgH="266400" progId="Equation.3">
                  <p:embed/>
                </p:oleObj>
              </mc:Choice>
              <mc:Fallback>
                <p:oleObj name="Equation" r:id="rId15" imgW="2933640" imgH="266400" progId="Equation.3">
                  <p:embed/>
                  <p:pic>
                    <p:nvPicPr>
                      <p:cNvPr id="25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4352926"/>
                        <a:ext cx="5441950" cy="493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5814760" y="4285103"/>
            <a:ext cx="1884289" cy="67423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7" name="Oggetto 17"/>
          <p:cNvGraphicFramePr>
            <a:graphicFrameLocks noChangeAspect="1"/>
          </p:cNvGraphicFramePr>
          <p:nvPr/>
        </p:nvGraphicFramePr>
        <p:xfrm>
          <a:off x="1905001" y="5249863"/>
          <a:ext cx="3319463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790640" imgH="266400" progId="Equation.3">
                  <p:embed/>
                </p:oleObj>
              </mc:Choice>
              <mc:Fallback>
                <p:oleObj name="Equation" r:id="rId17" imgW="1790640" imgH="266400" progId="Equation.3">
                  <p:embed/>
                  <p:pic>
                    <p:nvPicPr>
                      <p:cNvPr id="27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5249863"/>
                        <a:ext cx="3319463" cy="4937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17"/>
          <p:cNvGraphicFramePr>
            <a:graphicFrameLocks noChangeAspect="1"/>
          </p:cNvGraphicFramePr>
          <p:nvPr/>
        </p:nvGraphicFramePr>
        <p:xfrm>
          <a:off x="6456040" y="5254695"/>
          <a:ext cx="1099572" cy="488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571320" imgH="253800" progId="Equation.3">
                  <p:embed/>
                </p:oleObj>
              </mc:Choice>
              <mc:Fallback>
                <p:oleObj name="Equation" r:id="rId19" imgW="571320" imgH="253800" progId="Equation.3">
                  <p:embed/>
                  <p:pic>
                    <p:nvPicPr>
                      <p:cNvPr id="28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040" y="5254695"/>
                        <a:ext cx="1099572" cy="48888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8141941" y="5345246"/>
            <a:ext cx="210506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Growth rate of instability</a:t>
            </a:r>
          </a:p>
        </p:txBody>
      </p:sp>
      <p:cxnSp>
        <p:nvCxnSpPr>
          <p:cNvPr id="30" name="Straight Arrow Connector 29"/>
          <p:cNvCxnSpPr>
            <a:stCxn id="29" idx="1"/>
            <a:endCxn id="28" idx="3"/>
          </p:cNvCxnSpPr>
          <p:nvPr/>
        </p:nvCxnSpPr>
        <p:spPr>
          <a:xfrm flipH="1">
            <a:off x="7555612" y="5499134"/>
            <a:ext cx="58632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736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From </a:t>
            </a:r>
            <a:r>
              <a:rPr lang="en-GB" dirty="0" err="1"/>
              <a:t>wakefields</a:t>
            </a:r>
            <a:r>
              <a:rPr lang="en-GB" dirty="0"/>
              <a:t> to impedance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504194" y="1268760"/>
            <a:ext cx="7205182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85449" y="2065888"/>
            <a:ext cx="1440160" cy="223077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105529" y="1257710"/>
            <a:ext cx="0" cy="80467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14310" y="1257710"/>
            <a:ext cx="0" cy="80467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02938" y="3094444"/>
            <a:ext cx="7205182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509065" y="2065888"/>
            <a:ext cx="1440160" cy="223077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981200" y="3861048"/>
            <a:ext cx="82268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Wakefields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have an effect on </a:t>
            </a:r>
            <a:r>
              <a:rPr lang="en-GB" dirty="0">
                <a:solidFill>
                  <a:srgbClr val="FF0000"/>
                </a:solidFill>
              </a:rPr>
              <a:t>beam stability</a:t>
            </a:r>
            <a:r>
              <a:rPr lang="en-GB" dirty="0"/>
              <a:t>, in particular the </a:t>
            </a:r>
            <a:r>
              <a:rPr lang="en-GB" dirty="0">
                <a:solidFill>
                  <a:srgbClr val="FF0000"/>
                </a:solidFill>
              </a:rPr>
              <a:t>transverse</a:t>
            </a:r>
            <a:r>
              <a:rPr lang="en-GB" dirty="0"/>
              <a:t> plane</a:t>
            </a:r>
          </a:p>
          <a:p>
            <a:r>
              <a:rPr lang="en-GB" dirty="0" err="1">
                <a:solidFill>
                  <a:srgbClr val="FF0000"/>
                </a:solidFill>
              </a:rPr>
              <a:t>Risetime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of resistive-wall instability depends on the </a:t>
            </a:r>
            <a:r>
              <a:rPr lang="en-GB" dirty="0">
                <a:solidFill>
                  <a:srgbClr val="FF0000"/>
                </a:solidFill>
              </a:rPr>
              <a:t>transverse impedance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2279576" y="4581128"/>
          <a:ext cx="1633302" cy="561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67893" imgH="406224" progId="Equation.3">
                  <p:embed/>
                </p:oleObj>
              </mc:Choice>
              <mc:Fallback>
                <p:oleObj name="Equation" r:id="rId2" imgW="1167893" imgH="406224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576" y="4581128"/>
                        <a:ext cx="1633302" cy="561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4871864" y="4599240"/>
          <a:ext cx="1381572" cy="638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865" imgH="457002" progId="Equation.3">
                  <p:embed/>
                </p:oleObj>
              </mc:Choice>
              <mc:Fallback>
                <p:oleObj name="Equation" r:id="rId4" imgW="1002865" imgH="457002" progId="Equation.3">
                  <p:embed/>
                  <p:pic>
                    <p:nvPicPr>
                      <p:cNvPr id="2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1864" y="4599240"/>
                        <a:ext cx="1381572" cy="6386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151785" y="4676991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                           at the frequency of the unstable mode</a:t>
            </a:r>
          </a:p>
        </p:txBody>
      </p:sp>
    </p:spTree>
    <p:extLst>
      <p:ext uri="{BB962C8B-B14F-4D97-AF65-F5344CB8AC3E}">
        <p14:creationId xmlns:p14="http://schemas.microsoft.com/office/powerpoint/2010/main" val="320258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0.31493 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31493 0.001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Goals</a:t>
            </a:r>
          </a:p>
          <a:p>
            <a:pPr lvl="1"/>
            <a:r>
              <a:rPr lang="en-GB" dirty="0"/>
              <a:t>Get acquainted with the main concepts related to beam impedance effects on vacuum components</a:t>
            </a:r>
          </a:p>
          <a:p>
            <a:pPr lvl="1"/>
            <a:r>
              <a:rPr lang="en-GB" dirty="0"/>
              <a:t>Understand the effect of different materials, and different geometries</a:t>
            </a:r>
          </a:p>
          <a:p>
            <a:r>
              <a:rPr lang="en-GB" dirty="0">
                <a:solidFill>
                  <a:srgbClr val="000000"/>
                </a:solidFill>
              </a:rPr>
              <a:t>Means</a:t>
            </a:r>
            <a:endParaRPr lang="en-GB" dirty="0"/>
          </a:p>
          <a:p>
            <a:pPr lvl="1"/>
            <a:r>
              <a:rPr lang="en-GB" dirty="0"/>
              <a:t>Experimental measurements with Vector Network Analyser (VNA):</a:t>
            </a:r>
          </a:p>
          <a:p>
            <a:pPr lvl="2"/>
            <a:r>
              <a:rPr lang="en-GB" dirty="0"/>
              <a:t>Dielectric resonator to test different materials and coatings</a:t>
            </a:r>
          </a:p>
          <a:p>
            <a:pPr lvl="2"/>
            <a:r>
              <a:rPr lang="en-GB" dirty="0"/>
              <a:t>Plug-In Module (PIM), RF finger bridge across LHC vacuum beam screen</a:t>
            </a:r>
          </a:p>
          <a:p>
            <a:pPr lvl="1"/>
            <a:r>
              <a:rPr lang="en-GB" dirty="0"/>
              <a:t>Short explanations of theoretical background</a:t>
            </a:r>
          </a:p>
          <a:p>
            <a:r>
              <a:rPr lang="en-GB" dirty="0">
                <a:solidFill>
                  <a:srgbClr val="000000"/>
                </a:solidFill>
              </a:rPr>
              <a:t>The students are divided in two groups: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One group here, the other with Benoit Salvant for the second half of the case study, on numerical simulations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Tutorial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0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theory on surface impedance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4E3D9B-771E-C639-F2FC-A30D57F95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58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 dirty="0"/>
              <a:t>                                   Surface impedance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44" name="Object 10"/>
          <p:cNvGraphicFramePr>
            <a:graphicFrameLocks/>
          </p:cNvGraphicFramePr>
          <p:nvPr/>
        </p:nvGraphicFramePr>
        <p:xfrm>
          <a:off x="3128855" y="3630584"/>
          <a:ext cx="5921375" cy="1195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2" imgW="2730240" imgH="660240" progId="Equation.3">
                  <p:embed/>
                </p:oleObj>
              </mc:Choice>
              <mc:Fallback>
                <p:oleObj name="Equazione" r:id="rId2" imgW="2730240" imgH="660240" progId="Equation.3">
                  <p:embed/>
                  <p:pic>
                    <p:nvPicPr>
                      <p:cNvPr id="44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855" y="3630584"/>
                        <a:ext cx="5921375" cy="1195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ttangolo 15"/>
          <p:cNvSpPr/>
          <p:nvPr/>
        </p:nvSpPr>
        <p:spPr>
          <a:xfrm>
            <a:off x="2989119" y="3435317"/>
            <a:ext cx="3667991" cy="138005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46" name="Oggetto 17"/>
          <p:cNvGraphicFramePr>
            <a:graphicFrameLocks noChangeAspect="1"/>
          </p:cNvGraphicFramePr>
          <p:nvPr/>
        </p:nvGraphicFramePr>
        <p:xfrm>
          <a:off x="6439604" y="804829"/>
          <a:ext cx="93662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4" imgW="482400" imgH="393480" progId="Equation.3">
                  <p:embed/>
                </p:oleObj>
              </mc:Choice>
              <mc:Fallback>
                <p:oleObj name="Equazione" r:id="rId4" imgW="482400" imgH="393480" progId="Equation.3">
                  <p:embed/>
                  <p:pic>
                    <p:nvPicPr>
                      <p:cNvPr id="46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9604" y="804829"/>
                        <a:ext cx="936625" cy="763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ggetto 19"/>
          <p:cNvGraphicFramePr>
            <a:graphicFrameLocks noChangeAspect="1"/>
          </p:cNvGraphicFramePr>
          <p:nvPr/>
        </p:nvGraphicFramePr>
        <p:xfrm>
          <a:off x="6469375" y="1412776"/>
          <a:ext cx="346075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6" imgW="1765080" imgH="482400" progId="Equation.3">
                  <p:embed/>
                </p:oleObj>
              </mc:Choice>
              <mc:Fallback>
                <p:oleObj name="Equazione" r:id="rId6" imgW="1765080" imgH="482400" progId="Equation.3">
                  <p:embed/>
                  <p:pic>
                    <p:nvPicPr>
                      <p:cNvPr id="47" name="Oggetto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9375" y="1412776"/>
                        <a:ext cx="3460750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ttangolo 20"/>
          <p:cNvSpPr/>
          <p:nvPr/>
        </p:nvSpPr>
        <p:spPr>
          <a:xfrm>
            <a:off x="7805975" y="1687948"/>
            <a:ext cx="253907" cy="38179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it-IT" kern="0" dirty="0">
                <a:solidFill>
                  <a:prstClr val="black"/>
                </a:solidFill>
                <a:latin typeface="Calibri"/>
              </a:rPr>
              <a:t>;</a:t>
            </a:r>
          </a:p>
        </p:txBody>
      </p:sp>
      <p:graphicFrame>
        <p:nvGraphicFramePr>
          <p:cNvPr id="50" name="Oggetto 31"/>
          <p:cNvGraphicFramePr>
            <a:graphicFrameLocks noChangeAspect="1"/>
          </p:cNvGraphicFramePr>
          <p:nvPr/>
        </p:nvGraphicFramePr>
        <p:xfrm>
          <a:off x="6446883" y="2204864"/>
          <a:ext cx="2328862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8" imgW="1257120" imgH="482400" progId="Equation.3">
                  <p:embed/>
                </p:oleObj>
              </mc:Choice>
              <mc:Fallback>
                <p:oleObj name="Equazione" r:id="rId8" imgW="1257120" imgH="482400" progId="Equation.3">
                  <p:embed/>
                  <p:pic>
                    <p:nvPicPr>
                      <p:cNvPr id="50" name="Oggetto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6883" y="2204864"/>
                        <a:ext cx="2328862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Cubo 68"/>
          <p:cNvSpPr/>
          <p:nvPr/>
        </p:nvSpPr>
        <p:spPr>
          <a:xfrm>
            <a:off x="2989119" y="840684"/>
            <a:ext cx="2912165" cy="2027583"/>
          </a:xfrm>
          <a:prstGeom prst="cub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Parallelogramma 69"/>
          <p:cNvSpPr/>
          <p:nvPr/>
        </p:nvSpPr>
        <p:spPr>
          <a:xfrm>
            <a:off x="3916239" y="971652"/>
            <a:ext cx="1017790" cy="265652"/>
          </a:xfrm>
          <a:prstGeom prst="parallelogram">
            <a:avLst>
              <a:gd name="adj" fmla="val 102178"/>
            </a:avLst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Ovale 70"/>
          <p:cNvSpPr/>
          <p:nvPr/>
        </p:nvSpPr>
        <p:spPr>
          <a:xfrm>
            <a:off x="3996981" y="1068110"/>
            <a:ext cx="83127" cy="72736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Ovale 71"/>
          <p:cNvSpPr/>
          <p:nvPr/>
        </p:nvSpPr>
        <p:spPr>
          <a:xfrm>
            <a:off x="4765607" y="1068110"/>
            <a:ext cx="83127" cy="72736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8" name="Connettore 1 72"/>
          <p:cNvCxnSpPr/>
          <p:nvPr/>
        </p:nvCxnSpPr>
        <p:spPr>
          <a:xfrm>
            <a:off x="4038564" y="313196"/>
            <a:ext cx="0" cy="75491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9" name="Connettore 1 73"/>
          <p:cNvCxnSpPr/>
          <p:nvPr/>
        </p:nvCxnSpPr>
        <p:spPr>
          <a:xfrm>
            <a:off x="4825825" y="313196"/>
            <a:ext cx="0" cy="75491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0" name="CasellaDiTesto 74"/>
          <p:cNvSpPr txBox="1"/>
          <p:nvPr/>
        </p:nvSpPr>
        <p:spPr>
          <a:xfrm>
            <a:off x="3286936" y="919812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Calibri"/>
              </a:rPr>
              <a:t>S=d</a:t>
            </a:r>
            <a:r>
              <a:rPr lang="it-IT" baseline="30000" dirty="0">
                <a:solidFill>
                  <a:prstClr val="black"/>
                </a:solidFill>
                <a:latin typeface="Calibri"/>
              </a:rPr>
              <a:t>2</a:t>
            </a:r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1" name="Connettore 1 75"/>
          <p:cNvCxnSpPr/>
          <p:nvPr/>
        </p:nvCxnSpPr>
        <p:spPr>
          <a:xfrm flipV="1">
            <a:off x="4064579" y="313196"/>
            <a:ext cx="761247" cy="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2" name="Ovale 76"/>
          <p:cNvSpPr/>
          <p:nvPr/>
        </p:nvSpPr>
        <p:spPr>
          <a:xfrm>
            <a:off x="4220029" y="86648"/>
            <a:ext cx="464711" cy="45309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3" name="CasellaDiTesto 77"/>
          <p:cNvSpPr txBox="1"/>
          <p:nvPr/>
        </p:nvSpPr>
        <p:spPr>
          <a:xfrm>
            <a:off x="4294910" y="12852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Calibri"/>
              </a:rPr>
              <a:t>V~</a:t>
            </a:r>
          </a:p>
        </p:txBody>
      </p:sp>
      <p:graphicFrame>
        <p:nvGraphicFramePr>
          <p:cNvPr id="64" name="Oggetto 78"/>
          <p:cNvGraphicFramePr>
            <a:graphicFrameLocks noChangeAspect="1"/>
          </p:cNvGraphicFramePr>
          <p:nvPr/>
        </p:nvGraphicFramePr>
        <p:xfrm>
          <a:off x="4220028" y="961716"/>
          <a:ext cx="483544" cy="265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0" imgW="393480" imgH="215640" progId="Equation.3">
                  <p:embed/>
                </p:oleObj>
              </mc:Choice>
              <mc:Fallback>
                <p:oleObj name="Equazione" r:id="rId10" imgW="393480" imgH="215640" progId="Equation.3">
                  <p:embed/>
                  <p:pic>
                    <p:nvPicPr>
                      <p:cNvPr id="64" name="Oggetto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0028" y="961716"/>
                        <a:ext cx="483544" cy="265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5" name="Connettore 2 79"/>
          <p:cNvCxnSpPr/>
          <p:nvPr/>
        </p:nvCxnSpPr>
        <p:spPr>
          <a:xfrm flipV="1">
            <a:off x="3911413" y="1385970"/>
            <a:ext cx="937321" cy="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onnettore 2 80"/>
          <p:cNvCxnSpPr/>
          <p:nvPr/>
        </p:nvCxnSpPr>
        <p:spPr>
          <a:xfrm>
            <a:off x="3945194" y="1710605"/>
            <a:ext cx="565481" cy="365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7" name="Connettore 2 81"/>
          <p:cNvCxnSpPr/>
          <p:nvPr/>
        </p:nvCxnSpPr>
        <p:spPr>
          <a:xfrm>
            <a:off x="3954216" y="1874229"/>
            <a:ext cx="424350" cy="469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8" name="Connettore 2 82"/>
          <p:cNvCxnSpPr/>
          <p:nvPr/>
        </p:nvCxnSpPr>
        <p:spPr>
          <a:xfrm>
            <a:off x="3985090" y="2045989"/>
            <a:ext cx="325745" cy="7269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9" name="Connettore 1 83"/>
          <p:cNvCxnSpPr/>
          <p:nvPr/>
        </p:nvCxnSpPr>
        <p:spPr>
          <a:xfrm flipV="1">
            <a:off x="4093230" y="1094543"/>
            <a:ext cx="198782" cy="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70" name="Connettore 1 84"/>
          <p:cNvCxnSpPr/>
          <p:nvPr/>
        </p:nvCxnSpPr>
        <p:spPr>
          <a:xfrm flipV="1">
            <a:off x="4565917" y="1094543"/>
            <a:ext cx="198782" cy="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71" name="Connettore 2 85"/>
          <p:cNvCxnSpPr/>
          <p:nvPr/>
        </p:nvCxnSpPr>
        <p:spPr>
          <a:xfrm>
            <a:off x="3985089" y="2376361"/>
            <a:ext cx="155450" cy="478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Connettore 2 86"/>
          <p:cNvCxnSpPr/>
          <p:nvPr/>
        </p:nvCxnSpPr>
        <p:spPr>
          <a:xfrm>
            <a:off x="3944572" y="1558673"/>
            <a:ext cx="720737" cy="326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3" name="Connettore 2 87"/>
          <p:cNvCxnSpPr/>
          <p:nvPr/>
        </p:nvCxnSpPr>
        <p:spPr>
          <a:xfrm>
            <a:off x="3991040" y="2209127"/>
            <a:ext cx="228988" cy="750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aphicFrame>
        <p:nvGraphicFramePr>
          <p:cNvPr id="74" name="Oggetto 88"/>
          <p:cNvGraphicFramePr>
            <a:graphicFrameLocks noChangeAspect="1"/>
          </p:cNvGraphicFramePr>
          <p:nvPr/>
        </p:nvGraphicFramePr>
        <p:xfrm>
          <a:off x="3424533" y="1741402"/>
          <a:ext cx="483544" cy="265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2" imgW="393480" imgH="215640" progId="Equation.3">
                  <p:embed/>
                </p:oleObj>
              </mc:Choice>
              <mc:Fallback>
                <p:oleObj name="Equazione" r:id="rId12" imgW="393480" imgH="215640" progId="Equation.3">
                  <p:embed/>
                  <p:pic>
                    <p:nvPicPr>
                      <p:cNvPr id="74" name="Oggetto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4533" y="1741402"/>
                        <a:ext cx="483544" cy="265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Connettore 2 89"/>
          <p:cNvCxnSpPr/>
          <p:nvPr/>
        </p:nvCxnSpPr>
        <p:spPr>
          <a:xfrm>
            <a:off x="2046583" y="1068110"/>
            <a:ext cx="112312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6" name="Connettore 2 90"/>
          <p:cNvCxnSpPr/>
          <p:nvPr/>
        </p:nvCxnSpPr>
        <p:spPr>
          <a:xfrm>
            <a:off x="2046583" y="1068111"/>
            <a:ext cx="0" cy="1141017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7" name="CasellaDiTesto 91"/>
          <p:cNvSpPr txBox="1"/>
          <p:nvPr/>
        </p:nvSpPr>
        <p:spPr>
          <a:xfrm>
            <a:off x="2046583" y="1894107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Calibri"/>
              </a:rPr>
              <a:t>y</a:t>
            </a:r>
          </a:p>
        </p:txBody>
      </p:sp>
      <p:sp>
        <p:nvSpPr>
          <p:cNvPr id="78" name="CasellaDiTesto 92"/>
          <p:cNvSpPr txBox="1"/>
          <p:nvPr/>
        </p:nvSpPr>
        <p:spPr>
          <a:xfrm>
            <a:off x="2892601" y="745089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Calibri"/>
              </a:rPr>
              <a:t>z</a:t>
            </a:r>
          </a:p>
        </p:txBody>
      </p:sp>
      <p:cxnSp>
        <p:nvCxnSpPr>
          <p:cNvPr id="79" name="Connettore 2 93"/>
          <p:cNvCxnSpPr/>
          <p:nvPr/>
        </p:nvCxnSpPr>
        <p:spPr>
          <a:xfrm flipH="1">
            <a:off x="1619814" y="1068111"/>
            <a:ext cx="420208" cy="48736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0" name="CasellaDiTesto 94"/>
          <p:cNvSpPr txBox="1"/>
          <p:nvPr/>
        </p:nvSpPr>
        <p:spPr>
          <a:xfrm>
            <a:off x="1569430" y="107259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Calibri"/>
              </a:rPr>
              <a:t>x</a:t>
            </a:r>
          </a:p>
        </p:txBody>
      </p:sp>
      <p:sp>
        <p:nvSpPr>
          <p:cNvPr id="43" name="Rettangolo 15"/>
          <p:cNvSpPr/>
          <p:nvPr/>
        </p:nvSpPr>
        <p:spPr>
          <a:xfrm>
            <a:off x="7836352" y="3429001"/>
            <a:ext cx="1353614" cy="138005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81" name="Oggetto 29"/>
          <p:cNvGraphicFramePr>
            <a:graphicFrameLocks noChangeAspect="1"/>
          </p:cNvGraphicFramePr>
          <p:nvPr/>
        </p:nvGraphicFramePr>
        <p:xfrm>
          <a:off x="2279576" y="5116514"/>
          <a:ext cx="3322638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4" imgW="1701720" imgH="393480" progId="Equation.3">
                  <p:embed/>
                </p:oleObj>
              </mc:Choice>
              <mc:Fallback>
                <p:oleObj name="Equazione" r:id="rId14" imgW="1701720" imgH="393480" progId="Equation.3">
                  <p:embed/>
                  <p:pic>
                    <p:nvPicPr>
                      <p:cNvPr id="81" name="Oggetto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576" y="5116514"/>
                        <a:ext cx="3322638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2" name="Connettore 1 33"/>
          <p:cNvCxnSpPr/>
          <p:nvPr/>
        </p:nvCxnSpPr>
        <p:spPr>
          <a:xfrm>
            <a:off x="2343177" y="5333517"/>
            <a:ext cx="58374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aphicFrame>
        <p:nvGraphicFramePr>
          <p:cNvPr id="83" name="Oggetto 34"/>
          <p:cNvGraphicFramePr>
            <a:graphicFrameLocks noChangeAspect="1"/>
          </p:cNvGraphicFramePr>
          <p:nvPr/>
        </p:nvGraphicFramePr>
        <p:xfrm>
          <a:off x="5814260" y="5003801"/>
          <a:ext cx="4219575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6" imgW="2158920" imgH="507960" progId="Equation.3">
                  <p:embed/>
                </p:oleObj>
              </mc:Choice>
              <mc:Fallback>
                <p:oleObj name="Equazione" r:id="rId16" imgW="2158920" imgH="507960" progId="Equation.3">
                  <p:embed/>
                  <p:pic>
                    <p:nvPicPr>
                      <p:cNvPr id="83" name="Oggetto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4260" y="5003801"/>
                        <a:ext cx="4219575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Rettangolo 36"/>
          <p:cNvSpPr/>
          <p:nvPr/>
        </p:nvSpPr>
        <p:spPr>
          <a:xfrm>
            <a:off x="6684278" y="5004594"/>
            <a:ext cx="1715978" cy="9937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it-IT" ker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915021" y="873557"/>
            <a:ext cx="367211" cy="386682"/>
          </a:xfrm>
          <a:prstGeom prst="straightConnector1">
            <a:avLst/>
          </a:prstGeom>
          <a:ln w="9525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ggetto 78"/>
          <p:cNvGraphicFramePr>
            <a:graphicFrameLocks noChangeAspect="1"/>
          </p:cNvGraphicFramePr>
          <p:nvPr/>
        </p:nvGraphicFramePr>
        <p:xfrm>
          <a:off x="5091343" y="978239"/>
          <a:ext cx="51435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419040" imgH="215640" progId="Equation.3">
                  <p:embed/>
                </p:oleObj>
              </mc:Choice>
              <mc:Fallback>
                <p:oleObj name="Equation" r:id="rId18" imgW="419040" imgH="215640" progId="Equation.3">
                  <p:embed/>
                  <p:pic>
                    <p:nvPicPr>
                      <p:cNvPr id="49" name="Oggetto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1343" y="978239"/>
                        <a:ext cx="514350" cy="265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6739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Normal metals in the local limit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3071665" y="1011162"/>
          <a:ext cx="2032605" cy="63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3" imgW="1054080" imgH="330120" progId="Equation.3">
                  <p:embed/>
                </p:oleObj>
              </mc:Choice>
              <mc:Fallback>
                <p:oleObj name="Equazione" r:id="rId3" imgW="1054080" imgH="330120" progId="Equation.3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665" y="1011162"/>
                        <a:ext cx="2032605" cy="6371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/>
        </p:nvGraphicFramePr>
        <p:xfrm>
          <a:off x="5875339" y="981075"/>
          <a:ext cx="11509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72840" imgH="482400" progId="Equation.3">
                  <p:embed/>
                </p:oleObj>
              </mc:Choice>
              <mc:Fallback>
                <p:oleObj name="Equation" r:id="rId5" imgW="672840" imgH="482400" progId="Equation.3">
                  <p:embed/>
                  <p:pic>
                    <p:nvPicPr>
                      <p:cNvPr id="6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5339" y="981075"/>
                        <a:ext cx="115093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/>
          </p:cNvGraphicFramePr>
          <p:nvPr/>
        </p:nvGraphicFramePr>
        <p:xfrm>
          <a:off x="3087688" y="2216150"/>
          <a:ext cx="578485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060360" imgH="469800" progId="Equation.3">
                  <p:embed/>
                </p:oleObj>
              </mc:Choice>
              <mc:Fallback>
                <p:oleObj name="Equation" r:id="rId7" imgW="3060360" imgH="469800" progId="Equation.3">
                  <p:embed/>
                  <p:pic>
                    <p:nvPicPr>
                      <p:cNvPr id="8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7688" y="2216150"/>
                        <a:ext cx="578485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/>
          </p:cNvGraphicFramePr>
          <p:nvPr/>
        </p:nvGraphicFramePr>
        <p:xfrm>
          <a:off x="2787651" y="3884613"/>
          <a:ext cx="4252913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349360" imgH="444240" progId="Equation.3">
                  <p:embed/>
                </p:oleObj>
              </mc:Choice>
              <mc:Fallback>
                <p:oleObj name="Equation" r:id="rId9" imgW="2349360" imgH="444240" progId="Equation.3">
                  <p:embed/>
                  <p:pic>
                    <p:nvPicPr>
                      <p:cNvPr id="9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1" y="3884613"/>
                        <a:ext cx="4252913" cy="80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ttangolo 9"/>
          <p:cNvSpPr/>
          <p:nvPr/>
        </p:nvSpPr>
        <p:spPr>
          <a:xfrm>
            <a:off x="2371075" y="3775298"/>
            <a:ext cx="5268053" cy="9498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" name="Oggetto 10"/>
          <p:cNvGraphicFramePr>
            <a:graphicFrameLocks noChangeAspect="1"/>
          </p:cNvGraphicFramePr>
          <p:nvPr/>
        </p:nvGraphicFramePr>
        <p:xfrm>
          <a:off x="7834391" y="4062712"/>
          <a:ext cx="1195387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zione" r:id="rId11" imgW="698400" imgH="253800" progId="Equation.3">
                  <p:embed/>
                </p:oleObj>
              </mc:Choice>
              <mc:Fallback>
                <p:oleObj name="Equazione" r:id="rId11" imgW="698400" imgH="253800" progId="Equation.3">
                  <p:embed/>
                  <p:pic>
                    <p:nvPicPr>
                      <p:cNvPr id="11" name="Oggetto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4391" y="4062712"/>
                        <a:ext cx="1195387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ggetto 4"/>
          <p:cNvGraphicFramePr>
            <a:graphicFrameLocks noChangeAspect="1"/>
          </p:cNvGraphicFramePr>
          <p:nvPr/>
        </p:nvGraphicFramePr>
        <p:xfrm>
          <a:off x="8151814" y="1010668"/>
          <a:ext cx="2033587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54080" imgH="431640" progId="Equation.3">
                  <p:embed/>
                </p:oleObj>
              </mc:Choice>
              <mc:Fallback>
                <p:oleObj name="Equation" r:id="rId13" imgW="1054080" imgH="431640" progId="Equation.3">
                  <p:embed/>
                  <p:pic>
                    <p:nvPicPr>
                      <p:cNvPr id="21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1814" y="1010668"/>
                        <a:ext cx="2033587" cy="836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1"/>
          <p:cNvGraphicFramePr>
            <a:graphicFrameLocks noChangeAspect="1"/>
          </p:cNvGraphicFramePr>
          <p:nvPr/>
        </p:nvGraphicFramePr>
        <p:xfrm>
          <a:off x="2787651" y="5041013"/>
          <a:ext cx="131127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685800" imgH="393480" progId="Equation.3">
                  <p:embed/>
                </p:oleObj>
              </mc:Choice>
              <mc:Fallback>
                <p:oleObj name="Equation" r:id="rId15" imgW="685800" imgH="393480" progId="Equation.3">
                  <p:embed/>
                  <p:pic>
                    <p:nvPicPr>
                      <p:cNvPr id="13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1" y="5041013"/>
                        <a:ext cx="1311275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56433" y="524872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(in DC)</a:t>
            </a:r>
          </a:p>
        </p:txBody>
      </p:sp>
    </p:spTree>
    <p:extLst>
      <p:ext uri="{BB962C8B-B14F-4D97-AF65-F5344CB8AC3E}">
        <p14:creationId xmlns:p14="http://schemas.microsoft.com/office/powerpoint/2010/main" val="84161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Limits for conductivity and skin effect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4936569" y="1247775"/>
          <a:ext cx="788988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31640" imgH="177480" progId="Equation.3">
                  <p:embed/>
                </p:oleObj>
              </mc:Choice>
              <mc:Fallback>
                <p:oleObj name="Equation" r:id="rId3" imgW="431640" imgH="177480" progId="Equation.3">
                  <p:embed/>
                  <p:pic>
                    <p:nvPicPr>
                      <p:cNvPr id="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6569" y="1247775"/>
                        <a:ext cx="788988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1" y="1203881"/>
            <a:ext cx="25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1. Normal skin effect</a:t>
            </a:r>
            <a:r>
              <a:rPr lang="en-US" dirty="0"/>
              <a:t> if: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98956" y="1203881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e.g.: high temperature, low frequency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818797"/>
              </p:ext>
            </p:extLst>
          </p:nvPr>
        </p:nvGraphicFramePr>
        <p:xfrm>
          <a:off x="10488488" y="260648"/>
          <a:ext cx="111760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11000" imgH="482400" progId="Equation.3">
                  <p:embed/>
                </p:oleObj>
              </mc:Choice>
              <mc:Fallback>
                <p:oleObj name="Equation" r:id="rId5" imgW="711000" imgH="4824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88488" y="260648"/>
                        <a:ext cx="1117600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71543"/>
              </p:ext>
            </p:extLst>
          </p:nvPr>
        </p:nvGraphicFramePr>
        <p:xfrm>
          <a:off x="9413965" y="313767"/>
          <a:ext cx="612054" cy="652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93480" imgH="419040" progId="Equation.3">
                  <p:embed/>
                </p:oleObj>
              </mc:Choice>
              <mc:Fallback>
                <p:oleObj name="Equation" r:id="rId7" imgW="393480" imgH="419040" progId="Equation.3">
                  <p:embed/>
                  <p:pic>
                    <p:nvPicPr>
                      <p:cNvPr id="1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965" y="313767"/>
                        <a:ext cx="612054" cy="6525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81201" y="2051473"/>
            <a:ext cx="292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2. Anomalous skin effect</a:t>
            </a:r>
            <a:r>
              <a:rPr lang="en-US" dirty="0"/>
              <a:t> if:</a:t>
            </a:r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4923160" y="2073275"/>
          <a:ext cx="81280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44240" imgH="177480" progId="Equation.3">
                  <p:embed/>
                </p:oleObj>
              </mc:Choice>
              <mc:Fallback>
                <p:oleObj name="Equation" r:id="rId9" imgW="444240" imgH="177480" progId="Equation.3">
                  <p:embed/>
                  <p:pic>
                    <p:nvPicPr>
                      <p:cNvPr id="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3160" y="2073275"/>
                        <a:ext cx="812800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898955" y="2073275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e.g.: low temperature, high frequency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81201" y="2852936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1 &amp; 2 valid under the implicit assumption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6910388" y="2882901"/>
          <a:ext cx="8810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507960" imgH="177480" progId="Equation.3">
                  <p:embed/>
                </p:oleObj>
              </mc:Choice>
              <mc:Fallback>
                <p:oleObj name="Equation" r:id="rId11" imgW="507960" imgH="177480" progId="Equation.3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2882901"/>
                        <a:ext cx="881062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81199" y="3537664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&amp; 2 can also be rewritten (in advanced theory) as: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967289" y="4238626"/>
          <a:ext cx="17160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91880" imgH="393480" progId="Equation.3">
                  <p:embed/>
                </p:oleObj>
              </mc:Choice>
              <mc:Fallback>
                <p:oleObj name="Equation" r:id="rId13" imgW="1091880" imgH="39348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9" y="4238626"/>
                        <a:ext cx="1716087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981199" y="5226858"/>
            <a:ext cx="567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 derives that 1 can be true for                  and also for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286946" y="5254651"/>
          <a:ext cx="8810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507960" imgH="177480" progId="Equation.3">
                  <p:embed/>
                </p:oleObj>
              </mc:Choice>
              <mc:Fallback>
                <p:oleObj name="Equation" r:id="rId15" imgW="507960" imgH="177480" progId="Equation.3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946" y="5254651"/>
                        <a:ext cx="881062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7680177" y="5254651"/>
          <a:ext cx="903287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520560" imgH="177480" progId="Equation.3">
                  <p:embed/>
                </p:oleObj>
              </mc:Choice>
              <mc:Fallback>
                <p:oleObj name="Equation" r:id="rId17" imgW="520560" imgH="177480" progId="Equation.3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177" y="5254651"/>
                        <a:ext cx="903287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4048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Mean free path and skin depth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668F4-6F31-4173-8DA5-4079CF7215FE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27" name="Picture 5" descr="\\cern.ch\dfs\Workspaces\s\scala\Proceedings Schools Courses\SRF2011_tutorial\SkinDepth_for tutorial_f(T).png"/>
          <p:cNvPicPr>
            <a:picLocks noChangeAspect="1" noChangeArrowheads="1"/>
          </p:cNvPicPr>
          <p:nvPr/>
        </p:nvPicPr>
        <p:blipFill>
          <a:blip r:embed="rId3" cstate="print"/>
          <a:srcRect l="-1667" t="-2558" r="-3333" b="-7418"/>
          <a:stretch>
            <a:fillRect/>
          </a:stretch>
        </p:blipFill>
        <p:spPr bwMode="auto">
          <a:xfrm>
            <a:off x="1631504" y="1628800"/>
            <a:ext cx="4536504" cy="30963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2639617" y="3820816"/>
            <a:ext cx="108012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Skin depth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3287689" y="1916833"/>
            <a:ext cx="144016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Mean free path</a:t>
            </a:r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 flipV="1">
            <a:off x="3253101" y="3436308"/>
            <a:ext cx="196713" cy="38416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" name="Line 18"/>
          <p:cNvSpPr>
            <a:spLocks noChangeShapeType="1"/>
          </p:cNvSpPr>
          <p:nvPr/>
        </p:nvSpPr>
        <p:spPr bwMode="auto">
          <a:xfrm flipH="1">
            <a:off x="3803275" y="2224609"/>
            <a:ext cx="204493" cy="51049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674516" y="3754643"/>
          <a:ext cx="669467" cy="47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85800" imgH="482400" progId="Equation.3">
                  <p:embed/>
                </p:oleObj>
              </mc:Choice>
              <mc:Fallback>
                <p:oleObj name="Equation" r:id="rId4" imgW="685800" imgH="48240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4516" y="3754643"/>
                        <a:ext cx="669467" cy="4708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4652110" y="1896482"/>
          <a:ext cx="38417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93480" imgH="419040" progId="Equation.3">
                  <p:embed/>
                </p:oleObj>
              </mc:Choice>
              <mc:Fallback>
                <p:oleObj name="Equation" r:id="rId6" imgW="393480" imgH="419040" progId="Equation.3">
                  <p:embed/>
                  <p:pic>
                    <p:nvPicPr>
                      <p:cNvPr id="33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2110" y="1896482"/>
                        <a:ext cx="384175" cy="407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7" descr="aseB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3168" y="1110196"/>
            <a:ext cx="3474886" cy="1438751"/>
          </a:xfrm>
          <a:prstGeom prst="rect">
            <a:avLst/>
          </a:prstGeom>
          <a:noFill/>
        </p:spPr>
      </p:pic>
      <p:graphicFrame>
        <p:nvGraphicFramePr>
          <p:cNvPr id="35" name="Object 8"/>
          <p:cNvGraphicFramePr>
            <a:graphicFrameLocks noChangeAspect="1"/>
          </p:cNvGraphicFramePr>
          <p:nvPr/>
        </p:nvGraphicFramePr>
        <p:xfrm>
          <a:off x="6910388" y="4703764"/>
          <a:ext cx="31543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006280" imgH="482400" progId="Equation.3">
                  <p:embed/>
                </p:oleObj>
              </mc:Choice>
              <mc:Fallback>
                <p:oleObj name="Equation" r:id="rId9" imgW="2006280" imgH="482400" progId="Equation.3">
                  <p:embed/>
                  <p:pic>
                    <p:nvPicPr>
                      <p:cNvPr id="3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4703764"/>
                        <a:ext cx="3154362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6960097" y="3665022"/>
          <a:ext cx="2840037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638000" imgH="457200" progId="Equation.3">
                  <p:embed/>
                </p:oleObj>
              </mc:Choice>
              <mc:Fallback>
                <p:oleObj name="Equation" r:id="rId11" imgW="1638000" imgH="457200" progId="Equation.3">
                  <p:embed/>
                  <p:pic>
                    <p:nvPicPr>
                      <p:cNvPr id="3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0097" y="3665022"/>
                        <a:ext cx="2840037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8"/>
          <p:cNvGraphicFramePr>
            <a:graphicFrameLocks noChangeAspect="1"/>
          </p:cNvGraphicFramePr>
          <p:nvPr/>
        </p:nvGraphicFramePr>
        <p:xfrm>
          <a:off x="6939375" y="2843160"/>
          <a:ext cx="12287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72840" imgH="393480" progId="Equation.3">
                  <p:embed/>
                </p:oleObj>
              </mc:Choice>
              <mc:Fallback>
                <p:oleObj name="Equation" r:id="rId13" imgW="672840" imgH="393480" progId="Equation.3">
                  <p:embed/>
                  <p:pic>
                    <p:nvPicPr>
                      <p:cNvPr id="3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9375" y="2843160"/>
                        <a:ext cx="1228725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5431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Anomalous skin effect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668F4-6F31-4173-8DA5-4079CF7215FE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868809" y="5430706"/>
            <a:ext cx="8619679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 dirty="0">
                <a:solidFill>
                  <a:srgbClr val="000000"/>
                </a:solidFill>
              </a:rPr>
              <a:t>Understood by </a:t>
            </a:r>
            <a:r>
              <a:rPr lang="en-US" sz="1400" dirty="0" err="1">
                <a:solidFill>
                  <a:srgbClr val="000000"/>
                </a:solidFill>
              </a:rPr>
              <a:t>Pippard</a:t>
            </a:r>
            <a:r>
              <a:rPr lang="en-US" sz="1400" dirty="0">
                <a:solidFill>
                  <a:srgbClr val="000000"/>
                </a:solidFill>
              </a:rPr>
              <a:t>, Proc. Roy. Soc. A191 (1947) 370</a:t>
            </a:r>
          </a:p>
          <a:p>
            <a:pPr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</a:rPr>
              <a:t>Exact calculations Reuter, </a:t>
            </a:r>
            <a:r>
              <a:rPr lang="en-US" sz="1400" dirty="0" err="1">
                <a:solidFill>
                  <a:srgbClr val="000000"/>
                </a:solidFill>
              </a:rPr>
              <a:t>Sondheimer</a:t>
            </a:r>
            <a:r>
              <a:rPr lang="en-US" sz="1400" dirty="0">
                <a:solidFill>
                  <a:srgbClr val="000000"/>
                </a:solidFill>
              </a:rPr>
              <a:t>, Proc. Roy. Soc. A195 (1948) 336</a:t>
            </a:r>
          </a:p>
          <a:p>
            <a:pPr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hlinkClick r:id="rId3"/>
              </a:rPr>
              <a:t>Mathematica script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1" name="Picture 1" descr="\\cern.ch\dfs\Workspaces\s\scala\Proceedings Schools Courses\SRF2011_tutorial\ASE_full_for tutorial.png"/>
          <p:cNvPicPr>
            <a:picLocks noChangeAspect="1" noChangeArrowheads="1"/>
          </p:cNvPicPr>
          <p:nvPr/>
        </p:nvPicPr>
        <p:blipFill>
          <a:blip r:embed="rId4" cstate="print"/>
          <a:srcRect l="-3334" t="-2564" r="-1678" b="-7704"/>
          <a:stretch>
            <a:fillRect/>
          </a:stretch>
        </p:blipFill>
        <p:spPr bwMode="auto">
          <a:xfrm>
            <a:off x="3647728" y="1499302"/>
            <a:ext cx="4536504" cy="30963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951985" y="3681028"/>
            <a:ext cx="18240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Normal skin effect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4439817" y="1715326"/>
            <a:ext cx="218790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Anomalous skin effect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092711" y="3064889"/>
            <a:ext cx="173477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Asymptotic value</a:t>
            </a: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 flipH="1">
            <a:off x="5231904" y="2003358"/>
            <a:ext cx="144016" cy="12308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H="1" flipV="1">
            <a:off x="5015879" y="3659542"/>
            <a:ext cx="1008113" cy="14401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667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Two-layers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2FF853-84A5-BA0B-1FE1-0250109E24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79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Iterative model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9256" y="725622"/>
            <a:ext cx="4104456" cy="42579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2014" y="4437113"/>
            <a:ext cx="1891139" cy="16926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96" y="295687"/>
            <a:ext cx="3442546" cy="4297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837" y="4725144"/>
            <a:ext cx="1249065" cy="7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EF354-7709-88A3-F527-E45198F64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45A5-7742-63A8-0960-84EDAAC37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Dielectric resonator measurement at 3.4 GHz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AB753-C256-8D21-73B9-D484254E9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CA94F-FC9D-D436-0962-6AD00513C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8B2517-3D28-65A2-575B-AA60E64F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close-up of a device&#10;&#10;AI-generated content may be incorrect.">
            <a:extLst>
              <a:ext uri="{FF2B5EF4-FFF2-40B4-BE49-F238E27FC236}">
                <a16:creationId xmlns:a16="http://schemas.microsoft.com/office/drawing/2014/main" id="{4FEF53CA-1BAA-9C05-2D0C-0E0D3C8296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257" r="24532"/>
          <a:stretch/>
        </p:blipFill>
        <p:spPr>
          <a:xfrm>
            <a:off x="32048" y="1418862"/>
            <a:ext cx="4320480" cy="4746442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9DD24F5-0CA5-FEDC-3BE3-9D52423814B5}"/>
              </a:ext>
            </a:extLst>
          </p:cNvPr>
          <p:cNvSpPr/>
          <p:nvPr/>
        </p:nvSpPr>
        <p:spPr>
          <a:xfrm>
            <a:off x="1775520" y="1116113"/>
            <a:ext cx="8496944" cy="586902"/>
          </a:xfrm>
          <a:custGeom>
            <a:avLst/>
            <a:gdLst>
              <a:gd name="connsiteX0" fmla="*/ 6209211 w 6209211"/>
              <a:gd name="connsiteY0" fmla="*/ 592183 h 592183"/>
              <a:gd name="connsiteX1" fmla="*/ 6165668 w 6209211"/>
              <a:gd name="connsiteY1" fmla="*/ 566057 h 592183"/>
              <a:gd name="connsiteX2" fmla="*/ 6096000 w 6209211"/>
              <a:gd name="connsiteY2" fmla="*/ 513805 h 592183"/>
              <a:gd name="connsiteX3" fmla="*/ 6026331 w 6209211"/>
              <a:gd name="connsiteY3" fmla="*/ 478971 h 592183"/>
              <a:gd name="connsiteX4" fmla="*/ 5982788 w 6209211"/>
              <a:gd name="connsiteY4" fmla="*/ 452845 h 592183"/>
              <a:gd name="connsiteX5" fmla="*/ 5808617 w 6209211"/>
              <a:gd name="connsiteY5" fmla="*/ 374468 h 592183"/>
              <a:gd name="connsiteX6" fmla="*/ 5416731 w 6209211"/>
              <a:gd name="connsiteY6" fmla="*/ 235131 h 592183"/>
              <a:gd name="connsiteX7" fmla="*/ 5233851 w 6209211"/>
              <a:gd name="connsiteY7" fmla="*/ 191588 h 592183"/>
              <a:gd name="connsiteX8" fmla="*/ 5085805 w 6209211"/>
              <a:gd name="connsiteY8" fmla="*/ 182880 h 592183"/>
              <a:gd name="connsiteX9" fmla="*/ 4911634 w 6209211"/>
              <a:gd name="connsiteY9" fmla="*/ 148045 h 592183"/>
              <a:gd name="connsiteX10" fmla="*/ 4545874 w 6209211"/>
              <a:gd name="connsiteY10" fmla="*/ 104503 h 592183"/>
              <a:gd name="connsiteX11" fmla="*/ 4328160 w 6209211"/>
              <a:gd name="connsiteY11" fmla="*/ 95794 h 592183"/>
              <a:gd name="connsiteX12" fmla="*/ 4110445 w 6209211"/>
              <a:gd name="connsiteY12" fmla="*/ 60960 h 592183"/>
              <a:gd name="connsiteX13" fmla="*/ 3692434 w 6209211"/>
              <a:gd name="connsiteY13" fmla="*/ 26125 h 592183"/>
              <a:gd name="connsiteX14" fmla="*/ 2377440 w 6209211"/>
              <a:gd name="connsiteY14" fmla="*/ 8708 h 592183"/>
              <a:gd name="connsiteX15" fmla="*/ 1863634 w 6209211"/>
              <a:gd name="connsiteY15" fmla="*/ 17417 h 592183"/>
              <a:gd name="connsiteX16" fmla="*/ 618308 w 6209211"/>
              <a:gd name="connsiteY16" fmla="*/ 0 h 592183"/>
              <a:gd name="connsiteX17" fmla="*/ 287383 w 6209211"/>
              <a:gd name="connsiteY17" fmla="*/ 8708 h 592183"/>
              <a:gd name="connsiteX18" fmla="*/ 165463 w 6209211"/>
              <a:gd name="connsiteY18" fmla="*/ 52251 h 592183"/>
              <a:gd name="connsiteX19" fmla="*/ 87085 w 6209211"/>
              <a:gd name="connsiteY19" fmla="*/ 113211 h 592183"/>
              <a:gd name="connsiteX20" fmla="*/ 52251 w 6209211"/>
              <a:gd name="connsiteY20" fmla="*/ 182880 h 592183"/>
              <a:gd name="connsiteX21" fmla="*/ 34834 w 6209211"/>
              <a:gd name="connsiteY21" fmla="*/ 209005 h 592183"/>
              <a:gd name="connsiteX22" fmla="*/ 17417 w 6209211"/>
              <a:gd name="connsiteY22" fmla="*/ 269965 h 592183"/>
              <a:gd name="connsiteX23" fmla="*/ 8708 w 6209211"/>
              <a:gd name="connsiteY23" fmla="*/ 296091 h 592183"/>
              <a:gd name="connsiteX24" fmla="*/ 0 w 6209211"/>
              <a:gd name="connsiteY24" fmla="*/ 557348 h 592183"/>
              <a:gd name="connsiteX0" fmla="*/ 6209211 w 6209211"/>
              <a:gd name="connsiteY0" fmla="*/ 592183 h 592183"/>
              <a:gd name="connsiteX1" fmla="*/ 6165668 w 6209211"/>
              <a:gd name="connsiteY1" fmla="*/ 566057 h 592183"/>
              <a:gd name="connsiteX2" fmla="*/ 6096000 w 6209211"/>
              <a:gd name="connsiteY2" fmla="*/ 513805 h 592183"/>
              <a:gd name="connsiteX3" fmla="*/ 6026331 w 6209211"/>
              <a:gd name="connsiteY3" fmla="*/ 478971 h 592183"/>
              <a:gd name="connsiteX4" fmla="*/ 5982788 w 6209211"/>
              <a:gd name="connsiteY4" fmla="*/ 452845 h 592183"/>
              <a:gd name="connsiteX5" fmla="*/ 5808617 w 6209211"/>
              <a:gd name="connsiteY5" fmla="*/ 374468 h 592183"/>
              <a:gd name="connsiteX6" fmla="*/ 5416731 w 6209211"/>
              <a:gd name="connsiteY6" fmla="*/ 235131 h 592183"/>
              <a:gd name="connsiteX7" fmla="*/ 5233851 w 6209211"/>
              <a:gd name="connsiteY7" fmla="*/ 191588 h 592183"/>
              <a:gd name="connsiteX8" fmla="*/ 5085805 w 6209211"/>
              <a:gd name="connsiteY8" fmla="*/ 182880 h 592183"/>
              <a:gd name="connsiteX9" fmla="*/ 4911634 w 6209211"/>
              <a:gd name="connsiteY9" fmla="*/ 148045 h 592183"/>
              <a:gd name="connsiteX10" fmla="*/ 4545874 w 6209211"/>
              <a:gd name="connsiteY10" fmla="*/ 104503 h 592183"/>
              <a:gd name="connsiteX11" fmla="*/ 4332675 w 6209211"/>
              <a:gd name="connsiteY11" fmla="*/ 89616 h 592183"/>
              <a:gd name="connsiteX12" fmla="*/ 4110445 w 6209211"/>
              <a:gd name="connsiteY12" fmla="*/ 60960 h 592183"/>
              <a:gd name="connsiteX13" fmla="*/ 3692434 w 6209211"/>
              <a:gd name="connsiteY13" fmla="*/ 26125 h 592183"/>
              <a:gd name="connsiteX14" fmla="*/ 2377440 w 6209211"/>
              <a:gd name="connsiteY14" fmla="*/ 8708 h 592183"/>
              <a:gd name="connsiteX15" fmla="*/ 1863634 w 6209211"/>
              <a:gd name="connsiteY15" fmla="*/ 17417 h 592183"/>
              <a:gd name="connsiteX16" fmla="*/ 618308 w 6209211"/>
              <a:gd name="connsiteY16" fmla="*/ 0 h 592183"/>
              <a:gd name="connsiteX17" fmla="*/ 287383 w 6209211"/>
              <a:gd name="connsiteY17" fmla="*/ 8708 h 592183"/>
              <a:gd name="connsiteX18" fmla="*/ 165463 w 6209211"/>
              <a:gd name="connsiteY18" fmla="*/ 52251 h 592183"/>
              <a:gd name="connsiteX19" fmla="*/ 87085 w 6209211"/>
              <a:gd name="connsiteY19" fmla="*/ 113211 h 592183"/>
              <a:gd name="connsiteX20" fmla="*/ 52251 w 6209211"/>
              <a:gd name="connsiteY20" fmla="*/ 182880 h 592183"/>
              <a:gd name="connsiteX21" fmla="*/ 34834 w 6209211"/>
              <a:gd name="connsiteY21" fmla="*/ 209005 h 592183"/>
              <a:gd name="connsiteX22" fmla="*/ 17417 w 6209211"/>
              <a:gd name="connsiteY22" fmla="*/ 269965 h 592183"/>
              <a:gd name="connsiteX23" fmla="*/ 8708 w 6209211"/>
              <a:gd name="connsiteY23" fmla="*/ 296091 h 592183"/>
              <a:gd name="connsiteX24" fmla="*/ 0 w 6209211"/>
              <a:gd name="connsiteY24" fmla="*/ 557348 h 592183"/>
              <a:gd name="connsiteX0" fmla="*/ 6209211 w 6209211"/>
              <a:gd name="connsiteY0" fmla="*/ 592183 h 592183"/>
              <a:gd name="connsiteX1" fmla="*/ 6165668 w 6209211"/>
              <a:gd name="connsiteY1" fmla="*/ 566057 h 592183"/>
              <a:gd name="connsiteX2" fmla="*/ 6096000 w 6209211"/>
              <a:gd name="connsiteY2" fmla="*/ 513805 h 592183"/>
              <a:gd name="connsiteX3" fmla="*/ 6026331 w 6209211"/>
              <a:gd name="connsiteY3" fmla="*/ 478971 h 592183"/>
              <a:gd name="connsiteX4" fmla="*/ 5982788 w 6209211"/>
              <a:gd name="connsiteY4" fmla="*/ 452845 h 592183"/>
              <a:gd name="connsiteX5" fmla="*/ 5808617 w 6209211"/>
              <a:gd name="connsiteY5" fmla="*/ 374468 h 592183"/>
              <a:gd name="connsiteX6" fmla="*/ 5416731 w 6209211"/>
              <a:gd name="connsiteY6" fmla="*/ 235131 h 592183"/>
              <a:gd name="connsiteX7" fmla="*/ 5233851 w 6209211"/>
              <a:gd name="connsiteY7" fmla="*/ 191588 h 592183"/>
              <a:gd name="connsiteX8" fmla="*/ 5085805 w 6209211"/>
              <a:gd name="connsiteY8" fmla="*/ 182880 h 592183"/>
              <a:gd name="connsiteX9" fmla="*/ 4911634 w 6209211"/>
              <a:gd name="connsiteY9" fmla="*/ 148045 h 592183"/>
              <a:gd name="connsiteX10" fmla="*/ 4545874 w 6209211"/>
              <a:gd name="connsiteY10" fmla="*/ 104503 h 592183"/>
              <a:gd name="connsiteX11" fmla="*/ 4332675 w 6209211"/>
              <a:gd name="connsiteY11" fmla="*/ 89616 h 592183"/>
              <a:gd name="connsiteX12" fmla="*/ 4110445 w 6209211"/>
              <a:gd name="connsiteY12" fmla="*/ 60960 h 592183"/>
              <a:gd name="connsiteX13" fmla="*/ 3692434 w 6209211"/>
              <a:gd name="connsiteY13" fmla="*/ 26125 h 592183"/>
              <a:gd name="connsiteX14" fmla="*/ 2377440 w 6209211"/>
              <a:gd name="connsiteY14" fmla="*/ 8708 h 592183"/>
              <a:gd name="connsiteX15" fmla="*/ 1863634 w 6209211"/>
              <a:gd name="connsiteY15" fmla="*/ 17417 h 592183"/>
              <a:gd name="connsiteX16" fmla="*/ 618308 w 6209211"/>
              <a:gd name="connsiteY16" fmla="*/ 0 h 592183"/>
              <a:gd name="connsiteX17" fmla="*/ 287383 w 6209211"/>
              <a:gd name="connsiteY17" fmla="*/ 8708 h 592183"/>
              <a:gd name="connsiteX18" fmla="*/ 165463 w 6209211"/>
              <a:gd name="connsiteY18" fmla="*/ 52251 h 592183"/>
              <a:gd name="connsiteX19" fmla="*/ 87085 w 6209211"/>
              <a:gd name="connsiteY19" fmla="*/ 113211 h 592183"/>
              <a:gd name="connsiteX20" fmla="*/ 52251 w 6209211"/>
              <a:gd name="connsiteY20" fmla="*/ 182880 h 592183"/>
              <a:gd name="connsiteX21" fmla="*/ 34834 w 6209211"/>
              <a:gd name="connsiteY21" fmla="*/ 209005 h 592183"/>
              <a:gd name="connsiteX22" fmla="*/ 17417 w 6209211"/>
              <a:gd name="connsiteY22" fmla="*/ 269965 h 592183"/>
              <a:gd name="connsiteX23" fmla="*/ 8708 w 6209211"/>
              <a:gd name="connsiteY23" fmla="*/ 296091 h 592183"/>
              <a:gd name="connsiteX24" fmla="*/ 0 w 6209211"/>
              <a:gd name="connsiteY24" fmla="*/ 557348 h 592183"/>
              <a:gd name="connsiteX0" fmla="*/ 6209211 w 6209211"/>
              <a:gd name="connsiteY0" fmla="*/ 592183 h 592183"/>
              <a:gd name="connsiteX1" fmla="*/ 6165668 w 6209211"/>
              <a:gd name="connsiteY1" fmla="*/ 566057 h 592183"/>
              <a:gd name="connsiteX2" fmla="*/ 6096000 w 6209211"/>
              <a:gd name="connsiteY2" fmla="*/ 513805 h 592183"/>
              <a:gd name="connsiteX3" fmla="*/ 6026331 w 6209211"/>
              <a:gd name="connsiteY3" fmla="*/ 478971 h 592183"/>
              <a:gd name="connsiteX4" fmla="*/ 5982788 w 6209211"/>
              <a:gd name="connsiteY4" fmla="*/ 452845 h 592183"/>
              <a:gd name="connsiteX5" fmla="*/ 5808617 w 6209211"/>
              <a:gd name="connsiteY5" fmla="*/ 374468 h 592183"/>
              <a:gd name="connsiteX6" fmla="*/ 5416731 w 6209211"/>
              <a:gd name="connsiteY6" fmla="*/ 235131 h 592183"/>
              <a:gd name="connsiteX7" fmla="*/ 5233851 w 6209211"/>
              <a:gd name="connsiteY7" fmla="*/ 191588 h 592183"/>
              <a:gd name="connsiteX8" fmla="*/ 5085805 w 6209211"/>
              <a:gd name="connsiteY8" fmla="*/ 182880 h 592183"/>
              <a:gd name="connsiteX9" fmla="*/ 4911634 w 6209211"/>
              <a:gd name="connsiteY9" fmla="*/ 148045 h 592183"/>
              <a:gd name="connsiteX10" fmla="*/ 4545874 w 6209211"/>
              <a:gd name="connsiteY10" fmla="*/ 104503 h 592183"/>
              <a:gd name="connsiteX11" fmla="*/ 4332675 w 6209211"/>
              <a:gd name="connsiteY11" fmla="*/ 89616 h 592183"/>
              <a:gd name="connsiteX12" fmla="*/ 4110445 w 6209211"/>
              <a:gd name="connsiteY12" fmla="*/ 60960 h 592183"/>
              <a:gd name="connsiteX13" fmla="*/ 3692434 w 6209211"/>
              <a:gd name="connsiteY13" fmla="*/ 26125 h 592183"/>
              <a:gd name="connsiteX14" fmla="*/ 2377440 w 6209211"/>
              <a:gd name="connsiteY14" fmla="*/ 8708 h 592183"/>
              <a:gd name="connsiteX15" fmla="*/ 1863634 w 6209211"/>
              <a:gd name="connsiteY15" fmla="*/ 17417 h 592183"/>
              <a:gd name="connsiteX16" fmla="*/ 618308 w 6209211"/>
              <a:gd name="connsiteY16" fmla="*/ 0 h 592183"/>
              <a:gd name="connsiteX17" fmla="*/ 287383 w 6209211"/>
              <a:gd name="connsiteY17" fmla="*/ 8708 h 592183"/>
              <a:gd name="connsiteX18" fmla="*/ 165463 w 6209211"/>
              <a:gd name="connsiteY18" fmla="*/ 52251 h 592183"/>
              <a:gd name="connsiteX19" fmla="*/ 87085 w 6209211"/>
              <a:gd name="connsiteY19" fmla="*/ 113211 h 592183"/>
              <a:gd name="connsiteX20" fmla="*/ 52251 w 6209211"/>
              <a:gd name="connsiteY20" fmla="*/ 182880 h 592183"/>
              <a:gd name="connsiteX21" fmla="*/ 34834 w 6209211"/>
              <a:gd name="connsiteY21" fmla="*/ 209005 h 592183"/>
              <a:gd name="connsiteX22" fmla="*/ 17417 w 6209211"/>
              <a:gd name="connsiteY22" fmla="*/ 269965 h 592183"/>
              <a:gd name="connsiteX23" fmla="*/ 8708 w 6209211"/>
              <a:gd name="connsiteY23" fmla="*/ 296091 h 592183"/>
              <a:gd name="connsiteX24" fmla="*/ 0 w 6209211"/>
              <a:gd name="connsiteY24" fmla="*/ 557348 h 592183"/>
              <a:gd name="connsiteX0" fmla="*/ 6209211 w 6209211"/>
              <a:gd name="connsiteY0" fmla="*/ 592183 h 592183"/>
              <a:gd name="connsiteX1" fmla="*/ 6165668 w 6209211"/>
              <a:gd name="connsiteY1" fmla="*/ 566057 h 592183"/>
              <a:gd name="connsiteX2" fmla="*/ 6096000 w 6209211"/>
              <a:gd name="connsiteY2" fmla="*/ 513805 h 592183"/>
              <a:gd name="connsiteX3" fmla="*/ 6026331 w 6209211"/>
              <a:gd name="connsiteY3" fmla="*/ 478971 h 592183"/>
              <a:gd name="connsiteX4" fmla="*/ 5982788 w 6209211"/>
              <a:gd name="connsiteY4" fmla="*/ 452845 h 592183"/>
              <a:gd name="connsiteX5" fmla="*/ 5808617 w 6209211"/>
              <a:gd name="connsiteY5" fmla="*/ 374468 h 592183"/>
              <a:gd name="connsiteX6" fmla="*/ 5416731 w 6209211"/>
              <a:gd name="connsiteY6" fmla="*/ 235131 h 592183"/>
              <a:gd name="connsiteX7" fmla="*/ 5233851 w 6209211"/>
              <a:gd name="connsiteY7" fmla="*/ 191588 h 592183"/>
              <a:gd name="connsiteX8" fmla="*/ 5085805 w 6209211"/>
              <a:gd name="connsiteY8" fmla="*/ 182880 h 592183"/>
              <a:gd name="connsiteX9" fmla="*/ 4911634 w 6209211"/>
              <a:gd name="connsiteY9" fmla="*/ 148045 h 592183"/>
              <a:gd name="connsiteX10" fmla="*/ 4545874 w 6209211"/>
              <a:gd name="connsiteY10" fmla="*/ 104503 h 592183"/>
              <a:gd name="connsiteX11" fmla="*/ 4332675 w 6209211"/>
              <a:gd name="connsiteY11" fmla="*/ 89616 h 592183"/>
              <a:gd name="connsiteX12" fmla="*/ 4110445 w 6209211"/>
              <a:gd name="connsiteY12" fmla="*/ 60960 h 592183"/>
              <a:gd name="connsiteX13" fmla="*/ 3692434 w 6209211"/>
              <a:gd name="connsiteY13" fmla="*/ 26125 h 592183"/>
              <a:gd name="connsiteX14" fmla="*/ 2377440 w 6209211"/>
              <a:gd name="connsiteY14" fmla="*/ 8708 h 592183"/>
              <a:gd name="connsiteX15" fmla="*/ 1863634 w 6209211"/>
              <a:gd name="connsiteY15" fmla="*/ 17417 h 592183"/>
              <a:gd name="connsiteX16" fmla="*/ 865161 w 6209211"/>
              <a:gd name="connsiteY16" fmla="*/ 19812 h 592183"/>
              <a:gd name="connsiteX17" fmla="*/ 618308 w 6209211"/>
              <a:gd name="connsiteY17" fmla="*/ 0 h 592183"/>
              <a:gd name="connsiteX18" fmla="*/ 287383 w 6209211"/>
              <a:gd name="connsiteY18" fmla="*/ 8708 h 592183"/>
              <a:gd name="connsiteX19" fmla="*/ 165463 w 6209211"/>
              <a:gd name="connsiteY19" fmla="*/ 52251 h 592183"/>
              <a:gd name="connsiteX20" fmla="*/ 87085 w 6209211"/>
              <a:gd name="connsiteY20" fmla="*/ 113211 h 592183"/>
              <a:gd name="connsiteX21" fmla="*/ 52251 w 6209211"/>
              <a:gd name="connsiteY21" fmla="*/ 182880 h 592183"/>
              <a:gd name="connsiteX22" fmla="*/ 34834 w 6209211"/>
              <a:gd name="connsiteY22" fmla="*/ 209005 h 592183"/>
              <a:gd name="connsiteX23" fmla="*/ 17417 w 6209211"/>
              <a:gd name="connsiteY23" fmla="*/ 269965 h 592183"/>
              <a:gd name="connsiteX24" fmla="*/ 8708 w 6209211"/>
              <a:gd name="connsiteY24" fmla="*/ 296091 h 592183"/>
              <a:gd name="connsiteX25" fmla="*/ 0 w 6209211"/>
              <a:gd name="connsiteY25" fmla="*/ 557348 h 592183"/>
              <a:gd name="connsiteX0" fmla="*/ 6209211 w 6209211"/>
              <a:gd name="connsiteY0" fmla="*/ 586902 h 586902"/>
              <a:gd name="connsiteX1" fmla="*/ 6165668 w 6209211"/>
              <a:gd name="connsiteY1" fmla="*/ 560776 h 586902"/>
              <a:gd name="connsiteX2" fmla="*/ 6096000 w 6209211"/>
              <a:gd name="connsiteY2" fmla="*/ 508524 h 586902"/>
              <a:gd name="connsiteX3" fmla="*/ 6026331 w 6209211"/>
              <a:gd name="connsiteY3" fmla="*/ 473690 h 586902"/>
              <a:gd name="connsiteX4" fmla="*/ 5982788 w 6209211"/>
              <a:gd name="connsiteY4" fmla="*/ 447564 h 586902"/>
              <a:gd name="connsiteX5" fmla="*/ 5808617 w 6209211"/>
              <a:gd name="connsiteY5" fmla="*/ 369187 h 586902"/>
              <a:gd name="connsiteX6" fmla="*/ 5416731 w 6209211"/>
              <a:gd name="connsiteY6" fmla="*/ 229850 h 586902"/>
              <a:gd name="connsiteX7" fmla="*/ 5233851 w 6209211"/>
              <a:gd name="connsiteY7" fmla="*/ 186307 h 586902"/>
              <a:gd name="connsiteX8" fmla="*/ 5085805 w 6209211"/>
              <a:gd name="connsiteY8" fmla="*/ 177599 h 586902"/>
              <a:gd name="connsiteX9" fmla="*/ 4911634 w 6209211"/>
              <a:gd name="connsiteY9" fmla="*/ 142764 h 586902"/>
              <a:gd name="connsiteX10" fmla="*/ 4545874 w 6209211"/>
              <a:gd name="connsiteY10" fmla="*/ 99222 h 586902"/>
              <a:gd name="connsiteX11" fmla="*/ 4332675 w 6209211"/>
              <a:gd name="connsiteY11" fmla="*/ 84335 h 586902"/>
              <a:gd name="connsiteX12" fmla="*/ 4110445 w 6209211"/>
              <a:gd name="connsiteY12" fmla="*/ 55679 h 586902"/>
              <a:gd name="connsiteX13" fmla="*/ 3692434 w 6209211"/>
              <a:gd name="connsiteY13" fmla="*/ 20844 h 586902"/>
              <a:gd name="connsiteX14" fmla="*/ 2377440 w 6209211"/>
              <a:gd name="connsiteY14" fmla="*/ 3427 h 586902"/>
              <a:gd name="connsiteX15" fmla="*/ 1863634 w 6209211"/>
              <a:gd name="connsiteY15" fmla="*/ 12136 h 586902"/>
              <a:gd name="connsiteX16" fmla="*/ 865161 w 6209211"/>
              <a:gd name="connsiteY16" fmla="*/ 14531 h 586902"/>
              <a:gd name="connsiteX17" fmla="*/ 564130 w 6209211"/>
              <a:gd name="connsiteY17" fmla="*/ 897 h 586902"/>
              <a:gd name="connsiteX18" fmla="*/ 287383 w 6209211"/>
              <a:gd name="connsiteY18" fmla="*/ 3427 h 586902"/>
              <a:gd name="connsiteX19" fmla="*/ 165463 w 6209211"/>
              <a:gd name="connsiteY19" fmla="*/ 46970 h 586902"/>
              <a:gd name="connsiteX20" fmla="*/ 87085 w 6209211"/>
              <a:gd name="connsiteY20" fmla="*/ 107930 h 586902"/>
              <a:gd name="connsiteX21" fmla="*/ 52251 w 6209211"/>
              <a:gd name="connsiteY21" fmla="*/ 177599 h 586902"/>
              <a:gd name="connsiteX22" fmla="*/ 34834 w 6209211"/>
              <a:gd name="connsiteY22" fmla="*/ 203724 h 586902"/>
              <a:gd name="connsiteX23" fmla="*/ 17417 w 6209211"/>
              <a:gd name="connsiteY23" fmla="*/ 264684 h 586902"/>
              <a:gd name="connsiteX24" fmla="*/ 8708 w 6209211"/>
              <a:gd name="connsiteY24" fmla="*/ 290810 h 586902"/>
              <a:gd name="connsiteX25" fmla="*/ 0 w 6209211"/>
              <a:gd name="connsiteY25" fmla="*/ 552067 h 58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09211" h="586902">
                <a:moveTo>
                  <a:pt x="6209211" y="586902"/>
                </a:moveTo>
                <a:cubicBezTo>
                  <a:pt x="6194697" y="578193"/>
                  <a:pt x="6179209" y="570932"/>
                  <a:pt x="6165668" y="560776"/>
                </a:cubicBezTo>
                <a:cubicBezTo>
                  <a:pt x="6094006" y="507029"/>
                  <a:pt x="6196239" y="562499"/>
                  <a:pt x="6096000" y="508524"/>
                </a:cubicBezTo>
                <a:cubicBezTo>
                  <a:pt x="6073139" y="496215"/>
                  <a:pt x="6049192" y="485999"/>
                  <a:pt x="6026331" y="473690"/>
                </a:cubicBezTo>
                <a:cubicBezTo>
                  <a:pt x="6011428" y="465665"/>
                  <a:pt x="5998048" y="454889"/>
                  <a:pt x="5982788" y="447564"/>
                </a:cubicBezTo>
                <a:cubicBezTo>
                  <a:pt x="5925393" y="420014"/>
                  <a:pt x="5866422" y="395866"/>
                  <a:pt x="5808617" y="369187"/>
                </a:cubicBezTo>
                <a:cubicBezTo>
                  <a:pt x="5647178" y="294678"/>
                  <a:pt x="5789847" y="318687"/>
                  <a:pt x="5416731" y="229850"/>
                </a:cubicBezTo>
                <a:cubicBezTo>
                  <a:pt x="5355771" y="215336"/>
                  <a:pt x="5296407" y="189987"/>
                  <a:pt x="5233851" y="186307"/>
                </a:cubicBezTo>
                <a:lnTo>
                  <a:pt x="5085805" y="177599"/>
                </a:lnTo>
                <a:cubicBezTo>
                  <a:pt x="5016777" y="154588"/>
                  <a:pt x="5043410" y="162048"/>
                  <a:pt x="4911634" y="142764"/>
                </a:cubicBezTo>
                <a:cubicBezTo>
                  <a:pt x="4886604" y="139101"/>
                  <a:pt x="4642367" y="108960"/>
                  <a:pt x="4545874" y="99222"/>
                </a:cubicBezTo>
                <a:cubicBezTo>
                  <a:pt x="4449381" y="89484"/>
                  <a:pt x="4405246" y="87238"/>
                  <a:pt x="4332675" y="84335"/>
                </a:cubicBezTo>
                <a:cubicBezTo>
                  <a:pt x="4219804" y="66752"/>
                  <a:pt x="4217152" y="66261"/>
                  <a:pt x="4110445" y="55679"/>
                </a:cubicBezTo>
                <a:cubicBezTo>
                  <a:pt x="4003738" y="45097"/>
                  <a:pt x="4004297" y="30904"/>
                  <a:pt x="3692434" y="20844"/>
                </a:cubicBezTo>
                <a:cubicBezTo>
                  <a:pt x="3482500" y="14072"/>
                  <a:pt x="2469483" y="4439"/>
                  <a:pt x="2377440" y="3427"/>
                </a:cubicBezTo>
                <a:lnTo>
                  <a:pt x="1863634" y="12136"/>
                </a:lnTo>
                <a:cubicBezTo>
                  <a:pt x="1610083" y="17076"/>
                  <a:pt x="1072715" y="17434"/>
                  <a:pt x="865161" y="14531"/>
                </a:cubicBezTo>
                <a:cubicBezTo>
                  <a:pt x="657607" y="11628"/>
                  <a:pt x="658921" y="5837"/>
                  <a:pt x="564130" y="897"/>
                </a:cubicBezTo>
                <a:cubicBezTo>
                  <a:pt x="453822" y="3800"/>
                  <a:pt x="353828" y="-4252"/>
                  <a:pt x="287383" y="3427"/>
                </a:cubicBezTo>
                <a:cubicBezTo>
                  <a:pt x="220939" y="11106"/>
                  <a:pt x="192677" y="28130"/>
                  <a:pt x="165463" y="46970"/>
                </a:cubicBezTo>
                <a:cubicBezTo>
                  <a:pt x="138250" y="65810"/>
                  <a:pt x="87085" y="107930"/>
                  <a:pt x="87085" y="107930"/>
                </a:cubicBezTo>
                <a:cubicBezTo>
                  <a:pt x="46731" y="168462"/>
                  <a:pt x="94862" y="92378"/>
                  <a:pt x="52251" y="177599"/>
                </a:cubicBezTo>
                <a:cubicBezTo>
                  <a:pt x="47570" y="186960"/>
                  <a:pt x="39515" y="194363"/>
                  <a:pt x="34834" y="203724"/>
                </a:cubicBezTo>
                <a:cubicBezTo>
                  <a:pt x="27872" y="217648"/>
                  <a:pt x="21139" y="251657"/>
                  <a:pt x="17417" y="264684"/>
                </a:cubicBezTo>
                <a:cubicBezTo>
                  <a:pt x="14895" y="273511"/>
                  <a:pt x="9263" y="281647"/>
                  <a:pt x="8708" y="290810"/>
                </a:cubicBezTo>
                <a:cubicBezTo>
                  <a:pt x="3437" y="377784"/>
                  <a:pt x="2903" y="464981"/>
                  <a:pt x="0" y="552067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30E154-A420-7B2A-76BD-5AEED2662464}"/>
              </a:ext>
            </a:extLst>
          </p:cNvPr>
          <p:cNvSpPr txBox="1"/>
          <p:nvPr/>
        </p:nvSpPr>
        <p:spPr>
          <a:xfrm>
            <a:off x="73233" y="1054646"/>
            <a:ext cx="15388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>
                <a:solidFill>
                  <a:srgbClr val="2F2F2F"/>
                </a:solidFill>
              </a:rPr>
              <a:t>Port 1 </a:t>
            </a:r>
          </a:p>
          <a:p>
            <a:pPr algn="r"/>
            <a:r>
              <a:rPr lang="en-GB" dirty="0">
                <a:solidFill>
                  <a:srgbClr val="2F2F2F"/>
                </a:solidFill>
              </a:rPr>
              <a:t>Forward power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1A09F7-B338-B8D3-23C5-5A2BD1A4E9EE}"/>
              </a:ext>
            </a:extLst>
          </p:cNvPr>
          <p:cNvSpPr txBox="1"/>
          <p:nvPr/>
        </p:nvSpPr>
        <p:spPr>
          <a:xfrm>
            <a:off x="3044731" y="1555367"/>
            <a:ext cx="257769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2F2F2F"/>
                </a:solidFill>
              </a:rPr>
              <a:t>Port 2 Transmitted power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B91A648-4501-992F-5D99-AE54251C5B7C}"/>
              </a:ext>
            </a:extLst>
          </p:cNvPr>
          <p:cNvSpPr/>
          <p:nvPr/>
        </p:nvSpPr>
        <p:spPr>
          <a:xfrm>
            <a:off x="2692400" y="1414905"/>
            <a:ext cx="5461000" cy="1511300"/>
          </a:xfrm>
          <a:custGeom>
            <a:avLst/>
            <a:gdLst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76700 w 5461000"/>
              <a:gd name="connsiteY14" fmla="*/ 177800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32300 w 5461000"/>
              <a:gd name="connsiteY18" fmla="*/ 292100 h 1511300"/>
              <a:gd name="connsiteX19" fmla="*/ 4521200 w 5461000"/>
              <a:gd name="connsiteY19" fmla="*/ 330200 h 1511300"/>
              <a:gd name="connsiteX20" fmla="*/ 4597400 w 5461000"/>
              <a:gd name="connsiteY20" fmla="*/ 355600 h 1511300"/>
              <a:gd name="connsiteX21" fmla="*/ 4660900 w 5461000"/>
              <a:gd name="connsiteY21" fmla="*/ 381000 h 1511300"/>
              <a:gd name="connsiteX22" fmla="*/ 4775200 w 5461000"/>
              <a:gd name="connsiteY22" fmla="*/ 469900 h 1511300"/>
              <a:gd name="connsiteX23" fmla="*/ 4826000 w 5461000"/>
              <a:gd name="connsiteY23" fmla="*/ 546100 h 1511300"/>
              <a:gd name="connsiteX24" fmla="*/ 4864100 w 5461000"/>
              <a:gd name="connsiteY24" fmla="*/ 571500 h 1511300"/>
              <a:gd name="connsiteX25" fmla="*/ 5029200 w 5461000"/>
              <a:gd name="connsiteY25" fmla="*/ 749300 h 1511300"/>
              <a:gd name="connsiteX26" fmla="*/ 5054600 w 5461000"/>
              <a:gd name="connsiteY26" fmla="*/ 787400 h 1511300"/>
              <a:gd name="connsiteX27" fmla="*/ 5080000 w 5461000"/>
              <a:gd name="connsiteY27" fmla="*/ 850900 h 1511300"/>
              <a:gd name="connsiteX28" fmla="*/ 5181600 w 5461000"/>
              <a:gd name="connsiteY28" fmla="*/ 1016000 h 1511300"/>
              <a:gd name="connsiteX29" fmla="*/ 5219700 w 5461000"/>
              <a:gd name="connsiteY29" fmla="*/ 1117600 h 1511300"/>
              <a:gd name="connsiteX30" fmla="*/ 5257800 w 5461000"/>
              <a:gd name="connsiteY30" fmla="*/ 1155700 h 1511300"/>
              <a:gd name="connsiteX31" fmla="*/ 5283200 w 5461000"/>
              <a:gd name="connsiteY31" fmla="*/ 1193800 h 1511300"/>
              <a:gd name="connsiteX32" fmla="*/ 5334000 w 5461000"/>
              <a:gd name="connsiteY32" fmla="*/ 1282700 h 1511300"/>
              <a:gd name="connsiteX33" fmla="*/ 5384800 w 5461000"/>
              <a:gd name="connsiteY33" fmla="*/ 1384300 h 1511300"/>
              <a:gd name="connsiteX34" fmla="*/ 5397500 w 5461000"/>
              <a:gd name="connsiteY34" fmla="*/ 1422400 h 1511300"/>
              <a:gd name="connsiteX35" fmla="*/ 5461000 w 5461000"/>
              <a:gd name="connsiteY35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32300 w 5461000"/>
              <a:gd name="connsiteY18" fmla="*/ 292100 h 1511300"/>
              <a:gd name="connsiteX19" fmla="*/ 4521200 w 5461000"/>
              <a:gd name="connsiteY19" fmla="*/ 330200 h 1511300"/>
              <a:gd name="connsiteX20" fmla="*/ 4597400 w 5461000"/>
              <a:gd name="connsiteY20" fmla="*/ 355600 h 1511300"/>
              <a:gd name="connsiteX21" fmla="*/ 4660900 w 5461000"/>
              <a:gd name="connsiteY21" fmla="*/ 381000 h 1511300"/>
              <a:gd name="connsiteX22" fmla="*/ 4775200 w 5461000"/>
              <a:gd name="connsiteY22" fmla="*/ 469900 h 1511300"/>
              <a:gd name="connsiteX23" fmla="*/ 4826000 w 5461000"/>
              <a:gd name="connsiteY23" fmla="*/ 546100 h 1511300"/>
              <a:gd name="connsiteX24" fmla="*/ 4864100 w 5461000"/>
              <a:gd name="connsiteY24" fmla="*/ 571500 h 1511300"/>
              <a:gd name="connsiteX25" fmla="*/ 5029200 w 5461000"/>
              <a:gd name="connsiteY25" fmla="*/ 749300 h 1511300"/>
              <a:gd name="connsiteX26" fmla="*/ 5054600 w 5461000"/>
              <a:gd name="connsiteY26" fmla="*/ 787400 h 1511300"/>
              <a:gd name="connsiteX27" fmla="*/ 5080000 w 5461000"/>
              <a:gd name="connsiteY27" fmla="*/ 850900 h 1511300"/>
              <a:gd name="connsiteX28" fmla="*/ 5181600 w 5461000"/>
              <a:gd name="connsiteY28" fmla="*/ 1016000 h 1511300"/>
              <a:gd name="connsiteX29" fmla="*/ 5219700 w 5461000"/>
              <a:gd name="connsiteY29" fmla="*/ 1117600 h 1511300"/>
              <a:gd name="connsiteX30" fmla="*/ 5257800 w 5461000"/>
              <a:gd name="connsiteY30" fmla="*/ 1155700 h 1511300"/>
              <a:gd name="connsiteX31" fmla="*/ 5283200 w 5461000"/>
              <a:gd name="connsiteY31" fmla="*/ 1193800 h 1511300"/>
              <a:gd name="connsiteX32" fmla="*/ 5334000 w 5461000"/>
              <a:gd name="connsiteY32" fmla="*/ 1282700 h 1511300"/>
              <a:gd name="connsiteX33" fmla="*/ 5384800 w 5461000"/>
              <a:gd name="connsiteY33" fmla="*/ 1384300 h 1511300"/>
              <a:gd name="connsiteX34" fmla="*/ 5397500 w 5461000"/>
              <a:gd name="connsiteY34" fmla="*/ 1422400 h 1511300"/>
              <a:gd name="connsiteX35" fmla="*/ 5461000 w 5461000"/>
              <a:gd name="connsiteY35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32300 w 5461000"/>
              <a:gd name="connsiteY18" fmla="*/ 292100 h 1511300"/>
              <a:gd name="connsiteX19" fmla="*/ 4521200 w 5461000"/>
              <a:gd name="connsiteY19" fmla="*/ 330200 h 1511300"/>
              <a:gd name="connsiteX20" fmla="*/ 4597400 w 5461000"/>
              <a:gd name="connsiteY20" fmla="*/ 355600 h 1511300"/>
              <a:gd name="connsiteX21" fmla="*/ 4660900 w 5461000"/>
              <a:gd name="connsiteY21" fmla="*/ 381000 h 1511300"/>
              <a:gd name="connsiteX22" fmla="*/ 4762843 w 5461000"/>
              <a:gd name="connsiteY22" fmla="*/ 451365 h 1511300"/>
              <a:gd name="connsiteX23" fmla="*/ 4826000 w 5461000"/>
              <a:gd name="connsiteY23" fmla="*/ 546100 h 1511300"/>
              <a:gd name="connsiteX24" fmla="*/ 4864100 w 5461000"/>
              <a:gd name="connsiteY24" fmla="*/ 571500 h 1511300"/>
              <a:gd name="connsiteX25" fmla="*/ 5029200 w 5461000"/>
              <a:gd name="connsiteY25" fmla="*/ 749300 h 1511300"/>
              <a:gd name="connsiteX26" fmla="*/ 5054600 w 5461000"/>
              <a:gd name="connsiteY26" fmla="*/ 787400 h 1511300"/>
              <a:gd name="connsiteX27" fmla="*/ 5080000 w 5461000"/>
              <a:gd name="connsiteY27" fmla="*/ 850900 h 1511300"/>
              <a:gd name="connsiteX28" fmla="*/ 5181600 w 5461000"/>
              <a:gd name="connsiteY28" fmla="*/ 1016000 h 1511300"/>
              <a:gd name="connsiteX29" fmla="*/ 5219700 w 5461000"/>
              <a:gd name="connsiteY29" fmla="*/ 1117600 h 1511300"/>
              <a:gd name="connsiteX30" fmla="*/ 5257800 w 5461000"/>
              <a:gd name="connsiteY30" fmla="*/ 1155700 h 1511300"/>
              <a:gd name="connsiteX31" fmla="*/ 5283200 w 5461000"/>
              <a:gd name="connsiteY31" fmla="*/ 1193800 h 1511300"/>
              <a:gd name="connsiteX32" fmla="*/ 5334000 w 5461000"/>
              <a:gd name="connsiteY32" fmla="*/ 1282700 h 1511300"/>
              <a:gd name="connsiteX33" fmla="*/ 5384800 w 5461000"/>
              <a:gd name="connsiteY33" fmla="*/ 1384300 h 1511300"/>
              <a:gd name="connsiteX34" fmla="*/ 5397500 w 5461000"/>
              <a:gd name="connsiteY34" fmla="*/ 1422400 h 1511300"/>
              <a:gd name="connsiteX35" fmla="*/ 5461000 w 5461000"/>
              <a:gd name="connsiteY35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32300 w 5461000"/>
              <a:gd name="connsiteY18" fmla="*/ 292100 h 1511300"/>
              <a:gd name="connsiteX19" fmla="*/ 4521200 w 5461000"/>
              <a:gd name="connsiteY19" fmla="*/ 330200 h 1511300"/>
              <a:gd name="connsiteX20" fmla="*/ 4597400 w 5461000"/>
              <a:gd name="connsiteY20" fmla="*/ 355600 h 1511300"/>
              <a:gd name="connsiteX21" fmla="*/ 4660900 w 5461000"/>
              <a:gd name="connsiteY21" fmla="*/ 381000 h 1511300"/>
              <a:gd name="connsiteX22" fmla="*/ 4826000 w 5461000"/>
              <a:gd name="connsiteY22" fmla="*/ 546100 h 1511300"/>
              <a:gd name="connsiteX23" fmla="*/ 4864100 w 5461000"/>
              <a:gd name="connsiteY23" fmla="*/ 571500 h 1511300"/>
              <a:gd name="connsiteX24" fmla="*/ 5029200 w 5461000"/>
              <a:gd name="connsiteY24" fmla="*/ 749300 h 1511300"/>
              <a:gd name="connsiteX25" fmla="*/ 5054600 w 5461000"/>
              <a:gd name="connsiteY25" fmla="*/ 787400 h 1511300"/>
              <a:gd name="connsiteX26" fmla="*/ 5080000 w 5461000"/>
              <a:gd name="connsiteY26" fmla="*/ 850900 h 1511300"/>
              <a:gd name="connsiteX27" fmla="*/ 5181600 w 5461000"/>
              <a:gd name="connsiteY27" fmla="*/ 1016000 h 1511300"/>
              <a:gd name="connsiteX28" fmla="*/ 5219700 w 5461000"/>
              <a:gd name="connsiteY28" fmla="*/ 1117600 h 1511300"/>
              <a:gd name="connsiteX29" fmla="*/ 5257800 w 5461000"/>
              <a:gd name="connsiteY29" fmla="*/ 1155700 h 1511300"/>
              <a:gd name="connsiteX30" fmla="*/ 5283200 w 5461000"/>
              <a:gd name="connsiteY30" fmla="*/ 1193800 h 1511300"/>
              <a:gd name="connsiteX31" fmla="*/ 5334000 w 5461000"/>
              <a:gd name="connsiteY31" fmla="*/ 1282700 h 1511300"/>
              <a:gd name="connsiteX32" fmla="*/ 5384800 w 5461000"/>
              <a:gd name="connsiteY32" fmla="*/ 1384300 h 1511300"/>
              <a:gd name="connsiteX33" fmla="*/ 5397500 w 5461000"/>
              <a:gd name="connsiteY33" fmla="*/ 1422400 h 1511300"/>
              <a:gd name="connsiteX34" fmla="*/ 5461000 w 5461000"/>
              <a:gd name="connsiteY34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32300 w 5461000"/>
              <a:gd name="connsiteY18" fmla="*/ 292100 h 1511300"/>
              <a:gd name="connsiteX19" fmla="*/ 4521200 w 5461000"/>
              <a:gd name="connsiteY19" fmla="*/ 330200 h 1511300"/>
              <a:gd name="connsiteX20" fmla="*/ 4597400 w 5461000"/>
              <a:gd name="connsiteY20" fmla="*/ 355600 h 1511300"/>
              <a:gd name="connsiteX21" fmla="*/ 4826000 w 5461000"/>
              <a:gd name="connsiteY21" fmla="*/ 546100 h 1511300"/>
              <a:gd name="connsiteX22" fmla="*/ 4864100 w 5461000"/>
              <a:gd name="connsiteY22" fmla="*/ 571500 h 1511300"/>
              <a:gd name="connsiteX23" fmla="*/ 5029200 w 5461000"/>
              <a:gd name="connsiteY23" fmla="*/ 749300 h 1511300"/>
              <a:gd name="connsiteX24" fmla="*/ 5054600 w 5461000"/>
              <a:gd name="connsiteY24" fmla="*/ 787400 h 1511300"/>
              <a:gd name="connsiteX25" fmla="*/ 5080000 w 5461000"/>
              <a:gd name="connsiteY25" fmla="*/ 850900 h 1511300"/>
              <a:gd name="connsiteX26" fmla="*/ 5181600 w 5461000"/>
              <a:gd name="connsiteY26" fmla="*/ 1016000 h 1511300"/>
              <a:gd name="connsiteX27" fmla="*/ 5219700 w 5461000"/>
              <a:gd name="connsiteY27" fmla="*/ 1117600 h 1511300"/>
              <a:gd name="connsiteX28" fmla="*/ 5257800 w 5461000"/>
              <a:gd name="connsiteY28" fmla="*/ 1155700 h 1511300"/>
              <a:gd name="connsiteX29" fmla="*/ 5283200 w 5461000"/>
              <a:gd name="connsiteY29" fmla="*/ 1193800 h 1511300"/>
              <a:gd name="connsiteX30" fmla="*/ 5334000 w 5461000"/>
              <a:gd name="connsiteY30" fmla="*/ 1282700 h 1511300"/>
              <a:gd name="connsiteX31" fmla="*/ 5384800 w 5461000"/>
              <a:gd name="connsiteY31" fmla="*/ 1384300 h 1511300"/>
              <a:gd name="connsiteX32" fmla="*/ 5397500 w 5461000"/>
              <a:gd name="connsiteY32" fmla="*/ 1422400 h 1511300"/>
              <a:gd name="connsiteX33" fmla="*/ 5461000 w 5461000"/>
              <a:gd name="connsiteY33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521200 w 5461000"/>
              <a:gd name="connsiteY18" fmla="*/ 330200 h 1511300"/>
              <a:gd name="connsiteX19" fmla="*/ 4597400 w 5461000"/>
              <a:gd name="connsiteY19" fmla="*/ 355600 h 1511300"/>
              <a:gd name="connsiteX20" fmla="*/ 4826000 w 5461000"/>
              <a:gd name="connsiteY20" fmla="*/ 546100 h 1511300"/>
              <a:gd name="connsiteX21" fmla="*/ 4864100 w 5461000"/>
              <a:gd name="connsiteY21" fmla="*/ 571500 h 1511300"/>
              <a:gd name="connsiteX22" fmla="*/ 5029200 w 5461000"/>
              <a:gd name="connsiteY22" fmla="*/ 749300 h 1511300"/>
              <a:gd name="connsiteX23" fmla="*/ 5054600 w 5461000"/>
              <a:gd name="connsiteY23" fmla="*/ 787400 h 1511300"/>
              <a:gd name="connsiteX24" fmla="*/ 5080000 w 5461000"/>
              <a:gd name="connsiteY24" fmla="*/ 850900 h 1511300"/>
              <a:gd name="connsiteX25" fmla="*/ 5181600 w 5461000"/>
              <a:gd name="connsiteY25" fmla="*/ 1016000 h 1511300"/>
              <a:gd name="connsiteX26" fmla="*/ 5219700 w 5461000"/>
              <a:gd name="connsiteY26" fmla="*/ 1117600 h 1511300"/>
              <a:gd name="connsiteX27" fmla="*/ 5257800 w 5461000"/>
              <a:gd name="connsiteY27" fmla="*/ 1155700 h 1511300"/>
              <a:gd name="connsiteX28" fmla="*/ 5283200 w 5461000"/>
              <a:gd name="connsiteY28" fmla="*/ 1193800 h 1511300"/>
              <a:gd name="connsiteX29" fmla="*/ 5334000 w 5461000"/>
              <a:gd name="connsiteY29" fmla="*/ 1282700 h 1511300"/>
              <a:gd name="connsiteX30" fmla="*/ 5384800 w 5461000"/>
              <a:gd name="connsiteY30" fmla="*/ 1384300 h 1511300"/>
              <a:gd name="connsiteX31" fmla="*/ 5397500 w 5461000"/>
              <a:gd name="connsiteY31" fmla="*/ 1422400 h 1511300"/>
              <a:gd name="connsiteX32" fmla="*/ 5461000 w 5461000"/>
              <a:gd name="connsiteY3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058165 w 5461000"/>
              <a:gd name="connsiteY14" fmla="*/ 190157 h 1511300"/>
              <a:gd name="connsiteX15" fmla="*/ 4140200 w 5461000"/>
              <a:gd name="connsiteY15" fmla="*/ 215900 h 1511300"/>
              <a:gd name="connsiteX16" fmla="*/ 4267200 w 5461000"/>
              <a:gd name="connsiteY16" fmla="*/ 254000 h 1511300"/>
              <a:gd name="connsiteX17" fmla="*/ 4356100 w 5461000"/>
              <a:gd name="connsiteY17" fmla="*/ 279400 h 1511300"/>
              <a:gd name="connsiteX18" fmla="*/ 4496079 w 5461000"/>
              <a:gd name="connsiteY18" fmla="*/ 310103 h 1511300"/>
              <a:gd name="connsiteX19" fmla="*/ 4597400 w 5461000"/>
              <a:gd name="connsiteY19" fmla="*/ 355600 h 1511300"/>
              <a:gd name="connsiteX20" fmla="*/ 4826000 w 5461000"/>
              <a:gd name="connsiteY20" fmla="*/ 546100 h 1511300"/>
              <a:gd name="connsiteX21" fmla="*/ 4864100 w 5461000"/>
              <a:gd name="connsiteY21" fmla="*/ 571500 h 1511300"/>
              <a:gd name="connsiteX22" fmla="*/ 5029200 w 5461000"/>
              <a:gd name="connsiteY22" fmla="*/ 749300 h 1511300"/>
              <a:gd name="connsiteX23" fmla="*/ 5054600 w 5461000"/>
              <a:gd name="connsiteY23" fmla="*/ 787400 h 1511300"/>
              <a:gd name="connsiteX24" fmla="*/ 5080000 w 5461000"/>
              <a:gd name="connsiteY24" fmla="*/ 850900 h 1511300"/>
              <a:gd name="connsiteX25" fmla="*/ 5181600 w 5461000"/>
              <a:gd name="connsiteY25" fmla="*/ 1016000 h 1511300"/>
              <a:gd name="connsiteX26" fmla="*/ 5219700 w 5461000"/>
              <a:gd name="connsiteY26" fmla="*/ 1117600 h 1511300"/>
              <a:gd name="connsiteX27" fmla="*/ 5257800 w 5461000"/>
              <a:gd name="connsiteY27" fmla="*/ 1155700 h 1511300"/>
              <a:gd name="connsiteX28" fmla="*/ 5283200 w 5461000"/>
              <a:gd name="connsiteY28" fmla="*/ 1193800 h 1511300"/>
              <a:gd name="connsiteX29" fmla="*/ 5334000 w 5461000"/>
              <a:gd name="connsiteY29" fmla="*/ 1282700 h 1511300"/>
              <a:gd name="connsiteX30" fmla="*/ 5384800 w 5461000"/>
              <a:gd name="connsiteY30" fmla="*/ 1384300 h 1511300"/>
              <a:gd name="connsiteX31" fmla="*/ 5397500 w 5461000"/>
              <a:gd name="connsiteY31" fmla="*/ 1422400 h 1511300"/>
              <a:gd name="connsiteX32" fmla="*/ 5461000 w 5461000"/>
              <a:gd name="connsiteY3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3848100 w 5461000"/>
              <a:gd name="connsiteY13" fmla="*/ 165100 h 1511300"/>
              <a:gd name="connsiteX14" fmla="*/ 4140200 w 5461000"/>
              <a:gd name="connsiteY14" fmla="*/ 215900 h 1511300"/>
              <a:gd name="connsiteX15" fmla="*/ 4267200 w 5461000"/>
              <a:gd name="connsiteY15" fmla="*/ 254000 h 1511300"/>
              <a:gd name="connsiteX16" fmla="*/ 4356100 w 5461000"/>
              <a:gd name="connsiteY16" fmla="*/ 279400 h 1511300"/>
              <a:gd name="connsiteX17" fmla="*/ 4496079 w 5461000"/>
              <a:gd name="connsiteY17" fmla="*/ 310103 h 1511300"/>
              <a:gd name="connsiteX18" fmla="*/ 4597400 w 5461000"/>
              <a:gd name="connsiteY18" fmla="*/ 355600 h 1511300"/>
              <a:gd name="connsiteX19" fmla="*/ 4826000 w 5461000"/>
              <a:gd name="connsiteY19" fmla="*/ 546100 h 1511300"/>
              <a:gd name="connsiteX20" fmla="*/ 4864100 w 5461000"/>
              <a:gd name="connsiteY20" fmla="*/ 571500 h 1511300"/>
              <a:gd name="connsiteX21" fmla="*/ 5029200 w 5461000"/>
              <a:gd name="connsiteY21" fmla="*/ 749300 h 1511300"/>
              <a:gd name="connsiteX22" fmla="*/ 5054600 w 5461000"/>
              <a:gd name="connsiteY22" fmla="*/ 787400 h 1511300"/>
              <a:gd name="connsiteX23" fmla="*/ 5080000 w 5461000"/>
              <a:gd name="connsiteY23" fmla="*/ 850900 h 1511300"/>
              <a:gd name="connsiteX24" fmla="*/ 5181600 w 5461000"/>
              <a:gd name="connsiteY24" fmla="*/ 1016000 h 1511300"/>
              <a:gd name="connsiteX25" fmla="*/ 5219700 w 5461000"/>
              <a:gd name="connsiteY25" fmla="*/ 1117600 h 1511300"/>
              <a:gd name="connsiteX26" fmla="*/ 5257800 w 5461000"/>
              <a:gd name="connsiteY26" fmla="*/ 1155700 h 1511300"/>
              <a:gd name="connsiteX27" fmla="*/ 5283200 w 5461000"/>
              <a:gd name="connsiteY27" fmla="*/ 1193800 h 1511300"/>
              <a:gd name="connsiteX28" fmla="*/ 5334000 w 5461000"/>
              <a:gd name="connsiteY28" fmla="*/ 1282700 h 1511300"/>
              <a:gd name="connsiteX29" fmla="*/ 5384800 w 5461000"/>
              <a:gd name="connsiteY29" fmla="*/ 1384300 h 1511300"/>
              <a:gd name="connsiteX30" fmla="*/ 5397500 w 5461000"/>
              <a:gd name="connsiteY30" fmla="*/ 1422400 h 1511300"/>
              <a:gd name="connsiteX31" fmla="*/ 5461000 w 5461000"/>
              <a:gd name="connsiteY31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3810000 w 5461000"/>
              <a:gd name="connsiteY12" fmla="*/ 152400 h 1511300"/>
              <a:gd name="connsiteX13" fmla="*/ 4140200 w 5461000"/>
              <a:gd name="connsiteY13" fmla="*/ 215900 h 1511300"/>
              <a:gd name="connsiteX14" fmla="*/ 4267200 w 5461000"/>
              <a:gd name="connsiteY14" fmla="*/ 254000 h 1511300"/>
              <a:gd name="connsiteX15" fmla="*/ 4356100 w 5461000"/>
              <a:gd name="connsiteY15" fmla="*/ 279400 h 1511300"/>
              <a:gd name="connsiteX16" fmla="*/ 4496079 w 5461000"/>
              <a:gd name="connsiteY16" fmla="*/ 310103 h 1511300"/>
              <a:gd name="connsiteX17" fmla="*/ 4597400 w 5461000"/>
              <a:gd name="connsiteY17" fmla="*/ 355600 h 1511300"/>
              <a:gd name="connsiteX18" fmla="*/ 4826000 w 5461000"/>
              <a:gd name="connsiteY18" fmla="*/ 546100 h 1511300"/>
              <a:gd name="connsiteX19" fmla="*/ 4864100 w 5461000"/>
              <a:gd name="connsiteY19" fmla="*/ 571500 h 1511300"/>
              <a:gd name="connsiteX20" fmla="*/ 5029200 w 5461000"/>
              <a:gd name="connsiteY20" fmla="*/ 749300 h 1511300"/>
              <a:gd name="connsiteX21" fmla="*/ 5054600 w 5461000"/>
              <a:gd name="connsiteY21" fmla="*/ 787400 h 1511300"/>
              <a:gd name="connsiteX22" fmla="*/ 5080000 w 5461000"/>
              <a:gd name="connsiteY22" fmla="*/ 850900 h 1511300"/>
              <a:gd name="connsiteX23" fmla="*/ 5181600 w 5461000"/>
              <a:gd name="connsiteY23" fmla="*/ 1016000 h 1511300"/>
              <a:gd name="connsiteX24" fmla="*/ 5219700 w 5461000"/>
              <a:gd name="connsiteY24" fmla="*/ 1117600 h 1511300"/>
              <a:gd name="connsiteX25" fmla="*/ 5257800 w 5461000"/>
              <a:gd name="connsiteY25" fmla="*/ 1155700 h 1511300"/>
              <a:gd name="connsiteX26" fmla="*/ 5283200 w 5461000"/>
              <a:gd name="connsiteY26" fmla="*/ 1193800 h 1511300"/>
              <a:gd name="connsiteX27" fmla="*/ 5334000 w 5461000"/>
              <a:gd name="connsiteY27" fmla="*/ 1282700 h 1511300"/>
              <a:gd name="connsiteX28" fmla="*/ 5384800 w 5461000"/>
              <a:gd name="connsiteY28" fmla="*/ 1384300 h 1511300"/>
              <a:gd name="connsiteX29" fmla="*/ 5397500 w 5461000"/>
              <a:gd name="connsiteY29" fmla="*/ 1422400 h 1511300"/>
              <a:gd name="connsiteX30" fmla="*/ 5461000 w 5461000"/>
              <a:gd name="connsiteY30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517900 w 5461000"/>
              <a:gd name="connsiteY9" fmla="*/ 101600 h 1511300"/>
              <a:gd name="connsiteX10" fmla="*/ 3695700 w 5461000"/>
              <a:gd name="connsiteY10" fmla="*/ 127000 h 1511300"/>
              <a:gd name="connsiteX11" fmla="*/ 3746500 w 5461000"/>
              <a:gd name="connsiteY11" fmla="*/ 139700 h 1511300"/>
              <a:gd name="connsiteX12" fmla="*/ 4140200 w 5461000"/>
              <a:gd name="connsiteY12" fmla="*/ 215900 h 1511300"/>
              <a:gd name="connsiteX13" fmla="*/ 4267200 w 5461000"/>
              <a:gd name="connsiteY13" fmla="*/ 254000 h 1511300"/>
              <a:gd name="connsiteX14" fmla="*/ 4356100 w 5461000"/>
              <a:gd name="connsiteY14" fmla="*/ 279400 h 1511300"/>
              <a:gd name="connsiteX15" fmla="*/ 4496079 w 5461000"/>
              <a:gd name="connsiteY15" fmla="*/ 310103 h 1511300"/>
              <a:gd name="connsiteX16" fmla="*/ 4597400 w 5461000"/>
              <a:gd name="connsiteY16" fmla="*/ 355600 h 1511300"/>
              <a:gd name="connsiteX17" fmla="*/ 4826000 w 5461000"/>
              <a:gd name="connsiteY17" fmla="*/ 546100 h 1511300"/>
              <a:gd name="connsiteX18" fmla="*/ 4864100 w 5461000"/>
              <a:gd name="connsiteY18" fmla="*/ 571500 h 1511300"/>
              <a:gd name="connsiteX19" fmla="*/ 5029200 w 5461000"/>
              <a:gd name="connsiteY19" fmla="*/ 749300 h 1511300"/>
              <a:gd name="connsiteX20" fmla="*/ 5054600 w 5461000"/>
              <a:gd name="connsiteY20" fmla="*/ 787400 h 1511300"/>
              <a:gd name="connsiteX21" fmla="*/ 5080000 w 5461000"/>
              <a:gd name="connsiteY21" fmla="*/ 850900 h 1511300"/>
              <a:gd name="connsiteX22" fmla="*/ 5181600 w 5461000"/>
              <a:gd name="connsiteY22" fmla="*/ 1016000 h 1511300"/>
              <a:gd name="connsiteX23" fmla="*/ 5219700 w 5461000"/>
              <a:gd name="connsiteY23" fmla="*/ 1117600 h 1511300"/>
              <a:gd name="connsiteX24" fmla="*/ 5257800 w 5461000"/>
              <a:gd name="connsiteY24" fmla="*/ 1155700 h 1511300"/>
              <a:gd name="connsiteX25" fmla="*/ 5283200 w 5461000"/>
              <a:gd name="connsiteY25" fmla="*/ 1193800 h 1511300"/>
              <a:gd name="connsiteX26" fmla="*/ 5334000 w 5461000"/>
              <a:gd name="connsiteY26" fmla="*/ 1282700 h 1511300"/>
              <a:gd name="connsiteX27" fmla="*/ 5384800 w 5461000"/>
              <a:gd name="connsiteY27" fmla="*/ 1384300 h 1511300"/>
              <a:gd name="connsiteX28" fmla="*/ 5397500 w 5461000"/>
              <a:gd name="connsiteY28" fmla="*/ 1422400 h 1511300"/>
              <a:gd name="connsiteX29" fmla="*/ 5461000 w 5461000"/>
              <a:gd name="connsiteY29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79800 w 5461000"/>
              <a:gd name="connsiteY8" fmla="*/ 88900 h 1511300"/>
              <a:gd name="connsiteX9" fmla="*/ 3695700 w 5461000"/>
              <a:gd name="connsiteY9" fmla="*/ 127000 h 1511300"/>
              <a:gd name="connsiteX10" fmla="*/ 3746500 w 5461000"/>
              <a:gd name="connsiteY10" fmla="*/ 139700 h 1511300"/>
              <a:gd name="connsiteX11" fmla="*/ 4140200 w 5461000"/>
              <a:gd name="connsiteY11" fmla="*/ 215900 h 1511300"/>
              <a:gd name="connsiteX12" fmla="*/ 4267200 w 5461000"/>
              <a:gd name="connsiteY12" fmla="*/ 254000 h 1511300"/>
              <a:gd name="connsiteX13" fmla="*/ 4356100 w 5461000"/>
              <a:gd name="connsiteY13" fmla="*/ 279400 h 1511300"/>
              <a:gd name="connsiteX14" fmla="*/ 4496079 w 5461000"/>
              <a:gd name="connsiteY14" fmla="*/ 310103 h 1511300"/>
              <a:gd name="connsiteX15" fmla="*/ 4597400 w 5461000"/>
              <a:gd name="connsiteY15" fmla="*/ 355600 h 1511300"/>
              <a:gd name="connsiteX16" fmla="*/ 4826000 w 5461000"/>
              <a:gd name="connsiteY16" fmla="*/ 546100 h 1511300"/>
              <a:gd name="connsiteX17" fmla="*/ 4864100 w 5461000"/>
              <a:gd name="connsiteY17" fmla="*/ 571500 h 1511300"/>
              <a:gd name="connsiteX18" fmla="*/ 5029200 w 5461000"/>
              <a:gd name="connsiteY18" fmla="*/ 749300 h 1511300"/>
              <a:gd name="connsiteX19" fmla="*/ 5054600 w 5461000"/>
              <a:gd name="connsiteY19" fmla="*/ 787400 h 1511300"/>
              <a:gd name="connsiteX20" fmla="*/ 5080000 w 5461000"/>
              <a:gd name="connsiteY20" fmla="*/ 850900 h 1511300"/>
              <a:gd name="connsiteX21" fmla="*/ 5181600 w 5461000"/>
              <a:gd name="connsiteY21" fmla="*/ 1016000 h 1511300"/>
              <a:gd name="connsiteX22" fmla="*/ 5219700 w 5461000"/>
              <a:gd name="connsiteY22" fmla="*/ 1117600 h 1511300"/>
              <a:gd name="connsiteX23" fmla="*/ 5257800 w 5461000"/>
              <a:gd name="connsiteY23" fmla="*/ 1155700 h 1511300"/>
              <a:gd name="connsiteX24" fmla="*/ 5283200 w 5461000"/>
              <a:gd name="connsiteY24" fmla="*/ 1193800 h 1511300"/>
              <a:gd name="connsiteX25" fmla="*/ 5334000 w 5461000"/>
              <a:gd name="connsiteY25" fmla="*/ 1282700 h 1511300"/>
              <a:gd name="connsiteX26" fmla="*/ 5384800 w 5461000"/>
              <a:gd name="connsiteY26" fmla="*/ 1384300 h 1511300"/>
              <a:gd name="connsiteX27" fmla="*/ 5397500 w 5461000"/>
              <a:gd name="connsiteY27" fmla="*/ 1422400 h 1511300"/>
              <a:gd name="connsiteX28" fmla="*/ 5461000 w 5461000"/>
              <a:gd name="connsiteY28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8200 w 5461000"/>
              <a:gd name="connsiteY7" fmla="*/ 63500 h 1511300"/>
              <a:gd name="connsiteX8" fmla="*/ 3499897 w 5461000"/>
              <a:gd name="connsiteY8" fmla="*/ 58755 h 1511300"/>
              <a:gd name="connsiteX9" fmla="*/ 3695700 w 5461000"/>
              <a:gd name="connsiteY9" fmla="*/ 127000 h 1511300"/>
              <a:gd name="connsiteX10" fmla="*/ 3746500 w 5461000"/>
              <a:gd name="connsiteY10" fmla="*/ 139700 h 1511300"/>
              <a:gd name="connsiteX11" fmla="*/ 4140200 w 5461000"/>
              <a:gd name="connsiteY11" fmla="*/ 215900 h 1511300"/>
              <a:gd name="connsiteX12" fmla="*/ 4267200 w 5461000"/>
              <a:gd name="connsiteY12" fmla="*/ 254000 h 1511300"/>
              <a:gd name="connsiteX13" fmla="*/ 4356100 w 5461000"/>
              <a:gd name="connsiteY13" fmla="*/ 279400 h 1511300"/>
              <a:gd name="connsiteX14" fmla="*/ 4496079 w 5461000"/>
              <a:gd name="connsiteY14" fmla="*/ 310103 h 1511300"/>
              <a:gd name="connsiteX15" fmla="*/ 4597400 w 5461000"/>
              <a:gd name="connsiteY15" fmla="*/ 355600 h 1511300"/>
              <a:gd name="connsiteX16" fmla="*/ 4826000 w 5461000"/>
              <a:gd name="connsiteY16" fmla="*/ 546100 h 1511300"/>
              <a:gd name="connsiteX17" fmla="*/ 4864100 w 5461000"/>
              <a:gd name="connsiteY17" fmla="*/ 571500 h 1511300"/>
              <a:gd name="connsiteX18" fmla="*/ 5029200 w 5461000"/>
              <a:gd name="connsiteY18" fmla="*/ 749300 h 1511300"/>
              <a:gd name="connsiteX19" fmla="*/ 5054600 w 5461000"/>
              <a:gd name="connsiteY19" fmla="*/ 787400 h 1511300"/>
              <a:gd name="connsiteX20" fmla="*/ 5080000 w 5461000"/>
              <a:gd name="connsiteY20" fmla="*/ 850900 h 1511300"/>
              <a:gd name="connsiteX21" fmla="*/ 5181600 w 5461000"/>
              <a:gd name="connsiteY21" fmla="*/ 1016000 h 1511300"/>
              <a:gd name="connsiteX22" fmla="*/ 5219700 w 5461000"/>
              <a:gd name="connsiteY22" fmla="*/ 1117600 h 1511300"/>
              <a:gd name="connsiteX23" fmla="*/ 5257800 w 5461000"/>
              <a:gd name="connsiteY23" fmla="*/ 1155700 h 1511300"/>
              <a:gd name="connsiteX24" fmla="*/ 5283200 w 5461000"/>
              <a:gd name="connsiteY24" fmla="*/ 1193800 h 1511300"/>
              <a:gd name="connsiteX25" fmla="*/ 5334000 w 5461000"/>
              <a:gd name="connsiteY25" fmla="*/ 1282700 h 1511300"/>
              <a:gd name="connsiteX26" fmla="*/ 5384800 w 5461000"/>
              <a:gd name="connsiteY26" fmla="*/ 1384300 h 1511300"/>
              <a:gd name="connsiteX27" fmla="*/ 5397500 w 5461000"/>
              <a:gd name="connsiteY27" fmla="*/ 1422400 h 1511300"/>
              <a:gd name="connsiteX28" fmla="*/ 5461000 w 5461000"/>
              <a:gd name="connsiteY28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695700 w 5461000"/>
              <a:gd name="connsiteY9" fmla="*/ 127000 h 1511300"/>
              <a:gd name="connsiteX10" fmla="*/ 3746500 w 5461000"/>
              <a:gd name="connsiteY10" fmla="*/ 139700 h 1511300"/>
              <a:gd name="connsiteX11" fmla="*/ 4140200 w 5461000"/>
              <a:gd name="connsiteY11" fmla="*/ 215900 h 1511300"/>
              <a:gd name="connsiteX12" fmla="*/ 4267200 w 5461000"/>
              <a:gd name="connsiteY12" fmla="*/ 254000 h 1511300"/>
              <a:gd name="connsiteX13" fmla="*/ 4356100 w 5461000"/>
              <a:gd name="connsiteY13" fmla="*/ 279400 h 1511300"/>
              <a:gd name="connsiteX14" fmla="*/ 4496079 w 5461000"/>
              <a:gd name="connsiteY14" fmla="*/ 310103 h 1511300"/>
              <a:gd name="connsiteX15" fmla="*/ 4597400 w 5461000"/>
              <a:gd name="connsiteY15" fmla="*/ 355600 h 1511300"/>
              <a:gd name="connsiteX16" fmla="*/ 4826000 w 5461000"/>
              <a:gd name="connsiteY16" fmla="*/ 546100 h 1511300"/>
              <a:gd name="connsiteX17" fmla="*/ 4864100 w 5461000"/>
              <a:gd name="connsiteY17" fmla="*/ 571500 h 1511300"/>
              <a:gd name="connsiteX18" fmla="*/ 5029200 w 5461000"/>
              <a:gd name="connsiteY18" fmla="*/ 749300 h 1511300"/>
              <a:gd name="connsiteX19" fmla="*/ 5054600 w 5461000"/>
              <a:gd name="connsiteY19" fmla="*/ 787400 h 1511300"/>
              <a:gd name="connsiteX20" fmla="*/ 5080000 w 5461000"/>
              <a:gd name="connsiteY20" fmla="*/ 850900 h 1511300"/>
              <a:gd name="connsiteX21" fmla="*/ 5181600 w 5461000"/>
              <a:gd name="connsiteY21" fmla="*/ 1016000 h 1511300"/>
              <a:gd name="connsiteX22" fmla="*/ 5219700 w 5461000"/>
              <a:gd name="connsiteY22" fmla="*/ 1117600 h 1511300"/>
              <a:gd name="connsiteX23" fmla="*/ 5257800 w 5461000"/>
              <a:gd name="connsiteY23" fmla="*/ 1155700 h 1511300"/>
              <a:gd name="connsiteX24" fmla="*/ 5283200 w 5461000"/>
              <a:gd name="connsiteY24" fmla="*/ 1193800 h 1511300"/>
              <a:gd name="connsiteX25" fmla="*/ 5334000 w 5461000"/>
              <a:gd name="connsiteY25" fmla="*/ 1282700 h 1511300"/>
              <a:gd name="connsiteX26" fmla="*/ 5384800 w 5461000"/>
              <a:gd name="connsiteY26" fmla="*/ 1384300 h 1511300"/>
              <a:gd name="connsiteX27" fmla="*/ 5397500 w 5461000"/>
              <a:gd name="connsiteY27" fmla="*/ 1422400 h 1511300"/>
              <a:gd name="connsiteX28" fmla="*/ 5461000 w 5461000"/>
              <a:gd name="connsiteY28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3746500 w 5461000"/>
              <a:gd name="connsiteY10" fmla="*/ 139700 h 1511300"/>
              <a:gd name="connsiteX11" fmla="*/ 4140200 w 5461000"/>
              <a:gd name="connsiteY11" fmla="*/ 215900 h 1511300"/>
              <a:gd name="connsiteX12" fmla="*/ 4267200 w 5461000"/>
              <a:gd name="connsiteY12" fmla="*/ 254000 h 1511300"/>
              <a:gd name="connsiteX13" fmla="*/ 4356100 w 5461000"/>
              <a:gd name="connsiteY13" fmla="*/ 279400 h 1511300"/>
              <a:gd name="connsiteX14" fmla="*/ 4496079 w 5461000"/>
              <a:gd name="connsiteY14" fmla="*/ 310103 h 1511300"/>
              <a:gd name="connsiteX15" fmla="*/ 4597400 w 5461000"/>
              <a:gd name="connsiteY15" fmla="*/ 355600 h 1511300"/>
              <a:gd name="connsiteX16" fmla="*/ 4826000 w 5461000"/>
              <a:gd name="connsiteY16" fmla="*/ 546100 h 1511300"/>
              <a:gd name="connsiteX17" fmla="*/ 4864100 w 5461000"/>
              <a:gd name="connsiteY17" fmla="*/ 571500 h 1511300"/>
              <a:gd name="connsiteX18" fmla="*/ 5029200 w 5461000"/>
              <a:gd name="connsiteY18" fmla="*/ 749300 h 1511300"/>
              <a:gd name="connsiteX19" fmla="*/ 5054600 w 5461000"/>
              <a:gd name="connsiteY19" fmla="*/ 787400 h 1511300"/>
              <a:gd name="connsiteX20" fmla="*/ 5080000 w 5461000"/>
              <a:gd name="connsiteY20" fmla="*/ 850900 h 1511300"/>
              <a:gd name="connsiteX21" fmla="*/ 5181600 w 5461000"/>
              <a:gd name="connsiteY21" fmla="*/ 1016000 h 1511300"/>
              <a:gd name="connsiteX22" fmla="*/ 5219700 w 5461000"/>
              <a:gd name="connsiteY22" fmla="*/ 1117600 h 1511300"/>
              <a:gd name="connsiteX23" fmla="*/ 5257800 w 5461000"/>
              <a:gd name="connsiteY23" fmla="*/ 1155700 h 1511300"/>
              <a:gd name="connsiteX24" fmla="*/ 5283200 w 5461000"/>
              <a:gd name="connsiteY24" fmla="*/ 1193800 h 1511300"/>
              <a:gd name="connsiteX25" fmla="*/ 5334000 w 5461000"/>
              <a:gd name="connsiteY25" fmla="*/ 1282700 h 1511300"/>
              <a:gd name="connsiteX26" fmla="*/ 5384800 w 5461000"/>
              <a:gd name="connsiteY26" fmla="*/ 1384300 h 1511300"/>
              <a:gd name="connsiteX27" fmla="*/ 5397500 w 5461000"/>
              <a:gd name="connsiteY27" fmla="*/ 1422400 h 1511300"/>
              <a:gd name="connsiteX28" fmla="*/ 5461000 w 5461000"/>
              <a:gd name="connsiteY28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9200 w 5461000"/>
              <a:gd name="connsiteY17" fmla="*/ 749300 h 1511300"/>
              <a:gd name="connsiteX18" fmla="*/ 5054600 w 5461000"/>
              <a:gd name="connsiteY18" fmla="*/ 787400 h 1511300"/>
              <a:gd name="connsiteX19" fmla="*/ 5080000 w 5461000"/>
              <a:gd name="connsiteY19" fmla="*/ 850900 h 1511300"/>
              <a:gd name="connsiteX20" fmla="*/ 5181600 w 5461000"/>
              <a:gd name="connsiteY20" fmla="*/ 1016000 h 1511300"/>
              <a:gd name="connsiteX21" fmla="*/ 5219700 w 5461000"/>
              <a:gd name="connsiteY21" fmla="*/ 1117600 h 1511300"/>
              <a:gd name="connsiteX22" fmla="*/ 5257800 w 5461000"/>
              <a:gd name="connsiteY22" fmla="*/ 1155700 h 1511300"/>
              <a:gd name="connsiteX23" fmla="*/ 5283200 w 5461000"/>
              <a:gd name="connsiteY23" fmla="*/ 1193800 h 1511300"/>
              <a:gd name="connsiteX24" fmla="*/ 5334000 w 5461000"/>
              <a:gd name="connsiteY24" fmla="*/ 1282700 h 1511300"/>
              <a:gd name="connsiteX25" fmla="*/ 5384800 w 5461000"/>
              <a:gd name="connsiteY25" fmla="*/ 1384300 h 1511300"/>
              <a:gd name="connsiteX26" fmla="*/ 5397500 w 5461000"/>
              <a:gd name="connsiteY26" fmla="*/ 1422400 h 1511300"/>
              <a:gd name="connsiteX27" fmla="*/ 5461000 w 5461000"/>
              <a:gd name="connsiteY27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9200 w 5461000"/>
              <a:gd name="connsiteY17" fmla="*/ 749300 h 1511300"/>
              <a:gd name="connsiteX18" fmla="*/ 5080000 w 5461000"/>
              <a:gd name="connsiteY18" fmla="*/ 850900 h 1511300"/>
              <a:gd name="connsiteX19" fmla="*/ 5181600 w 5461000"/>
              <a:gd name="connsiteY19" fmla="*/ 1016000 h 1511300"/>
              <a:gd name="connsiteX20" fmla="*/ 5219700 w 5461000"/>
              <a:gd name="connsiteY20" fmla="*/ 1117600 h 1511300"/>
              <a:gd name="connsiteX21" fmla="*/ 5257800 w 5461000"/>
              <a:gd name="connsiteY21" fmla="*/ 1155700 h 1511300"/>
              <a:gd name="connsiteX22" fmla="*/ 5283200 w 5461000"/>
              <a:gd name="connsiteY22" fmla="*/ 1193800 h 1511300"/>
              <a:gd name="connsiteX23" fmla="*/ 5334000 w 5461000"/>
              <a:gd name="connsiteY23" fmla="*/ 1282700 h 1511300"/>
              <a:gd name="connsiteX24" fmla="*/ 5384800 w 5461000"/>
              <a:gd name="connsiteY24" fmla="*/ 1384300 h 1511300"/>
              <a:gd name="connsiteX25" fmla="*/ 5397500 w 5461000"/>
              <a:gd name="connsiteY25" fmla="*/ 1422400 h 1511300"/>
              <a:gd name="connsiteX26" fmla="*/ 5461000 w 5461000"/>
              <a:gd name="connsiteY26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181600 w 5461000"/>
              <a:gd name="connsiteY19" fmla="*/ 1016000 h 1511300"/>
              <a:gd name="connsiteX20" fmla="*/ 5219700 w 5461000"/>
              <a:gd name="connsiteY20" fmla="*/ 1117600 h 1511300"/>
              <a:gd name="connsiteX21" fmla="*/ 5257800 w 5461000"/>
              <a:gd name="connsiteY21" fmla="*/ 1155700 h 1511300"/>
              <a:gd name="connsiteX22" fmla="*/ 5283200 w 5461000"/>
              <a:gd name="connsiteY22" fmla="*/ 1193800 h 1511300"/>
              <a:gd name="connsiteX23" fmla="*/ 5334000 w 5461000"/>
              <a:gd name="connsiteY23" fmla="*/ 1282700 h 1511300"/>
              <a:gd name="connsiteX24" fmla="*/ 5384800 w 5461000"/>
              <a:gd name="connsiteY24" fmla="*/ 1384300 h 1511300"/>
              <a:gd name="connsiteX25" fmla="*/ 5397500 w 5461000"/>
              <a:gd name="connsiteY25" fmla="*/ 1422400 h 1511300"/>
              <a:gd name="connsiteX26" fmla="*/ 5461000 w 5461000"/>
              <a:gd name="connsiteY26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181600 w 5461000"/>
              <a:gd name="connsiteY19" fmla="*/ 1016000 h 1511300"/>
              <a:gd name="connsiteX20" fmla="*/ 5219700 w 5461000"/>
              <a:gd name="connsiteY20" fmla="*/ 1117600 h 1511300"/>
              <a:gd name="connsiteX21" fmla="*/ 5257800 w 5461000"/>
              <a:gd name="connsiteY21" fmla="*/ 1155700 h 1511300"/>
              <a:gd name="connsiteX22" fmla="*/ 5283200 w 5461000"/>
              <a:gd name="connsiteY22" fmla="*/ 1193800 h 1511300"/>
              <a:gd name="connsiteX23" fmla="*/ 5334000 w 5461000"/>
              <a:gd name="connsiteY23" fmla="*/ 1282700 h 1511300"/>
              <a:gd name="connsiteX24" fmla="*/ 5384800 w 5461000"/>
              <a:gd name="connsiteY24" fmla="*/ 1384300 h 1511300"/>
              <a:gd name="connsiteX25" fmla="*/ 5397500 w 5461000"/>
              <a:gd name="connsiteY25" fmla="*/ 1422400 h 1511300"/>
              <a:gd name="connsiteX26" fmla="*/ 5461000 w 5461000"/>
              <a:gd name="connsiteY26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19700 w 5461000"/>
              <a:gd name="connsiteY19" fmla="*/ 1117600 h 1511300"/>
              <a:gd name="connsiteX20" fmla="*/ 5257800 w 5461000"/>
              <a:gd name="connsiteY20" fmla="*/ 1155700 h 1511300"/>
              <a:gd name="connsiteX21" fmla="*/ 5283200 w 5461000"/>
              <a:gd name="connsiteY21" fmla="*/ 1193800 h 1511300"/>
              <a:gd name="connsiteX22" fmla="*/ 5334000 w 5461000"/>
              <a:gd name="connsiteY22" fmla="*/ 1282700 h 1511300"/>
              <a:gd name="connsiteX23" fmla="*/ 5384800 w 5461000"/>
              <a:gd name="connsiteY23" fmla="*/ 1384300 h 1511300"/>
              <a:gd name="connsiteX24" fmla="*/ 5397500 w 5461000"/>
              <a:gd name="connsiteY24" fmla="*/ 1422400 h 1511300"/>
              <a:gd name="connsiteX25" fmla="*/ 5461000 w 5461000"/>
              <a:gd name="connsiteY25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19700 w 5461000"/>
              <a:gd name="connsiteY19" fmla="*/ 1117600 h 1511300"/>
              <a:gd name="connsiteX20" fmla="*/ 5257800 w 5461000"/>
              <a:gd name="connsiteY20" fmla="*/ 1155700 h 1511300"/>
              <a:gd name="connsiteX21" fmla="*/ 5283200 w 5461000"/>
              <a:gd name="connsiteY21" fmla="*/ 1193800 h 1511300"/>
              <a:gd name="connsiteX22" fmla="*/ 5384800 w 5461000"/>
              <a:gd name="connsiteY22" fmla="*/ 1384300 h 1511300"/>
              <a:gd name="connsiteX23" fmla="*/ 5397500 w 5461000"/>
              <a:gd name="connsiteY23" fmla="*/ 1422400 h 1511300"/>
              <a:gd name="connsiteX24" fmla="*/ 5461000 w 5461000"/>
              <a:gd name="connsiteY24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19700 w 5461000"/>
              <a:gd name="connsiteY19" fmla="*/ 1117600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397500 w 5461000"/>
              <a:gd name="connsiteY22" fmla="*/ 1422400 h 1511300"/>
              <a:gd name="connsiteX23" fmla="*/ 5461000 w 5461000"/>
              <a:gd name="connsiteY23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397500 w 5461000"/>
              <a:gd name="connsiteY22" fmla="*/ 1422400 h 1511300"/>
              <a:gd name="connsiteX23" fmla="*/ 5461000 w 5461000"/>
              <a:gd name="connsiteY23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826000 w 5461000"/>
              <a:gd name="connsiteY15" fmla="*/ 546100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597400 w 5461000"/>
              <a:gd name="connsiteY14" fmla="*/ 355600 h 1511300"/>
              <a:gd name="connsiteX15" fmla="*/ 4740589 w 5461000"/>
              <a:gd name="connsiteY15" fmla="*/ 475761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56100 w 5461000"/>
              <a:gd name="connsiteY12" fmla="*/ 279400 h 1511300"/>
              <a:gd name="connsiteX13" fmla="*/ 4496079 w 5461000"/>
              <a:gd name="connsiteY13" fmla="*/ 310103 h 1511300"/>
              <a:gd name="connsiteX14" fmla="*/ 4612473 w 5461000"/>
              <a:gd name="connsiteY14" fmla="*/ 370672 h 1511300"/>
              <a:gd name="connsiteX15" fmla="*/ 4740589 w 5461000"/>
              <a:gd name="connsiteY15" fmla="*/ 475761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67200 w 5461000"/>
              <a:gd name="connsiteY11" fmla="*/ 254000 h 1511300"/>
              <a:gd name="connsiteX12" fmla="*/ 4371173 w 5461000"/>
              <a:gd name="connsiteY12" fmla="*/ 269352 h 1511300"/>
              <a:gd name="connsiteX13" fmla="*/ 4496079 w 5461000"/>
              <a:gd name="connsiteY13" fmla="*/ 310103 h 1511300"/>
              <a:gd name="connsiteX14" fmla="*/ 4612473 w 5461000"/>
              <a:gd name="connsiteY14" fmla="*/ 370672 h 1511300"/>
              <a:gd name="connsiteX15" fmla="*/ 4740589 w 5461000"/>
              <a:gd name="connsiteY15" fmla="*/ 475761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140200 w 5461000"/>
              <a:gd name="connsiteY10" fmla="*/ 215900 h 1511300"/>
              <a:gd name="connsiteX11" fmla="*/ 4272225 w 5461000"/>
              <a:gd name="connsiteY11" fmla="*/ 238928 h 1511300"/>
              <a:gd name="connsiteX12" fmla="*/ 4371173 w 5461000"/>
              <a:gd name="connsiteY12" fmla="*/ 269352 h 1511300"/>
              <a:gd name="connsiteX13" fmla="*/ 4496079 w 5461000"/>
              <a:gd name="connsiteY13" fmla="*/ 310103 h 1511300"/>
              <a:gd name="connsiteX14" fmla="*/ 4612473 w 5461000"/>
              <a:gd name="connsiteY14" fmla="*/ 370672 h 1511300"/>
              <a:gd name="connsiteX15" fmla="*/ 4740589 w 5461000"/>
              <a:gd name="connsiteY15" fmla="*/ 475761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  <a:gd name="connsiteX0" fmla="*/ 0 w 5461000"/>
              <a:gd name="connsiteY0" fmla="*/ 266700 h 1511300"/>
              <a:gd name="connsiteX1" fmla="*/ 12700 w 5461000"/>
              <a:gd name="connsiteY1" fmla="*/ 114300 h 1511300"/>
              <a:gd name="connsiteX2" fmla="*/ 25400 w 5461000"/>
              <a:gd name="connsiteY2" fmla="*/ 63500 h 1511300"/>
              <a:gd name="connsiteX3" fmla="*/ 63500 w 5461000"/>
              <a:gd name="connsiteY3" fmla="*/ 38100 h 1511300"/>
              <a:gd name="connsiteX4" fmla="*/ 215900 w 5461000"/>
              <a:gd name="connsiteY4" fmla="*/ 12700 h 1511300"/>
              <a:gd name="connsiteX5" fmla="*/ 1447800 w 5461000"/>
              <a:gd name="connsiteY5" fmla="*/ 0 h 1511300"/>
              <a:gd name="connsiteX6" fmla="*/ 3187700 w 5461000"/>
              <a:gd name="connsiteY6" fmla="*/ 38100 h 1511300"/>
              <a:gd name="connsiteX7" fmla="*/ 3373176 w 5461000"/>
              <a:gd name="connsiteY7" fmla="*/ 48427 h 1511300"/>
              <a:gd name="connsiteX8" fmla="*/ 3499897 w 5461000"/>
              <a:gd name="connsiteY8" fmla="*/ 58755 h 1511300"/>
              <a:gd name="connsiteX9" fmla="*/ 3710772 w 5461000"/>
              <a:gd name="connsiteY9" fmla="*/ 96855 h 1511300"/>
              <a:gd name="connsiteX10" fmla="*/ 4069862 w 5461000"/>
              <a:gd name="connsiteY10" fmla="*/ 180731 h 1511300"/>
              <a:gd name="connsiteX11" fmla="*/ 4272225 w 5461000"/>
              <a:gd name="connsiteY11" fmla="*/ 238928 h 1511300"/>
              <a:gd name="connsiteX12" fmla="*/ 4371173 w 5461000"/>
              <a:gd name="connsiteY12" fmla="*/ 269352 h 1511300"/>
              <a:gd name="connsiteX13" fmla="*/ 4496079 w 5461000"/>
              <a:gd name="connsiteY13" fmla="*/ 310103 h 1511300"/>
              <a:gd name="connsiteX14" fmla="*/ 4612473 w 5461000"/>
              <a:gd name="connsiteY14" fmla="*/ 370672 h 1511300"/>
              <a:gd name="connsiteX15" fmla="*/ 4740589 w 5461000"/>
              <a:gd name="connsiteY15" fmla="*/ 475761 h 1511300"/>
              <a:gd name="connsiteX16" fmla="*/ 4864100 w 5461000"/>
              <a:gd name="connsiteY16" fmla="*/ 571500 h 1511300"/>
              <a:gd name="connsiteX17" fmla="*/ 5024176 w 5461000"/>
              <a:gd name="connsiteY17" fmla="*/ 764373 h 1511300"/>
              <a:gd name="connsiteX18" fmla="*/ 5080000 w 5461000"/>
              <a:gd name="connsiteY18" fmla="*/ 850900 h 1511300"/>
              <a:gd name="connsiteX19" fmla="*/ 5224724 w 5461000"/>
              <a:gd name="connsiteY19" fmla="*/ 1102527 h 1511300"/>
              <a:gd name="connsiteX20" fmla="*/ 5283200 w 5461000"/>
              <a:gd name="connsiteY20" fmla="*/ 1193800 h 1511300"/>
              <a:gd name="connsiteX21" fmla="*/ 5384800 w 5461000"/>
              <a:gd name="connsiteY21" fmla="*/ 1384300 h 1511300"/>
              <a:gd name="connsiteX22" fmla="*/ 5461000 w 5461000"/>
              <a:gd name="connsiteY22" fmla="*/ 151130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61000" h="1511300">
                <a:moveTo>
                  <a:pt x="0" y="266700"/>
                </a:moveTo>
                <a:cubicBezTo>
                  <a:pt x="4233" y="215900"/>
                  <a:pt x="6377" y="164882"/>
                  <a:pt x="12700" y="114300"/>
                </a:cubicBezTo>
                <a:cubicBezTo>
                  <a:pt x="14865" y="96980"/>
                  <a:pt x="15718" y="78023"/>
                  <a:pt x="25400" y="63500"/>
                </a:cubicBezTo>
                <a:cubicBezTo>
                  <a:pt x="33867" y="50800"/>
                  <a:pt x="49208" y="43459"/>
                  <a:pt x="63500" y="38100"/>
                </a:cubicBezTo>
                <a:cubicBezTo>
                  <a:pt x="83048" y="30769"/>
                  <a:pt x="207286" y="12866"/>
                  <a:pt x="215900" y="12700"/>
                </a:cubicBezTo>
                <a:lnTo>
                  <a:pt x="1447800" y="0"/>
                </a:lnTo>
                <a:lnTo>
                  <a:pt x="3187700" y="38100"/>
                </a:lnTo>
                <a:cubicBezTo>
                  <a:pt x="3251706" y="40767"/>
                  <a:pt x="3321143" y="44985"/>
                  <a:pt x="3373176" y="48427"/>
                </a:cubicBezTo>
                <a:cubicBezTo>
                  <a:pt x="3425209" y="51870"/>
                  <a:pt x="3443631" y="50684"/>
                  <a:pt x="3499897" y="58755"/>
                </a:cubicBezTo>
                <a:cubicBezTo>
                  <a:pt x="3556163" y="66826"/>
                  <a:pt x="3615778" y="76526"/>
                  <a:pt x="3710772" y="96855"/>
                </a:cubicBezTo>
                <a:cubicBezTo>
                  <a:pt x="3805766" y="117184"/>
                  <a:pt x="3976287" y="157052"/>
                  <a:pt x="4069862" y="180731"/>
                </a:cubicBezTo>
                <a:cubicBezTo>
                  <a:pt x="4163438" y="204410"/>
                  <a:pt x="4222007" y="224158"/>
                  <a:pt x="4272225" y="238928"/>
                </a:cubicBezTo>
                <a:cubicBezTo>
                  <a:pt x="4322444" y="253698"/>
                  <a:pt x="4333864" y="257490"/>
                  <a:pt x="4371173" y="269352"/>
                </a:cubicBezTo>
                <a:cubicBezTo>
                  <a:pt x="4408482" y="281214"/>
                  <a:pt x="4455862" y="293216"/>
                  <a:pt x="4496079" y="310103"/>
                </a:cubicBezTo>
                <a:cubicBezTo>
                  <a:pt x="4536296" y="326990"/>
                  <a:pt x="4571721" y="343062"/>
                  <a:pt x="4612473" y="370672"/>
                </a:cubicBezTo>
                <a:cubicBezTo>
                  <a:pt x="4653225" y="398282"/>
                  <a:pt x="4698651" y="442290"/>
                  <a:pt x="4740589" y="475761"/>
                </a:cubicBezTo>
                <a:cubicBezTo>
                  <a:pt x="4782527" y="509232"/>
                  <a:pt x="4816836" y="523398"/>
                  <a:pt x="4864100" y="571500"/>
                </a:cubicBezTo>
                <a:cubicBezTo>
                  <a:pt x="4911364" y="619602"/>
                  <a:pt x="4936657" y="685929"/>
                  <a:pt x="5024176" y="764373"/>
                </a:cubicBezTo>
                <a:cubicBezTo>
                  <a:pt x="5060159" y="810940"/>
                  <a:pt x="5046575" y="794541"/>
                  <a:pt x="5080000" y="850900"/>
                </a:cubicBezTo>
                <a:cubicBezTo>
                  <a:pt x="5113425" y="907259"/>
                  <a:pt x="5190857" y="1045377"/>
                  <a:pt x="5224724" y="1102527"/>
                </a:cubicBezTo>
                <a:cubicBezTo>
                  <a:pt x="5258591" y="1159677"/>
                  <a:pt x="5255683" y="1149350"/>
                  <a:pt x="5283200" y="1193800"/>
                </a:cubicBezTo>
                <a:cubicBezTo>
                  <a:pt x="5304367" y="1231900"/>
                  <a:pt x="5365750" y="1346200"/>
                  <a:pt x="5384800" y="1384300"/>
                </a:cubicBezTo>
                <a:cubicBezTo>
                  <a:pt x="5414433" y="1437217"/>
                  <a:pt x="5445125" y="1484842"/>
                  <a:pt x="5461000" y="1511300"/>
                </a:cubicBezTo>
              </a:path>
            </a:pathLst>
          </a:cu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copper object with blue wires&#10;&#10;AI-generated content may be incorrect.">
            <a:extLst>
              <a:ext uri="{FF2B5EF4-FFF2-40B4-BE49-F238E27FC236}">
                <a16:creationId xmlns:a16="http://schemas.microsoft.com/office/drawing/2014/main" id="{EA4F2760-8777-1135-9F51-7A5E8C38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2240" y="1609640"/>
            <a:ext cx="3456384" cy="43063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344D2E-9669-7017-C189-5160104E988D}"/>
              </a:ext>
            </a:extLst>
          </p:cNvPr>
          <p:cNvSpPr txBox="1"/>
          <p:nvPr/>
        </p:nvSpPr>
        <p:spPr>
          <a:xfrm>
            <a:off x="3798600" y="2369782"/>
            <a:ext cx="39217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Focus on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baseline="-25000" dirty="0">
                <a:solidFill>
                  <a:srgbClr val="FF0000"/>
                </a:solidFill>
              </a:rPr>
              <a:t>21</a:t>
            </a:r>
            <a:r>
              <a:rPr lang="en-US" dirty="0"/>
              <a:t> (i.e. S</a:t>
            </a:r>
            <a:r>
              <a:rPr lang="en-US" baseline="-25000" dirty="0"/>
              <a:t>2</a:t>
            </a:r>
            <a:r>
              <a:rPr lang="en-US" baseline="-25000" dirty="0">
                <a:sym typeface="Symbol" panose="05050102010706020507" pitchFamily="18" charset="2"/>
              </a:rPr>
              <a:t>1</a:t>
            </a:r>
            <a:r>
              <a:rPr lang="en-US" dirty="0"/>
              <a:t>), ratio of amplitudes of signals going </a:t>
            </a:r>
            <a:r>
              <a:rPr lang="en-US" dirty="0">
                <a:solidFill>
                  <a:srgbClr val="FF0000"/>
                </a:solidFill>
              </a:rPr>
              <a:t>from port 1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into port 2, </a:t>
            </a:r>
            <a:r>
              <a:rPr lang="en-US" dirty="0"/>
              <a:t>in a frequency sweep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FB6FFC-CDCC-6748-F687-ABF9105BC723}"/>
                  </a:ext>
                </a:extLst>
              </p:cNvPr>
              <p:cNvSpPr txBox="1"/>
              <p:nvPr/>
            </p:nvSpPr>
            <p:spPr>
              <a:xfrm>
                <a:off x="4434197" y="3457625"/>
                <a:ext cx="2525899" cy="498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GB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𝑟𝑎𝑛𝑠𝑚𝑖𝑡𝑡𝑒𝑑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GB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𝑜𝑟𝑤𝑎𝑟𝑑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rgbClr val="2F2F2F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FB6FFC-CDCC-6748-F687-ABF9105BC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197" y="3457625"/>
                <a:ext cx="2525899" cy="4980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132E51-53AB-E13C-1766-F0689613DFA4}"/>
                  </a:ext>
                </a:extLst>
              </p:cNvPr>
              <p:cNvSpPr txBox="1"/>
              <p:nvPr/>
            </p:nvSpPr>
            <p:spPr>
              <a:xfrm>
                <a:off x="4116388" y="4185300"/>
                <a:ext cx="319210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Output</a:t>
                </a:r>
                <a:r>
                  <a:rPr lang="en-US" dirty="0"/>
                  <a:t> from VNA is always in </a:t>
                </a:r>
                <a:r>
                  <a:rPr lang="en-US" dirty="0">
                    <a:solidFill>
                      <a:srgbClr val="FF0000"/>
                    </a:solidFill>
                  </a:rPr>
                  <a:t>dB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132E51-53AB-E13C-1766-F0689613D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388" y="4185300"/>
                <a:ext cx="3192106" cy="646331"/>
              </a:xfrm>
              <a:prstGeom prst="rect">
                <a:avLst/>
              </a:prstGeom>
              <a:blipFill>
                <a:blip r:embed="rId5"/>
                <a:stretch>
                  <a:fillRect l="-1527" t="-5660" r="-2099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2005320-ED95-23BC-69B7-CEE1C91CF0FC}"/>
              </a:ext>
            </a:extLst>
          </p:cNvPr>
          <p:cNvSpPr txBox="1"/>
          <p:nvPr/>
        </p:nvSpPr>
        <p:spPr>
          <a:xfrm>
            <a:off x="4013235" y="5160657"/>
            <a:ext cx="36345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will measure the </a:t>
            </a:r>
            <a:r>
              <a:rPr lang="en-US" dirty="0">
                <a:solidFill>
                  <a:srgbClr val="FF0000"/>
                </a:solidFill>
              </a:rPr>
              <a:t>quality factor Q</a:t>
            </a:r>
            <a:r>
              <a:rPr lang="en-US" baseline="-25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 of the resonance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79B6C1E-8090-C554-8FE9-B2B70568D0AB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2495600" y="2874764"/>
            <a:ext cx="1517635" cy="260905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63500">
              <a:srgbClr val="2F2F2F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A96687-AE4B-BF5E-40BB-4D434ABF3FC4}"/>
              </a:ext>
            </a:extLst>
          </p:cNvPr>
          <p:cNvCxnSpPr>
            <a:cxnSpLocks/>
          </p:cNvCxnSpPr>
          <p:nvPr/>
        </p:nvCxnSpPr>
        <p:spPr>
          <a:xfrm>
            <a:off x="4871864" y="1124744"/>
            <a:ext cx="504056" cy="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D85368-A00D-EDD3-44D6-5039D7E7E66A}"/>
              </a:ext>
            </a:extLst>
          </p:cNvPr>
          <p:cNvCxnSpPr>
            <a:cxnSpLocks/>
          </p:cNvCxnSpPr>
          <p:nvPr/>
        </p:nvCxnSpPr>
        <p:spPr>
          <a:xfrm>
            <a:off x="6672064" y="1138561"/>
            <a:ext cx="504056" cy="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6E75C1-D7E1-76B1-500D-C9CBDDF729BF}"/>
              </a:ext>
            </a:extLst>
          </p:cNvPr>
          <p:cNvCxnSpPr>
            <a:cxnSpLocks/>
            <a:endCxn id="6" idx="7"/>
          </p:cNvCxnSpPr>
          <p:nvPr/>
        </p:nvCxnSpPr>
        <p:spPr>
          <a:xfrm>
            <a:off x="8472264" y="1263044"/>
            <a:ext cx="465477" cy="3937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4DFCEF1-8898-4281-E13C-6B9875D351F3}"/>
              </a:ext>
            </a:extLst>
          </p:cNvPr>
          <p:cNvCxnSpPr>
            <a:cxnSpLocks/>
          </p:cNvCxnSpPr>
          <p:nvPr/>
        </p:nvCxnSpPr>
        <p:spPr>
          <a:xfrm flipV="1">
            <a:off x="3294544" y="1124744"/>
            <a:ext cx="504056" cy="1381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2DF604A-921A-9F94-6A54-2FF8A309570B}"/>
              </a:ext>
            </a:extLst>
          </p:cNvPr>
          <p:cNvCxnSpPr>
            <a:cxnSpLocks/>
          </p:cNvCxnSpPr>
          <p:nvPr/>
        </p:nvCxnSpPr>
        <p:spPr>
          <a:xfrm flipH="1">
            <a:off x="3294544" y="1411381"/>
            <a:ext cx="504056" cy="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2005C5-20F8-6AC6-22A8-660AA8062F3C}"/>
              </a:ext>
            </a:extLst>
          </p:cNvPr>
          <p:cNvCxnSpPr>
            <a:cxnSpLocks/>
          </p:cNvCxnSpPr>
          <p:nvPr/>
        </p:nvCxnSpPr>
        <p:spPr>
          <a:xfrm flipH="1">
            <a:off x="4594033" y="1439335"/>
            <a:ext cx="504056" cy="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84179B-1204-E773-4483-E7DFFDFAB6E5}"/>
              </a:ext>
            </a:extLst>
          </p:cNvPr>
          <p:cNvCxnSpPr>
            <a:cxnSpLocks/>
            <a:stCxn id="13" idx="9"/>
          </p:cNvCxnSpPr>
          <p:nvPr/>
        </p:nvCxnSpPr>
        <p:spPr>
          <a:xfrm flipH="1" flipV="1">
            <a:off x="5989714" y="1459198"/>
            <a:ext cx="413458" cy="5256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4B4EE6-4B22-66DA-740F-25EF47780FDC}"/>
              </a:ext>
            </a:extLst>
          </p:cNvPr>
          <p:cNvCxnSpPr>
            <a:cxnSpLocks/>
            <a:stCxn id="13" idx="18"/>
            <a:endCxn id="13" idx="16"/>
          </p:cNvCxnSpPr>
          <p:nvPr/>
        </p:nvCxnSpPr>
        <p:spPr>
          <a:xfrm flipH="1" flipV="1">
            <a:off x="7556500" y="1986405"/>
            <a:ext cx="215900" cy="2794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9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Dielectric resonator measurement at 3.4 GHz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AC4946-45A0-CFAB-C5B6-4DA52C919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662442"/>
            <a:ext cx="8094944" cy="179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0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3ACF9-F467-9190-82A5-050B9E7086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196752"/>
                <a:ext cx="7920259" cy="500402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2400" dirty="0"/>
                  <a:t>Cavity power losses: </a:t>
                </a:r>
                <a14:m>
                  <m:oMath xmlns:m="http://schemas.openxmlformats.org/officeDocument/2006/math">
                    <m:r>
                      <a:rPr kumimoji="0" lang="en-GB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0" lang="en-GB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kumimoji="0" lang="en-GB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/>
                  <a:t> 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Where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00"/>
                    </a:solidFill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is the surface resistance and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the magnetic field at the cavity surface</a:t>
                </a:r>
              </a:p>
              <a:p>
                <a:pPr marL="597393" lvl="1" indent="0">
                  <a:buNone/>
                </a:pPr>
                <a:endParaRPr lang="en-GB" sz="2000" dirty="0"/>
              </a:p>
              <a:p>
                <a:r>
                  <a:rPr lang="en-GB" sz="2400" dirty="0"/>
                  <a:t>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GB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sSub>
                          <m:sSubPr>
                            <m:ctrlPr>
                              <a:rPr kumimoji="0" lang="en-GB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where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is the stored energy</a:t>
                </a:r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the resonant frequency and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a geometry factor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Also, 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where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is the bandwidth (FWHM)</a:t>
                </a:r>
              </a:p>
              <a:p>
                <a:pPr marL="597393" lvl="1" indent="0">
                  <a:buNone/>
                </a:pPr>
                <a:endParaRPr lang="en-GB" sz="2000" dirty="0"/>
              </a:p>
              <a:p>
                <a:r>
                  <a:rPr lang="en-GB" sz="2400" dirty="0"/>
                  <a:t>Decay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endParaRPr lang="en-GB" sz="2000" dirty="0">
                  <a:solidFill>
                    <a:srgbClr val="000000"/>
                  </a:solidFill>
                </a:endParaRPr>
              </a:p>
              <a:p>
                <a:pPr lvl="1"/>
                <a:r>
                  <a:rPr lang="en-GB" sz="2000" dirty="0">
                    <a:solidFill>
                      <a:schemeClr val="tx1"/>
                    </a:solidFill>
                  </a:rPr>
                  <a:t>Giving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</m:e>
                        </m:d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GB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exp</m:t>
                        </m:r>
                      </m:fName>
                      <m:e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</m:e>
                    </m:func>
                    <m:r>
                      <a:rPr kumimoji="0" lang="en-GB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  <m:f>
                      <m:fPr>
                        <m:type m:val="lin"/>
                        <m:ctrlP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GB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𝜏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  <m:r>
                          <a:rPr kumimoji="0" lang="en-GB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for the field envelope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3ACF9-F467-9190-82A5-050B9E7086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196752"/>
                <a:ext cx="7920259" cy="5004023"/>
              </a:xfrm>
              <a:blipFill>
                <a:blip r:embed="rId2"/>
                <a:stretch>
                  <a:fillRect l="-2156" t="-1827" b="-14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B49A6AF8-52E1-0E34-C474-87130D533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factor: focus on the real part of impedance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452EF-484E-F687-4DD9-8383236A4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6CC2B-A8F1-25BE-6332-2760E11DB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A5A9-E781-ECBB-1352-85301EB88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AEB8FE-16AA-DD0F-0E84-D513E320A9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86"/>
          <a:stretch/>
        </p:blipFill>
        <p:spPr>
          <a:xfrm>
            <a:off x="8460551" y="919418"/>
            <a:ext cx="3648531" cy="2563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210B2D-8984-0192-1BF6-7D4C48D26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194" y="3667165"/>
            <a:ext cx="3579031" cy="23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68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EF77E68-AA21-4755-8600-E0C2D5DA93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GB" dirty="0">
                    <a:solidFill>
                      <a:schemeClr val="tx1"/>
                    </a:solidFill>
                  </a:rPr>
                  <a:t>Unloaded 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80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kumimoji="0" lang="en-GB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kumimoji="0" lang="en-GB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𝒔𝒕𝒐𝒓𝒆𝒅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𝒅𝒊𝒔𝒔𝒊𝒑𝒂𝒕𝒆𝒅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𝒔𝒕𝒐𝒓𝒆𝒅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𝒅𝒊𝒔𝒔𝒊𝒑𝒂𝒕𝒆𝒅</m:t>
                            </m:r>
                          </m:sub>
                        </m:sSub>
                      </m:den>
                    </m:f>
                  </m:oMath>
                </a14:m>
                <a:endParaRPr lang="en-GB" sz="2800" dirty="0"/>
              </a:p>
              <a:p>
                <a:pPr>
                  <a:lnSpc>
                    <a:spcPct val="100000"/>
                  </a:lnSpc>
                </a:pPr>
                <a:r>
                  <a:rPr lang="en-GB" dirty="0">
                    <a:solidFill>
                      <a:schemeClr val="tx1"/>
                    </a:solidFill>
                  </a:rPr>
                  <a:t>Power is dissipated also in the coupling loops, cables, etc. We actually measure the </a:t>
                </a:r>
                <a:r>
                  <a:rPr lang="en-GB" i="1" dirty="0">
                    <a:solidFill>
                      <a:schemeClr val="tx1"/>
                    </a:solidFill>
                  </a:rPr>
                  <a:t>Loaded</a:t>
                </a:r>
                <a:r>
                  <a:rPr lang="en-GB" dirty="0">
                    <a:solidFill>
                      <a:schemeClr val="tx1"/>
                    </a:solidFill>
                  </a:rPr>
                  <a:t> 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:r>
                  <a:rPr lang="en-GB" dirty="0">
                    <a:solidFill>
                      <a:schemeClr val="tx1"/>
                    </a:solidFill>
                  </a:rPr>
                  <a:t>where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</m:den>
                    </m:f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𝒕𝒐𝒕𝒂𝒍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𝒕𝒐𝒕𝒂𝒍</m:t>
                            </m:r>
                          </m:sub>
                        </m:sSub>
                      </m:den>
                    </m:f>
                    <m:r>
                      <a:rPr lang="en-GB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sz="2800" b="1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den>
                    </m:f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</m:den>
                    </m:f>
                  </m:oMath>
                </a14:m>
                <a:endParaRPr lang="en-GB" sz="2800" dirty="0"/>
              </a:p>
              <a:p>
                <a:pPr>
                  <a:lnSpc>
                    <a:spcPct val="100000"/>
                  </a:lnSpc>
                </a:pPr>
                <a:r>
                  <a:rPr lang="en-GB" dirty="0">
                    <a:solidFill>
                      <a:schemeClr val="tx1"/>
                    </a:solidFill>
                  </a:rPr>
                  <a:t>For the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80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kumimoji="0" lang="en-GB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  <m:r>
                      <a:rPr kumimoji="0" lang="en-GB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𝒆𝒙𝒕</m:t>
                            </m:r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𝒔𝒕𝒐𝒓𝒆𝒅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  <m:r>
                              <a:rPr lang="en-GB" sz="2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𝒅𝒊𝒔𝒔𝒊𝒑𝒂𝒕𝒆𝒅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GB" dirty="0">
                    <a:solidFill>
                      <a:schemeClr val="tx1"/>
                    </a:solidFill>
                  </a:rPr>
                  <a:t>we can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 . </a:t>
                </a:r>
                <a:r>
                  <a:rPr lang="en-GB" dirty="0">
                    <a:solidFill>
                      <a:schemeClr val="tx1"/>
                    </a:solidFill>
                  </a:rPr>
                  <a:t>If the two coupling ports are identical it is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d>
                      <m:d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</m:sub>
                        </m:sSub>
                      </m:e>
                    </m:d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1" i="1" smtClean="0"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GB" sz="2400" b="1" i="1" smtClean="0">
                                    <a:latin typeface="Cambria Math" panose="02040503050406030204" pitchFamily="18" charset="0"/>
                                  </a:rPr>
                                  <m:t>𝟐𝟏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dirty="0">
                    <a:solidFill>
                      <a:schemeClr val="tx1"/>
                    </a:solidFill>
                  </a:rPr>
                  <a:t>If coupling is very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GB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GB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dirty="0">
                    <a:solidFill>
                      <a:schemeClr val="tx1"/>
                    </a:solidFill>
                  </a:rPr>
                  <a:t>and e.g.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</m:e>
                    </m:d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</m:t>
                    </m:r>
                  </m:oMath>
                </a14:m>
                <a:r>
                  <a:rPr lang="en-GB" dirty="0"/>
                  <a:t> dB </a:t>
                </a:r>
                <a:r>
                  <a:rPr lang="en-GB" dirty="0">
                    <a:solidFill>
                      <a:schemeClr val="tx1"/>
                    </a:solidFill>
                  </a:rPr>
                  <a:t>we have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GB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GB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GB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EF77E68-AA21-4755-8600-E0C2D5DA93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285DCEA9-92BA-B01E-5359-8BF1393F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factor measurement</a:t>
            </a:r>
            <a:br>
              <a:rPr lang="en-GB" dirty="0"/>
            </a:br>
            <a:r>
              <a:rPr lang="en-GB" sz="2800" dirty="0"/>
              <a:t>(See </a:t>
            </a:r>
            <a:r>
              <a:rPr lang="en-GB" sz="2800" dirty="0">
                <a:solidFill>
                  <a:srgbClr val="FF0000"/>
                </a:solidFill>
              </a:rPr>
              <a:t>note</a:t>
            </a:r>
            <a:r>
              <a:rPr lang="en-GB" sz="2800" dirty="0"/>
              <a:t> by P. </a:t>
            </a:r>
            <a:r>
              <a:rPr lang="en-GB" sz="2800" dirty="0" err="1"/>
              <a:t>Krkotić</a:t>
            </a:r>
            <a:r>
              <a:rPr lang="en-GB" sz="2800" dirty="0"/>
              <a:t> for further info)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19103C-4C9D-A6E9-4ECB-7C0C9D4D4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BB38A-D3B9-DA2F-2419-40C2C78D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13F70-6FAE-8735-C85F-FB5675F3E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89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6E4D43D-D2EF-D8B3-F44B-D9CCCE724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dielectric resonator is made of several parts, each can be considered to have its own geometry factor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23B6E6-B32E-A1E2-2603-ED3C5526B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on dielectric resonator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BC4D49-B623-186D-A2A1-2B787C3BD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39F63-1E99-4366-4F2D-85F5202D9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E14FF-E4B4-9A3E-19FC-6567B5971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25D76E-44E8-0499-B252-10D826F4D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2265067"/>
            <a:ext cx="3207399" cy="10072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1F50CD-6B35-6E58-ACA0-8D1B64EE6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6460" y="3945152"/>
            <a:ext cx="4153780" cy="11422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43097C-7112-6257-CAA3-5BF2CAB1237A}"/>
                  </a:ext>
                </a:extLst>
              </p:cNvPr>
              <p:cNvSpPr txBox="1"/>
              <p:nvPr/>
            </p:nvSpPr>
            <p:spPr>
              <a:xfrm>
                <a:off x="2761565" y="2293961"/>
                <a:ext cx="2194929" cy="848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en-GB" sz="2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GB" sz="2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24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643097C-7112-6257-CAA3-5BF2CAB12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65" y="2293961"/>
                <a:ext cx="2194929" cy="8489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1FE709-0B87-F4A0-740E-6DDF9485AB51}"/>
                  </a:ext>
                </a:extLst>
              </p:cNvPr>
              <p:cNvSpPr txBox="1"/>
              <p:nvPr/>
            </p:nvSpPr>
            <p:spPr>
              <a:xfrm>
                <a:off x="407989" y="3585652"/>
                <a:ext cx="6452407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	: (unloaded) quality factor</a:t>
                </a:r>
              </a:p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	: geometry factor</a:t>
                </a:r>
              </a:p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	: surface resistance (15.3 m</a:t>
                </a:r>
                <a:r>
                  <a:rPr lang="en-US" dirty="0">
                    <a:sym typeface="Symbol" panose="05050102010706020507" pitchFamily="18" charset="2"/>
                  </a:rPr>
                  <a:t> for Cu at 3.4 GHz)</a:t>
                </a:r>
                <a:endParaRPr lang="en-US" dirty="0"/>
              </a:p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	: electrical resistivity (1.75x10</a:t>
                </a:r>
                <a:r>
                  <a:rPr lang="en-US" baseline="30000" dirty="0"/>
                  <a:t>-8</a:t>
                </a:r>
                <a:r>
                  <a:rPr lang="en-US" dirty="0"/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m for Cu)</a:t>
                </a:r>
                <a:endParaRPr lang="en-US" dirty="0"/>
              </a:p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	: resonant frequency (3.4 GHz for the dielectric resonator)</a:t>
                </a:r>
              </a:p>
              <a:p>
                <a:pPr>
                  <a:tabLst>
                    <a:tab pos="365125" algn="l"/>
                  </a:tabLst>
                </a:pP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	: skin depth (1.14 </a:t>
                </a:r>
                <a:r>
                  <a:rPr lang="en-US" dirty="0">
                    <a:sym typeface="Symbol" panose="05050102010706020507" pitchFamily="18" charset="2"/>
                  </a:rPr>
                  <a:t>m for Cu at 3.4 GHz)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1FE709-0B87-F4A0-740E-6DDF9485AB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3585652"/>
                <a:ext cx="6452407" cy="1754326"/>
              </a:xfrm>
              <a:prstGeom prst="rect">
                <a:avLst/>
              </a:prstGeom>
              <a:blipFill>
                <a:blip r:embed="rId5"/>
                <a:stretch>
                  <a:fillRect l="-284" t="-1736" b="-4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BFDD7DD-E5F1-0A6A-B1A3-AEB7275D3F6A}"/>
              </a:ext>
            </a:extLst>
          </p:cNvPr>
          <p:cNvSpPr txBox="1"/>
          <p:nvPr/>
        </p:nvSpPr>
        <p:spPr>
          <a:xfrm>
            <a:off x="407987" y="5653281"/>
            <a:ext cx="6093228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Practice: open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</a:t>
            </a:r>
            <a:r>
              <a:rPr lang="en-US" sz="2100" b="1" dirty="0">
                <a:solidFill>
                  <a:srgbClr val="FF0000"/>
                </a:solidFill>
                <a:latin typeface="Arial"/>
              </a:rPr>
              <a:t>_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calculations.xlsx</a:t>
            </a:r>
          </a:p>
        </p:txBody>
      </p:sp>
    </p:spTree>
    <p:extLst>
      <p:ext uri="{BB962C8B-B14F-4D97-AF65-F5344CB8AC3E}">
        <p14:creationId xmlns:p14="http://schemas.microsoft.com/office/powerpoint/2010/main" val="339298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36576">
                  <a:lnSpc>
                    <a:spcPct val="150000"/>
                  </a:lnSpc>
                </a:pPr>
                <a:r>
                  <a:rPr lang="en-GB" sz="2000" dirty="0"/>
                  <a:t>Consider a </a:t>
                </a:r>
                <a:r>
                  <a:rPr lang="en-GB" sz="2000" dirty="0">
                    <a:solidFill>
                      <a:srgbClr val="FF0000"/>
                    </a:solidFill>
                  </a:rPr>
                  <a:t>square sheet of metal </a:t>
                </a:r>
                <a:r>
                  <a:rPr lang="en-GB" sz="2000" dirty="0"/>
                  <a:t>and calculate its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resistance</a:t>
                </a:r>
                <a:r>
                  <a:rPr lang="en-GB" sz="2000" dirty="0"/>
                  <a:t> to a transverse current flow:</a:t>
                </a:r>
              </a:p>
              <a:p>
                <a:pPr marL="36576">
                  <a:lnSpc>
                    <a:spcPct val="150000"/>
                  </a:lnSpc>
                </a:pPr>
                <a:endParaRPr lang="en-GB" sz="2000" dirty="0"/>
              </a:p>
              <a:p>
                <a:pPr marL="36576">
                  <a:lnSpc>
                    <a:spcPct val="150000"/>
                  </a:lnSpc>
                </a:pPr>
                <a:endParaRPr lang="en-GB" sz="2000" dirty="0"/>
              </a:p>
              <a:p>
                <a:pPr marL="36576">
                  <a:lnSpc>
                    <a:spcPct val="150000"/>
                  </a:lnSpc>
                </a:pPr>
                <a:endParaRPr lang="en-GB" sz="2000" dirty="0"/>
              </a:p>
              <a:p>
                <a:pPr marL="36576">
                  <a:lnSpc>
                    <a:spcPct val="150000"/>
                  </a:lnSpc>
                </a:pPr>
                <a:r>
                  <a:rPr lang="en-GB" sz="2000" dirty="0"/>
                  <a:t>This is the so-called </a:t>
                </a:r>
                <a:r>
                  <a:rPr lang="en-GB" sz="2000" dirty="0">
                    <a:solidFill>
                      <a:srgbClr val="FF0000"/>
                    </a:solidFill>
                  </a:rPr>
                  <a:t>square resistance</a:t>
                </a:r>
                <a:r>
                  <a:rPr lang="en-GB" sz="2000" dirty="0"/>
                  <a:t> often indicated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⊡</m:t>
                        </m:r>
                      </m:sub>
                    </m:sSub>
                  </m:oMath>
                </a14:m>
                <a:r>
                  <a:rPr lang="en-GB" sz="2000" dirty="0"/>
                  <a:t> .</a:t>
                </a:r>
              </a:p>
              <a:p>
                <a:pPr marL="36576">
                  <a:lnSpc>
                    <a:spcPct val="150000"/>
                  </a:lnSpc>
                </a:pPr>
                <a:r>
                  <a:rPr lang="en-GB" sz="2000" dirty="0"/>
                  <a:t>Power loss is: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𝑹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𝒂𝒅</m:t>
                        </m:r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Content Placeholder 2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resistance and surface resistance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2351585" y="3189262"/>
            <a:ext cx="126047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6944223" y="3200374"/>
            <a:ext cx="126047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110410" y="3725837"/>
            <a:ext cx="2879725" cy="360362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3110409" y="2465363"/>
            <a:ext cx="1619250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5990134" y="2465363"/>
            <a:ext cx="1620838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5990134" y="2825725"/>
            <a:ext cx="1620838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4729660" y="2465362"/>
            <a:ext cx="2881313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7610972" y="2465362"/>
            <a:ext cx="0" cy="3603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2484934" y="2833662"/>
                <a:ext cx="1113703" cy="3693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pitchFamily="34" charset="0"/>
                  </a:rPr>
                  <a:t>Current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8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4934" y="2833662"/>
                <a:ext cx="1113703" cy="369332"/>
              </a:xfrm>
              <a:prstGeom prst="rect">
                <a:avLst/>
              </a:prstGeom>
              <a:blipFill>
                <a:blip r:embed="rId3"/>
                <a:stretch>
                  <a:fillRect l="-4945" t="-10000" b="-26667"/>
                </a:stretch>
              </a:blip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3"/>
          <p:cNvGraphicFramePr>
            <a:graphicFrameLocks noChangeAspect="1"/>
          </p:cNvGraphicFramePr>
          <p:nvPr/>
        </p:nvGraphicFramePr>
        <p:xfrm>
          <a:off x="8133037" y="2360537"/>
          <a:ext cx="10795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7200" imgH="355320" progId="Equation.3">
                  <p:embed/>
                </p:oleObj>
              </mc:Choice>
              <mc:Fallback>
                <p:oleObj name="Equation" r:id="rId4" imgW="457200" imgH="355320" progId="Equation.3">
                  <p:embed/>
                  <p:pic>
                    <p:nvPicPr>
                      <p:cNvPr id="1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3037" y="2360537"/>
                        <a:ext cx="107950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07197" y="3719487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d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932734" y="2649512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a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5834559" y="2098650"/>
            <a:ext cx="311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a</a:t>
            </a:r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 flipH="1">
            <a:off x="8963299" y="2484363"/>
            <a:ext cx="192088" cy="246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 flipH="1">
            <a:off x="8918850" y="2901876"/>
            <a:ext cx="180975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25" name="Object 19"/>
          <p:cNvGraphicFramePr>
            <a:graphicFrameLocks noChangeAspect="1"/>
          </p:cNvGraphicFramePr>
          <p:nvPr/>
        </p:nvGraphicFramePr>
        <p:xfrm>
          <a:off x="9212538" y="2362126"/>
          <a:ext cx="630237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6400" imgH="355320" progId="Equation.3">
                  <p:embed/>
                </p:oleObj>
              </mc:Choice>
              <mc:Fallback>
                <p:oleObj name="Equation" r:id="rId6" imgW="266400" imgH="355320" progId="Equation.3">
                  <p:embed/>
                  <p:pic>
                    <p:nvPicPr>
                      <p:cNvPr id="25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2538" y="2362126"/>
                        <a:ext cx="630237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5990134" y="2647924"/>
            <a:ext cx="1620838" cy="12573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51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36576">
                  <a:lnSpc>
                    <a:spcPct val="150000"/>
                  </a:lnSpc>
                </a:pPr>
                <a:r>
                  <a:rPr lang="en-GB" sz="2000" dirty="0"/>
                  <a:t>And now instead of DC we have RF, and the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RF</a:t>
                </a:r>
                <a:r>
                  <a:rPr lang="en-GB" sz="2000" dirty="0"/>
                  <a:t> </a:t>
                </a:r>
                <a:r>
                  <a:rPr lang="en-GB" sz="2000" dirty="0">
                    <a:solidFill>
                      <a:srgbClr val="FF0000"/>
                    </a:solidFill>
                  </a:rPr>
                  <a:t>current</a:t>
                </a:r>
                <a:r>
                  <a:rPr lang="en-GB" sz="2000" dirty="0"/>
                  <a:t> is confined in a </a:t>
                </a:r>
                <a:r>
                  <a:rPr lang="en-GB" sz="2000" dirty="0">
                    <a:solidFill>
                      <a:srgbClr val="FF0000"/>
                    </a:solidFill>
                  </a:rPr>
                  <a:t>skin depth:</a:t>
                </a:r>
              </a:p>
              <a:p>
                <a:pPr marL="36576">
                  <a:lnSpc>
                    <a:spcPct val="150000"/>
                  </a:lnSpc>
                </a:pPr>
                <a:r>
                  <a:rPr lang="en-GB" sz="20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36576">
                  <a:lnSpc>
                    <a:spcPct val="150000"/>
                  </a:lnSpc>
                </a:pPr>
                <a:endParaRPr lang="en-GB" sz="2000" dirty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pPr marL="36576">
                  <a:lnSpc>
                    <a:spcPct val="150000"/>
                  </a:lnSpc>
                </a:pPr>
                <a:endParaRPr lang="en-GB" sz="2000" dirty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pPr marL="36576">
                  <a:lnSpc>
                    <a:spcPct val="150000"/>
                  </a:lnSpc>
                </a:pPr>
                <a:r>
                  <a:rPr lang="en-GB" sz="2000" dirty="0">
                    <a:sym typeface="Symbol" panose="05050102010706020507" pitchFamily="18" charset="2"/>
                  </a:rPr>
                  <a:t>This is a (simplified) </a:t>
                </a:r>
                <a:r>
                  <a:rPr lang="en-GB" sz="2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definition</a:t>
                </a:r>
                <a:r>
                  <a:rPr lang="en-GB" sz="2000" dirty="0">
                    <a:sym typeface="Symbol" panose="05050102010706020507" pitchFamily="18" charset="2"/>
                  </a:rPr>
                  <a:t> of </a:t>
                </a:r>
                <a:r>
                  <a:rPr lang="en-GB" sz="2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surface resistance R</a:t>
                </a:r>
                <a:r>
                  <a:rPr lang="en-GB" sz="2000" baseline="-25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s</a:t>
                </a:r>
              </a:p>
              <a:p>
                <a:pPr marL="36576">
                  <a:lnSpc>
                    <a:spcPct val="150000"/>
                  </a:lnSpc>
                </a:pPr>
                <a:r>
                  <a:rPr lang="en-GB" sz="2000" dirty="0"/>
                  <a:t>Power loss (RMS!) is: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𝑱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dirty="0"/>
                  <a:t> since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</m:oMath>
                </a14:m>
                <a:endParaRPr lang="en-US" sz="2000" dirty="0"/>
              </a:p>
              <a:p>
                <a:pPr marL="36576">
                  <a:lnSpc>
                    <a:spcPct val="150000"/>
                  </a:lnSpc>
                </a:pPr>
                <a:endParaRPr lang="en-US" sz="2000" dirty="0"/>
              </a:p>
            </p:txBody>
          </p:sp>
        </mc:Choice>
        <mc:Fallback xmlns="">
          <p:sp>
            <p:nvSpPr>
              <p:cNvPr id="29" name="Content Placeholder 2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Square resistance and surface resistance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Case study: Impedance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CAS ILHB 2025 - S.C. &amp; B.S. &amp; C.A.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807197" y="3476600"/>
            <a:ext cx="29686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pitchFamily="34" charset="0"/>
                <a:sym typeface="Symbol" pitchFamily="18" charset="2"/>
              </a:rPr>
              <a:t></a:t>
            </a:r>
          </a:p>
        </p:txBody>
      </p:sp>
      <p:graphicFrame>
        <p:nvGraphicFramePr>
          <p:cNvPr id="9" name="Object 31"/>
          <p:cNvGraphicFramePr>
            <a:graphicFrameLocks noChangeAspect="1"/>
          </p:cNvGraphicFramePr>
          <p:nvPr/>
        </p:nvGraphicFramePr>
        <p:xfrm>
          <a:off x="8133038" y="3371776"/>
          <a:ext cx="21113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04840" imgH="444240" progId="Equation.3">
                  <p:embed/>
                </p:oleObj>
              </mc:Choice>
              <mc:Fallback>
                <p:oleObj name="Equation" r:id="rId3" imgW="1104840" imgH="444240" progId="Equation.3">
                  <p:embed/>
                  <p:pic>
                    <p:nvPicPr>
                      <p:cNvPr id="9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3038" y="3371776"/>
                        <a:ext cx="2111375" cy="849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32"/>
          <p:cNvSpPr>
            <a:spLocks noChangeShapeType="1"/>
          </p:cNvSpPr>
          <p:nvPr/>
        </p:nvSpPr>
        <p:spPr bwMode="auto">
          <a:xfrm>
            <a:off x="2488110" y="3189262"/>
            <a:ext cx="12604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>
            <a:off x="6656885" y="3189262"/>
            <a:ext cx="12604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110410" y="3725837"/>
            <a:ext cx="2879725" cy="360362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3110409" y="2465363"/>
            <a:ext cx="1619250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5990134" y="2465363"/>
            <a:ext cx="1620838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5990134" y="2825725"/>
            <a:ext cx="1620838" cy="12604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4729660" y="2465362"/>
            <a:ext cx="2881313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7610972" y="2465362"/>
            <a:ext cx="0" cy="3603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2484934" y="2833662"/>
                <a:ext cx="1113703" cy="3693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Arial" pitchFamily="34" charset="0"/>
                  </a:rPr>
                  <a:t>Current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8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4934" y="2833662"/>
                <a:ext cx="1113703" cy="369332"/>
              </a:xfrm>
              <a:prstGeom prst="rect">
                <a:avLst/>
              </a:prstGeom>
              <a:blipFill>
                <a:blip r:embed="rId5"/>
                <a:stretch>
                  <a:fillRect l="-4945" t="-10000" b="-26667"/>
                </a:stretch>
              </a:blip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3"/>
          <p:cNvGraphicFramePr>
            <a:graphicFrameLocks noChangeAspect="1"/>
          </p:cNvGraphicFramePr>
          <p:nvPr/>
        </p:nvGraphicFramePr>
        <p:xfrm>
          <a:off x="8133037" y="2360537"/>
          <a:ext cx="10795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7200" imgH="355320" progId="Equation.3">
                  <p:embed/>
                </p:oleObj>
              </mc:Choice>
              <mc:Fallback>
                <p:oleObj name="Equation" r:id="rId6" imgW="457200" imgH="355320" progId="Equation.3">
                  <p:embed/>
                  <p:pic>
                    <p:nvPicPr>
                      <p:cNvPr id="1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3037" y="2360537"/>
                        <a:ext cx="107950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07197" y="3719487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d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932734" y="2649512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a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5834559" y="2098650"/>
            <a:ext cx="311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a</a:t>
            </a:r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 flipH="1">
            <a:off x="8963299" y="2484363"/>
            <a:ext cx="192088" cy="246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 flipH="1">
            <a:off x="8918850" y="2901876"/>
            <a:ext cx="180975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25" name="Object 19"/>
          <p:cNvGraphicFramePr>
            <a:graphicFrameLocks noChangeAspect="1"/>
          </p:cNvGraphicFramePr>
          <p:nvPr/>
        </p:nvGraphicFramePr>
        <p:xfrm>
          <a:off x="9212538" y="2362126"/>
          <a:ext cx="630237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66400" imgH="355320" progId="Equation.3">
                  <p:embed/>
                </p:oleObj>
              </mc:Choice>
              <mc:Fallback>
                <p:oleObj name="Equation" r:id="rId8" imgW="266400" imgH="355320" progId="Equation.3">
                  <p:embed/>
                  <p:pic>
                    <p:nvPicPr>
                      <p:cNvPr id="25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2538" y="2362126"/>
                        <a:ext cx="630237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5990134" y="2647924"/>
            <a:ext cx="1620838" cy="12573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" name="Line 29"/>
          <p:cNvSpPr>
            <a:spLocks noChangeShapeType="1"/>
          </p:cNvSpPr>
          <p:nvPr/>
        </p:nvSpPr>
        <p:spPr bwMode="auto">
          <a:xfrm flipV="1">
            <a:off x="5990134" y="2465363"/>
            <a:ext cx="1620838" cy="126047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3118348" y="3719487"/>
            <a:ext cx="2871787" cy="63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30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062154"/>
              </p:ext>
            </p:extLst>
          </p:nvPr>
        </p:nvGraphicFramePr>
        <p:xfrm>
          <a:off x="10534853" y="1483714"/>
          <a:ext cx="1027689" cy="722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85800" imgH="482400" progId="Equation.3">
                  <p:embed/>
                </p:oleObj>
              </mc:Choice>
              <mc:Fallback>
                <p:oleObj name="Equation" r:id="rId10" imgW="685800" imgH="482400" progId="Equation.3">
                  <p:embed/>
                  <p:pic>
                    <p:nvPicPr>
                      <p:cNvPr id="3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34853" y="1483714"/>
                        <a:ext cx="1027689" cy="7228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370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TE-VSC template</Template>
  <TotalTime>426</TotalTime>
  <Words>1729</Words>
  <Application>Microsoft Office PowerPoint</Application>
  <PresentationFormat>Widescreen</PresentationFormat>
  <Paragraphs>245</Paragraphs>
  <Slides>27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Symbol</vt:lpstr>
      <vt:lpstr>Office Theme</vt:lpstr>
      <vt:lpstr>Equation</vt:lpstr>
      <vt:lpstr>Equazione</vt:lpstr>
      <vt:lpstr>Case study: Impedance</vt:lpstr>
      <vt:lpstr>Tutorial</vt:lpstr>
      <vt:lpstr>Dielectric resonator measurement at 3.4 GHz</vt:lpstr>
      <vt:lpstr>Dielectric resonator measurement at 3.4 GHz</vt:lpstr>
      <vt:lpstr>Quality factor: focus on the real part of impedance</vt:lpstr>
      <vt:lpstr>Quality factor measurement (See note by P. Krkotić for further info)</vt:lpstr>
      <vt:lpstr>More on dielectric resonator</vt:lpstr>
      <vt:lpstr>Square resistance and surface resistance</vt:lpstr>
      <vt:lpstr>Square resistance and surface resistance</vt:lpstr>
      <vt:lpstr>Surface impedance has real and imaginary parts</vt:lpstr>
      <vt:lpstr>Cavity measurement with VNA up to 1.5 GHz</vt:lpstr>
      <vt:lpstr>Handover to Chiara</vt:lpstr>
      <vt:lpstr>PowerPoint Presentation</vt:lpstr>
      <vt:lpstr>Impedance in accelerators</vt:lpstr>
      <vt:lpstr>What is impedance?</vt:lpstr>
      <vt:lpstr>Bunch frequency spectrum: LHC case</vt:lpstr>
      <vt:lpstr>Transverse impedance</vt:lpstr>
      <vt:lpstr>Betatron motion – simplified model</vt:lpstr>
      <vt:lpstr>From wakefields to impedance</vt:lpstr>
      <vt:lpstr>More theory on surface impedance</vt:lpstr>
      <vt:lpstr>                                   Surface impedance</vt:lpstr>
      <vt:lpstr>Normal metals in the local limit</vt:lpstr>
      <vt:lpstr>Limits for conductivity and skin effect</vt:lpstr>
      <vt:lpstr>Mean free path and skin depth</vt:lpstr>
      <vt:lpstr>Anomalous skin effect</vt:lpstr>
      <vt:lpstr>Two-layers</vt:lpstr>
      <vt:lpstr>Iterative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Sergio Calatroni</dc:creator>
  <cp:lastModifiedBy>Sergio Calatroni</cp:lastModifiedBy>
  <cp:revision>26</cp:revision>
  <cp:lastPrinted>2020-01-30T13:49:18Z</cp:lastPrinted>
  <dcterms:created xsi:type="dcterms:W3CDTF">2025-06-11T10:41:19Z</dcterms:created>
  <dcterms:modified xsi:type="dcterms:W3CDTF">2025-07-02T07:51:04Z</dcterms:modified>
</cp:coreProperties>
</file>